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Lobster"/>
      <p:regular r:id="rId13"/>
    </p:embeddedFont>
    <p:embeddedFont>
      <p:font typeface="Dancing Script"/>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6" roundtripDataSignature="AMtx7mhLRhjkma0yp15+/HsyDbFkkU7E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obster-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DancingScript-bold.fntdata"/><Relationship Id="rId14" Type="http://schemas.openxmlformats.org/officeDocument/2006/relationships/font" Target="fonts/DancingScript-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737400" y="1737300"/>
            <a:ext cx="8406600" cy="1540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80246"/>
              <a:buNone/>
            </a:pPr>
            <a:r>
              <a:t/>
            </a:r>
            <a:endParaRPr sz="7200">
              <a:solidFill>
                <a:srgbClr val="66E6FF"/>
              </a:solidFill>
              <a:latin typeface="Lobster"/>
              <a:ea typeface="Lobster"/>
              <a:cs typeface="Lobster"/>
              <a:sym typeface="Lobster"/>
            </a:endParaRPr>
          </a:p>
          <a:p>
            <a:pPr indent="0" lvl="0" marL="0" rtl="0" algn="l">
              <a:lnSpc>
                <a:spcPct val="100000"/>
              </a:lnSpc>
              <a:spcBef>
                <a:spcPts val="0"/>
              </a:spcBef>
              <a:spcAft>
                <a:spcPts val="0"/>
              </a:spcAft>
              <a:buSzPct val="80246"/>
              <a:buNone/>
            </a:pPr>
            <a:r>
              <a:t/>
            </a:r>
            <a:endParaRPr sz="7200">
              <a:solidFill>
                <a:srgbClr val="66E6FF"/>
              </a:solidFill>
              <a:latin typeface="Lobster"/>
              <a:ea typeface="Lobster"/>
              <a:cs typeface="Lobster"/>
              <a:sym typeface="Lobster"/>
            </a:endParaRPr>
          </a:p>
          <a:p>
            <a:pPr indent="0" lvl="0" marL="0" rtl="0" algn="l">
              <a:lnSpc>
                <a:spcPct val="100000"/>
              </a:lnSpc>
              <a:spcBef>
                <a:spcPts val="0"/>
              </a:spcBef>
              <a:spcAft>
                <a:spcPts val="0"/>
              </a:spcAft>
              <a:buSzPct val="74551"/>
              <a:buNone/>
            </a:pPr>
            <a:r>
              <a:rPr lang="ca" sz="7750">
                <a:solidFill>
                  <a:srgbClr val="66E6FF"/>
                </a:solidFill>
                <a:latin typeface="Lobster"/>
                <a:ea typeface="Lobster"/>
                <a:cs typeface="Lobster"/>
                <a:sym typeface="Lobster"/>
              </a:rPr>
              <a:t>Ventades</a:t>
            </a:r>
            <a:endParaRPr sz="7750">
              <a:solidFill>
                <a:srgbClr val="66E6FF"/>
              </a:solidFill>
              <a:latin typeface="Lobster"/>
              <a:ea typeface="Lobster"/>
              <a:cs typeface="Lobster"/>
              <a:sym typeface="Lobster"/>
            </a:endParaRPr>
          </a:p>
        </p:txBody>
      </p:sp>
      <p:sp>
        <p:nvSpPr>
          <p:cNvPr id="55" name="Google Shape;55;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ca" sz="3900">
                <a:latin typeface="Lobster"/>
                <a:ea typeface="Lobster"/>
                <a:cs typeface="Lobster"/>
                <a:sym typeface="Lobster"/>
              </a:rPr>
              <a:t>              </a:t>
            </a:r>
            <a:endParaRPr sz="3900">
              <a:latin typeface="Lobster"/>
              <a:ea typeface="Lobster"/>
              <a:cs typeface="Lobster"/>
              <a:sym typeface="Lobster"/>
            </a:endParaRPr>
          </a:p>
        </p:txBody>
      </p:sp>
      <p:pic>
        <p:nvPicPr>
          <p:cNvPr id="56" name="Google Shape;56;p1"/>
          <p:cNvPicPr preferRelativeResize="0"/>
          <p:nvPr/>
        </p:nvPicPr>
        <p:blipFill rotWithShape="1">
          <a:blip r:embed="rId3">
            <a:alphaModFix/>
          </a:blip>
          <a:srcRect b="0" l="0" r="0" t="0"/>
          <a:stretch/>
        </p:blipFill>
        <p:spPr>
          <a:xfrm>
            <a:off x="311700" y="3168202"/>
            <a:ext cx="5502974" cy="1846750"/>
          </a:xfrm>
          <a:prstGeom prst="rect">
            <a:avLst/>
          </a:prstGeom>
          <a:noFill/>
          <a:ln>
            <a:noFill/>
          </a:ln>
        </p:spPr>
      </p:pic>
      <p:pic>
        <p:nvPicPr>
          <p:cNvPr id="57" name="Google Shape;57;p1"/>
          <p:cNvPicPr preferRelativeResize="0"/>
          <p:nvPr/>
        </p:nvPicPr>
        <p:blipFill rotWithShape="1">
          <a:blip r:embed="rId4">
            <a:alphaModFix/>
          </a:blip>
          <a:srcRect b="0" l="0" r="0" t="0"/>
          <a:stretch/>
        </p:blipFill>
        <p:spPr>
          <a:xfrm>
            <a:off x="5161850" y="462925"/>
            <a:ext cx="3670450" cy="2446975"/>
          </a:xfrm>
          <a:prstGeom prst="rect">
            <a:avLst/>
          </a:prstGeom>
          <a:noFill/>
          <a:ln>
            <a:noFill/>
          </a:ln>
        </p:spPr>
      </p:pic>
      <p:pic>
        <p:nvPicPr>
          <p:cNvPr id="58" name="Google Shape;58;p1"/>
          <p:cNvPicPr preferRelativeResize="0"/>
          <p:nvPr/>
        </p:nvPicPr>
        <p:blipFill rotWithShape="1">
          <a:blip r:embed="rId5">
            <a:alphaModFix/>
          </a:blip>
          <a:srcRect b="0" l="0" r="0" t="0"/>
          <a:stretch/>
        </p:blipFill>
        <p:spPr>
          <a:xfrm>
            <a:off x="1096423" y="197100"/>
            <a:ext cx="2687001" cy="2011176"/>
          </a:xfrm>
          <a:prstGeom prst="rect">
            <a:avLst/>
          </a:prstGeom>
          <a:noFill/>
          <a:ln>
            <a:noFill/>
          </a:ln>
        </p:spPr>
      </p:pic>
      <p:pic>
        <p:nvPicPr>
          <p:cNvPr id="59" name="Google Shape;59;p1"/>
          <p:cNvPicPr preferRelativeResize="0"/>
          <p:nvPr/>
        </p:nvPicPr>
        <p:blipFill rotWithShape="1">
          <a:blip r:embed="rId6">
            <a:alphaModFix/>
          </a:blip>
          <a:srcRect b="0" l="0" r="0" t="0"/>
          <a:stretch/>
        </p:blipFill>
        <p:spPr>
          <a:xfrm>
            <a:off x="5814675" y="3363675"/>
            <a:ext cx="3357400" cy="1779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520525" y="286075"/>
            <a:ext cx="8520600" cy="86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a" sz="6000">
                <a:solidFill>
                  <a:srgbClr val="66E6FF"/>
                </a:solidFill>
                <a:latin typeface="Dancing Script"/>
                <a:ea typeface="Dancing Script"/>
                <a:cs typeface="Dancing Script"/>
                <a:sym typeface="Dancing Script"/>
              </a:rPr>
              <a:t>            Definició</a:t>
            </a:r>
            <a:endParaRPr sz="6000">
              <a:solidFill>
                <a:srgbClr val="66E6FF"/>
              </a:solidFill>
              <a:latin typeface="Dancing Script"/>
              <a:ea typeface="Dancing Script"/>
              <a:cs typeface="Dancing Script"/>
              <a:sym typeface="Dancing Script"/>
            </a:endParaRPr>
          </a:p>
        </p:txBody>
      </p:sp>
      <p:sp>
        <p:nvSpPr>
          <p:cNvPr id="65" name="Google Shape;65;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b="1" lang="ca" sz="4800">
                <a:solidFill>
                  <a:schemeClr val="dk1"/>
                </a:solidFill>
                <a:latin typeface="Dancing Script"/>
                <a:ea typeface="Dancing Script"/>
                <a:cs typeface="Dancing Script"/>
                <a:sym typeface="Dancing Script"/>
              </a:rPr>
              <a:t>Una ventada  és una bufada forta de vent, amb un augment sobtat de la seva força i de més durada que una ratxa.</a:t>
            </a:r>
            <a:endParaRPr b="1" sz="4800">
              <a:solidFill>
                <a:schemeClr val="dk1"/>
              </a:solidFill>
              <a:latin typeface="Dancing Script"/>
              <a:ea typeface="Dancing Script"/>
              <a:cs typeface="Dancing Script"/>
              <a:sym typeface="Dancing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623400" y="-82672"/>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a" sz="5000">
                <a:solidFill>
                  <a:srgbClr val="66E6FF"/>
                </a:solidFill>
                <a:latin typeface="Dancing Script"/>
                <a:ea typeface="Dancing Script"/>
                <a:cs typeface="Dancing Script"/>
                <a:sym typeface="Dancing Script"/>
              </a:rPr>
              <a:t>       	Tipus de ventades</a:t>
            </a:r>
            <a:endParaRPr sz="5000">
              <a:solidFill>
                <a:srgbClr val="66E6FF"/>
              </a:solidFill>
              <a:latin typeface="Dancing Script"/>
              <a:ea typeface="Dancing Script"/>
              <a:cs typeface="Dancing Script"/>
              <a:sym typeface="Dancing Script"/>
            </a:endParaRPr>
          </a:p>
        </p:txBody>
      </p:sp>
      <p:sp>
        <p:nvSpPr>
          <p:cNvPr id="71" name="Google Shape;71;p3"/>
          <p:cNvSpPr txBox="1"/>
          <p:nvPr>
            <p:ph idx="1" type="body"/>
          </p:nvPr>
        </p:nvSpPr>
        <p:spPr>
          <a:xfrm>
            <a:off x="97575" y="682975"/>
            <a:ext cx="9449400" cy="4503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ca" sz="3000" u="sng">
                <a:solidFill>
                  <a:srgbClr val="00B0F0"/>
                </a:solidFill>
                <a:latin typeface="Dancing Script"/>
                <a:ea typeface="Dancing Script"/>
                <a:cs typeface="Dancing Script"/>
                <a:sym typeface="Dancing Script"/>
              </a:rPr>
              <a:t>Vents locals: </a:t>
            </a:r>
            <a:r>
              <a:rPr lang="ca" sz="3000">
                <a:solidFill>
                  <a:schemeClr val="dk1"/>
                </a:solidFill>
                <a:latin typeface="Dancing Script"/>
                <a:ea typeface="Dancing Script"/>
                <a:cs typeface="Dancing Script"/>
                <a:sym typeface="Dancing Script"/>
              </a:rPr>
              <a:t>Són els vents a zones de baixa pressió.</a:t>
            </a:r>
            <a:endParaRPr/>
          </a:p>
          <a:p>
            <a:pPr indent="0" lvl="0" marL="0" rtl="0" algn="l">
              <a:lnSpc>
                <a:spcPct val="115000"/>
              </a:lnSpc>
              <a:spcBef>
                <a:spcPts val="1200"/>
              </a:spcBef>
              <a:spcAft>
                <a:spcPts val="0"/>
              </a:spcAft>
              <a:buSzPts val="1800"/>
              <a:buNone/>
            </a:pPr>
            <a:r>
              <a:t/>
            </a:r>
            <a:endParaRPr sz="30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0"/>
              </a:spcAft>
              <a:buSzPts val="1800"/>
              <a:buNone/>
            </a:pPr>
            <a:r>
              <a:rPr lang="ca" sz="3000" u="sng">
                <a:solidFill>
                  <a:srgbClr val="00B0F0"/>
                </a:solidFill>
                <a:latin typeface="Dancing Script"/>
                <a:ea typeface="Dancing Script"/>
                <a:cs typeface="Dancing Script"/>
                <a:sym typeface="Dancing Script"/>
              </a:rPr>
              <a:t>Brises de vall</a:t>
            </a:r>
            <a:r>
              <a:rPr lang="ca" sz="3000">
                <a:solidFill>
                  <a:srgbClr val="00B0F0"/>
                </a:solidFill>
                <a:latin typeface="Dancing Script"/>
                <a:ea typeface="Dancing Script"/>
                <a:cs typeface="Dancing Script"/>
                <a:sym typeface="Dancing Script"/>
              </a:rPr>
              <a:t>: </a:t>
            </a:r>
            <a:r>
              <a:rPr lang="ca" sz="3000">
                <a:solidFill>
                  <a:schemeClr val="dk1"/>
                </a:solidFill>
                <a:latin typeface="Dancing Script"/>
                <a:ea typeface="Dancing Script"/>
                <a:cs typeface="Dancing Script"/>
                <a:sym typeface="Dancing Script"/>
              </a:rPr>
              <a:t>Es dona a les valls muntanyenques.</a:t>
            </a:r>
            <a:endParaRPr/>
          </a:p>
          <a:p>
            <a:pPr indent="0" lvl="0" marL="0" rtl="0" algn="l">
              <a:lnSpc>
                <a:spcPct val="115000"/>
              </a:lnSpc>
              <a:spcBef>
                <a:spcPts val="1200"/>
              </a:spcBef>
              <a:spcAft>
                <a:spcPts val="0"/>
              </a:spcAft>
              <a:buSzPts val="1800"/>
              <a:buNone/>
            </a:pPr>
            <a:r>
              <a:t/>
            </a:r>
            <a:endParaRPr sz="30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1200"/>
              </a:spcAft>
              <a:buSzPts val="1800"/>
              <a:buNone/>
            </a:pPr>
            <a:r>
              <a:rPr lang="ca" sz="3000">
                <a:solidFill>
                  <a:schemeClr val="dk1"/>
                </a:solidFill>
                <a:latin typeface="Dancing Script"/>
                <a:ea typeface="Dancing Script"/>
                <a:cs typeface="Dancing Script"/>
                <a:sym typeface="Dancing Script"/>
              </a:rPr>
              <a:t> </a:t>
            </a:r>
            <a:r>
              <a:rPr lang="ca" sz="3000" u="sng">
                <a:solidFill>
                  <a:srgbClr val="00B0F0"/>
                </a:solidFill>
                <a:latin typeface="Dancing Script"/>
                <a:ea typeface="Dancing Script"/>
                <a:cs typeface="Dancing Script"/>
                <a:sym typeface="Dancing Script"/>
              </a:rPr>
              <a:t>L’efecte Foehn</a:t>
            </a:r>
            <a:r>
              <a:rPr lang="ca" sz="3000">
                <a:solidFill>
                  <a:srgbClr val="00B0F0"/>
                </a:solidFill>
                <a:latin typeface="Dancing Script"/>
                <a:ea typeface="Dancing Script"/>
                <a:cs typeface="Dancing Script"/>
                <a:sym typeface="Dancing Script"/>
              </a:rPr>
              <a:t>: </a:t>
            </a:r>
            <a:r>
              <a:rPr lang="ca" sz="3000">
                <a:solidFill>
                  <a:schemeClr val="dk1"/>
                </a:solidFill>
                <a:latin typeface="Dancing Script"/>
                <a:ea typeface="Dancing Script"/>
                <a:cs typeface="Dancing Script"/>
                <a:sym typeface="Dancing Script"/>
              </a:rPr>
              <a:t>Quan una massa d’aire en circulació topa amb una gran serralada. És molt important a l’ hora d’ avaluar el perill d’allaus.</a:t>
            </a:r>
            <a:endParaRPr sz="3000">
              <a:solidFill>
                <a:schemeClr val="dk1"/>
              </a:solidFill>
              <a:latin typeface="Dancing Script"/>
              <a:ea typeface="Dancing Script"/>
              <a:cs typeface="Dancing Script"/>
              <a:sym typeface="Dancing Scrip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a" sz="5000">
                <a:solidFill>
                  <a:srgbClr val="66E6FF"/>
                </a:solidFill>
                <a:latin typeface="Dancing Script"/>
                <a:ea typeface="Dancing Script"/>
                <a:cs typeface="Dancing Script"/>
                <a:sym typeface="Dancing Script"/>
              </a:rPr>
              <a:t>                  Fets reals</a:t>
            </a:r>
            <a:endParaRPr sz="5000">
              <a:solidFill>
                <a:srgbClr val="66E6FF"/>
              </a:solidFill>
              <a:latin typeface="Dancing Script"/>
              <a:ea typeface="Dancing Script"/>
              <a:cs typeface="Dancing Script"/>
              <a:sym typeface="Dancing Script"/>
            </a:endParaRPr>
          </a:p>
        </p:txBody>
      </p:sp>
      <p:sp>
        <p:nvSpPr>
          <p:cNvPr id="77" name="Google Shape;77;p4"/>
          <p:cNvSpPr txBox="1"/>
          <p:nvPr>
            <p:ph idx="1" type="body"/>
          </p:nvPr>
        </p:nvSpPr>
        <p:spPr>
          <a:xfrm>
            <a:off x="157500" y="1282484"/>
            <a:ext cx="8829000" cy="6735900"/>
          </a:xfrm>
          <a:prstGeom prst="rect">
            <a:avLst/>
          </a:prstGeom>
          <a:noFill/>
          <a:ln>
            <a:noFill/>
          </a:ln>
        </p:spPr>
        <p:txBody>
          <a:bodyPr anchorCtr="0" anchor="t" bIns="91425" lIns="91425" spcFirstLastPara="1" rIns="91425" wrap="square" tIns="91425">
            <a:noAutofit/>
          </a:bodyPr>
          <a:lstStyle/>
          <a:p>
            <a:pPr indent="0" lvl="0" marL="1714500" marR="1714500" rtl="0" algn="l">
              <a:lnSpc>
                <a:spcPct val="115000"/>
              </a:lnSpc>
              <a:spcBef>
                <a:spcPts val="0"/>
              </a:spcBef>
              <a:spcAft>
                <a:spcPts val="0"/>
              </a:spcAft>
              <a:buClr>
                <a:schemeClr val="dk1"/>
              </a:buClr>
              <a:buSzPts val="1100"/>
              <a:buFont typeface="Arial"/>
              <a:buNone/>
            </a:pPr>
            <a:r>
              <a:rPr i="1" lang="ca" sz="1600">
                <a:solidFill>
                  <a:schemeClr val="dk1"/>
                </a:solidFill>
                <a:highlight>
                  <a:srgbClr val="FFFFFF"/>
                </a:highlight>
                <a:latin typeface="Times New Roman"/>
                <a:ea typeface="Times New Roman"/>
                <a:cs typeface="Times New Roman"/>
                <a:sym typeface="Times New Roman"/>
              </a:rPr>
              <a:t>A Andorra la Vella el 6 de gener de 2012, va ser notícia...</a:t>
            </a:r>
            <a:endParaRPr i="1" sz="1600">
              <a:solidFill>
                <a:schemeClr val="dk1"/>
              </a:solidFill>
              <a:highlight>
                <a:srgbClr val="FFFFFF"/>
              </a:highlight>
              <a:latin typeface="Times New Roman"/>
              <a:ea typeface="Times New Roman"/>
              <a:cs typeface="Times New Roman"/>
              <a:sym typeface="Times New Roman"/>
            </a:endParaRPr>
          </a:p>
          <a:p>
            <a:pPr indent="0" lvl="0" marL="1714500" marR="1714500" rtl="0" algn="l">
              <a:lnSpc>
                <a:spcPct val="115000"/>
              </a:lnSpc>
              <a:spcBef>
                <a:spcPts val="0"/>
              </a:spcBef>
              <a:spcAft>
                <a:spcPts val="0"/>
              </a:spcAft>
              <a:buClr>
                <a:schemeClr val="dk1"/>
              </a:buClr>
              <a:buSzPts val="1100"/>
              <a:buFont typeface="Arial"/>
              <a:buNone/>
            </a:pPr>
            <a:r>
              <a:rPr lang="ca" sz="1600">
                <a:solidFill>
                  <a:schemeClr val="dk1"/>
                </a:solidFill>
                <a:highlight>
                  <a:srgbClr val="FFFFFF"/>
                </a:highlight>
                <a:latin typeface="Times New Roman"/>
                <a:ea typeface="Times New Roman"/>
                <a:cs typeface="Times New Roman"/>
                <a:sym typeface="Times New Roman"/>
              </a:rPr>
              <a:t>Els Bombers d'Andorra han hagut de fer més de quaranta sortides des d'aquesta matinada fins les dues del migdia d'aquest divendres a causa de les fortes ventades que assoten el Principat. Segons han assegurat, tant els Agents de circulació, com la Policia i els Bombers estan 'col·lapsats' i la previsió és que la meteorologia no millori durant el dia. La major part de les 41 sortides realitzades des de les 23 hores d'aquest dijous han estat per problemes en teulades, arbres caiguts, faroles malmeses, finestres trencades i fins i tot s'ha hagut de rescatar un helicòpter d'Heliand que s'havia endut l'aire, han explicat des de Bombers.</a:t>
            </a:r>
            <a:endParaRPr sz="16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1200"/>
              </a:spcAft>
              <a:buSzPts val="1800"/>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a" sz="4800">
                <a:solidFill>
                  <a:srgbClr val="66E6FF"/>
                </a:solidFill>
                <a:latin typeface="Dancing Script"/>
                <a:ea typeface="Dancing Script"/>
                <a:cs typeface="Dancing Script"/>
                <a:sym typeface="Dancing Script"/>
              </a:rPr>
              <a:t>                Fets reals</a:t>
            </a:r>
            <a:endParaRPr sz="5000">
              <a:solidFill>
                <a:srgbClr val="66E6FF"/>
              </a:solidFill>
              <a:latin typeface="Dancing Script"/>
              <a:ea typeface="Dancing Script"/>
              <a:cs typeface="Dancing Script"/>
              <a:sym typeface="Dancing Script"/>
            </a:endParaRPr>
          </a:p>
        </p:txBody>
      </p:sp>
      <p:sp>
        <p:nvSpPr>
          <p:cNvPr id="83" name="Google Shape;83;p5"/>
          <p:cNvSpPr txBox="1"/>
          <p:nvPr>
            <p:ph idx="1" type="body"/>
          </p:nvPr>
        </p:nvSpPr>
        <p:spPr>
          <a:xfrm>
            <a:off x="392700" y="119105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ca" sz="2100">
                <a:solidFill>
                  <a:srgbClr val="000000"/>
                </a:solidFill>
                <a:latin typeface="Dancing Script"/>
                <a:ea typeface="Dancing Script"/>
                <a:cs typeface="Dancing Script"/>
                <a:sym typeface="Dancing Script"/>
              </a:rPr>
              <a:t>6 de febrer de 2017 a Escaldes-Engordany i Santa Coloma: van caure arbres...</a:t>
            </a:r>
            <a:endParaRPr/>
          </a:p>
          <a:p>
            <a:pPr indent="0" lvl="0" marL="0" rtl="0" algn="l">
              <a:lnSpc>
                <a:spcPct val="115000"/>
              </a:lnSpc>
              <a:spcBef>
                <a:spcPts val="0"/>
              </a:spcBef>
              <a:spcAft>
                <a:spcPts val="0"/>
              </a:spcAft>
              <a:buSzPts val="1800"/>
              <a:buNone/>
            </a:pPr>
            <a:r>
              <a:t/>
            </a:r>
            <a:endParaRPr sz="2100">
              <a:solidFill>
                <a:srgbClr val="000000"/>
              </a:solidFill>
              <a:latin typeface="Dancing Script"/>
              <a:ea typeface="Dancing Script"/>
              <a:cs typeface="Dancing Script"/>
              <a:sym typeface="Dancing Script"/>
            </a:endParaRPr>
          </a:p>
          <a:p>
            <a:pPr indent="0" lvl="0" marL="0" rtl="0" algn="l">
              <a:lnSpc>
                <a:spcPct val="115000"/>
              </a:lnSpc>
              <a:spcBef>
                <a:spcPts val="0"/>
              </a:spcBef>
              <a:spcAft>
                <a:spcPts val="0"/>
              </a:spcAft>
              <a:buSzPts val="1800"/>
              <a:buNone/>
            </a:pPr>
            <a:r>
              <a:t/>
            </a:r>
            <a:endParaRPr sz="2100">
              <a:solidFill>
                <a:srgbClr val="000000"/>
              </a:solidFill>
              <a:latin typeface="Dancing Script"/>
              <a:ea typeface="Dancing Script"/>
              <a:cs typeface="Dancing Script"/>
              <a:sym typeface="Dancing Script"/>
            </a:endParaRPr>
          </a:p>
          <a:p>
            <a:pPr indent="0" lvl="0" marL="0" rtl="0" algn="l">
              <a:lnSpc>
                <a:spcPct val="115000"/>
              </a:lnSpc>
              <a:spcBef>
                <a:spcPts val="1200"/>
              </a:spcBef>
              <a:spcAft>
                <a:spcPts val="1200"/>
              </a:spcAft>
              <a:buSzPts val="1800"/>
              <a:buNone/>
            </a:pPr>
            <a:r>
              <a:rPr lang="ca" sz="2100">
                <a:solidFill>
                  <a:srgbClr val="000000"/>
                </a:solidFill>
                <a:latin typeface="Dancing Script"/>
                <a:ea typeface="Dancing Script"/>
                <a:cs typeface="Dancing Script"/>
                <a:sym typeface="Dancing Script"/>
              </a:rPr>
              <a:t>27 de febrer de 2024: El Ministeri d’Educació manté l'anul·lació de l ´’esquí escolar per aquest dimecres i torna a modificar els horaris del servei de transport escolar,en previsió de fortes ventades i neu. </a:t>
            </a:r>
            <a:endParaRPr sz="2100">
              <a:solidFill>
                <a:srgbClr val="000000"/>
              </a:solidFill>
              <a:latin typeface="Dancing Script"/>
              <a:ea typeface="Dancing Script"/>
              <a:cs typeface="Dancing Script"/>
              <a:sym typeface="Dancing Scrip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ph type="title"/>
          </p:nvPr>
        </p:nvSpPr>
        <p:spPr>
          <a:xfrm>
            <a:off x="467550" y="143021"/>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a" sz="4800">
                <a:solidFill>
                  <a:srgbClr val="66E6FF"/>
                </a:solidFill>
                <a:latin typeface="Dancing Script"/>
                <a:ea typeface="Dancing Script"/>
                <a:cs typeface="Dancing Script"/>
                <a:sym typeface="Dancing Script"/>
              </a:rPr>
              <a:t>       Consells d'autoprotecció</a:t>
            </a:r>
            <a:endParaRPr sz="5000">
              <a:solidFill>
                <a:srgbClr val="66E6FF"/>
              </a:solidFill>
              <a:latin typeface="Dancing Script"/>
              <a:ea typeface="Dancing Script"/>
              <a:cs typeface="Dancing Script"/>
              <a:sym typeface="Dancing Script"/>
            </a:endParaRPr>
          </a:p>
          <a:p>
            <a:pPr indent="0" lvl="0" marL="0" rtl="0" algn="l">
              <a:lnSpc>
                <a:spcPct val="100000"/>
              </a:lnSpc>
              <a:spcBef>
                <a:spcPts val="0"/>
              </a:spcBef>
              <a:spcAft>
                <a:spcPts val="0"/>
              </a:spcAft>
              <a:buSzPts val="2800"/>
              <a:buNone/>
            </a:pPr>
            <a:r>
              <a:t/>
            </a:r>
            <a:endParaRPr sz="4800">
              <a:solidFill>
                <a:srgbClr val="66E6FF"/>
              </a:solidFill>
              <a:latin typeface="Dancing Script"/>
              <a:ea typeface="Dancing Script"/>
              <a:cs typeface="Dancing Script"/>
              <a:sym typeface="Dancing Script"/>
            </a:endParaRPr>
          </a:p>
          <a:p>
            <a:pPr indent="0" lvl="0" marL="0" rtl="0" algn="l">
              <a:lnSpc>
                <a:spcPct val="100000"/>
              </a:lnSpc>
              <a:spcBef>
                <a:spcPts val="0"/>
              </a:spcBef>
              <a:spcAft>
                <a:spcPts val="0"/>
              </a:spcAft>
              <a:buSzPts val="2800"/>
              <a:buNone/>
            </a:pPr>
            <a:r>
              <a:t/>
            </a:r>
            <a:endParaRPr i="1" sz="2400">
              <a:latin typeface="Dancing Script"/>
              <a:ea typeface="Dancing Script"/>
              <a:cs typeface="Dancing Script"/>
              <a:sym typeface="Dancing Script"/>
            </a:endParaRPr>
          </a:p>
        </p:txBody>
      </p:sp>
      <p:sp>
        <p:nvSpPr>
          <p:cNvPr id="89" name="Google Shape;89;p6"/>
          <p:cNvSpPr txBox="1"/>
          <p:nvPr>
            <p:ph idx="1" type="body"/>
          </p:nvPr>
        </p:nvSpPr>
        <p:spPr>
          <a:xfrm>
            <a:off x="311700" y="586995"/>
            <a:ext cx="8832300" cy="410245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1200"/>
              </a:spcBef>
              <a:spcAft>
                <a:spcPts val="0"/>
              </a:spcAft>
              <a:buSzPct val="90000"/>
              <a:buNone/>
            </a:pPr>
            <a:r>
              <a:rPr b="1" i="1" lang="ca" sz="8000">
                <a:solidFill>
                  <a:srgbClr val="0070C0"/>
                </a:solidFill>
                <a:latin typeface="Dancing Script"/>
                <a:ea typeface="Dancing Script"/>
                <a:cs typeface="Dancing Script"/>
                <a:sym typeface="Dancing Script"/>
              </a:rPr>
              <a:t>                                                ABANS </a:t>
            </a:r>
            <a:endParaRPr b="1" i="1" sz="8000">
              <a:solidFill>
                <a:srgbClr val="0070C0"/>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90000"/>
              <a:buNone/>
            </a:pPr>
            <a:r>
              <a:rPr lang="ca" sz="8000">
                <a:solidFill>
                  <a:schemeClr val="dk1"/>
                </a:solidFill>
                <a:latin typeface="Dancing Script"/>
                <a:ea typeface="Dancing Script"/>
                <a:cs typeface="Dancing Script"/>
                <a:sym typeface="Dancing Script"/>
              </a:rPr>
              <a:t>-</a:t>
            </a:r>
            <a:r>
              <a:rPr lang="ca" sz="7200">
                <a:solidFill>
                  <a:schemeClr val="dk1"/>
                </a:solidFill>
                <a:latin typeface="Dancing Script"/>
                <a:ea typeface="Dancing Script"/>
                <a:cs typeface="Dancing Script"/>
                <a:sym typeface="Dancing Script"/>
              </a:rPr>
              <a:t>Endreceu o fixeu els objectes sensibles als efectes de el vent o susceptibles de patir danys o provocar  accidents.</a:t>
            </a:r>
            <a:endParaRPr/>
          </a:p>
          <a:p>
            <a:pPr indent="0" lvl="0" marL="0" rtl="0" algn="l">
              <a:lnSpc>
                <a:spcPct val="115000"/>
              </a:lnSpc>
              <a:spcBef>
                <a:spcPts val="1200"/>
              </a:spcBef>
              <a:spcAft>
                <a:spcPts val="0"/>
              </a:spcAft>
              <a:buSzPct val="100000"/>
              <a:buNone/>
            </a:pPr>
            <a:r>
              <a:rPr lang="ca" sz="7200">
                <a:solidFill>
                  <a:schemeClr val="dk1"/>
                </a:solidFill>
                <a:latin typeface="Dancing Script"/>
                <a:ea typeface="Dancing Script"/>
                <a:cs typeface="Dancing Script"/>
                <a:sym typeface="Dancing Script"/>
              </a:rPr>
              <a:t>-Tingueu preparat el CATAKIT. </a:t>
            </a:r>
            <a:endParaRPr sz="72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100000"/>
              <a:buNone/>
            </a:pPr>
            <a:r>
              <a:rPr b="1" i="1" lang="ca" sz="7200">
                <a:solidFill>
                  <a:srgbClr val="FFC000"/>
                </a:solidFill>
                <a:latin typeface="Dancing Script"/>
                <a:ea typeface="Dancing Script"/>
                <a:cs typeface="Dancing Script"/>
                <a:sym typeface="Dancing Script"/>
              </a:rPr>
              <a:t>                                                     DURANT</a:t>
            </a:r>
            <a:endParaRPr b="1" i="1" sz="7200">
              <a:solidFill>
                <a:srgbClr val="FFC000"/>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100000"/>
              <a:buNone/>
            </a:pPr>
            <a:r>
              <a:rPr lang="ca" sz="7200">
                <a:solidFill>
                  <a:schemeClr val="dk1"/>
                </a:solidFill>
                <a:latin typeface="Dancing Script"/>
                <a:ea typeface="Dancing Script"/>
                <a:cs typeface="Dancing Script"/>
                <a:sym typeface="Dancing Script"/>
              </a:rPr>
              <a:t>-En la mesura que sigui possible,quedeu vos a casa i eviteu qualsevol activitat a l’exterior.</a:t>
            </a:r>
            <a:endParaRPr sz="72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100000"/>
              <a:buNone/>
            </a:pPr>
            <a:r>
              <a:rPr lang="ca" sz="7200">
                <a:solidFill>
                  <a:schemeClr val="dk1"/>
                </a:solidFill>
                <a:latin typeface="Dancing Script"/>
                <a:ea typeface="Dancing Script"/>
                <a:cs typeface="Dancing Script"/>
                <a:sym typeface="Dancing Script"/>
              </a:rPr>
              <a:t>-Tanqueu i assegureu les portes, finestres i tendals. Abaixeu completamet les persianes.</a:t>
            </a:r>
            <a:endParaRPr sz="72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100000"/>
              <a:buNone/>
            </a:pPr>
            <a:r>
              <a:rPr lang="ca" sz="7200">
                <a:solidFill>
                  <a:schemeClr val="dk1"/>
                </a:solidFill>
                <a:latin typeface="Dancing Script"/>
                <a:ea typeface="Dancing Script"/>
                <a:cs typeface="Dancing Script"/>
                <a:sym typeface="Dancing Script"/>
              </a:rPr>
              <a:t>-Escolteu els consells de la ràdios locals.</a:t>
            </a:r>
            <a:endParaRPr sz="72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100000"/>
              <a:buNone/>
            </a:pPr>
            <a:r>
              <a:rPr lang="ca" sz="7200">
                <a:solidFill>
                  <a:srgbClr val="FF0000"/>
                </a:solidFill>
                <a:latin typeface="Dancing Script"/>
                <a:ea typeface="Dancing Script"/>
                <a:cs typeface="Dancing Script"/>
                <a:sym typeface="Dancing Script"/>
              </a:rPr>
              <a:t>                                                    </a:t>
            </a:r>
            <a:r>
              <a:rPr b="1" i="1" lang="ca" sz="7200">
                <a:solidFill>
                  <a:srgbClr val="FF0000"/>
                </a:solidFill>
                <a:latin typeface="Dancing Script"/>
                <a:ea typeface="Dancing Script"/>
                <a:cs typeface="Dancing Script"/>
                <a:sym typeface="Dancing Script"/>
              </a:rPr>
              <a:t>DESP´RÉS</a:t>
            </a:r>
            <a:endParaRPr/>
          </a:p>
          <a:p>
            <a:pPr indent="0" lvl="0" marL="0" rtl="0" algn="l">
              <a:lnSpc>
                <a:spcPct val="115000"/>
              </a:lnSpc>
              <a:spcBef>
                <a:spcPts val="1200"/>
              </a:spcBef>
              <a:spcAft>
                <a:spcPts val="0"/>
              </a:spcAft>
              <a:buSzPct val="100000"/>
              <a:buNone/>
            </a:pPr>
            <a:r>
              <a:rPr b="1" i="1" lang="ca" sz="7200">
                <a:solidFill>
                  <a:schemeClr val="dk1"/>
                </a:solidFill>
                <a:latin typeface="Dancing Script"/>
                <a:ea typeface="Dancing Script"/>
                <a:cs typeface="Dancing Script"/>
                <a:sym typeface="Dancing Script"/>
              </a:rPr>
              <a:t>-</a:t>
            </a:r>
            <a:r>
              <a:rPr lang="ca" sz="7200">
                <a:solidFill>
                  <a:srgbClr val="000000"/>
                </a:solidFill>
                <a:latin typeface="Dancing Script"/>
                <a:ea typeface="Dancing Script"/>
                <a:cs typeface="Dancing Script"/>
                <a:sym typeface="Dancing Script"/>
              </a:rPr>
              <a:t>Els adults poden ajudar en les tasques de neteja del carrer al costat de casa.</a:t>
            </a:r>
            <a:endParaRPr/>
          </a:p>
          <a:p>
            <a:pPr indent="0" lvl="0" marL="0" rtl="0" algn="l">
              <a:lnSpc>
                <a:spcPct val="115000"/>
              </a:lnSpc>
              <a:spcBef>
                <a:spcPts val="1200"/>
              </a:spcBef>
              <a:spcAft>
                <a:spcPts val="0"/>
              </a:spcAft>
              <a:buSzPct val="100000"/>
              <a:buNone/>
            </a:pPr>
            <a:r>
              <a:rPr lang="ca" sz="7200">
                <a:solidFill>
                  <a:srgbClr val="000000"/>
                </a:solidFill>
                <a:latin typeface="Dancing Script"/>
                <a:ea typeface="Dancing Script"/>
                <a:cs typeface="Dancing Script"/>
                <a:sym typeface="Dancing Script"/>
              </a:rPr>
              <a:t>-S’han de seguir les normes d’higiene i neteja que dictin les autoritats.</a:t>
            </a:r>
            <a:endParaRPr sz="7200">
              <a:solidFill>
                <a:srgbClr val="000000"/>
              </a:solidFill>
              <a:highlight>
                <a:srgbClr val="FCFCFC"/>
              </a:highlight>
              <a:latin typeface="Dancing Script"/>
              <a:ea typeface="Dancing Script"/>
              <a:cs typeface="Dancing Script"/>
              <a:sym typeface="Dancing Script"/>
            </a:endParaRPr>
          </a:p>
          <a:p>
            <a:pPr indent="0" lvl="0" marL="0" rtl="0" algn="l">
              <a:lnSpc>
                <a:spcPct val="115000"/>
              </a:lnSpc>
              <a:spcBef>
                <a:spcPts val="1200"/>
              </a:spcBef>
              <a:spcAft>
                <a:spcPts val="0"/>
              </a:spcAft>
              <a:buSzPct val="112500"/>
              <a:buNone/>
            </a:pPr>
            <a:r>
              <a:t/>
            </a:r>
            <a:endParaRPr b="1" i="1" sz="6400">
              <a:solidFill>
                <a:srgbClr val="FF0000"/>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112500"/>
              <a:buNone/>
            </a:pPr>
            <a:r>
              <a:t/>
            </a:r>
            <a:endParaRPr b="1" i="1" sz="6400">
              <a:solidFill>
                <a:srgbClr val="FF0000"/>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85714"/>
              <a:buNone/>
            </a:pPr>
            <a:r>
              <a:t/>
            </a:r>
            <a:endParaRPr sz="84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0"/>
              </a:spcAft>
              <a:buSzPct val="85714"/>
              <a:buNone/>
            </a:pPr>
            <a:r>
              <a:t/>
            </a:r>
            <a:endParaRPr sz="8400">
              <a:solidFill>
                <a:schemeClr val="dk1"/>
              </a:solidFill>
              <a:latin typeface="Dancing Script"/>
              <a:ea typeface="Dancing Script"/>
              <a:cs typeface="Dancing Script"/>
              <a:sym typeface="Dancing Script"/>
            </a:endParaRPr>
          </a:p>
          <a:p>
            <a:pPr indent="0" lvl="0" marL="0" rtl="0" algn="l">
              <a:lnSpc>
                <a:spcPct val="115000"/>
              </a:lnSpc>
              <a:spcBef>
                <a:spcPts val="1200"/>
              </a:spcBef>
              <a:spcAft>
                <a:spcPts val="1200"/>
              </a:spcAft>
              <a:buSzPct val="85714"/>
              <a:buNone/>
            </a:pPr>
            <a:r>
              <a:rPr lang="ca" sz="8400">
                <a:solidFill>
                  <a:schemeClr val="dk1"/>
                </a:solidFill>
                <a:latin typeface="Dancing Script"/>
                <a:ea typeface="Dancing Script"/>
                <a:cs typeface="Dancing Script"/>
                <a:sym typeface="Dancing Script"/>
              </a:rPr>
              <a:t> </a:t>
            </a:r>
            <a:endParaRPr sz="8400">
              <a:solidFill>
                <a:schemeClr val="dk1"/>
              </a:solidFill>
              <a:latin typeface="Dancing Script"/>
              <a:ea typeface="Dancing Script"/>
              <a:cs typeface="Dancing Script"/>
              <a:sym typeface="Dancing Scrip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a" sz="5000">
                <a:solidFill>
                  <a:srgbClr val="31EAFE"/>
                </a:solidFill>
                <a:latin typeface="Dancing Script"/>
                <a:ea typeface="Dancing Script"/>
                <a:cs typeface="Dancing Script"/>
                <a:sym typeface="Dancing Script"/>
              </a:rPr>
              <a:t>              No oblideu mai....</a:t>
            </a:r>
            <a:endParaRPr sz="5000">
              <a:solidFill>
                <a:srgbClr val="31EAFE"/>
              </a:solidFill>
              <a:latin typeface="Dancing Script"/>
              <a:ea typeface="Dancing Script"/>
              <a:cs typeface="Dancing Script"/>
              <a:sym typeface="Dancing Script"/>
            </a:endParaRPr>
          </a:p>
        </p:txBody>
      </p:sp>
      <p:sp>
        <p:nvSpPr>
          <p:cNvPr id="95" name="Google Shape;95;p7"/>
          <p:cNvSpPr txBox="1"/>
          <p:nvPr>
            <p:ph idx="1" type="body"/>
          </p:nvPr>
        </p:nvSpPr>
        <p:spPr>
          <a:xfrm>
            <a:off x="-87000" y="4623430"/>
            <a:ext cx="9318000" cy="92580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4700">
              <a:solidFill>
                <a:srgbClr val="00FFFF"/>
              </a:solidFill>
              <a:latin typeface="Dancing Script"/>
              <a:ea typeface="Dancing Script"/>
              <a:cs typeface="Dancing Script"/>
              <a:sym typeface="Dancing Script"/>
            </a:endParaRPr>
          </a:p>
          <a:p>
            <a:pPr indent="0" lvl="0" marL="0" rtl="0" algn="l">
              <a:lnSpc>
                <a:spcPct val="115000"/>
              </a:lnSpc>
              <a:spcBef>
                <a:spcPts val="1200"/>
              </a:spcBef>
              <a:spcAft>
                <a:spcPts val="0"/>
              </a:spcAft>
              <a:buSzPts val="1800"/>
              <a:buNone/>
            </a:pPr>
            <a:r>
              <a:t/>
            </a:r>
            <a:endParaRPr sz="6000"/>
          </a:p>
          <a:p>
            <a:pPr indent="0" lvl="0" marL="0" rtl="0" algn="l">
              <a:lnSpc>
                <a:spcPct val="115000"/>
              </a:lnSpc>
              <a:spcBef>
                <a:spcPts val="1200"/>
              </a:spcBef>
              <a:spcAft>
                <a:spcPts val="0"/>
              </a:spcAft>
              <a:buSzPts val="1800"/>
              <a:buNone/>
            </a:pPr>
            <a:r>
              <a:t/>
            </a:r>
            <a:endParaRPr sz="6000"/>
          </a:p>
          <a:p>
            <a:pPr indent="0" lvl="0" marL="0" rtl="0" algn="l">
              <a:lnSpc>
                <a:spcPct val="115000"/>
              </a:lnSpc>
              <a:spcBef>
                <a:spcPts val="1200"/>
              </a:spcBef>
              <a:spcAft>
                <a:spcPts val="0"/>
              </a:spcAft>
              <a:buSzPts val="1800"/>
              <a:buNone/>
            </a:pPr>
            <a:r>
              <a:t/>
            </a:r>
            <a:endParaRPr sz="6000"/>
          </a:p>
          <a:p>
            <a:pPr indent="0" lvl="0" marL="0" rtl="0" algn="l">
              <a:lnSpc>
                <a:spcPct val="115000"/>
              </a:lnSpc>
              <a:spcBef>
                <a:spcPts val="1200"/>
              </a:spcBef>
              <a:spcAft>
                <a:spcPts val="0"/>
              </a:spcAft>
              <a:buSzPts val="1800"/>
              <a:buNone/>
            </a:pPr>
            <a:r>
              <a:t/>
            </a:r>
            <a:endParaRPr sz="6000"/>
          </a:p>
          <a:p>
            <a:pPr indent="0" lvl="0" marL="0" rtl="0" algn="l">
              <a:lnSpc>
                <a:spcPct val="115000"/>
              </a:lnSpc>
              <a:spcBef>
                <a:spcPts val="1200"/>
              </a:spcBef>
              <a:spcAft>
                <a:spcPts val="1200"/>
              </a:spcAft>
              <a:buSzPts val="1800"/>
              <a:buNone/>
            </a:pPr>
            <a:r>
              <a:t/>
            </a:r>
            <a:endParaRPr sz="6000"/>
          </a:p>
        </p:txBody>
      </p:sp>
      <p:pic>
        <p:nvPicPr>
          <p:cNvPr id="96" name="Google Shape;96;p7"/>
          <p:cNvPicPr preferRelativeResize="0"/>
          <p:nvPr/>
        </p:nvPicPr>
        <p:blipFill rotWithShape="1">
          <a:blip r:embed="rId3">
            <a:alphaModFix/>
          </a:blip>
          <a:srcRect b="0" l="0" r="0" t="0"/>
          <a:stretch/>
        </p:blipFill>
        <p:spPr>
          <a:xfrm flipH="1">
            <a:off x="6445850" y="1823700"/>
            <a:ext cx="1923750" cy="3082576"/>
          </a:xfrm>
          <a:prstGeom prst="rect">
            <a:avLst/>
          </a:prstGeom>
          <a:noFill/>
          <a:ln>
            <a:noFill/>
          </a:ln>
        </p:spPr>
      </p:pic>
      <p:pic>
        <p:nvPicPr>
          <p:cNvPr id="97" name="Google Shape;97;p7"/>
          <p:cNvPicPr preferRelativeResize="0"/>
          <p:nvPr/>
        </p:nvPicPr>
        <p:blipFill rotWithShape="1">
          <a:blip r:embed="rId4">
            <a:alphaModFix/>
          </a:blip>
          <a:srcRect b="0" l="0" r="0" t="0"/>
          <a:stretch/>
        </p:blipFill>
        <p:spPr>
          <a:xfrm>
            <a:off x="550553" y="1212399"/>
            <a:ext cx="1752876" cy="3585075"/>
          </a:xfrm>
          <a:prstGeom prst="rect">
            <a:avLst/>
          </a:prstGeom>
          <a:noFill/>
          <a:ln>
            <a:noFill/>
          </a:ln>
        </p:spPr>
      </p:pic>
      <p:pic>
        <p:nvPicPr>
          <p:cNvPr descr="Ventades que poden superar els 70 km/h a la tarda" id="98" name="Google Shape;98;p7"/>
          <p:cNvPicPr preferRelativeResize="0"/>
          <p:nvPr/>
        </p:nvPicPr>
        <p:blipFill rotWithShape="1">
          <a:blip r:embed="rId5">
            <a:alphaModFix/>
          </a:blip>
          <a:srcRect b="0" l="0" r="0" t="0"/>
          <a:stretch/>
        </p:blipFill>
        <p:spPr>
          <a:xfrm>
            <a:off x="2528433" y="2190875"/>
            <a:ext cx="3553585" cy="19113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