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matic SC"/>
      <p:regular r:id="rId13"/>
      <p:bold r:id="rId14"/>
    </p:embeddedFont>
    <p:embeddedFont>
      <p:font typeface="Source Code Pro"/>
      <p:regular r:id="rId15"/>
      <p:bold r:id="rId16"/>
      <p:italic r:id="rId17"/>
      <p:boldItalic r:id="rId18"/>
    </p:embeddedFont>
    <p:embeddedFont>
      <p:font typeface="Atma Medium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tmaMedium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maticSC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regular.fntdata"/><Relationship Id="rId14" Type="http://schemas.openxmlformats.org/officeDocument/2006/relationships/font" Target="fonts/AmaticSC-bold.fntdata"/><Relationship Id="rId17" Type="http://schemas.openxmlformats.org/officeDocument/2006/relationships/font" Target="fonts/SourceCodePro-italic.fntdata"/><Relationship Id="rId16" Type="http://schemas.openxmlformats.org/officeDocument/2006/relationships/font" Target="fonts/SourceCodePr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tmaMedium-regular.fntdata"/><Relationship Id="rId6" Type="http://schemas.openxmlformats.org/officeDocument/2006/relationships/slide" Target="slides/slide1.xml"/><Relationship Id="rId18" Type="http://schemas.openxmlformats.org/officeDocument/2006/relationships/font" Target="fonts/SourceCode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c0159f0e4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c0159f0e4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1429573e2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c1429573e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25af8f2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c25af8f2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1429573e2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c1429573e2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25af8f29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25af8f29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26a01c7d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26a01c7d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62800" y="11504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Atma Medium"/>
                <a:ea typeface="Atma Medium"/>
                <a:cs typeface="Atma Medium"/>
                <a:sym typeface="Atma Medium"/>
              </a:rPr>
              <a:t>             </a:t>
            </a:r>
            <a:r>
              <a:rPr lang="ca">
                <a:latin typeface="Atma Medium"/>
                <a:ea typeface="Atma Medium"/>
                <a:cs typeface="Atma Medium"/>
                <a:sym typeface="Atma Medium"/>
              </a:rPr>
              <a:t> </a:t>
            </a:r>
            <a:r>
              <a:rPr lang="ca">
                <a:solidFill>
                  <a:srgbClr val="6FA8DC"/>
                </a:solidFill>
                <a:latin typeface="Atma Medium"/>
                <a:ea typeface="Atma Medium"/>
                <a:cs typeface="Atma Medium"/>
                <a:sym typeface="Atma Medium"/>
              </a:rPr>
              <a:t>TERRATRÈMOLS</a:t>
            </a:r>
            <a:endParaRPr>
              <a:solidFill>
                <a:srgbClr val="6FA8DC"/>
              </a:solidFill>
              <a:latin typeface="Atma Medium"/>
              <a:ea typeface="Atma Medium"/>
              <a:cs typeface="Atma Medium"/>
              <a:sym typeface="Atma Medium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618175"/>
            <a:ext cx="8260800" cy="1431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                    VALERIA,LAIA I PEDRO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C79C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                            </a:t>
            </a:r>
            <a:r>
              <a:rPr lang="ca" sz="5200"/>
              <a:t>DEFINICIÓ :</a:t>
            </a:r>
            <a:endParaRPr sz="5200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272800" y="1197550"/>
            <a:ext cx="8520600" cy="3340200"/>
          </a:xfrm>
          <a:prstGeom prst="rect">
            <a:avLst/>
          </a:prstGeom>
          <a:solidFill>
            <a:srgbClr val="7FE3E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ca" sz="3315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Un </a:t>
            </a:r>
            <a:r>
              <a:rPr lang="ca" sz="3315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terratrèmol</a:t>
            </a:r>
            <a:r>
              <a:rPr lang="ca" sz="3315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és un moviment </a:t>
            </a:r>
            <a:r>
              <a:rPr lang="ca" sz="3315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sobtat</a:t>
            </a:r>
            <a:r>
              <a:rPr lang="ca" sz="3315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del terreny que pot</a:t>
            </a:r>
            <a:r>
              <a:rPr lang="ca" sz="334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ca" sz="3315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ocasionar danys importants a les persones,les edificacions i el terreny.</a:t>
            </a:r>
            <a:r>
              <a:rPr lang="ca" sz="1782">
                <a:latin typeface="Amatic SC"/>
                <a:ea typeface="Amatic SC"/>
                <a:cs typeface="Amatic SC"/>
                <a:sym typeface="Amatic SC"/>
              </a:rPr>
              <a:t>	</a:t>
            </a:r>
            <a:r>
              <a:rPr lang="ca" sz="1025">
                <a:latin typeface="Amatic SC"/>
                <a:ea typeface="Amatic SC"/>
                <a:cs typeface="Amatic SC"/>
                <a:sym typeface="Amatic SC"/>
              </a:rPr>
              <a:t>		  </a:t>
            </a:r>
            <a:br>
              <a:rPr lang="ca" sz="1025">
                <a:latin typeface="Amatic SC"/>
                <a:ea typeface="Amatic SC"/>
                <a:cs typeface="Amatic SC"/>
                <a:sym typeface="Amatic SC"/>
              </a:rPr>
            </a:br>
            <a:r>
              <a:rPr lang="ca" sz="1050">
                <a:latin typeface="Amatic SC"/>
                <a:ea typeface="Amatic SC"/>
                <a:cs typeface="Amatic SC"/>
                <a:sym typeface="Amatic SC"/>
              </a:rPr>
              <a:t>   					  </a:t>
            </a:r>
            <a:br>
              <a:rPr lang="ca" sz="1050">
                <a:latin typeface="Amatic SC"/>
                <a:ea typeface="Amatic SC"/>
                <a:cs typeface="Amatic SC"/>
                <a:sym typeface="Amatic SC"/>
              </a:rPr>
            </a:br>
            <a:r>
              <a:rPr lang="ca" sz="1050">
                <a:latin typeface="Amatic SC"/>
                <a:ea typeface="Amatic SC"/>
                <a:cs typeface="Amatic SC"/>
                <a:sym typeface="Amatic SC"/>
              </a:rPr>
              <a:t>   		</a:t>
            </a:r>
            <a:br>
              <a:rPr lang="ca" sz="1050">
                <a:latin typeface="Amatic SC"/>
                <a:ea typeface="Amatic SC"/>
                <a:cs typeface="Amatic SC"/>
                <a:sym typeface="Amatic SC"/>
              </a:rPr>
            </a:br>
            <a:r>
              <a:rPr lang="ca" sz="1050">
                <a:latin typeface="Amatic SC"/>
                <a:ea typeface="Amatic SC"/>
                <a:cs typeface="Amatic SC"/>
                <a:sym typeface="Amatic SC"/>
              </a:rPr>
              <a:t>	 		  					  		</a:t>
            </a:r>
            <a:br>
              <a:rPr lang="ca" sz="1050">
                <a:latin typeface="Amatic SC"/>
                <a:ea typeface="Amatic SC"/>
                <a:cs typeface="Amatic SC"/>
                <a:sym typeface="Amatic SC"/>
              </a:rPr>
            </a:br>
            <a:r>
              <a:rPr lang="ca" sz="1050">
                <a:latin typeface="Amatic SC"/>
                <a:ea typeface="Amatic SC"/>
                <a:cs typeface="Amatic SC"/>
                <a:sym typeface="Amatic SC"/>
              </a:rPr>
              <a:t>	 	</a:t>
            </a:r>
            <a:endParaRPr sz="22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05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05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05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05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05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ca" sz="1050">
                <a:latin typeface="Amatic SC"/>
                <a:ea typeface="Amatic SC"/>
                <a:cs typeface="Amatic SC"/>
                <a:sym typeface="Amatic SC"/>
              </a:rPr>
              <a:t>  					  </a:t>
            </a:r>
            <a:br>
              <a:rPr lang="ca" sz="1050">
                <a:latin typeface="Amatic SC"/>
                <a:ea typeface="Amatic SC"/>
                <a:cs typeface="Amatic SC"/>
                <a:sym typeface="Amatic SC"/>
              </a:rPr>
            </a:br>
            <a:r>
              <a:rPr lang="ca" sz="1050">
                <a:latin typeface="Amatic SC"/>
                <a:ea typeface="Amatic SC"/>
                <a:cs typeface="Amatic SC"/>
                <a:sym typeface="Amatic SC"/>
              </a:rPr>
              <a:t>   		</a:t>
            </a:r>
            <a:br>
              <a:rPr lang="ca" sz="1050">
                <a:latin typeface="Amatic SC"/>
                <a:ea typeface="Amatic SC"/>
                <a:cs typeface="Amatic SC"/>
                <a:sym typeface="Amatic SC"/>
              </a:rPr>
            </a:br>
            <a:r>
              <a:rPr lang="ca" sz="1050">
                <a:latin typeface="Amatic SC"/>
                <a:ea typeface="Amatic SC"/>
                <a:cs typeface="Amatic SC"/>
                <a:sym typeface="Amatic SC"/>
              </a:rPr>
              <a:t>	 		  		</a:t>
            </a:r>
            <a:br>
              <a:rPr lang="ca" sz="1050">
                <a:latin typeface="Amatic SC"/>
                <a:ea typeface="Amatic SC"/>
                <a:cs typeface="Amatic SC"/>
                <a:sym typeface="Amatic SC"/>
              </a:rPr>
            </a:br>
            <a:r>
              <a:rPr lang="ca" sz="1050">
                <a:latin typeface="Amatic SC"/>
                <a:ea typeface="Amatic SC"/>
                <a:cs typeface="Amatic SC"/>
                <a:sym typeface="Amatic SC"/>
              </a:rPr>
              <a:t>	 		  		</a:t>
            </a:r>
            <a:endParaRPr sz="105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5400" y="2490825"/>
            <a:ext cx="4272126" cy="18745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417750" y="326800"/>
            <a:ext cx="8520600" cy="801000"/>
          </a:xfrm>
          <a:prstGeom prst="rect">
            <a:avLst/>
          </a:prstGeom>
          <a:solidFill>
            <a:srgbClr val="C79C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          </a:t>
            </a:r>
            <a:r>
              <a:rPr lang="ca" sz="4755"/>
              <a:t>               </a:t>
            </a:r>
            <a:r>
              <a:rPr lang="ca" sz="4755"/>
              <a:t>CARACTERÍSTIQUES </a:t>
            </a:r>
            <a:r>
              <a:rPr lang="ca"/>
              <a:t>: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343100"/>
            <a:ext cx="8520600" cy="3340200"/>
          </a:xfrm>
          <a:prstGeom prst="rect">
            <a:avLst/>
          </a:prstGeom>
          <a:solidFill>
            <a:srgbClr val="7FE3E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</a:t>
            </a:r>
            <a:r>
              <a:rPr lang="ca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característiques són:</a:t>
            </a:r>
            <a:endParaRPr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1- Són de magnitud forta o fluixa.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2- Si són de magnitud forta poden tenir conseqüències devastadores.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C79CD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                 abans d’un terratrèmol:                </a:t>
            </a:r>
            <a:r>
              <a:rPr lang="ca"/>
              <a:t>      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93800" y="1214975"/>
            <a:ext cx="4722300" cy="3744900"/>
          </a:xfrm>
          <a:prstGeom prst="rect">
            <a:avLst/>
          </a:prstGeom>
          <a:solidFill>
            <a:srgbClr val="7FE3E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Hem de tenir preparada una </a:t>
            </a:r>
            <a:r>
              <a:rPr lang="ca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farmaciola, llanternes, ràdio i piles. També cal guardar aliments i aigua embotellada. </a:t>
            </a:r>
            <a:endParaRPr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Els adults han de saber com desconectar l’aigua i l’electricitat de la casa.</a:t>
            </a:r>
            <a:endParaRPr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Hem de conèixer els telèfons de bombers, policia,creu roja… </a:t>
            </a:r>
            <a:r>
              <a:rPr b="1" lang="ca" sz="24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112, 118</a:t>
            </a:r>
            <a:endParaRPr b="1" sz="240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40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CATAKIT</a:t>
            </a:r>
            <a:endParaRPr sz="400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975" y="1214975"/>
            <a:ext cx="2769315" cy="386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3900" y="0"/>
            <a:ext cx="8871600" cy="801000"/>
          </a:xfrm>
          <a:prstGeom prst="rect">
            <a:avLst/>
          </a:prstGeom>
          <a:solidFill>
            <a:srgbClr val="C79CD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                        durant un </a:t>
            </a:r>
            <a:r>
              <a:rPr lang="ca"/>
              <a:t>terratrèmol</a:t>
            </a:r>
            <a:r>
              <a:rPr lang="ca"/>
              <a:t> :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3900" y="801000"/>
            <a:ext cx="6105300" cy="4342500"/>
          </a:xfrm>
          <a:prstGeom prst="rect">
            <a:avLst/>
          </a:prstGeom>
          <a:solidFill>
            <a:srgbClr val="7FE3E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  <a:r>
              <a:rPr lang="ca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Si ens trobem dins d’un edifici </a:t>
            </a: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</a:t>
            </a:r>
            <a:r>
              <a:rPr lang="ca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Si ens trobem fora</a:t>
            </a:r>
            <a:endParaRPr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  <a:r>
              <a:rPr lang="c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Ens hem de quedar a dins,ja que           Hem d’anar cap algun espai                         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si intentem sortir ens poden                 obert i allunyar-nos dels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caure objectes a sobre.                        edificis d’on poden caure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                          objectes.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Ens hem de refugiar sota una                Si anem en cotxe, ens hem    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taula o sota el marc d’una porta.             de quedar a dins iintentar 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Ens hem d’allunyar de les finestres      </a:t>
            </a:r>
            <a:r>
              <a:rPr lang="c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c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allunyar-nos dels ponts, 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i dels objectes que puguin caure.           </a:t>
            </a:r>
            <a:r>
              <a:rPr lang="c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c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pals elèctrics i arbres.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4506" y="801000"/>
            <a:ext cx="2530993" cy="434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C79CD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després</a:t>
            </a:r>
            <a:r>
              <a:rPr lang="ca"/>
              <a:t> d’un </a:t>
            </a:r>
            <a:r>
              <a:rPr lang="ca"/>
              <a:t>terratrèmol:</a:t>
            </a:r>
            <a:r>
              <a:rPr lang="ca"/>
              <a:t>   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228675"/>
            <a:ext cx="5502000" cy="3865800"/>
          </a:xfrm>
          <a:prstGeom prst="rect">
            <a:avLst/>
          </a:prstGeom>
          <a:solidFill>
            <a:srgbClr val="7FE3E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Poden produir-se rèpliques (petits </a:t>
            </a:r>
            <a:r>
              <a:rPr lang="c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terratrèmols</a:t>
            </a:r>
            <a:r>
              <a:rPr lang="c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posteriors a un de més </a:t>
            </a:r>
            <a:r>
              <a:rPr lang="c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gran) que poden causar destrosses addicionals. Per </a:t>
            </a:r>
            <a:r>
              <a:rPr lang="c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això hem de mantenir-nos allunyats del edificis danyats. No hem de tornar a casa fins que les autoritats ens ho indiquin. Hem d'encendre la ràdio</a:t>
            </a:r>
            <a:r>
              <a:rPr lang="c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 seguir els consells de les autoritats, que ens indicaran el que hem de fer. Hem de donar els primers auxilis a les persones ferides. Si hi ha ferits greus,cal demanar ajuda als cossos d’emergència. Només podem utilitzar el telèfon en cas d’emergència.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a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  <a:r>
              <a:rPr b="1" lang="ca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112/ 118/ 116/ 110</a:t>
            </a:r>
            <a:endParaRPr b="1"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3847" y="1228675"/>
            <a:ext cx="2769204" cy="386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262800" y="250425"/>
            <a:ext cx="8520600" cy="801000"/>
          </a:xfrm>
          <a:prstGeom prst="rect">
            <a:avLst/>
          </a:prstGeom>
          <a:solidFill>
            <a:srgbClr val="C79CD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   FETS REALS D’ANDORRA: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262800" y="1150450"/>
            <a:ext cx="8520600" cy="3944400"/>
          </a:xfrm>
          <a:prstGeom prst="rect">
            <a:avLst/>
          </a:prstGeom>
          <a:solidFill>
            <a:srgbClr val="7FE3E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1-El dia 18 de febrer de 1996 va </a:t>
            </a: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haver</a:t>
            </a: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 un </a:t>
            </a: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terratrèmol de magnitud 5 a l’escala Richter.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2- El dia 31 de desembre de l’any 1997 va haver un terratrèmol a Santa Coloma de magnitud 2.6.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a"/>
              <a:t> 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425" y="2805075"/>
            <a:ext cx="3567475" cy="203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