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Garamond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gKcJ6lqdnxoRtzxElBFV8JG0W0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Garamond-bold.fntdata"/><Relationship Id="rId16" Type="http://schemas.openxmlformats.org/officeDocument/2006/relationships/font" Target="fonts/Garamond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Garamond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Garamon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3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Garamond"/>
              <a:buNone/>
              <a:defRPr sz="80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" type="subTitle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cxnSp>
        <p:nvCxnSpPr>
          <p:cNvPr id="17" name="Google Shape;17;p13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FEFEF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1"/>
          <p:cNvSpPr txBox="1"/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aramond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2" type="body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8" name="Google Shape;88;p21"/>
          <p:cNvSpPr txBox="1"/>
          <p:nvPr>
            <p:ph idx="10" type="dt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1" type="ftr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2"/>
          <p:cNvSpPr/>
          <p:nvPr>
            <p:ph idx="2" type="pic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4" name="Google Shape;94;p22"/>
          <p:cNvSpPr txBox="1"/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aramond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6" name="Google Shape;96;p22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 rot="5400000">
            <a:off x="4246035" y="-1040554"/>
            <a:ext cx="3760891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4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2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Garamond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" type="subTitle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cxnSp>
        <p:nvCxnSpPr>
          <p:cNvPr id="45" name="Google Shape;45;p12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6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Garamond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" type="body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53" name="Google Shape;53;p16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16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" type="body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2" type="body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" type="body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8"/>
          <p:cNvSpPr txBox="1"/>
          <p:nvPr>
            <p:ph idx="2" type="body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3" type="body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18"/>
          <p:cNvSpPr txBox="1"/>
          <p:nvPr>
            <p:ph idx="4" type="body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0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300"/>
              <a:buFont typeface="Garamond"/>
              <a:buNone/>
              <a:defRPr b="0" i="0" sz="53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 "/>
              <a:defRPr b="0" i="0" sz="2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alibri"/>
              <a:buChar char="◦"/>
              <a:defRPr b="0" i="0" sz="20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alibri"/>
              <a:buChar char="◦"/>
              <a:defRPr b="0" i="0" sz="16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alibri"/>
              <a:buChar char="◦"/>
              <a:defRPr b="0" i="0" sz="16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alibri"/>
              <a:buChar char="◦"/>
              <a:defRPr b="0" i="0" sz="16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12" name="Google Shape;12;p11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cap="flat" cmpd="sng" w="12700">
            <a:solidFill>
              <a:srgbClr val="FEFEF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300"/>
              <a:buFont typeface="Garamond"/>
              <a:buNone/>
              <a:defRPr b="0" i="0" sz="53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 "/>
              <a:defRPr b="0" i="0" sz="24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◦"/>
              <a:defRPr b="0" i="0" sz="2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Char char="◦"/>
              <a:defRPr b="0" i="0" sz="16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Char char="◦"/>
              <a:defRPr b="0" i="0" sz="16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Char char="◦"/>
              <a:defRPr b="0" i="0" sz="16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1" name="Google Shape;31;p10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2" name="Google Shape;32;p10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3" name="Google Shape;33;p10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34" name="Google Shape;34;p10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Une image contenant art, léger, capture d’écran, Art fractal&#10;&#10;Description générée automatiquement" id="117" name="Google Shape;117;p1"/>
          <p:cNvPicPr preferRelativeResize="0"/>
          <p:nvPr/>
        </p:nvPicPr>
        <p:blipFill rotWithShape="1">
          <a:blip r:embed="rId3">
            <a:alphaModFix amt="35000"/>
          </a:blip>
          <a:srcRect b="6250" l="0" r="0" t="0"/>
          <a:stretch/>
        </p:blipFill>
        <p:spPr>
          <a:xfrm>
            <a:off x="-273825" y="12366"/>
            <a:ext cx="12567107" cy="659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Garamond"/>
              <a:buNone/>
            </a:pPr>
            <a:r>
              <a:rPr lang="fr-FR">
                <a:solidFill>
                  <a:srgbClr val="FFFFFF"/>
                </a:solidFill>
              </a:rPr>
              <a:t>Riscos meteorològics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9" name="Google Shape;119;p1"/>
          <p:cNvSpPr txBox="1"/>
          <p:nvPr>
            <p:ph idx="1" type="subTitle"/>
          </p:nvPr>
        </p:nvSpPr>
        <p:spPr>
          <a:xfrm>
            <a:off x="1112625" y="4645150"/>
            <a:ext cx="10058400" cy="1768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FR" sz="4200">
                <a:solidFill>
                  <a:srgbClr val="FFFFFF"/>
                </a:solidFill>
              </a:rPr>
              <a:t>TOM BLANCO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fr-FR" sz="4200">
                <a:solidFill>
                  <a:srgbClr val="FFFFFF"/>
                </a:solidFill>
              </a:rPr>
              <a:t>LÉOPOLDO ARIAS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fr-FR" sz="4200">
                <a:solidFill>
                  <a:srgbClr val="FFFFFF"/>
                </a:solidFill>
              </a:rPr>
              <a:t>DIANA KYSLIAK</a:t>
            </a:r>
            <a:endParaRPr sz="4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20" name="Google Shape;120;p1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450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/>
          <p:nvPr/>
        </p:nvSpPr>
        <p:spPr>
          <a:xfrm>
            <a:off x="5685" y="0"/>
            <a:ext cx="1218631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Snowcapped mountain and lake at sunset" id="127" name="Google Shape;127;p2"/>
          <p:cNvPicPr preferRelativeResize="0"/>
          <p:nvPr/>
        </p:nvPicPr>
        <p:blipFill rotWithShape="1">
          <a:blip r:embed="rId3">
            <a:alphaModFix/>
          </a:blip>
          <a:srcRect b="0" l="0" r="46" t="0"/>
          <a:stretch/>
        </p:blipFill>
        <p:spPr>
          <a:xfrm>
            <a:off x="0" y="10"/>
            <a:ext cx="12186315" cy="640079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/>
          <p:nvPr/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843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"/>
          <p:cNvSpPr txBox="1"/>
          <p:nvPr>
            <p:ph type="title"/>
          </p:nvPr>
        </p:nvSpPr>
        <p:spPr>
          <a:xfrm>
            <a:off x="620244" y="1465333"/>
            <a:ext cx="3762145" cy="1358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fr-FR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Fredorada o onada de fred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30" name="Google Shape;130;p2"/>
          <p:cNvCxnSpPr/>
          <p:nvPr/>
        </p:nvCxnSpPr>
        <p:spPr>
          <a:xfrm>
            <a:off x="1038277" y="2865016"/>
            <a:ext cx="292608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2"/>
          <p:cNvSpPr txBox="1"/>
          <p:nvPr>
            <p:ph idx="1" type="body"/>
          </p:nvPr>
        </p:nvSpPr>
        <p:spPr>
          <a:xfrm>
            <a:off x="948648" y="3148246"/>
            <a:ext cx="3313109" cy="2444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9144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Període de temperatures molt baixes</a:t>
            </a:r>
            <a:endParaRPr/>
          </a:p>
          <a:p>
            <a:pPr indent="-9144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Invasió del territori per masses d'aire polar o continental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50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3"/>
          <p:cNvSpPr txBox="1"/>
          <p:nvPr>
            <p:ph type="title"/>
          </p:nvPr>
        </p:nvSpPr>
        <p:spPr>
          <a:xfrm>
            <a:off x="643467" y="516835"/>
            <a:ext cx="2994815" cy="16665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</a:pPr>
            <a:r>
              <a:rPr lang="fr-FR" sz="4000">
                <a:solidFill>
                  <a:schemeClr val="lt1"/>
                </a:solidFill>
              </a:rPr>
              <a:t>Onada de fred Andorra </a:t>
            </a:r>
            <a:endParaRPr/>
          </a:p>
        </p:txBody>
      </p:sp>
      <p:cxnSp>
        <p:nvCxnSpPr>
          <p:cNvPr id="139" name="Google Shape;139;p3"/>
          <p:cNvCxnSpPr/>
          <p:nvPr/>
        </p:nvCxnSpPr>
        <p:spPr>
          <a:xfrm>
            <a:off x="723686" y="2353592"/>
            <a:ext cx="283464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3"/>
          <p:cNvSpPr txBox="1"/>
          <p:nvPr>
            <p:ph idx="1" type="body"/>
          </p:nvPr>
        </p:nvSpPr>
        <p:spPr>
          <a:xfrm>
            <a:off x="723554" y="2699139"/>
            <a:ext cx="2914728" cy="3342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91440" lvl="0" marL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fr-FR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Baixades de temperatures d’Andorra :</a:t>
            </a:r>
            <a:endParaRPr/>
          </a:p>
          <a:p>
            <a:pPr indent="-9144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fr-FR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02/02/2012</a:t>
            </a:r>
            <a:endParaRPr/>
          </a:p>
          <a:p>
            <a:pPr indent="-9144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fr-FR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-25°C a Port d’Envalira i a Pas de la casa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rmomètre Au Sommet De La Montagne Avec 13 Degrés Celsius. Photo stock -  Image du ciel, beau: 217762652" id="141" name="Google Shape;141;p3"/>
          <p:cNvPicPr preferRelativeResize="0"/>
          <p:nvPr/>
        </p:nvPicPr>
        <p:blipFill rotWithShape="1">
          <a:blip r:embed="rId3">
            <a:alphaModFix/>
          </a:blip>
          <a:srcRect b="0" l="12149" r="0" t="0"/>
          <a:stretch/>
        </p:blipFill>
        <p:spPr>
          <a:xfrm>
            <a:off x="4059922" y="10"/>
            <a:ext cx="4021571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ibada d'una onada de fred que durà neu a 900 metres - El Periòdic d' Andorra" id="142" name="Google Shape;142;p3"/>
          <p:cNvPicPr preferRelativeResize="0"/>
          <p:nvPr/>
        </p:nvPicPr>
        <p:blipFill rotWithShape="1">
          <a:blip r:embed="rId4">
            <a:alphaModFix/>
          </a:blip>
          <a:srcRect b="1" l="33428" r="25100" t="0"/>
          <a:stretch/>
        </p:blipFill>
        <p:spPr>
          <a:xfrm flipH="1">
            <a:off x="8175578" y="455122"/>
            <a:ext cx="4016407" cy="685191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8644813" y="14349"/>
            <a:ext cx="30779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25/10/2018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9" name="Google Shape;149;p4"/>
          <p:cNvSpPr txBox="1"/>
          <p:nvPr>
            <p:ph type="title"/>
          </p:nvPr>
        </p:nvSpPr>
        <p:spPr>
          <a:xfrm>
            <a:off x="6411685" y="634946"/>
            <a:ext cx="5127171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900"/>
              <a:buFont typeface="Garamond"/>
              <a:buNone/>
            </a:pPr>
            <a:r>
              <a:rPr lang="fr-FR" sz="4900"/>
              <a:t>Consells d’autoprotecció</a:t>
            </a:r>
            <a:endParaRPr sz="4900"/>
          </a:p>
        </p:txBody>
      </p:sp>
      <p:pic>
        <p:nvPicPr>
          <p:cNvPr descr="Une image contenant sapin, neige, hiver, Noël&#10;&#10;Description générée automatiquement" id="150" name="Google Shape;1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192" y="1507027"/>
            <a:ext cx="5115347" cy="35239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4"/>
          <p:cNvCxnSpPr/>
          <p:nvPr/>
        </p:nvCxnSpPr>
        <p:spPr>
          <a:xfrm>
            <a:off x="6514044" y="2246569"/>
            <a:ext cx="457200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53" name="Google Shape;153;p4"/>
          <p:cNvGrpSpPr/>
          <p:nvPr/>
        </p:nvGrpSpPr>
        <p:grpSpPr>
          <a:xfrm>
            <a:off x="6411684" y="2594421"/>
            <a:ext cx="5127171" cy="3458536"/>
            <a:chOff x="0" y="1560"/>
            <a:chExt cx="5127171" cy="3458536"/>
          </a:xfrm>
        </p:grpSpPr>
        <p:sp>
          <p:nvSpPr>
            <p:cNvPr id="154" name="Google Shape;154;p4"/>
            <p:cNvSpPr/>
            <p:nvPr/>
          </p:nvSpPr>
          <p:spPr>
            <a:xfrm>
              <a:off x="0" y="2089293"/>
              <a:ext cx="5127171" cy="1370803"/>
            </a:xfrm>
            <a:prstGeom prst="rect">
              <a:avLst/>
            </a:prstGeom>
            <a:gradFill>
              <a:gsLst>
                <a:gs pos="0">
                  <a:srgbClr val="B435C4"/>
                </a:gs>
                <a:gs pos="34000">
                  <a:srgbClr val="B339C3"/>
                </a:gs>
                <a:gs pos="70000">
                  <a:srgbClr val="B937C8"/>
                </a:gs>
                <a:gs pos="100000">
                  <a:srgbClr val="B946C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8100" rotWithShape="0" algn="br" dir="27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0" y="2089293"/>
              <a:ext cx="5127171" cy="1370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aramond"/>
                <a:buNone/>
              </a:pPr>
              <a:r>
                <a:rPr b="0" i="0" lang="fr-FR" sz="17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Fora</a:t>
              </a:r>
              <a:r>
                <a:rPr b="0" i="0" lang="fr-FR" sz="17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, abrigueu-vos bé. Protegiu-vos sobretot la cara i el cap, i eviteu que l’aire fred us entridirectament als pulmons.</a:t>
              </a:r>
              <a:endParaRPr b="0" i="0" sz="17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 rot="10800000">
              <a:off x="0" y="1560"/>
              <a:ext cx="5127171" cy="2108295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gradFill>
              <a:gsLst>
                <a:gs pos="0">
                  <a:srgbClr val="B435C4"/>
                </a:gs>
                <a:gs pos="34000">
                  <a:srgbClr val="B339C3"/>
                </a:gs>
                <a:gs pos="70000">
                  <a:srgbClr val="B937C8"/>
                </a:gs>
                <a:gs pos="100000">
                  <a:srgbClr val="B946C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8100" rotWithShape="0" algn="br" dir="27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0" y="1560"/>
              <a:ext cx="5127171" cy="13699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900" lIns="120900" spcFirstLastPara="1" rIns="120900" wrap="square" tIns="120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aramond"/>
                <a:buNone/>
              </a:pPr>
              <a:r>
                <a:rPr b="0" i="0" lang="fr-FR" sz="1700" u="sng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A casa</a:t>
              </a:r>
              <a:r>
                <a:rPr b="0" i="0" lang="fr-FR" sz="17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, feu un bon ús dels aparells de calefacció, calderes, estufes, etc. Comproveu que hi ha prou ventilació a les habitacions on es facin servir estufes de llenya, carbó o gas i brasers, per evitar intoxicacions o asfixies.</a:t>
              </a:r>
              <a:endParaRPr b="0" i="0" sz="17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3" name="Google Shape;163;p5"/>
          <p:cNvSpPr txBox="1"/>
          <p:nvPr>
            <p:ph type="title"/>
          </p:nvPr>
        </p:nvSpPr>
        <p:spPr>
          <a:xfrm>
            <a:off x="2343751" y="459989"/>
            <a:ext cx="7666522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300"/>
              <a:buFont typeface="Garamond"/>
              <a:buNone/>
            </a:pPr>
            <a:r>
              <a:rPr lang="fr-FR"/>
              <a:t>Consells preventius</a:t>
            </a:r>
            <a:endParaRPr/>
          </a:p>
        </p:txBody>
      </p:sp>
      <p:cxnSp>
        <p:nvCxnSpPr>
          <p:cNvPr id="164" name="Google Shape;164;p5"/>
          <p:cNvCxnSpPr/>
          <p:nvPr/>
        </p:nvCxnSpPr>
        <p:spPr>
          <a:xfrm>
            <a:off x="1193532" y="1910746"/>
            <a:ext cx="996696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5" name="Google Shape;165;p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509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66" name="Google Shape;166;p5"/>
          <p:cNvGrpSpPr/>
          <p:nvPr/>
        </p:nvGrpSpPr>
        <p:grpSpPr>
          <a:xfrm>
            <a:off x="4246034" y="2108201"/>
            <a:ext cx="3760891" cy="3760891"/>
            <a:chOff x="3148754" y="0"/>
            <a:chExt cx="3760891" cy="3760891"/>
          </a:xfrm>
        </p:grpSpPr>
        <p:sp>
          <p:nvSpPr>
            <p:cNvPr id="167" name="Google Shape;167;p5"/>
            <p:cNvSpPr/>
            <p:nvPr/>
          </p:nvSpPr>
          <p:spPr>
            <a:xfrm>
              <a:off x="3148754" y="0"/>
              <a:ext cx="3760891" cy="3760891"/>
            </a:xfrm>
            <a:prstGeom prst="diamond">
              <a:avLst/>
            </a:prstGeom>
            <a:solidFill>
              <a:srgbClr val="E3CD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531971" y="358824"/>
              <a:ext cx="1466747" cy="1466747"/>
            </a:xfrm>
            <a:prstGeom prst="roundRect">
              <a:avLst>
                <a:gd fmla="val 16667" name="adj"/>
              </a:avLst>
            </a:prstGeom>
            <a:solidFill>
              <a:srgbClr val="B0398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 txBox="1"/>
            <p:nvPr/>
          </p:nvSpPr>
          <p:spPr>
            <a:xfrm>
              <a:off x="3603572" y="430425"/>
              <a:ext cx="1323545" cy="1323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aramond"/>
                <a:buNone/>
              </a:pPr>
              <a:r>
                <a:rPr b="0" i="0" lang="fr-FR" sz="17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Comprov</a:t>
              </a:r>
              <a:r>
                <a:rPr lang="fr-FR" sz="17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eu</a:t>
              </a:r>
              <a:r>
                <a:rPr b="0" i="0" lang="fr-FR" sz="17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 l'estat de la xarxa viària</a:t>
              </a:r>
              <a:endParaRPr b="0" i="0" sz="17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5085613" y="357284"/>
              <a:ext cx="1466747" cy="1466747"/>
            </a:xfrm>
            <a:prstGeom prst="roundRect">
              <a:avLst>
                <a:gd fmla="val 16667" name="adj"/>
              </a:avLst>
            </a:prstGeom>
            <a:solidFill>
              <a:srgbClr val="B93CA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5157214" y="428885"/>
              <a:ext cx="1323545" cy="1323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aramond"/>
                <a:buNone/>
              </a:pPr>
              <a:r>
                <a:rPr b="0" i="0" lang="fr-FR" sz="17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Cuida la teva família/amics perquè es protegeixin del fred</a:t>
              </a:r>
              <a:endParaRPr b="0" i="0" sz="17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3506039" y="1936858"/>
              <a:ext cx="1466747" cy="1466747"/>
            </a:xfrm>
            <a:prstGeom prst="roundRect">
              <a:avLst>
                <a:gd fmla="val 16667" name="adj"/>
              </a:avLst>
            </a:prstGeom>
            <a:solidFill>
              <a:srgbClr val="C041B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3577640" y="2008459"/>
              <a:ext cx="1323545" cy="1323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aramond"/>
                <a:buNone/>
              </a:pPr>
              <a:r>
                <a:rPr b="0" i="0" lang="fr-FR" sz="17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Obtenir informació de les autoritats (televisió, ràdio, etc.)</a:t>
              </a:r>
              <a:endParaRPr b="0" i="0" sz="17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5085613" y="1936858"/>
              <a:ext cx="1466747" cy="1466747"/>
            </a:xfrm>
            <a:prstGeom prst="roundRect">
              <a:avLst>
                <a:gd fmla="val 16667" name="adj"/>
              </a:avLst>
            </a:prstGeom>
            <a:solidFill>
              <a:srgbClr val="B64A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5157214" y="2008459"/>
              <a:ext cx="1323545" cy="1323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aramond"/>
                <a:buNone/>
              </a:pPr>
              <a:r>
                <a:rPr b="0" i="0" lang="fr-FR" sz="17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En cas d'emergència contacteu amb el 112</a:t>
              </a:r>
              <a:endParaRPr b="0" i="0" sz="17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" name="Google Shape;181;p6"/>
          <p:cNvSpPr txBox="1"/>
          <p:nvPr>
            <p:ph type="title"/>
          </p:nvPr>
        </p:nvSpPr>
        <p:spPr>
          <a:xfrm>
            <a:off x="643465" y="687090"/>
            <a:ext cx="3448259" cy="16665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aramond"/>
              <a:buNone/>
            </a:pPr>
            <a:r>
              <a:rPr lang="fr-FR" sz="4000">
                <a:solidFill>
                  <a:srgbClr val="FFFFFF"/>
                </a:solidFill>
              </a:rPr>
              <a:t>Onada de calor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82" name="Google Shape;182;p6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3" name="Google Shape;183;p6"/>
          <p:cNvSpPr txBox="1"/>
          <p:nvPr>
            <p:ph idx="1" type="body"/>
          </p:nvPr>
        </p:nvSpPr>
        <p:spPr>
          <a:xfrm>
            <a:off x="338187" y="2725749"/>
            <a:ext cx="4058817" cy="3342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9144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Augment brusc i perllongat de la temperatura i de la humitat</a:t>
            </a:r>
            <a:endParaRPr/>
          </a:p>
          <a:p>
            <a:pPr indent="-9144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 una zona determinada</a:t>
            </a:r>
            <a:endParaRPr/>
          </a:p>
          <a:p>
            <a:pPr indent="-9144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Afecta: humans, animals, collites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descr="Onada de calor" id="184" name="Google Shape;184;p6"/>
          <p:cNvPicPr preferRelativeResize="0"/>
          <p:nvPr/>
        </p:nvPicPr>
        <p:blipFill rotWithShape="1">
          <a:blip r:embed="rId3">
            <a:alphaModFix/>
          </a:blip>
          <a:srcRect b="-1" l="12409" r="23841" t="0"/>
          <a:stretch/>
        </p:blipFill>
        <p:spPr>
          <a:xfrm>
            <a:off x="4654297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14:shred dir="ou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" name="Google Shape;190;p7"/>
          <p:cNvSpPr txBox="1"/>
          <p:nvPr>
            <p:ph type="title"/>
          </p:nvPr>
        </p:nvSpPr>
        <p:spPr>
          <a:xfrm>
            <a:off x="643467" y="516835"/>
            <a:ext cx="3448259" cy="16665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aramond"/>
              <a:buNone/>
            </a:pPr>
            <a:r>
              <a:rPr lang="fr-FR" sz="4000">
                <a:solidFill>
                  <a:srgbClr val="FFFFFF"/>
                </a:solidFill>
              </a:rPr>
              <a:t>Onada de calor Andorra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91" name="Google Shape;191;p7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7"/>
          <p:cNvSpPr txBox="1"/>
          <p:nvPr>
            <p:ph idx="1" type="body"/>
          </p:nvPr>
        </p:nvSpPr>
        <p:spPr>
          <a:xfrm>
            <a:off x="270591" y="2633183"/>
            <a:ext cx="4823926" cy="3658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9144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r-FR">
                <a:solidFill>
                  <a:srgbClr val="FFFFFF"/>
                </a:solidFill>
              </a:rPr>
              <a:t>19/07/2022 rècord a Andorra amb 38,7ºC</a:t>
            </a:r>
            <a:endParaRPr/>
          </a:p>
          <a:p>
            <a:pPr indent="-9144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r-FR">
                <a:solidFill>
                  <a:srgbClr val="FFFFFF"/>
                </a:solidFill>
              </a:rPr>
              <a:t>Protecció Civil va activar durant uns dies l’avís taronja</a:t>
            </a:r>
            <a:endParaRPr>
              <a:solidFill>
                <a:srgbClr val="FFFFFF"/>
              </a:solidFill>
            </a:endParaRPr>
          </a:p>
          <a:p>
            <a:pPr indent="-9144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r-FR">
                <a:solidFill>
                  <a:srgbClr val="FFFFFF"/>
                </a:solidFill>
              </a:rPr>
              <a:t>Calor més intenses el sud del país</a:t>
            </a:r>
            <a:endParaRPr/>
          </a:p>
          <a:p>
            <a:pPr indent="-9144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r-FR">
                <a:solidFill>
                  <a:srgbClr val="FFFFFF"/>
                </a:solidFill>
              </a:rPr>
              <a:t>Primera onada de calor des de 1934</a:t>
            </a:r>
            <a:endParaRPr/>
          </a:p>
          <a:p>
            <a:pPr indent="-9144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fr-FR">
                <a:solidFill>
                  <a:srgbClr val="FFFFFF"/>
                </a:solidFill>
              </a:rPr>
              <a:t>Anys amb les temperatures més altes: 2019, 2020, 2021, 2022</a:t>
            </a:r>
            <a:endParaRPr/>
          </a:p>
        </p:txBody>
      </p:sp>
      <p:pic>
        <p:nvPicPr>
          <p:cNvPr descr="Aquesta onada de calor és la més continuada en el temps i pot durar 10 dies  més - FÒRUM.ad" id="193" name="Google Shape;193;p7"/>
          <p:cNvPicPr preferRelativeResize="0"/>
          <p:nvPr/>
        </p:nvPicPr>
        <p:blipFill rotWithShape="1">
          <a:blip r:embed="rId3">
            <a:alphaModFix/>
          </a:blip>
          <a:srcRect b="0" l="15645" r="23352" t="0"/>
          <a:stretch/>
        </p:blipFill>
        <p:spPr>
          <a:xfrm>
            <a:off x="5365092" y="0"/>
            <a:ext cx="682690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9" name="Google Shape;199;p8"/>
          <p:cNvSpPr txBox="1"/>
          <p:nvPr>
            <p:ph type="title"/>
          </p:nvPr>
        </p:nvSpPr>
        <p:spPr>
          <a:xfrm>
            <a:off x="878687" y="565388"/>
            <a:ext cx="5977937" cy="16665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</a:pPr>
            <a:r>
              <a:rPr lang="fr-FR" sz="4400">
                <a:solidFill>
                  <a:srgbClr val="FFFFFF"/>
                </a:solidFill>
              </a:rPr>
              <a:t> Consells d’autoprotecció </a:t>
            </a:r>
            <a:endParaRPr/>
          </a:p>
        </p:txBody>
      </p:sp>
      <p:cxnSp>
        <p:nvCxnSpPr>
          <p:cNvPr id="200" name="Google Shape;200;p8"/>
          <p:cNvCxnSpPr/>
          <p:nvPr/>
        </p:nvCxnSpPr>
        <p:spPr>
          <a:xfrm>
            <a:off x="1215896" y="2353592"/>
            <a:ext cx="530352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p8"/>
          <p:cNvSpPr txBox="1"/>
          <p:nvPr>
            <p:ph idx="1" type="body"/>
          </p:nvPr>
        </p:nvSpPr>
        <p:spPr>
          <a:xfrm>
            <a:off x="805231" y="2596999"/>
            <a:ext cx="6562033" cy="4031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-91440" lvl="0" marL="9144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la nit, obriu les finestres de casa per refrescar-la</a:t>
            </a:r>
            <a:endParaRPr/>
          </a:p>
          <a:p>
            <a:pPr indent="-91440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Estigueu-vos a les habitacions més fresques</a:t>
            </a:r>
            <a:endParaRPr/>
          </a:p>
          <a:p>
            <a:pPr indent="-91440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Utilitzeu algun tipus de climatització (ventiladors, aire condicionat), en cas contrari, passar com a mínim 2 hores al dia en llocs climatitzats (centres comercials, cinemes, etc...)</a:t>
            </a:r>
            <a:endParaRPr/>
          </a:p>
          <a:p>
            <a:pPr indent="-91440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Preneu dutxes fresques d'una manera freqüent (no en períodes de sequera)</a:t>
            </a:r>
            <a:endParaRPr/>
          </a:p>
          <a:p>
            <a:pPr indent="-91440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Beveu aigua fresca de forma regular encara que no tingueu set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" lvl="0" marL="9144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Si teniu animals de companyia, procureu que no s'estiguin al sol i hidrateu-los</a:t>
            </a:r>
            <a:endParaRPr/>
          </a:p>
        </p:txBody>
      </p:sp>
      <p:pic>
        <p:nvPicPr>
          <p:cNvPr descr="Davant l'onada de calor cal extremar les precaucions | Benestar social |  Actualitat" id="202" name="Google Shape;202;p8"/>
          <p:cNvPicPr preferRelativeResize="0"/>
          <p:nvPr/>
        </p:nvPicPr>
        <p:blipFill rotWithShape="1">
          <a:blip r:embed="rId3">
            <a:alphaModFix/>
          </a:blip>
          <a:srcRect b="0" l="0" r="7243" t="0"/>
          <a:stretch/>
        </p:blipFill>
        <p:spPr>
          <a:xfrm>
            <a:off x="7913507" y="0"/>
            <a:ext cx="4580097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08" name="Google Shape;208;p9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Panoramic of lavender field and a single distant tree" id="210" name="Google Shape;210;p9"/>
          <p:cNvPicPr preferRelativeResize="0"/>
          <p:nvPr/>
        </p:nvPicPr>
        <p:blipFill rotWithShape="1">
          <a:blip r:embed="rId3">
            <a:alphaModFix/>
          </a:blip>
          <a:srcRect b="0" l="13801" r="23530" t="0"/>
          <a:stretch/>
        </p:blipFill>
        <p:spPr>
          <a:xfrm>
            <a:off x="-5335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9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6000">
                <a:srgbClr val="000000">
                  <a:alpha val="20000"/>
                </a:srgbClr>
              </a:gs>
              <a:gs pos="46064">
                <a:srgbClr val="000000">
                  <a:alpha val="29411"/>
                </a:srgbClr>
              </a:gs>
              <a:gs pos="6800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" name="Google Shape;212;p9"/>
          <p:cNvSpPr txBox="1"/>
          <p:nvPr>
            <p:ph type="title"/>
          </p:nvPr>
        </p:nvSpPr>
        <p:spPr>
          <a:xfrm>
            <a:off x="509451" y="982887"/>
            <a:ext cx="12040222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Garamond"/>
              <a:buNone/>
            </a:pPr>
            <a:r>
              <a:rPr lang="fr-FR" sz="8000">
                <a:solidFill>
                  <a:srgbClr val="FFFFFF"/>
                </a:solidFill>
              </a:rPr>
              <a:t>Gràcies per la vostra atenció</a:t>
            </a:r>
            <a:endParaRPr sz="8000">
              <a:solidFill>
                <a:srgbClr val="FFFFFF"/>
              </a:solidFill>
            </a:endParaRPr>
          </a:p>
        </p:txBody>
      </p:sp>
      <p:cxnSp>
        <p:nvCxnSpPr>
          <p:cNvPr id="213" name="Google Shape;213;p9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9"/>
          <p:cNvSpPr/>
          <p:nvPr/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7000">
                <a:srgbClr val="000000">
                  <a:alpha val="0"/>
                </a:srgbClr>
              </a:gs>
              <a:gs pos="61000">
                <a:srgbClr val="000000">
                  <a:alpha val="9411"/>
                </a:srgbClr>
              </a:gs>
              <a:gs pos="100000">
                <a:srgbClr val="000000">
                  <a:alpha val="4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4400">
        <p14:honeycomb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VTI">
  <a:themeElements>
    <a:clrScheme name="AnalogousFromDarkSeedLeftStep">
      <a:dk1>
        <a:srgbClr val="000000"/>
      </a:dk1>
      <a:lt1>
        <a:srgbClr val="FFFFFF"/>
      </a:lt1>
      <a:dk2>
        <a:srgbClr val="1B302C"/>
      </a:dk2>
      <a:lt2>
        <a:srgbClr val="F0F3F2"/>
      </a:lt2>
      <a:accent1>
        <a:srgbClr val="C34D6C"/>
      </a:accent1>
      <a:accent2>
        <a:srgbClr val="B13B8C"/>
      </a:accent2>
      <a:accent3>
        <a:srgbClr val="B74DC3"/>
      </a:accent3>
      <a:accent4>
        <a:srgbClr val="753DB2"/>
      </a:accent4>
      <a:accent5>
        <a:srgbClr val="554DC3"/>
      </a:accent5>
      <a:accent6>
        <a:srgbClr val="3B64B1"/>
      </a:accent6>
      <a:hlink>
        <a:srgbClr val="5D3FB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etrospectVTI">
  <a:themeElements>
    <a:clrScheme name="AnalogousFromDarkSeedLeftStep">
      <a:dk1>
        <a:srgbClr val="000000"/>
      </a:dk1>
      <a:lt1>
        <a:srgbClr val="FFFFFF"/>
      </a:lt1>
      <a:dk2>
        <a:srgbClr val="1B302C"/>
      </a:dk2>
      <a:lt2>
        <a:srgbClr val="F0F3F2"/>
      </a:lt2>
      <a:accent1>
        <a:srgbClr val="C34D6C"/>
      </a:accent1>
      <a:accent2>
        <a:srgbClr val="B13B8C"/>
      </a:accent2>
      <a:accent3>
        <a:srgbClr val="B74DC3"/>
      </a:accent3>
      <a:accent4>
        <a:srgbClr val="753DB2"/>
      </a:accent4>
      <a:accent5>
        <a:srgbClr val="554DC3"/>
      </a:accent5>
      <a:accent6>
        <a:srgbClr val="3B64B1"/>
      </a:accent6>
      <a:hlink>
        <a:srgbClr val="5D3FB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2024-03-12T17:20:09Z</dcterms:created>
  <dc:creator>Elio Blanco</dc:creator>
</cp:coreProperties>
</file>