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Amatic SC"/>
      <p:regular r:id="rId20"/>
      <p:bold r:id="rId21"/>
    </p:embeddedFont>
    <p:embeddedFont>
      <p:font typeface="Pacifico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6.xml"/><Relationship Id="rId22" Type="http://schemas.openxmlformats.org/officeDocument/2006/relationships/font" Target="fonts/Pacifico-regular.fntdata"/><Relationship Id="rId10" Type="http://schemas.openxmlformats.org/officeDocument/2006/relationships/slide" Target="slides/slide5.xml"/><Relationship Id="rId21" Type="http://schemas.openxmlformats.org/officeDocument/2006/relationships/font" Target="fonts/AmaticS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324a61d02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324a61d02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bd77d77846af67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bd77d77846af67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39cc2390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39cc239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049922233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04992223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04992223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04992223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25b458e6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25b458e6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0ed53e7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0ed53e7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25b458e6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25b458e6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319ea2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319ea2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hyperlink" Target="https://www.pinterest.es/pin/mapa-andorra-mapa-de-andorra--359795457705154401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4294967295" type="ctrTitle"/>
          </p:nvPr>
        </p:nvSpPr>
        <p:spPr>
          <a:xfrm>
            <a:off x="2057400" y="1163150"/>
            <a:ext cx="5421900" cy="15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56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Inundacions</a:t>
            </a:r>
            <a:endParaRPr b="1" i="1" sz="560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3"/>
          <p:cNvSpPr txBox="1"/>
          <p:nvPr>
            <p:ph idx="4294967295" type="subTitle"/>
          </p:nvPr>
        </p:nvSpPr>
        <p:spPr>
          <a:xfrm>
            <a:off x="2571750" y="2700350"/>
            <a:ext cx="4270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ca" sz="296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Laia Comella, Maria Haro i Maxi Serna</a:t>
            </a:r>
            <a:endParaRPr b="1" sz="296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4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9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948" y="1835700"/>
            <a:ext cx="1381975" cy="12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>
            <a:off x="198775" y="246550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5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Què són?</a:t>
            </a:r>
            <a:endParaRPr sz="5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900">
                <a:solidFill>
                  <a:srgbClr val="000000"/>
                </a:solidFill>
              </a:rPr>
              <a:t>Quan de cop i volta un terreny normalment sec queda cobert de molta aigua , diem que es produeix una inundació.</a:t>
            </a:r>
            <a:endParaRPr sz="2900">
              <a:solidFill>
                <a:srgbClr val="000000"/>
              </a:solidFill>
            </a:endParaRPr>
          </a:p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0" y="1222475"/>
            <a:ext cx="3999900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43075"/>
            <a:ext cx="3879300" cy="29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type="title"/>
          </p:nvPr>
        </p:nvSpPr>
        <p:spPr>
          <a:xfrm>
            <a:off x="311700" y="396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Ti</a:t>
            </a:r>
            <a:r>
              <a:rPr lang="ca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pus d’inundacions: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11700" y="12224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Crescudes lentes del rius:</a:t>
            </a:r>
            <a:r>
              <a:rPr lang="ca" sz="1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	  </a:t>
            </a:r>
            <a:br>
              <a:rPr lang="ca">
                <a:solidFill>
                  <a:schemeClr val="dk1"/>
                </a:solidFill>
              </a:rPr>
            </a:br>
            <a:r>
              <a:rPr lang="ca"/>
              <a:t> </a:t>
            </a:r>
            <a:r>
              <a:rPr lang="ca" sz="2000">
                <a:solidFill>
                  <a:srgbClr val="000000"/>
                </a:solidFill>
              </a:rPr>
              <a:t>Corresponen al desbordament de les aigües d’un riu després de períodes més o menys llargs de precipitacions no gaire intenses. La crescuda del riu es progressiva i els habitants tenen temps generalment per evacuar la zona abans de que s’inundi.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934800" y="122247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8815">
                <a:latin typeface="Pacifico"/>
                <a:ea typeface="Pacifico"/>
                <a:cs typeface="Pacifico"/>
                <a:sym typeface="Pacifico"/>
              </a:rPr>
              <a:t>Crescudes sobtades:</a:t>
            </a:r>
            <a:r>
              <a:rPr lang="ca" sz="8815"/>
              <a:t> </a:t>
            </a:r>
            <a:endParaRPr sz="881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015">
                <a:solidFill>
                  <a:srgbClr val="000000"/>
                </a:solidFill>
              </a:rPr>
              <a:t>Aquestes inundacions tenen lloc amb una arribada sobtada i molt important d’aigua , generalment per pluges molt fortes en poc temps. La gent no té temps de veure créixer el riu. Aquestes inundacions són molt perilloses.</a:t>
            </a:r>
            <a:endParaRPr sz="801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type="title"/>
          </p:nvPr>
        </p:nvSpPr>
        <p:spPr>
          <a:xfrm>
            <a:off x="311700" y="2931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200">
                <a:solidFill>
                  <a:srgbClr val="0017A0"/>
                </a:solidFill>
                <a:latin typeface="Pacifico"/>
                <a:ea typeface="Pacifico"/>
                <a:cs typeface="Pacifico"/>
                <a:sym typeface="Pacifico"/>
              </a:rPr>
              <a:t>Les inundacions a Andorra ,7 de novembre de 1982</a:t>
            </a:r>
            <a:endParaRPr sz="3200">
              <a:solidFill>
                <a:srgbClr val="0017A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11700" y="1229975"/>
            <a:ext cx="3999900" cy="3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</a:rPr>
              <a:t>Entre 1974 i el 2002, els diaris van comptabilitzar 51 inundacions més o menys importants que han afectat les Valls d’Andorra.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</a:rPr>
              <a:t>Han causat  danys materials importants, però van estar sobretot, la causa de la mort de 13 persones l</a:t>
            </a:r>
            <a:r>
              <a:rPr b="1" lang="ca" sz="1600">
                <a:solidFill>
                  <a:srgbClr val="000000"/>
                </a:solidFill>
              </a:rPr>
              <a:t>’any 1982.</a:t>
            </a:r>
            <a:r>
              <a:rPr lang="ca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600">
                <a:solidFill>
                  <a:srgbClr val="000000"/>
                </a:solidFill>
              </a:rPr>
              <a:t>Les inundacions són el risc natural que ha causat el nombre més elevats de víctimes mortals al país </a:t>
            </a:r>
            <a:r>
              <a:rPr b="1" lang="ca" sz="1600">
                <a:solidFill>
                  <a:srgbClr val="000000"/>
                </a:solidFill>
              </a:rPr>
              <a:t>EX:</a:t>
            </a:r>
            <a:r>
              <a:rPr lang="ca" sz="1600">
                <a:solidFill>
                  <a:srgbClr val="000000"/>
                </a:solidFill>
              </a:rPr>
              <a:t> 2 d’agost 1996 Encamp, 9 de Novembre 1984.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4673575" y="1229975"/>
            <a:ext cx="3999900" cy="3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575" y="1208525"/>
            <a:ext cx="4158725" cy="35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>
            <a:hlinkClick r:id="rId5"/>
          </p:cNvPr>
          <p:cNvSpPr txBox="1"/>
          <p:nvPr/>
        </p:nvSpPr>
        <p:spPr>
          <a:xfrm>
            <a:off x="631250" y="713075"/>
            <a:ext cx="673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562" y="0"/>
            <a:ext cx="9247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title"/>
          </p:nvPr>
        </p:nvSpPr>
        <p:spPr>
          <a:xfrm>
            <a:off x="355300" y="6221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Com ens 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hem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 de protegir                      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61025" y="1133325"/>
            <a:ext cx="4180800" cy="3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31">
                <a:solidFill>
                  <a:srgbClr val="000000"/>
                </a:solidFill>
              </a:rPr>
              <a:t>H</a:t>
            </a:r>
            <a:r>
              <a:rPr lang="ca" sz="3631">
                <a:solidFill>
                  <a:srgbClr val="000000"/>
                </a:solidFill>
              </a:rPr>
              <a:t>em</a:t>
            </a:r>
            <a:r>
              <a:rPr lang="ca" sz="3631">
                <a:solidFill>
                  <a:srgbClr val="000000"/>
                </a:solidFill>
              </a:rPr>
              <a:t> de </a:t>
            </a:r>
            <a:r>
              <a:rPr lang="ca" sz="3631">
                <a:solidFill>
                  <a:srgbClr val="000000"/>
                </a:solidFill>
              </a:rPr>
              <a:t>conèixer</a:t>
            </a:r>
            <a:r>
              <a:rPr lang="ca" sz="3631">
                <a:solidFill>
                  <a:srgbClr val="000000"/>
                </a:solidFill>
              </a:rPr>
              <a:t> el risc d’inundacions de la zona en que vivim.</a:t>
            </a:r>
            <a:endParaRPr sz="363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3631">
                <a:solidFill>
                  <a:srgbClr val="000000"/>
                </a:solidFill>
              </a:rPr>
              <a:t>No podem aparcar el cotxe a les vores seques dels rius ni acampar-hi. </a:t>
            </a:r>
            <a:endParaRPr sz="363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3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3631">
                <a:solidFill>
                  <a:srgbClr val="000000"/>
                </a:solidFill>
                <a:highlight>
                  <a:srgbClr val="FF9900"/>
                </a:highlight>
              </a:rPr>
              <a:t>Hem de tenir preparat </a:t>
            </a:r>
            <a:r>
              <a:rPr b="1" lang="ca" sz="3631">
                <a:solidFill>
                  <a:srgbClr val="000000"/>
                </a:solidFill>
                <a:highlight>
                  <a:srgbClr val="FF9900"/>
                </a:highlight>
              </a:rPr>
              <a:t>CATAKIT</a:t>
            </a:r>
            <a:r>
              <a:rPr lang="ca" sz="3631">
                <a:solidFill>
                  <a:srgbClr val="000000"/>
                </a:solidFill>
                <a:highlight>
                  <a:srgbClr val="FF9900"/>
                </a:highlight>
              </a:rPr>
              <a:t> </a:t>
            </a:r>
            <a:r>
              <a:rPr lang="ca" sz="3631">
                <a:solidFill>
                  <a:srgbClr val="000000"/>
                </a:solidFill>
                <a:highlight>
                  <a:srgbClr val="FF9900"/>
                </a:highlight>
              </a:rPr>
              <a:t>d'emergència-llanterna amb piles de reserva- ràdio amb piles- corda-espelmes i llumins- aliments que no caduquin- farmaciola- navalla-llapis i paper-xiulet.</a:t>
            </a:r>
            <a:r>
              <a:rPr lang="ca" sz="3631">
                <a:solidFill>
                  <a:srgbClr val="000000"/>
                </a:solidFill>
              </a:rPr>
              <a:t>  </a:t>
            </a:r>
            <a:endParaRPr sz="363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88" y="12299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313" y="27211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9575" y="1229975"/>
            <a:ext cx="19227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2400" y="3003600"/>
            <a:ext cx="1896700" cy="15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88136">
            <a:off x="3268600" y="2198488"/>
            <a:ext cx="994375" cy="9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8650" y="-846100"/>
            <a:ext cx="9247100" cy="60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>
            <p:ph type="title"/>
          </p:nvPr>
        </p:nvSpPr>
        <p:spPr>
          <a:xfrm>
            <a:off x="74600" y="3055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Abans de l’inundació… </a:t>
            </a:r>
            <a:r>
              <a:rPr lang="ca">
                <a:solidFill>
                  <a:srgbClr val="0017A0"/>
                </a:solidFill>
                <a:latin typeface="Pacifico"/>
                <a:ea typeface="Pacifico"/>
                <a:cs typeface="Pacifico"/>
                <a:sym typeface="Pacifico"/>
              </a:rPr>
              <a:t>         </a:t>
            </a: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            </a:t>
            </a:r>
            <a:r>
              <a:rPr lang="ca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Catakit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…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Hem de tenir preparat a casa un equip </a:t>
            </a:r>
            <a:r>
              <a:rPr b="1" lang="ca" sz="2315">
                <a:solidFill>
                  <a:srgbClr val="000000"/>
                </a:solidFill>
              </a:rPr>
              <a:t>d'emergència</a:t>
            </a:r>
            <a:r>
              <a:rPr b="1" lang="ca" sz="2315">
                <a:solidFill>
                  <a:srgbClr val="000000"/>
                </a:solidFill>
              </a:rPr>
              <a:t>:</a:t>
            </a:r>
            <a:endParaRPr b="1" sz="231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-Llanterna amb </a:t>
            </a:r>
            <a:r>
              <a:rPr b="1" lang="ca" sz="2315">
                <a:solidFill>
                  <a:srgbClr val="000000"/>
                </a:solidFill>
              </a:rPr>
              <a:t>piles</a:t>
            </a:r>
            <a:endParaRPr b="1" sz="231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-Radio amb piles</a:t>
            </a:r>
            <a:endParaRPr b="1" sz="2432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-Espelmes i llumins </a:t>
            </a:r>
            <a:endParaRPr b="1" sz="231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-Farmaciola </a:t>
            </a:r>
            <a:endParaRPr b="1" sz="231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-Roba d’abric</a:t>
            </a:r>
            <a:endParaRPr b="1" sz="231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a" sz="2315">
                <a:solidFill>
                  <a:srgbClr val="000000"/>
                </a:solidFill>
              </a:rPr>
              <a:t>-Aliments que no caduquin…</a:t>
            </a:r>
            <a:endParaRPr b="1" sz="2315">
              <a:solidFill>
                <a:srgbClr val="000000"/>
              </a:solidFill>
            </a:endParaRPr>
          </a:p>
        </p:txBody>
      </p:sp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450" y="1229975"/>
            <a:ext cx="2793050" cy="34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-3259" l="0" r="0" t="3260"/>
          <a:stretch/>
        </p:blipFill>
        <p:spPr>
          <a:xfrm>
            <a:off x="-51550" y="0"/>
            <a:ext cx="9247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type="title"/>
          </p:nvPr>
        </p:nvSpPr>
        <p:spPr>
          <a:xfrm>
            <a:off x="726525" y="8751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Durant 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la inundació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…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Si som a casa:</a:t>
            </a:r>
            <a:endParaRPr sz="24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Si s’inunda casa nostra,els adults han de </a:t>
            </a:r>
            <a:r>
              <a:rPr lang="ca" sz="1700">
                <a:solidFill>
                  <a:srgbClr val="000000"/>
                </a:solidFill>
              </a:rPr>
              <a:t>desconnectar</a:t>
            </a:r>
            <a:r>
              <a:rPr lang="ca" sz="1700">
                <a:solidFill>
                  <a:srgbClr val="000000"/>
                </a:solidFill>
              </a:rPr>
              <a:t> l’electricitat i el gas.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Hem de pujar als pisos més alts del edifici i demanar auxili des d’una finestra.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Només hem d’abandonar la casa si les autoritats ens ho indiquen.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Si som a l’exterior:</a:t>
            </a:r>
            <a:endParaRPr sz="22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Hem d’evitar agafar el cotxe.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Ens hem </a:t>
            </a:r>
            <a:r>
              <a:rPr lang="ca" sz="1700">
                <a:solidFill>
                  <a:srgbClr val="000000"/>
                </a:solidFill>
              </a:rPr>
              <a:t>d'allunyar</a:t>
            </a:r>
            <a:r>
              <a:rPr lang="ca" sz="1700">
                <a:solidFill>
                  <a:srgbClr val="000000"/>
                </a:solidFill>
              </a:rPr>
              <a:t> de les zones on circuli l’aigua i ens hem de dirigir cap a les zones més altes.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Cal vigilar amb els pals elèctrics i els despreniments de rocs.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8" y="76200"/>
            <a:ext cx="9247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Després de l’inundació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…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</a:rPr>
              <a:t>UNA VEGADA </a:t>
            </a:r>
            <a:r>
              <a:rPr lang="ca" sz="1700">
                <a:solidFill>
                  <a:srgbClr val="000000"/>
                </a:solidFill>
              </a:rPr>
              <a:t>AUTORITZATS</a:t>
            </a:r>
            <a:r>
              <a:rPr lang="ca" sz="1700">
                <a:solidFill>
                  <a:srgbClr val="000000"/>
                </a:solidFill>
              </a:rPr>
              <a:t> A TORNAR A CASA: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</a:rPr>
              <a:t>-</a:t>
            </a:r>
            <a:r>
              <a:rPr lang="ca" sz="1800">
                <a:solidFill>
                  <a:srgbClr val="000000"/>
                </a:solidFill>
              </a:rPr>
              <a:t>Hem de començar a netejar la nostra casa.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800">
                <a:solidFill>
                  <a:srgbClr val="000000"/>
                </a:solidFill>
              </a:rPr>
              <a:t>-Els adults han d’ajudar en les tasques de neteja del carrer.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3" name="Google Shape;153;p20"/>
          <p:cNvSpPr txBox="1"/>
          <p:nvPr>
            <p:ph idx="2" type="body"/>
          </p:nvPr>
        </p:nvSpPr>
        <p:spPr>
          <a:xfrm>
            <a:off x="4572000" y="140782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800">
                <a:solidFill>
                  <a:srgbClr val="000000"/>
                </a:solidFill>
              </a:rPr>
              <a:t>Hem de seguir les normes </a:t>
            </a:r>
            <a:r>
              <a:rPr lang="ca" sz="1800">
                <a:solidFill>
                  <a:srgbClr val="000000"/>
                </a:solidFill>
              </a:rPr>
              <a:t>sanitàries</a:t>
            </a:r>
            <a:r>
              <a:rPr lang="ca" sz="1800">
                <a:solidFill>
                  <a:srgbClr val="000000"/>
                </a:solidFill>
              </a:rPr>
              <a:t>  </a:t>
            </a:r>
            <a:r>
              <a:rPr lang="ca" sz="1800">
                <a:solidFill>
                  <a:srgbClr val="000000"/>
                </a:solidFill>
              </a:rPr>
              <a:t>d'higiene</a:t>
            </a:r>
            <a:r>
              <a:rPr lang="ca" sz="1800">
                <a:solidFill>
                  <a:srgbClr val="000000"/>
                </a:solidFill>
              </a:rPr>
              <a:t> ,neteja i alimentació segons dicten </a:t>
            </a:r>
            <a:r>
              <a:rPr lang="ca" sz="1800">
                <a:solidFill>
                  <a:srgbClr val="000000"/>
                </a:solidFill>
              </a:rPr>
              <a:t>les</a:t>
            </a:r>
            <a:r>
              <a:rPr lang="ca" sz="1800">
                <a:solidFill>
                  <a:srgbClr val="000000"/>
                </a:solidFill>
              </a:rPr>
              <a:t> autoritats.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2571750"/>
            <a:ext cx="3536300" cy="23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-3259" l="0" r="0" t="3260"/>
          <a:stretch/>
        </p:blipFill>
        <p:spPr>
          <a:xfrm>
            <a:off x="0" y="0"/>
            <a:ext cx="9247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type="title"/>
          </p:nvPr>
        </p:nvSpPr>
        <p:spPr>
          <a:xfrm>
            <a:off x="311700" y="622175"/>
            <a:ext cx="9838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</a:t>
            </a: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elèfons</a:t>
            </a: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ca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d'emergència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366425" y="11479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/>
              <a:t>En cas de que us </a:t>
            </a:r>
            <a:r>
              <a:rPr b="1" lang="ca" sz="1800"/>
              <a:t>passi</a:t>
            </a:r>
            <a:r>
              <a:rPr b="1" lang="ca" sz="1800"/>
              <a:t> </a:t>
            </a:r>
            <a:r>
              <a:rPr b="1" lang="ca" sz="1800"/>
              <a:t>truqueu</a:t>
            </a:r>
            <a:r>
              <a:rPr b="1" lang="ca" sz="1800"/>
              <a:t> al: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3000">
                <a:highlight>
                  <a:srgbClr val="FF0000"/>
                </a:highlight>
              </a:rPr>
              <a:t>112  Emergències</a:t>
            </a:r>
            <a:endParaRPr b="1" sz="30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3000">
                <a:highlight>
                  <a:srgbClr val="FF0000"/>
                </a:highlight>
              </a:rPr>
              <a:t> 118 Bombers </a:t>
            </a:r>
            <a:endParaRPr b="1" sz="30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3000">
                <a:highlight>
                  <a:srgbClr val="FF0000"/>
                </a:highlight>
              </a:rPr>
              <a:t> 110 Policia</a:t>
            </a:r>
            <a:endParaRPr b="1" sz="30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a" sz="3000">
                <a:highlight>
                  <a:srgbClr val="FF0000"/>
                </a:highlight>
              </a:rPr>
              <a:t> 116 Ambulància </a:t>
            </a:r>
            <a:endParaRPr b="1" sz="3000">
              <a:highlight>
                <a:srgbClr val="FF0000"/>
              </a:highlight>
            </a:endParaRPr>
          </a:p>
        </p:txBody>
      </p:sp>
      <p:sp>
        <p:nvSpPr>
          <p:cNvPr id="162" name="Google Shape;162;p2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292477"/>
            <a:ext cx="2095500" cy="16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0" y="2968775"/>
            <a:ext cx="20955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957249" y="2968775"/>
            <a:ext cx="1875051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7900" y="1262300"/>
            <a:ext cx="1875050" cy="16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