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drawingml.chart+xml" PartName="/ppt/charts/chart5.xml"/>
  <Override ContentType="application/vnd.openxmlformats-officedocument.drawingml.chart+xml" PartName="/ppt/charts/chart6.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colorstyle+xml" PartName="/ppt/charts/colors4.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ms-office.chartstyle+xml" PartName="/ppt/charts/style4.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themeOverride+xml" PartName="/ppt/theme/themeOverride3.xml"/>
  <Override ContentType="application/vnd.openxmlformats-officedocument.themeOverride+xml" PartName="/ppt/theme/themeOverride4.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app.xml" Type="http://schemas.openxmlformats.org/officeDocument/2006/relationships/extended-properties" Id="rId4"></Relationship><Relationship Target="docProps/core.xml" Type="http://schemas.openxmlformats.org/package/2006/relationships/metadata/core-properties" Id="rId5"></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5" r:id="rId3"/>
    <p:sldId id="266" r:id="rId4"/>
    <p:sldId id="256" r:id="rId5"/>
    <p:sldId id="257" r:id="rId6"/>
    <p:sldId id="260" r:id="rId7"/>
    <p:sldId id="268" r:id="rId8"/>
    <p:sldId id="267" r:id="rId9"/>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me Pallares" initials="CP"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4875"/>
    <a:srgbClr val="1F4E79"/>
    <a:srgbClr val="FFFFFF"/>
    <a:srgbClr val="D584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 clar 3 - èmfasi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Relationships xmlns="http://schemas.openxmlformats.org/package/2006/relationships"><Relationship Target="slides/slide7.xml" Type="http://schemas.openxmlformats.org/officeDocument/2006/relationships/slide" Id="rId8"></Relationship><Relationship Target="theme/theme1.xml" Type="http://schemas.openxmlformats.org/officeDocument/2006/relationships/theme" Id="rId13"></Relationship><Relationship Target="slides/slide2.xml" Type="http://schemas.openxmlformats.org/officeDocument/2006/relationships/slide" Id="rId3"></Relationship><Relationship Target="slides/slide6.xml" Type="http://schemas.openxmlformats.org/officeDocument/2006/relationships/slide" Id="rId7"></Relationship><Relationship Target="viewProps.xml" Type="http://schemas.openxmlformats.org/officeDocument/2006/relationships/viewProps" Id="rId12"></Relationship><Relationship Target="slides/slide1.xml" Type="http://schemas.openxmlformats.org/officeDocument/2006/relationships/slide" Id="rId2"></Relationship><Relationship Target="slideMasters/slideMaster1.xml" Type="http://schemas.openxmlformats.org/officeDocument/2006/relationships/slideMaster" Id="rId1"></Relationship><Relationship Target="slides/slide5.xml" Type="http://schemas.openxmlformats.org/officeDocument/2006/relationships/slide" Id="rId6"></Relationship><Relationship Target="presProps.xml" Type="http://schemas.openxmlformats.org/officeDocument/2006/relationships/presProps" Id="rId11"></Relationship><Relationship Target="slides/slide4.xml" Type="http://schemas.openxmlformats.org/officeDocument/2006/relationships/slide" Id="rId5"></Relationship><Relationship Target="commentAuthors.xml" Type="http://schemas.openxmlformats.org/officeDocument/2006/relationships/commentAuthors" Id="rId10"></Relationship><Relationship Target="slides/slide3.xml" Type="http://schemas.openxmlformats.org/officeDocument/2006/relationships/slide" Id="rId4"></Relationship><Relationship Target="slides/slide8.xml" Type="http://schemas.openxmlformats.org/officeDocument/2006/relationships/slide" Id="rId9"></Relationship><Relationship Target="tableStyles.xml" Type="http://schemas.openxmlformats.org/officeDocument/2006/relationships/tableStyles" Id="rId14"></Relationship></Relationships>
</file>

<file path=ppt/charts/_rels/chart1.xml.rels><?xml version="1.0" encoding="UTF-8" ?><Relationships xmlns="http://schemas.openxmlformats.org/package/2006/relationships"><Relationship Target="../theme/themeOverride1.xml" Type="http://schemas.openxmlformats.org/officeDocument/2006/relationships/themeOverride" Id="rId3"></Relationship><Relationship Target="colors1.xml" Type="http://schemas.microsoft.com/office/2011/relationships/chartColorStyle" Id="rId2"></Relationship><Relationship Target="style1.xml" Type="http://schemas.microsoft.com/office/2011/relationships/chartStyle" Id="rId1"></Relationship></Relationships>
</file>

<file path=ppt/charts/_rels/chart2.xml.rels><?xml version="1.0" encoding="UTF-8" ?><Relationships xmlns="http://schemas.openxmlformats.org/package/2006/relationships"><Relationship Target="../theme/themeOverride2.xml" Type="http://schemas.openxmlformats.org/officeDocument/2006/relationships/themeOverride" Id="rId3"></Relationship><Relationship Target="colors2.xml" Type="http://schemas.microsoft.com/office/2011/relationships/chartColorStyle" Id="rId2"></Relationship><Relationship Target="style2.xml" Type="http://schemas.microsoft.com/office/2011/relationships/chartStyle" Id="rId1"></Relationship></Relationships>
</file>

<file path=ppt/charts/_rels/chart5.xml.rels><?xml version="1.0" encoding="UTF-8" ?><Relationships xmlns="http://schemas.openxmlformats.org/package/2006/relationships"><Relationship Target="../theme/themeOverride3.xml" Type="http://schemas.openxmlformats.org/officeDocument/2006/relationships/themeOverride" Id="rId3"></Relationship><Relationship Target="colors3.xml" Type="http://schemas.microsoft.com/office/2011/relationships/chartColorStyle" Id="rId2"></Relationship><Relationship Target="style3.xml" Type="http://schemas.microsoft.com/office/2011/relationships/chartStyle" Id="rId1"></Relationship></Relationships>
</file>

<file path=ppt/charts/_rels/chart6.xml.rels><?xml version="1.0" encoding="UTF-8" ?><Relationships xmlns="http://schemas.openxmlformats.org/package/2006/relationships"><Relationship Target="../theme/themeOverride4.xml" Type="http://schemas.openxmlformats.org/officeDocument/2006/relationships/themeOverride" Id="rId3"></Relationship><Relationship Target="colors4.xml" Type="http://schemas.microsoft.com/office/2011/relationships/chartColorStyle" Id="rId2"></Relationship><Relationship Target="style4.xml" Type="http://schemas.microsoft.com/office/2011/relationships/chartStyle" Id="rId1"></Relationship></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lgn="ctr" rtl="0">
            <a:defRPr lang="en-US" sz="1400" b="1" i="0" u="none" strike="noStrike" kern="1200" spc="0" baseline="0">
              <a:solidFill>
                <a:srgbClr val="234875"/>
              </a:solidFill>
              <a:latin typeface="+mn-lt"/>
              <a:ea typeface="+mn-ea"/>
              <a:cs typeface="+mn-cs"/>
            </a:defRPr>
          </a:pPr>
          <a:endParaRPr lang="ca-ES"/>
        </a:p>
      </c:txPr>
    </c:title>
    <c:autoTitleDeleted val="0"/>
    <c:plotArea>
      <c:layout/>
      <c:doughnutChart>
        <c:varyColors val="1"/>
        <c:ser>
          <c:idx val="0"/>
          <c:order val="0"/>
          <c:tx>
            <c:strRef>
              <c:f>'Gràfics 15-12-21'!$B$13</c:f>
              <c:strCache>
                <c:ptCount val="1"/>
                <c:pt idx="0">
                  <c:v>Notificacions per sexe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0965-48FF-8921-7B077E9A971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0965-48FF-8921-7B077E9A971D}"/>
              </c:ext>
            </c:extLst>
          </c:dPt>
          <c:dLbls>
            <c:dLbl>
              <c:idx val="0"/>
              <c:layout>
                <c:manualLayout>
                  <c:x val="8.3333333333333232E-2"/>
                  <c:y val="-5.5555555555555601E-2"/>
                </c:manualLayout>
              </c:layout>
              <c:tx>
                <c:rich>
                  <a:bodyPr/>
                  <a:lstStyle/>
                  <a:p>
                    <a:r>
                      <a:rPr lang="en-US" dirty="0"/>
                      <a:t>172</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0965-48FF-8921-7B077E9A971D}"/>
                </c:ext>
                <c:ext xmlns:c15="http://schemas.microsoft.com/office/drawing/2012/chart" uri="{CE6537A1-D6FC-4f65-9D91-7224C49458BB}"/>
              </c:extLst>
            </c:dLbl>
            <c:dLbl>
              <c:idx val="1"/>
              <c:layout>
                <c:manualLayout>
                  <c:x val="-7.5000000000000053E-2"/>
                  <c:y val="5.5555555555555386E-2"/>
                </c:manualLayout>
              </c:layout>
              <c:tx>
                <c:rich>
                  <a:bodyPr/>
                  <a:lstStyle/>
                  <a:p>
                    <a:r>
                      <a:rPr lang="en-US" dirty="0"/>
                      <a:t>482</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0965-48FF-8921-7B077E9A971D}"/>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ca-E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'Gràfics 15-12-21'!$A$14:$A$15</c:f>
              <c:strCache>
                <c:ptCount val="2"/>
                <c:pt idx="0">
                  <c:v>Homes</c:v>
                </c:pt>
                <c:pt idx="1">
                  <c:v>Dones</c:v>
                </c:pt>
              </c:strCache>
            </c:strRef>
          </c:cat>
          <c:val>
            <c:numRef>
              <c:f>'Gràfics 15-12-21'!$B$14:$B$15</c:f>
              <c:numCache>
                <c:formatCode>General</c:formatCode>
                <c:ptCount val="2"/>
                <c:pt idx="0">
                  <c:v>173</c:v>
                </c:pt>
                <c:pt idx="1">
                  <c:v>481</c:v>
                </c:pt>
              </c:numCache>
            </c:numRef>
          </c:val>
          <c:extLst xmlns:c16r2="http://schemas.microsoft.com/office/drawing/2015/06/chart">
            <c:ext xmlns:c16="http://schemas.microsoft.com/office/drawing/2014/chart" uri="{C3380CC4-5D6E-409C-BE32-E72D297353CC}">
              <c16:uniqueId val="{00000004-0965-48FF-8921-7B077E9A971D}"/>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ca-ES"/>
        </a:p>
      </c:txPr>
    </c:legend>
    <c:plotVisOnly val="1"/>
    <c:dispBlanksAs val="gap"/>
    <c:showDLblsOverMax val="0"/>
  </c:chart>
  <c:spPr>
    <a:noFill/>
    <a:ln>
      <a:noFill/>
    </a:ln>
    <a:effectLst/>
  </c:spPr>
  <c:txPr>
    <a:bodyPr/>
    <a:lstStyle/>
    <a:p>
      <a:pPr>
        <a:defRPr/>
      </a:pPr>
      <a:endParaRPr lang="ca-ES"/>
    </a:p>
  </c:txPr>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lgn="ctr" rtl="0">
            <a:defRPr lang="en-US" sz="1400" b="1" i="0" u="none" strike="noStrike" kern="1200" spc="0" baseline="0">
              <a:solidFill>
                <a:srgbClr val="234875"/>
              </a:solidFill>
              <a:latin typeface="+mn-lt"/>
              <a:ea typeface="+mn-ea"/>
              <a:cs typeface="+mn-cs"/>
            </a:defRPr>
          </a:pPr>
          <a:endParaRPr lang="ca-ES"/>
        </a:p>
      </c:txPr>
    </c:title>
    <c:autoTitleDeleted val="0"/>
    <c:plotArea>
      <c:layout/>
      <c:pieChart>
        <c:varyColors val="1"/>
        <c:ser>
          <c:idx val="0"/>
          <c:order val="0"/>
          <c:tx>
            <c:strRef>
              <c:f>'Gràfics 15-12-21'!$B$38</c:f>
              <c:strCache>
                <c:ptCount val="1"/>
                <c:pt idx="0">
                  <c:v>Notificacions per edat</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760E-4AC9-8FD9-168883A560FE}"/>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760E-4AC9-8FD9-168883A560FE}"/>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760E-4AC9-8FD9-168883A560FE}"/>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760E-4AC9-8FD9-168883A560FE}"/>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760E-4AC9-8FD9-168883A560FE}"/>
              </c:ext>
            </c:extLst>
          </c:dPt>
          <c:dLbls>
            <c:dLbl>
              <c:idx val="0"/>
              <c:layout>
                <c:manualLayout>
                  <c:x val="3.3309383202099738E-2"/>
                  <c:y val="-8.889253426655001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760E-4AC9-8FD9-168883A560FE}"/>
                </c:ext>
                <c:ext xmlns:c15="http://schemas.microsoft.com/office/drawing/2012/chart" uri="{CE6537A1-D6FC-4f65-9D91-7224C49458BB}"/>
              </c:extLst>
            </c:dLbl>
            <c:dLbl>
              <c:idx val="1"/>
              <c:layout>
                <c:manualLayout>
                  <c:x val="-3.6258967629046367E-2"/>
                  <c:y val="-6.391805191017789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760E-4AC9-8FD9-168883A560FE}"/>
                </c:ext>
                <c:ext xmlns:c15="http://schemas.microsoft.com/office/drawing/2012/chart" uri="{CE6537A1-D6FC-4f65-9D91-7224C49458BB}"/>
              </c:extLst>
            </c:dLbl>
            <c:dLbl>
              <c:idx val="2"/>
              <c:layout>
                <c:manualLayout>
                  <c:x val="-3.9110892388451446E-2"/>
                  <c:y val="-3.527777777777777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760E-4AC9-8FD9-168883A560FE}"/>
                </c:ext>
                <c:ext xmlns:c15="http://schemas.microsoft.com/office/drawing/2012/chart" uri="{CE6537A1-D6FC-4f65-9D91-7224C49458BB}"/>
              </c:extLst>
            </c:dLbl>
            <c:dLbl>
              <c:idx val="3"/>
              <c:layout>
                <c:manualLayout>
                  <c:x val="1.1436789151356132E-2"/>
                  <c:y val="-3.820720326625838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760E-4AC9-8FD9-168883A560FE}"/>
                </c:ext>
                <c:ext xmlns:c15="http://schemas.microsoft.com/office/drawing/2012/chart" uri="{CE6537A1-D6FC-4f65-9D91-7224C49458BB}"/>
              </c:extLst>
            </c:dLbl>
            <c:dLbl>
              <c:idx val="4"/>
              <c:layout>
                <c:manualLayout>
                  <c:x val="8.468919510061243E-2"/>
                  <c:y val="-2.022127442403032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760E-4AC9-8FD9-168883A560FE}"/>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ca-E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'Gràfics 15-12-21'!$A$39:$A$43</c:f>
              <c:strCache>
                <c:ptCount val="5"/>
                <c:pt idx="0">
                  <c:v>16-49</c:v>
                </c:pt>
                <c:pt idx="1">
                  <c:v>50-64</c:v>
                </c:pt>
                <c:pt idx="2">
                  <c:v>65-74</c:v>
                </c:pt>
                <c:pt idx="3">
                  <c:v>75-84</c:v>
                </c:pt>
                <c:pt idx="4">
                  <c:v>≥ 85</c:v>
                </c:pt>
              </c:strCache>
            </c:strRef>
          </c:cat>
          <c:val>
            <c:numRef>
              <c:f>'Gràfics 15-12-21'!$B$39:$B$43</c:f>
              <c:numCache>
                <c:formatCode>General</c:formatCode>
                <c:ptCount val="5"/>
                <c:pt idx="0">
                  <c:v>377</c:v>
                </c:pt>
                <c:pt idx="1">
                  <c:v>224</c:v>
                </c:pt>
                <c:pt idx="2">
                  <c:v>28</c:v>
                </c:pt>
                <c:pt idx="3">
                  <c:v>13</c:v>
                </c:pt>
                <c:pt idx="4">
                  <c:v>12</c:v>
                </c:pt>
              </c:numCache>
            </c:numRef>
          </c:val>
          <c:extLst xmlns:c16r2="http://schemas.microsoft.com/office/drawing/2015/06/chart">
            <c:ext xmlns:c16="http://schemas.microsoft.com/office/drawing/2014/chart" uri="{C3380CC4-5D6E-409C-BE32-E72D297353CC}">
              <c16:uniqueId val="{0000000A-760E-4AC9-8FD9-168883A560FE}"/>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ca-ES"/>
        </a:p>
      </c:txPr>
    </c:legend>
    <c:plotVisOnly val="1"/>
    <c:dispBlanksAs val="gap"/>
    <c:showDLblsOverMax val="0"/>
  </c:chart>
  <c:spPr>
    <a:noFill/>
    <a:ln>
      <a:noFill/>
    </a:ln>
    <a:effectLst/>
  </c:spPr>
  <c:txPr>
    <a:bodyPr/>
    <a:lstStyle/>
    <a:p>
      <a:pPr>
        <a:defRPr/>
      </a:pPr>
      <a:endParaRPr lang="ca-ES"/>
    </a:p>
  </c:txPr>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a:t>% notificacions/dosis administrades. Homes</a:t>
            </a:r>
          </a:p>
        </c:rich>
      </c:tx>
      <c:overlay val="0"/>
    </c:title>
    <c:autoTitleDeleted val="0"/>
    <c:view3D>
      <c:rotX val="15"/>
      <c:rotY val="20"/>
      <c:rAngAx val="1"/>
    </c:view3D>
    <c:floor>
      <c:thickness val="0"/>
      <c:spPr>
        <a:noFill/>
        <a:ln>
          <a:noFill/>
        </a:ln>
      </c:spPr>
    </c:floor>
    <c:sideWall>
      <c:thickness val="0"/>
    </c:sideWall>
    <c:backWall>
      <c:thickness val="0"/>
    </c:backWall>
    <c:plotArea>
      <c:layout/>
      <c:bar3DChart>
        <c:barDir val="col"/>
        <c:grouping val="clustered"/>
        <c:varyColors val="0"/>
        <c:ser>
          <c:idx val="0"/>
          <c:order val="0"/>
          <c:tx>
            <c:strRef>
              <c:f>Full1!$B$5</c:f>
              <c:strCache>
                <c:ptCount val="1"/>
                <c:pt idx="0">
                  <c:v>COMIRNATY</c:v>
                </c:pt>
              </c:strCache>
            </c:strRef>
          </c:tx>
          <c:invertIfNegative val="0"/>
          <c:cat>
            <c:strRef>
              <c:f>Full1!$A$6:$A$11</c:f>
              <c:strCache>
                <c:ptCount val="6"/>
                <c:pt idx="0">
                  <c:v>12-15</c:v>
                </c:pt>
                <c:pt idx="1">
                  <c:v>16-49</c:v>
                </c:pt>
                <c:pt idx="2">
                  <c:v>50-64</c:v>
                </c:pt>
                <c:pt idx="3">
                  <c:v>65-74</c:v>
                </c:pt>
                <c:pt idx="4">
                  <c:v>75-84</c:v>
                </c:pt>
                <c:pt idx="5">
                  <c:v>≥ 85</c:v>
                </c:pt>
              </c:strCache>
            </c:strRef>
          </c:cat>
          <c:val>
            <c:numRef>
              <c:f>Full1!$B$6:$B$11</c:f>
              <c:numCache>
                <c:formatCode>0.00%</c:formatCode>
                <c:ptCount val="6"/>
                <c:pt idx="0">
                  <c:v>0</c:v>
                </c:pt>
                <c:pt idx="1">
                  <c:v>2.8761061946902654E-3</c:v>
                </c:pt>
                <c:pt idx="2">
                  <c:v>3.9328788673308858E-3</c:v>
                </c:pt>
                <c:pt idx="3">
                  <c:v>1.5756302521008404E-3</c:v>
                </c:pt>
                <c:pt idx="4">
                  <c:v>0</c:v>
                </c:pt>
                <c:pt idx="5">
                  <c:v>7.481296758104738E-3</c:v>
                </c:pt>
              </c:numCache>
            </c:numRef>
          </c:val>
          <c:extLst xmlns:c16r2="http://schemas.microsoft.com/office/drawing/2015/06/chart">
            <c:ext xmlns:c16="http://schemas.microsoft.com/office/drawing/2014/chart" uri="{C3380CC4-5D6E-409C-BE32-E72D297353CC}">
              <c16:uniqueId val="{00000000-BD05-449D-AFC2-167386BC4C5B}"/>
            </c:ext>
          </c:extLst>
        </c:ser>
        <c:ser>
          <c:idx val="1"/>
          <c:order val="1"/>
          <c:tx>
            <c:strRef>
              <c:f>Full1!$C$5</c:f>
              <c:strCache>
                <c:ptCount val="1"/>
                <c:pt idx="0">
                  <c:v>VAXZEVRIA</c:v>
                </c:pt>
              </c:strCache>
            </c:strRef>
          </c:tx>
          <c:invertIfNegative val="0"/>
          <c:cat>
            <c:strRef>
              <c:f>Full1!$A$6:$A$11</c:f>
              <c:strCache>
                <c:ptCount val="6"/>
                <c:pt idx="0">
                  <c:v>12-15</c:v>
                </c:pt>
                <c:pt idx="1">
                  <c:v>16-49</c:v>
                </c:pt>
                <c:pt idx="2">
                  <c:v>50-64</c:v>
                </c:pt>
                <c:pt idx="3">
                  <c:v>65-74</c:v>
                </c:pt>
                <c:pt idx="4">
                  <c:v>75-84</c:v>
                </c:pt>
                <c:pt idx="5">
                  <c:v>≥ 85</c:v>
                </c:pt>
              </c:strCache>
            </c:strRef>
          </c:cat>
          <c:val>
            <c:numRef>
              <c:f>Full1!$C$6:$C$11</c:f>
              <c:numCache>
                <c:formatCode>0.00%</c:formatCode>
                <c:ptCount val="6"/>
                <c:pt idx="0">
                  <c:v>0</c:v>
                </c:pt>
                <c:pt idx="1">
                  <c:v>2.3958574851224977E-3</c:v>
                </c:pt>
                <c:pt idx="2">
                  <c:v>4.070654939303627E-3</c:v>
                </c:pt>
                <c:pt idx="3">
                  <c:v>1.8889308651303363E-3</c:v>
                </c:pt>
                <c:pt idx="4">
                  <c:v>9.6385542168674694E-4</c:v>
                </c:pt>
                <c:pt idx="5">
                  <c:v>3.5273368606701938E-3</c:v>
                </c:pt>
              </c:numCache>
            </c:numRef>
          </c:val>
          <c:extLst xmlns:c16r2="http://schemas.microsoft.com/office/drawing/2015/06/chart">
            <c:ext xmlns:c16="http://schemas.microsoft.com/office/drawing/2014/chart" uri="{C3380CC4-5D6E-409C-BE32-E72D297353CC}">
              <c16:uniqueId val="{00000001-BD05-449D-AFC2-167386BC4C5B}"/>
            </c:ext>
          </c:extLst>
        </c:ser>
        <c:ser>
          <c:idx val="2"/>
          <c:order val="2"/>
          <c:tx>
            <c:strRef>
              <c:f>Full1!$D$5</c:f>
              <c:strCache>
                <c:ptCount val="1"/>
                <c:pt idx="0">
                  <c:v>SPIKEVAX</c:v>
                </c:pt>
              </c:strCache>
            </c:strRef>
          </c:tx>
          <c:invertIfNegative val="0"/>
          <c:cat>
            <c:strRef>
              <c:f>Full1!$A$6:$A$11</c:f>
              <c:strCache>
                <c:ptCount val="6"/>
                <c:pt idx="0">
                  <c:v>12-15</c:v>
                </c:pt>
                <c:pt idx="1">
                  <c:v>16-49</c:v>
                </c:pt>
                <c:pt idx="2">
                  <c:v>50-64</c:v>
                </c:pt>
                <c:pt idx="3">
                  <c:v>65-74</c:v>
                </c:pt>
                <c:pt idx="4">
                  <c:v>75-84</c:v>
                </c:pt>
                <c:pt idx="5">
                  <c:v>≥ 85</c:v>
                </c:pt>
              </c:strCache>
            </c:strRef>
          </c:cat>
          <c:val>
            <c:numRef>
              <c:f>Full1!$D$6:$D$11</c:f>
              <c:numCache>
                <c:formatCode>0.00%</c:formatCode>
                <c:ptCount val="6"/>
                <c:pt idx="0">
                  <c:v>0</c:v>
                </c:pt>
                <c:pt idx="1">
                  <c:v>3.06044376434583E-3</c:v>
                </c:pt>
                <c:pt idx="2">
                  <c:v>2.0242914979757085E-3</c:v>
                </c:pt>
                <c:pt idx="3">
                  <c:v>0</c:v>
                </c:pt>
                <c:pt idx="4">
                  <c:v>0</c:v>
                </c:pt>
                <c:pt idx="5">
                  <c:v>0</c:v>
                </c:pt>
              </c:numCache>
            </c:numRef>
          </c:val>
          <c:extLst xmlns:c16r2="http://schemas.microsoft.com/office/drawing/2015/06/chart">
            <c:ext xmlns:c16="http://schemas.microsoft.com/office/drawing/2014/chart" uri="{C3380CC4-5D6E-409C-BE32-E72D297353CC}">
              <c16:uniqueId val="{00000002-BD05-449D-AFC2-167386BC4C5B}"/>
            </c:ext>
          </c:extLst>
        </c:ser>
        <c:dLbls>
          <c:showLegendKey val="0"/>
          <c:showVal val="0"/>
          <c:showCatName val="0"/>
          <c:showSerName val="0"/>
          <c:showPercent val="0"/>
          <c:showBubbleSize val="0"/>
        </c:dLbls>
        <c:gapWidth val="150"/>
        <c:shape val="box"/>
        <c:axId val="330511640"/>
        <c:axId val="330512032"/>
        <c:axId val="0"/>
      </c:bar3DChart>
      <c:catAx>
        <c:axId val="330511640"/>
        <c:scaling>
          <c:orientation val="minMax"/>
        </c:scaling>
        <c:delete val="0"/>
        <c:axPos val="b"/>
        <c:numFmt formatCode="General" sourceLinked="0"/>
        <c:majorTickMark val="none"/>
        <c:minorTickMark val="none"/>
        <c:tickLblPos val="nextTo"/>
        <c:spPr>
          <a:ln>
            <a:noFill/>
          </a:ln>
        </c:spPr>
        <c:crossAx val="330512032"/>
        <c:crosses val="autoZero"/>
        <c:auto val="1"/>
        <c:lblAlgn val="ctr"/>
        <c:lblOffset val="100"/>
        <c:noMultiLvlLbl val="0"/>
      </c:catAx>
      <c:valAx>
        <c:axId val="330512032"/>
        <c:scaling>
          <c:orientation val="minMax"/>
        </c:scaling>
        <c:delete val="0"/>
        <c:axPos val="l"/>
        <c:majorGridlines/>
        <c:numFmt formatCode="0.00%" sourceLinked="1"/>
        <c:majorTickMark val="none"/>
        <c:minorTickMark val="none"/>
        <c:tickLblPos val="nextTo"/>
        <c:spPr>
          <a:ln>
            <a:noFill/>
          </a:ln>
        </c:spPr>
        <c:crossAx val="330511640"/>
        <c:crosses val="autoZero"/>
        <c:crossBetween val="between"/>
      </c:valAx>
    </c:plotArea>
    <c:plotVisOnly val="1"/>
    <c:dispBlanksAs val="gap"/>
    <c:showDLblsOverMax val="0"/>
  </c:chart>
  <c:spPr>
    <a:ln>
      <a:noFill/>
    </a:ln>
  </c:spPr>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a:t>% notificacions/dosis administrades. Dones</a:t>
            </a:r>
          </a:p>
        </c:rich>
      </c:tx>
      <c:layout>
        <c:manualLayout>
          <c:xMode val="edge"/>
          <c:yMode val="edge"/>
          <c:x val="0.11237769323355074"/>
          <c:y val="3.7209186418808472E-2"/>
        </c:manualLayout>
      </c:layout>
      <c:overlay val="0"/>
    </c:title>
    <c:autoTitleDeleted val="0"/>
    <c:view3D>
      <c:rotX val="15"/>
      <c:rotY val="20"/>
      <c:rAngAx val="1"/>
    </c:view3D>
    <c:floor>
      <c:thickness val="0"/>
      <c:spPr>
        <a:ln>
          <a:noFill/>
        </a:ln>
      </c:spPr>
    </c:floor>
    <c:sideWall>
      <c:thickness val="0"/>
    </c:sideWall>
    <c:backWall>
      <c:thickness val="0"/>
    </c:backWall>
    <c:plotArea>
      <c:layout/>
      <c:bar3DChart>
        <c:barDir val="col"/>
        <c:grouping val="clustered"/>
        <c:varyColors val="0"/>
        <c:ser>
          <c:idx val="0"/>
          <c:order val="0"/>
          <c:tx>
            <c:strRef>
              <c:f>Full1!$B$37</c:f>
              <c:strCache>
                <c:ptCount val="1"/>
                <c:pt idx="0">
                  <c:v>COMIRNATY</c:v>
                </c:pt>
              </c:strCache>
            </c:strRef>
          </c:tx>
          <c:invertIfNegative val="0"/>
          <c:cat>
            <c:strRef>
              <c:f>Full1!$A$38:$A$43</c:f>
              <c:strCache>
                <c:ptCount val="6"/>
                <c:pt idx="0">
                  <c:v>12-15</c:v>
                </c:pt>
                <c:pt idx="1">
                  <c:v>16-49</c:v>
                </c:pt>
                <c:pt idx="2">
                  <c:v>50-64</c:v>
                </c:pt>
                <c:pt idx="3">
                  <c:v>65-74</c:v>
                </c:pt>
                <c:pt idx="4">
                  <c:v>75-84</c:v>
                </c:pt>
                <c:pt idx="5">
                  <c:v>≥ 85</c:v>
                </c:pt>
              </c:strCache>
            </c:strRef>
          </c:cat>
          <c:val>
            <c:numRef>
              <c:f>Full1!$B$38:$B$43</c:f>
              <c:numCache>
                <c:formatCode>0.00%</c:formatCode>
                <c:ptCount val="6"/>
                <c:pt idx="0">
                  <c:v>0</c:v>
                </c:pt>
                <c:pt idx="1">
                  <c:v>1.1897544710518338E-2</c:v>
                </c:pt>
                <c:pt idx="2">
                  <c:v>0.01</c:v>
                </c:pt>
                <c:pt idx="3">
                  <c:v>1.5649452269170579E-3</c:v>
                </c:pt>
                <c:pt idx="4">
                  <c:v>2.2675736961451248E-3</c:v>
                </c:pt>
                <c:pt idx="5">
                  <c:v>2.7855153203342618E-3</c:v>
                </c:pt>
              </c:numCache>
            </c:numRef>
          </c:val>
          <c:extLst xmlns:c16r2="http://schemas.microsoft.com/office/drawing/2015/06/chart">
            <c:ext xmlns:c16="http://schemas.microsoft.com/office/drawing/2014/chart" uri="{C3380CC4-5D6E-409C-BE32-E72D297353CC}">
              <c16:uniqueId val="{00000000-94A4-4FAC-B1EB-2CD0C986E13D}"/>
            </c:ext>
          </c:extLst>
        </c:ser>
        <c:ser>
          <c:idx val="1"/>
          <c:order val="1"/>
          <c:tx>
            <c:strRef>
              <c:f>Full1!$C$37</c:f>
              <c:strCache>
                <c:ptCount val="1"/>
                <c:pt idx="0">
                  <c:v>VAXZEVRIA</c:v>
                </c:pt>
              </c:strCache>
            </c:strRef>
          </c:tx>
          <c:invertIfNegative val="0"/>
          <c:cat>
            <c:strRef>
              <c:f>Full1!$A$38:$A$43</c:f>
              <c:strCache>
                <c:ptCount val="6"/>
                <c:pt idx="0">
                  <c:v>12-15</c:v>
                </c:pt>
                <c:pt idx="1">
                  <c:v>16-49</c:v>
                </c:pt>
                <c:pt idx="2">
                  <c:v>50-64</c:v>
                </c:pt>
                <c:pt idx="3">
                  <c:v>65-74</c:v>
                </c:pt>
                <c:pt idx="4">
                  <c:v>75-84</c:v>
                </c:pt>
                <c:pt idx="5">
                  <c:v>≥ 85</c:v>
                </c:pt>
              </c:strCache>
            </c:strRef>
          </c:cat>
          <c:val>
            <c:numRef>
              <c:f>Full1!$C$38:$C$43</c:f>
              <c:numCache>
                <c:formatCode>0.00%</c:formatCode>
                <c:ptCount val="6"/>
                <c:pt idx="0">
                  <c:v>0</c:v>
                </c:pt>
                <c:pt idx="1">
                  <c:v>9.9452625086731937E-3</c:v>
                </c:pt>
                <c:pt idx="2">
                  <c:v>8.8516746411483258E-3</c:v>
                </c:pt>
                <c:pt idx="3">
                  <c:v>4.0257648953301124E-3</c:v>
                </c:pt>
                <c:pt idx="4">
                  <c:v>3.3003300330033004E-3</c:v>
                </c:pt>
                <c:pt idx="5">
                  <c:v>4.7709923664122139E-3</c:v>
                </c:pt>
              </c:numCache>
            </c:numRef>
          </c:val>
          <c:extLst xmlns:c16r2="http://schemas.microsoft.com/office/drawing/2015/06/chart">
            <c:ext xmlns:c16="http://schemas.microsoft.com/office/drawing/2014/chart" uri="{C3380CC4-5D6E-409C-BE32-E72D297353CC}">
              <c16:uniqueId val="{00000001-94A4-4FAC-B1EB-2CD0C986E13D}"/>
            </c:ext>
          </c:extLst>
        </c:ser>
        <c:ser>
          <c:idx val="2"/>
          <c:order val="2"/>
          <c:tx>
            <c:strRef>
              <c:f>Full1!$D$37</c:f>
              <c:strCache>
                <c:ptCount val="1"/>
                <c:pt idx="0">
                  <c:v>SPIKEVAX</c:v>
                </c:pt>
              </c:strCache>
            </c:strRef>
          </c:tx>
          <c:invertIfNegative val="0"/>
          <c:cat>
            <c:strRef>
              <c:f>Full1!$A$38:$A$43</c:f>
              <c:strCache>
                <c:ptCount val="6"/>
                <c:pt idx="0">
                  <c:v>12-15</c:v>
                </c:pt>
                <c:pt idx="1">
                  <c:v>16-49</c:v>
                </c:pt>
                <c:pt idx="2">
                  <c:v>50-64</c:v>
                </c:pt>
                <c:pt idx="3">
                  <c:v>65-74</c:v>
                </c:pt>
                <c:pt idx="4">
                  <c:v>75-84</c:v>
                </c:pt>
                <c:pt idx="5">
                  <c:v>≥ 85</c:v>
                </c:pt>
              </c:strCache>
            </c:strRef>
          </c:cat>
          <c:val>
            <c:numRef>
              <c:f>Full1!$D$38:$D$43</c:f>
              <c:numCache>
                <c:formatCode>0.00%</c:formatCode>
                <c:ptCount val="6"/>
                <c:pt idx="0">
                  <c:v>0</c:v>
                </c:pt>
                <c:pt idx="1">
                  <c:v>2.4549918166939444E-3</c:v>
                </c:pt>
                <c:pt idx="2">
                  <c:v>1.8796992481203006E-3</c:v>
                </c:pt>
                <c:pt idx="3">
                  <c:v>2.3364485981308409E-3</c:v>
                </c:pt>
                <c:pt idx="4">
                  <c:v>0</c:v>
                </c:pt>
                <c:pt idx="5">
                  <c:v>0</c:v>
                </c:pt>
              </c:numCache>
            </c:numRef>
          </c:val>
          <c:extLst xmlns:c16r2="http://schemas.microsoft.com/office/drawing/2015/06/chart">
            <c:ext xmlns:c16="http://schemas.microsoft.com/office/drawing/2014/chart" uri="{C3380CC4-5D6E-409C-BE32-E72D297353CC}">
              <c16:uniqueId val="{00000002-94A4-4FAC-B1EB-2CD0C986E13D}"/>
            </c:ext>
          </c:extLst>
        </c:ser>
        <c:dLbls>
          <c:showLegendKey val="0"/>
          <c:showVal val="0"/>
          <c:showCatName val="0"/>
          <c:showSerName val="0"/>
          <c:showPercent val="0"/>
          <c:showBubbleSize val="0"/>
        </c:dLbls>
        <c:gapWidth val="150"/>
        <c:shape val="box"/>
        <c:axId val="586867704"/>
        <c:axId val="586869272"/>
        <c:axId val="0"/>
      </c:bar3DChart>
      <c:catAx>
        <c:axId val="586867704"/>
        <c:scaling>
          <c:orientation val="minMax"/>
        </c:scaling>
        <c:delete val="0"/>
        <c:axPos val="b"/>
        <c:numFmt formatCode="General" sourceLinked="0"/>
        <c:majorTickMark val="none"/>
        <c:minorTickMark val="none"/>
        <c:tickLblPos val="nextTo"/>
        <c:crossAx val="586869272"/>
        <c:crosses val="autoZero"/>
        <c:auto val="1"/>
        <c:lblAlgn val="ctr"/>
        <c:lblOffset val="100"/>
        <c:noMultiLvlLbl val="0"/>
      </c:catAx>
      <c:valAx>
        <c:axId val="586869272"/>
        <c:scaling>
          <c:orientation val="minMax"/>
        </c:scaling>
        <c:delete val="0"/>
        <c:axPos val="l"/>
        <c:majorGridlines/>
        <c:numFmt formatCode="0.00%" sourceLinked="1"/>
        <c:majorTickMark val="none"/>
        <c:minorTickMark val="none"/>
        <c:tickLblPos val="nextTo"/>
        <c:spPr>
          <a:ln>
            <a:noFill/>
          </a:ln>
        </c:spPr>
        <c:crossAx val="586867704"/>
        <c:crosses val="autoZero"/>
        <c:crossBetween val="between"/>
      </c:valAx>
    </c:plotArea>
    <c:plotVisOnly val="1"/>
    <c:dispBlanksAs val="gap"/>
    <c:showDLblsOverMax val="0"/>
  </c:chart>
  <c:spPr>
    <a:ln>
      <a:noFill/>
    </a:ln>
  </c:spPr>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ctr" rtl="0">
              <a:defRPr lang="ca-ES" sz="1260" b="1" i="0" u="none" strike="noStrike" kern="1200" spc="0" baseline="0">
                <a:solidFill>
                  <a:srgbClr val="234875"/>
                </a:solidFill>
                <a:latin typeface="+mn-lt"/>
                <a:ea typeface="+mn-ea"/>
                <a:cs typeface="+mn-cs"/>
              </a:defRPr>
            </a:pPr>
            <a:r>
              <a:rPr lang="ca-ES" sz="1260" b="1" i="0" u="none" strike="noStrike" kern="1200" spc="0" baseline="0">
                <a:solidFill>
                  <a:srgbClr val="234875"/>
                </a:solidFill>
                <a:latin typeface="+mn-lt"/>
                <a:ea typeface="+mn-ea"/>
                <a:cs typeface="+mn-cs"/>
              </a:rPr>
              <a:t>Reacció no greu per vacuna</a:t>
            </a:r>
          </a:p>
        </c:rich>
      </c:tx>
      <c:overlay val="0"/>
      <c:spPr>
        <a:noFill/>
        <a:ln>
          <a:noFill/>
        </a:ln>
        <a:effectLst/>
      </c:spPr>
      <c:txPr>
        <a:bodyPr rot="0" spcFirstLastPara="1" vertOverflow="ellipsis" vert="horz" wrap="square" anchor="ctr" anchorCtr="1"/>
        <a:lstStyle/>
        <a:p>
          <a:pPr algn="ctr" rtl="0">
            <a:defRPr lang="ca-ES" sz="1260" b="1" i="0" u="none" strike="noStrike" kern="1200" spc="0" baseline="0">
              <a:solidFill>
                <a:srgbClr val="234875"/>
              </a:solidFill>
              <a:latin typeface="+mn-lt"/>
              <a:ea typeface="+mn-ea"/>
              <a:cs typeface="+mn-cs"/>
            </a:defRPr>
          </a:pPr>
          <a:endParaRPr lang="ca-ES"/>
        </a:p>
      </c:txPr>
    </c:title>
    <c:autoTitleDeleted val="0"/>
    <c:plotArea>
      <c:layout/>
      <c:barChart>
        <c:barDir val="col"/>
        <c:grouping val="clustered"/>
        <c:varyColors val="0"/>
        <c:ser>
          <c:idx val="0"/>
          <c:order val="0"/>
          <c:tx>
            <c:strRef>
              <c:f>'Gràfics 15-12-21'!$B$54</c:f>
              <c:strCache>
                <c:ptCount val="1"/>
                <c:pt idx="0">
                  <c:v>Pfizer</c:v>
                </c:pt>
              </c:strCache>
            </c:strRef>
          </c:tx>
          <c:spPr>
            <a:solidFill>
              <a:schemeClr val="accent1"/>
            </a:solidFill>
            <a:ln>
              <a:noFill/>
            </a:ln>
            <a:effectLst/>
          </c:spPr>
          <c:invertIfNegative val="0"/>
          <c:cat>
            <c:strRef>
              <c:f>'Gràfics 15-12-21'!$A$55:$A$73</c:f>
              <c:strCache>
                <c:ptCount val="19"/>
                <c:pt idx="0">
                  <c:v>Paràlisi facial</c:v>
                </c:pt>
                <c:pt idx="1">
                  <c:v>Prurit lloc injecció</c:v>
                </c:pt>
                <c:pt idx="2">
                  <c:v>Hipersensibilitat</c:v>
                </c:pt>
                <c:pt idx="3">
                  <c:v>Sensació vertigen</c:v>
                </c:pt>
                <c:pt idx="4">
                  <c:v>Mareig</c:v>
                </c:pt>
                <c:pt idx="5">
                  <c:v>Limfadenopatia</c:v>
                </c:pt>
                <c:pt idx="6">
                  <c:v>Envermelliment lloc injecció</c:v>
                </c:pt>
                <c:pt idx="7">
                  <c:v>Insomni</c:v>
                </c:pt>
                <c:pt idx="8">
                  <c:v>Dolor extremitat</c:v>
                </c:pt>
                <c:pt idx="9">
                  <c:v>Inflamació lloc injecció</c:v>
                </c:pt>
                <c:pt idx="10">
                  <c:v>Nàusees, vòmits</c:v>
                </c:pt>
                <c:pt idx="11">
                  <c:v>Artràlgia</c:v>
                </c:pt>
                <c:pt idx="12">
                  <c:v>Calfreds</c:v>
                </c:pt>
                <c:pt idx="13">
                  <c:v>Miàlgia</c:v>
                </c:pt>
                <c:pt idx="14">
                  <c:v>Febre</c:v>
                </c:pt>
                <c:pt idx="15">
                  <c:v>Malestar general</c:v>
                </c:pt>
                <c:pt idx="16">
                  <c:v>Fatiga</c:v>
                </c:pt>
                <c:pt idx="17">
                  <c:v>Cefalea</c:v>
                </c:pt>
                <c:pt idx="18">
                  <c:v>Dolor lloc injecció</c:v>
                </c:pt>
              </c:strCache>
            </c:strRef>
          </c:cat>
          <c:val>
            <c:numRef>
              <c:f>'Gràfics 15-12-21'!$B$55:$B$73</c:f>
              <c:numCache>
                <c:formatCode>General</c:formatCode>
                <c:ptCount val="19"/>
                <c:pt idx="0">
                  <c:v>0</c:v>
                </c:pt>
                <c:pt idx="1">
                  <c:v>3</c:v>
                </c:pt>
                <c:pt idx="2">
                  <c:v>1</c:v>
                </c:pt>
                <c:pt idx="3">
                  <c:v>13</c:v>
                </c:pt>
                <c:pt idx="4">
                  <c:v>16</c:v>
                </c:pt>
                <c:pt idx="5">
                  <c:v>36</c:v>
                </c:pt>
                <c:pt idx="6">
                  <c:v>23</c:v>
                </c:pt>
                <c:pt idx="7">
                  <c:v>27</c:v>
                </c:pt>
                <c:pt idx="8">
                  <c:v>42</c:v>
                </c:pt>
                <c:pt idx="9">
                  <c:v>39</c:v>
                </c:pt>
                <c:pt idx="10">
                  <c:v>37</c:v>
                </c:pt>
                <c:pt idx="11">
                  <c:v>78</c:v>
                </c:pt>
                <c:pt idx="12">
                  <c:v>89</c:v>
                </c:pt>
                <c:pt idx="13">
                  <c:v>108</c:v>
                </c:pt>
                <c:pt idx="14">
                  <c:v>89</c:v>
                </c:pt>
                <c:pt idx="15">
                  <c:v>106</c:v>
                </c:pt>
                <c:pt idx="16">
                  <c:v>116</c:v>
                </c:pt>
                <c:pt idx="17">
                  <c:v>125</c:v>
                </c:pt>
                <c:pt idx="18">
                  <c:v>175</c:v>
                </c:pt>
              </c:numCache>
            </c:numRef>
          </c:val>
          <c:extLst xmlns:c16r2="http://schemas.microsoft.com/office/drawing/2015/06/chart">
            <c:ext xmlns:c16="http://schemas.microsoft.com/office/drawing/2014/chart" uri="{C3380CC4-5D6E-409C-BE32-E72D297353CC}">
              <c16:uniqueId val="{00000000-9AB9-4445-8BB2-E0F7F2284BE5}"/>
            </c:ext>
          </c:extLst>
        </c:ser>
        <c:ser>
          <c:idx val="1"/>
          <c:order val="1"/>
          <c:tx>
            <c:strRef>
              <c:f>'Gràfics 15-12-21'!$C$54</c:f>
              <c:strCache>
                <c:ptCount val="1"/>
                <c:pt idx="0">
                  <c:v>AZ</c:v>
                </c:pt>
              </c:strCache>
            </c:strRef>
          </c:tx>
          <c:spPr>
            <a:solidFill>
              <a:schemeClr val="accent2"/>
            </a:solidFill>
            <a:ln>
              <a:noFill/>
            </a:ln>
            <a:effectLst/>
          </c:spPr>
          <c:invertIfNegative val="0"/>
          <c:cat>
            <c:strRef>
              <c:f>'Gràfics 15-12-21'!$A$55:$A$73</c:f>
              <c:strCache>
                <c:ptCount val="19"/>
                <c:pt idx="0">
                  <c:v>Paràlisi facial</c:v>
                </c:pt>
                <c:pt idx="1">
                  <c:v>Prurit lloc injecció</c:v>
                </c:pt>
                <c:pt idx="2">
                  <c:v>Hipersensibilitat</c:v>
                </c:pt>
                <c:pt idx="3">
                  <c:v>Sensació vertigen</c:v>
                </c:pt>
                <c:pt idx="4">
                  <c:v>Mareig</c:v>
                </c:pt>
                <c:pt idx="5">
                  <c:v>Limfadenopatia</c:v>
                </c:pt>
                <c:pt idx="6">
                  <c:v>Envermelliment lloc injecció</c:v>
                </c:pt>
                <c:pt idx="7">
                  <c:v>Insomni</c:v>
                </c:pt>
                <c:pt idx="8">
                  <c:v>Dolor extremitat</c:v>
                </c:pt>
                <c:pt idx="9">
                  <c:v>Inflamació lloc injecció</c:v>
                </c:pt>
                <c:pt idx="10">
                  <c:v>Nàusees, vòmits</c:v>
                </c:pt>
                <c:pt idx="11">
                  <c:v>Artràlgia</c:v>
                </c:pt>
                <c:pt idx="12">
                  <c:v>Calfreds</c:v>
                </c:pt>
                <c:pt idx="13">
                  <c:v>Miàlgia</c:v>
                </c:pt>
                <c:pt idx="14">
                  <c:v>Febre</c:v>
                </c:pt>
                <c:pt idx="15">
                  <c:v>Malestar general</c:v>
                </c:pt>
                <c:pt idx="16">
                  <c:v>Fatiga</c:v>
                </c:pt>
                <c:pt idx="17">
                  <c:v>Cefalea</c:v>
                </c:pt>
                <c:pt idx="18">
                  <c:v>Dolor lloc injecció</c:v>
                </c:pt>
              </c:strCache>
            </c:strRef>
          </c:cat>
          <c:val>
            <c:numRef>
              <c:f>'Gràfics 15-12-21'!$C$55:$C$73</c:f>
              <c:numCache>
                <c:formatCode>General</c:formatCode>
                <c:ptCount val="19"/>
                <c:pt idx="0">
                  <c:v>3</c:v>
                </c:pt>
                <c:pt idx="1">
                  <c:v>11</c:v>
                </c:pt>
                <c:pt idx="2">
                  <c:v>15</c:v>
                </c:pt>
                <c:pt idx="3">
                  <c:v>4</c:v>
                </c:pt>
                <c:pt idx="4">
                  <c:v>9</c:v>
                </c:pt>
                <c:pt idx="5">
                  <c:v>16</c:v>
                </c:pt>
                <c:pt idx="6">
                  <c:v>27</c:v>
                </c:pt>
                <c:pt idx="7">
                  <c:v>55</c:v>
                </c:pt>
                <c:pt idx="8">
                  <c:v>61</c:v>
                </c:pt>
                <c:pt idx="9">
                  <c:v>60</c:v>
                </c:pt>
                <c:pt idx="10">
                  <c:v>76</c:v>
                </c:pt>
                <c:pt idx="11">
                  <c:v>132</c:v>
                </c:pt>
                <c:pt idx="12">
                  <c:v>203</c:v>
                </c:pt>
                <c:pt idx="13">
                  <c:v>195</c:v>
                </c:pt>
                <c:pt idx="14">
                  <c:v>211</c:v>
                </c:pt>
                <c:pt idx="15">
                  <c:v>206</c:v>
                </c:pt>
                <c:pt idx="16">
                  <c:v>198</c:v>
                </c:pt>
                <c:pt idx="17">
                  <c:v>230</c:v>
                </c:pt>
                <c:pt idx="18">
                  <c:v>231</c:v>
                </c:pt>
              </c:numCache>
            </c:numRef>
          </c:val>
          <c:extLst xmlns:c16r2="http://schemas.microsoft.com/office/drawing/2015/06/chart">
            <c:ext xmlns:c16="http://schemas.microsoft.com/office/drawing/2014/chart" uri="{C3380CC4-5D6E-409C-BE32-E72D297353CC}">
              <c16:uniqueId val="{00000001-9AB9-4445-8BB2-E0F7F2284BE5}"/>
            </c:ext>
          </c:extLst>
        </c:ser>
        <c:ser>
          <c:idx val="2"/>
          <c:order val="2"/>
          <c:tx>
            <c:strRef>
              <c:f>'Gràfics 15-12-21'!$D$54</c:f>
              <c:strCache>
                <c:ptCount val="1"/>
                <c:pt idx="0">
                  <c:v>Moderna</c:v>
                </c:pt>
              </c:strCache>
            </c:strRef>
          </c:tx>
          <c:spPr>
            <a:solidFill>
              <a:schemeClr val="accent3"/>
            </a:solidFill>
            <a:ln>
              <a:noFill/>
            </a:ln>
            <a:effectLst/>
          </c:spPr>
          <c:invertIfNegative val="0"/>
          <c:cat>
            <c:strRef>
              <c:f>'Gràfics 15-12-21'!$A$55:$A$73</c:f>
              <c:strCache>
                <c:ptCount val="19"/>
                <c:pt idx="0">
                  <c:v>Paràlisi facial</c:v>
                </c:pt>
                <c:pt idx="1">
                  <c:v>Prurit lloc injecció</c:v>
                </c:pt>
                <c:pt idx="2">
                  <c:v>Hipersensibilitat</c:v>
                </c:pt>
                <c:pt idx="3">
                  <c:v>Sensació vertigen</c:v>
                </c:pt>
                <c:pt idx="4">
                  <c:v>Mareig</c:v>
                </c:pt>
                <c:pt idx="5">
                  <c:v>Limfadenopatia</c:v>
                </c:pt>
                <c:pt idx="6">
                  <c:v>Envermelliment lloc injecció</c:v>
                </c:pt>
                <c:pt idx="7">
                  <c:v>Insomni</c:v>
                </c:pt>
                <c:pt idx="8">
                  <c:v>Dolor extremitat</c:v>
                </c:pt>
                <c:pt idx="9">
                  <c:v>Inflamació lloc injecció</c:v>
                </c:pt>
                <c:pt idx="10">
                  <c:v>Nàusees, vòmits</c:v>
                </c:pt>
                <c:pt idx="11">
                  <c:v>Artràlgia</c:v>
                </c:pt>
                <c:pt idx="12">
                  <c:v>Calfreds</c:v>
                </c:pt>
                <c:pt idx="13">
                  <c:v>Miàlgia</c:v>
                </c:pt>
                <c:pt idx="14">
                  <c:v>Febre</c:v>
                </c:pt>
                <c:pt idx="15">
                  <c:v>Malestar general</c:v>
                </c:pt>
                <c:pt idx="16">
                  <c:v>Fatiga</c:v>
                </c:pt>
                <c:pt idx="17">
                  <c:v>Cefalea</c:v>
                </c:pt>
                <c:pt idx="18">
                  <c:v>Dolor lloc injecció</c:v>
                </c:pt>
              </c:strCache>
            </c:strRef>
          </c:cat>
          <c:val>
            <c:numRef>
              <c:f>'Gràfics 15-12-21'!$D$55:$D$73</c:f>
              <c:numCache>
                <c:formatCode>General</c:formatCode>
                <c:ptCount val="19"/>
                <c:pt idx="0">
                  <c:v>0</c:v>
                </c:pt>
                <c:pt idx="1">
                  <c:v>2</c:v>
                </c:pt>
                <c:pt idx="2">
                  <c:v>0</c:v>
                </c:pt>
                <c:pt idx="3">
                  <c:v>1</c:v>
                </c:pt>
                <c:pt idx="4">
                  <c:v>7</c:v>
                </c:pt>
                <c:pt idx="5">
                  <c:v>2</c:v>
                </c:pt>
                <c:pt idx="6">
                  <c:v>9</c:v>
                </c:pt>
                <c:pt idx="7">
                  <c:v>1</c:v>
                </c:pt>
                <c:pt idx="8">
                  <c:v>3</c:v>
                </c:pt>
                <c:pt idx="9">
                  <c:v>14</c:v>
                </c:pt>
                <c:pt idx="10">
                  <c:v>2</c:v>
                </c:pt>
                <c:pt idx="11">
                  <c:v>5</c:v>
                </c:pt>
                <c:pt idx="12">
                  <c:v>11</c:v>
                </c:pt>
                <c:pt idx="13">
                  <c:v>10</c:v>
                </c:pt>
                <c:pt idx="14">
                  <c:v>13</c:v>
                </c:pt>
                <c:pt idx="15">
                  <c:v>14</c:v>
                </c:pt>
                <c:pt idx="16">
                  <c:v>12</c:v>
                </c:pt>
                <c:pt idx="17">
                  <c:v>9</c:v>
                </c:pt>
                <c:pt idx="18">
                  <c:v>17</c:v>
                </c:pt>
              </c:numCache>
            </c:numRef>
          </c:val>
          <c:extLst xmlns:c16r2="http://schemas.microsoft.com/office/drawing/2015/06/chart">
            <c:ext xmlns:c16="http://schemas.microsoft.com/office/drawing/2014/chart" uri="{C3380CC4-5D6E-409C-BE32-E72D297353CC}">
              <c16:uniqueId val="{00000002-9AB9-4445-8BB2-E0F7F2284BE5}"/>
            </c:ext>
          </c:extLst>
        </c:ser>
        <c:dLbls>
          <c:showLegendKey val="0"/>
          <c:showVal val="0"/>
          <c:showCatName val="0"/>
          <c:showSerName val="0"/>
          <c:showPercent val="0"/>
          <c:showBubbleSize val="0"/>
        </c:dLbls>
        <c:gapWidth val="219"/>
        <c:overlap val="-27"/>
        <c:axId val="586868488"/>
        <c:axId val="586869664"/>
      </c:barChart>
      <c:catAx>
        <c:axId val="586868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ca-ES"/>
          </a:p>
        </c:txPr>
        <c:crossAx val="586869664"/>
        <c:crosses val="autoZero"/>
        <c:auto val="1"/>
        <c:lblAlgn val="ctr"/>
        <c:lblOffset val="100"/>
        <c:noMultiLvlLbl val="0"/>
      </c:catAx>
      <c:valAx>
        <c:axId val="5868696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ca-ES"/>
          </a:p>
        </c:txPr>
        <c:crossAx val="586868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ca-ES"/>
    </a:p>
  </c:txPr>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ctr" rtl="0">
              <a:defRPr lang="ca-ES" sz="1260" b="1" i="0" u="none" strike="noStrike" kern="1200" spc="0" baseline="0">
                <a:solidFill>
                  <a:srgbClr val="234875"/>
                </a:solidFill>
                <a:latin typeface="+mn-lt"/>
                <a:ea typeface="+mn-ea"/>
                <a:cs typeface="+mn-cs"/>
              </a:defRPr>
            </a:pPr>
            <a:r>
              <a:rPr lang="ca-ES" sz="1260" b="1" i="0" u="none" strike="noStrike" kern="1200" spc="0" baseline="0">
                <a:solidFill>
                  <a:srgbClr val="234875"/>
                </a:solidFill>
                <a:latin typeface="+mn-lt"/>
                <a:ea typeface="+mn-ea"/>
                <a:cs typeface="+mn-cs"/>
              </a:rPr>
              <a:t>Dies aparició RAM després vacunació </a:t>
            </a:r>
          </a:p>
        </c:rich>
      </c:tx>
      <c:overlay val="0"/>
      <c:spPr>
        <a:noFill/>
        <a:ln>
          <a:noFill/>
        </a:ln>
        <a:effectLst/>
      </c:spPr>
      <c:txPr>
        <a:bodyPr rot="0" spcFirstLastPara="1" vertOverflow="ellipsis" vert="horz" wrap="square" anchor="ctr" anchorCtr="1"/>
        <a:lstStyle/>
        <a:p>
          <a:pPr algn="ctr" rtl="0">
            <a:defRPr lang="ca-ES" sz="1260" b="1" i="0" u="none" strike="noStrike" kern="1200" spc="0" baseline="0">
              <a:solidFill>
                <a:srgbClr val="234875"/>
              </a:solidFill>
              <a:latin typeface="+mn-lt"/>
              <a:ea typeface="+mn-ea"/>
              <a:cs typeface="+mn-cs"/>
            </a:defRPr>
          </a:pPr>
          <a:endParaRPr lang="ca-ES"/>
        </a:p>
      </c:txPr>
    </c:title>
    <c:autoTitleDeleted val="0"/>
    <c:plotArea>
      <c:layout/>
      <c:barChart>
        <c:barDir val="col"/>
        <c:grouping val="clustered"/>
        <c:varyColors val="0"/>
        <c:ser>
          <c:idx val="0"/>
          <c:order val="0"/>
          <c:tx>
            <c:strRef>
              <c:f>'Gràfics 15-12-21'!$B$77</c:f>
              <c:strCache>
                <c:ptCount val="1"/>
                <c:pt idx="0">
                  <c:v>Pfizer</c:v>
                </c:pt>
              </c:strCache>
            </c:strRef>
          </c:tx>
          <c:spPr>
            <a:solidFill>
              <a:schemeClr val="accent1"/>
            </a:solidFill>
            <a:ln>
              <a:noFill/>
            </a:ln>
            <a:effectLst/>
          </c:spPr>
          <c:invertIfNegative val="0"/>
          <c:cat>
            <c:strRef>
              <c:f>'Gràfics 15-12-21'!$A$78:$A$83</c:f>
              <c:strCache>
                <c:ptCount val="6"/>
                <c:pt idx="0">
                  <c:v>0</c:v>
                </c:pt>
                <c:pt idx="1">
                  <c:v>1</c:v>
                </c:pt>
                <c:pt idx="2">
                  <c:v>2</c:v>
                </c:pt>
                <c:pt idx="3">
                  <c:v>3 a 7</c:v>
                </c:pt>
                <c:pt idx="4">
                  <c:v>8 a 15</c:v>
                </c:pt>
                <c:pt idx="5">
                  <c:v>&gt;15</c:v>
                </c:pt>
              </c:strCache>
            </c:strRef>
          </c:cat>
          <c:val>
            <c:numRef>
              <c:f>'Gràfics 15-12-21'!$B$78:$B$83</c:f>
              <c:numCache>
                <c:formatCode>General</c:formatCode>
                <c:ptCount val="6"/>
                <c:pt idx="0">
                  <c:v>150</c:v>
                </c:pt>
                <c:pt idx="1">
                  <c:v>97</c:v>
                </c:pt>
                <c:pt idx="2">
                  <c:v>11</c:v>
                </c:pt>
                <c:pt idx="3">
                  <c:v>6</c:v>
                </c:pt>
                <c:pt idx="4">
                  <c:v>2</c:v>
                </c:pt>
                <c:pt idx="5">
                  <c:v>7</c:v>
                </c:pt>
              </c:numCache>
            </c:numRef>
          </c:val>
          <c:extLst xmlns:c16r2="http://schemas.microsoft.com/office/drawing/2015/06/chart">
            <c:ext xmlns:c16="http://schemas.microsoft.com/office/drawing/2014/chart" uri="{C3380CC4-5D6E-409C-BE32-E72D297353CC}">
              <c16:uniqueId val="{00000000-88CE-40BE-85A1-B6A18967223B}"/>
            </c:ext>
          </c:extLst>
        </c:ser>
        <c:ser>
          <c:idx val="1"/>
          <c:order val="1"/>
          <c:tx>
            <c:strRef>
              <c:f>'Gràfics 15-12-21'!$C$77</c:f>
              <c:strCache>
                <c:ptCount val="1"/>
                <c:pt idx="0">
                  <c:v>AZ</c:v>
                </c:pt>
              </c:strCache>
            </c:strRef>
          </c:tx>
          <c:spPr>
            <a:solidFill>
              <a:schemeClr val="accent2"/>
            </a:solidFill>
            <a:ln>
              <a:noFill/>
            </a:ln>
            <a:effectLst/>
          </c:spPr>
          <c:invertIfNegative val="0"/>
          <c:cat>
            <c:strRef>
              <c:f>'Gràfics 15-12-21'!$A$78:$A$83</c:f>
              <c:strCache>
                <c:ptCount val="6"/>
                <c:pt idx="0">
                  <c:v>0</c:v>
                </c:pt>
                <c:pt idx="1">
                  <c:v>1</c:v>
                </c:pt>
                <c:pt idx="2">
                  <c:v>2</c:v>
                </c:pt>
                <c:pt idx="3">
                  <c:v>3 a 7</c:v>
                </c:pt>
                <c:pt idx="4">
                  <c:v>8 a 15</c:v>
                </c:pt>
                <c:pt idx="5">
                  <c:v>&gt;15</c:v>
                </c:pt>
              </c:strCache>
            </c:strRef>
          </c:cat>
          <c:val>
            <c:numRef>
              <c:f>'Gràfics 15-12-21'!$C$78:$C$83</c:f>
              <c:numCache>
                <c:formatCode>General</c:formatCode>
                <c:ptCount val="6"/>
                <c:pt idx="0">
                  <c:v>173</c:v>
                </c:pt>
                <c:pt idx="1">
                  <c:v>145</c:v>
                </c:pt>
                <c:pt idx="2">
                  <c:v>12</c:v>
                </c:pt>
                <c:pt idx="3">
                  <c:v>16</c:v>
                </c:pt>
                <c:pt idx="4">
                  <c:v>7</c:v>
                </c:pt>
                <c:pt idx="5">
                  <c:v>4</c:v>
                </c:pt>
              </c:numCache>
            </c:numRef>
          </c:val>
          <c:extLst xmlns:c16r2="http://schemas.microsoft.com/office/drawing/2015/06/chart">
            <c:ext xmlns:c16="http://schemas.microsoft.com/office/drawing/2014/chart" uri="{C3380CC4-5D6E-409C-BE32-E72D297353CC}">
              <c16:uniqueId val="{00000001-88CE-40BE-85A1-B6A18967223B}"/>
            </c:ext>
          </c:extLst>
        </c:ser>
        <c:ser>
          <c:idx val="2"/>
          <c:order val="2"/>
          <c:tx>
            <c:strRef>
              <c:f>'Gràfics 15-12-21'!$D$77</c:f>
              <c:strCache>
                <c:ptCount val="1"/>
                <c:pt idx="0">
                  <c:v>Moderna</c:v>
                </c:pt>
              </c:strCache>
            </c:strRef>
          </c:tx>
          <c:spPr>
            <a:solidFill>
              <a:schemeClr val="accent3"/>
            </a:solidFill>
            <a:ln>
              <a:noFill/>
            </a:ln>
            <a:effectLst/>
          </c:spPr>
          <c:invertIfNegative val="0"/>
          <c:cat>
            <c:strRef>
              <c:f>'Gràfics 15-12-21'!$A$78:$A$83</c:f>
              <c:strCache>
                <c:ptCount val="6"/>
                <c:pt idx="0">
                  <c:v>0</c:v>
                </c:pt>
                <c:pt idx="1">
                  <c:v>1</c:v>
                </c:pt>
                <c:pt idx="2">
                  <c:v>2</c:v>
                </c:pt>
                <c:pt idx="3">
                  <c:v>3 a 7</c:v>
                </c:pt>
                <c:pt idx="4">
                  <c:v>8 a 15</c:v>
                </c:pt>
                <c:pt idx="5">
                  <c:v>&gt;15</c:v>
                </c:pt>
              </c:strCache>
            </c:strRef>
          </c:cat>
          <c:val>
            <c:numRef>
              <c:f>'Gràfics 15-12-21'!$D$78:$D$83</c:f>
              <c:numCache>
                <c:formatCode>General</c:formatCode>
                <c:ptCount val="6"/>
                <c:pt idx="0">
                  <c:v>6</c:v>
                </c:pt>
                <c:pt idx="1">
                  <c:v>12</c:v>
                </c:pt>
                <c:pt idx="2">
                  <c:v>2</c:v>
                </c:pt>
                <c:pt idx="3">
                  <c:v>4</c:v>
                </c:pt>
                <c:pt idx="4">
                  <c:v>0</c:v>
                </c:pt>
                <c:pt idx="5">
                  <c:v>0</c:v>
                </c:pt>
              </c:numCache>
            </c:numRef>
          </c:val>
          <c:extLst xmlns:c16r2="http://schemas.microsoft.com/office/drawing/2015/06/chart">
            <c:ext xmlns:c16="http://schemas.microsoft.com/office/drawing/2014/chart" uri="{C3380CC4-5D6E-409C-BE32-E72D297353CC}">
              <c16:uniqueId val="{00000002-88CE-40BE-85A1-B6A18967223B}"/>
            </c:ext>
          </c:extLst>
        </c:ser>
        <c:dLbls>
          <c:showLegendKey val="0"/>
          <c:showVal val="0"/>
          <c:showCatName val="0"/>
          <c:showSerName val="0"/>
          <c:showPercent val="0"/>
          <c:showBubbleSize val="0"/>
        </c:dLbls>
        <c:gapWidth val="219"/>
        <c:overlap val="-27"/>
        <c:axId val="586866528"/>
        <c:axId val="586866920"/>
      </c:barChart>
      <c:catAx>
        <c:axId val="586866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ca-ES"/>
          </a:p>
        </c:txPr>
        <c:crossAx val="586866920"/>
        <c:crosses val="autoZero"/>
        <c:auto val="1"/>
        <c:lblAlgn val="ctr"/>
        <c:lblOffset val="100"/>
        <c:noMultiLvlLbl val="0"/>
      </c:catAx>
      <c:valAx>
        <c:axId val="5868669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ca-ES"/>
          </a:p>
        </c:txPr>
        <c:crossAx val="586866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ca-ES"/>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p:cNvSpPr>
            <a:spLocks noGrp="1"/>
          </p:cNvSpPr>
          <p:nvPr>
            <p:ph type="dt" sz="half" idx="10"/>
          </p:nvPr>
        </p:nvSpPr>
        <p:spPr/>
        <p:txBody>
          <a:bodyPr/>
          <a:lstStyle/>
          <a:p>
            <a:fld id="{DF521299-5F02-4519-8D33-E6984DB032A6}" type="datetimeFigureOut">
              <a:rPr lang="ca-ES" smtClean="0"/>
              <a:t>05/01/2022</a:t>
            </a:fld>
            <a:endParaRPr lang="ca-ES"/>
          </a:p>
        </p:txBody>
      </p:sp>
      <p:sp>
        <p:nvSpPr>
          <p:cNvPr id="5" name="Marcador de pie de página 4"/>
          <p:cNvSpPr>
            <a:spLocks noGrp="1"/>
          </p:cNvSpPr>
          <p:nvPr>
            <p:ph type="ftr" sz="quarter" idx="11"/>
          </p:nvPr>
        </p:nvSpPr>
        <p:spPr/>
        <p:txBody>
          <a:bodyPr/>
          <a:lstStyle/>
          <a:p>
            <a:endParaRPr lang="ca-ES"/>
          </a:p>
        </p:txBody>
      </p:sp>
      <p:sp>
        <p:nvSpPr>
          <p:cNvPr id="6" name="Marcador de número de diapositiva 5"/>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92691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ca-ES"/>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p:cNvSpPr>
            <a:spLocks noGrp="1"/>
          </p:cNvSpPr>
          <p:nvPr>
            <p:ph type="dt" sz="half" idx="10"/>
          </p:nvPr>
        </p:nvSpPr>
        <p:spPr/>
        <p:txBody>
          <a:bodyPr/>
          <a:lstStyle/>
          <a:p>
            <a:fld id="{DF521299-5F02-4519-8D33-E6984DB032A6}" type="datetimeFigureOut">
              <a:rPr lang="ca-ES" smtClean="0"/>
              <a:t>05/01/2022</a:t>
            </a:fld>
            <a:endParaRPr lang="ca-ES"/>
          </a:p>
        </p:txBody>
      </p:sp>
      <p:sp>
        <p:nvSpPr>
          <p:cNvPr id="5" name="Marcador de pie de página 4"/>
          <p:cNvSpPr>
            <a:spLocks noGrp="1"/>
          </p:cNvSpPr>
          <p:nvPr>
            <p:ph type="ftr" sz="quarter" idx="11"/>
          </p:nvPr>
        </p:nvSpPr>
        <p:spPr/>
        <p:txBody>
          <a:bodyPr/>
          <a:lstStyle/>
          <a:p>
            <a:endParaRPr lang="ca-ES"/>
          </a:p>
        </p:txBody>
      </p:sp>
      <p:sp>
        <p:nvSpPr>
          <p:cNvPr id="6" name="Marcador de número de diapositiva 5"/>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1018704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p:cNvSpPr>
            <a:spLocks noGrp="1"/>
          </p:cNvSpPr>
          <p:nvPr>
            <p:ph type="dt" sz="half" idx="10"/>
          </p:nvPr>
        </p:nvSpPr>
        <p:spPr/>
        <p:txBody>
          <a:bodyPr/>
          <a:lstStyle/>
          <a:p>
            <a:fld id="{DF521299-5F02-4519-8D33-E6984DB032A6}" type="datetimeFigureOut">
              <a:rPr lang="ca-ES" smtClean="0"/>
              <a:t>05/01/2022</a:t>
            </a:fld>
            <a:endParaRPr lang="ca-ES"/>
          </a:p>
        </p:txBody>
      </p:sp>
      <p:sp>
        <p:nvSpPr>
          <p:cNvPr id="5" name="Marcador de pie de página 4"/>
          <p:cNvSpPr>
            <a:spLocks noGrp="1"/>
          </p:cNvSpPr>
          <p:nvPr>
            <p:ph type="ftr" sz="quarter" idx="11"/>
          </p:nvPr>
        </p:nvSpPr>
        <p:spPr/>
        <p:txBody>
          <a:bodyPr/>
          <a:lstStyle/>
          <a:p>
            <a:endParaRPr lang="ca-ES"/>
          </a:p>
        </p:txBody>
      </p:sp>
      <p:sp>
        <p:nvSpPr>
          <p:cNvPr id="6" name="Marcador de número de diapositiva 5"/>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47076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ca-ES"/>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p:cNvSpPr>
            <a:spLocks noGrp="1"/>
          </p:cNvSpPr>
          <p:nvPr>
            <p:ph type="dt" sz="half" idx="10"/>
          </p:nvPr>
        </p:nvSpPr>
        <p:spPr/>
        <p:txBody>
          <a:bodyPr/>
          <a:lstStyle/>
          <a:p>
            <a:fld id="{DF521299-5F02-4519-8D33-E6984DB032A6}" type="datetimeFigureOut">
              <a:rPr lang="ca-ES" smtClean="0"/>
              <a:t>05/01/2022</a:t>
            </a:fld>
            <a:endParaRPr lang="ca-ES"/>
          </a:p>
        </p:txBody>
      </p:sp>
      <p:sp>
        <p:nvSpPr>
          <p:cNvPr id="5" name="Marcador de pie de página 4"/>
          <p:cNvSpPr>
            <a:spLocks noGrp="1"/>
          </p:cNvSpPr>
          <p:nvPr>
            <p:ph type="ftr" sz="quarter" idx="11"/>
          </p:nvPr>
        </p:nvSpPr>
        <p:spPr/>
        <p:txBody>
          <a:bodyPr/>
          <a:lstStyle/>
          <a:p>
            <a:endParaRPr lang="ca-ES"/>
          </a:p>
        </p:txBody>
      </p:sp>
      <p:sp>
        <p:nvSpPr>
          <p:cNvPr id="6" name="Marcador de número de diapositiva 5"/>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089609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DF521299-5F02-4519-8D33-E6984DB032A6}" type="datetimeFigureOut">
              <a:rPr lang="ca-ES" smtClean="0"/>
              <a:t>05/01/2022</a:t>
            </a:fld>
            <a:endParaRPr lang="ca-ES"/>
          </a:p>
        </p:txBody>
      </p:sp>
      <p:sp>
        <p:nvSpPr>
          <p:cNvPr id="5" name="Marcador de pie de página 4"/>
          <p:cNvSpPr>
            <a:spLocks noGrp="1"/>
          </p:cNvSpPr>
          <p:nvPr>
            <p:ph type="ftr" sz="quarter" idx="11"/>
          </p:nvPr>
        </p:nvSpPr>
        <p:spPr/>
        <p:txBody>
          <a:bodyPr/>
          <a:lstStyle/>
          <a:p>
            <a:endParaRPr lang="ca-ES"/>
          </a:p>
        </p:txBody>
      </p:sp>
      <p:sp>
        <p:nvSpPr>
          <p:cNvPr id="6" name="Marcador de número de diapositiva 5"/>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800463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ca-ES"/>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p:cNvSpPr>
            <a:spLocks noGrp="1"/>
          </p:cNvSpPr>
          <p:nvPr>
            <p:ph type="dt" sz="half" idx="10"/>
          </p:nvPr>
        </p:nvSpPr>
        <p:spPr/>
        <p:txBody>
          <a:bodyPr/>
          <a:lstStyle/>
          <a:p>
            <a:fld id="{DF521299-5F02-4519-8D33-E6984DB032A6}" type="datetimeFigureOut">
              <a:rPr lang="ca-ES" smtClean="0"/>
              <a:t>05/01/2022</a:t>
            </a:fld>
            <a:endParaRPr lang="ca-ES"/>
          </a:p>
        </p:txBody>
      </p:sp>
      <p:sp>
        <p:nvSpPr>
          <p:cNvPr id="6" name="Marcador de pie de página 5"/>
          <p:cNvSpPr>
            <a:spLocks noGrp="1"/>
          </p:cNvSpPr>
          <p:nvPr>
            <p:ph type="ftr" sz="quarter" idx="11"/>
          </p:nvPr>
        </p:nvSpPr>
        <p:spPr/>
        <p:txBody>
          <a:bodyPr/>
          <a:lstStyle/>
          <a:p>
            <a:endParaRPr lang="ca-ES"/>
          </a:p>
        </p:txBody>
      </p:sp>
      <p:sp>
        <p:nvSpPr>
          <p:cNvPr id="7" name="Marcador de número de diapositiva 6"/>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304805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p:cNvSpPr>
            <a:spLocks noGrp="1"/>
          </p:cNvSpPr>
          <p:nvPr>
            <p:ph type="dt" sz="half" idx="10"/>
          </p:nvPr>
        </p:nvSpPr>
        <p:spPr/>
        <p:txBody>
          <a:bodyPr/>
          <a:lstStyle/>
          <a:p>
            <a:fld id="{DF521299-5F02-4519-8D33-E6984DB032A6}" type="datetimeFigureOut">
              <a:rPr lang="ca-ES" smtClean="0"/>
              <a:t>05/01/2022</a:t>
            </a:fld>
            <a:endParaRPr lang="ca-ES"/>
          </a:p>
        </p:txBody>
      </p:sp>
      <p:sp>
        <p:nvSpPr>
          <p:cNvPr id="8" name="Marcador de pie de página 7"/>
          <p:cNvSpPr>
            <a:spLocks noGrp="1"/>
          </p:cNvSpPr>
          <p:nvPr>
            <p:ph type="ftr" sz="quarter" idx="11"/>
          </p:nvPr>
        </p:nvSpPr>
        <p:spPr/>
        <p:txBody>
          <a:bodyPr/>
          <a:lstStyle/>
          <a:p>
            <a:endParaRPr lang="ca-ES"/>
          </a:p>
        </p:txBody>
      </p:sp>
      <p:sp>
        <p:nvSpPr>
          <p:cNvPr id="9" name="Marcador de número de diapositiva 8"/>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934154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ca-ES"/>
          </a:p>
        </p:txBody>
      </p:sp>
      <p:sp>
        <p:nvSpPr>
          <p:cNvPr id="3" name="Marcador de fecha 2"/>
          <p:cNvSpPr>
            <a:spLocks noGrp="1"/>
          </p:cNvSpPr>
          <p:nvPr>
            <p:ph type="dt" sz="half" idx="10"/>
          </p:nvPr>
        </p:nvSpPr>
        <p:spPr/>
        <p:txBody>
          <a:bodyPr/>
          <a:lstStyle/>
          <a:p>
            <a:fld id="{DF521299-5F02-4519-8D33-E6984DB032A6}" type="datetimeFigureOut">
              <a:rPr lang="ca-ES" smtClean="0"/>
              <a:t>05/01/2022</a:t>
            </a:fld>
            <a:endParaRPr lang="ca-ES"/>
          </a:p>
        </p:txBody>
      </p:sp>
      <p:sp>
        <p:nvSpPr>
          <p:cNvPr id="4" name="Marcador de pie de página 3"/>
          <p:cNvSpPr>
            <a:spLocks noGrp="1"/>
          </p:cNvSpPr>
          <p:nvPr>
            <p:ph type="ftr" sz="quarter" idx="11"/>
          </p:nvPr>
        </p:nvSpPr>
        <p:spPr/>
        <p:txBody>
          <a:bodyPr/>
          <a:lstStyle/>
          <a:p>
            <a:endParaRPr lang="ca-ES"/>
          </a:p>
        </p:txBody>
      </p:sp>
      <p:sp>
        <p:nvSpPr>
          <p:cNvPr id="5" name="Marcador de número de diapositiva 4"/>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182867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F521299-5F02-4519-8D33-E6984DB032A6}" type="datetimeFigureOut">
              <a:rPr lang="ca-ES" smtClean="0"/>
              <a:t>05/01/2022</a:t>
            </a:fld>
            <a:endParaRPr lang="ca-ES"/>
          </a:p>
        </p:txBody>
      </p:sp>
      <p:sp>
        <p:nvSpPr>
          <p:cNvPr id="3" name="Marcador de pie de página 2"/>
          <p:cNvSpPr>
            <a:spLocks noGrp="1"/>
          </p:cNvSpPr>
          <p:nvPr>
            <p:ph type="ftr" sz="quarter" idx="11"/>
          </p:nvPr>
        </p:nvSpPr>
        <p:spPr/>
        <p:txBody>
          <a:bodyPr/>
          <a:lstStyle/>
          <a:p>
            <a:endParaRPr lang="ca-ES"/>
          </a:p>
        </p:txBody>
      </p:sp>
      <p:sp>
        <p:nvSpPr>
          <p:cNvPr id="4" name="Marcador de número de diapositiva 3"/>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254324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DF521299-5F02-4519-8D33-E6984DB032A6}" type="datetimeFigureOut">
              <a:rPr lang="ca-ES" smtClean="0"/>
              <a:t>05/01/2022</a:t>
            </a:fld>
            <a:endParaRPr lang="ca-ES"/>
          </a:p>
        </p:txBody>
      </p:sp>
      <p:sp>
        <p:nvSpPr>
          <p:cNvPr id="6" name="Marcador de pie de página 5"/>
          <p:cNvSpPr>
            <a:spLocks noGrp="1"/>
          </p:cNvSpPr>
          <p:nvPr>
            <p:ph type="ftr" sz="quarter" idx="11"/>
          </p:nvPr>
        </p:nvSpPr>
        <p:spPr/>
        <p:txBody>
          <a:bodyPr/>
          <a:lstStyle/>
          <a:p>
            <a:endParaRPr lang="ca-ES"/>
          </a:p>
        </p:txBody>
      </p:sp>
      <p:sp>
        <p:nvSpPr>
          <p:cNvPr id="7" name="Marcador de número de diapositiva 6"/>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359611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DF521299-5F02-4519-8D33-E6984DB032A6}" type="datetimeFigureOut">
              <a:rPr lang="ca-ES" smtClean="0"/>
              <a:t>05/01/2022</a:t>
            </a:fld>
            <a:endParaRPr lang="ca-ES"/>
          </a:p>
        </p:txBody>
      </p:sp>
      <p:sp>
        <p:nvSpPr>
          <p:cNvPr id="6" name="Marcador de pie de página 5"/>
          <p:cNvSpPr>
            <a:spLocks noGrp="1"/>
          </p:cNvSpPr>
          <p:nvPr>
            <p:ph type="ftr" sz="quarter" idx="11"/>
          </p:nvPr>
        </p:nvSpPr>
        <p:spPr/>
        <p:txBody>
          <a:bodyPr/>
          <a:lstStyle/>
          <a:p>
            <a:endParaRPr lang="ca-ES"/>
          </a:p>
        </p:txBody>
      </p:sp>
      <p:sp>
        <p:nvSpPr>
          <p:cNvPr id="7" name="Marcador de número de diapositiva 6"/>
          <p:cNvSpPr>
            <a:spLocks noGrp="1"/>
          </p:cNvSpPr>
          <p:nvPr>
            <p:ph type="sldNum" sz="quarter" idx="12"/>
          </p:nvPr>
        </p:nvSpPr>
        <p:spPr/>
        <p:txBody>
          <a:bodyPr/>
          <a:lstStyle/>
          <a:p>
            <a:fld id="{869AAE8B-4B7B-4DB8-8DEA-9F6890B74245}" type="slidenum">
              <a:rPr lang="ca-ES" smtClean="0"/>
              <a:t>‹Nº›</a:t>
            </a:fld>
            <a:endParaRPr lang="ca-ES"/>
          </a:p>
        </p:txBody>
      </p:sp>
    </p:spTree>
    <p:extLst>
      <p:ext uri="{BB962C8B-B14F-4D97-AF65-F5344CB8AC3E}">
        <p14:creationId xmlns:p14="http://schemas.microsoft.com/office/powerpoint/2010/main" val="1634675759"/>
      </p:ext>
    </p:extLst>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21299-5F02-4519-8D33-E6984DB032A6}" type="datetimeFigureOut">
              <a:rPr lang="ca-ES" smtClean="0"/>
              <a:t>05/01/2022</a:t>
            </a:fld>
            <a:endParaRPr lang="ca-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AAE8B-4B7B-4DB8-8DEA-9F6890B74245}" type="slidenum">
              <a:rPr lang="ca-ES" smtClean="0"/>
              <a:t>‹Nº›</a:t>
            </a:fld>
            <a:endParaRPr lang="ca-ES"/>
          </a:p>
        </p:txBody>
      </p:sp>
    </p:spTree>
    <p:extLst>
      <p:ext uri="{BB962C8B-B14F-4D97-AF65-F5344CB8AC3E}">
        <p14:creationId xmlns:p14="http://schemas.microsoft.com/office/powerpoint/2010/main" val="192051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media/image2.png" Type="http://schemas.openxmlformats.org/officeDocument/2006/relationships/image" Id="rId3"></Relationship><Relationship Target="../media/image1.jpg" Type="http://schemas.openxmlformats.org/officeDocument/2006/relationships/image" Id="rId2"></Relationship><Relationship Target="../slideLayouts/slideLayout2.xml" Type="http://schemas.openxmlformats.org/officeDocument/2006/relationships/slideLayout" Id="rId1"></Relationship></Relationships>
</file>

<file path=ppt/slides/_rels/slide2.xml.rels><?xml version="1.0" encoding="UTF-8" ?><Relationships xmlns="http://schemas.openxmlformats.org/package/2006/relationships"><Relationship Target="../media/image3.jpeg" Type="http://schemas.openxmlformats.org/officeDocument/2006/relationships/image" Id="rId2"></Relationship><Relationship Target="../slideLayouts/slideLayout7.xml" Type="http://schemas.openxmlformats.org/officeDocument/2006/relationships/slideLayout" Id="rId1"></Relationship></Relationships>
</file>

<file path=ppt/slides/_rels/slide3.xml.rels><?xml version="1.0" encoding="UTF-8" ?><Relationships xmlns="http://schemas.openxmlformats.org/package/2006/relationships"><Relationship Target="../media/image3.jpeg" Type="http://schemas.openxmlformats.org/officeDocument/2006/relationships/image" Id="rId2"></Relationship><Relationship Target="../slideLayouts/slideLayout7.xml" Type="http://schemas.openxmlformats.org/officeDocument/2006/relationships/slideLayout" Id="rId1"></Relationship></Relationships>
</file>

<file path=ppt/slides/_rels/slide4.xml.rels><?xml version="1.0" encoding="UTF-8" ?><Relationships xmlns="http://schemas.openxmlformats.org/package/2006/relationships"><Relationship Target="../media/image3.jpeg" Type="http://schemas.openxmlformats.org/officeDocument/2006/relationships/image" Id="rId2"></Relationship><Relationship Target="../slideLayouts/slideLayout1.xml" Type="http://schemas.openxmlformats.org/officeDocument/2006/relationships/slideLayout" Id="rId1"></Relationship></Relationships>
</file>

<file path=ppt/slides/_rels/slide5.xml.rels><?xml version="1.0" encoding="UTF-8" ?><Relationships xmlns="http://schemas.openxmlformats.org/package/2006/relationships"><Relationship Target="../charts/chart1.xml" Type="http://schemas.openxmlformats.org/officeDocument/2006/relationships/chart" Id="rId3"></Relationship><Relationship Target="../media/image3.jpeg" Type="http://schemas.openxmlformats.org/officeDocument/2006/relationships/image" Id="rId2"></Relationship><Relationship Target="../slideLayouts/slideLayout2.xml" Type="http://schemas.openxmlformats.org/officeDocument/2006/relationships/slideLayout" Id="rId1"></Relationship><Relationship Target="../charts/chart4.xml" Type="http://schemas.openxmlformats.org/officeDocument/2006/relationships/chart" Id="rId6"></Relationship><Relationship Target="../charts/chart3.xml" Type="http://schemas.openxmlformats.org/officeDocument/2006/relationships/chart" Id="rId5"></Relationship><Relationship Target="../charts/chart2.xml" Type="http://schemas.openxmlformats.org/officeDocument/2006/relationships/chart" Id="rId4"></Relationship></Relationships>
</file>

<file path=ppt/slides/_rels/slide6.xml.rels><?xml version="1.0" encoding="UTF-8" ?><Relationships xmlns="http://schemas.openxmlformats.org/package/2006/relationships"><Relationship Target="../charts/chart5.xml" Type="http://schemas.openxmlformats.org/officeDocument/2006/relationships/chart" Id="rId3"></Relationship><Relationship Target="../media/image3.jpeg" Type="http://schemas.openxmlformats.org/officeDocument/2006/relationships/image" Id="rId2"></Relationship><Relationship Target="../slideLayouts/slideLayout2.xml" Type="http://schemas.openxmlformats.org/officeDocument/2006/relationships/slideLayout" Id="rId1"></Relationship><Relationship Target="../charts/chart6.xml" Type="http://schemas.openxmlformats.org/officeDocument/2006/relationships/chart" Id="rId4"></Relationship></Relationships>
</file>

<file path=ppt/slides/_rels/slide7.xml.rels><?xml version="1.0" encoding="UTF-8" ?><Relationships xmlns="http://schemas.openxmlformats.org/package/2006/relationships"><Relationship Target="../media/image3.jpeg" Type="http://schemas.openxmlformats.org/officeDocument/2006/relationships/image" Id="rId2"></Relationship><Relationship Target="../slideLayouts/slideLayout2.xml" Type="http://schemas.openxmlformats.org/officeDocument/2006/relationships/slideLayout" Id="rId1"></Relationship></Relationships>
</file>

<file path=ppt/slides/_rels/slide8.xml.rels><?xml version="1.0" encoding="UTF-8" ?><Relationships xmlns="http://schemas.openxmlformats.org/package/2006/relationships"><Relationship Target="../media/image3.jpeg" Type="http://schemas.openxmlformats.org/officeDocument/2006/relationships/image" Id="rId2"></Relationship><Relationship Target="../slideLayouts/slideLayout7.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62649" y="2803525"/>
            <a:ext cx="8676925" cy="937965"/>
          </a:xfrm>
        </p:spPr>
        <p:txBody>
          <a:bodyPr>
            <a:noAutofit/>
          </a:bodyPr>
          <a:lstStyle/>
          <a:p>
            <a:pPr algn="just"/>
            <a:r>
              <a:rPr lang="ca-ES" sz="3600" b="1" dirty="0">
                <a:solidFill>
                  <a:srgbClr val="1F4E79"/>
                </a:solidFill>
                <a:latin typeface="Arial" panose="020B0604020202020204" pitchFamily="34" charset="0"/>
                <a:cs typeface="Arial" panose="020B0604020202020204" pitchFamily="34" charset="0"/>
              </a:rPr>
              <a:t>INFORME</a:t>
            </a:r>
            <a:r>
              <a:rPr lang="ca-ES" sz="3600" b="1" dirty="0">
                <a:solidFill>
                  <a:schemeClr val="accent1">
                    <a:lumMod val="50000"/>
                  </a:schemeClr>
                </a:solidFill>
                <a:latin typeface="Arial" panose="020B0604020202020204" pitchFamily="34" charset="0"/>
                <a:cs typeface="Arial" panose="020B0604020202020204" pitchFamily="34" charset="0"/>
              </a:rPr>
              <a:t> DE FARMACOVIGILÀNCIA </a:t>
            </a:r>
            <a:br>
              <a:rPr lang="ca-ES" sz="3600" b="1" dirty="0">
                <a:solidFill>
                  <a:schemeClr val="accent1">
                    <a:lumMod val="50000"/>
                  </a:schemeClr>
                </a:solidFill>
                <a:latin typeface="Arial" panose="020B0604020202020204" pitchFamily="34" charset="0"/>
                <a:cs typeface="Arial" panose="020B0604020202020204" pitchFamily="34" charset="0"/>
              </a:rPr>
            </a:br>
            <a:r>
              <a:rPr lang="ca-ES" sz="3600" b="1" dirty="0">
                <a:solidFill>
                  <a:schemeClr val="accent1">
                    <a:lumMod val="50000"/>
                  </a:schemeClr>
                </a:solidFill>
                <a:latin typeface="Arial" panose="020B0604020202020204" pitchFamily="34" charset="0"/>
                <a:cs typeface="Arial" panose="020B0604020202020204" pitchFamily="34" charset="0"/>
              </a:rPr>
              <a:t>VACUNES </a:t>
            </a:r>
            <a:r>
              <a:rPr lang="ca-ES" sz="3600" b="1" dirty="0">
                <a:solidFill>
                  <a:srgbClr val="234875"/>
                </a:solidFill>
                <a:latin typeface="Arial" panose="020B0604020202020204" pitchFamily="34" charset="0"/>
                <a:cs typeface="Arial" panose="020B0604020202020204" pitchFamily="34" charset="0"/>
              </a:rPr>
              <a:t>CONTRA</a:t>
            </a:r>
            <a:r>
              <a:rPr lang="ca-ES" sz="3600" b="1" dirty="0">
                <a:solidFill>
                  <a:schemeClr val="accent1">
                    <a:lumMod val="50000"/>
                  </a:schemeClr>
                </a:solidFill>
                <a:latin typeface="Arial" panose="020B0604020202020204" pitchFamily="34" charset="0"/>
                <a:cs typeface="Arial" panose="020B0604020202020204" pitchFamily="34" charset="0"/>
              </a:rPr>
              <a:t> LA COVID-19</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6719" y="435054"/>
            <a:ext cx="3269941" cy="784786"/>
          </a:xfrm>
          <a:prstGeom prst="rect">
            <a:avLst/>
          </a:prstGeom>
        </p:spPr>
      </p:pic>
      <p:pic>
        <p:nvPicPr>
          <p:cNvPr id="5" name="Picture 5" descr="img_lateral.psd">
            <a:extLst>
              <a:ext uri="{FF2B5EF4-FFF2-40B4-BE49-F238E27FC236}">
                <a16:creationId xmlns:a16="http://schemas.microsoft.com/office/drawing/2014/main" xmlns="" id="{0F5B1688-67C8-4AA5-AFFC-8DFFD63EE93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524000" cy="687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QuadreDeText 2">
            <a:extLst>
              <a:ext uri="{FF2B5EF4-FFF2-40B4-BE49-F238E27FC236}">
                <a16:creationId xmlns:a16="http://schemas.microsoft.com/office/drawing/2014/main" xmlns="" id="{4A56E5FC-0DE0-477F-B56F-EE131E342ABB}"/>
              </a:ext>
            </a:extLst>
          </p:cNvPr>
          <p:cNvSpPr txBox="1"/>
          <p:nvPr/>
        </p:nvSpPr>
        <p:spPr>
          <a:xfrm>
            <a:off x="5687736" y="4110605"/>
            <a:ext cx="3244543" cy="369332"/>
          </a:xfrm>
          <a:prstGeom prst="rect">
            <a:avLst/>
          </a:prstGeom>
          <a:noFill/>
        </p:spPr>
        <p:txBody>
          <a:bodyPr wrap="none" rtlCol="0">
            <a:spAutoFit/>
          </a:bodyPr>
          <a:lstStyle/>
          <a:p>
            <a:r>
              <a:rPr lang="ca-ES" b="1" dirty="0">
                <a:solidFill>
                  <a:schemeClr val="accent5">
                    <a:lumMod val="75000"/>
                  </a:schemeClr>
                </a:solidFill>
              </a:rPr>
              <a:t>DADES A 15 DE DESEMBRE 2021</a:t>
            </a:r>
            <a:endParaRPr lang="x-none" b="1" dirty="0">
              <a:solidFill>
                <a:schemeClr val="accent5">
                  <a:lumMod val="75000"/>
                </a:schemeClr>
              </a:solidFill>
            </a:endParaRPr>
          </a:p>
        </p:txBody>
      </p:sp>
    </p:spTree>
    <p:extLst>
      <p:ext uri="{BB962C8B-B14F-4D97-AF65-F5344CB8AC3E}">
        <p14:creationId xmlns:p14="http://schemas.microsoft.com/office/powerpoint/2010/main" val="67860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5EE6CD40-2B2B-4B0B-B598-04CCBD80B9D2}"/>
              </a:ext>
            </a:extLst>
          </p:cNvPr>
          <p:cNvSpPr txBox="1">
            <a:spLocks/>
          </p:cNvSpPr>
          <p:nvPr/>
        </p:nvSpPr>
        <p:spPr>
          <a:xfrm>
            <a:off x="785459" y="406147"/>
            <a:ext cx="9316630" cy="714529"/>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Introducció</a:t>
            </a:r>
          </a:p>
        </p:txBody>
      </p:sp>
      <p:sp>
        <p:nvSpPr>
          <p:cNvPr id="5" name="QuadreDeText 4">
            <a:extLst>
              <a:ext uri="{FF2B5EF4-FFF2-40B4-BE49-F238E27FC236}">
                <a16:creationId xmlns:a16="http://schemas.microsoft.com/office/drawing/2014/main" xmlns="" id="{C85AEEEE-148D-4FBE-BBD2-6C8AF681399C}"/>
              </a:ext>
            </a:extLst>
          </p:cNvPr>
          <p:cNvSpPr txBox="1"/>
          <p:nvPr/>
        </p:nvSpPr>
        <p:spPr>
          <a:xfrm>
            <a:off x="785459" y="1164134"/>
            <a:ext cx="10258994" cy="5262979"/>
          </a:xfrm>
          <a:prstGeom prst="rect">
            <a:avLst/>
          </a:prstGeom>
          <a:noFill/>
        </p:spPr>
        <p:txBody>
          <a:bodyPr wrap="square" rtlCol="0">
            <a:spAutoFit/>
          </a:bodyPr>
          <a:lstStyle/>
          <a:p>
            <a:pPr algn="just"/>
            <a:r>
              <a:rPr lang="ca-ES" sz="1400" dirty="0"/>
              <a:t>La farmacovigilància és el conjunt d’activitats que tenen per objecte detectar, avaluar i prevenir els riscos associats als medicaments una vegada comercialitzats.</a:t>
            </a:r>
          </a:p>
          <a:p>
            <a:pPr algn="just"/>
            <a:endParaRPr lang="ca-ES" sz="1400" dirty="0"/>
          </a:p>
          <a:p>
            <a:pPr algn="just"/>
            <a:r>
              <a:rPr lang="ca-ES" sz="1400" dirty="0"/>
              <a:t>El Centre de Farmacovigilància del Ministeri de Salut d’Andorra s’ocupa de recollir, codificar i analitzar les sospites de reacció adversa a medicaments i de difondre informació sobre seguretat de medicaments als professionals sanitaris.</a:t>
            </a:r>
          </a:p>
          <a:p>
            <a:pPr algn="just"/>
            <a:endParaRPr lang="ca-ES" sz="1400" dirty="0"/>
          </a:p>
          <a:p>
            <a:pPr algn="just"/>
            <a:r>
              <a:rPr lang="ca-ES" sz="1400" dirty="0"/>
              <a:t>La notificació es pot fer per escrit mitjançant formularis específics o bé a través de la pàgina web del Ministeri de Salut. </a:t>
            </a:r>
          </a:p>
          <a:p>
            <a:pPr algn="just"/>
            <a:endParaRPr lang="ca-ES" sz="1400" dirty="0"/>
          </a:p>
          <a:p>
            <a:pPr algn="just"/>
            <a:r>
              <a:rPr lang="ca-ES" sz="1400" dirty="0"/>
              <a:t>Poden notificar tant els professionals de la  salut com la població en general.</a:t>
            </a:r>
          </a:p>
          <a:p>
            <a:pPr algn="just"/>
            <a:endParaRPr lang="ca-ES" sz="1400" dirty="0"/>
          </a:p>
          <a:p>
            <a:pPr algn="just"/>
            <a:r>
              <a:rPr lang="ca-ES" sz="1400" dirty="0">
                <a:solidFill>
                  <a:srgbClr val="1F4E79"/>
                </a:solidFill>
              </a:rPr>
              <a:t>En el cas de la farmacovigilància de les vacunes tenint en compte que es vacunen al mon milions de persones, es necessari conèixer qualsevol problema de salut que succeeixi després de la vacunació per poder analitzar si es produeix en major freqüència del que s’espera en la població en general. Per això es recull la informació de qualsevol esdeveniment advers que es produeix després de la vacunació encara que no hi hagi sospita d’haver estat causat per la vacuna.</a:t>
            </a:r>
          </a:p>
          <a:p>
            <a:pPr algn="just"/>
            <a:endParaRPr lang="ca-ES" sz="1400" dirty="0">
              <a:solidFill>
                <a:srgbClr val="1F4E79"/>
              </a:solidFill>
            </a:endParaRPr>
          </a:p>
          <a:p>
            <a:pPr algn="just"/>
            <a:r>
              <a:rPr lang="ca-ES" sz="1400" dirty="0">
                <a:solidFill>
                  <a:srgbClr val="1F4E79"/>
                </a:solidFill>
              </a:rPr>
              <a:t>Si el nombre d’esdeveniments que es detecten després de la vacunació és superior al que s’espera en la població es du a terme una avaluació exhaustiva a nivell internacional per poder determinar si es tracta d’un efecte advers a la vacuna i en cas positiu es fa constar en la fitxa tècnica.</a:t>
            </a:r>
          </a:p>
          <a:p>
            <a:pPr algn="just"/>
            <a:endParaRPr lang="ca-ES" sz="1400" dirty="0">
              <a:solidFill>
                <a:srgbClr val="1F4E79"/>
              </a:solidFill>
            </a:endParaRPr>
          </a:p>
          <a:p>
            <a:pPr algn="just"/>
            <a:r>
              <a:rPr lang="ca-ES" sz="1400" dirty="0">
                <a:solidFill>
                  <a:srgbClr val="1F4E79"/>
                </a:solidFill>
              </a:rPr>
              <a:t>La vigilància </a:t>
            </a:r>
            <a:r>
              <a:rPr lang="ca-ES" sz="1400" dirty="0" err="1">
                <a:solidFill>
                  <a:srgbClr val="1F4E79"/>
                </a:solidFill>
              </a:rPr>
              <a:t>postcomercialitzacíó</a:t>
            </a:r>
            <a:r>
              <a:rPr lang="ca-ES" sz="1400" dirty="0">
                <a:solidFill>
                  <a:srgbClr val="1F4E79"/>
                </a:solidFill>
              </a:rPr>
              <a:t> de les vacunes contra la COVID-19 té més rellevància pel fet que hi ha vàries vacunes disponibles amb diferents mecanismes d’acció, alguns d’ells molt nous, i que s’ha dut a terme una vacunació massiva a nivell mundial en molt poc temps</a:t>
            </a:r>
            <a:r>
              <a:rPr lang="ca-ES" sz="1400" dirty="0">
                <a:solidFill>
                  <a:srgbClr val="0070C0"/>
                </a:solidFill>
              </a:rPr>
              <a:t>.</a:t>
            </a:r>
          </a:p>
          <a:p>
            <a:pPr algn="just"/>
            <a:endParaRPr lang="ca-ES" sz="1400" dirty="0">
              <a:solidFill>
                <a:srgbClr val="0070C0"/>
              </a:solidFill>
            </a:endParaRPr>
          </a:p>
          <a:p>
            <a:pPr algn="just"/>
            <a:endParaRPr lang="ca-ES" sz="1400" dirty="0"/>
          </a:p>
          <a:p>
            <a:pPr algn="just"/>
            <a:endParaRPr lang="ca-ES" sz="1400" dirty="0"/>
          </a:p>
        </p:txBody>
      </p:sp>
      <p:pic>
        <p:nvPicPr>
          <p:cNvPr id="6" name="Imagen 9">
            <a:extLst>
              <a:ext uri="{FF2B5EF4-FFF2-40B4-BE49-F238E27FC236}">
                <a16:creationId xmlns:a16="http://schemas.microsoft.com/office/drawing/2014/main" xmlns="" id="{07C5BC84-9814-4213-8FBF-FAA554E72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7" name="Título 1">
            <a:extLst>
              <a:ext uri="{FF2B5EF4-FFF2-40B4-BE49-F238E27FC236}">
                <a16:creationId xmlns:a16="http://schemas.microsoft.com/office/drawing/2014/main" xmlns="" id="{5C74B7CF-EA34-4028-8A2D-AC960BF229C2}"/>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Tree>
    <p:extLst>
      <p:ext uri="{BB962C8B-B14F-4D97-AF65-F5344CB8AC3E}">
        <p14:creationId xmlns:p14="http://schemas.microsoft.com/office/powerpoint/2010/main" val="1177441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5EE6CD40-2B2B-4B0B-B598-04CCBD80B9D2}"/>
              </a:ext>
            </a:extLst>
          </p:cNvPr>
          <p:cNvSpPr txBox="1">
            <a:spLocks/>
          </p:cNvSpPr>
          <p:nvPr/>
        </p:nvSpPr>
        <p:spPr>
          <a:xfrm>
            <a:off x="785459" y="406147"/>
            <a:ext cx="9316630" cy="714529"/>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Efectes adversos de les vacunes contra la COVID-19</a:t>
            </a:r>
          </a:p>
        </p:txBody>
      </p:sp>
      <p:sp>
        <p:nvSpPr>
          <p:cNvPr id="5" name="QuadreDeText 4">
            <a:extLst>
              <a:ext uri="{FF2B5EF4-FFF2-40B4-BE49-F238E27FC236}">
                <a16:creationId xmlns:a16="http://schemas.microsoft.com/office/drawing/2014/main" xmlns="" id="{C85AEEEE-148D-4FBE-BBD2-6C8AF681399C}"/>
              </a:ext>
            </a:extLst>
          </p:cNvPr>
          <p:cNvSpPr txBox="1"/>
          <p:nvPr/>
        </p:nvSpPr>
        <p:spPr>
          <a:xfrm>
            <a:off x="718347" y="960838"/>
            <a:ext cx="10258994" cy="4832092"/>
          </a:xfrm>
          <a:prstGeom prst="rect">
            <a:avLst/>
          </a:prstGeom>
          <a:noFill/>
        </p:spPr>
        <p:txBody>
          <a:bodyPr wrap="square" rtlCol="0">
            <a:spAutoFit/>
          </a:bodyPr>
          <a:lstStyle/>
          <a:p>
            <a:pPr algn="just"/>
            <a:r>
              <a:rPr lang="ca-ES" sz="1400" dirty="0"/>
              <a:t>Com amb qualsevol medicament les vacunes contra la COVID-19 poden produir efectes adversos, encara que no totes les persones els pateixin. En els estudis clínics previs a la comercialització de les vacunes i en la farmacovigilància posterior,  la majoria dels efectes adversos van ser de naturalesa entre lleu i moderada i van desaparèixer al cap d'uns pocs dies.</a:t>
            </a:r>
          </a:p>
          <a:p>
            <a:pPr algn="just"/>
            <a:endParaRPr lang="ca-ES" sz="1400" dirty="0"/>
          </a:p>
          <a:p>
            <a:pPr algn="just"/>
            <a:r>
              <a:rPr lang="ca-ES" sz="1400" dirty="0"/>
              <a:t>Els efectes més freqüents, generalment lleus,  i comuns a totes las vacunes contra la COVID -19 són : sensibilitat, dolor, calor, picor, inflor o blaus al lloc de l'administració de la injecció, fatiga o malestar general, calfreds o sensació de febre, mal de cap, nàusees, dolor articular o dolor muscular i símptomes </a:t>
            </a:r>
            <a:r>
              <a:rPr lang="ca-ES" sz="1400" dirty="0" err="1"/>
              <a:t>pseudo</a:t>
            </a:r>
            <a:r>
              <a:rPr lang="ca-ES" sz="1400" dirty="0"/>
              <a:t> gripals com febre, mal de coll, tos, rinorrea i calfreds.</a:t>
            </a:r>
          </a:p>
          <a:p>
            <a:pPr algn="just"/>
            <a:endParaRPr lang="ca-ES" sz="1400" dirty="0"/>
          </a:p>
          <a:p>
            <a:pPr algn="just"/>
            <a:r>
              <a:rPr lang="ca-ES" sz="1400" dirty="0"/>
              <a:t>Les reaccions al·lèrgiques greus (</a:t>
            </a:r>
            <a:r>
              <a:rPr lang="ca-ES" sz="1400" dirty="0" err="1"/>
              <a:t>anafilàxia</a:t>
            </a:r>
            <a:r>
              <a:rPr lang="ca-ES" sz="1400" dirty="0"/>
              <a:t>) o d’hipersensibilitat a les vacunes contra la COVID-19 es produeixen en una freqüència encara no determinada i cal dir que es donen en moltes altres vacunes.</a:t>
            </a:r>
          </a:p>
          <a:p>
            <a:pPr algn="just"/>
            <a:endParaRPr lang="ca-ES" sz="1400" dirty="0"/>
          </a:p>
          <a:p>
            <a:pPr algn="just"/>
            <a:r>
              <a:rPr lang="ca-ES" sz="1400" dirty="0"/>
              <a:t>Les reaccions adverses greus identificades posteriorment a la seva comercialització de cada una de les vacunes i que consten en la fitxa tècnica són les següents:</a:t>
            </a:r>
          </a:p>
          <a:p>
            <a:pPr algn="just"/>
            <a:endParaRPr lang="ca-ES" sz="1400" dirty="0"/>
          </a:p>
          <a:p>
            <a:pPr algn="just"/>
            <a:endParaRPr lang="ca-ES" sz="1400" dirty="0"/>
          </a:p>
          <a:p>
            <a:pPr algn="just"/>
            <a:endParaRPr lang="ca-ES" sz="1400" dirty="0"/>
          </a:p>
          <a:p>
            <a:pPr algn="just"/>
            <a:endParaRPr lang="ca-ES" sz="1400" dirty="0"/>
          </a:p>
          <a:p>
            <a:pPr algn="just"/>
            <a:endParaRPr lang="ca-ES" sz="1400" dirty="0"/>
          </a:p>
          <a:p>
            <a:pPr algn="just"/>
            <a:endParaRPr lang="ca-ES" sz="1400" dirty="0"/>
          </a:p>
          <a:p>
            <a:pPr algn="just"/>
            <a:endParaRPr lang="ca-ES" sz="1400" dirty="0"/>
          </a:p>
          <a:p>
            <a:pPr algn="just"/>
            <a:endParaRPr lang="ca-ES" sz="1400" dirty="0"/>
          </a:p>
          <a:p>
            <a:pPr algn="just"/>
            <a:endParaRPr lang="ca-ES" sz="1400" dirty="0"/>
          </a:p>
        </p:txBody>
      </p:sp>
      <p:sp>
        <p:nvSpPr>
          <p:cNvPr id="3" name="Rectangle 2">
            <a:extLst>
              <a:ext uri="{FF2B5EF4-FFF2-40B4-BE49-F238E27FC236}">
                <a16:creationId xmlns:a16="http://schemas.microsoft.com/office/drawing/2014/main" xmlns="" id="{26C7A6B4-DD96-4732-A1E1-319E6BA309B7}"/>
              </a:ext>
            </a:extLst>
          </p:cNvPr>
          <p:cNvSpPr/>
          <p:nvPr/>
        </p:nvSpPr>
        <p:spPr>
          <a:xfrm>
            <a:off x="718347" y="3905111"/>
            <a:ext cx="10634444" cy="2031325"/>
          </a:xfrm>
          <a:prstGeom prst="rect">
            <a:avLst/>
          </a:prstGeom>
        </p:spPr>
        <p:txBody>
          <a:bodyPr wrap="square">
            <a:spAutoFit/>
          </a:bodyPr>
          <a:lstStyle/>
          <a:p>
            <a:pPr marL="285750" indent="-285750" algn="just">
              <a:buFont typeface="Arial" panose="020B0604020202020204" pitchFamily="34" charset="0"/>
              <a:buChar char="•"/>
            </a:pPr>
            <a:r>
              <a:rPr lang="ca-ES" sz="1400" dirty="0" err="1"/>
              <a:t>Vaxzevria</a:t>
            </a:r>
            <a:r>
              <a:rPr lang="ca-ES" sz="1400" dirty="0"/>
              <a:t> (</a:t>
            </a:r>
            <a:r>
              <a:rPr lang="ca-ES" sz="1400" dirty="0" err="1"/>
              <a:t>AstraZeneca</a:t>
            </a:r>
            <a:r>
              <a:rPr lang="ca-ES" sz="1400" dirty="0"/>
              <a:t>): Coàguls sanguinis sovint en llocs inusuals (per exemple, cervell, intestí, </a:t>
            </a:r>
            <a:r>
              <a:rPr lang="ca-ES" sz="1400" dirty="0" err="1"/>
              <a:t>fetge,melsa</a:t>
            </a:r>
            <a:r>
              <a:rPr lang="ca-ES" sz="1400" dirty="0"/>
              <a:t>) en combinació amb una disminució del nombre de plaquetes sanguínies; inflamació greu dels nervis, que pot causar paràlisi i dificultat per respirar (</a:t>
            </a:r>
            <a:r>
              <a:rPr lang="ca-ES" sz="1400" dirty="0" err="1"/>
              <a:t>syndrome</a:t>
            </a:r>
            <a:r>
              <a:rPr lang="ca-ES" sz="1400" dirty="0"/>
              <a:t> de </a:t>
            </a:r>
            <a:r>
              <a:rPr lang="ca-ES" sz="1400" dirty="0" err="1"/>
              <a:t>Guillain-Barré</a:t>
            </a:r>
            <a:r>
              <a:rPr lang="ca-ES" sz="1400" dirty="0"/>
              <a:t> )</a:t>
            </a:r>
          </a:p>
          <a:p>
            <a:pPr algn="just"/>
            <a:endParaRPr lang="ca-ES" sz="1400" dirty="0"/>
          </a:p>
          <a:p>
            <a:pPr marL="285750" indent="-285750" algn="just">
              <a:buFont typeface="Arial" panose="020B0604020202020204" pitchFamily="34" charset="0"/>
              <a:buChar char="•"/>
            </a:pPr>
            <a:r>
              <a:rPr lang="ca-ES" sz="1400" dirty="0" err="1"/>
              <a:t>Comirnaty</a:t>
            </a:r>
            <a:r>
              <a:rPr lang="ca-ES" sz="1400" dirty="0"/>
              <a:t> (</a:t>
            </a:r>
            <a:r>
              <a:rPr lang="ca-ES" sz="1400" dirty="0" err="1"/>
              <a:t>Pfizer</a:t>
            </a:r>
            <a:r>
              <a:rPr lang="ca-ES" sz="1400" dirty="0"/>
              <a:t> </a:t>
            </a:r>
            <a:r>
              <a:rPr lang="ca-ES" sz="1400" dirty="0" err="1"/>
              <a:t>Biontech</a:t>
            </a:r>
            <a:r>
              <a:rPr lang="ca-ES" sz="1400" dirty="0"/>
              <a:t>)  i </a:t>
            </a:r>
            <a:r>
              <a:rPr lang="ca-ES" sz="1400" dirty="0" err="1"/>
              <a:t>Spikevax</a:t>
            </a:r>
            <a:r>
              <a:rPr lang="ca-ES" sz="1400" dirty="0"/>
              <a:t> (Moderna) : inflamació de múscul cardíac (miocarditis) o inflamació del revestiment extern del cor (pericarditis) que pot donar lloc a dificultat per respirar, palpitacions o </a:t>
            </a:r>
            <a:r>
              <a:rPr lang="ca-ES" sz="1400" dirty="0" err="1"/>
              <a:t>dolortoràcic</a:t>
            </a:r>
            <a:r>
              <a:rPr lang="ca-ES" sz="1400" dirty="0"/>
              <a:t>; inflor extensa en l'extremitat en què s'ha administrat la vacuna 8coMirnaty); inflor de la cara (pot ocórrer inflor de la cara en pacients que hagin rebut injeccions de farciment dèrmic)</a:t>
            </a:r>
          </a:p>
          <a:p>
            <a:pPr algn="just"/>
            <a:endParaRPr lang="ca-ES" sz="1400" dirty="0"/>
          </a:p>
          <a:p>
            <a:pPr algn="just"/>
            <a:endParaRPr lang="x-none" sz="1400" dirty="0"/>
          </a:p>
        </p:txBody>
      </p:sp>
      <p:pic>
        <p:nvPicPr>
          <p:cNvPr id="6" name="Imagen 9">
            <a:extLst>
              <a:ext uri="{FF2B5EF4-FFF2-40B4-BE49-F238E27FC236}">
                <a16:creationId xmlns:a16="http://schemas.microsoft.com/office/drawing/2014/main" xmlns="" id="{19B510B8-2E17-4FCC-9904-A92F7596D9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8" name="Título 1">
            <a:extLst>
              <a:ext uri="{FF2B5EF4-FFF2-40B4-BE49-F238E27FC236}">
                <a16:creationId xmlns:a16="http://schemas.microsoft.com/office/drawing/2014/main" xmlns="" id="{4C5E1809-6951-4DC8-A8BD-A9EA901FC666}"/>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Tree>
    <p:extLst>
      <p:ext uri="{BB962C8B-B14F-4D97-AF65-F5344CB8AC3E}">
        <p14:creationId xmlns:p14="http://schemas.microsoft.com/office/powerpoint/2010/main" val="656630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214080" y="235703"/>
            <a:ext cx="9316630" cy="714529"/>
          </a:xfrm>
        </p:spPr>
        <p:txBody>
          <a:bodyPr>
            <a:normAutofit fontScale="90000"/>
          </a:bodyPr>
          <a:lstStyle/>
          <a:p>
            <a:pPr algn="l"/>
            <a:r>
              <a:rPr lang="ca-ES" sz="2400" b="1" dirty="0">
                <a:solidFill>
                  <a:schemeClr val="accent1">
                    <a:lumMod val="50000"/>
                  </a:schemeClr>
                </a:solidFill>
                <a:latin typeface="Arial" panose="020B0604020202020204" pitchFamily="34" charset="0"/>
                <a:cs typeface="Arial" panose="020B0604020202020204" pitchFamily="34" charset="0"/>
              </a:rPr>
              <a:t>FARMACOVIGILÀNCIA VACUNES COVID: PRINCIPALS RESULTATS</a:t>
            </a:r>
          </a:p>
        </p:txBody>
      </p:sp>
      <p:graphicFrame>
        <p:nvGraphicFramePr>
          <p:cNvPr id="5" name="Taula 4">
            <a:extLst>
              <a:ext uri="{FF2B5EF4-FFF2-40B4-BE49-F238E27FC236}">
                <a16:creationId xmlns:a16="http://schemas.microsoft.com/office/drawing/2014/main" xmlns="" id="{95C02A12-7EAC-42F8-98DD-3B30035147D3}"/>
              </a:ext>
            </a:extLst>
          </p:cNvPr>
          <p:cNvGraphicFramePr>
            <a:graphicFrameLocks noGrp="1"/>
          </p:cNvGraphicFramePr>
          <p:nvPr>
            <p:extLst>
              <p:ext uri="{D42A27DB-BD31-4B8C-83A1-F6EECF244321}">
                <p14:modId xmlns:p14="http://schemas.microsoft.com/office/powerpoint/2010/main" val="4180360249"/>
              </p:ext>
            </p:extLst>
          </p:nvPr>
        </p:nvGraphicFramePr>
        <p:xfrm>
          <a:off x="1805466" y="1763340"/>
          <a:ext cx="8128000" cy="2123440"/>
        </p:xfrm>
        <a:graphic>
          <a:graphicData uri="http://schemas.openxmlformats.org/drawingml/2006/table">
            <a:tbl>
              <a:tblPr firstRow="1" bandRow="1">
                <a:tableStyleId>{BDBED569-4797-4DF1-A0F4-6AAB3CD982D8}</a:tableStyleId>
              </a:tblPr>
              <a:tblGrid>
                <a:gridCol w="1625600">
                  <a:extLst>
                    <a:ext uri="{9D8B030D-6E8A-4147-A177-3AD203B41FA5}">
                      <a16:colId xmlns:a16="http://schemas.microsoft.com/office/drawing/2014/main" xmlns="" val="3521772628"/>
                    </a:ext>
                  </a:extLst>
                </a:gridCol>
                <a:gridCol w="1625600">
                  <a:extLst>
                    <a:ext uri="{9D8B030D-6E8A-4147-A177-3AD203B41FA5}">
                      <a16:colId xmlns:a16="http://schemas.microsoft.com/office/drawing/2014/main" xmlns="" val="1113542765"/>
                    </a:ext>
                  </a:extLst>
                </a:gridCol>
                <a:gridCol w="1625600">
                  <a:extLst>
                    <a:ext uri="{9D8B030D-6E8A-4147-A177-3AD203B41FA5}">
                      <a16:colId xmlns:a16="http://schemas.microsoft.com/office/drawing/2014/main" xmlns="" val="1211852704"/>
                    </a:ext>
                  </a:extLst>
                </a:gridCol>
                <a:gridCol w="1625600">
                  <a:extLst>
                    <a:ext uri="{9D8B030D-6E8A-4147-A177-3AD203B41FA5}">
                      <a16:colId xmlns:a16="http://schemas.microsoft.com/office/drawing/2014/main" xmlns="" val="68510433"/>
                    </a:ext>
                  </a:extLst>
                </a:gridCol>
                <a:gridCol w="1625600">
                  <a:extLst>
                    <a:ext uri="{9D8B030D-6E8A-4147-A177-3AD203B41FA5}">
                      <a16:colId xmlns:a16="http://schemas.microsoft.com/office/drawing/2014/main" xmlns="" val="1651800250"/>
                    </a:ext>
                  </a:extLst>
                </a:gridCol>
              </a:tblGrid>
              <a:tr h="370840">
                <a:tc>
                  <a:txBody>
                    <a:bodyPr/>
                    <a:lstStyle/>
                    <a:p>
                      <a:endParaRPr lang="x-none" dirty="0"/>
                    </a:p>
                  </a:txBody>
                  <a:tcPr/>
                </a:tc>
                <a:tc>
                  <a:txBody>
                    <a:bodyPr/>
                    <a:lstStyle/>
                    <a:p>
                      <a:r>
                        <a:rPr lang="ca-ES" dirty="0"/>
                        <a:t>Dosi administrades</a:t>
                      </a:r>
                      <a:endParaRPr lang="x-none" dirty="0"/>
                    </a:p>
                  </a:txBody>
                  <a:tcPr/>
                </a:tc>
                <a:tc>
                  <a:txBody>
                    <a:bodyPr/>
                    <a:lstStyle/>
                    <a:p>
                      <a:r>
                        <a:rPr lang="ca-ES" dirty="0"/>
                        <a:t>% dosi vacuna /total vacuna</a:t>
                      </a:r>
                      <a:endParaRPr lang="x-none" dirty="0"/>
                    </a:p>
                  </a:txBody>
                  <a:tcPr/>
                </a:tc>
                <a:tc>
                  <a:txBody>
                    <a:bodyPr/>
                    <a:lstStyle/>
                    <a:p>
                      <a:r>
                        <a:rPr lang="ca-ES" dirty="0"/>
                        <a:t>Notificacions </a:t>
                      </a:r>
                      <a:endParaRPr lang="x-none" dirty="0"/>
                    </a:p>
                  </a:txBody>
                  <a:tcPr/>
                </a:tc>
                <a:tc>
                  <a:txBody>
                    <a:bodyPr/>
                    <a:lstStyle/>
                    <a:p>
                      <a:r>
                        <a:rPr lang="ca-ES" dirty="0"/>
                        <a:t>% </a:t>
                      </a:r>
                      <a:r>
                        <a:rPr lang="ca-ES" dirty="0" err="1"/>
                        <a:t>Notif</a:t>
                      </a:r>
                      <a:r>
                        <a:rPr lang="ca-ES" dirty="0"/>
                        <a:t>./dosi </a:t>
                      </a:r>
                      <a:endParaRPr lang="x-none" dirty="0"/>
                    </a:p>
                  </a:txBody>
                  <a:tcPr/>
                </a:tc>
                <a:extLst>
                  <a:ext uri="{0D108BD9-81ED-4DB2-BD59-A6C34878D82A}">
                    <a16:rowId xmlns:a16="http://schemas.microsoft.com/office/drawing/2014/main" xmlns="" val="2505147085"/>
                  </a:ext>
                </a:extLst>
              </a:tr>
              <a:tr h="370840">
                <a:tc>
                  <a:txBody>
                    <a:bodyPr/>
                    <a:lstStyle/>
                    <a:p>
                      <a:r>
                        <a:rPr lang="ca-ES" dirty="0" err="1"/>
                        <a:t>Comirnaty</a:t>
                      </a:r>
                      <a:endParaRPr lang="x-none" dirty="0"/>
                    </a:p>
                  </a:txBody>
                  <a:tcPr/>
                </a:tc>
                <a:tc>
                  <a:txBody>
                    <a:bodyPr/>
                    <a:lstStyle/>
                    <a:p>
                      <a:pPr algn="ctr" fontAlgn="b"/>
                      <a:r>
                        <a:rPr lang="x-none" sz="1800" b="0" i="0" u="none" strike="noStrike" dirty="0">
                          <a:solidFill>
                            <a:srgbClr val="000000"/>
                          </a:solidFill>
                          <a:effectLst/>
                          <a:latin typeface="Calibri" panose="020F0502020204030204" pitchFamily="34" charset="0"/>
                        </a:rPr>
                        <a:t>46.124</a:t>
                      </a:r>
                    </a:p>
                  </a:txBody>
                  <a:tcPr marL="0" marR="0" marT="0" marB="0" anchor="b"/>
                </a:tc>
                <a:tc>
                  <a:txBody>
                    <a:bodyPr/>
                    <a:lstStyle/>
                    <a:p>
                      <a:pPr algn="r" fontAlgn="b"/>
                      <a:r>
                        <a:rPr lang="x-none" sz="1800" b="0" i="0" u="none" strike="noStrike" dirty="0" smtClean="0">
                          <a:solidFill>
                            <a:srgbClr val="000000"/>
                          </a:solidFill>
                          <a:effectLst/>
                          <a:latin typeface="Calibri" panose="020F0502020204030204" pitchFamily="34" charset="0"/>
                        </a:rPr>
                        <a:t>3</a:t>
                      </a:r>
                      <a:r>
                        <a:rPr lang="ca-ES" sz="1800" b="0" i="0" u="none" strike="noStrike" dirty="0" smtClean="0">
                          <a:solidFill>
                            <a:srgbClr val="000000"/>
                          </a:solidFill>
                          <a:effectLst/>
                          <a:latin typeface="Calibri" panose="020F0502020204030204" pitchFamily="34" charset="0"/>
                        </a:rPr>
                        <a:t>7</a:t>
                      </a:r>
                      <a:r>
                        <a:rPr lang="x-none" sz="1800" b="0" i="0" u="none" strike="noStrike" dirty="0" smtClean="0">
                          <a:solidFill>
                            <a:srgbClr val="000000"/>
                          </a:solidFill>
                          <a:effectLst/>
                          <a:latin typeface="Calibri" panose="020F0502020204030204" pitchFamily="34" charset="0"/>
                        </a:rPr>
                        <a:t>%</a:t>
                      </a:r>
                      <a:endParaRPr lang="x-none" sz="1800" b="0" i="0" u="none" strike="noStrike" dirty="0">
                        <a:solidFill>
                          <a:srgbClr val="000000"/>
                        </a:solidFill>
                        <a:effectLst/>
                        <a:latin typeface="Calibri" panose="020F0502020204030204" pitchFamily="34" charset="0"/>
                      </a:endParaRPr>
                    </a:p>
                  </a:txBody>
                  <a:tcPr marL="0" marR="0" marT="0" marB="0" anchor="b"/>
                </a:tc>
                <a:tc>
                  <a:txBody>
                    <a:bodyPr/>
                    <a:lstStyle/>
                    <a:p>
                      <a:pPr algn="ctr"/>
                      <a:r>
                        <a:rPr lang="ca-ES" dirty="0"/>
                        <a:t>272</a:t>
                      </a:r>
                      <a:endParaRPr lang="x-none" dirty="0"/>
                    </a:p>
                  </a:txBody>
                  <a:tcPr/>
                </a:tc>
                <a:tc>
                  <a:txBody>
                    <a:bodyPr/>
                    <a:lstStyle/>
                    <a:p>
                      <a:pPr algn="ctr" fontAlgn="b"/>
                      <a:r>
                        <a:rPr lang="x-none" sz="1800" b="0" i="0" u="none" strike="noStrike">
                          <a:solidFill>
                            <a:srgbClr val="000000"/>
                          </a:solidFill>
                          <a:effectLst/>
                          <a:latin typeface="Calibri" panose="020F0502020204030204" pitchFamily="34" charset="0"/>
                        </a:rPr>
                        <a:t>0,59%</a:t>
                      </a:r>
                    </a:p>
                  </a:txBody>
                  <a:tcPr marL="0" marR="0" marT="0" marB="0" anchor="b"/>
                </a:tc>
                <a:extLst>
                  <a:ext uri="{0D108BD9-81ED-4DB2-BD59-A6C34878D82A}">
                    <a16:rowId xmlns:a16="http://schemas.microsoft.com/office/drawing/2014/main" xmlns="" val="1001366005"/>
                  </a:ext>
                </a:extLst>
              </a:tr>
              <a:tr h="370840">
                <a:tc>
                  <a:txBody>
                    <a:bodyPr/>
                    <a:lstStyle/>
                    <a:p>
                      <a:r>
                        <a:rPr lang="ca-ES" dirty="0" err="1"/>
                        <a:t>Vaxzevria</a:t>
                      </a:r>
                      <a:endParaRPr lang="x-none" dirty="0"/>
                    </a:p>
                  </a:txBody>
                  <a:tcPr/>
                </a:tc>
                <a:tc>
                  <a:txBody>
                    <a:bodyPr/>
                    <a:lstStyle/>
                    <a:p>
                      <a:pPr algn="ctr" fontAlgn="b"/>
                      <a:r>
                        <a:rPr lang="x-none" sz="1800" b="0" i="0" u="none" strike="noStrike" dirty="0">
                          <a:solidFill>
                            <a:srgbClr val="000000"/>
                          </a:solidFill>
                          <a:effectLst/>
                          <a:latin typeface="Calibri" panose="020F0502020204030204" pitchFamily="34" charset="0"/>
                        </a:rPr>
                        <a:t>63.452</a:t>
                      </a:r>
                    </a:p>
                  </a:txBody>
                  <a:tcPr marL="0" marR="0" marT="0" marB="0" anchor="b"/>
                </a:tc>
                <a:tc>
                  <a:txBody>
                    <a:bodyPr/>
                    <a:lstStyle/>
                    <a:p>
                      <a:pPr algn="r" fontAlgn="b"/>
                      <a:r>
                        <a:rPr lang="x-none" sz="1800" b="0" i="0" u="none" strike="noStrike" dirty="0">
                          <a:solidFill>
                            <a:srgbClr val="000000"/>
                          </a:solidFill>
                          <a:effectLst/>
                          <a:latin typeface="Calibri" panose="020F0502020204030204" pitchFamily="34" charset="0"/>
                        </a:rPr>
                        <a:t>52%</a:t>
                      </a:r>
                    </a:p>
                  </a:txBody>
                  <a:tcPr marL="0" marR="0" marT="0" marB="0" anchor="b"/>
                </a:tc>
                <a:tc>
                  <a:txBody>
                    <a:bodyPr/>
                    <a:lstStyle/>
                    <a:p>
                      <a:pPr algn="ctr"/>
                      <a:r>
                        <a:rPr lang="ca-ES" dirty="0"/>
                        <a:t>358</a:t>
                      </a:r>
                      <a:endParaRPr lang="x-none" dirty="0"/>
                    </a:p>
                  </a:txBody>
                  <a:tcPr/>
                </a:tc>
                <a:tc>
                  <a:txBody>
                    <a:bodyPr/>
                    <a:lstStyle/>
                    <a:p>
                      <a:pPr algn="ctr" fontAlgn="b"/>
                      <a:r>
                        <a:rPr lang="x-none" sz="1800" b="0" i="0" u="none" strike="noStrike">
                          <a:solidFill>
                            <a:srgbClr val="000000"/>
                          </a:solidFill>
                          <a:effectLst/>
                          <a:latin typeface="Calibri" panose="020F0502020204030204" pitchFamily="34" charset="0"/>
                        </a:rPr>
                        <a:t>0,56%</a:t>
                      </a:r>
                    </a:p>
                  </a:txBody>
                  <a:tcPr marL="0" marR="0" marT="0" marB="0" anchor="b"/>
                </a:tc>
                <a:extLst>
                  <a:ext uri="{0D108BD9-81ED-4DB2-BD59-A6C34878D82A}">
                    <a16:rowId xmlns:a16="http://schemas.microsoft.com/office/drawing/2014/main" xmlns="" val="2779088674"/>
                  </a:ext>
                </a:extLst>
              </a:tr>
              <a:tr h="370840">
                <a:tc>
                  <a:txBody>
                    <a:bodyPr/>
                    <a:lstStyle/>
                    <a:p>
                      <a:r>
                        <a:rPr lang="ca-ES" dirty="0" err="1"/>
                        <a:t>Spikevax</a:t>
                      </a:r>
                      <a:endParaRPr lang="x-none" dirty="0"/>
                    </a:p>
                  </a:txBody>
                  <a:tcPr/>
                </a:tc>
                <a:tc>
                  <a:txBody>
                    <a:bodyPr/>
                    <a:lstStyle/>
                    <a:p>
                      <a:pPr algn="ctr" fontAlgn="b"/>
                      <a:r>
                        <a:rPr lang="x-none" sz="1800" b="0" i="0" u="none" strike="noStrike" dirty="0">
                          <a:solidFill>
                            <a:srgbClr val="000000"/>
                          </a:solidFill>
                          <a:effectLst/>
                          <a:latin typeface="Calibri" panose="020F0502020204030204" pitchFamily="34" charset="0"/>
                        </a:rPr>
                        <a:t>13.320</a:t>
                      </a:r>
                    </a:p>
                  </a:txBody>
                  <a:tcPr marL="0" marR="0" marT="0" marB="0" anchor="b"/>
                </a:tc>
                <a:tc>
                  <a:txBody>
                    <a:bodyPr/>
                    <a:lstStyle/>
                    <a:p>
                      <a:pPr algn="r" fontAlgn="b"/>
                      <a:r>
                        <a:rPr lang="x-none" sz="1800" b="0" i="0" u="none" strike="noStrike" dirty="0">
                          <a:solidFill>
                            <a:srgbClr val="000000"/>
                          </a:solidFill>
                          <a:effectLst/>
                          <a:latin typeface="Calibri" panose="020F0502020204030204" pitchFamily="34" charset="0"/>
                        </a:rPr>
                        <a:t>11%</a:t>
                      </a:r>
                    </a:p>
                  </a:txBody>
                  <a:tcPr marL="0" marR="0" marT="0" marB="0" anchor="b"/>
                </a:tc>
                <a:tc>
                  <a:txBody>
                    <a:bodyPr/>
                    <a:lstStyle/>
                    <a:p>
                      <a:pPr algn="ctr"/>
                      <a:r>
                        <a:rPr lang="ca-ES" dirty="0"/>
                        <a:t>24</a:t>
                      </a:r>
                      <a:endParaRPr lang="x-none" dirty="0"/>
                    </a:p>
                  </a:txBody>
                  <a:tcPr/>
                </a:tc>
                <a:tc>
                  <a:txBody>
                    <a:bodyPr/>
                    <a:lstStyle/>
                    <a:p>
                      <a:pPr algn="ctr" fontAlgn="b"/>
                      <a:r>
                        <a:rPr lang="x-none" sz="1800" b="0" i="0" u="none" strike="noStrike" dirty="0">
                          <a:solidFill>
                            <a:srgbClr val="000000"/>
                          </a:solidFill>
                          <a:effectLst/>
                          <a:latin typeface="Calibri" panose="020F0502020204030204" pitchFamily="34" charset="0"/>
                        </a:rPr>
                        <a:t>0,18%</a:t>
                      </a:r>
                    </a:p>
                  </a:txBody>
                  <a:tcPr marL="0" marR="0" marT="0" marB="0" anchor="b"/>
                </a:tc>
                <a:extLst>
                  <a:ext uri="{0D108BD9-81ED-4DB2-BD59-A6C34878D82A}">
                    <a16:rowId xmlns:a16="http://schemas.microsoft.com/office/drawing/2014/main" xmlns="" val="2608952779"/>
                  </a:ext>
                </a:extLst>
              </a:tr>
              <a:tr h="370840">
                <a:tc>
                  <a:txBody>
                    <a:bodyPr/>
                    <a:lstStyle/>
                    <a:p>
                      <a:r>
                        <a:rPr lang="ca-ES" b="1" dirty="0"/>
                        <a:t>TOTAL</a:t>
                      </a:r>
                      <a:endParaRPr lang="x-none" b="1" dirty="0"/>
                    </a:p>
                  </a:txBody>
                  <a:tcPr/>
                </a:tc>
                <a:tc>
                  <a:txBody>
                    <a:bodyPr/>
                    <a:lstStyle/>
                    <a:p>
                      <a:pPr algn="ctr" fontAlgn="b"/>
                      <a:r>
                        <a:rPr lang="x-none" sz="1800" b="1" i="0" u="none" strike="noStrike" dirty="0">
                          <a:solidFill>
                            <a:srgbClr val="000000"/>
                          </a:solidFill>
                          <a:effectLst/>
                          <a:latin typeface="Calibri" panose="020F0502020204030204" pitchFamily="34" charset="0"/>
                        </a:rPr>
                        <a:t>122.896</a:t>
                      </a:r>
                    </a:p>
                  </a:txBody>
                  <a:tcPr marL="0" marR="0" marT="0" marB="0" anchor="b"/>
                </a:tc>
                <a:tc>
                  <a:txBody>
                    <a:bodyPr/>
                    <a:lstStyle/>
                    <a:p>
                      <a:pPr algn="ctr"/>
                      <a:endParaRPr lang="x-none" b="1" dirty="0"/>
                    </a:p>
                  </a:txBody>
                  <a:tcPr/>
                </a:tc>
                <a:tc>
                  <a:txBody>
                    <a:bodyPr/>
                    <a:lstStyle/>
                    <a:p>
                      <a:pPr algn="ctr"/>
                      <a:r>
                        <a:rPr lang="ca-ES" b="1" dirty="0"/>
                        <a:t>654</a:t>
                      </a:r>
                      <a:endParaRPr lang="x-none" b="1" dirty="0"/>
                    </a:p>
                  </a:txBody>
                  <a:tcPr/>
                </a:tc>
                <a:tc>
                  <a:txBody>
                    <a:bodyPr/>
                    <a:lstStyle/>
                    <a:p>
                      <a:pPr algn="ctr" fontAlgn="b"/>
                      <a:r>
                        <a:rPr lang="x-none" sz="1800" b="1" i="0" u="none" strike="noStrike" dirty="0">
                          <a:solidFill>
                            <a:srgbClr val="000000"/>
                          </a:solidFill>
                          <a:effectLst/>
                          <a:latin typeface="Calibri" panose="020F0502020204030204" pitchFamily="34" charset="0"/>
                        </a:rPr>
                        <a:t>0,53%</a:t>
                      </a:r>
                    </a:p>
                  </a:txBody>
                  <a:tcPr marL="0" marR="0" marT="0" marB="0" anchor="b"/>
                </a:tc>
                <a:extLst>
                  <a:ext uri="{0D108BD9-81ED-4DB2-BD59-A6C34878D82A}">
                    <a16:rowId xmlns:a16="http://schemas.microsoft.com/office/drawing/2014/main" xmlns="" val="1304963978"/>
                  </a:ext>
                </a:extLst>
              </a:tr>
            </a:tbl>
          </a:graphicData>
        </a:graphic>
      </p:graphicFrame>
      <p:graphicFrame>
        <p:nvGraphicFramePr>
          <p:cNvPr id="14" name="Taula 13">
            <a:extLst>
              <a:ext uri="{FF2B5EF4-FFF2-40B4-BE49-F238E27FC236}">
                <a16:creationId xmlns:a16="http://schemas.microsoft.com/office/drawing/2014/main" xmlns="" id="{772F5A97-86FA-4A69-B53A-162D95FE6D7B}"/>
              </a:ext>
            </a:extLst>
          </p:cNvPr>
          <p:cNvGraphicFramePr>
            <a:graphicFrameLocks noGrp="1"/>
          </p:cNvGraphicFramePr>
          <p:nvPr>
            <p:extLst>
              <p:ext uri="{D42A27DB-BD31-4B8C-83A1-F6EECF244321}">
                <p14:modId xmlns:p14="http://schemas.microsoft.com/office/powerpoint/2010/main" val="1682499826"/>
              </p:ext>
            </p:extLst>
          </p:nvPr>
        </p:nvGraphicFramePr>
        <p:xfrm>
          <a:off x="1805466" y="4724370"/>
          <a:ext cx="4064000" cy="1107440"/>
        </p:xfrm>
        <a:graphic>
          <a:graphicData uri="http://schemas.openxmlformats.org/drawingml/2006/table">
            <a:tbl>
              <a:tblPr firstRow="1" bandRow="1">
                <a:tableStyleId>{BDBED569-4797-4DF1-A0F4-6AAB3CD982D8}</a:tableStyleId>
              </a:tblPr>
              <a:tblGrid>
                <a:gridCol w="2032000">
                  <a:extLst>
                    <a:ext uri="{9D8B030D-6E8A-4147-A177-3AD203B41FA5}">
                      <a16:colId xmlns:a16="http://schemas.microsoft.com/office/drawing/2014/main" xmlns="" val="3926254003"/>
                    </a:ext>
                  </a:extLst>
                </a:gridCol>
                <a:gridCol w="2032000">
                  <a:extLst>
                    <a:ext uri="{9D8B030D-6E8A-4147-A177-3AD203B41FA5}">
                      <a16:colId xmlns:a16="http://schemas.microsoft.com/office/drawing/2014/main" xmlns="" val="4104960752"/>
                    </a:ext>
                  </a:extLst>
                </a:gridCol>
              </a:tblGrid>
              <a:tr h="370840">
                <a:tc>
                  <a:txBody>
                    <a:bodyPr/>
                    <a:lstStyle/>
                    <a:p>
                      <a:endParaRPr lang="x-none" dirty="0">
                        <a:latin typeface="+mj-lt"/>
                      </a:endParaRPr>
                    </a:p>
                  </a:txBody>
                  <a:tcPr/>
                </a:tc>
                <a:tc>
                  <a:txBody>
                    <a:bodyPr/>
                    <a:lstStyle/>
                    <a:p>
                      <a:r>
                        <a:rPr lang="ca-ES" dirty="0">
                          <a:latin typeface="+mj-lt"/>
                        </a:rPr>
                        <a:t>Notificacions</a:t>
                      </a:r>
                      <a:endParaRPr lang="x-none" dirty="0">
                        <a:latin typeface="+mj-lt"/>
                      </a:endParaRPr>
                    </a:p>
                  </a:txBody>
                  <a:tcPr/>
                </a:tc>
                <a:extLst>
                  <a:ext uri="{0D108BD9-81ED-4DB2-BD59-A6C34878D82A}">
                    <a16:rowId xmlns:a16="http://schemas.microsoft.com/office/drawing/2014/main" xmlns="" val="1717700106"/>
                  </a:ext>
                </a:extLst>
              </a:tr>
              <a:tr h="370840">
                <a:tc>
                  <a:txBody>
                    <a:bodyPr/>
                    <a:lstStyle/>
                    <a:p>
                      <a:pPr marL="0" algn="l" defTabSz="914400" rtl="0" eaLnBrk="1" latinLnBrk="0" hangingPunct="1"/>
                      <a:r>
                        <a:rPr lang="ca-ES" sz="1800" kern="1200" dirty="0">
                          <a:solidFill>
                            <a:schemeClr val="tx1"/>
                          </a:solidFill>
                          <a:latin typeface="+mn-lt"/>
                          <a:ea typeface="+mn-ea"/>
                          <a:cs typeface="+mn-cs"/>
                        </a:rPr>
                        <a:t>Professionals salut</a:t>
                      </a:r>
                      <a:endParaRPr lang="x-none" sz="1800" kern="1200" dirty="0">
                        <a:solidFill>
                          <a:schemeClr val="tx1"/>
                        </a:solidFill>
                        <a:latin typeface="+mn-lt"/>
                        <a:ea typeface="+mn-ea"/>
                        <a:cs typeface="+mn-cs"/>
                      </a:endParaRPr>
                    </a:p>
                  </a:txBody>
                  <a:tcPr/>
                </a:tc>
                <a:tc>
                  <a:txBody>
                    <a:bodyPr/>
                    <a:lstStyle/>
                    <a:p>
                      <a:pPr marL="0" algn="l" defTabSz="914400" rtl="0" eaLnBrk="1" latinLnBrk="0" hangingPunct="1"/>
                      <a:r>
                        <a:rPr lang="ca-ES" sz="1800" kern="1200" dirty="0">
                          <a:solidFill>
                            <a:schemeClr val="tx1"/>
                          </a:solidFill>
                          <a:latin typeface="+mn-lt"/>
                          <a:ea typeface="+mn-ea"/>
                          <a:cs typeface="+mn-cs"/>
                        </a:rPr>
                        <a:t>203</a:t>
                      </a:r>
                      <a:endParaRPr lang="x-none" sz="1800" kern="1200" dirty="0">
                        <a:solidFill>
                          <a:schemeClr val="tx1"/>
                        </a:solidFill>
                        <a:latin typeface="+mn-lt"/>
                        <a:ea typeface="+mn-ea"/>
                        <a:cs typeface="+mn-cs"/>
                      </a:endParaRPr>
                    </a:p>
                  </a:txBody>
                  <a:tcPr/>
                </a:tc>
                <a:extLst>
                  <a:ext uri="{0D108BD9-81ED-4DB2-BD59-A6C34878D82A}">
                    <a16:rowId xmlns:a16="http://schemas.microsoft.com/office/drawing/2014/main" xmlns="" val="218927364"/>
                  </a:ext>
                </a:extLst>
              </a:tr>
              <a:tr h="346665">
                <a:tc>
                  <a:txBody>
                    <a:bodyPr/>
                    <a:lstStyle/>
                    <a:p>
                      <a:pPr marL="0" algn="l" defTabSz="914400" rtl="0" eaLnBrk="1" latinLnBrk="0" hangingPunct="1"/>
                      <a:r>
                        <a:rPr lang="ca-ES" sz="1800" kern="1200" dirty="0">
                          <a:solidFill>
                            <a:schemeClr val="tx1"/>
                          </a:solidFill>
                          <a:latin typeface="+mn-lt"/>
                          <a:ea typeface="+mn-ea"/>
                          <a:cs typeface="+mn-cs"/>
                        </a:rPr>
                        <a:t>Població </a:t>
                      </a:r>
                      <a:endParaRPr lang="x-none" sz="1800" kern="1200" dirty="0">
                        <a:solidFill>
                          <a:schemeClr val="tx1"/>
                        </a:solidFill>
                        <a:latin typeface="+mn-lt"/>
                        <a:ea typeface="+mn-ea"/>
                        <a:cs typeface="+mn-cs"/>
                      </a:endParaRPr>
                    </a:p>
                  </a:txBody>
                  <a:tcPr/>
                </a:tc>
                <a:tc>
                  <a:txBody>
                    <a:bodyPr/>
                    <a:lstStyle/>
                    <a:p>
                      <a:pPr marL="0" algn="l" defTabSz="914400" rtl="0" eaLnBrk="1" latinLnBrk="0" hangingPunct="1"/>
                      <a:r>
                        <a:rPr lang="ca-ES" sz="1800" kern="1200" dirty="0">
                          <a:solidFill>
                            <a:schemeClr val="tx1"/>
                          </a:solidFill>
                          <a:latin typeface="+mn-lt"/>
                          <a:ea typeface="+mn-ea"/>
                          <a:cs typeface="+mn-cs"/>
                        </a:rPr>
                        <a:t>451</a:t>
                      </a:r>
                      <a:endParaRPr lang="x-none" sz="1800" kern="1200" dirty="0">
                        <a:solidFill>
                          <a:schemeClr val="tx1"/>
                        </a:solidFill>
                        <a:latin typeface="+mn-lt"/>
                        <a:ea typeface="+mn-ea"/>
                        <a:cs typeface="+mn-cs"/>
                      </a:endParaRPr>
                    </a:p>
                  </a:txBody>
                  <a:tcPr/>
                </a:tc>
                <a:extLst>
                  <a:ext uri="{0D108BD9-81ED-4DB2-BD59-A6C34878D82A}">
                    <a16:rowId xmlns:a16="http://schemas.microsoft.com/office/drawing/2014/main" xmlns="" val="4149595347"/>
                  </a:ext>
                </a:extLst>
              </a:tr>
            </a:tbl>
          </a:graphicData>
        </a:graphic>
      </p:graphicFrame>
      <p:sp>
        <p:nvSpPr>
          <p:cNvPr id="4" name="QuadreDeText 3">
            <a:extLst>
              <a:ext uri="{FF2B5EF4-FFF2-40B4-BE49-F238E27FC236}">
                <a16:creationId xmlns:a16="http://schemas.microsoft.com/office/drawing/2014/main" xmlns="" id="{9A7F4E85-CA02-4959-A137-7953C208525D}"/>
              </a:ext>
            </a:extLst>
          </p:cNvPr>
          <p:cNvSpPr txBox="1"/>
          <p:nvPr/>
        </p:nvSpPr>
        <p:spPr>
          <a:xfrm>
            <a:off x="1805466" y="1376649"/>
            <a:ext cx="4174541" cy="307777"/>
          </a:xfrm>
          <a:prstGeom prst="rect">
            <a:avLst/>
          </a:prstGeom>
          <a:noFill/>
        </p:spPr>
        <p:txBody>
          <a:bodyPr wrap="none" rtlCol="0">
            <a:spAutoFit/>
          </a:bodyPr>
          <a:lstStyle/>
          <a:p>
            <a:r>
              <a:rPr lang="ca-ES" sz="1400" b="1" dirty="0">
                <a:solidFill>
                  <a:srgbClr val="1F4E79"/>
                </a:solidFill>
              </a:rPr>
              <a:t>Dosi administrades i notificacions per tipus de vacuna</a:t>
            </a:r>
            <a:endParaRPr lang="x-none" sz="1400" b="1" dirty="0">
              <a:solidFill>
                <a:srgbClr val="1F4E79"/>
              </a:solidFill>
            </a:endParaRPr>
          </a:p>
        </p:txBody>
      </p:sp>
      <p:sp>
        <p:nvSpPr>
          <p:cNvPr id="6" name="QuadreDeText 5">
            <a:extLst>
              <a:ext uri="{FF2B5EF4-FFF2-40B4-BE49-F238E27FC236}">
                <a16:creationId xmlns:a16="http://schemas.microsoft.com/office/drawing/2014/main" xmlns="" id="{3F5DE9D2-FD0D-4359-A7D4-B71D2F2C2F32}"/>
              </a:ext>
            </a:extLst>
          </p:cNvPr>
          <p:cNvSpPr txBox="1"/>
          <p:nvPr/>
        </p:nvSpPr>
        <p:spPr>
          <a:xfrm>
            <a:off x="1746743" y="4105960"/>
            <a:ext cx="4360530" cy="523220"/>
          </a:xfrm>
          <a:prstGeom prst="rect">
            <a:avLst/>
          </a:prstGeom>
          <a:noFill/>
        </p:spPr>
        <p:txBody>
          <a:bodyPr wrap="square" rtlCol="0">
            <a:spAutoFit/>
          </a:bodyPr>
          <a:lstStyle/>
          <a:p>
            <a:r>
              <a:rPr lang="ca-ES" sz="1400" b="1" dirty="0">
                <a:solidFill>
                  <a:srgbClr val="1F4E79"/>
                </a:solidFill>
              </a:rPr>
              <a:t>Notificacions per part de la població i els professionals de la salut</a:t>
            </a:r>
            <a:endParaRPr lang="x-none" sz="1400" b="1" dirty="0">
              <a:solidFill>
                <a:srgbClr val="1F4E79"/>
              </a:solidFill>
            </a:endParaRPr>
          </a:p>
        </p:txBody>
      </p:sp>
      <p:graphicFrame>
        <p:nvGraphicFramePr>
          <p:cNvPr id="10" name="Taula 9">
            <a:extLst>
              <a:ext uri="{FF2B5EF4-FFF2-40B4-BE49-F238E27FC236}">
                <a16:creationId xmlns:a16="http://schemas.microsoft.com/office/drawing/2014/main" xmlns="" id="{F6993244-5ED8-4C95-828E-505CCDC75370}"/>
              </a:ext>
            </a:extLst>
          </p:cNvPr>
          <p:cNvGraphicFramePr>
            <a:graphicFrameLocks noGrp="1"/>
          </p:cNvGraphicFramePr>
          <p:nvPr>
            <p:extLst>
              <p:ext uri="{D42A27DB-BD31-4B8C-83A1-F6EECF244321}">
                <p14:modId xmlns:p14="http://schemas.microsoft.com/office/powerpoint/2010/main" val="3197241729"/>
              </p:ext>
            </p:extLst>
          </p:nvPr>
        </p:nvGraphicFramePr>
        <p:xfrm>
          <a:off x="6107273" y="4724370"/>
          <a:ext cx="4064000" cy="1107440"/>
        </p:xfrm>
        <a:graphic>
          <a:graphicData uri="http://schemas.openxmlformats.org/drawingml/2006/table">
            <a:tbl>
              <a:tblPr firstRow="1" bandRow="1">
                <a:tableStyleId>{BDBED569-4797-4DF1-A0F4-6AAB3CD982D8}</a:tableStyleId>
              </a:tblPr>
              <a:tblGrid>
                <a:gridCol w="2032000">
                  <a:extLst>
                    <a:ext uri="{9D8B030D-6E8A-4147-A177-3AD203B41FA5}">
                      <a16:colId xmlns:a16="http://schemas.microsoft.com/office/drawing/2014/main" xmlns="" val="3926254003"/>
                    </a:ext>
                  </a:extLst>
                </a:gridCol>
                <a:gridCol w="2032000">
                  <a:extLst>
                    <a:ext uri="{9D8B030D-6E8A-4147-A177-3AD203B41FA5}">
                      <a16:colId xmlns:a16="http://schemas.microsoft.com/office/drawing/2014/main" xmlns="" val="4104960752"/>
                    </a:ext>
                  </a:extLst>
                </a:gridCol>
              </a:tblGrid>
              <a:tr h="370840">
                <a:tc>
                  <a:txBody>
                    <a:bodyPr/>
                    <a:lstStyle/>
                    <a:p>
                      <a:endParaRPr lang="x-none" dirty="0">
                        <a:latin typeface="+mj-lt"/>
                      </a:endParaRPr>
                    </a:p>
                  </a:txBody>
                  <a:tcPr/>
                </a:tc>
                <a:tc>
                  <a:txBody>
                    <a:bodyPr/>
                    <a:lstStyle/>
                    <a:p>
                      <a:r>
                        <a:rPr lang="ca-ES" dirty="0">
                          <a:latin typeface="+mj-lt"/>
                        </a:rPr>
                        <a:t>Notificacions</a:t>
                      </a:r>
                      <a:endParaRPr lang="x-none" dirty="0">
                        <a:latin typeface="+mj-lt"/>
                      </a:endParaRPr>
                    </a:p>
                  </a:txBody>
                  <a:tcPr/>
                </a:tc>
                <a:extLst>
                  <a:ext uri="{0D108BD9-81ED-4DB2-BD59-A6C34878D82A}">
                    <a16:rowId xmlns:a16="http://schemas.microsoft.com/office/drawing/2014/main" xmlns="" val="1717700106"/>
                  </a:ext>
                </a:extLst>
              </a:tr>
              <a:tr h="370840">
                <a:tc>
                  <a:txBody>
                    <a:bodyPr/>
                    <a:lstStyle/>
                    <a:p>
                      <a:pPr marL="0" algn="l" defTabSz="914400" rtl="0" eaLnBrk="1" latinLnBrk="0" hangingPunct="1"/>
                      <a:r>
                        <a:rPr lang="ca-ES" sz="1800" kern="1200" dirty="0">
                          <a:solidFill>
                            <a:schemeClr val="tx1"/>
                          </a:solidFill>
                          <a:latin typeface="+mn-lt"/>
                          <a:ea typeface="+mn-ea"/>
                          <a:cs typeface="+mn-cs"/>
                        </a:rPr>
                        <a:t>Greus </a:t>
                      </a:r>
                      <a:endParaRPr lang="x-none" sz="1800" kern="1200" dirty="0">
                        <a:solidFill>
                          <a:schemeClr val="tx1"/>
                        </a:solidFill>
                        <a:latin typeface="+mn-lt"/>
                        <a:ea typeface="+mn-ea"/>
                        <a:cs typeface="+mn-cs"/>
                      </a:endParaRPr>
                    </a:p>
                  </a:txBody>
                  <a:tcPr/>
                </a:tc>
                <a:tc>
                  <a:txBody>
                    <a:bodyPr/>
                    <a:lstStyle/>
                    <a:p>
                      <a:pPr marL="0" algn="l" defTabSz="914400" rtl="0" eaLnBrk="1" latinLnBrk="0" hangingPunct="1"/>
                      <a:r>
                        <a:rPr lang="ca-ES" sz="1800" kern="1200" dirty="0">
                          <a:solidFill>
                            <a:schemeClr val="tx1"/>
                          </a:solidFill>
                          <a:latin typeface="+mn-lt"/>
                          <a:ea typeface="+mn-ea"/>
                          <a:cs typeface="+mn-cs"/>
                        </a:rPr>
                        <a:t>7</a:t>
                      </a:r>
                      <a:endParaRPr lang="x-none" sz="1800" kern="1200" dirty="0">
                        <a:solidFill>
                          <a:schemeClr val="tx1"/>
                        </a:solidFill>
                        <a:latin typeface="+mn-lt"/>
                        <a:ea typeface="+mn-ea"/>
                        <a:cs typeface="+mn-cs"/>
                      </a:endParaRPr>
                    </a:p>
                  </a:txBody>
                  <a:tcPr/>
                </a:tc>
                <a:extLst>
                  <a:ext uri="{0D108BD9-81ED-4DB2-BD59-A6C34878D82A}">
                    <a16:rowId xmlns:a16="http://schemas.microsoft.com/office/drawing/2014/main" xmlns="" val="218927364"/>
                  </a:ext>
                </a:extLst>
              </a:tr>
              <a:tr h="346665">
                <a:tc>
                  <a:txBody>
                    <a:bodyPr/>
                    <a:lstStyle/>
                    <a:p>
                      <a:pPr marL="0" algn="l" defTabSz="914400" rtl="0" eaLnBrk="1" latinLnBrk="0" hangingPunct="1"/>
                      <a:r>
                        <a:rPr lang="ca-ES" sz="1800" kern="1200" dirty="0">
                          <a:solidFill>
                            <a:schemeClr val="tx1"/>
                          </a:solidFill>
                          <a:latin typeface="+mn-lt"/>
                          <a:ea typeface="+mn-ea"/>
                          <a:cs typeface="+mn-cs"/>
                        </a:rPr>
                        <a:t>No greus</a:t>
                      </a:r>
                      <a:endParaRPr lang="x-none" sz="1800" kern="1200" dirty="0">
                        <a:solidFill>
                          <a:schemeClr val="tx1"/>
                        </a:solidFill>
                        <a:latin typeface="+mn-lt"/>
                        <a:ea typeface="+mn-ea"/>
                        <a:cs typeface="+mn-cs"/>
                      </a:endParaRPr>
                    </a:p>
                  </a:txBody>
                  <a:tcPr/>
                </a:tc>
                <a:tc>
                  <a:txBody>
                    <a:bodyPr/>
                    <a:lstStyle/>
                    <a:p>
                      <a:pPr marL="0" algn="l" defTabSz="914400" rtl="0" eaLnBrk="1" latinLnBrk="0" hangingPunct="1"/>
                      <a:r>
                        <a:rPr lang="ca-ES" sz="1800" kern="1200" dirty="0">
                          <a:solidFill>
                            <a:schemeClr val="tx1"/>
                          </a:solidFill>
                          <a:latin typeface="+mn-lt"/>
                          <a:ea typeface="+mn-ea"/>
                          <a:cs typeface="+mn-cs"/>
                        </a:rPr>
                        <a:t>647</a:t>
                      </a:r>
                      <a:endParaRPr lang="x-none" sz="1800" kern="1200" dirty="0">
                        <a:solidFill>
                          <a:schemeClr val="tx1"/>
                        </a:solidFill>
                        <a:latin typeface="+mn-lt"/>
                        <a:ea typeface="+mn-ea"/>
                        <a:cs typeface="+mn-cs"/>
                      </a:endParaRPr>
                    </a:p>
                  </a:txBody>
                  <a:tcPr/>
                </a:tc>
                <a:extLst>
                  <a:ext uri="{0D108BD9-81ED-4DB2-BD59-A6C34878D82A}">
                    <a16:rowId xmlns:a16="http://schemas.microsoft.com/office/drawing/2014/main" xmlns="" val="4149595347"/>
                  </a:ext>
                </a:extLst>
              </a:tr>
            </a:tbl>
          </a:graphicData>
        </a:graphic>
      </p:graphicFrame>
      <p:sp>
        <p:nvSpPr>
          <p:cNvPr id="11" name="QuadreDeText 10">
            <a:extLst>
              <a:ext uri="{FF2B5EF4-FFF2-40B4-BE49-F238E27FC236}">
                <a16:creationId xmlns:a16="http://schemas.microsoft.com/office/drawing/2014/main" xmlns="" id="{7E67C5E3-7739-44D8-9E8F-4CD439BF077A}"/>
              </a:ext>
            </a:extLst>
          </p:cNvPr>
          <p:cNvSpPr txBox="1"/>
          <p:nvPr/>
        </p:nvSpPr>
        <p:spPr>
          <a:xfrm>
            <a:off x="5959008" y="4336343"/>
            <a:ext cx="4360530" cy="307777"/>
          </a:xfrm>
          <a:prstGeom prst="rect">
            <a:avLst/>
          </a:prstGeom>
          <a:noFill/>
        </p:spPr>
        <p:txBody>
          <a:bodyPr wrap="square" rtlCol="0">
            <a:spAutoFit/>
          </a:bodyPr>
          <a:lstStyle/>
          <a:p>
            <a:r>
              <a:rPr lang="ca-ES" sz="1400" b="1" dirty="0">
                <a:solidFill>
                  <a:srgbClr val="1F4E79"/>
                </a:solidFill>
              </a:rPr>
              <a:t>Notificacions greus i no greus</a:t>
            </a:r>
            <a:endParaRPr lang="x-none" sz="1400" b="1" dirty="0">
              <a:solidFill>
                <a:srgbClr val="1F4E79"/>
              </a:solidFill>
            </a:endParaRPr>
          </a:p>
        </p:txBody>
      </p:sp>
      <p:pic>
        <p:nvPicPr>
          <p:cNvPr id="12" name="Imagen 9">
            <a:extLst>
              <a:ext uri="{FF2B5EF4-FFF2-40B4-BE49-F238E27FC236}">
                <a16:creationId xmlns:a16="http://schemas.microsoft.com/office/drawing/2014/main" xmlns="" id="{E2E1CC34-9BFC-425D-A438-DFF8DB6CC3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15" name="Título 1">
            <a:extLst>
              <a:ext uri="{FF2B5EF4-FFF2-40B4-BE49-F238E27FC236}">
                <a16:creationId xmlns:a16="http://schemas.microsoft.com/office/drawing/2014/main" xmlns="" id="{7677D042-E6F0-4F29-A8EB-CD6FD8D532F3}"/>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Tree>
    <p:extLst>
      <p:ext uri="{BB962C8B-B14F-4D97-AF65-F5344CB8AC3E}">
        <p14:creationId xmlns:p14="http://schemas.microsoft.com/office/powerpoint/2010/main" val="4035092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xmlns="" id="{CBDBD0C5-EF56-4E59-AAB3-F01CAD3964BF}"/>
              </a:ext>
            </a:extLst>
          </p:cNvPr>
          <p:cNvSpPr txBox="1">
            <a:spLocks/>
          </p:cNvSpPr>
          <p:nvPr/>
        </p:nvSpPr>
        <p:spPr>
          <a:xfrm>
            <a:off x="214080" y="235703"/>
            <a:ext cx="9816040" cy="7145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FARMACOVIGILÀNCIA VACUNES COVID: PRINCIPALS RESULTATS</a:t>
            </a:r>
          </a:p>
        </p:txBody>
      </p:sp>
      <p:pic>
        <p:nvPicPr>
          <p:cNvPr id="12" name="Imagen 9">
            <a:extLst>
              <a:ext uri="{FF2B5EF4-FFF2-40B4-BE49-F238E27FC236}">
                <a16:creationId xmlns:a16="http://schemas.microsoft.com/office/drawing/2014/main" xmlns="" id="{7817856E-F011-401A-98E9-471DA031128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13" name="Título 1">
            <a:extLst>
              <a:ext uri="{FF2B5EF4-FFF2-40B4-BE49-F238E27FC236}">
                <a16:creationId xmlns:a16="http://schemas.microsoft.com/office/drawing/2014/main" xmlns="" id="{B65837F1-01A6-4A5F-B826-FF768E95E45E}"/>
              </a:ext>
            </a:extLst>
          </p:cNvPr>
          <p:cNvSpPr txBox="1">
            <a:spLocks/>
          </p:cNvSpPr>
          <p:nvPr/>
        </p:nvSpPr>
        <p:spPr>
          <a:xfrm>
            <a:off x="193705" y="6081111"/>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
        <p:nvSpPr>
          <p:cNvPr id="14" name="Rectangle 13">
            <a:extLst>
              <a:ext uri="{FF2B5EF4-FFF2-40B4-BE49-F238E27FC236}">
                <a16:creationId xmlns:a16="http://schemas.microsoft.com/office/drawing/2014/main" xmlns="" id="{803406C8-FCAE-41AF-BAAE-5D02827C1549}"/>
              </a:ext>
            </a:extLst>
          </p:cNvPr>
          <p:cNvSpPr/>
          <p:nvPr/>
        </p:nvSpPr>
        <p:spPr>
          <a:xfrm>
            <a:off x="3897241" y="5621048"/>
            <a:ext cx="1108504" cy="2074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COMIRNATY</a:t>
            </a:r>
            <a:endParaRPr lang="x-none" sz="1200" b="1" dirty="0"/>
          </a:p>
        </p:txBody>
      </p:sp>
      <p:sp>
        <p:nvSpPr>
          <p:cNvPr id="18" name="Rectangle 17">
            <a:extLst>
              <a:ext uri="{FF2B5EF4-FFF2-40B4-BE49-F238E27FC236}">
                <a16:creationId xmlns:a16="http://schemas.microsoft.com/office/drawing/2014/main" xmlns="" id="{12C8480C-F378-4B46-9FF5-355419BA7871}"/>
              </a:ext>
            </a:extLst>
          </p:cNvPr>
          <p:cNvSpPr/>
          <p:nvPr/>
        </p:nvSpPr>
        <p:spPr>
          <a:xfrm>
            <a:off x="5277515" y="5621047"/>
            <a:ext cx="1108504" cy="20741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VAXZEVRIA</a:t>
            </a:r>
            <a:endParaRPr lang="x-none" sz="1200" b="1" dirty="0"/>
          </a:p>
        </p:txBody>
      </p:sp>
      <p:sp>
        <p:nvSpPr>
          <p:cNvPr id="19" name="Rectangle 18">
            <a:extLst>
              <a:ext uri="{FF2B5EF4-FFF2-40B4-BE49-F238E27FC236}">
                <a16:creationId xmlns:a16="http://schemas.microsoft.com/office/drawing/2014/main" xmlns="" id="{68B0ED34-634D-43B0-9259-F79DE3571234}"/>
              </a:ext>
            </a:extLst>
          </p:cNvPr>
          <p:cNvSpPr/>
          <p:nvPr/>
        </p:nvSpPr>
        <p:spPr>
          <a:xfrm>
            <a:off x="6695495" y="5621047"/>
            <a:ext cx="1108504" cy="207419"/>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SPIKEVAX</a:t>
            </a:r>
            <a:endParaRPr lang="x-none" sz="1200" b="1" dirty="0"/>
          </a:p>
        </p:txBody>
      </p:sp>
      <p:graphicFrame>
        <p:nvGraphicFramePr>
          <p:cNvPr id="21" name="Gráfico 20"/>
          <p:cNvGraphicFramePr>
            <a:graphicFrameLocks/>
          </p:cNvGraphicFramePr>
          <p:nvPr>
            <p:extLst>
              <p:ext uri="{D42A27DB-BD31-4B8C-83A1-F6EECF244321}">
                <p14:modId xmlns:p14="http://schemas.microsoft.com/office/powerpoint/2010/main" val="3948442087"/>
              </p:ext>
            </p:extLst>
          </p:nvPr>
        </p:nvGraphicFramePr>
        <p:xfrm>
          <a:off x="1639371" y="880354"/>
          <a:ext cx="4138859" cy="23492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Gráfico 21"/>
          <p:cNvGraphicFramePr>
            <a:graphicFrameLocks/>
          </p:cNvGraphicFramePr>
          <p:nvPr>
            <p:extLst>
              <p:ext uri="{D42A27DB-BD31-4B8C-83A1-F6EECF244321}">
                <p14:modId xmlns:p14="http://schemas.microsoft.com/office/powerpoint/2010/main" val="1473452115"/>
              </p:ext>
            </p:extLst>
          </p:nvPr>
        </p:nvGraphicFramePr>
        <p:xfrm>
          <a:off x="6695495" y="860898"/>
          <a:ext cx="4246313" cy="24173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Gràfic 14"/>
          <p:cNvGraphicFramePr>
            <a:graphicFrameLocks/>
          </p:cNvGraphicFramePr>
          <p:nvPr>
            <p:extLst>
              <p:ext uri="{D42A27DB-BD31-4B8C-83A1-F6EECF244321}">
                <p14:modId xmlns:p14="http://schemas.microsoft.com/office/powerpoint/2010/main" val="2201577859"/>
              </p:ext>
            </p:extLst>
          </p:nvPr>
        </p:nvGraphicFramePr>
        <p:xfrm>
          <a:off x="1020762" y="3155950"/>
          <a:ext cx="4714875" cy="21716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Gràfic 15"/>
          <p:cNvGraphicFramePr>
            <a:graphicFrameLocks/>
          </p:cNvGraphicFramePr>
          <p:nvPr>
            <p:extLst>
              <p:ext uri="{D42A27DB-BD31-4B8C-83A1-F6EECF244321}">
                <p14:modId xmlns:p14="http://schemas.microsoft.com/office/powerpoint/2010/main" val="2749776439"/>
              </p:ext>
            </p:extLst>
          </p:nvPr>
        </p:nvGraphicFramePr>
        <p:xfrm>
          <a:off x="6583740" y="3175000"/>
          <a:ext cx="4719260" cy="216693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358515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xmlns="" id="{08DF5CF4-A35F-4F52-820C-59C4BE05822E}"/>
              </a:ext>
            </a:extLst>
          </p:cNvPr>
          <p:cNvSpPr txBox="1">
            <a:spLocks/>
          </p:cNvSpPr>
          <p:nvPr/>
        </p:nvSpPr>
        <p:spPr>
          <a:xfrm>
            <a:off x="370578" y="285993"/>
            <a:ext cx="10507954" cy="7145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FARMACOVIGILÀNCIA VACUNES COVID: PRINCIPALS RESULTATS</a:t>
            </a:r>
          </a:p>
        </p:txBody>
      </p:sp>
      <p:pic>
        <p:nvPicPr>
          <p:cNvPr id="12" name="Imagen 9">
            <a:extLst>
              <a:ext uri="{FF2B5EF4-FFF2-40B4-BE49-F238E27FC236}">
                <a16:creationId xmlns:a16="http://schemas.microsoft.com/office/drawing/2014/main" xmlns="" id="{94F60E87-2E17-486C-BF8A-EED9EB4462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14" name="Título 1">
            <a:extLst>
              <a:ext uri="{FF2B5EF4-FFF2-40B4-BE49-F238E27FC236}">
                <a16:creationId xmlns:a16="http://schemas.microsoft.com/office/drawing/2014/main" xmlns="" id="{C870CDD5-E38A-474A-840E-20E5D71D95ED}"/>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
        <p:nvSpPr>
          <p:cNvPr id="15" name="Rectangle 14">
            <a:extLst>
              <a:ext uri="{FF2B5EF4-FFF2-40B4-BE49-F238E27FC236}">
                <a16:creationId xmlns:a16="http://schemas.microsoft.com/office/drawing/2014/main" xmlns="" id="{B8EBA005-3F79-442F-9BFA-C633D419D49C}"/>
              </a:ext>
            </a:extLst>
          </p:cNvPr>
          <p:cNvSpPr/>
          <p:nvPr/>
        </p:nvSpPr>
        <p:spPr>
          <a:xfrm>
            <a:off x="3940384" y="5172969"/>
            <a:ext cx="1108504" cy="2074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COMIRNATY</a:t>
            </a:r>
            <a:endParaRPr lang="x-none" sz="1200" b="1" dirty="0"/>
          </a:p>
        </p:txBody>
      </p:sp>
      <p:sp>
        <p:nvSpPr>
          <p:cNvPr id="16" name="Rectangle 15">
            <a:extLst>
              <a:ext uri="{FF2B5EF4-FFF2-40B4-BE49-F238E27FC236}">
                <a16:creationId xmlns:a16="http://schemas.microsoft.com/office/drawing/2014/main" xmlns="" id="{41693064-0D3B-41EE-9C64-A50C73F71A26}"/>
              </a:ext>
            </a:extLst>
          </p:cNvPr>
          <p:cNvSpPr/>
          <p:nvPr/>
        </p:nvSpPr>
        <p:spPr>
          <a:xfrm>
            <a:off x="5292296" y="5171777"/>
            <a:ext cx="1108504" cy="20741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VAXZEVRIA</a:t>
            </a:r>
            <a:endParaRPr lang="x-none" sz="1200" b="1" dirty="0"/>
          </a:p>
        </p:txBody>
      </p:sp>
      <p:sp>
        <p:nvSpPr>
          <p:cNvPr id="17" name="Rectangle 16">
            <a:extLst>
              <a:ext uri="{FF2B5EF4-FFF2-40B4-BE49-F238E27FC236}">
                <a16:creationId xmlns:a16="http://schemas.microsoft.com/office/drawing/2014/main" xmlns="" id="{3F83FE4D-AACA-4AFD-BDA7-AE2629FF485E}"/>
              </a:ext>
            </a:extLst>
          </p:cNvPr>
          <p:cNvSpPr/>
          <p:nvPr/>
        </p:nvSpPr>
        <p:spPr>
          <a:xfrm>
            <a:off x="6779566" y="5191823"/>
            <a:ext cx="1108504" cy="207419"/>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200" b="1" dirty="0"/>
              <a:t>SPIKEVAX</a:t>
            </a:r>
            <a:endParaRPr lang="x-none" sz="1200" b="1" dirty="0"/>
          </a:p>
        </p:txBody>
      </p:sp>
      <p:graphicFrame>
        <p:nvGraphicFramePr>
          <p:cNvPr id="13" name="Gráfico 12"/>
          <p:cNvGraphicFramePr>
            <a:graphicFrameLocks/>
          </p:cNvGraphicFramePr>
          <p:nvPr>
            <p:extLst>
              <p:ext uri="{D42A27DB-BD31-4B8C-83A1-F6EECF244321}">
                <p14:modId xmlns:p14="http://schemas.microsoft.com/office/powerpoint/2010/main" val="2112440657"/>
              </p:ext>
            </p:extLst>
          </p:nvPr>
        </p:nvGraphicFramePr>
        <p:xfrm>
          <a:off x="648511" y="1921212"/>
          <a:ext cx="5450732" cy="30496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Gráfico 18"/>
          <p:cNvGraphicFramePr>
            <a:graphicFrameLocks/>
          </p:cNvGraphicFramePr>
          <p:nvPr>
            <p:extLst>
              <p:ext uri="{D42A27DB-BD31-4B8C-83A1-F6EECF244321}">
                <p14:modId xmlns:p14="http://schemas.microsoft.com/office/powerpoint/2010/main" val="2179561759"/>
              </p:ext>
            </p:extLst>
          </p:nvPr>
        </p:nvGraphicFramePr>
        <p:xfrm>
          <a:off x="6400800" y="1619656"/>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49228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ula 7">
            <a:extLst>
              <a:ext uri="{FF2B5EF4-FFF2-40B4-BE49-F238E27FC236}">
                <a16:creationId xmlns:a16="http://schemas.microsoft.com/office/drawing/2014/main" xmlns="" id="{DA3807E5-4BE3-4548-B964-3B3ED0DDD454}"/>
              </a:ext>
            </a:extLst>
          </p:cNvPr>
          <p:cNvGraphicFramePr>
            <a:graphicFrameLocks noGrp="1"/>
          </p:cNvGraphicFramePr>
          <p:nvPr>
            <p:extLst>
              <p:ext uri="{D42A27DB-BD31-4B8C-83A1-F6EECF244321}">
                <p14:modId xmlns:p14="http://schemas.microsoft.com/office/powerpoint/2010/main" val="2215158824"/>
              </p:ext>
            </p:extLst>
          </p:nvPr>
        </p:nvGraphicFramePr>
        <p:xfrm>
          <a:off x="2582856" y="2162869"/>
          <a:ext cx="6095945" cy="1929765"/>
        </p:xfrm>
        <a:graphic>
          <a:graphicData uri="http://schemas.openxmlformats.org/drawingml/2006/table">
            <a:tbl>
              <a:tblPr firstRow="1" bandRow="1">
                <a:tableStyleId>{BDBED569-4797-4DF1-A0F4-6AAB3CD982D8}</a:tableStyleId>
              </a:tblPr>
              <a:tblGrid>
                <a:gridCol w="3779316">
                  <a:extLst>
                    <a:ext uri="{9D8B030D-6E8A-4147-A177-3AD203B41FA5}">
                      <a16:colId xmlns:a16="http://schemas.microsoft.com/office/drawing/2014/main" xmlns="" val="3521772628"/>
                    </a:ext>
                  </a:extLst>
                </a:gridCol>
                <a:gridCol w="1069213">
                  <a:extLst>
                    <a:ext uri="{9D8B030D-6E8A-4147-A177-3AD203B41FA5}">
                      <a16:colId xmlns:a16="http://schemas.microsoft.com/office/drawing/2014/main" xmlns="" val="1113542765"/>
                    </a:ext>
                  </a:extLst>
                </a:gridCol>
                <a:gridCol w="1247416">
                  <a:extLst>
                    <a:ext uri="{9D8B030D-6E8A-4147-A177-3AD203B41FA5}">
                      <a16:colId xmlns:a16="http://schemas.microsoft.com/office/drawing/2014/main" xmlns="" val="68510433"/>
                    </a:ext>
                  </a:extLst>
                </a:gridCol>
              </a:tblGrid>
              <a:tr h="253061">
                <a:tc>
                  <a:txBody>
                    <a:bodyPr/>
                    <a:lstStyle/>
                    <a:p>
                      <a:endParaRPr lang="x-none" sz="1200" dirty="0"/>
                    </a:p>
                  </a:txBody>
                  <a:tcPr/>
                </a:tc>
                <a:tc>
                  <a:txBody>
                    <a:bodyPr/>
                    <a:lstStyle/>
                    <a:p>
                      <a:pPr algn="ctr" fontAlgn="ctr"/>
                      <a:r>
                        <a:rPr lang="ca-ES" sz="1200" b="1" u="none" strike="noStrike" dirty="0">
                          <a:effectLst/>
                          <a:latin typeface="Arial" panose="020B0604020202020204" pitchFamily="34" charset="0"/>
                          <a:cs typeface="Arial" panose="020B0604020202020204" pitchFamily="34" charset="0"/>
                        </a:rPr>
                        <a:t>nombre de casos</a:t>
                      </a:r>
                      <a:endParaRPr lang="ca-ES" sz="12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r>
                        <a:rPr lang="ca-ES" sz="1200" dirty="0"/>
                        <a:t>vacuna</a:t>
                      </a:r>
                      <a:endParaRPr lang="x-none" sz="1200" dirty="0"/>
                    </a:p>
                  </a:txBody>
                  <a:tcPr/>
                </a:tc>
                <a:extLst>
                  <a:ext uri="{0D108BD9-81ED-4DB2-BD59-A6C34878D82A}">
                    <a16:rowId xmlns:a16="http://schemas.microsoft.com/office/drawing/2014/main" xmlns="" val="2505147085"/>
                  </a:ext>
                </a:extLst>
              </a:tr>
              <a:tr h="253061">
                <a:tc>
                  <a:txBody>
                    <a:bodyPr/>
                    <a:lstStyle/>
                    <a:p>
                      <a:pPr algn="l" fontAlgn="ctr"/>
                      <a:r>
                        <a:rPr lang="ca-ES" sz="1200" u="none" strike="noStrike" dirty="0">
                          <a:effectLst/>
                          <a:latin typeface="Arial" panose="020B0604020202020204" pitchFamily="34" charset="0"/>
                          <a:cs typeface="Arial" panose="020B0604020202020204" pitchFamily="34" charset="0"/>
                        </a:rPr>
                        <a:t>Reacció anafilàctica</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ca-ES" sz="1200" u="none" strike="noStrike" dirty="0">
                          <a:effectLst/>
                          <a:latin typeface="Arial" panose="020B0604020202020204" pitchFamily="34" charset="0"/>
                          <a:cs typeface="Arial" panose="020B0604020202020204" pitchFamily="34" charset="0"/>
                        </a:rPr>
                        <a:t>2</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r>
                        <a:rPr lang="ca-ES" sz="1200" dirty="0"/>
                        <a:t>COMIRNATY</a:t>
                      </a:r>
                    </a:p>
                  </a:txBody>
                  <a:tcPr/>
                </a:tc>
                <a:extLst>
                  <a:ext uri="{0D108BD9-81ED-4DB2-BD59-A6C34878D82A}">
                    <a16:rowId xmlns:a16="http://schemas.microsoft.com/office/drawing/2014/main" xmlns="" val="1001366005"/>
                  </a:ext>
                </a:extLst>
              </a:tr>
              <a:tr h="253061">
                <a:tc>
                  <a:txBody>
                    <a:bodyPr/>
                    <a:lstStyle/>
                    <a:p>
                      <a:pPr algn="l" fontAlgn="ctr"/>
                      <a:r>
                        <a:rPr lang="ca-ES" sz="1200" u="none" strike="noStrike" dirty="0">
                          <a:effectLst/>
                          <a:latin typeface="Arial" panose="020B0604020202020204" pitchFamily="34" charset="0"/>
                          <a:cs typeface="Arial" panose="020B0604020202020204" pitchFamily="34" charset="0"/>
                        </a:rPr>
                        <a:t>Reacció neurològica (debilitat muscular, inestabilitat)</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ca-ES" sz="1200" u="none" strike="noStrike" dirty="0">
                          <a:effectLst/>
                          <a:latin typeface="Arial" panose="020B0604020202020204" pitchFamily="34" charset="0"/>
                          <a:cs typeface="Arial" panose="020B0604020202020204" pitchFamily="34" charset="0"/>
                        </a:rPr>
                        <a:t>1</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a:tc>
                <a:tc>
                  <a:txBody>
                    <a:bodyPr/>
                    <a:lstStyle/>
                    <a:p>
                      <a:r>
                        <a:rPr lang="ca-ES" sz="1200" dirty="0"/>
                        <a:t>VAXZEVRIA</a:t>
                      </a:r>
                      <a:endParaRPr lang="x-none" sz="1200" dirty="0"/>
                    </a:p>
                  </a:txBody>
                  <a:tcPr/>
                </a:tc>
                <a:extLst>
                  <a:ext uri="{0D108BD9-81ED-4DB2-BD59-A6C34878D82A}">
                    <a16:rowId xmlns:a16="http://schemas.microsoft.com/office/drawing/2014/main" xmlns="" val="2608952779"/>
                  </a:ext>
                </a:extLst>
              </a:tr>
              <a:tr h="253061">
                <a:tc>
                  <a:txBody>
                    <a:bodyPr/>
                    <a:lstStyle/>
                    <a:p>
                      <a:pPr algn="l" fontAlgn="b"/>
                      <a:r>
                        <a:rPr lang="ca-ES" sz="1200" u="none" strike="noStrike" dirty="0">
                          <a:effectLst/>
                          <a:latin typeface="Arial" panose="020B0604020202020204" pitchFamily="34" charset="0"/>
                          <a:cs typeface="Arial" panose="020B0604020202020204" pitchFamily="34" charset="0"/>
                        </a:rPr>
                        <a:t>ACV isquèmic</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ctr"/>
                      <a:r>
                        <a:rPr lang="ca-ES" sz="1200" u="none" strike="noStrike" dirty="0">
                          <a:effectLst/>
                          <a:latin typeface="Arial" panose="020B0604020202020204" pitchFamily="34" charset="0"/>
                          <a:cs typeface="Arial" panose="020B0604020202020204" pitchFamily="34" charset="0"/>
                        </a:rPr>
                        <a:t>1</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r>
                        <a:rPr lang="ca-ES" sz="1200" dirty="0"/>
                        <a:t>VAXZEVRIA</a:t>
                      </a:r>
                      <a:endParaRPr lang="x-none" sz="1200" dirty="0"/>
                    </a:p>
                  </a:txBody>
                  <a:tcPr/>
                </a:tc>
                <a:extLst>
                  <a:ext uri="{0D108BD9-81ED-4DB2-BD59-A6C34878D82A}">
                    <a16:rowId xmlns:a16="http://schemas.microsoft.com/office/drawing/2014/main" xmlns="" val="1304963978"/>
                  </a:ext>
                </a:extLst>
              </a:tr>
              <a:tr h="253061">
                <a:tc>
                  <a:txBody>
                    <a:bodyPr/>
                    <a:lstStyle/>
                    <a:p>
                      <a:pPr algn="l" fontAlgn="b"/>
                      <a:r>
                        <a:rPr lang="ca-ES" sz="1200" u="none" strike="noStrike" dirty="0">
                          <a:effectLst/>
                          <a:latin typeface="Arial" panose="020B0604020202020204" pitchFamily="34" charset="0"/>
                          <a:cs typeface="Arial" panose="020B0604020202020204" pitchFamily="34" charset="0"/>
                        </a:rPr>
                        <a:t>ACV hemorràgic</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ctr"/>
                      <a:r>
                        <a:rPr lang="ca-ES" sz="1200" u="none" strike="noStrike" dirty="0">
                          <a:effectLst/>
                          <a:latin typeface="Arial" panose="020B0604020202020204" pitchFamily="34" charset="0"/>
                          <a:cs typeface="Arial" panose="020B0604020202020204" pitchFamily="34" charset="0"/>
                        </a:rPr>
                        <a:t>1</a:t>
                      </a:r>
                      <a:endParaRPr lang="ca-E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r>
                        <a:rPr lang="ca-ES" sz="1200" dirty="0"/>
                        <a:t>VAXZEVRIA</a:t>
                      </a:r>
                      <a:endParaRPr lang="x-none" sz="1200" dirty="0"/>
                    </a:p>
                  </a:txBody>
                  <a:tcPr/>
                </a:tc>
                <a:extLst>
                  <a:ext uri="{0D108BD9-81ED-4DB2-BD59-A6C34878D82A}">
                    <a16:rowId xmlns:a16="http://schemas.microsoft.com/office/drawing/2014/main" xmlns="" val="854920514"/>
                  </a:ext>
                </a:extLst>
              </a:tr>
              <a:tr h="253061">
                <a:tc>
                  <a:txBody>
                    <a:bodyPr/>
                    <a:lstStyle/>
                    <a:p>
                      <a:pPr algn="l" fontAlgn="b"/>
                      <a:r>
                        <a:rPr lang="ca-ES" sz="1200" b="0" i="0" u="none" strike="noStrike" dirty="0">
                          <a:solidFill>
                            <a:srgbClr val="000000"/>
                          </a:solidFill>
                          <a:effectLst/>
                          <a:latin typeface="Arial" panose="020B0604020202020204" pitchFamily="34" charset="0"/>
                          <a:cs typeface="Arial" panose="020B0604020202020204" pitchFamily="34" charset="0"/>
                        </a:rPr>
                        <a:t>TEP</a:t>
                      </a:r>
                    </a:p>
                  </a:txBody>
                  <a:tcPr marL="9525" marR="9525" marT="9525" marB="0" anchor="b"/>
                </a:tc>
                <a:tc>
                  <a:txBody>
                    <a:bodyPr/>
                    <a:lstStyle/>
                    <a:p>
                      <a:pPr algn="ctr" fontAlgn="ctr"/>
                      <a:r>
                        <a:rPr lang="ca-ES" sz="12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tc>
                  <a:txBody>
                    <a:bodyPr/>
                    <a:lstStyle/>
                    <a:p>
                      <a:r>
                        <a:rPr lang="ca-ES" sz="1200" dirty="0"/>
                        <a:t>COMIRNATY</a:t>
                      </a:r>
                    </a:p>
                    <a:p>
                      <a:r>
                        <a:rPr lang="ca-ES" sz="1200" dirty="0"/>
                        <a:t>VAXZEVRIA</a:t>
                      </a:r>
                      <a:endParaRPr lang="x-none" sz="1200" dirty="0"/>
                    </a:p>
                  </a:txBody>
                  <a:tcPr/>
                </a:tc>
                <a:extLst>
                  <a:ext uri="{0D108BD9-81ED-4DB2-BD59-A6C34878D82A}">
                    <a16:rowId xmlns:a16="http://schemas.microsoft.com/office/drawing/2014/main" xmlns="" val="3483666035"/>
                  </a:ext>
                </a:extLst>
              </a:tr>
            </a:tbl>
          </a:graphicData>
        </a:graphic>
      </p:graphicFrame>
      <p:sp>
        <p:nvSpPr>
          <p:cNvPr id="10" name="QuadreDeText 9">
            <a:extLst>
              <a:ext uri="{FF2B5EF4-FFF2-40B4-BE49-F238E27FC236}">
                <a16:creationId xmlns:a16="http://schemas.microsoft.com/office/drawing/2014/main" xmlns="" id="{B3477262-15CE-47E8-B8B1-739C4A92DE35}"/>
              </a:ext>
            </a:extLst>
          </p:cNvPr>
          <p:cNvSpPr txBox="1"/>
          <p:nvPr/>
        </p:nvSpPr>
        <p:spPr>
          <a:xfrm>
            <a:off x="884955" y="4444141"/>
            <a:ext cx="10334919" cy="523220"/>
          </a:xfrm>
          <a:prstGeom prst="rect">
            <a:avLst/>
          </a:prstGeom>
          <a:noFill/>
        </p:spPr>
        <p:txBody>
          <a:bodyPr wrap="square" rtlCol="0">
            <a:spAutoFit/>
          </a:bodyPr>
          <a:lstStyle/>
          <a:p>
            <a:r>
              <a:rPr lang="ca-ES" sz="1400" dirty="0"/>
              <a:t>Es considera reacció greu aquella que requereixi o prolongui l'hospitalització, doni lloc a una discapacitat significativa o persistent, o a una malformació congènita, posi en perill la vida o resulti mortal, així com qualsevol altra condició que es consideri mèdicament significativa.	</a:t>
            </a:r>
            <a:endParaRPr lang="x-none" sz="1400" dirty="0"/>
          </a:p>
        </p:txBody>
      </p:sp>
      <p:sp>
        <p:nvSpPr>
          <p:cNvPr id="11" name="Título 1">
            <a:extLst>
              <a:ext uri="{FF2B5EF4-FFF2-40B4-BE49-F238E27FC236}">
                <a16:creationId xmlns:a16="http://schemas.microsoft.com/office/drawing/2014/main" xmlns="" id="{08DF5CF4-A35F-4F52-820C-59C4BE05822E}"/>
              </a:ext>
            </a:extLst>
          </p:cNvPr>
          <p:cNvSpPr txBox="1">
            <a:spLocks/>
          </p:cNvSpPr>
          <p:nvPr/>
        </p:nvSpPr>
        <p:spPr>
          <a:xfrm>
            <a:off x="370577" y="285993"/>
            <a:ext cx="10913307" cy="7145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FARMACOVIGILÀNCIA VACUNES COVID: PRINCIPALS RESULTATS</a:t>
            </a:r>
          </a:p>
        </p:txBody>
      </p:sp>
      <p:pic>
        <p:nvPicPr>
          <p:cNvPr id="12" name="Imagen 9">
            <a:extLst>
              <a:ext uri="{FF2B5EF4-FFF2-40B4-BE49-F238E27FC236}">
                <a16:creationId xmlns:a16="http://schemas.microsoft.com/office/drawing/2014/main" xmlns="" id="{94F60E87-2E17-486C-BF8A-EED9EB4462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14" name="Título 1">
            <a:extLst>
              <a:ext uri="{FF2B5EF4-FFF2-40B4-BE49-F238E27FC236}">
                <a16:creationId xmlns:a16="http://schemas.microsoft.com/office/drawing/2014/main" xmlns="" id="{C870CDD5-E38A-474A-840E-20E5D71D95ED}"/>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
        <p:nvSpPr>
          <p:cNvPr id="2" name="Rectangle 1">
            <a:extLst>
              <a:ext uri="{FF2B5EF4-FFF2-40B4-BE49-F238E27FC236}">
                <a16:creationId xmlns:a16="http://schemas.microsoft.com/office/drawing/2014/main" xmlns="" id="{6BAA6FFF-4674-4C78-B360-51F7A6E681BE}"/>
              </a:ext>
            </a:extLst>
          </p:cNvPr>
          <p:cNvSpPr/>
          <p:nvPr/>
        </p:nvSpPr>
        <p:spPr>
          <a:xfrm>
            <a:off x="4419924" y="1679338"/>
            <a:ext cx="2238883" cy="307777"/>
          </a:xfrm>
          <a:prstGeom prst="rect">
            <a:avLst/>
          </a:prstGeom>
        </p:spPr>
        <p:txBody>
          <a:bodyPr wrap="none">
            <a:spAutoFit/>
          </a:bodyPr>
          <a:lstStyle/>
          <a:p>
            <a:r>
              <a:rPr lang="ca-ES" sz="1400" b="1" dirty="0">
                <a:solidFill>
                  <a:srgbClr val="234875"/>
                </a:solidFill>
              </a:rPr>
              <a:t>Reaccions greus per vacuna</a:t>
            </a:r>
            <a:endParaRPr lang="x-none" sz="1400" b="1" dirty="0">
              <a:solidFill>
                <a:srgbClr val="234875"/>
              </a:solidFill>
            </a:endParaRPr>
          </a:p>
        </p:txBody>
      </p:sp>
    </p:spTree>
    <p:extLst>
      <p:ext uri="{BB962C8B-B14F-4D97-AF65-F5344CB8AC3E}">
        <p14:creationId xmlns:p14="http://schemas.microsoft.com/office/powerpoint/2010/main" val="1401668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xmlns="" id="{1DFF49F9-CD51-428A-AE97-FADEA228556E}"/>
              </a:ext>
            </a:extLst>
          </p:cNvPr>
          <p:cNvSpPr txBox="1">
            <a:spLocks/>
          </p:cNvSpPr>
          <p:nvPr/>
        </p:nvSpPr>
        <p:spPr>
          <a:xfrm>
            <a:off x="189447" y="6003693"/>
            <a:ext cx="9316630" cy="714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ca-ES" sz="1400" b="1" dirty="0">
                <a:solidFill>
                  <a:schemeClr val="accent6">
                    <a:lumMod val="75000"/>
                  </a:schemeClr>
                </a:solidFill>
                <a:latin typeface="Arial" panose="020B0604020202020204" pitchFamily="34" charset="0"/>
                <a:cs typeface="Arial" panose="020B0604020202020204" pitchFamily="34" charset="0"/>
              </a:rPr>
              <a:t>FARMACOVIGILÀNCIA VACUNES COVID 15/12/2021</a:t>
            </a:r>
          </a:p>
        </p:txBody>
      </p:sp>
      <p:sp>
        <p:nvSpPr>
          <p:cNvPr id="8" name="Título 1">
            <a:extLst>
              <a:ext uri="{FF2B5EF4-FFF2-40B4-BE49-F238E27FC236}">
                <a16:creationId xmlns:a16="http://schemas.microsoft.com/office/drawing/2014/main" xmlns="" id="{1F3B4862-9C58-4933-A4EA-8B44410D266C}"/>
              </a:ext>
            </a:extLst>
          </p:cNvPr>
          <p:cNvSpPr txBox="1">
            <a:spLocks/>
          </p:cNvSpPr>
          <p:nvPr/>
        </p:nvSpPr>
        <p:spPr>
          <a:xfrm>
            <a:off x="370577" y="139778"/>
            <a:ext cx="10913307" cy="7145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ca-ES" sz="2400" b="1" dirty="0">
                <a:solidFill>
                  <a:schemeClr val="accent1">
                    <a:lumMod val="50000"/>
                  </a:schemeClr>
                </a:solidFill>
                <a:latin typeface="Arial" panose="020B0604020202020204" pitchFamily="34" charset="0"/>
                <a:cs typeface="Arial" panose="020B0604020202020204" pitchFamily="34" charset="0"/>
              </a:rPr>
              <a:t>FARMACOVIGILÀNCIA VACUNES COVID: ANÀLISI RESULTATS</a:t>
            </a:r>
          </a:p>
        </p:txBody>
      </p:sp>
      <p:sp>
        <p:nvSpPr>
          <p:cNvPr id="9" name="Rectangle 8">
            <a:extLst>
              <a:ext uri="{FF2B5EF4-FFF2-40B4-BE49-F238E27FC236}">
                <a16:creationId xmlns:a16="http://schemas.microsoft.com/office/drawing/2014/main" xmlns="" id="{34EE5E52-CEAC-474D-B7F3-187CA1104E30}"/>
              </a:ext>
            </a:extLst>
          </p:cNvPr>
          <p:cNvSpPr/>
          <p:nvPr/>
        </p:nvSpPr>
        <p:spPr>
          <a:xfrm>
            <a:off x="282141" y="1015329"/>
            <a:ext cx="11627718" cy="3365537"/>
          </a:xfrm>
          <a:prstGeom prst="rect">
            <a:avLst/>
          </a:prstGeom>
        </p:spPr>
        <p:txBody>
          <a:bodyPr wrap="square">
            <a:spAutoFit/>
          </a:bodyPr>
          <a:lstStyle/>
          <a:p>
            <a:pPr marL="285750" indent="-285750">
              <a:lnSpc>
                <a:spcPct val="120000"/>
              </a:lnSpc>
              <a:spcAft>
                <a:spcPts val="1000"/>
              </a:spcAft>
              <a:buFont typeface="Wingdings" panose="05000000000000000000" pitchFamily="2" charset="2"/>
              <a:buChar char="v"/>
            </a:pPr>
            <a:r>
              <a:rPr lang="ca-ES" sz="1400" dirty="0">
                <a:latin typeface="Arial" panose="020B0604020202020204" pitchFamily="34" charset="0"/>
                <a:ea typeface="Arial" panose="020B0604020202020204" pitchFamily="34" charset="0"/>
                <a:cs typeface="Times New Roman" panose="02020603050405020304" pitchFamily="18" charset="0"/>
              </a:rPr>
              <a:t> </a:t>
            </a:r>
            <a:r>
              <a:rPr lang="ca-ES" sz="1600" dirty="0">
                <a:latin typeface="Arial" panose="020B0604020202020204" pitchFamily="34" charset="0"/>
                <a:ea typeface="Arial" panose="020B0604020202020204" pitchFamily="34" charset="0"/>
                <a:cs typeface="Times New Roman" panose="02020603050405020304" pitchFamily="18" charset="0"/>
              </a:rPr>
              <a:t>A 15 de desembre del 2021 s’han administrat un total de </a:t>
            </a:r>
            <a:r>
              <a:rPr lang="x-none" sz="1600" b="1" dirty="0">
                <a:solidFill>
                  <a:srgbClr val="000000"/>
                </a:solidFill>
                <a:latin typeface="Calibri" panose="020F0502020204030204" pitchFamily="34" charset="0"/>
              </a:rPr>
              <a:t>122.896</a:t>
            </a:r>
            <a:r>
              <a:rPr lang="ca-ES" sz="1600" b="1" dirty="0">
                <a:solidFill>
                  <a:srgbClr val="000000"/>
                </a:solidFill>
                <a:latin typeface="Calibri" panose="020F0502020204030204" pitchFamily="34" charset="0"/>
              </a:rPr>
              <a:t> </a:t>
            </a:r>
            <a:r>
              <a:rPr lang="ca-ES" sz="1600" dirty="0">
                <a:latin typeface="Arial" panose="020B0604020202020204" pitchFamily="34" charset="0"/>
                <a:ea typeface="Arial" panose="020B0604020202020204" pitchFamily="34" charset="0"/>
                <a:cs typeface="Times New Roman" panose="02020603050405020304" pitchFamily="18" charset="0"/>
              </a:rPr>
              <a:t>dosi de vacunes contra la COVID-19 i s’ha notificat un total de 654 efectes adversos el que representa un 0,53%.</a:t>
            </a:r>
            <a:endParaRPr lang="x-none" sz="1600" dirty="0">
              <a:latin typeface="Arial" panose="020B0604020202020204" pitchFamily="34" charset="0"/>
              <a:ea typeface="Arial" panose="020B0604020202020204" pitchFamily="34" charset="0"/>
              <a:cs typeface="Times New Roman" panose="02020603050405020304" pitchFamily="18" charset="0"/>
            </a:endParaRPr>
          </a:p>
          <a:p>
            <a:pPr marL="285750" indent="-285750" algn="just">
              <a:lnSpc>
                <a:spcPct val="120000"/>
              </a:lnSpc>
              <a:spcAft>
                <a:spcPts val="1000"/>
              </a:spcAft>
              <a:buFont typeface="Wingdings" panose="05000000000000000000" pitchFamily="2" charset="2"/>
              <a:buChar char="v"/>
            </a:pPr>
            <a:r>
              <a:rPr lang="ca-ES" sz="1600" dirty="0">
                <a:latin typeface="Arial" panose="020B0604020202020204" pitchFamily="34" charset="0"/>
                <a:ea typeface="Arial" panose="020B0604020202020204" pitchFamily="34" charset="0"/>
                <a:cs typeface="Times New Roman" panose="02020603050405020304" pitchFamily="18" charset="0"/>
              </a:rPr>
              <a:t>Les dones notifiquen més que els homes (un 73% front el 27%), fet que també es dona en altres països.</a:t>
            </a:r>
            <a:endParaRPr lang="x-none" sz="1600" dirty="0">
              <a:latin typeface="Arial" panose="020B0604020202020204" pitchFamily="34" charset="0"/>
              <a:ea typeface="Arial" panose="020B0604020202020204" pitchFamily="34" charset="0"/>
              <a:cs typeface="Times New Roman" panose="02020603050405020304" pitchFamily="18" charset="0"/>
            </a:endParaRPr>
          </a:p>
          <a:p>
            <a:pPr marL="285750" indent="-285750" algn="just">
              <a:lnSpc>
                <a:spcPct val="120000"/>
              </a:lnSpc>
              <a:spcAft>
                <a:spcPts val="1000"/>
              </a:spcAft>
              <a:buFont typeface="Wingdings" panose="05000000000000000000" pitchFamily="2" charset="2"/>
              <a:buChar char="v"/>
            </a:pPr>
            <a:r>
              <a:rPr lang="ca-ES" sz="1600" dirty="0">
                <a:latin typeface="Arial" panose="020B0604020202020204" pitchFamily="34" charset="0"/>
                <a:ea typeface="Arial" panose="020B0604020202020204" pitchFamily="34" charset="0"/>
                <a:cs typeface="Times New Roman" panose="02020603050405020304" pitchFamily="18" charset="0"/>
              </a:rPr>
              <a:t>El grup d’edat que més notifica en relació a les dosi administrades  és el d’entre entre 50 i 64  anys (2,9%) seguit del de 16 i 49 (1,4%)</a:t>
            </a:r>
            <a:endParaRPr lang="x-none" sz="1600" dirty="0">
              <a:latin typeface="Arial" panose="020B0604020202020204" pitchFamily="34" charset="0"/>
              <a:ea typeface="Arial" panose="020B0604020202020204" pitchFamily="34" charset="0"/>
              <a:cs typeface="Times New Roman" panose="02020603050405020304" pitchFamily="18" charset="0"/>
            </a:endParaRPr>
          </a:p>
          <a:p>
            <a:pPr marL="285750" indent="-285750" algn="just">
              <a:lnSpc>
                <a:spcPct val="120000"/>
              </a:lnSpc>
              <a:spcAft>
                <a:spcPts val="1000"/>
              </a:spcAft>
              <a:buFont typeface="Wingdings" panose="05000000000000000000" pitchFamily="2" charset="2"/>
              <a:buChar char="v"/>
            </a:pPr>
            <a:r>
              <a:rPr lang="ca-ES" sz="1600" dirty="0">
                <a:latin typeface="Arial" panose="020B0604020202020204" pitchFamily="34" charset="0"/>
                <a:ea typeface="Arial" panose="020B0604020202020204" pitchFamily="34" charset="0"/>
                <a:cs typeface="Times New Roman" panose="02020603050405020304" pitchFamily="18" charset="0"/>
              </a:rPr>
              <a:t>El 31% ha estat notificat per professionals sanitaris</a:t>
            </a:r>
          </a:p>
          <a:p>
            <a:pPr marL="285750" indent="-285750" algn="just">
              <a:lnSpc>
                <a:spcPct val="120000"/>
              </a:lnSpc>
              <a:spcAft>
                <a:spcPts val="1000"/>
              </a:spcAft>
              <a:buFont typeface="Wingdings" panose="05000000000000000000" pitchFamily="2" charset="2"/>
              <a:buChar char="v"/>
            </a:pPr>
            <a:r>
              <a:rPr lang="ca-ES" sz="1600" dirty="0">
                <a:latin typeface="Arial" panose="020B0604020202020204" pitchFamily="34" charset="0"/>
                <a:ea typeface="Arial" panose="020B0604020202020204" pitchFamily="34" charset="0"/>
                <a:cs typeface="Times New Roman" panose="02020603050405020304" pitchFamily="18" charset="0"/>
              </a:rPr>
              <a:t>Els efectes adversos apareixen majoritàriament entre el mateix dia de la vacunació i el dia posterior.</a:t>
            </a:r>
            <a:endParaRPr lang="x-none" sz="1600" dirty="0">
              <a:latin typeface="Arial" panose="020B0604020202020204" pitchFamily="34" charset="0"/>
              <a:ea typeface="Arial" panose="020B0604020202020204" pitchFamily="34" charset="0"/>
              <a:cs typeface="Times New Roman" panose="02020603050405020304" pitchFamily="18" charset="0"/>
            </a:endParaRPr>
          </a:p>
          <a:p>
            <a:pPr marL="285750" indent="-285750" algn="just">
              <a:lnSpc>
                <a:spcPct val="120000"/>
              </a:lnSpc>
              <a:spcAft>
                <a:spcPts val="1000"/>
              </a:spcAft>
              <a:buFont typeface="Wingdings" panose="05000000000000000000" pitchFamily="2" charset="2"/>
              <a:buChar char="v"/>
            </a:pPr>
            <a:r>
              <a:rPr lang="ca-ES" sz="1600" dirty="0">
                <a:latin typeface="Arial" panose="020B0604020202020204" pitchFamily="34" charset="0"/>
                <a:ea typeface="Arial" panose="020B0604020202020204" pitchFamily="34" charset="0"/>
                <a:cs typeface="Times New Roman" panose="02020603050405020304" pitchFamily="18" charset="0"/>
              </a:rPr>
              <a:t>S’han notificat 7 reaccions adverses considerades greus, el que representa un 1,07% de les notificacions. Cap de les reaccions greus notificades a Andorra ha tingut un resultat fatal. .</a:t>
            </a:r>
            <a:endParaRPr lang="x-none" sz="1600" dirty="0">
              <a:latin typeface="Arial" panose="020B0604020202020204" pitchFamily="34" charset="0"/>
              <a:ea typeface="Arial" panose="020B0604020202020204" pitchFamily="34" charset="0"/>
              <a:cs typeface="Times New Roman" panose="02020603050405020304" pitchFamily="18" charset="0"/>
            </a:endParaRPr>
          </a:p>
        </p:txBody>
      </p:sp>
      <p:pic>
        <p:nvPicPr>
          <p:cNvPr id="10" name="Imagen 9">
            <a:extLst>
              <a:ext uri="{FF2B5EF4-FFF2-40B4-BE49-F238E27FC236}">
                <a16:creationId xmlns:a16="http://schemas.microsoft.com/office/drawing/2014/main" xmlns="" id="{21E63F3C-E447-444F-85D4-44F564BEE2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1453" y="6283750"/>
            <a:ext cx="1556842" cy="373642"/>
          </a:xfrm>
          <a:prstGeom prst="rect">
            <a:avLst/>
          </a:prstGeom>
        </p:spPr>
      </p:pic>
      <p:sp>
        <p:nvSpPr>
          <p:cNvPr id="2" name="QuadreDeText 1">
            <a:extLst>
              <a:ext uri="{FF2B5EF4-FFF2-40B4-BE49-F238E27FC236}">
                <a16:creationId xmlns:a16="http://schemas.microsoft.com/office/drawing/2014/main" xmlns="" id="{2138A31D-E4B5-4907-B54F-78A8D67523A5}"/>
              </a:ext>
            </a:extLst>
          </p:cNvPr>
          <p:cNvSpPr txBox="1"/>
          <p:nvPr/>
        </p:nvSpPr>
        <p:spPr>
          <a:xfrm>
            <a:off x="450318" y="4606631"/>
            <a:ext cx="11459541" cy="1323439"/>
          </a:xfrm>
          <a:prstGeom prst="rect">
            <a:avLst/>
          </a:prstGeom>
          <a:solidFill>
            <a:schemeClr val="accent6">
              <a:lumMod val="20000"/>
              <a:lumOff val="80000"/>
            </a:schemeClr>
          </a:solidFill>
        </p:spPr>
        <p:txBody>
          <a:bodyPr wrap="square" rtlCol="0">
            <a:spAutoFit/>
          </a:bodyPr>
          <a:lstStyle/>
          <a:p>
            <a:pPr algn="just"/>
            <a:r>
              <a:rPr lang="ca-ES" sz="1600" dirty="0">
                <a:latin typeface="Arial" panose="020B0604020202020204" pitchFamily="34" charset="0"/>
                <a:ea typeface="Arial" panose="020B0604020202020204" pitchFamily="34" charset="0"/>
                <a:cs typeface="Times New Roman" panose="02020603050405020304" pitchFamily="18" charset="0"/>
              </a:rPr>
              <a:t>Cal recordar que els esdeveniments greus notificats no poden considerar-se relacionats amb les vacunes pel simple fet d’haver estat notificats. La vacunació no redueix els esdeveniments o  les morts per altres causes diferents a la COVID-19, de manera que durant la campanya de vacunació és esperable que determinats esdeveniment o morts per altres motius diferents segueixin passant, en ocasions en estreta associació temporal amb l'administració de la vacuna, sense que això tingui a veure amb el fet d'haver estat vacunat</a:t>
            </a:r>
            <a:endParaRPr lang="x-none" sz="1600" dirty="0"/>
          </a:p>
        </p:txBody>
      </p:sp>
    </p:spTree>
    <p:extLst>
      <p:ext uri="{BB962C8B-B14F-4D97-AF65-F5344CB8AC3E}">
        <p14:creationId xmlns:p14="http://schemas.microsoft.com/office/powerpoint/2010/main" val="22952091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4368</TotalTime>
  <Words>954</Words>
  <Application>Microsoft Office PowerPoint</Application>
  <PresentationFormat>Panorámica</PresentationFormat>
  <Paragraphs>124</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Calibri Light</vt:lpstr>
      <vt:lpstr>Times New Roman</vt:lpstr>
      <vt:lpstr>Wingdings</vt:lpstr>
      <vt:lpstr>Tema de Office</vt:lpstr>
      <vt:lpstr>INFORME DE FARMACOVIGILÀNCIA  VACUNES CONTRA LA COVID-19</vt:lpstr>
      <vt:lpstr>Presentación de PowerPoint</vt:lpstr>
      <vt:lpstr>Presentación de PowerPoint</vt:lpstr>
      <vt:lpstr>FARMACOVIGILÀNCIA VACUNES COVID: PRINCIPALS RESULTATS</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Vacunes administrades per nom comercial front a sospites de RAM notificades per cada vacuna</dc:title>
  <dc:creator>Agusti Peris</dc:creator>
  <cp:lastModifiedBy>Agusti Peris</cp:lastModifiedBy>
  <cp:revision>75</cp:revision>
  <dcterms:created xsi:type="dcterms:W3CDTF">2021-09-02T13:23:55Z</dcterms:created>
  <dcterms:modified xsi:type="dcterms:W3CDTF">2022-01-05T08:29:12Z</dcterms:modified>
</cp:coreProperties>
</file>