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embeddedFontLst>
    <p:embeddedFont>
      <p:font typeface="Lobster" panose="020B0604020202020204" charset="0"/>
      <p:regular r:id="rId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312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c0160c7b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c0160c7b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c0160c7b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c0160c7be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c0160c7b2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c0160c7b2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c0160c7b2d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c0160c7b2d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tecciocivil.ad/que-cal-fer-en-cas-d-emergencia/motxilla-d-emergenci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860575" y="2052600"/>
            <a:ext cx="5579400" cy="12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5100" b="1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Incendis  Forestals</a:t>
            </a:r>
            <a:r>
              <a:rPr lang="ca" sz="5100" b="1">
                <a:latin typeface="Lobster"/>
                <a:ea typeface="Lobster"/>
                <a:cs typeface="Lobster"/>
                <a:sym typeface="Lobster"/>
              </a:rPr>
              <a:t>     </a:t>
            </a:r>
            <a:r>
              <a:rPr lang="ca" sz="5100" b="1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     </a:t>
            </a:r>
            <a:endParaRPr sz="5100" b="1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792013" y="3766505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>
                <a:solidFill>
                  <a:srgbClr val="FF9900"/>
                </a:solidFill>
                <a:latin typeface="Lobster"/>
                <a:ea typeface="Lobster"/>
                <a:cs typeface="Lobster"/>
                <a:sym typeface="Lobster"/>
              </a:rPr>
              <a:t>Max,Ferran,Arlet i Ari</a:t>
            </a:r>
            <a:endParaRPr>
              <a:solidFill>
                <a:srgbClr val="FF99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90912"/>
            <a:ext cx="2052599" cy="205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3837" y="2972237"/>
            <a:ext cx="2171275" cy="217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052599" cy="205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1412" y="0"/>
            <a:ext cx="2052599" cy="205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1700" y="142325"/>
            <a:ext cx="85206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a" sz="332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Què és un incendi  forestal?</a:t>
            </a:r>
            <a:endParaRPr sz="332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260300" y="968350"/>
            <a:ext cx="8260200" cy="17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2200" dirty="0">
                <a:solidFill>
                  <a:srgbClr val="000000"/>
                </a:solidFill>
              </a:rPr>
              <a:t>Un incendi forestal és un foc que és provocat pels humans o naturalment, que s'estén ràpidament o lentament, depenent del vent, la calor i la poca humitat també augmenta el risc d’incendis.</a:t>
            </a:r>
            <a:endParaRPr sz="22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2200" dirty="0">
              <a:solidFill>
                <a:schemeClr val="dk1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9213" y="3457200"/>
            <a:ext cx="2788026" cy="15876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1304545" y="2717350"/>
            <a:ext cx="63462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" sz="2200" dirty="0">
                <a:solidFill>
                  <a:schemeClr val="dk1"/>
                </a:solidFill>
              </a:rPr>
              <a:t>Això podrien ser casos d’un incendi forestal:</a:t>
            </a: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287" y="3457199"/>
            <a:ext cx="2788027" cy="15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3300" y="3457200"/>
            <a:ext cx="2788024" cy="158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120769" y="0"/>
            <a:ext cx="8520600" cy="7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0" lvl="0" indent="45720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a" sz="4800" dirty="0">
                <a:solidFill>
                  <a:srgbClr val="FF9900"/>
                </a:solidFill>
                <a:latin typeface="Lobster"/>
                <a:ea typeface="Lobster"/>
                <a:cs typeface="Lobster"/>
                <a:sym typeface="Lobster"/>
              </a:rPr>
              <a:t>Característiques</a:t>
            </a:r>
            <a:endParaRPr sz="4800" dirty="0">
              <a:solidFill>
                <a:srgbClr val="FF99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600" dirty="0"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600" dirty="0"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a" sz="3200" dirty="0" smtClean="0"/>
              <a:t>Un </a:t>
            </a:r>
            <a:r>
              <a:rPr lang="ca" sz="3200" dirty="0"/>
              <a:t>incendi forestal es produeix amb calor </a:t>
            </a:r>
            <a:r>
              <a:rPr lang="ca" sz="3200" dirty="0" smtClean="0"/>
              <a:t> (</a:t>
            </a:r>
            <a:r>
              <a:rPr lang="ca" sz="3200" dirty="0"/>
              <a:t>temperatura), oxigen (aire) i </a:t>
            </a:r>
            <a:r>
              <a:rPr lang="ca" sz="3200" dirty="0" smtClean="0"/>
              <a:t>combustible                 (</a:t>
            </a:r>
            <a:r>
              <a:rPr lang="ca" sz="3200" dirty="0"/>
              <a:t>fusta).</a:t>
            </a:r>
            <a:endParaRPr sz="3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6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311" dirty="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75" name="Google Shape;75;p15"/>
          <p:cNvSpPr txBox="1"/>
          <p:nvPr/>
        </p:nvSpPr>
        <p:spPr>
          <a:xfrm rot="10800000" flipH="1">
            <a:off x="334800" y="3539575"/>
            <a:ext cx="908400" cy="2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1331" y="2322217"/>
            <a:ext cx="3234752" cy="2652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75200" y="205375"/>
            <a:ext cx="8520600" cy="5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33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Incendis  d’Andorra</a:t>
            </a:r>
            <a:endParaRPr sz="33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11700" y="747475"/>
            <a:ext cx="4653900" cy="39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1700" dirty="0">
                <a:solidFill>
                  <a:srgbClr val="000000"/>
                </a:solidFill>
              </a:rPr>
              <a:t>28/10/1989 A Ordino i Canillo difícil d’apagar.</a:t>
            </a:r>
            <a:endParaRPr sz="17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a" sz="1700" dirty="0">
                <a:solidFill>
                  <a:schemeClr val="dk1"/>
                </a:solidFill>
              </a:rPr>
              <a:t>19/05/1992 A Canillo, </a:t>
            </a:r>
            <a:r>
              <a:rPr lang="ca" sz="1700" dirty="0" smtClean="0">
                <a:solidFill>
                  <a:schemeClr val="dk1"/>
                </a:solidFill>
              </a:rPr>
              <a:t>causat </a:t>
            </a:r>
            <a:r>
              <a:rPr lang="ca" sz="1700" dirty="0">
                <a:solidFill>
                  <a:schemeClr val="dk1"/>
                </a:solidFill>
              </a:rPr>
              <a:t>per un llamp. </a:t>
            </a:r>
            <a:endParaRPr sz="17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1700" dirty="0">
                <a:solidFill>
                  <a:schemeClr val="dk1"/>
                </a:solidFill>
              </a:rPr>
              <a:t>20/03/2020 A Encamp, </a:t>
            </a:r>
            <a:r>
              <a:rPr lang="ca" sz="1700" dirty="0" smtClean="0">
                <a:solidFill>
                  <a:schemeClr val="dk1"/>
                </a:solidFill>
              </a:rPr>
              <a:t>causat </a:t>
            </a:r>
            <a:r>
              <a:rPr lang="ca" sz="1700" dirty="0">
                <a:solidFill>
                  <a:schemeClr val="dk1"/>
                </a:solidFill>
              </a:rPr>
              <a:t>per una cigarreta llançada des del Funicamp.</a:t>
            </a:r>
            <a:endParaRPr sz="17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1700" dirty="0">
                <a:solidFill>
                  <a:srgbClr val="000000"/>
                </a:solidFill>
              </a:rPr>
              <a:t>12/8/2021 A Andorra la vella</a:t>
            </a:r>
            <a:r>
              <a:rPr lang="ca" sz="1700">
                <a:solidFill>
                  <a:srgbClr val="000000"/>
                </a:solidFill>
              </a:rPr>
              <a:t>, </a:t>
            </a:r>
            <a:r>
              <a:rPr lang="ca" sz="1700" smtClean="0">
                <a:solidFill>
                  <a:srgbClr val="000000"/>
                </a:solidFill>
              </a:rPr>
              <a:t>causat </a:t>
            </a:r>
            <a:r>
              <a:rPr lang="ca" sz="1700" dirty="0">
                <a:solidFill>
                  <a:srgbClr val="000000"/>
                </a:solidFill>
              </a:rPr>
              <a:t>per un llamp</a:t>
            </a:r>
            <a:r>
              <a:rPr lang="ca" sz="1700" dirty="0">
                <a:solidFill>
                  <a:schemeClr val="dk1"/>
                </a:solidFill>
              </a:rPr>
              <a:t>.</a:t>
            </a:r>
            <a:endParaRPr sz="17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7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700" dirty="0">
              <a:solidFill>
                <a:srgbClr val="000000"/>
              </a:solidFill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5343525" y="923925"/>
            <a:ext cx="381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8375" y="205375"/>
            <a:ext cx="4354749" cy="297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5134" y="3183500"/>
            <a:ext cx="2613340" cy="19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270150" y="112825"/>
            <a:ext cx="8520600" cy="7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" sz="33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Consells  d'autoprotecció</a:t>
            </a:r>
            <a:endParaRPr sz="33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93" name="Google Shape;93;p17"/>
          <p:cNvSpPr txBox="1">
            <a:spLocks noGrp="1"/>
          </p:cNvSpPr>
          <p:nvPr>
            <p:ph type="body" idx="1"/>
          </p:nvPr>
        </p:nvSpPr>
        <p:spPr>
          <a:xfrm>
            <a:off x="540300" y="603975"/>
            <a:ext cx="8250450" cy="4225200"/>
          </a:xfrm>
          <a:prstGeom prst="rect">
            <a:avLst/>
          </a:prstGeom>
        </p:spPr>
        <p:txBody>
          <a:bodyPr spcFirstLastPara="1" wrap="square" lIns="54000" tIns="0" rIns="126000" bIns="0" anchor="t" anchorCtr="0">
            <a:noAutofit/>
          </a:bodyPr>
          <a:lstStyle/>
          <a:p>
            <a:pPr marL="0" lvl="0" indent="0" algn="l" rtl="0">
              <a:lnSpc>
                <a:spcPct val="1234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1500" dirty="0">
                <a:solidFill>
                  <a:srgbClr val="0000FF"/>
                </a:solidFill>
                <a:highlight>
                  <a:srgbClr val="FCFCFC"/>
                </a:highlight>
              </a:rPr>
              <a:t>ABANS</a:t>
            </a:r>
            <a:endParaRPr sz="1500" dirty="0">
              <a:solidFill>
                <a:srgbClr val="0000FF"/>
              </a:solidFill>
              <a:highlight>
                <a:srgbClr val="FCFCFC"/>
              </a:highlight>
            </a:endParaRPr>
          </a:p>
          <a:p>
            <a:pPr marL="0" lvl="0" indent="0" algn="l" rtl="0">
              <a:lnSpc>
                <a:spcPct val="1234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1500" dirty="0">
                <a:solidFill>
                  <a:schemeClr val="dk1"/>
                </a:solidFill>
                <a:highlight>
                  <a:srgbClr val="FCFCFC"/>
                </a:highlight>
              </a:rPr>
              <a:t>- </a:t>
            </a:r>
            <a:r>
              <a:rPr lang="ca" sz="1600" dirty="0">
                <a:solidFill>
                  <a:schemeClr val="dk1"/>
                </a:solidFill>
              </a:rPr>
              <a:t>Abans de sortir a la muntanya mireu el </a:t>
            </a:r>
            <a:r>
              <a:rPr lang="ca" sz="1600" b="1" dirty="0">
                <a:solidFill>
                  <a:schemeClr val="dk1"/>
                </a:solidFill>
              </a:rPr>
              <a:t>butlletí de perill d’incendis forestals.</a:t>
            </a:r>
            <a:endParaRPr sz="16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34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1500" dirty="0">
                <a:solidFill>
                  <a:schemeClr val="dk1"/>
                </a:solidFill>
                <a:highlight>
                  <a:srgbClr val="FCFCFC"/>
                </a:highlight>
              </a:rPr>
              <a:t>Estigueu preparats per afrontar les emergències: cal que a casa tingueu preparat  el </a:t>
            </a:r>
            <a:r>
              <a:rPr lang="ca" sz="1500" b="1" dirty="0">
                <a:solidFill>
                  <a:schemeClr val="dk1"/>
                </a:solidFill>
                <a:highlight>
                  <a:srgbClr val="FCFCFC"/>
                </a:highlight>
              </a:rPr>
              <a:t>catakit</a:t>
            </a:r>
            <a:r>
              <a:rPr lang="ca" sz="1500" dirty="0">
                <a:solidFill>
                  <a:schemeClr val="dk1"/>
                </a:solidFill>
                <a:highlight>
                  <a:srgbClr val="FCFCFC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a" sz="1500" dirty="0">
                <a:solidFill>
                  <a:schemeClr val="dk1"/>
                </a:solidFill>
                <a:highlight>
                  <a:srgbClr val="FCFCFC"/>
                </a:highlight>
              </a:rPr>
              <a:t>i el pla d'emergència familiar.</a:t>
            </a:r>
            <a:endParaRPr sz="1500" dirty="0">
              <a:solidFill>
                <a:schemeClr val="dk1"/>
              </a:solidFill>
              <a:highlight>
                <a:srgbClr val="FCFCFC"/>
              </a:highlight>
            </a:endParaRPr>
          </a:p>
          <a:p>
            <a:pPr marL="0" lvl="0" indent="0" algn="l" rtl="0">
              <a:lnSpc>
                <a:spcPct val="12347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highlight>
                <a:srgbClr val="FCFCFC"/>
              </a:highlight>
            </a:endParaRPr>
          </a:p>
          <a:p>
            <a:pPr marL="0" lvl="0" indent="0" algn="l" rtl="0">
              <a:lnSpc>
                <a:spcPct val="1234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1500" dirty="0">
                <a:solidFill>
                  <a:srgbClr val="FFFF00"/>
                </a:solidFill>
                <a:highlight>
                  <a:srgbClr val="FCFCFC"/>
                </a:highlight>
              </a:rPr>
              <a:t>DURANT</a:t>
            </a:r>
            <a:endParaRPr sz="1500" dirty="0">
              <a:solidFill>
                <a:srgbClr val="FFFF00"/>
              </a:solidFill>
              <a:highlight>
                <a:srgbClr val="FCFCFC"/>
              </a:highlight>
            </a:endParaRPr>
          </a:p>
          <a:p>
            <a:pPr marL="0" lvl="0" indent="0" algn="l" rtl="0">
              <a:lnSpc>
                <a:spcPct val="1234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1600" dirty="0" smtClean="0">
                <a:solidFill>
                  <a:schemeClr val="dk1"/>
                </a:solidFill>
              </a:rPr>
              <a:t>-Durant </a:t>
            </a:r>
            <a:r>
              <a:rPr lang="ca" sz="1600" dirty="0">
                <a:solidFill>
                  <a:schemeClr val="dk1"/>
                </a:solidFill>
              </a:rPr>
              <a:t>l’incendi manteniu-vos lluny del foc i tapeu-vos del fum el nas i la boca, </a:t>
            </a:r>
            <a:endParaRPr lang="ca" sz="1600" dirty="0" smtClean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34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1600" dirty="0" smtClean="0">
                <a:solidFill>
                  <a:schemeClr val="dk1"/>
                </a:solidFill>
              </a:rPr>
              <a:t>mentrestant </a:t>
            </a:r>
            <a:r>
              <a:rPr lang="ca" sz="1600" dirty="0">
                <a:solidFill>
                  <a:schemeClr val="dk1"/>
                </a:solidFill>
              </a:rPr>
              <a:t>truqueu als telèfons d'emergència.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3478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ca" sz="1500" dirty="0">
                <a:solidFill>
                  <a:srgbClr val="000000"/>
                </a:solidFill>
                <a:highlight>
                  <a:srgbClr val="FCFCFC"/>
                </a:highlight>
              </a:rPr>
              <a:t>- Feu cas als professionals, ells us ajudaran.</a:t>
            </a:r>
            <a:endParaRPr sz="1500" dirty="0">
              <a:solidFill>
                <a:srgbClr val="000000"/>
              </a:solidFill>
              <a:highlight>
                <a:srgbClr val="FCFCFC"/>
              </a:highlight>
            </a:endParaRPr>
          </a:p>
          <a:p>
            <a:pPr marL="0" lvl="0" indent="0" algn="l" rtl="0">
              <a:lnSpc>
                <a:spcPct val="123478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ca" sz="1500" dirty="0">
                <a:solidFill>
                  <a:srgbClr val="000000"/>
                </a:solidFill>
                <a:highlight>
                  <a:srgbClr val="FCFCFC"/>
                </a:highlight>
              </a:rPr>
              <a:t>- En cas d‘estar dintre de l’incendi  t’has d'anar pel vessant que hi hagi menys</a:t>
            </a:r>
            <a:endParaRPr sz="1500" dirty="0">
              <a:solidFill>
                <a:srgbClr val="000000"/>
              </a:solidFill>
              <a:highlight>
                <a:srgbClr val="FCFCFC"/>
              </a:highlight>
            </a:endParaRPr>
          </a:p>
          <a:p>
            <a:pPr marL="0" lvl="0" indent="0" algn="l" rtl="0">
              <a:lnSpc>
                <a:spcPct val="123478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ca" sz="1500" dirty="0">
                <a:solidFill>
                  <a:srgbClr val="000000"/>
                </a:solidFill>
                <a:highlight>
                  <a:srgbClr val="FCFCFC"/>
                </a:highlight>
              </a:rPr>
              <a:t> vegetació i menys vent.</a:t>
            </a:r>
            <a:endParaRPr sz="1500" dirty="0">
              <a:solidFill>
                <a:srgbClr val="000000"/>
              </a:solidFill>
              <a:highlight>
                <a:srgbClr val="FCFCFC"/>
              </a:highlight>
            </a:endParaRPr>
          </a:p>
          <a:p>
            <a:pPr marL="0" lvl="0" indent="0" algn="l" rtl="0">
              <a:lnSpc>
                <a:spcPct val="123478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ca" sz="1500" dirty="0">
                <a:solidFill>
                  <a:srgbClr val="000000"/>
                </a:solidFill>
                <a:highlight>
                  <a:srgbClr val="FCFCFC"/>
                </a:highlight>
              </a:rPr>
              <a:t>         </a:t>
            </a:r>
            <a:endParaRPr sz="1500" dirty="0">
              <a:solidFill>
                <a:srgbClr val="000000"/>
              </a:solidFill>
              <a:highlight>
                <a:srgbClr val="FCFCFC"/>
              </a:highlight>
            </a:endParaRPr>
          </a:p>
          <a:p>
            <a:pPr marL="0" lvl="0" indent="0" algn="l" rtl="0">
              <a:lnSpc>
                <a:spcPct val="123478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ca" sz="1500" dirty="0">
                <a:solidFill>
                  <a:srgbClr val="CC0000"/>
                </a:solidFill>
                <a:highlight>
                  <a:srgbClr val="FCFCFC"/>
                </a:highlight>
              </a:rPr>
              <a:t> DESPRÉS </a:t>
            </a:r>
            <a:r>
              <a:rPr lang="ca" sz="1500" dirty="0">
                <a:solidFill>
                  <a:srgbClr val="000000"/>
                </a:solidFill>
                <a:highlight>
                  <a:srgbClr val="FCFCFC"/>
                </a:highlight>
              </a:rPr>
              <a:t> </a:t>
            </a:r>
            <a:endParaRPr sz="1500" dirty="0">
              <a:solidFill>
                <a:srgbClr val="000000"/>
              </a:solidFill>
              <a:highlight>
                <a:srgbClr val="FCFCFC"/>
              </a:highlight>
            </a:endParaRPr>
          </a:p>
          <a:p>
            <a:pPr marL="0" lvl="0" indent="0" algn="l" rtl="0">
              <a:lnSpc>
                <a:spcPct val="1234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1500" dirty="0">
                <a:solidFill>
                  <a:schemeClr val="dk1"/>
                </a:solidFill>
                <a:highlight>
                  <a:srgbClr val="FCFCFC"/>
                </a:highlight>
                <a:latin typeface="Lobster"/>
                <a:ea typeface="Lobster"/>
                <a:cs typeface="Lobster"/>
                <a:sym typeface="Lobster"/>
              </a:rPr>
              <a:t> - </a:t>
            </a:r>
            <a:r>
              <a:rPr lang="ca" sz="1500" dirty="0">
                <a:solidFill>
                  <a:schemeClr val="dk1"/>
                </a:solidFill>
                <a:highlight>
                  <a:srgbClr val="FCFCFC"/>
                </a:highlight>
              </a:rPr>
              <a:t>Després de l'incendi els adults ajudaran en les tasques de neteja de les </a:t>
            </a:r>
            <a:endParaRPr sz="1500" dirty="0">
              <a:solidFill>
                <a:schemeClr val="dk1"/>
              </a:solidFill>
              <a:highlight>
                <a:srgbClr val="FCFCFC"/>
              </a:highlight>
            </a:endParaRPr>
          </a:p>
          <a:p>
            <a:pPr marL="0" lvl="0" indent="0" algn="l" rtl="0">
              <a:lnSpc>
                <a:spcPct val="1234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" sz="1500" dirty="0">
                <a:solidFill>
                  <a:schemeClr val="dk1"/>
                </a:solidFill>
                <a:highlight>
                  <a:srgbClr val="FCFCFC"/>
                </a:highlight>
              </a:rPr>
              <a:t> zones afectades. </a:t>
            </a:r>
            <a:endParaRPr sz="1500" dirty="0">
              <a:solidFill>
                <a:schemeClr val="dk1"/>
              </a:solidFill>
              <a:highlight>
                <a:srgbClr val="FCFCFC"/>
              </a:highlight>
            </a:endParaRPr>
          </a:p>
          <a:p>
            <a:pPr marL="0" lvl="0" indent="0" algn="l" rtl="0">
              <a:lnSpc>
                <a:spcPct val="123478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highlight>
                <a:srgbClr val="FCFCFC"/>
              </a:highlight>
            </a:endParaRPr>
          </a:p>
          <a:p>
            <a:pPr marL="0" lvl="0" indent="0" algn="l" rtl="0">
              <a:lnSpc>
                <a:spcPct val="123478"/>
              </a:lnSpc>
              <a:spcBef>
                <a:spcPts val="1500"/>
              </a:spcBef>
              <a:spcAft>
                <a:spcPts val="0"/>
              </a:spcAft>
              <a:buSzPts val="440"/>
              <a:buNone/>
            </a:pPr>
            <a:endParaRPr sz="1500" dirty="0">
              <a:solidFill>
                <a:srgbClr val="000000"/>
              </a:solidFill>
              <a:highlight>
                <a:srgbClr val="FCFCFC"/>
              </a:highlight>
            </a:endParaRPr>
          </a:p>
          <a:p>
            <a:pPr marL="0" lvl="0" indent="0" algn="l" rtl="0">
              <a:lnSpc>
                <a:spcPct val="123478"/>
              </a:lnSpc>
              <a:spcBef>
                <a:spcPts val="1500"/>
              </a:spcBef>
              <a:spcAft>
                <a:spcPts val="0"/>
              </a:spcAft>
              <a:buSzPts val="440"/>
              <a:buNone/>
            </a:pPr>
            <a:r>
              <a:rPr lang="ca" sz="1500" dirty="0">
                <a:solidFill>
                  <a:srgbClr val="000000"/>
                </a:solidFill>
                <a:highlight>
                  <a:srgbClr val="FCFCFC"/>
                </a:highlight>
              </a:rPr>
              <a:t>   - Eviteu tenir el  menor contacte amb el fum.</a:t>
            </a:r>
            <a:endParaRPr sz="1500" dirty="0">
              <a:solidFill>
                <a:srgbClr val="000000"/>
              </a:solidFill>
              <a:highlight>
                <a:srgbClr val="FCFCFC"/>
              </a:highlight>
            </a:endParaRPr>
          </a:p>
          <a:p>
            <a:pPr marL="0" lvl="0" indent="0" algn="l" rtl="0">
              <a:lnSpc>
                <a:spcPct val="123478"/>
              </a:lnSpc>
              <a:spcBef>
                <a:spcPts val="1500"/>
              </a:spcBef>
              <a:spcAft>
                <a:spcPts val="0"/>
              </a:spcAft>
              <a:buSzPts val="440"/>
              <a:buNone/>
            </a:pPr>
            <a:endParaRPr sz="1500" dirty="0">
              <a:solidFill>
                <a:srgbClr val="000000"/>
              </a:solidFill>
              <a:highlight>
                <a:srgbClr val="FCFCFC"/>
              </a:highlight>
            </a:endParaRPr>
          </a:p>
          <a:p>
            <a:pPr marL="0" lvl="0" indent="0" algn="l" rtl="0">
              <a:lnSpc>
                <a:spcPct val="123478"/>
              </a:lnSpc>
              <a:spcBef>
                <a:spcPts val="1500"/>
              </a:spcBef>
              <a:spcAft>
                <a:spcPts val="0"/>
              </a:spcAft>
              <a:buSzPts val="440"/>
              <a:buNone/>
            </a:pPr>
            <a:r>
              <a:rPr lang="ca" sz="1500" dirty="0">
                <a:solidFill>
                  <a:srgbClr val="000000"/>
                </a:solidFill>
                <a:highlight>
                  <a:srgbClr val="FCFCFC"/>
                </a:highlight>
              </a:rPr>
              <a:t> </a:t>
            </a:r>
            <a:endParaRPr sz="1500" dirty="0">
              <a:solidFill>
                <a:srgbClr val="000000"/>
              </a:solidFill>
              <a:highlight>
                <a:srgbClr val="FCFCFC"/>
              </a:highlight>
            </a:endParaRPr>
          </a:p>
          <a:p>
            <a:pPr marL="0" lvl="0" indent="0" algn="l" rtl="0">
              <a:lnSpc>
                <a:spcPct val="123478"/>
              </a:lnSpc>
              <a:spcBef>
                <a:spcPts val="1500"/>
              </a:spcBef>
              <a:spcAft>
                <a:spcPts val="0"/>
              </a:spcAft>
              <a:buSzPts val="440"/>
              <a:buNone/>
            </a:pPr>
            <a:r>
              <a:rPr lang="ca" sz="1500" dirty="0">
                <a:solidFill>
                  <a:srgbClr val="000000"/>
                </a:solidFill>
                <a:highlight>
                  <a:srgbClr val="FCFCFC"/>
                </a:highlight>
              </a:rPr>
              <a:t>           </a:t>
            </a:r>
            <a:endParaRPr sz="1500" dirty="0">
              <a:solidFill>
                <a:srgbClr val="000000"/>
              </a:solidFill>
              <a:highlight>
                <a:srgbClr val="FCFCFC"/>
              </a:highlight>
            </a:endParaRPr>
          </a:p>
          <a:p>
            <a:pPr marL="0" lvl="0" indent="0" algn="l" rtl="0">
              <a:lnSpc>
                <a:spcPct val="123478"/>
              </a:lnSpc>
              <a:spcBef>
                <a:spcPts val="1500"/>
              </a:spcBef>
              <a:spcAft>
                <a:spcPts val="0"/>
              </a:spcAft>
              <a:buSzPts val="440"/>
              <a:buNone/>
            </a:pPr>
            <a:r>
              <a:rPr lang="ca" sz="1500" dirty="0">
                <a:solidFill>
                  <a:srgbClr val="000000"/>
                </a:solidFill>
                <a:highlight>
                  <a:srgbClr val="FCFCFC"/>
                </a:highlight>
              </a:rPr>
              <a:t>            </a:t>
            </a:r>
            <a:endParaRPr sz="1500" dirty="0">
              <a:solidFill>
                <a:srgbClr val="000000"/>
              </a:solidFill>
              <a:highlight>
                <a:srgbClr val="FCFCFC"/>
              </a:highlight>
            </a:endParaRPr>
          </a:p>
          <a:p>
            <a:pPr marL="0" lvl="0" indent="0" algn="l" rtl="0">
              <a:lnSpc>
                <a:spcPct val="123478"/>
              </a:lnSpc>
              <a:spcBef>
                <a:spcPts val="1500"/>
              </a:spcBef>
              <a:spcAft>
                <a:spcPts val="0"/>
              </a:spcAft>
              <a:buSzPts val="440"/>
              <a:buNone/>
            </a:pPr>
            <a:endParaRPr sz="1500" dirty="0">
              <a:solidFill>
                <a:srgbClr val="000000"/>
              </a:solidFill>
              <a:highlight>
                <a:srgbClr val="FCFCFC"/>
              </a:highlight>
            </a:endParaRPr>
          </a:p>
          <a:p>
            <a:pPr marL="0" lvl="0" indent="0" algn="l" rtl="0">
              <a:lnSpc>
                <a:spcPct val="123478"/>
              </a:lnSpc>
              <a:spcBef>
                <a:spcPts val="1500"/>
              </a:spcBef>
              <a:spcAft>
                <a:spcPts val="0"/>
              </a:spcAft>
              <a:buSzPts val="440"/>
              <a:buNone/>
            </a:pPr>
            <a:endParaRPr sz="1500" dirty="0">
              <a:solidFill>
                <a:srgbClr val="000000"/>
              </a:solidFill>
              <a:highlight>
                <a:srgbClr val="FCFCFC"/>
              </a:highlight>
            </a:endParaRPr>
          </a:p>
          <a:p>
            <a:pPr marL="0" lvl="0" indent="0" algn="l" rtl="0">
              <a:lnSpc>
                <a:spcPct val="123478"/>
              </a:lnSpc>
              <a:spcBef>
                <a:spcPts val="1500"/>
              </a:spcBef>
              <a:spcAft>
                <a:spcPts val="0"/>
              </a:spcAft>
              <a:buSzPts val="440"/>
              <a:buNone/>
            </a:pPr>
            <a:r>
              <a:rPr lang="ca" sz="1500" dirty="0">
                <a:solidFill>
                  <a:srgbClr val="000000"/>
                </a:solidFill>
                <a:highlight>
                  <a:srgbClr val="FCFCFC"/>
                </a:highlight>
              </a:rPr>
              <a:t>            </a:t>
            </a:r>
            <a:endParaRPr sz="1500" dirty="0">
              <a:solidFill>
                <a:srgbClr val="000000"/>
              </a:solidFill>
              <a:highlight>
                <a:srgbClr val="FCFCFC"/>
              </a:highlight>
            </a:endParaRPr>
          </a:p>
          <a:p>
            <a:pPr marL="0" lvl="0" indent="0" algn="l" rtl="0">
              <a:lnSpc>
                <a:spcPct val="123478"/>
              </a:lnSpc>
              <a:spcBef>
                <a:spcPts val="1500"/>
              </a:spcBef>
              <a:spcAft>
                <a:spcPts val="0"/>
              </a:spcAft>
              <a:buSzPts val="440"/>
              <a:buNone/>
            </a:pPr>
            <a:r>
              <a:rPr lang="ca" sz="1500" dirty="0">
                <a:solidFill>
                  <a:srgbClr val="000000"/>
                </a:solidFill>
                <a:highlight>
                  <a:srgbClr val="FCFCFC"/>
                </a:highlight>
              </a:rPr>
              <a:t>          </a:t>
            </a:r>
            <a:endParaRPr sz="1500" dirty="0">
              <a:solidFill>
                <a:srgbClr val="000000"/>
              </a:solidFill>
              <a:highlight>
                <a:srgbClr val="FCFCFC"/>
              </a:highlight>
            </a:endParaRPr>
          </a:p>
          <a:p>
            <a:pPr marL="0" lvl="0" indent="0" algn="l" rtl="0">
              <a:lnSpc>
                <a:spcPct val="123478"/>
              </a:lnSpc>
              <a:spcBef>
                <a:spcPts val="1500"/>
              </a:spcBef>
              <a:spcAft>
                <a:spcPts val="0"/>
              </a:spcAft>
              <a:buSzPts val="440"/>
              <a:buNone/>
            </a:pPr>
            <a:endParaRPr sz="1500" dirty="0">
              <a:solidFill>
                <a:srgbClr val="000000"/>
              </a:solidFill>
              <a:highlight>
                <a:srgbClr val="FCFCFC"/>
              </a:highlight>
            </a:endParaRPr>
          </a:p>
          <a:p>
            <a:pPr marL="0" lvl="0" indent="0" algn="l" rtl="0">
              <a:lnSpc>
                <a:spcPct val="123478"/>
              </a:lnSpc>
              <a:spcBef>
                <a:spcPts val="1500"/>
              </a:spcBef>
              <a:spcAft>
                <a:spcPts val="0"/>
              </a:spcAft>
              <a:buSzPts val="440"/>
              <a:buNone/>
            </a:pPr>
            <a:r>
              <a:rPr lang="ca" sz="1500" dirty="0">
                <a:solidFill>
                  <a:srgbClr val="000000"/>
                </a:solidFill>
                <a:highlight>
                  <a:srgbClr val="FCFCFC"/>
                </a:highlight>
              </a:rPr>
              <a:t>           </a:t>
            </a:r>
            <a:endParaRPr sz="1500" dirty="0">
              <a:solidFill>
                <a:srgbClr val="000000"/>
              </a:solidFill>
              <a:highlight>
                <a:srgbClr val="FCFCFC"/>
              </a:highlight>
            </a:endParaRPr>
          </a:p>
          <a:p>
            <a:pPr marL="0" lvl="0" indent="0" algn="l" rtl="0">
              <a:lnSpc>
                <a:spcPct val="95000"/>
              </a:lnSpc>
              <a:spcBef>
                <a:spcPts val="1500"/>
              </a:spcBef>
              <a:spcAft>
                <a:spcPts val="1200"/>
              </a:spcAft>
              <a:buSzPts val="440"/>
              <a:buNone/>
            </a:pPr>
            <a:endParaRPr sz="1500" dirty="0"/>
          </a:p>
        </p:txBody>
      </p:sp>
      <p:sp>
        <p:nvSpPr>
          <p:cNvPr id="94" name="Google Shape;94;p17"/>
          <p:cNvSpPr txBox="1"/>
          <p:nvPr/>
        </p:nvSpPr>
        <p:spPr>
          <a:xfrm>
            <a:off x="7905750" y="3933825"/>
            <a:ext cx="1257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 u="sng">
              <a:solidFill>
                <a:schemeClr val="dk2"/>
              </a:solidFill>
            </a:endParaRPr>
          </a:p>
        </p:txBody>
      </p:sp>
      <p:cxnSp>
        <p:nvCxnSpPr>
          <p:cNvPr id="95" name="Google Shape;95;p17"/>
          <p:cNvCxnSpPr/>
          <p:nvPr/>
        </p:nvCxnSpPr>
        <p:spPr>
          <a:xfrm>
            <a:off x="10325100" y="3914775"/>
            <a:ext cx="914400" cy="91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" name="Google Shape;96;p17"/>
          <p:cNvSpPr txBox="1"/>
          <p:nvPr/>
        </p:nvSpPr>
        <p:spPr>
          <a:xfrm>
            <a:off x="8394825" y="3384575"/>
            <a:ext cx="693000" cy="1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7325" y="2035650"/>
            <a:ext cx="1334350" cy="2884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251</Words>
  <Application>Microsoft Office PowerPoint</Application>
  <PresentationFormat>Presentació en pantalla (16:9)</PresentationFormat>
  <Paragraphs>49</Paragraphs>
  <Slides>5</Slides>
  <Notes>5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2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5</vt:i4>
      </vt:variant>
    </vt:vector>
  </HeadingPairs>
  <TitlesOfParts>
    <vt:vector size="8" baseType="lpstr">
      <vt:lpstr>Arial</vt:lpstr>
      <vt:lpstr>Lobster</vt:lpstr>
      <vt:lpstr>Simple Light</vt:lpstr>
      <vt:lpstr>Incendis  Forestals          </vt:lpstr>
      <vt:lpstr>Què és un incendi  forestal?</vt:lpstr>
      <vt:lpstr>Característiques   Un incendi forestal es produeix amb calor  (temperatura), oxigen (aire) i combustible                 (fusta).    </vt:lpstr>
      <vt:lpstr>Incendis  d’Andorra</vt:lpstr>
      <vt:lpstr>Consells  d'autoprotecció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Incendis  Forestals          </dc:title>
  <cp:lastModifiedBy>MANELA OLIVEIRA PEREZ</cp:lastModifiedBy>
  <cp:revision>4</cp:revision>
  <dcterms:modified xsi:type="dcterms:W3CDTF">2024-03-18T09:16:20Z</dcterms:modified>
</cp:coreProperties>
</file>