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embeddedFontLst>
    <p:embeddedFont>
      <p:font typeface="Arial Black"/>
      <p:regular r:id="rId20"/>
    </p:embeddedFont>
    <p:embeddedFont>
      <p:font typeface="RE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5" roundtripDataSignature="AMtx7mhTcZzB3C51n0pIHyjdzx3XrM8f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47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Black-regular.fntdata"/><Relationship Id="rId22" Type="http://schemas.openxmlformats.org/officeDocument/2006/relationships/font" Target="fonts/REM-bold.fntdata"/><Relationship Id="rId21" Type="http://schemas.openxmlformats.org/officeDocument/2006/relationships/font" Target="fonts/REM-regular.fntdata"/><Relationship Id="rId24" Type="http://schemas.openxmlformats.org/officeDocument/2006/relationships/font" Target="fonts/REM-boldItalic.fntdata"/><Relationship Id="rId23" Type="http://schemas.openxmlformats.org/officeDocument/2006/relationships/font" Target="fonts/REM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c2272991a2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2c2272991a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4" name="Google Shape;14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c21ff4f5f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g2c21ff4f5f7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c2272991a2_3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g2c2272991a2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c2352fb6b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2c2352fb6b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c2272991a2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2c2272991a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c2352fb6b4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2c2352fb6b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c2272991a2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2c2272991a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ol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ol i text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ol vertical i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ol i objecte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çalera de la secció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cte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4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4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és títo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ingut amb l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tge amb l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>
            <a:alpha val="0"/>
          </a:schemeClr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 amt="75000"/>
          </a:blip>
          <a:srcRect b="0" l="0" r="0" t="0"/>
          <a:stretch/>
        </p:blipFill>
        <p:spPr>
          <a:xfrm>
            <a:off x="-1373641" y="30616"/>
            <a:ext cx="11244263" cy="724376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</a:pPr>
            <a:r>
              <a:rPr lang="ca-ES">
                <a:latin typeface="Arial Black"/>
                <a:ea typeface="Arial Black"/>
                <a:cs typeface="Arial Black"/>
                <a:sym typeface="Arial Black"/>
              </a:rPr>
              <a:t>Incendis forestals</a:t>
            </a:r>
            <a:br>
              <a:rPr lang="ca-ES"/>
            </a:br>
            <a:endParaRPr/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0" y="5667375"/>
            <a:ext cx="3057525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ca-ES">
                <a:latin typeface="Arial"/>
                <a:ea typeface="Arial"/>
                <a:cs typeface="Arial"/>
                <a:sym typeface="Arial"/>
              </a:rPr>
              <a:t>Shawn-Mara-Zoriana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c2272991a2_0_21"/>
          <p:cNvSpPr txBox="1"/>
          <p:nvPr/>
        </p:nvSpPr>
        <p:spPr>
          <a:xfrm>
            <a:off x="0" y="985350"/>
            <a:ext cx="9065100" cy="56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20"/>
              <a:buFont typeface="Arial"/>
              <a:buNone/>
            </a:pPr>
            <a:r>
              <a:rPr b="0" i="0" lang="ca-ES" sz="43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🇦🇩 </a:t>
            </a:r>
            <a:r>
              <a:rPr b="1" i="0" lang="ca-ES" sz="43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Números d'emergència</a:t>
            </a:r>
            <a:r>
              <a:rPr b="0" i="0" lang="ca-ES" sz="43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📞🇦🇩</a:t>
            </a:r>
            <a:endParaRPr b="0" i="0" sz="432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20"/>
              <a:buFont typeface="Arial"/>
              <a:buNone/>
            </a:pPr>
            <a:r>
              <a:t/>
            </a:r>
            <a:endParaRPr b="0" i="0" sz="432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320"/>
              <a:buFont typeface="Arial"/>
              <a:buNone/>
            </a:pPr>
            <a:r>
              <a:rPr b="0" i="0" lang="ca-ES" sz="43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Policia:110 🚔👮🏻</a:t>
            </a:r>
            <a:endParaRPr b="0" i="0" sz="432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320"/>
              <a:buFont typeface="Arial"/>
              <a:buNone/>
            </a:pPr>
            <a:r>
              <a:rPr b="0" i="0" lang="ca-ES" sz="43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Bombers🚒 /ambulància🚑:118👍🏻</a:t>
            </a:r>
            <a:endParaRPr b="0" i="0" sz="432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320"/>
              <a:buFont typeface="Arial"/>
              <a:buNone/>
            </a:pPr>
            <a:r>
              <a:rPr b="0" i="0" lang="ca-ES" sz="43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Urgències medicals:116📱👍🏻</a:t>
            </a:r>
            <a:endParaRPr b="0" i="0" sz="432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320"/>
              <a:buFont typeface="Arial"/>
              <a:buNone/>
            </a:pPr>
            <a:r>
              <a:rPr b="0" i="0" lang="ca-ES" sz="43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Rescat de muntanya😼:112🚁👲🏿👍🏻</a:t>
            </a:r>
            <a:endParaRPr b="0" i="0" sz="432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320"/>
              <a:buFont typeface="Arial"/>
              <a:buNone/>
            </a:pPr>
            <a:r>
              <a:rPr b="0" i="0" lang="ca-ES" sz="432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👁👃🏻👁</a:t>
            </a:r>
            <a:endParaRPr b="0" i="0" sz="432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ca-E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👄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g2c2272991a2_0_21"/>
          <p:cNvPicPr preferRelativeResize="0"/>
          <p:nvPr/>
        </p:nvPicPr>
        <p:blipFill rotWithShape="1">
          <a:blip r:embed="rId3">
            <a:alphaModFix amt="40000"/>
          </a:blip>
          <a:srcRect b="0" l="0" r="0" t="0"/>
          <a:stretch/>
        </p:blipFill>
        <p:spPr>
          <a:xfrm>
            <a:off x="-1373641" y="30616"/>
            <a:ext cx="11244263" cy="7243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 txBox="1"/>
          <p:nvPr>
            <p:ph type="title"/>
          </p:nvPr>
        </p:nvSpPr>
        <p:spPr>
          <a:xfrm>
            <a:off x="628650" y="324550"/>
            <a:ext cx="8207700" cy="157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750"/>
              </a:spcBef>
              <a:spcAft>
                <a:spcPts val="75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-ES">
                <a:latin typeface="Arial"/>
                <a:ea typeface="Arial"/>
                <a:cs typeface="Arial"/>
                <a:sym typeface="Arial"/>
              </a:rPr>
              <a:t>Normes generals per prevenir els incendis forestals: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7"/>
          <p:cNvSpPr txBox="1"/>
          <p:nvPr>
            <p:ph idx="1" type="body"/>
          </p:nvPr>
        </p:nvSpPr>
        <p:spPr>
          <a:xfrm>
            <a:off x="584550" y="1755075"/>
            <a:ext cx="7974900" cy="47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a-ES" sz="2400">
                <a:latin typeface="Arial"/>
                <a:ea typeface="Arial"/>
                <a:cs typeface="Arial"/>
                <a:sym typeface="Arial"/>
              </a:rPr>
              <a:t>A- Tenir consciència pública del perill dels incendis forestals i de la importància de la prevenció.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a-ES" sz="2400">
                <a:latin typeface="Arial"/>
                <a:ea typeface="Arial"/>
                <a:cs typeface="Arial"/>
                <a:sym typeface="Arial"/>
              </a:rPr>
              <a:t>Seguir sempre les recomanacions i prohibicions dels estaments públics (Govern i Comuns).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just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a-ES" sz="2400">
                <a:latin typeface="Arial"/>
                <a:ea typeface="Arial"/>
                <a:cs typeface="Arial"/>
                <a:sym typeface="Arial"/>
              </a:rPr>
              <a:t>Complir amb les prohibicions de cremes en àrees propenses a incendis.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a-ES" sz="2400">
                <a:latin typeface="Arial"/>
                <a:ea typeface="Arial"/>
                <a:cs typeface="Arial"/>
                <a:sym typeface="Arial"/>
              </a:rPr>
              <a:t>B- Prevenció personal: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a-ES" sz="2400">
                <a:latin typeface="Arial"/>
                <a:ea typeface="Arial"/>
                <a:cs typeface="Arial"/>
                <a:sym typeface="Arial"/>
              </a:rPr>
              <a:t>Extremar precaucions: ser extremadament cautelós amb el foc a l'aire lliure i assegurar-se d’apagar completament les fogueres.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a-ES" sz="2400">
                <a:latin typeface="Arial"/>
                <a:ea typeface="Arial"/>
                <a:cs typeface="Arial"/>
                <a:sym typeface="Arial"/>
              </a:rPr>
              <a:t>No llençar mai al bosc plàstics, papers, vidres o qualsevol altre objecte que pugui produir una combustió. 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7"/>
          <p:cNvPicPr preferRelativeResize="0"/>
          <p:nvPr/>
        </p:nvPicPr>
        <p:blipFill rotWithShape="1">
          <a:blip r:embed="rId3">
            <a:alphaModFix amt="40000"/>
          </a:blip>
          <a:srcRect b="0" l="0" r="0" t="0"/>
          <a:stretch/>
        </p:blipFill>
        <p:spPr>
          <a:xfrm>
            <a:off x="-1373641" y="30616"/>
            <a:ext cx="11244263" cy="7243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c21ff4f5f7_0_5"/>
          <p:cNvSpPr txBox="1"/>
          <p:nvPr>
            <p:ph idx="1" type="body"/>
          </p:nvPr>
        </p:nvSpPr>
        <p:spPr>
          <a:xfrm>
            <a:off x="433225" y="643750"/>
            <a:ext cx="7886700" cy="55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-ES" sz="4400">
                <a:latin typeface="Arial"/>
                <a:ea typeface="Arial"/>
                <a:cs typeface="Arial"/>
                <a:sym typeface="Arial"/>
              </a:rPr>
              <a:t>Com protegir-se  durant un incendi forestal:</a:t>
            </a:r>
            <a:endParaRPr b="1" sz="4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>
                <a:latin typeface="Arial"/>
                <a:ea typeface="Arial"/>
                <a:cs typeface="Arial"/>
                <a:sym typeface="Arial"/>
              </a:rPr>
              <a:t>A- Evacuació: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>
                <a:latin typeface="Arial"/>
                <a:ea typeface="Arial"/>
                <a:cs typeface="Arial"/>
                <a:sym typeface="Arial"/>
              </a:rPr>
              <a:t>Evacuació Ordenada: seguir les rutes d'evacuació  designades per  les autoritats.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>
                <a:latin typeface="Arial"/>
                <a:ea typeface="Arial"/>
                <a:cs typeface="Arial"/>
                <a:sym typeface="Arial"/>
              </a:rPr>
              <a:t>B- Protecció personal: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>
                <a:latin typeface="Arial"/>
                <a:ea typeface="Arial"/>
                <a:cs typeface="Arial"/>
                <a:sym typeface="Arial"/>
              </a:rPr>
              <a:t>Roba adequada: Usar roba de protecció, com  mànigues i pantalons gruixuts.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>
                <a:latin typeface="Arial"/>
                <a:ea typeface="Arial"/>
                <a:cs typeface="Arial"/>
                <a:sym typeface="Arial"/>
              </a:rPr>
              <a:t>Màscares: Usar màscares per evitar la inhalació de fum.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g2c21ff4f5f7_0_5"/>
          <p:cNvSpPr txBox="1"/>
          <p:nvPr/>
        </p:nvSpPr>
        <p:spPr>
          <a:xfrm>
            <a:off x="3258200" y="1668525"/>
            <a:ext cx="5912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g2c21ff4f5f7_0_5"/>
          <p:cNvPicPr preferRelativeResize="0"/>
          <p:nvPr/>
        </p:nvPicPr>
        <p:blipFill rotWithShape="1">
          <a:blip r:embed="rId3">
            <a:alphaModFix amt="40000"/>
          </a:blip>
          <a:srcRect b="0" l="0" r="0" t="0"/>
          <a:stretch/>
        </p:blipFill>
        <p:spPr>
          <a:xfrm>
            <a:off x="-1373641" y="30616"/>
            <a:ext cx="11244263" cy="7243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c2272991a2_3_0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-ES">
                <a:latin typeface="Arial"/>
                <a:ea typeface="Arial"/>
                <a:cs typeface="Arial"/>
                <a:sym typeface="Arial"/>
              </a:rPr>
              <a:t>Incendis més severs a Andorra:</a:t>
            </a:r>
            <a:endParaRPr b="1"/>
          </a:p>
        </p:txBody>
      </p:sp>
      <p:sp>
        <p:nvSpPr>
          <p:cNvPr id="161" name="Google Shape;161;g2c2272991a2_3_0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>
                <a:latin typeface="Arial"/>
                <a:ea typeface="Arial"/>
                <a:cs typeface="Arial"/>
                <a:sym typeface="Arial"/>
              </a:rPr>
              <a:t>Un aspecte important dels incendis forestals a Andorra és que no han causat cap víctima mortal.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>
                <a:latin typeface="Arial"/>
                <a:ea typeface="Arial"/>
                <a:cs typeface="Arial"/>
                <a:sym typeface="Arial"/>
              </a:rPr>
              <a:t>Els danys han estat en la vegetació i avui en dia, encara hi ha zones del país on s'hi veuen les conseqüències d'aquests incendis.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>
                <a:latin typeface="Arial"/>
                <a:ea typeface="Arial"/>
                <a:cs typeface="Arial"/>
                <a:sym typeface="Arial"/>
              </a:rPr>
              <a:t>A continuació detallem alguns dels incendis més destructius que han afectat el país: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62" name="Google Shape;162;g2c2272991a2_3_0"/>
          <p:cNvPicPr preferRelativeResize="0"/>
          <p:nvPr/>
        </p:nvPicPr>
        <p:blipFill rotWithShape="1">
          <a:blip r:embed="rId3">
            <a:alphaModFix amt="40000"/>
          </a:blip>
          <a:srcRect b="0" l="0" r="0" t="0"/>
          <a:stretch/>
        </p:blipFill>
        <p:spPr>
          <a:xfrm>
            <a:off x="0" y="-51800"/>
            <a:ext cx="9219975" cy="72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c2352fb6b4_0_0"/>
          <p:cNvSpPr txBox="1"/>
          <p:nvPr>
            <p:ph idx="1" type="body"/>
          </p:nvPr>
        </p:nvSpPr>
        <p:spPr>
          <a:xfrm>
            <a:off x="825475" y="383325"/>
            <a:ext cx="7886700" cy="57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38125" lvl="0" marL="238125" rtl="0" algn="just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Char char="●"/>
            </a:pPr>
            <a:r>
              <a:rPr lang="ca-ES" u="sng">
                <a:latin typeface="Arial"/>
                <a:ea typeface="Arial"/>
                <a:cs typeface="Arial"/>
                <a:sym typeface="Arial"/>
              </a:rPr>
              <a:t>1 de juliol del 1973 a Ransol</a:t>
            </a:r>
            <a:r>
              <a:rPr lang="ca-ES">
                <a:latin typeface="Arial"/>
                <a:ea typeface="Arial"/>
                <a:cs typeface="Arial"/>
                <a:sym typeface="Arial"/>
              </a:rPr>
              <a:t>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r>
              <a:rPr lang="ca-ES">
                <a:latin typeface="Arial"/>
                <a:ea typeface="Arial"/>
                <a:cs typeface="Arial"/>
                <a:sym typeface="Arial"/>
              </a:rPr>
              <a:t>És l'incendi de més gran extensió que s'ha patit al país.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38125" lvl="0" marL="23812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●"/>
            </a:pPr>
            <a:r>
              <a:rPr lang="ca-ES" u="sng">
                <a:latin typeface="Arial"/>
                <a:ea typeface="Arial"/>
                <a:cs typeface="Arial"/>
                <a:sym typeface="Arial"/>
              </a:rPr>
              <a:t>29 de juliol del 1984 a Sispony:</a:t>
            </a:r>
            <a:endParaRPr u="sng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a-ES">
                <a:latin typeface="Arial"/>
                <a:ea typeface="Arial"/>
                <a:cs typeface="Arial"/>
                <a:sym typeface="Arial"/>
              </a:rPr>
              <a:t>Van trigar 7 dies en extingir-lo.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38125" lvl="0" marL="23812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●"/>
            </a:pPr>
            <a:r>
              <a:rPr lang="ca-ES" u="sng">
                <a:latin typeface="Arial"/>
                <a:ea typeface="Arial"/>
                <a:cs typeface="Arial"/>
                <a:sym typeface="Arial"/>
              </a:rPr>
              <a:t>28 de març del 1986 a Llorts:</a:t>
            </a:r>
            <a:endParaRPr u="sng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a-ES">
                <a:latin typeface="Arial"/>
                <a:ea typeface="Arial"/>
                <a:cs typeface="Arial"/>
                <a:sym typeface="Arial"/>
              </a:rPr>
              <a:t>Va començar a la carretera secundària d’Ordino al Serrat.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38125" lvl="0" marL="23812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●"/>
            </a:pPr>
            <a:r>
              <a:rPr lang="ca-ES" u="sng">
                <a:latin typeface="Arial"/>
                <a:ea typeface="Arial"/>
                <a:cs typeface="Arial"/>
                <a:sym typeface="Arial"/>
              </a:rPr>
              <a:t>2 de setembre del 1986 al Port d'Envalira:</a:t>
            </a:r>
            <a:endParaRPr u="sng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a-ES">
                <a:latin typeface="Arial"/>
                <a:ea typeface="Arial"/>
                <a:cs typeface="Arial"/>
                <a:sym typeface="Arial"/>
              </a:rPr>
              <a:t>Incendi d'herbes començat per un abocador d'escombraries.</a:t>
            </a:r>
            <a:endParaRPr u="sng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g2c2352fb6b4_0_0"/>
          <p:cNvPicPr preferRelativeResize="0"/>
          <p:nvPr/>
        </p:nvPicPr>
        <p:blipFill rotWithShape="1">
          <a:blip r:embed="rId3">
            <a:alphaModFix amt="40000"/>
          </a:blip>
          <a:srcRect b="0" l="0" r="0" t="0"/>
          <a:stretch/>
        </p:blipFill>
        <p:spPr>
          <a:xfrm>
            <a:off x="0" y="-51800"/>
            <a:ext cx="9219975" cy="72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>
            <a:alpha val="0"/>
          </a:schemeClr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title"/>
          </p:nvPr>
        </p:nvSpPr>
        <p:spPr>
          <a:xfrm>
            <a:off x="628650" y="696300"/>
            <a:ext cx="7886700" cy="18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ca-ES">
                <a:latin typeface="Arial"/>
                <a:ea typeface="Arial"/>
                <a:cs typeface="Arial"/>
                <a:sym typeface="Arial"/>
              </a:rPr>
              <a:t>Què és un incendi forestal?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"/>
          <p:cNvSpPr txBox="1"/>
          <p:nvPr>
            <p:ph idx="1" type="body"/>
          </p:nvPr>
        </p:nvSpPr>
        <p:spPr>
          <a:xfrm>
            <a:off x="628650" y="1825625"/>
            <a:ext cx="82374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a-ES">
                <a:latin typeface="Arial"/>
                <a:ea typeface="Arial"/>
                <a:cs typeface="Arial"/>
                <a:sym typeface="Arial"/>
              </a:rPr>
              <a:t>Un incendi forestal és un foc sense control al bosc.</a:t>
            </a:r>
            <a:r>
              <a:rPr lang="ca-ES"/>
              <a:t> </a:t>
            </a:r>
            <a:endParaRPr/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 amt="40000"/>
          </a:blip>
          <a:srcRect b="0" l="0" r="0" t="0"/>
          <a:stretch/>
        </p:blipFill>
        <p:spPr>
          <a:xfrm>
            <a:off x="0" y="-51800"/>
            <a:ext cx="9219975" cy="72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 txBox="1"/>
          <p:nvPr>
            <p:ph type="title"/>
          </p:nvPr>
        </p:nvSpPr>
        <p:spPr>
          <a:xfrm>
            <a:off x="628650" y="853975"/>
            <a:ext cx="7886700" cy="14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ca-ES">
                <a:latin typeface="Arial"/>
                <a:ea typeface="Arial"/>
                <a:cs typeface="Arial"/>
                <a:sym typeface="Arial"/>
              </a:rPr>
              <a:t>Com s'originen els incendis forestals?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5"/>
          <p:cNvSpPr txBox="1"/>
          <p:nvPr>
            <p:ph idx="1" type="body"/>
          </p:nvPr>
        </p:nvSpPr>
        <p:spPr>
          <a:xfrm>
            <a:off x="709800" y="1690700"/>
            <a:ext cx="7858200" cy="43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165"/>
              <a:buNone/>
            </a:pPr>
            <a:r>
              <a:t/>
            </a:r>
            <a:endParaRPr b="1" sz="9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165"/>
              <a:buNone/>
            </a:pPr>
            <a:r>
              <a:t/>
            </a:r>
            <a:endParaRPr b="1" sz="9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165"/>
              <a:buNone/>
            </a:pPr>
            <a:r>
              <a:t/>
            </a:r>
            <a:endParaRPr b="1" sz="9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165"/>
              <a:buNone/>
            </a:pPr>
            <a:r>
              <a:t/>
            </a:r>
            <a:endParaRPr b="1" sz="9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9165"/>
              <a:buNone/>
            </a:pPr>
            <a:r>
              <a:t/>
            </a:r>
            <a:endParaRPr b="1" sz="9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</a:pPr>
            <a:r>
              <a:rPr b="1" lang="ca-ES" sz="11200">
                <a:latin typeface="Arial"/>
                <a:ea typeface="Arial"/>
                <a:cs typeface="Arial"/>
                <a:sym typeface="Arial"/>
              </a:rPr>
              <a:t>CAUSES NATURALS:</a:t>
            </a:r>
            <a:endParaRPr b="1" sz="1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</a:pPr>
            <a:r>
              <a:t/>
            </a:r>
            <a:endParaRPr b="1" sz="1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5714"/>
              <a:buNone/>
            </a:pPr>
            <a:r>
              <a:rPr lang="ca-ES" sz="11200">
                <a:latin typeface="Arial"/>
                <a:ea typeface="Arial"/>
                <a:cs typeface="Arial"/>
                <a:sym typeface="Arial"/>
              </a:rPr>
              <a:t>Els raigs de sol poden impactar als arbres o a la vegetació seca, provocant l’inici del foc. </a:t>
            </a:r>
            <a:endParaRPr sz="1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5714"/>
              <a:buNone/>
            </a:pPr>
            <a:r>
              <a:t/>
            </a:r>
            <a:endParaRPr sz="1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ca-ES"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                                                      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60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00" name="Google Shape;100;p5"/>
          <p:cNvPicPr preferRelativeResize="0"/>
          <p:nvPr/>
        </p:nvPicPr>
        <p:blipFill rotWithShape="1">
          <a:blip r:embed="rId3">
            <a:alphaModFix amt="40000"/>
          </a:blip>
          <a:srcRect b="0" l="0" r="0" t="0"/>
          <a:stretch/>
        </p:blipFill>
        <p:spPr>
          <a:xfrm>
            <a:off x="-1373641" y="30616"/>
            <a:ext cx="11244263" cy="7243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c2272991a2_0_10"/>
          <p:cNvSpPr txBox="1"/>
          <p:nvPr>
            <p:ph idx="1" type="body"/>
          </p:nvPr>
        </p:nvSpPr>
        <p:spPr>
          <a:xfrm>
            <a:off x="628650" y="972200"/>
            <a:ext cx="7886700" cy="52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ca-ES">
                <a:latin typeface="Arial"/>
                <a:ea typeface="Arial"/>
                <a:cs typeface="Arial"/>
                <a:sym typeface="Arial"/>
              </a:rPr>
              <a:t>CAUSES HUMANES: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ca-ES">
                <a:latin typeface="Arial"/>
                <a:ea typeface="Arial"/>
                <a:cs typeface="Arial"/>
                <a:sym typeface="Arial"/>
              </a:rPr>
              <a:t>Mal maneig del foc a l’aire lliure, com fogueres no controlades.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ca-ES">
                <a:latin typeface="Arial"/>
                <a:ea typeface="Arial"/>
                <a:cs typeface="Arial"/>
                <a:sym typeface="Arial"/>
              </a:rPr>
              <a:t>Equips i maquinària: Espurnes generades per maquinària o equips en àrees seques i amb vegetació inflamable.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ca-ES">
                <a:latin typeface="Arial"/>
                <a:ea typeface="Arial"/>
                <a:cs typeface="Arial"/>
                <a:sym typeface="Arial"/>
              </a:rPr>
              <a:t>Burilles de cigarretes: Llençar burilles de cigarretes en àrees propenses al foc.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g2c2272991a2_0_10"/>
          <p:cNvPicPr preferRelativeResize="0"/>
          <p:nvPr/>
        </p:nvPicPr>
        <p:blipFill rotWithShape="1">
          <a:blip r:embed="rId3">
            <a:alphaModFix amt="40000"/>
          </a:blip>
          <a:srcRect b="0" l="0" r="0" t="0"/>
          <a:stretch/>
        </p:blipFill>
        <p:spPr>
          <a:xfrm>
            <a:off x="-1373641" y="30616"/>
            <a:ext cx="11244263" cy="7243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75B5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>
            <p:ph type="title"/>
          </p:nvPr>
        </p:nvSpPr>
        <p:spPr>
          <a:xfrm>
            <a:off x="628650" y="2102875"/>
            <a:ext cx="8275500" cy="23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alibri"/>
              <a:buNone/>
            </a:pPr>
            <a:r>
              <a:rPr lang="ca-ES" sz="9600"/>
              <a:t>Estàs escoltant?</a:t>
            </a:r>
            <a:endParaRPr sz="9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alibri"/>
              <a:buNone/>
            </a:pPr>
            <a:r>
              <a:rPr lang="ca-ES" sz="9600">
                <a:latin typeface="REM"/>
                <a:ea typeface="REM"/>
                <a:cs typeface="REM"/>
                <a:sym typeface="REM"/>
              </a:rPr>
              <a:t>🤔</a:t>
            </a:r>
            <a:endParaRPr sz="9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/>
          <p:nvPr>
            <p:ph idx="1" type="body"/>
          </p:nvPr>
        </p:nvSpPr>
        <p:spPr>
          <a:xfrm>
            <a:off x="349650" y="215775"/>
            <a:ext cx="8444700" cy="63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ca-ES" sz="4400">
                <a:latin typeface="Arial"/>
                <a:ea typeface="Arial"/>
                <a:cs typeface="Arial"/>
                <a:sym typeface="Arial"/>
              </a:rPr>
              <a:t>Com reaccionar davant d’un incendi forestal:</a:t>
            </a:r>
            <a:endParaRPr b="1" sz="4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1" sz="4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just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ca-ES" sz="2400">
                <a:latin typeface="Arial"/>
                <a:ea typeface="Arial"/>
                <a:cs typeface="Arial"/>
                <a:sym typeface="Arial"/>
              </a:rPr>
              <a:t>Estar atents als informes meteorològics per rebre alertes primerenques.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7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ca-ES" sz="2400">
                <a:latin typeface="Arial"/>
                <a:ea typeface="Arial"/>
                <a:cs typeface="Arial"/>
                <a:sym typeface="Arial"/>
              </a:rPr>
              <a:t>Notificar immediatament als serveis d’emergència en detectar un incendi forestal trucant al 112.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7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just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ca-ES" sz="2400">
                <a:latin typeface="Arial"/>
                <a:ea typeface="Arial"/>
                <a:cs typeface="Arial"/>
                <a:sym typeface="Arial"/>
              </a:rPr>
              <a:t>Mantenir la calma. És difícil, però actuant amb calma i seny serem capaços d'analitzar la situació i realitzar les millors actuacions.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349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"/>
              <a:buFont typeface="Arial"/>
              <a:buChar char="●"/>
            </a:pPr>
            <a:r>
              <a:t/>
            </a:r>
            <a:endParaRPr sz="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5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6"/>
          <p:cNvPicPr preferRelativeResize="0"/>
          <p:nvPr/>
        </p:nvPicPr>
        <p:blipFill rotWithShape="1">
          <a:blip r:embed="rId3">
            <a:alphaModFix amt="40000"/>
          </a:blip>
          <a:srcRect b="0" l="0" r="0" t="0"/>
          <a:stretch/>
        </p:blipFill>
        <p:spPr>
          <a:xfrm>
            <a:off x="-1373641" y="30616"/>
            <a:ext cx="11244263" cy="7243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c2352fb6b4_0_14"/>
          <p:cNvSpPr txBox="1"/>
          <p:nvPr>
            <p:ph idx="1" type="body"/>
          </p:nvPr>
        </p:nvSpPr>
        <p:spPr>
          <a:xfrm>
            <a:off x="628650" y="1207250"/>
            <a:ext cx="7886700" cy="50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a-ES" sz="2400">
                <a:latin typeface="Arial"/>
                <a:ea typeface="Arial"/>
                <a:cs typeface="Arial"/>
                <a:sym typeface="Arial"/>
              </a:rPr>
              <a:t>Si estàs prop de l'incendi, allunya-te'n per les zones laterals fins on hi hagi menys vegetació i en direcció contrària al vent, si és possible entra en una zona cremada.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a-ES" sz="2400">
                <a:latin typeface="Arial"/>
                <a:ea typeface="Arial"/>
                <a:cs typeface="Arial"/>
                <a:sym typeface="Arial"/>
              </a:rPr>
              <a:t>Si el foc està ascendint, no t'enfilis per la muntanya.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ca-ES" sz="2400">
                <a:latin typeface="Arial"/>
                <a:ea typeface="Arial"/>
                <a:cs typeface="Arial"/>
                <a:sym typeface="Arial"/>
              </a:rPr>
              <a:t>Si vas en cotxe, és millor parar i tancar els vidres.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ca-ES" sz="2400">
                <a:latin typeface="Arial"/>
                <a:ea typeface="Arial"/>
                <a:cs typeface="Arial"/>
                <a:sym typeface="Arial"/>
              </a:rPr>
              <a:t>Si tens un rierol, un llac o el mar a prop, en definitiva qualsevol acumulació d'aigua, posa-t'hi per protegir-te.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28" name="Google Shape;128;g2c2352fb6b4_0_14"/>
          <p:cNvPicPr preferRelativeResize="0"/>
          <p:nvPr/>
        </p:nvPicPr>
        <p:blipFill rotWithShape="1">
          <a:blip r:embed="rId3">
            <a:alphaModFix amt="40000"/>
          </a:blip>
          <a:srcRect b="0" l="0" r="0" t="0"/>
          <a:stretch/>
        </p:blipFill>
        <p:spPr>
          <a:xfrm>
            <a:off x="-1373641" y="30616"/>
            <a:ext cx="11244263" cy="7243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c2272991a2_0_15"/>
          <p:cNvSpPr txBox="1"/>
          <p:nvPr>
            <p:ph idx="1" type="body"/>
          </p:nvPr>
        </p:nvSpPr>
        <p:spPr>
          <a:xfrm>
            <a:off x="564925" y="0"/>
            <a:ext cx="78039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u="sng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u="sng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a-ES" u="sng">
                <a:latin typeface="Arial"/>
                <a:ea typeface="Arial"/>
                <a:cs typeface="Arial"/>
                <a:sym typeface="Arial"/>
              </a:rPr>
              <a:t>Evacuació:</a:t>
            </a:r>
            <a:r>
              <a:rPr lang="ca-ES">
                <a:latin typeface="Arial"/>
                <a:ea typeface="Arial"/>
                <a:cs typeface="Arial"/>
                <a:sym typeface="Arial"/>
              </a:rPr>
              <a:t> seguir les instruccions d’evacuació de les autoritats locals.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u="sng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a-ES" u="sng">
                <a:latin typeface="Arial"/>
                <a:ea typeface="Arial"/>
                <a:cs typeface="Arial"/>
                <a:sym typeface="Arial"/>
              </a:rPr>
              <a:t>Equip d’emergència:</a:t>
            </a:r>
            <a:r>
              <a:rPr lang="ca-ES"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a-ES">
                <a:latin typeface="Arial"/>
                <a:ea typeface="Arial"/>
                <a:cs typeface="Arial"/>
                <a:sym typeface="Arial"/>
              </a:rPr>
              <a:t>Kits de Supervivència: tenir kits d’emergència que incloguin subministraments essencials com aigua, aliments no peribles, medicaments i llanterna.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a-ES" sz="2800">
                <a:latin typeface="Arial"/>
                <a:ea typeface="Arial"/>
                <a:cs typeface="Arial"/>
                <a:sym typeface="Arial"/>
              </a:rPr>
              <a:t>i tenir a mà:......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34" name="Google Shape;134;g2c2272991a2_0_15"/>
          <p:cNvSpPr txBox="1"/>
          <p:nvPr/>
        </p:nvSpPr>
        <p:spPr>
          <a:xfrm>
            <a:off x="3210625" y="3009975"/>
            <a:ext cx="596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g2c2272991a2_0_15"/>
          <p:cNvPicPr preferRelativeResize="0"/>
          <p:nvPr/>
        </p:nvPicPr>
        <p:blipFill rotWithShape="1">
          <a:blip r:embed="rId3">
            <a:alphaModFix amt="30000"/>
          </a:blip>
          <a:srcRect b="0" l="0" r="0" t="0"/>
          <a:stretch/>
        </p:blipFill>
        <p:spPr>
          <a:xfrm>
            <a:off x="-1373641" y="30616"/>
            <a:ext cx="11244263" cy="7243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l'Office">
  <a:themeElements>
    <a:clrScheme name="Tema de l'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2024-02-01T10:22:46Z</dcterms:created>
  <dc:creator>FR1EMAS-ALU-20</dc:creator>
</cp:coreProperties>
</file>