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6858000" cx="12192000"/>
  <p:notesSz cx="6858000" cy="9144000"/>
  <p:embeddedFontLst>
    <p:embeddedFont>
      <p:font typeface="Tahoma"/>
      <p:regular r:id="rId16"/>
      <p:bold r:id="rId17"/>
    </p:embeddedFont>
    <p:embeddedFont>
      <p:font typeface="Lora"/>
      <p:regular r:id="rId18"/>
      <p:bold r:id="rId19"/>
      <p:italic r:id="rId20"/>
      <p:boldItalic r:id="rId21"/>
    </p:embeddedFont>
    <p:embeddedFont>
      <p:font typeface="Open Sans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6" roundtripDataSignature="AMtx7mjNnvHjEeWzq3Lf8nJSh4ykdby0w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ora-italic.fntdata"/><Relationship Id="rId22" Type="http://schemas.openxmlformats.org/officeDocument/2006/relationships/font" Target="fonts/OpenSans-regular.fntdata"/><Relationship Id="rId21" Type="http://schemas.openxmlformats.org/officeDocument/2006/relationships/font" Target="fonts/Lora-boldItalic.fntdata"/><Relationship Id="rId24" Type="http://schemas.openxmlformats.org/officeDocument/2006/relationships/font" Target="fonts/OpenSans-italic.fntdata"/><Relationship Id="rId23" Type="http://schemas.openxmlformats.org/officeDocument/2006/relationships/font" Target="fonts/OpenSans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customschemas.google.com/relationships/presentationmetadata" Target="metadata"/><Relationship Id="rId25" Type="http://schemas.openxmlformats.org/officeDocument/2006/relationships/font" Target="fonts/OpenSans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Tahoma-bold.fntdata"/><Relationship Id="rId16" Type="http://schemas.openxmlformats.org/officeDocument/2006/relationships/font" Target="fonts/Tahoma-regular.fntdata"/><Relationship Id="rId19" Type="http://schemas.openxmlformats.org/officeDocument/2006/relationships/font" Target="fonts/Lora-bold.fntdata"/><Relationship Id="rId18" Type="http://schemas.openxmlformats.org/officeDocument/2006/relationships/font" Target="fonts/Lora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2" name="Google Shape;14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8" name="Google Shape;14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6" name="Google Shape;9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4" name="Google Shape;10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1" name="Google Shape;11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7" name="Google Shape;11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3" name="Google Shape;12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0" name="Google Shape;13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6" name="Google Shape;13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  <p:transition spd="slow" p14:dur="800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  <p:transition spd="slow" p14:dur="800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  <p:transition spd="slow" p14:dur="800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  <p:transition spd="slow" p14:dur="800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  <p:transition spd="slow" p14:dur="800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  <p:transition spd="slow" p14:dur="800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1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  <p:transition spd="slow" p14:dur="800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  <p:transition spd="slow" p14:dur="800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  <p:transition spd="slow" p14:dur="800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  <p:transition spd="slow" p14:dur="800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  <p:transition spd="slow" p14:dur="800">
    <p:diamond/>
  </p:transition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p14:dur="800">
    <p:diamond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ctrTitle"/>
          </p:nvPr>
        </p:nvSpPr>
        <p:spPr>
          <a:xfrm>
            <a:off x="1076035" y="1838036"/>
            <a:ext cx="9144000" cy="133003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8800"/>
              <a:buFont typeface="Calibri"/>
              <a:buNone/>
            </a:pPr>
            <a:r>
              <a:rPr b="1" lang="ca-ES" sz="8800">
                <a:solidFill>
                  <a:srgbClr val="FF0000"/>
                </a:solidFill>
              </a:rPr>
              <a:t>ESLLAVISSADES</a:t>
            </a:r>
            <a:endParaRPr/>
          </a:p>
        </p:txBody>
      </p:sp>
      <p:sp>
        <p:nvSpPr>
          <p:cNvPr id="85" name="Google Shape;85;p1"/>
          <p:cNvSpPr txBox="1"/>
          <p:nvPr/>
        </p:nvSpPr>
        <p:spPr>
          <a:xfrm>
            <a:off x="4855493" y="4267203"/>
            <a:ext cx="632242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ca-E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NATHANIEL, LAURA, TINA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ca-E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CM2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Escena d'autopista" id="86" name="Google Shape;8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09889" y="738905"/>
            <a:ext cx="2690095" cy="2690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800">
    <p:diamond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11814" y="1690688"/>
            <a:ext cx="6527007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br>
              <a:rPr lang="ca-ES"/>
            </a:br>
            <a:br>
              <a:rPr lang="ca-ES"/>
            </a:br>
            <a:r>
              <a:rPr lang="ca-ES" sz="4555" u="sng">
                <a:latin typeface="Calibri"/>
                <a:ea typeface="Calibri"/>
                <a:cs typeface="Calibri"/>
                <a:sym typeface="Calibri"/>
              </a:rPr>
              <a:t>EXEMPLE 4:</a:t>
            </a:r>
            <a:r>
              <a:rPr lang="ca-ES" sz="4555">
                <a:latin typeface="Calibri"/>
                <a:ea typeface="Calibri"/>
                <a:cs typeface="Calibri"/>
                <a:sym typeface="Calibri"/>
              </a:rPr>
              <a:t> PUNT DE TROBADA</a:t>
            </a:r>
            <a:br>
              <a:rPr lang="ca-ES" sz="4555">
                <a:latin typeface="Calibri"/>
                <a:ea typeface="Calibri"/>
                <a:cs typeface="Calibri"/>
                <a:sym typeface="Calibri"/>
              </a:rPr>
            </a:br>
            <a:r>
              <a:rPr lang="ca-ES" sz="4555">
                <a:latin typeface="Calibri"/>
                <a:ea typeface="Calibri"/>
                <a:cs typeface="Calibri"/>
                <a:sym typeface="Calibri"/>
              </a:rPr>
              <a:t>EL 10 D’AGOST DEL 2019</a:t>
            </a:r>
            <a:br>
              <a:rPr lang="ca-ES" sz="4555">
                <a:latin typeface="Calibri"/>
                <a:ea typeface="Calibri"/>
                <a:cs typeface="Calibri"/>
                <a:sym typeface="Calibri"/>
              </a:rPr>
            </a:br>
            <a:br>
              <a:rPr lang="ca-ES"/>
            </a:br>
            <a:endParaRPr/>
          </a:p>
        </p:txBody>
      </p:sp>
    </p:spTree>
  </p:cSld>
  <p:clrMapOvr>
    <a:masterClrMapping/>
  </p:clrMapOvr>
  <p:transition spd="slow" p14:dur="800">
    <p:diamond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"/>
          <p:cNvSpPr txBox="1"/>
          <p:nvPr>
            <p:ph idx="1" type="body"/>
          </p:nvPr>
        </p:nvSpPr>
        <p:spPr>
          <a:xfrm>
            <a:off x="1386840" y="1318646"/>
            <a:ext cx="10515600" cy="4351338"/>
          </a:xfrm>
          <a:prstGeom prst="rect">
            <a:avLst/>
          </a:prstGeom>
          <a:noFill/>
          <a:ln>
            <a:noFill/>
          </a:ln>
          <a:effectLst>
            <a:outerShdw blurRad="225425" algn="ctr" dir="5220000" dist="50800">
              <a:srgbClr val="000000">
                <a:alpha val="32549"/>
              </a:srgbClr>
            </a:outerShdw>
            <a:reflection blurRad="0" dir="5400000" dist="101600" endA="295" endPos="92000" kx="0" rotWithShape="0" algn="bl" stA="50000" stPos="0" sy="-100000" ky="0"/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</a:pPr>
            <a:r>
              <a:t/>
            </a:r>
            <a:endParaRPr sz="9600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9600"/>
              <a:buNone/>
            </a:pPr>
            <a:r>
              <a:rPr lang="ca-ES" sz="9600">
                <a:solidFill>
                  <a:srgbClr val="FF0000"/>
                </a:solidFill>
              </a:rPr>
              <a:t>GRÀCIES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ca-ES" u="sng"/>
              <a:t>1/ DEFINICIÓ</a:t>
            </a:r>
            <a:endParaRPr/>
          </a:p>
        </p:txBody>
      </p:sp>
      <p:sp>
        <p:nvSpPr>
          <p:cNvPr id="92" name="Google Shape;92;p2"/>
          <p:cNvSpPr txBox="1"/>
          <p:nvPr>
            <p:ph idx="1" type="body"/>
          </p:nvPr>
        </p:nvSpPr>
        <p:spPr>
          <a:xfrm>
            <a:off x="5853925" y="1907600"/>
            <a:ext cx="5499900" cy="41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746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-"/>
            </a:pPr>
            <a:r>
              <a:rPr lang="ca-ES" sz="2300"/>
              <a:t>Una</a:t>
            </a:r>
            <a:r>
              <a:rPr i="0" lang="ca-ES" sz="2300"/>
              <a:t> </a:t>
            </a:r>
            <a:r>
              <a:rPr lang="ca-ES" sz="2300"/>
              <a:t>esllavissada</a:t>
            </a:r>
            <a:r>
              <a:rPr i="0" lang="ca-ES" sz="2300"/>
              <a:t> (o solsida</a:t>
            </a:r>
            <a:r>
              <a:rPr lang="ca-ES" sz="2300"/>
              <a:t>) </a:t>
            </a:r>
            <a:r>
              <a:rPr i="0" lang="ca-ES" sz="2300"/>
              <a:t>és un esfondrament de terres, roques o vessants de muntanyes.</a:t>
            </a:r>
            <a:endParaRPr sz="2300"/>
          </a:p>
          <a:p>
            <a:pPr indent="-3746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-"/>
            </a:pPr>
            <a:r>
              <a:rPr lang="ca-ES" sz="2300"/>
              <a:t>La gravetat és la principal força motriu.</a:t>
            </a:r>
            <a:endParaRPr sz="2300"/>
          </a:p>
          <a:p>
            <a:pPr indent="-3746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-"/>
            </a:pPr>
            <a:r>
              <a:rPr lang="ca-ES" sz="2300"/>
              <a:t>Pot tenir una longitud variable segons la inclinació de la pendent.</a:t>
            </a:r>
            <a:endParaRPr sz="2300"/>
          </a:p>
          <a:p>
            <a:pPr indent="-3746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-"/>
            </a:pPr>
            <a:r>
              <a:rPr lang="ca-ES" sz="2300"/>
              <a:t>Diferenciar entre esllavissada de terreny o allau de fang.</a:t>
            </a:r>
            <a:endParaRPr sz="2300"/>
          </a:p>
          <a:p>
            <a:pPr indent="0" lvl="0" marL="0" rtl="0" algn="just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just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0" i="0" sz="20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200000"/>
              </a:lnSpc>
              <a:spcBef>
                <a:spcPts val="3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127" y="1907598"/>
            <a:ext cx="5811873" cy="41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800">
    <p:diamond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ca-ES" u="sng"/>
              <a:t>2/ CAUSES</a:t>
            </a:r>
            <a:endParaRPr/>
          </a:p>
        </p:txBody>
      </p:sp>
      <p:sp>
        <p:nvSpPr>
          <p:cNvPr id="99" name="Google Shape;99;p3"/>
          <p:cNvSpPr txBox="1"/>
          <p:nvPr>
            <p:ph idx="1" type="body"/>
          </p:nvPr>
        </p:nvSpPr>
        <p:spPr>
          <a:xfrm>
            <a:off x="912100" y="1456175"/>
            <a:ext cx="10515600" cy="46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2500"/>
              <a:buNone/>
            </a:pPr>
            <a:r>
              <a:rPr lang="ca-ES" sz="4480"/>
              <a:t>En </a:t>
            </a:r>
            <a:r>
              <a:rPr lang="ca-ES" sz="4057"/>
              <a:t>molts casos, l'esllavissada es produeix per un esdeveniment fortuït com ara precipitacions intenses, un terratrèmol, un tall de pendent per construir una carretera i molts altres, tot i que no sempre són identificables.</a:t>
            </a:r>
            <a:endParaRPr sz="4057"/>
          </a:p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9006"/>
              <a:buNone/>
            </a:pPr>
            <a:r>
              <a:t/>
            </a:r>
            <a:endParaRPr sz="4057"/>
          </a:p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9006"/>
              <a:buNone/>
            </a:pPr>
            <a:r>
              <a:rPr lang="ca-ES" sz="4057"/>
              <a:t>En qualsevol cas podem identificar:</a:t>
            </a:r>
            <a:endParaRPr sz="4057"/>
          </a:p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9006"/>
              <a:buNone/>
            </a:pPr>
            <a:r>
              <a:t/>
            </a:r>
            <a:endParaRPr sz="4057"/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9006"/>
              <a:buNone/>
            </a:pPr>
            <a:r>
              <a:rPr b="1" lang="ca-ES" sz="4057"/>
              <a:t>   Causes naturals</a:t>
            </a:r>
            <a:r>
              <a:rPr lang="ca-ES" sz="4057"/>
              <a:t>: erupcions volcàniques, terratrèmols, erosió provocada pel vent, aigua o gel.</a:t>
            </a:r>
            <a:endParaRPr sz="4057"/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9006"/>
              <a:buNone/>
            </a:pPr>
            <a:r>
              <a:rPr b="1" lang="ca-ES" sz="4057"/>
              <a:t>   Causes provocades per l’ésser humà</a:t>
            </a:r>
            <a:r>
              <a:rPr lang="ca-ES" sz="4057"/>
              <a:t>: Vibracions de maquinària o trànsit, explosius i mines, desforestació</a:t>
            </a:r>
            <a:r>
              <a:rPr lang="ca-ES" sz="4480"/>
              <a:t> i construcció.</a:t>
            </a:r>
            <a:endParaRPr sz="4480"/>
          </a:p>
        </p:txBody>
      </p:sp>
      <p:sp>
        <p:nvSpPr>
          <p:cNvPr id="100" name="Google Shape;100;p3"/>
          <p:cNvSpPr/>
          <p:nvPr/>
        </p:nvSpPr>
        <p:spPr>
          <a:xfrm flipH="1" rot="10800000">
            <a:off x="464127" y="4221596"/>
            <a:ext cx="600364" cy="37869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3"/>
          <p:cNvSpPr/>
          <p:nvPr/>
        </p:nvSpPr>
        <p:spPr>
          <a:xfrm flipH="1" rot="10800000">
            <a:off x="464127" y="5059868"/>
            <a:ext cx="600364" cy="37869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 p14:dur="800">
    <p:diamond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ca-ES" u="sng"/>
              <a:t>3/SENYALITZACIÓ</a:t>
            </a:r>
            <a:endParaRPr b="1" u="sng"/>
          </a:p>
        </p:txBody>
      </p:sp>
      <p:pic>
        <p:nvPicPr>
          <p:cNvPr id="107" name="Google Shape;107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25825" y="1382099"/>
            <a:ext cx="3664500" cy="422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4"/>
          <p:cNvSpPr txBox="1"/>
          <p:nvPr/>
        </p:nvSpPr>
        <p:spPr>
          <a:xfrm>
            <a:off x="3138925" y="5459475"/>
            <a:ext cx="7199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ca-ES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 veiem aquest senyal hem de tenir precaució.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 p14:dur="800">
    <p:diamond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/>
          <p:nvPr>
            <p:ph type="title"/>
          </p:nvPr>
        </p:nvSpPr>
        <p:spPr>
          <a:xfrm>
            <a:off x="838200" y="170500"/>
            <a:ext cx="10515600" cy="10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ca-ES" u="sng">
                <a:latin typeface="Calibri"/>
                <a:ea typeface="Calibri"/>
                <a:cs typeface="Calibri"/>
                <a:sym typeface="Calibri"/>
              </a:rPr>
              <a:t>4/ AUTOPROTECCIÓ </a:t>
            </a:r>
            <a:endParaRPr/>
          </a:p>
        </p:txBody>
      </p:sp>
      <p:sp>
        <p:nvSpPr>
          <p:cNvPr id="114" name="Google Shape;114;p5"/>
          <p:cNvSpPr txBox="1"/>
          <p:nvPr>
            <p:ph idx="1" type="body"/>
          </p:nvPr>
        </p:nvSpPr>
        <p:spPr>
          <a:xfrm>
            <a:off x="358100" y="1098800"/>
            <a:ext cx="11331000" cy="57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ca-ES" sz="2000"/>
              <a:t>3</a:t>
            </a:r>
            <a:r>
              <a:rPr b="1" i="0" lang="ca-ES" sz="2000"/>
              <a:t>.1. En el moment en que es produeix el fenomen</a:t>
            </a:r>
            <a:r>
              <a:rPr b="1" lang="ca-ES" sz="2000"/>
              <a:t>:</a:t>
            </a:r>
            <a:endParaRPr sz="2000"/>
          </a:p>
          <a:p>
            <a:pPr indent="-355600" lvl="0" marL="45720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Char char="-"/>
            </a:pPr>
            <a:r>
              <a:rPr i="0" lang="ca-ES" sz="2000"/>
              <a:t>Si ens trobem en una zona perillosa cal abandonar-la, per evitar estar en la trajectòria de l’esllavissada.</a:t>
            </a:r>
            <a:endParaRPr sz="2000"/>
          </a:p>
          <a:p>
            <a:pPr indent="-3556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i="0" lang="ca-ES" sz="2000"/>
              <a:t>Cal estar atents a sorolls inusuals que poden indicar que el terreny es mou.</a:t>
            </a:r>
            <a:endParaRPr sz="2000"/>
          </a:p>
          <a:p>
            <a:pPr indent="-3556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i="0" lang="ca-ES" sz="2000"/>
              <a:t>Cal que circulem amb precaució pels trams </a:t>
            </a:r>
            <a:r>
              <a:rPr lang="ca-ES" sz="2000"/>
              <a:t>assenyalats</a:t>
            </a:r>
            <a:r>
              <a:rPr i="0" lang="ca-ES" sz="2000"/>
              <a:t> amb perill de despreniments, especialment quan plou o ha plogut, ja que podem trobar roques, terres i/o fang a la carretera.</a:t>
            </a:r>
            <a:endParaRPr i="0" sz="2000"/>
          </a:p>
          <a:p>
            <a:pPr indent="0" lvl="0" marL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ca-ES" sz="2000"/>
              <a:t>3.2. Després del fenomen:</a:t>
            </a:r>
            <a:endParaRPr sz="2000"/>
          </a:p>
          <a:p>
            <a:pPr indent="-355600" lvl="0" marL="45720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Char char="-"/>
            </a:pPr>
            <a:r>
              <a:rPr lang="ca-ES" sz="2000"/>
              <a:t>Cal que no ens quedem a la zona del fenomen o a prop ja que se'n pot produir un altre.</a:t>
            </a:r>
            <a:endParaRPr sz="2000"/>
          </a:p>
          <a:p>
            <a:pPr indent="-3556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ca-ES" sz="2000"/>
              <a:t>Cal que avisem els serveis d'emergència, donant tota la informació possible del lloc i dels danys, especialment si hem vist persones afectades.</a:t>
            </a:r>
            <a:endParaRPr sz="2000"/>
          </a:p>
          <a:p>
            <a:pPr indent="-3556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ca-ES" sz="2000"/>
              <a:t>Si no tenim informació important a comunicar, cal que deixem lliures les línies telefòniques per tal de no col·lapsar-les.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 spd="slow" p14:dur="800">
    <p:diamond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ca-ES" u="sng"/>
              <a:t>5/EXEMPLES D’ANDORRA </a:t>
            </a:r>
            <a:endParaRPr/>
          </a:p>
        </p:txBody>
      </p:sp>
      <p:pic>
        <p:nvPicPr>
          <p:cNvPr id="120" name="Google Shape;12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89381" y="2119229"/>
            <a:ext cx="5645151" cy="3960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800">
    <p:diamond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/>
          <p:cNvSpPr txBox="1"/>
          <p:nvPr>
            <p:ph type="ctrTitle"/>
          </p:nvPr>
        </p:nvSpPr>
        <p:spPr>
          <a:xfrm>
            <a:off x="489527" y="277019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EA4"/>
              </a:buClr>
              <a:buSzPts val="6000"/>
              <a:buFont typeface="Lora"/>
              <a:buNone/>
            </a:pPr>
            <a:r>
              <a:rPr b="0" i="0" lang="ca-ES">
                <a:solidFill>
                  <a:srgbClr val="005EA4"/>
                </a:solidFill>
                <a:latin typeface="Lora"/>
                <a:ea typeface="Lora"/>
                <a:cs typeface="Lora"/>
                <a:sym typeface="Lora"/>
              </a:rPr>
              <a:t>.</a:t>
            </a:r>
            <a:br>
              <a:rPr b="0" i="0" lang="ca-ES">
                <a:solidFill>
                  <a:srgbClr val="005EA4"/>
                </a:solidFill>
                <a:latin typeface="Lora"/>
                <a:ea typeface="Lora"/>
                <a:cs typeface="Lora"/>
                <a:sym typeface="Lora"/>
              </a:rPr>
            </a:br>
            <a:endParaRPr/>
          </a:p>
        </p:txBody>
      </p:sp>
      <p:sp>
        <p:nvSpPr>
          <p:cNvPr id="126" name="Google Shape;126;p7"/>
          <p:cNvSpPr txBox="1"/>
          <p:nvPr>
            <p:ph idx="1" type="subTitle"/>
          </p:nvPr>
        </p:nvSpPr>
        <p:spPr>
          <a:xfrm>
            <a:off x="563425" y="357500"/>
            <a:ext cx="108603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7030"/>
              <a:buNone/>
            </a:pPr>
            <a:r>
              <a:rPr lang="ca-ES" sz="4870" u="sng"/>
              <a:t>EXEMPLE 1:</a:t>
            </a:r>
            <a:r>
              <a:rPr lang="ca-ES" sz="4870"/>
              <a:t> </a:t>
            </a:r>
            <a:r>
              <a:rPr i="0" lang="ca-ES" sz="4864">
                <a:solidFill>
                  <a:srgbClr val="1A171B"/>
                </a:solidFill>
              </a:rPr>
              <a:t>L'</a:t>
            </a:r>
            <a:r>
              <a:rPr lang="ca-ES" sz="4864">
                <a:solidFill>
                  <a:srgbClr val="1A171B"/>
                </a:solidFill>
              </a:rPr>
              <a:t>ESLLAVISSADA DE LA PEDRERA</a:t>
            </a:r>
            <a:r>
              <a:rPr b="1" i="0" lang="ca-ES" sz="4864">
                <a:solidFill>
                  <a:srgbClr val="1A171B"/>
                </a:solidFill>
              </a:rPr>
              <a:t> </a:t>
            </a:r>
            <a:endParaRPr sz="864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28322"/>
              <a:buNone/>
            </a:pPr>
            <a:r>
              <a:rPr lang="ca-ES" sz="4441"/>
              <a:t>L’11 D'OCTUBRE DEL 1987</a:t>
            </a:r>
            <a:r>
              <a:rPr b="1" lang="ca-ES" sz="4441">
                <a:solidFill>
                  <a:srgbClr val="1A171B"/>
                </a:solidFill>
              </a:rPr>
              <a:t> </a:t>
            </a:r>
            <a:endParaRPr b="1" sz="1941">
              <a:solidFill>
                <a:srgbClr val="1A171B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A171B"/>
              </a:buClr>
              <a:buSzPct val="100000"/>
              <a:buNone/>
            </a:pPr>
            <a:r>
              <a:rPr i="0" lang="ca-ES" sz="3200">
                <a:solidFill>
                  <a:srgbClr val="1A171B"/>
                </a:solidFill>
              </a:rPr>
              <a:t>E</a:t>
            </a:r>
            <a:r>
              <a:rPr b="0" i="0" lang="ca-ES" sz="2900"/>
              <a:t>s va produir una </a:t>
            </a:r>
            <a:r>
              <a:rPr lang="ca-ES" sz="2900"/>
              <a:t>esllavissada </a:t>
            </a:r>
            <a:r>
              <a:rPr b="0" i="0" lang="ca-ES" sz="2900"/>
              <a:t>de rocs a </a:t>
            </a:r>
            <a:r>
              <a:rPr lang="ca-ES" sz="2900"/>
              <a:t>L</a:t>
            </a:r>
            <a:r>
              <a:rPr b="0" i="0" lang="ca-ES" sz="2900"/>
              <a:t>a Massana que va provocar la mort de tres persones. Va ser una de les actuacions més dures dels bombers i va crear importants problemes de mobilitat.</a:t>
            </a:r>
            <a:endParaRPr sz="2900"/>
          </a:p>
        </p:txBody>
      </p:sp>
      <p:pic>
        <p:nvPicPr>
          <p:cNvPr id="127" name="Google Shape;127;p7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3620" y="2745195"/>
            <a:ext cx="6913500" cy="39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800">
    <p:diamond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a-ES" sz="4100" u="sng">
                <a:latin typeface="Calibri"/>
                <a:ea typeface="Calibri"/>
                <a:cs typeface="Calibri"/>
                <a:sym typeface="Calibri"/>
              </a:rPr>
              <a:t>EXEMPLE 2:</a:t>
            </a:r>
            <a:r>
              <a:rPr lang="ca-ES" sz="4100">
                <a:latin typeface="Calibri"/>
                <a:ea typeface="Calibri"/>
                <a:cs typeface="Calibri"/>
                <a:sym typeface="Calibri"/>
              </a:rPr>
              <a:t> REC DEL SOLÀ</a:t>
            </a:r>
            <a:br>
              <a:rPr lang="ca-ES" sz="4100">
                <a:latin typeface="Calibri"/>
                <a:ea typeface="Calibri"/>
                <a:cs typeface="Calibri"/>
                <a:sym typeface="Calibri"/>
              </a:rPr>
            </a:br>
            <a:r>
              <a:rPr lang="ca-ES" sz="4100">
                <a:latin typeface="Calibri"/>
                <a:ea typeface="Calibri"/>
                <a:cs typeface="Calibri"/>
                <a:sym typeface="Calibri"/>
              </a:rPr>
              <a:t>EL 12 DE MAR</a:t>
            </a:r>
            <a:r>
              <a:rPr lang="ca-ES" sz="4100"/>
              <a:t>Ç DEL</a:t>
            </a:r>
            <a:r>
              <a:rPr lang="ca-ES" sz="4100">
                <a:latin typeface="Calibri"/>
                <a:ea typeface="Calibri"/>
                <a:cs typeface="Calibri"/>
                <a:sym typeface="Calibri"/>
              </a:rPr>
              <a:t> 2018</a:t>
            </a:r>
            <a:endParaRPr sz="4100"/>
          </a:p>
        </p:txBody>
      </p:sp>
      <p:pic>
        <p:nvPicPr>
          <p:cNvPr id="133" name="Google Shape;133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05350" y="1591350"/>
            <a:ext cx="7304400" cy="486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800">
    <p:diamond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9"/>
          <p:cNvSpPr txBox="1"/>
          <p:nvPr>
            <p:ph type="title"/>
          </p:nvPr>
        </p:nvSpPr>
        <p:spPr>
          <a:xfrm>
            <a:off x="838200" y="3840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br>
              <a:rPr lang="ca-ES" sz="4000">
                <a:latin typeface="Calibri"/>
                <a:ea typeface="Calibri"/>
                <a:cs typeface="Calibri"/>
                <a:sym typeface="Calibri"/>
              </a:rPr>
            </a:br>
            <a:r>
              <a:rPr lang="ca-ES" sz="4555" u="sng">
                <a:latin typeface="Calibri"/>
                <a:ea typeface="Calibri"/>
                <a:cs typeface="Calibri"/>
                <a:sym typeface="Calibri"/>
              </a:rPr>
              <a:t>EXEMPLE 3:</a:t>
            </a:r>
            <a:r>
              <a:rPr lang="ca-ES" sz="4555">
                <a:latin typeface="Calibri"/>
                <a:ea typeface="Calibri"/>
                <a:cs typeface="Calibri"/>
                <a:sym typeface="Calibri"/>
              </a:rPr>
              <a:t> COLL DE LA BOTELLA</a:t>
            </a:r>
            <a:br>
              <a:rPr lang="ca-ES" sz="4555">
                <a:latin typeface="Calibri"/>
                <a:ea typeface="Calibri"/>
                <a:cs typeface="Calibri"/>
                <a:sym typeface="Calibri"/>
              </a:rPr>
            </a:br>
            <a:r>
              <a:rPr lang="ca-ES" sz="4555">
                <a:latin typeface="Calibri"/>
                <a:ea typeface="Calibri"/>
                <a:cs typeface="Calibri"/>
                <a:sym typeface="Calibri"/>
              </a:rPr>
              <a:t>EL 24 D’ABRIL DEL 2019</a:t>
            </a:r>
            <a:br>
              <a:rPr lang="ca-ES" sz="4555"/>
            </a:br>
            <a:endParaRPr sz="4555"/>
          </a:p>
        </p:txBody>
      </p:sp>
      <p:pic>
        <p:nvPicPr>
          <p:cNvPr descr="Tallada la CG-4 al coll de la Botella per una esllavissada" id="139" name="Google Shape;139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74650" y="1709775"/>
            <a:ext cx="3646500" cy="486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800">
    <p:diamond/>
  </p:transition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2024-02-12T10:22:19Z</dcterms:created>
  <dc:creator>Anna Ubach Font</dc:creator>
</cp:coreProperties>
</file>