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embeddedFontLst>
    <p:embeddedFont>
      <p:font typeface="Lobster"/>
      <p:regular r:id="rId10"/>
    </p:embeddedFont>
    <p:embeddedFont>
      <p:font typeface="Dancing Script"/>
      <p:regular r:id="rId11"/>
      <p:bold r:id="rId12"/>
    </p:embeddedFont>
    <p:embeddedFont>
      <p:font typeface="Comfortaa"/>
      <p:regular r:id="rId13"/>
      <p:bold r:id="rId1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DancingScript-regular.fntdata"/><Relationship Id="rId10" Type="http://schemas.openxmlformats.org/officeDocument/2006/relationships/font" Target="fonts/Lobster-regular.fntdata"/><Relationship Id="rId13" Type="http://schemas.openxmlformats.org/officeDocument/2006/relationships/font" Target="fonts/Comfortaa-regular.fntdata"/><Relationship Id="rId12" Type="http://schemas.openxmlformats.org/officeDocument/2006/relationships/font" Target="fonts/DancingScript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font" Target="fonts/Comfortaa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c263e0b8b1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c263e0b8b1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c2919c510e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2c2919c510e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c2c10460a9_1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2c2c10460a9_1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gif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www.cartografia.ad/?id=featured&amp;start=5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Relationship Id="rId4" Type="http://schemas.openxmlformats.org/officeDocument/2006/relationships/image" Target="../media/image6.gif"/><Relationship Id="rId5" Type="http://schemas.openxmlformats.org/officeDocument/2006/relationships/image" Target="../media/image4.gif"/><Relationship Id="rId6" Type="http://schemas.openxmlformats.org/officeDocument/2006/relationships/image" Target="../media/image5.png"/><Relationship Id="rId7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Relationship Id="rId4" Type="http://schemas.openxmlformats.org/officeDocument/2006/relationships/image" Target="../media/image10.png"/><Relationship Id="rId5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-75" y="1178725"/>
            <a:ext cx="9144000" cy="15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6000">
                <a:solidFill>
                  <a:srgbClr val="0000FF"/>
                </a:solidFill>
              </a:rPr>
              <a:t>DESPRENIMENTS</a:t>
            </a:r>
            <a:endParaRPr sz="6000">
              <a:solidFill>
                <a:srgbClr val="0000FF"/>
              </a:solidFill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13400" y="3603125"/>
            <a:ext cx="9144000" cy="6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2500">
                <a:solidFill>
                  <a:srgbClr val="0000FF"/>
                </a:solidFill>
              </a:rPr>
              <a:t>Miquel, </a:t>
            </a:r>
            <a:r>
              <a:rPr lang="ca" sz="2500">
                <a:solidFill>
                  <a:srgbClr val="0000FF"/>
                </a:solidFill>
              </a:rPr>
              <a:t>Arnau, Iria i Lluc</a:t>
            </a:r>
            <a:endParaRPr sz="2500">
              <a:solidFill>
                <a:srgbClr val="0000FF"/>
              </a:solidFill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13400" y="4232675"/>
            <a:ext cx="9144000" cy="91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2500">
                <a:solidFill>
                  <a:srgbClr val="0000FF"/>
                </a:solidFill>
              </a:rPr>
              <a:t>5èA</a:t>
            </a:r>
            <a:endParaRPr sz="2500">
              <a:solidFill>
                <a:srgbClr val="0000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2500">
                <a:solidFill>
                  <a:srgbClr val="0000FF"/>
                </a:solidFill>
              </a:rPr>
              <a:t>grup verd</a:t>
            </a:r>
            <a:endParaRPr sz="250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FC5E8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/>
        </p:nvSpPr>
        <p:spPr>
          <a:xfrm>
            <a:off x="0" y="147325"/>
            <a:ext cx="91440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800">
                <a:solidFill>
                  <a:srgbClr val="0000FF"/>
                </a:solidFill>
              </a:rPr>
              <a:t>Abans del fenòmen:</a:t>
            </a:r>
            <a:endParaRPr b="1" sz="1800">
              <a:solidFill>
                <a:srgbClr val="00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300">
                <a:solidFill>
                  <a:schemeClr val="dk2"/>
                </a:solidFill>
                <a:latin typeface="Dancing Script"/>
                <a:ea typeface="Dancing Script"/>
                <a:cs typeface="Dancing Script"/>
                <a:sym typeface="Dancing Script"/>
              </a:rPr>
              <a:t>I</a:t>
            </a:r>
            <a:r>
              <a:rPr b="1" lang="ca" sz="2200">
                <a:solidFill>
                  <a:schemeClr val="dk2"/>
                </a:solidFill>
                <a:latin typeface="Dancing Script"/>
                <a:ea typeface="Dancing Script"/>
                <a:cs typeface="Dancing Script"/>
                <a:sym typeface="Dancing Script"/>
              </a:rPr>
              <a:t>nformat del risc de moviments de vessants d’on vius (pots consultar a </a:t>
            </a:r>
            <a:r>
              <a:rPr b="1" lang="ca" sz="2200">
                <a:solidFill>
                  <a:schemeClr val="dk2"/>
                </a:solidFill>
              </a:rPr>
              <a:t>IDE Andorra </a:t>
            </a:r>
            <a:r>
              <a:rPr b="1" lang="ca" sz="2200" u="sng">
                <a:solidFill>
                  <a:schemeClr val="hlink"/>
                </a:solidFill>
                <a:hlinkClick r:id="rId3"/>
              </a:rPr>
              <a:t>https://www.cartografia.ad/?id=featured&amp;start=5</a:t>
            </a:r>
            <a:r>
              <a:rPr lang="ca" sz="2200">
                <a:solidFill>
                  <a:schemeClr val="dk2"/>
                </a:solidFill>
              </a:rPr>
              <a:t>)</a:t>
            </a:r>
            <a:endParaRPr sz="22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200">
                <a:solidFill>
                  <a:schemeClr val="dk2"/>
                </a:solidFill>
                <a:latin typeface="Dancing Script"/>
                <a:ea typeface="Dancing Script"/>
                <a:cs typeface="Dancing Script"/>
                <a:sym typeface="Dancing Script"/>
              </a:rPr>
              <a:t>Amb pluges fortes evitar passar pel peu dels vessants. Si s’ha de passar cal fer-ho amb molta atenció.</a:t>
            </a:r>
            <a:endParaRPr b="1" sz="2200">
              <a:solidFill>
                <a:schemeClr val="dk2"/>
              </a:solidFill>
              <a:latin typeface="Dancing Script"/>
              <a:ea typeface="Dancing Script"/>
              <a:cs typeface="Dancing Script"/>
              <a:sym typeface="Dancing Script"/>
            </a:endParaRPr>
          </a:p>
        </p:txBody>
      </p:sp>
      <p:sp>
        <p:nvSpPr>
          <p:cNvPr id="63" name="Google Shape;63;p14"/>
          <p:cNvSpPr txBox="1"/>
          <p:nvPr/>
        </p:nvSpPr>
        <p:spPr>
          <a:xfrm>
            <a:off x="150" y="1741225"/>
            <a:ext cx="9144000" cy="152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800">
                <a:solidFill>
                  <a:srgbClr val="FFFF00"/>
                </a:solidFill>
              </a:rPr>
              <a:t>Durant el fenòmen:</a:t>
            </a:r>
            <a:endParaRPr b="1" sz="1800">
              <a:solidFill>
                <a:srgbClr val="FFFF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200">
                <a:solidFill>
                  <a:schemeClr val="dk2"/>
                </a:solidFill>
                <a:latin typeface="Dancing Script"/>
                <a:ea typeface="Dancing Script"/>
                <a:cs typeface="Dancing Script"/>
                <a:sym typeface="Dancing Script"/>
              </a:rPr>
              <a:t>Si et trobes en lloc de perill cal que </a:t>
            </a:r>
            <a:r>
              <a:rPr b="1" lang="ca" sz="2200">
                <a:solidFill>
                  <a:schemeClr val="dk2"/>
                </a:solidFill>
                <a:latin typeface="Dancing Script"/>
                <a:ea typeface="Dancing Script"/>
                <a:cs typeface="Dancing Script"/>
                <a:sym typeface="Dancing Script"/>
              </a:rPr>
              <a:t>t’allunyis</a:t>
            </a:r>
            <a:r>
              <a:rPr b="1" lang="ca" sz="2200">
                <a:solidFill>
                  <a:schemeClr val="dk2"/>
                </a:solidFill>
                <a:latin typeface="Dancing Script"/>
                <a:ea typeface="Dancing Script"/>
                <a:cs typeface="Dancing Script"/>
                <a:sym typeface="Dancing Script"/>
              </a:rPr>
              <a:t> d’allà sense exposar-te més al perill.</a:t>
            </a:r>
            <a:endParaRPr b="1" sz="2200">
              <a:solidFill>
                <a:schemeClr val="dk2"/>
              </a:solidFill>
              <a:latin typeface="Dancing Script"/>
              <a:ea typeface="Dancing Script"/>
              <a:cs typeface="Dancing Script"/>
              <a:sym typeface="Dancing Scrip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200">
                <a:solidFill>
                  <a:schemeClr val="dk2"/>
                </a:solidFill>
                <a:latin typeface="Dancing Script"/>
                <a:ea typeface="Dancing Script"/>
                <a:cs typeface="Dancing Script"/>
                <a:sym typeface="Dancing Script"/>
              </a:rPr>
              <a:t>Cal que estiguis atent a sorolls inusuals que poden indicar que el </a:t>
            </a:r>
            <a:r>
              <a:rPr b="1" lang="ca" sz="2200">
                <a:solidFill>
                  <a:schemeClr val="dk2"/>
                </a:solidFill>
                <a:latin typeface="Dancing Script"/>
                <a:ea typeface="Dancing Script"/>
                <a:cs typeface="Dancing Script"/>
                <a:sym typeface="Dancing Script"/>
              </a:rPr>
              <a:t>terreny</a:t>
            </a:r>
            <a:r>
              <a:rPr b="1" lang="ca" sz="2200">
                <a:solidFill>
                  <a:schemeClr val="dk2"/>
                </a:solidFill>
                <a:latin typeface="Dancing Script"/>
                <a:ea typeface="Dancing Script"/>
                <a:cs typeface="Dancing Script"/>
                <a:sym typeface="Dancing Script"/>
              </a:rPr>
              <a:t> es mou.</a:t>
            </a:r>
            <a:endParaRPr b="1" sz="2200">
              <a:solidFill>
                <a:schemeClr val="dk2"/>
              </a:solidFill>
              <a:latin typeface="Dancing Script"/>
              <a:ea typeface="Dancing Script"/>
              <a:cs typeface="Dancing Script"/>
              <a:sym typeface="Dancing Scrip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200">
                <a:solidFill>
                  <a:schemeClr val="dk2"/>
                </a:solidFill>
                <a:latin typeface="Dancing Script"/>
                <a:ea typeface="Dancing Script"/>
                <a:cs typeface="Dancing Script"/>
                <a:sym typeface="Dancing Script"/>
              </a:rPr>
              <a:t>En una situació de perill , busca un lloc segur i abandona les pertinences.</a:t>
            </a:r>
            <a:endParaRPr b="1" sz="2200">
              <a:solidFill>
                <a:schemeClr val="dk2"/>
              </a:solidFill>
              <a:latin typeface="Dancing Script"/>
              <a:ea typeface="Dancing Script"/>
              <a:cs typeface="Dancing Script"/>
              <a:sym typeface="Dancing Script"/>
            </a:endParaRPr>
          </a:p>
        </p:txBody>
      </p:sp>
      <p:sp>
        <p:nvSpPr>
          <p:cNvPr id="64" name="Google Shape;64;p14"/>
          <p:cNvSpPr txBox="1"/>
          <p:nvPr/>
        </p:nvSpPr>
        <p:spPr>
          <a:xfrm>
            <a:off x="0" y="3268225"/>
            <a:ext cx="9090300" cy="187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800">
                <a:solidFill>
                  <a:srgbClr val="FF0000"/>
                </a:solidFill>
              </a:rPr>
              <a:t>Després del fenòmen:</a:t>
            </a:r>
            <a:endParaRPr b="1" sz="1800">
              <a:solidFill>
                <a:srgbClr val="FF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200">
                <a:solidFill>
                  <a:schemeClr val="dk2"/>
                </a:solidFill>
                <a:latin typeface="Dancing Script"/>
                <a:ea typeface="Dancing Script"/>
                <a:cs typeface="Dancing Script"/>
                <a:sym typeface="Dancing Script"/>
              </a:rPr>
              <a:t>Cal que no et quedis a </a:t>
            </a:r>
            <a:r>
              <a:rPr b="1" lang="ca" sz="2200">
                <a:solidFill>
                  <a:schemeClr val="dk2"/>
                </a:solidFill>
                <a:latin typeface="Dancing Script"/>
                <a:ea typeface="Dancing Script"/>
                <a:cs typeface="Dancing Script"/>
                <a:sym typeface="Dancing Script"/>
              </a:rPr>
              <a:t>la</a:t>
            </a:r>
            <a:r>
              <a:rPr b="1" lang="ca" sz="2200">
                <a:solidFill>
                  <a:schemeClr val="dk2"/>
                </a:solidFill>
                <a:latin typeface="Dancing Script"/>
                <a:ea typeface="Dancing Script"/>
                <a:cs typeface="Dancing Script"/>
                <a:sym typeface="Dancing Script"/>
              </a:rPr>
              <a:t> zona del fenòmen ja que se’n pot produir un altre.</a:t>
            </a:r>
            <a:endParaRPr b="1" sz="2200">
              <a:solidFill>
                <a:schemeClr val="dk2"/>
              </a:solidFill>
              <a:latin typeface="Dancing Script"/>
              <a:ea typeface="Dancing Script"/>
              <a:cs typeface="Dancing Script"/>
              <a:sym typeface="Dancing Scrip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200">
                <a:solidFill>
                  <a:schemeClr val="dk2"/>
                </a:solidFill>
                <a:latin typeface="Dancing Script"/>
                <a:ea typeface="Dancing Script"/>
                <a:cs typeface="Dancing Script"/>
                <a:sym typeface="Dancing Script"/>
              </a:rPr>
              <a:t>Cal que deixem lliures les </a:t>
            </a:r>
            <a:r>
              <a:rPr b="1" lang="ca" sz="2200">
                <a:solidFill>
                  <a:schemeClr val="dk2"/>
                </a:solidFill>
                <a:latin typeface="Dancing Script"/>
                <a:ea typeface="Dancing Script"/>
                <a:cs typeface="Dancing Script"/>
                <a:sym typeface="Dancing Script"/>
              </a:rPr>
              <a:t>línies</a:t>
            </a:r>
            <a:r>
              <a:rPr b="1" lang="ca" sz="2200">
                <a:solidFill>
                  <a:schemeClr val="dk2"/>
                </a:solidFill>
                <a:latin typeface="Dancing Script"/>
                <a:ea typeface="Dancing Script"/>
                <a:cs typeface="Dancing Script"/>
                <a:sym typeface="Dancing Script"/>
              </a:rPr>
              <a:t> </a:t>
            </a:r>
            <a:r>
              <a:rPr b="1" lang="ca" sz="2200">
                <a:solidFill>
                  <a:schemeClr val="dk2"/>
                </a:solidFill>
                <a:latin typeface="Dancing Script"/>
                <a:ea typeface="Dancing Script"/>
                <a:cs typeface="Dancing Script"/>
                <a:sym typeface="Dancing Script"/>
              </a:rPr>
              <a:t>telefòniques</a:t>
            </a:r>
            <a:r>
              <a:rPr b="1" lang="ca" sz="2200">
                <a:solidFill>
                  <a:schemeClr val="dk2"/>
                </a:solidFill>
                <a:latin typeface="Dancing Script"/>
                <a:ea typeface="Dancing Script"/>
                <a:cs typeface="Dancing Script"/>
                <a:sym typeface="Dancing Script"/>
              </a:rPr>
              <a:t> per tal de no colapsar-les.</a:t>
            </a:r>
            <a:endParaRPr b="1" sz="2200">
              <a:solidFill>
                <a:schemeClr val="dk2"/>
              </a:solidFill>
              <a:latin typeface="Dancing Script"/>
              <a:ea typeface="Dancing Script"/>
              <a:cs typeface="Dancing Script"/>
              <a:sym typeface="Dancing Scrip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966"/>
        </a:solid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/>
        </p:nvSpPr>
        <p:spPr>
          <a:xfrm>
            <a:off x="-126825" y="262825"/>
            <a:ext cx="8718300" cy="96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300"/>
              <a:t>T</a:t>
            </a:r>
            <a:r>
              <a:rPr b="1" lang="ca" sz="2300"/>
              <a:t>elèfons d'emergència:</a:t>
            </a:r>
            <a:endParaRPr b="1" sz="23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110 Policia" id="70" name="Google Shape;7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834925"/>
            <a:ext cx="2181225" cy="10953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112 emergencies" id="71" name="Google Shape;71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33625" y="834925"/>
            <a:ext cx="2181225" cy="10953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116 urgencies mediques" id="72" name="Google Shape;72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14850" y="834925"/>
            <a:ext cx="2181225" cy="1095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696075" y="834925"/>
            <a:ext cx="2181225" cy="1095375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5"/>
          <p:cNvSpPr txBox="1"/>
          <p:nvPr/>
        </p:nvSpPr>
        <p:spPr>
          <a:xfrm>
            <a:off x="64300" y="2186000"/>
            <a:ext cx="4450500" cy="129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3000"/>
              <a:t>CATAKIT</a:t>
            </a:r>
            <a:endParaRPr b="1" sz="30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3000"/>
              <a:t>Aigua, llanterna, ràdio, farmaciola, mòbil, carregador,  documentació.</a:t>
            </a:r>
            <a:endParaRPr b="1" sz="30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/>
          </a:p>
        </p:txBody>
      </p:sp>
      <p:sp>
        <p:nvSpPr>
          <p:cNvPr id="75" name="Google Shape;75;p15"/>
          <p:cNvSpPr txBox="1"/>
          <p:nvPr/>
        </p:nvSpPr>
        <p:spPr>
          <a:xfrm>
            <a:off x="152400" y="-85475"/>
            <a:ext cx="9144000" cy="43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200">
                <a:solidFill>
                  <a:srgbClr val="0000FF"/>
                </a:solidFill>
                <a:latin typeface="Lobster"/>
                <a:ea typeface="Lobster"/>
                <a:cs typeface="Lobster"/>
                <a:sym typeface="Lobster"/>
              </a:rPr>
              <a:t>DESPRENIMENTS</a:t>
            </a:r>
            <a:endParaRPr b="1" sz="2200">
              <a:solidFill>
                <a:srgbClr val="0000FF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pic>
        <p:nvPicPr>
          <p:cNvPr id="76" name="Google Shape;76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040350" y="2009950"/>
            <a:ext cx="3119613" cy="3133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A9999"/>
        </a:soli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6"/>
          <p:cNvSpPr txBox="1"/>
          <p:nvPr>
            <p:ph type="ctrTitle"/>
          </p:nvPr>
        </p:nvSpPr>
        <p:spPr>
          <a:xfrm>
            <a:off x="0" y="0"/>
            <a:ext cx="9144000" cy="111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5100">
                <a:latin typeface="Comfortaa"/>
                <a:ea typeface="Comfortaa"/>
                <a:cs typeface="Comfortaa"/>
                <a:sym typeface="Comfortaa"/>
              </a:rPr>
              <a:t>FETS REALS D’ANDORRA</a:t>
            </a:r>
            <a:endParaRPr b="1" sz="5100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82" name="Google Shape;82;p16"/>
          <p:cNvSpPr txBox="1"/>
          <p:nvPr>
            <p:ph idx="1" type="subTitle"/>
          </p:nvPr>
        </p:nvSpPr>
        <p:spPr>
          <a:xfrm>
            <a:off x="1043175" y="1117500"/>
            <a:ext cx="6305700" cy="89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lang="ca" sz="2457">
                <a:solidFill>
                  <a:schemeClr val="dk1"/>
                </a:solidFill>
              </a:rPr>
              <a:t>Despreniment d’una roca de cinc metres </a:t>
            </a:r>
            <a:r>
              <a:rPr lang="ca" sz="2457">
                <a:solidFill>
                  <a:schemeClr val="dk1"/>
                </a:solidFill>
              </a:rPr>
              <a:t>cúbics</a:t>
            </a:r>
            <a:r>
              <a:rPr lang="ca" sz="2457">
                <a:solidFill>
                  <a:schemeClr val="dk1"/>
                </a:solidFill>
              </a:rPr>
              <a:t> a la zona del Solà a Andorra la Vella.</a:t>
            </a:r>
            <a:endParaRPr sz="2457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lang="ca" sz="1995">
                <a:solidFill>
                  <a:schemeClr val="dk1"/>
                </a:solidFill>
                <a:highlight>
                  <a:srgbClr val="FFFFFF"/>
                </a:highlight>
              </a:rPr>
              <a:t>04/11/2020</a:t>
            </a:r>
            <a:endParaRPr sz="2920">
              <a:solidFill>
                <a:schemeClr val="dk1"/>
              </a:solidFill>
            </a:endParaRPr>
          </a:p>
        </p:txBody>
      </p:sp>
      <p:pic>
        <p:nvPicPr>
          <p:cNvPr id="83" name="Google Shape;8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360025"/>
            <a:ext cx="3305526" cy="2318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38475" y="2249096"/>
            <a:ext cx="3305523" cy="2540528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41750" y="2485750"/>
            <a:ext cx="2460500" cy="1845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