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6.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EA051F0" w14:textId="5BE605CB" w:rsidR="00A94638" w:rsidRPr="0085022A" w:rsidRDefault="00F87670" w:rsidP="00E03EE2">
      <w:pPr>
        <w:pStyle w:val="BodyText"/>
        <w:widowControl w:val="0"/>
        <w:spacing w:before="120" w:after="120" w:line="26" w:lineRule="atLeast"/>
        <w:rPr>
          <w:rFonts w:cs="Times New Roman"/>
          <w:b/>
          <w:szCs w:val="20"/>
        </w:rPr>
      </w:pPr>
      <w:bookmarkStart w:id="0" w:name="_Hlk63681077"/>
      <w:r w:rsidRPr="0085022A">
        <w:rPr>
          <w:rFonts w:cs="Times New Roman"/>
          <w:b/>
          <w:szCs w:val="20"/>
        </w:rPr>
        <w:t>BASE PROSPECTUS</w:t>
      </w:r>
      <w:r w:rsidR="00A94638" w:rsidRPr="00A94638">
        <w:rPr>
          <w:rFonts w:cs="Times New Roman"/>
          <w:b/>
          <w:szCs w:val="20"/>
          <w:lang w:val="en-US"/>
        </w:rPr>
        <w:t xml:space="preserve"> </w:t>
      </w:r>
    </w:p>
    <w:p w14:paraId="191A9C46" w14:textId="77E4E20A" w:rsidR="002F7977" w:rsidRPr="0085022A" w:rsidRDefault="00E92CCF" w:rsidP="00E03EE2">
      <w:pPr>
        <w:pStyle w:val="CoverPage4"/>
        <w:keepNext w:val="0"/>
        <w:widowControl w:val="0"/>
        <w:spacing w:before="120" w:after="120" w:line="26" w:lineRule="atLeast"/>
        <w:rPr>
          <w:rFonts w:ascii="Times New Roman" w:hAnsi="Times New Roman" w:cs="Times New Roman"/>
          <w:sz w:val="20"/>
          <w:szCs w:val="20"/>
        </w:rPr>
      </w:pPr>
      <w:r w:rsidRPr="0085022A">
        <w:rPr>
          <w:rFonts w:ascii="Times New Roman" w:hAnsi="Times New Roman" w:cs="Times New Roman"/>
          <w:noProof/>
          <w:sz w:val="20"/>
          <w:szCs w:val="20"/>
        </w:rPr>
        <w:drawing>
          <wp:inline distT="0" distB="0" distL="0" distR="0" wp14:anchorId="22C09EDC" wp14:editId="75829A59">
            <wp:extent cx="3933825" cy="3533775"/>
            <wp:effectExtent l="0" t="0" r="9525" b="9525"/>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stretch>
                      <a:fillRect/>
                    </a:stretch>
                  </pic:blipFill>
                  <pic:spPr>
                    <a:xfrm>
                      <a:off x="0" y="0"/>
                      <a:ext cx="3933825" cy="3533775"/>
                    </a:xfrm>
                    <a:prstGeom prst="rect">
                      <a:avLst/>
                    </a:prstGeom>
                  </pic:spPr>
                </pic:pic>
              </a:graphicData>
            </a:graphic>
          </wp:inline>
        </w:drawing>
      </w:r>
    </w:p>
    <w:p w14:paraId="2CA13A5F" w14:textId="1805A574" w:rsidR="00683014" w:rsidRPr="0085022A" w:rsidRDefault="00E92CCF" w:rsidP="00E03EE2">
      <w:pPr>
        <w:pStyle w:val="CoverPage1"/>
        <w:keepNext w:val="0"/>
        <w:widowControl w:val="0"/>
        <w:spacing w:before="120" w:after="120" w:line="26" w:lineRule="atLeast"/>
        <w:rPr>
          <w:rFonts w:ascii="Times New Roman" w:hAnsi="Times New Roman" w:cs="Times New Roman"/>
          <w:sz w:val="20"/>
          <w:szCs w:val="20"/>
        </w:rPr>
      </w:pPr>
      <w:r w:rsidRPr="0085022A">
        <w:rPr>
          <w:rFonts w:ascii="Times New Roman" w:hAnsi="Times New Roman" w:cs="Times New Roman"/>
          <w:sz w:val="20"/>
          <w:szCs w:val="20"/>
        </w:rPr>
        <w:t>PRINCIPALITY OF ANDORRA</w:t>
      </w:r>
    </w:p>
    <w:p w14:paraId="191A9C53" w14:textId="1EF510D4" w:rsidR="002F7977" w:rsidRPr="0085022A" w:rsidRDefault="00E92CCF" w:rsidP="00E03EE2">
      <w:pPr>
        <w:pStyle w:val="CoverPage4"/>
        <w:keepNext w:val="0"/>
        <w:widowControl w:val="0"/>
        <w:spacing w:before="120" w:after="120" w:line="26" w:lineRule="atLeast"/>
        <w:rPr>
          <w:rFonts w:ascii="Times New Roman" w:hAnsi="Times New Roman" w:cs="Times New Roman"/>
          <w:sz w:val="20"/>
          <w:szCs w:val="20"/>
        </w:rPr>
      </w:pPr>
      <w:bookmarkStart w:id="1" w:name="_Hlk68510019"/>
      <w:r w:rsidRPr="0085022A">
        <w:rPr>
          <w:rFonts w:ascii="Times New Roman" w:hAnsi="Times New Roman" w:cs="Times New Roman"/>
          <w:sz w:val="20"/>
          <w:szCs w:val="20"/>
        </w:rPr>
        <w:t>EUR</w:t>
      </w:r>
      <w:r w:rsidR="005440FD" w:rsidRPr="0085022A">
        <w:rPr>
          <w:rFonts w:ascii="Times New Roman" w:hAnsi="Times New Roman" w:cs="Times New Roman"/>
          <w:sz w:val="20"/>
          <w:szCs w:val="20"/>
        </w:rPr>
        <w:t xml:space="preserve"> </w:t>
      </w:r>
      <w:r w:rsidR="009B17F5" w:rsidRPr="0085022A">
        <w:rPr>
          <w:rFonts w:ascii="Times New Roman" w:hAnsi="Times New Roman" w:cs="Times New Roman"/>
          <w:sz w:val="20"/>
          <w:szCs w:val="20"/>
        </w:rPr>
        <w:t>1</w:t>
      </w:r>
      <w:r w:rsidRPr="0085022A">
        <w:rPr>
          <w:rFonts w:ascii="Times New Roman" w:hAnsi="Times New Roman" w:cs="Times New Roman"/>
          <w:sz w:val="20"/>
          <w:szCs w:val="20"/>
        </w:rPr>
        <w:t>,</w:t>
      </w:r>
      <w:r w:rsidR="004D324A" w:rsidRPr="0085022A">
        <w:rPr>
          <w:rFonts w:ascii="Times New Roman" w:hAnsi="Times New Roman" w:cs="Times New Roman"/>
          <w:sz w:val="20"/>
          <w:szCs w:val="20"/>
        </w:rPr>
        <w:t>2</w:t>
      </w:r>
      <w:r w:rsidRPr="0085022A">
        <w:rPr>
          <w:rFonts w:ascii="Times New Roman" w:hAnsi="Times New Roman" w:cs="Times New Roman"/>
          <w:sz w:val="20"/>
          <w:szCs w:val="20"/>
        </w:rPr>
        <w:t>00,000,000</w:t>
      </w:r>
    </w:p>
    <w:p w14:paraId="191A9C54" w14:textId="77777777" w:rsidR="002F7977" w:rsidRPr="0085022A" w:rsidRDefault="00F87670" w:rsidP="00E03EE2">
      <w:pPr>
        <w:pStyle w:val="CoverPage4"/>
        <w:keepNext w:val="0"/>
        <w:widowControl w:val="0"/>
        <w:spacing w:before="120" w:after="120" w:line="26" w:lineRule="atLeast"/>
        <w:rPr>
          <w:rFonts w:ascii="Times New Roman" w:hAnsi="Times New Roman" w:cs="Times New Roman"/>
          <w:sz w:val="20"/>
          <w:szCs w:val="20"/>
        </w:rPr>
      </w:pPr>
      <w:r w:rsidRPr="0085022A">
        <w:rPr>
          <w:rFonts w:ascii="Times New Roman" w:hAnsi="Times New Roman" w:cs="Times New Roman"/>
          <w:sz w:val="20"/>
          <w:szCs w:val="20"/>
        </w:rPr>
        <w:t>Euro Medium Term Note Programme</w:t>
      </w:r>
      <w:bookmarkEnd w:id="1"/>
    </w:p>
    <w:p w14:paraId="191A9C55" w14:textId="77777777" w:rsidR="002F7977" w:rsidRPr="0085022A" w:rsidRDefault="00F87670" w:rsidP="00E03EE2">
      <w:pPr>
        <w:pStyle w:val="BodyText"/>
        <w:widowControl w:val="0"/>
        <w:spacing w:before="120" w:after="120" w:line="26" w:lineRule="atLeast"/>
        <w:jc w:val="center"/>
        <w:rPr>
          <w:rFonts w:cs="Times New Roman"/>
          <w:szCs w:val="20"/>
        </w:rPr>
      </w:pPr>
      <w:r w:rsidRPr="0085022A">
        <w:rPr>
          <w:rFonts w:cs="Times New Roman"/>
          <w:szCs w:val="20"/>
        </w:rPr>
        <w:t>___________________________________</w:t>
      </w:r>
    </w:p>
    <w:p w14:paraId="3D7EA770" w14:textId="1AE08889" w:rsidR="0020474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This Base Prospectus has been approved by the Luxembourg </w:t>
      </w:r>
      <w:r w:rsidRPr="0085022A">
        <w:rPr>
          <w:rFonts w:cs="Times New Roman"/>
          <w:i/>
          <w:szCs w:val="20"/>
        </w:rPr>
        <w:t>Commission de Surveillance du Secteur Financier</w:t>
      </w:r>
      <w:r w:rsidRPr="0085022A">
        <w:rPr>
          <w:rFonts w:cs="Times New Roman"/>
          <w:szCs w:val="20"/>
        </w:rPr>
        <w:t xml:space="preserve"> (the </w:t>
      </w:r>
      <w:r w:rsidR="005440FD" w:rsidRPr="0085022A">
        <w:rPr>
          <w:rFonts w:cs="Times New Roman"/>
          <w:szCs w:val="20"/>
        </w:rPr>
        <w:t>"</w:t>
      </w:r>
      <w:r w:rsidRPr="0085022A">
        <w:rPr>
          <w:rFonts w:cs="Times New Roman"/>
          <w:b/>
          <w:szCs w:val="20"/>
        </w:rPr>
        <w:t>CSSF</w:t>
      </w:r>
      <w:r w:rsidRPr="0085022A">
        <w:rPr>
          <w:rFonts w:cs="Times New Roman"/>
          <w:szCs w:val="20"/>
        </w:rPr>
        <w:fldChar w:fldCharType="begin"/>
      </w:r>
      <w:r w:rsidRPr="0085022A">
        <w:rPr>
          <w:rFonts w:cs="Times New Roman"/>
          <w:szCs w:val="20"/>
        </w:rPr>
        <w:instrText xml:space="preserve"> XE "CSSF" </w:instrText>
      </w:r>
      <w:r w:rsidRPr="0085022A">
        <w:rPr>
          <w:rFonts w:cs="Times New Roman"/>
          <w:szCs w:val="20"/>
        </w:rPr>
        <w:fldChar w:fldCharType="end"/>
      </w:r>
      <w:r w:rsidR="005440FD" w:rsidRPr="0085022A">
        <w:rPr>
          <w:rFonts w:cs="Times New Roman"/>
          <w:szCs w:val="20"/>
        </w:rPr>
        <w:t>"</w:t>
      </w:r>
      <w:r w:rsidRPr="0085022A">
        <w:rPr>
          <w:rFonts w:cs="Times New Roman"/>
          <w:szCs w:val="20"/>
        </w:rPr>
        <w:t>), which is the Luxembourg competent authority under Regulation (EU) 2017/1129</w:t>
      </w:r>
      <w:r w:rsidR="00703A0F">
        <w:rPr>
          <w:rFonts w:cs="Times New Roman"/>
          <w:szCs w:val="20"/>
        </w:rPr>
        <w:t>, as amended</w:t>
      </w:r>
      <w:r w:rsidRPr="0085022A">
        <w:rPr>
          <w:rFonts w:cs="Times New Roman"/>
          <w:szCs w:val="20"/>
        </w:rPr>
        <w:t xml:space="preserve"> (the </w:t>
      </w:r>
      <w:r w:rsidR="005440FD" w:rsidRPr="0085022A">
        <w:rPr>
          <w:rFonts w:cs="Times New Roman"/>
          <w:szCs w:val="20"/>
        </w:rPr>
        <w:t>"</w:t>
      </w:r>
      <w:r w:rsidRPr="0085022A">
        <w:rPr>
          <w:rFonts w:cs="Times New Roman"/>
          <w:b/>
          <w:szCs w:val="20"/>
        </w:rPr>
        <w:t>Prospectus Regulation</w:t>
      </w:r>
      <w:r w:rsidRPr="0085022A">
        <w:rPr>
          <w:rFonts w:cs="Times New Roman"/>
          <w:szCs w:val="20"/>
        </w:rPr>
        <w:fldChar w:fldCharType="begin"/>
      </w:r>
      <w:r w:rsidRPr="0085022A">
        <w:rPr>
          <w:rFonts w:cs="Times New Roman"/>
          <w:szCs w:val="20"/>
        </w:rPr>
        <w:instrText xml:space="preserve"> XE "Prospectus Directive" </w:instrText>
      </w:r>
      <w:r w:rsidRPr="0085022A">
        <w:rPr>
          <w:rFonts w:cs="Times New Roman"/>
          <w:szCs w:val="20"/>
        </w:rPr>
        <w:fldChar w:fldCharType="end"/>
      </w:r>
      <w:r w:rsidR="005440FD" w:rsidRPr="0085022A">
        <w:rPr>
          <w:rFonts w:cs="Times New Roman"/>
          <w:szCs w:val="20"/>
        </w:rPr>
        <w:t>"</w:t>
      </w:r>
      <w:r w:rsidRPr="0085022A">
        <w:rPr>
          <w:rFonts w:cs="Times New Roman"/>
          <w:szCs w:val="20"/>
        </w:rPr>
        <w:t xml:space="preserve">), as a base </w:t>
      </w:r>
      <w:r w:rsidRPr="003D3E03">
        <w:rPr>
          <w:rFonts w:cs="Times New Roman"/>
          <w:szCs w:val="20"/>
        </w:rPr>
        <w:t xml:space="preserve">prospectus issued in compliance with </w:t>
      </w:r>
      <w:r w:rsidR="00911D68">
        <w:rPr>
          <w:rFonts w:cs="Times New Roman"/>
          <w:szCs w:val="20"/>
        </w:rPr>
        <w:t xml:space="preserve">Article 8 of </w:t>
      </w:r>
      <w:r w:rsidRPr="003D3E03">
        <w:rPr>
          <w:rFonts w:cs="Times New Roman"/>
          <w:szCs w:val="20"/>
        </w:rPr>
        <w:t xml:space="preserve">the Prospectus Regulation </w:t>
      </w:r>
      <w:r w:rsidR="00204747" w:rsidRPr="003D3E03">
        <w:rPr>
          <w:rFonts w:cs="Times New Roman"/>
          <w:szCs w:val="20"/>
        </w:rPr>
        <w:t xml:space="preserve">and the Luxembourg law dated 16 July 2019 on prospectus for securities (the </w:t>
      </w:r>
      <w:r w:rsidR="005440FD" w:rsidRPr="003D3E03">
        <w:rPr>
          <w:rFonts w:cs="Times New Roman"/>
          <w:szCs w:val="20"/>
        </w:rPr>
        <w:t>"</w:t>
      </w:r>
      <w:r w:rsidR="00204747" w:rsidRPr="003D3E03">
        <w:rPr>
          <w:rFonts w:cs="Times New Roman"/>
          <w:b/>
          <w:bCs/>
          <w:szCs w:val="20"/>
        </w:rPr>
        <w:t>Prospectus Law</w:t>
      </w:r>
      <w:r w:rsidR="005440FD" w:rsidRPr="003D3E03">
        <w:rPr>
          <w:rFonts w:cs="Times New Roman"/>
          <w:szCs w:val="20"/>
        </w:rPr>
        <w:t>"</w:t>
      </w:r>
      <w:r w:rsidR="00204747" w:rsidRPr="003D3E03">
        <w:rPr>
          <w:rFonts w:cs="Times New Roman"/>
          <w:szCs w:val="20"/>
        </w:rPr>
        <w:t xml:space="preserve">) </w:t>
      </w:r>
      <w:r w:rsidRPr="003D3E03">
        <w:rPr>
          <w:rFonts w:cs="Times New Roman"/>
          <w:szCs w:val="20"/>
        </w:rPr>
        <w:t>for the purpose of giving information with regard to the issue of notes (</w:t>
      </w:r>
      <w:r w:rsidR="005440FD" w:rsidRPr="003D3E03">
        <w:rPr>
          <w:rFonts w:cs="Times New Roman"/>
          <w:szCs w:val="20"/>
        </w:rPr>
        <w:t>"</w:t>
      </w:r>
      <w:r w:rsidRPr="003D3E03">
        <w:rPr>
          <w:rFonts w:cs="Times New Roman"/>
          <w:b/>
          <w:szCs w:val="20"/>
        </w:rPr>
        <w:t>Notes</w:t>
      </w:r>
      <w:r w:rsidRPr="003D3E03">
        <w:rPr>
          <w:rFonts w:cs="Times New Roman"/>
          <w:szCs w:val="20"/>
        </w:rPr>
        <w:fldChar w:fldCharType="begin"/>
      </w:r>
      <w:r w:rsidRPr="003D3E03">
        <w:rPr>
          <w:rFonts w:cs="Times New Roman"/>
          <w:szCs w:val="20"/>
        </w:rPr>
        <w:instrText xml:space="preserve"> XE "Notes" </w:instrText>
      </w:r>
      <w:r w:rsidRPr="003D3E03">
        <w:rPr>
          <w:rFonts w:cs="Times New Roman"/>
          <w:szCs w:val="20"/>
        </w:rPr>
        <w:fldChar w:fldCharType="end"/>
      </w:r>
      <w:r w:rsidR="005440FD" w:rsidRPr="003D3E03">
        <w:rPr>
          <w:rFonts w:cs="Times New Roman"/>
          <w:szCs w:val="20"/>
        </w:rPr>
        <w:t>"</w:t>
      </w:r>
      <w:r w:rsidRPr="003D3E03">
        <w:rPr>
          <w:rFonts w:cs="Times New Roman"/>
          <w:szCs w:val="20"/>
        </w:rPr>
        <w:t xml:space="preserve">) issued under the Euro Medium Term Note Programme (the </w:t>
      </w:r>
      <w:r w:rsidR="005440FD" w:rsidRPr="003D3E03">
        <w:rPr>
          <w:rFonts w:cs="Times New Roman"/>
          <w:szCs w:val="20"/>
        </w:rPr>
        <w:t>"</w:t>
      </w:r>
      <w:r w:rsidRPr="003D3E03">
        <w:rPr>
          <w:rFonts w:cs="Times New Roman"/>
          <w:b/>
          <w:szCs w:val="20"/>
        </w:rPr>
        <w:t>Programme</w:t>
      </w:r>
      <w:r w:rsidRPr="003D3E03">
        <w:rPr>
          <w:rFonts w:cs="Times New Roman"/>
          <w:szCs w:val="20"/>
        </w:rPr>
        <w:fldChar w:fldCharType="begin"/>
      </w:r>
      <w:r w:rsidRPr="003D3E03">
        <w:rPr>
          <w:rFonts w:cs="Times New Roman"/>
          <w:szCs w:val="20"/>
        </w:rPr>
        <w:instrText xml:space="preserve"> XE "Programme" </w:instrText>
      </w:r>
      <w:r w:rsidRPr="003D3E03">
        <w:rPr>
          <w:rFonts w:cs="Times New Roman"/>
          <w:szCs w:val="20"/>
        </w:rPr>
        <w:fldChar w:fldCharType="end"/>
      </w:r>
      <w:r w:rsidR="005440FD" w:rsidRPr="003D3E03">
        <w:rPr>
          <w:rFonts w:cs="Times New Roman"/>
          <w:szCs w:val="20"/>
        </w:rPr>
        <w:t>"</w:t>
      </w:r>
      <w:r w:rsidRPr="003D3E03">
        <w:rPr>
          <w:rFonts w:cs="Times New Roman"/>
          <w:szCs w:val="20"/>
        </w:rPr>
        <w:t>) described in this Base Prospectus during the period of twelve months after the date hereof.</w:t>
      </w:r>
      <w:r w:rsidR="004E3D1E" w:rsidRPr="003D3E03">
        <w:rPr>
          <w:rFonts w:cs="Times New Roman"/>
          <w:szCs w:val="20"/>
        </w:rPr>
        <w:t xml:space="preserve"> </w:t>
      </w:r>
      <w:r w:rsidRPr="003D3E03">
        <w:rPr>
          <w:rFonts w:cs="Times New Roman"/>
          <w:szCs w:val="20"/>
        </w:rPr>
        <w:t>The CSSF only approve</w:t>
      </w:r>
      <w:r w:rsidR="00DB6E39" w:rsidRPr="003D3E03">
        <w:rPr>
          <w:rFonts w:cs="Times New Roman"/>
          <w:szCs w:val="20"/>
        </w:rPr>
        <w:t>s</w:t>
      </w:r>
      <w:r w:rsidRPr="003D3E03">
        <w:rPr>
          <w:rFonts w:cs="Times New Roman"/>
          <w:szCs w:val="20"/>
        </w:rPr>
        <w:t xml:space="preserve"> th</w:t>
      </w:r>
      <w:r w:rsidR="00F0685C">
        <w:rPr>
          <w:rFonts w:cs="Times New Roman"/>
          <w:szCs w:val="20"/>
        </w:rPr>
        <w:t>e</w:t>
      </w:r>
      <w:r w:rsidRPr="003D3E03">
        <w:rPr>
          <w:rFonts w:cs="Times New Roman"/>
          <w:szCs w:val="20"/>
        </w:rPr>
        <w:t xml:space="preserve"> Base Prospectus as meeting the standards of completeness, comprehensibility and consistency imposed by the Prospectus Regulation.</w:t>
      </w:r>
      <w:r w:rsidR="004E3D1E" w:rsidRPr="003D3E03">
        <w:rPr>
          <w:rFonts w:cs="Times New Roman"/>
          <w:szCs w:val="20"/>
        </w:rPr>
        <w:t xml:space="preserve"> </w:t>
      </w:r>
      <w:r w:rsidRPr="003D3E03">
        <w:rPr>
          <w:rFonts w:cs="Times New Roman"/>
          <w:szCs w:val="20"/>
        </w:rPr>
        <w:t>Such an approval should not be considered as an endorsement of the Issuer nor as an endorsement of the quality of any Notes that are the subject of this Base Prospectus.</w:t>
      </w:r>
      <w:r w:rsidR="004E3D1E" w:rsidRPr="003D3E03">
        <w:rPr>
          <w:rFonts w:cs="Times New Roman"/>
          <w:szCs w:val="20"/>
        </w:rPr>
        <w:t xml:space="preserve"> </w:t>
      </w:r>
      <w:r w:rsidRPr="003D3E03">
        <w:rPr>
          <w:rFonts w:cs="Times New Roman"/>
          <w:szCs w:val="20"/>
        </w:rPr>
        <w:t>Investors should make their own assessment as to the suitability of investing in such Notes.</w:t>
      </w:r>
      <w:r w:rsidR="004E3D1E" w:rsidRPr="003D3E03">
        <w:rPr>
          <w:rFonts w:cs="Times New Roman"/>
          <w:szCs w:val="20"/>
        </w:rPr>
        <w:t xml:space="preserve"> </w:t>
      </w:r>
      <w:r w:rsidR="00204747" w:rsidRPr="003D3E03">
        <w:rPr>
          <w:rFonts w:cs="Times New Roman"/>
          <w:szCs w:val="20"/>
        </w:rPr>
        <w:t>Moreover, in the context of such approval, the CSSF neither assumes any responsibility nor gives any undertakings as to the economic and financial soundness of the transaction and the quality or solvency of the Issuer in line with the provisions of article 6(4) of the Prospectus Law.</w:t>
      </w:r>
    </w:p>
    <w:p w14:paraId="191A9C5D" w14:textId="34598C5E"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This Base Prospectus is valid for a period of twelve months from the date of approval</w:t>
      </w:r>
      <w:r w:rsidR="004E3D1E" w:rsidRPr="0085022A">
        <w:rPr>
          <w:rFonts w:cs="Times New Roman"/>
          <w:szCs w:val="20"/>
        </w:rPr>
        <w:t xml:space="preserve"> </w:t>
      </w:r>
      <w:r w:rsidR="00C743F7" w:rsidRPr="0085022A">
        <w:rPr>
          <w:rFonts w:cs="Times New Roman"/>
          <w:szCs w:val="20"/>
        </w:rPr>
        <w:t>a</w:t>
      </w:r>
      <w:r w:rsidR="0094362C" w:rsidRPr="0085022A">
        <w:rPr>
          <w:rFonts w:cs="Times New Roman"/>
          <w:szCs w:val="20"/>
        </w:rPr>
        <w:t>nd, for the avoidance of doubt, the Issuer shall have no obligation to supplement this Base Prospectus after the en</w:t>
      </w:r>
      <w:r w:rsidR="000A2224" w:rsidRPr="0085022A">
        <w:rPr>
          <w:rFonts w:cs="Times New Roman"/>
          <w:szCs w:val="20"/>
        </w:rPr>
        <w:t>d</w:t>
      </w:r>
      <w:r w:rsidR="0094362C" w:rsidRPr="0085022A">
        <w:rPr>
          <w:rFonts w:cs="Times New Roman"/>
          <w:szCs w:val="20"/>
        </w:rPr>
        <w:t xml:space="preserve"> of its twelve</w:t>
      </w:r>
      <w:r w:rsidR="00ED628E" w:rsidRPr="0085022A">
        <w:rPr>
          <w:rFonts w:cs="Times New Roman"/>
          <w:szCs w:val="20"/>
        </w:rPr>
        <w:t xml:space="preserve"> </w:t>
      </w:r>
      <w:r w:rsidR="0094362C" w:rsidRPr="0085022A">
        <w:rPr>
          <w:rFonts w:cs="Times New Roman"/>
          <w:szCs w:val="20"/>
        </w:rPr>
        <w:t xml:space="preserve">month validity period. This Base Prospectus will expire on </w:t>
      </w:r>
      <w:r w:rsidR="0046076B">
        <w:rPr>
          <w:rFonts w:cs="Times New Roman"/>
          <w:szCs w:val="20"/>
        </w:rPr>
        <w:t>25 September</w:t>
      </w:r>
      <w:r w:rsidR="0094362C" w:rsidRPr="0085022A">
        <w:rPr>
          <w:rFonts w:cs="Times New Roman"/>
          <w:szCs w:val="20"/>
        </w:rPr>
        <w:t xml:space="preserve"> 20</w:t>
      </w:r>
      <w:r w:rsidR="00703A0F">
        <w:rPr>
          <w:rFonts w:cs="Times New Roman"/>
          <w:szCs w:val="20"/>
        </w:rPr>
        <w:t>27</w:t>
      </w:r>
      <w:r w:rsidR="0094362C" w:rsidRPr="0085022A">
        <w:rPr>
          <w:rFonts w:cs="Times New Roman"/>
          <w:szCs w:val="20"/>
        </w:rPr>
        <w:t xml:space="preserve">. </w:t>
      </w:r>
      <w:r w:rsidRPr="0085022A">
        <w:rPr>
          <w:rFonts w:cs="Times New Roman"/>
          <w:szCs w:val="20"/>
        </w:rPr>
        <w:t>Applications have been made for such Notes to be</w:t>
      </w:r>
      <w:r w:rsidR="0066208E" w:rsidRPr="0085022A">
        <w:rPr>
          <w:rFonts w:cs="Times New Roman"/>
          <w:szCs w:val="20"/>
        </w:rPr>
        <w:t xml:space="preserve"> </w:t>
      </w:r>
      <w:r w:rsidR="005C698B" w:rsidRPr="0085022A">
        <w:rPr>
          <w:rFonts w:cs="Times New Roman"/>
          <w:szCs w:val="20"/>
        </w:rPr>
        <w:t>listed</w:t>
      </w:r>
      <w:r w:rsidRPr="0085022A">
        <w:rPr>
          <w:rFonts w:cs="Times New Roman"/>
          <w:szCs w:val="20"/>
        </w:rPr>
        <w:t xml:space="preserve"> on the official list</w:t>
      </w:r>
      <w:r w:rsidR="00204747" w:rsidRPr="0085022A">
        <w:rPr>
          <w:rFonts w:cs="Times New Roman"/>
          <w:szCs w:val="20"/>
        </w:rPr>
        <w:t xml:space="preserve"> of the Luxembourg Stock Exchange (the </w:t>
      </w:r>
      <w:r w:rsidR="005440FD" w:rsidRPr="0085022A">
        <w:rPr>
          <w:rFonts w:cs="Times New Roman"/>
          <w:szCs w:val="20"/>
        </w:rPr>
        <w:t>"</w:t>
      </w:r>
      <w:r w:rsidR="00204747" w:rsidRPr="0085022A">
        <w:rPr>
          <w:rFonts w:cs="Times New Roman"/>
          <w:b/>
          <w:bCs/>
          <w:szCs w:val="20"/>
        </w:rPr>
        <w:t>Official List</w:t>
      </w:r>
      <w:r w:rsidR="005440FD" w:rsidRPr="0085022A">
        <w:rPr>
          <w:rFonts w:cs="Times New Roman"/>
          <w:szCs w:val="20"/>
        </w:rPr>
        <w:t>"</w:t>
      </w:r>
      <w:r w:rsidR="00204747" w:rsidRPr="0085022A">
        <w:rPr>
          <w:rFonts w:cs="Times New Roman"/>
          <w:szCs w:val="20"/>
        </w:rPr>
        <w:t>)</w:t>
      </w:r>
      <w:r w:rsidRPr="0085022A">
        <w:rPr>
          <w:rFonts w:cs="Times New Roman"/>
          <w:szCs w:val="20"/>
        </w:rPr>
        <w:t xml:space="preserve"> and to </w:t>
      </w:r>
      <w:r w:rsidR="00204747" w:rsidRPr="0085022A">
        <w:rPr>
          <w:rFonts w:cs="Times New Roman"/>
          <w:szCs w:val="20"/>
        </w:rPr>
        <w:t xml:space="preserve">be admitted to </w:t>
      </w:r>
      <w:r w:rsidRPr="0085022A">
        <w:rPr>
          <w:rFonts w:cs="Times New Roman"/>
          <w:szCs w:val="20"/>
        </w:rPr>
        <w:t xml:space="preserve">trading on the regulated market </w:t>
      </w:r>
      <w:r w:rsidR="005440FD" w:rsidRPr="0085022A">
        <w:rPr>
          <w:rFonts w:cs="Times New Roman"/>
          <w:szCs w:val="20"/>
        </w:rPr>
        <w:t>"</w:t>
      </w:r>
      <w:r w:rsidR="00204747" w:rsidRPr="0085022A">
        <w:rPr>
          <w:rFonts w:cs="Times New Roman"/>
          <w:szCs w:val="20"/>
        </w:rPr>
        <w:t>Bourse de Luxembourg</w:t>
      </w:r>
      <w:r w:rsidR="005440FD" w:rsidRPr="0085022A">
        <w:rPr>
          <w:rFonts w:cs="Times New Roman"/>
          <w:szCs w:val="20"/>
        </w:rPr>
        <w:t>"</w:t>
      </w:r>
      <w:r w:rsidR="00204747" w:rsidRPr="0085022A">
        <w:rPr>
          <w:rFonts w:cs="Times New Roman"/>
          <w:szCs w:val="20"/>
        </w:rPr>
        <w:t xml:space="preserve"> </w:t>
      </w:r>
      <w:r w:rsidRPr="0085022A">
        <w:rPr>
          <w:rFonts w:cs="Times New Roman"/>
          <w:szCs w:val="20"/>
        </w:rPr>
        <w:t>of the Luxembourg Stock Exchange</w:t>
      </w:r>
      <w:r w:rsidR="005C698B" w:rsidRPr="0085022A">
        <w:rPr>
          <w:rFonts w:cs="Times New Roman"/>
          <w:szCs w:val="20"/>
        </w:rPr>
        <w:t xml:space="preserve"> during the period of twelve months after the date hereof</w:t>
      </w:r>
      <w:r w:rsidRPr="0085022A">
        <w:rPr>
          <w:rFonts w:cs="Times New Roman"/>
          <w:szCs w:val="20"/>
        </w:rPr>
        <w:t>.</w:t>
      </w:r>
      <w:r w:rsidR="004E3D1E" w:rsidRPr="0085022A">
        <w:rPr>
          <w:rFonts w:cs="Times New Roman"/>
          <w:szCs w:val="20"/>
        </w:rPr>
        <w:t xml:space="preserve"> </w:t>
      </w:r>
      <w:r w:rsidRPr="0085022A">
        <w:rPr>
          <w:rFonts w:cs="Times New Roman"/>
          <w:szCs w:val="20"/>
        </w:rPr>
        <w:t>The regulated market of the Luxembourg Stock Exchange is a regulated market for the purposes of Directive 2014/65/EU on markets in financial instruments</w:t>
      </w:r>
      <w:r w:rsidR="00D81C2E" w:rsidRPr="0085022A">
        <w:rPr>
          <w:rFonts w:cs="Times New Roman"/>
          <w:szCs w:val="20"/>
        </w:rPr>
        <w:t xml:space="preserve"> (as amended, </w:t>
      </w:r>
      <w:r w:rsidR="005440FD" w:rsidRPr="0085022A">
        <w:rPr>
          <w:rFonts w:cs="Times New Roman"/>
          <w:szCs w:val="20"/>
        </w:rPr>
        <w:t>"</w:t>
      </w:r>
      <w:r w:rsidR="00F66180" w:rsidRPr="0085022A">
        <w:rPr>
          <w:rFonts w:cs="Times New Roman"/>
          <w:b/>
          <w:bCs/>
          <w:szCs w:val="20"/>
        </w:rPr>
        <w:t xml:space="preserve">EU </w:t>
      </w:r>
      <w:r w:rsidR="00D81C2E" w:rsidRPr="0085022A">
        <w:rPr>
          <w:rFonts w:cs="Times New Roman"/>
          <w:b/>
          <w:szCs w:val="20"/>
        </w:rPr>
        <w:t>M</w:t>
      </w:r>
      <w:r w:rsidR="00F00919" w:rsidRPr="0085022A">
        <w:rPr>
          <w:rFonts w:cs="Times New Roman"/>
          <w:b/>
          <w:szCs w:val="20"/>
        </w:rPr>
        <w:t>i</w:t>
      </w:r>
      <w:r w:rsidR="00D81C2E" w:rsidRPr="0085022A">
        <w:rPr>
          <w:rFonts w:cs="Times New Roman"/>
          <w:b/>
          <w:szCs w:val="20"/>
        </w:rPr>
        <w:t>FID II</w:t>
      </w:r>
      <w:r w:rsidR="005440FD" w:rsidRPr="0085022A">
        <w:rPr>
          <w:rFonts w:cs="Times New Roman"/>
          <w:szCs w:val="20"/>
        </w:rPr>
        <w:t>"</w:t>
      </w:r>
      <w:r w:rsidR="00D81C2E" w:rsidRPr="0085022A">
        <w:rPr>
          <w:rFonts w:cs="Times New Roman"/>
          <w:szCs w:val="20"/>
        </w:rPr>
        <w:t>)</w:t>
      </w:r>
      <w:r w:rsidRPr="0085022A">
        <w:rPr>
          <w:rFonts w:cs="Times New Roman"/>
          <w:szCs w:val="20"/>
        </w:rPr>
        <w:t>.</w:t>
      </w:r>
    </w:p>
    <w:p w14:paraId="191A9C5E" w14:textId="00CB6236" w:rsidR="002F7977" w:rsidRPr="0085022A" w:rsidRDefault="00204747" w:rsidP="00E03EE2">
      <w:pPr>
        <w:pStyle w:val="BodyText"/>
        <w:widowControl w:val="0"/>
        <w:spacing w:before="120" w:after="120" w:line="26" w:lineRule="atLeast"/>
        <w:rPr>
          <w:rFonts w:cs="Times New Roman"/>
          <w:szCs w:val="20"/>
        </w:rPr>
      </w:pPr>
      <w:r w:rsidRPr="0085022A">
        <w:rPr>
          <w:rFonts w:cs="Times New Roman"/>
          <w:szCs w:val="20"/>
        </w:rPr>
        <w:t>However, the</w:t>
      </w:r>
      <w:r w:rsidR="00F87670" w:rsidRPr="0085022A">
        <w:rPr>
          <w:rFonts w:cs="Times New Roman"/>
          <w:szCs w:val="20"/>
        </w:rPr>
        <w:t xml:space="preserve"> Programme also permits Notes to be issued on the basis that they will not be admitted to listing, trading and/or quotation by any competent authority, stock exchange and/or quotation system or to be admitted to listing, trading and/or quotation by such other or further competent authorities, stock exchanges and/or quotation systems as may be agreed with the Issuer</w:t>
      </w:r>
      <w:r w:rsidRPr="0085022A">
        <w:rPr>
          <w:rFonts w:cs="Times New Roman"/>
          <w:szCs w:val="20"/>
        </w:rPr>
        <w:t xml:space="preserve"> and specified in the relevant Final Term</w:t>
      </w:r>
      <w:r w:rsidR="00132DE6" w:rsidRPr="0085022A">
        <w:rPr>
          <w:rFonts w:cs="Times New Roman"/>
          <w:szCs w:val="20"/>
        </w:rPr>
        <w:t>s</w:t>
      </w:r>
      <w:r w:rsidR="005C698B" w:rsidRPr="0085022A">
        <w:rPr>
          <w:rFonts w:cs="Times New Roman"/>
          <w:szCs w:val="20"/>
        </w:rPr>
        <w:t xml:space="preserve"> (as defined below)</w:t>
      </w:r>
      <w:r w:rsidR="00F87670" w:rsidRPr="0085022A">
        <w:rPr>
          <w:rFonts w:cs="Times New Roman"/>
          <w:szCs w:val="20"/>
        </w:rPr>
        <w:t>.</w:t>
      </w:r>
    </w:p>
    <w:p w14:paraId="191A9C6E" w14:textId="5891B48C" w:rsidR="002F7977" w:rsidRPr="0085022A" w:rsidRDefault="00E20071" w:rsidP="00E03EE2">
      <w:pPr>
        <w:pStyle w:val="BodyText"/>
        <w:widowControl w:val="0"/>
        <w:spacing w:before="120" w:after="120" w:line="26" w:lineRule="atLeast"/>
        <w:rPr>
          <w:rFonts w:cs="Times New Roman"/>
          <w:b/>
          <w:szCs w:val="20"/>
        </w:rPr>
      </w:pPr>
      <w:r w:rsidRPr="0085022A">
        <w:rPr>
          <w:rFonts w:cs="Times New Roman"/>
          <w:b/>
          <w:szCs w:val="20"/>
        </w:rPr>
        <w:t>Tranches of Notes issued under the Programme may be rated.</w:t>
      </w:r>
      <w:r w:rsidR="004E3D1E" w:rsidRPr="0085022A">
        <w:rPr>
          <w:rFonts w:cs="Times New Roman"/>
          <w:b/>
          <w:szCs w:val="20"/>
        </w:rPr>
        <w:t xml:space="preserve"> </w:t>
      </w:r>
      <w:r w:rsidR="00F87670" w:rsidRPr="0085022A">
        <w:rPr>
          <w:rFonts w:cs="Times New Roman"/>
          <w:b/>
          <w:szCs w:val="20"/>
        </w:rPr>
        <w:t xml:space="preserve">A security rating is not a recommendation to buy, sell or hold securities and may be subject to suspension, reduction or withdrawal at any time by the </w:t>
      </w:r>
      <w:r w:rsidR="00F87670" w:rsidRPr="0085022A">
        <w:rPr>
          <w:rFonts w:cs="Times New Roman"/>
          <w:b/>
          <w:szCs w:val="20"/>
        </w:rPr>
        <w:lastRenderedPageBreak/>
        <w:t>assigning rating agency.</w:t>
      </w:r>
    </w:p>
    <w:p w14:paraId="6C1C572E" w14:textId="13DF4390" w:rsidR="00A72259" w:rsidRDefault="009D7DB5" w:rsidP="00A72259">
      <w:pPr>
        <w:pStyle w:val="BodyText"/>
        <w:widowControl w:val="0"/>
        <w:spacing w:before="120" w:after="120" w:line="26" w:lineRule="atLeast"/>
      </w:pPr>
      <w:r w:rsidRPr="0085022A">
        <w:rPr>
          <w:rFonts w:cs="Times New Roman"/>
          <w:bCs/>
          <w:szCs w:val="20"/>
        </w:rPr>
        <w:t>The Issuer</w:t>
      </w:r>
      <w:r w:rsidR="005440FD" w:rsidRPr="0085022A">
        <w:rPr>
          <w:rFonts w:cs="Times New Roman"/>
          <w:bCs/>
          <w:szCs w:val="20"/>
        </w:rPr>
        <w:t>'</w:t>
      </w:r>
      <w:r w:rsidRPr="0085022A">
        <w:rPr>
          <w:rFonts w:cs="Times New Roman"/>
          <w:bCs/>
          <w:szCs w:val="20"/>
        </w:rPr>
        <w:t xml:space="preserve">s long-term </w:t>
      </w:r>
      <w:r w:rsidRPr="003D3E03">
        <w:rPr>
          <w:rFonts w:cs="Times New Roman"/>
          <w:bCs/>
          <w:szCs w:val="20"/>
        </w:rPr>
        <w:t xml:space="preserve">debt is rated </w:t>
      </w:r>
      <w:r w:rsidR="003D3E03" w:rsidRPr="003D3E03">
        <w:rPr>
          <w:rFonts w:cs="Times New Roman"/>
          <w:bCs/>
          <w:szCs w:val="20"/>
        </w:rPr>
        <w:t>A-</w:t>
      </w:r>
      <w:r w:rsidR="00473A84" w:rsidRPr="003D3E03">
        <w:rPr>
          <w:rFonts w:cs="Times New Roman"/>
          <w:bCs/>
          <w:szCs w:val="20"/>
        </w:rPr>
        <w:t xml:space="preserve"> by </w:t>
      </w:r>
      <w:r w:rsidR="00DA3481" w:rsidRPr="003D3E03">
        <w:rPr>
          <w:rFonts w:cs="Times New Roman"/>
          <w:bCs/>
          <w:szCs w:val="20"/>
        </w:rPr>
        <w:t>S&amp;P Global Ratings Europe Limited</w:t>
      </w:r>
      <w:r w:rsidRPr="003D3E03">
        <w:rPr>
          <w:rFonts w:cs="Times New Roman"/>
          <w:bCs/>
          <w:szCs w:val="20"/>
        </w:rPr>
        <w:t xml:space="preserve"> </w:t>
      </w:r>
      <w:r w:rsidR="00DC6504" w:rsidRPr="003D3E03">
        <w:rPr>
          <w:rFonts w:cs="Times New Roman"/>
          <w:bCs/>
          <w:szCs w:val="20"/>
        </w:rPr>
        <w:t>(</w:t>
      </w:r>
      <w:r w:rsidR="005440FD" w:rsidRPr="003D3E03">
        <w:rPr>
          <w:rFonts w:cs="Times New Roman"/>
          <w:bCs/>
          <w:szCs w:val="20"/>
        </w:rPr>
        <w:t>"</w:t>
      </w:r>
      <w:r w:rsidR="00DC6504" w:rsidRPr="003D3E03">
        <w:rPr>
          <w:rFonts w:cs="Times New Roman"/>
          <w:b/>
          <w:szCs w:val="20"/>
        </w:rPr>
        <w:t>Standard &amp; Poor</w:t>
      </w:r>
      <w:r w:rsidR="005440FD" w:rsidRPr="003D3E03">
        <w:rPr>
          <w:rFonts w:cs="Times New Roman"/>
          <w:b/>
          <w:szCs w:val="20"/>
        </w:rPr>
        <w:t>'</w:t>
      </w:r>
      <w:r w:rsidR="00DC6504" w:rsidRPr="003D3E03">
        <w:rPr>
          <w:rFonts w:cs="Times New Roman"/>
          <w:b/>
          <w:szCs w:val="20"/>
        </w:rPr>
        <w:t>s</w:t>
      </w:r>
      <w:r w:rsidR="005440FD" w:rsidRPr="003D3E03">
        <w:rPr>
          <w:rFonts w:cs="Times New Roman"/>
          <w:bCs/>
          <w:szCs w:val="20"/>
        </w:rPr>
        <w:t>"</w:t>
      </w:r>
      <w:r w:rsidR="00DC6504" w:rsidRPr="003D3E03">
        <w:rPr>
          <w:rFonts w:cs="Times New Roman"/>
          <w:bCs/>
          <w:szCs w:val="20"/>
        </w:rPr>
        <w:t>)</w:t>
      </w:r>
      <w:r w:rsidR="00537F6C">
        <w:rPr>
          <w:rFonts w:cs="Times New Roman"/>
          <w:bCs/>
          <w:szCs w:val="20"/>
        </w:rPr>
        <w:t xml:space="preserve">, </w:t>
      </w:r>
      <w:r w:rsidR="003D3E03" w:rsidRPr="003D3E03">
        <w:rPr>
          <w:rFonts w:cs="Times New Roman"/>
          <w:bCs/>
          <w:szCs w:val="20"/>
        </w:rPr>
        <w:t>A-</w:t>
      </w:r>
      <w:r w:rsidR="00473A84" w:rsidRPr="003D3E03">
        <w:rPr>
          <w:rFonts w:cs="Times New Roman"/>
          <w:bCs/>
          <w:szCs w:val="20"/>
        </w:rPr>
        <w:t xml:space="preserve"> by </w:t>
      </w:r>
      <w:r w:rsidR="00DA3481" w:rsidRPr="003D3E03">
        <w:rPr>
          <w:rFonts w:cs="Times New Roman"/>
          <w:bCs/>
          <w:szCs w:val="20"/>
        </w:rPr>
        <w:t>Fitch Ratings Ireland Limited</w:t>
      </w:r>
      <w:r w:rsidR="00DC6504" w:rsidRPr="003D3E03">
        <w:rPr>
          <w:rFonts w:cs="Times New Roman"/>
          <w:bCs/>
          <w:szCs w:val="20"/>
        </w:rPr>
        <w:t xml:space="preserve"> (</w:t>
      </w:r>
      <w:r w:rsidR="005440FD" w:rsidRPr="003D3E03">
        <w:rPr>
          <w:rFonts w:cs="Times New Roman"/>
          <w:bCs/>
          <w:szCs w:val="20"/>
        </w:rPr>
        <w:t>"</w:t>
      </w:r>
      <w:r w:rsidR="00DC6504" w:rsidRPr="003D3E03">
        <w:rPr>
          <w:rFonts w:cs="Times New Roman"/>
          <w:b/>
          <w:szCs w:val="20"/>
        </w:rPr>
        <w:t>Fitch</w:t>
      </w:r>
      <w:r w:rsidR="005440FD" w:rsidRPr="003D3E03">
        <w:rPr>
          <w:rFonts w:cs="Times New Roman"/>
          <w:bCs/>
          <w:szCs w:val="20"/>
        </w:rPr>
        <w:t>"</w:t>
      </w:r>
      <w:r w:rsidR="00DC6504" w:rsidRPr="003D3E03">
        <w:rPr>
          <w:rFonts w:cs="Times New Roman"/>
          <w:bCs/>
          <w:szCs w:val="20"/>
        </w:rPr>
        <w:t>)</w:t>
      </w:r>
      <w:r w:rsidR="00537F6C">
        <w:rPr>
          <w:rFonts w:cs="Times New Roman"/>
          <w:bCs/>
          <w:szCs w:val="20"/>
        </w:rPr>
        <w:t xml:space="preserve"> and </w:t>
      </w:r>
      <w:r w:rsidR="00537F6C" w:rsidRPr="00537F6C">
        <w:rPr>
          <w:rFonts w:cs="Times New Roman"/>
          <w:bCs/>
          <w:szCs w:val="20"/>
        </w:rPr>
        <w:t>Baa1</w:t>
      </w:r>
      <w:r w:rsidR="00FF35A1">
        <w:rPr>
          <w:rFonts w:cs="Times New Roman"/>
          <w:bCs/>
          <w:szCs w:val="20"/>
        </w:rPr>
        <w:t xml:space="preserve"> (outlook positive)</w:t>
      </w:r>
      <w:r w:rsidR="00537F6C">
        <w:rPr>
          <w:rFonts w:cs="Times New Roman"/>
          <w:bCs/>
          <w:szCs w:val="20"/>
        </w:rPr>
        <w:t xml:space="preserve"> by </w:t>
      </w:r>
      <w:r w:rsidR="00537F6C" w:rsidRPr="00537F6C">
        <w:rPr>
          <w:rFonts w:cs="Times New Roman"/>
          <w:bCs/>
          <w:szCs w:val="20"/>
        </w:rPr>
        <w:t>Moody's Investors Service Ltd.</w:t>
      </w:r>
      <w:r w:rsidR="00537F6C">
        <w:rPr>
          <w:rFonts w:cs="Times New Roman"/>
          <w:bCs/>
          <w:szCs w:val="20"/>
        </w:rPr>
        <w:t xml:space="preserve"> ("</w:t>
      </w:r>
      <w:r w:rsidR="00537F6C" w:rsidRPr="00537F6C">
        <w:rPr>
          <w:rFonts w:cs="Times New Roman"/>
          <w:b/>
          <w:szCs w:val="20"/>
        </w:rPr>
        <w:t>Moody's</w:t>
      </w:r>
      <w:r w:rsidR="00537F6C">
        <w:rPr>
          <w:rFonts w:cs="Times New Roman"/>
          <w:bCs/>
          <w:szCs w:val="20"/>
        </w:rPr>
        <w:t>")</w:t>
      </w:r>
      <w:r w:rsidR="00473A84" w:rsidRPr="008279B5">
        <w:rPr>
          <w:rFonts w:cs="Times New Roman"/>
          <w:bCs/>
          <w:szCs w:val="20"/>
        </w:rPr>
        <w:t>.</w:t>
      </w:r>
      <w:r w:rsidR="00473A84" w:rsidRPr="0085022A">
        <w:rPr>
          <w:rFonts w:cs="Times New Roman"/>
          <w:bCs/>
          <w:szCs w:val="20"/>
        </w:rPr>
        <w:t xml:space="preserve"> </w:t>
      </w:r>
      <w:r w:rsidR="00396C60" w:rsidRPr="0085022A">
        <w:rPr>
          <w:rFonts w:cs="Times New Roman"/>
          <w:bCs/>
          <w:szCs w:val="20"/>
        </w:rPr>
        <w:t>Standard &amp; Poor</w:t>
      </w:r>
      <w:r w:rsidR="005440FD" w:rsidRPr="0085022A">
        <w:rPr>
          <w:rFonts w:cs="Times New Roman"/>
          <w:bCs/>
          <w:szCs w:val="20"/>
        </w:rPr>
        <w:t>'</w:t>
      </w:r>
      <w:r w:rsidR="00396C60" w:rsidRPr="0085022A">
        <w:rPr>
          <w:rFonts w:cs="Times New Roman"/>
          <w:bCs/>
          <w:szCs w:val="20"/>
        </w:rPr>
        <w:t>s and</w:t>
      </w:r>
      <w:r w:rsidR="00473A84" w:rsidRPr="0085022A">
        <w:rPr>
          <w:rFonts w:cs="Times New Roman"/>
          <w:bCs/>
          <w:szCs w:val="20"/>
        </w:rPr>
        <w:t xml:space="preserve"> </w:t>
      </w:r>
      <w:r w:rsidR="00396C60" w:rsidRPr="0085022A">
        <w:rPr>
          <w:rFonts w:cs="Times New Roman"/>
          <w:bCs/>
          <w:szCs w:val="20"/>
        </w:rPr>
        <w:t xml:space="preserve">Fitch </w:t>
      </w:r>
      <w:r w:rsidR="00473A84" w:rsidRPr="0085022A">
        <w:rPr>
          <w:rFonts w:cs="Times New Roman"/>
          <w:bCs/>
          <w:szCs w:val="20"/>
        </w:rPr>
        <w:t xml:space="preserve">are each a credit rating agency established in the EEA and registered under </w:t>
      </w:r>
      <w:r w:rsidR="004840DC" w:rsidRPr="0085022A">
        <w:rPr>
          <w:rFonts w:cs="Times New Roman"/>
          <w:bCs/>
          <w:szCs w:val="20"/>
        </w:rPr>
        <w:t xml:space="preserve">Regulation (EU) No 1060/2009, on credit rating agencies (the </w:t>
      </w:r>
      <w:r w:rsidR="005440FD" w:rsidRPr="0085022A">
        <w:rPr>
          <w:rFonts w:cs="Times New Roman"/>
          <w:bCs/>
          <w:szCs w:val="20"/>
        </w:rPr>
        <w:t>"</w:t>
      </w:r>
      <w:r w:rsidR="004840DC" w:rsidRPr="0085022A">
        <w:rPr>
          <w:rFonts w:cs="Times New Roman"/>
          <w:b/>
          <w:szCs w:val="20"/>
        </w:rPr>
        <w:t xml:space="preserve">EU CRA </w:t>
      </w:r>
      <w:r w:rsidR="004840DC" w:rsidRPr="003D3E03">
        <w:rPr>
          <w:rFonts w:cs="Times New Roman"/>
          <w:b/>
          <w:szCs w:val="20"/>
        </w:rPr>
        <w:t>Regulation</w:t>
      </w:r>
      <w:r w:rsidR="005440FD" w:rsidRPr="003D3E03">
        <w:rPr>
          <w:rFonts w:cs="Times New Roman"/>
          <w:bCs/>
          <w:szCs w:val="20"/>
        </w:rPr>
        <w:t>"</w:t>
      </w:r>
      <w:r w:rsidR="004840DC" w:rsidRPr="003D3E03">
        <w:rPr>
          <w:rFonts w:cs="Times New Roman"/>
          <w:bCs/>
          <w:szCs w:val="20"/>
        </w:rPr>
        <w:t>)</w:t>
      </w:r>
      <w:r w:rsidR="00473A84" w:rsidRPr="003D3E03">
        <w:rPr>
          <w:rFonts w:cs="Times New Roman"/>
          <w:bCs/>
          <w:szCs w:val="20"/>
        </w:rPr>
        <w:t>.</w:t>
      </w:r>
      <w:r w:rsidR="001D7B23" w:rsidRPr="003D3E03">
        <w:rPr>
          <w:rFonts w:cs="Times New Roman"/>
          <w:bCs/>
          <w:szCs w:val="20"/>
        </w:rPr>
        <w:t xml:space="preserve"> </w:t>
      </w:r>
      <w:r w:rsidR="00396C60" w:rsidRPr="003D3E03">
        <w:rPr>
          <w:rFonts w:cs="Times New Roman"/>
          <w:bCs/>
          <w:szCs w:val="20"/>
        </w:rPr>
        <w:t>Both Standard &amp; Poor</w:t>
      </w:r>
      <w:r w:rsidR="005440FD" w:rsidRPr="003D3E03">
        <w:rPr>
          <w:rFonts w:cs="Times New Roman"/>
          <w:bCs/>
          <w:szCs w:val="20"/>
        </w:rPr>
        <w:t>'</w:t>
      </w:r>
      <w:r w:rsidR="00396C60" w:rsidRPr="003D3E03">
        <w:rPr>
          <w:rFonts w:cs="Times New Roman"/>
          <w:bCs/>
          <w:szCs w:val="20"/>
        </w:rPr>
        <w:t>s and Fitch</w:t>
      </w:r>
      <w:r w:rsidR="0016562F" w:rsidRPr="0085022A">
        <w:rPr>
          <w:rFonts w:cs="Times New Roman"/>
          <w:bCs/>
          <w:szCs w:val="20"/>
        </w:rPr>
        <w:t xml:space="preserve"> appear</w:t>
      </w:r>
      <w:r w:rsidR="0016562F" w:rsidRPr="0085022A">
        <w:rPr>
          <w:rFonts w:cs="Times New Roman"/>
          <w:szCs w:val="20"/>
        </w:rPr>
        <w:t xml:space="preserve"> on the latest update of the list of registered credit rating agencies (as of </w:t>
      </w:r>
      <w:r w:rsidR="00853F4D">
        <w:rPr>
          <w:rFonts w:cs="Times New Roman"/>
          <w:szCs w:val="20"/>
        </w:rPr>
        <w:t>3 August</w:t>
      </w:r>
      <w:r w:rsidR="00703A0F" w:rsidRPr="0085022A">
        <w:rPr>
          <w:rFonts w:cs="Times New Roman"/>
          <w:szCs w:val="20"/>
        </w:rPr>
        <w:t xml:space="preserve"> 20</w:t>
      </w:r>
      <w:r w:rsidR="00703A0F">
        <w:rPr>
          <w:rFonts w:cs="Times New Roman"/>
          <w:szCs w:val="20"/>
        </w:rPr>
        <w:t>26</w:t>
      </w:r>
      <w:r w:rsidR="0016562F" w:rsidRPr="0085022A">
        <w:rPr>
          <w:rFonts w:cs="Times New Roman"/>
          <w:szCs w:val="20"/>
        </w:rPr>
        <w:t xml:space="preserve">) on the ESMA website </w:t>
      </w:r>
      <w:hyperlink r:id="rId19" w:history="1">
        <w:r w:rsidR="00CF3923" w:rsidRPr="00061972">
          <w:rPr>
            <w:rStyle w:val="Hyperlink"/>
            <w:rFonts w:cs="Times New Roman"/>
            <w:szCs w:val="20"/>
          </w:rPr>
          <w:t>https://www.esma.europa.eu/</w:t>
        </w:r>
      </w:hyperlink>
      <w:r w:rsidR="003D3E03">
        <w:t xml:space="preserve">. The ratings which each of Standard &amp; Poor's and Fitch has given to the Issuer's long-term debt are endorsed by </w:t>
      </w:r>
      <w:r w:rsidR="003D3E03" w:rsidRPr="003D3E03">
        <w:t xml:space="preserve">S&amp;P Global Ratings UK Limited </w:t>
      </w:r>
      <w:r w:rsidR="003D3E03">
        <w:t>and Fitch Ratings Ltd respectively, which are established in the UK and registered under Regulation (EC) No 1060/2009 on credit rating agencies as it forms part of domestic law of the United Kingdom by virtue of the European Union (Withdrawal) Act 2018 (the "</w:t>
      </w:r>
      <w:r w:rsidR="003D3E03" w:rsidRPr="003D3E03">
        <w:rPr>
          <w:b/>
          <w:bCs/>
        </w:rPr>
        <w:t>UK CRA Regulation</w:t>
      </w:r>
      <w:r w:rsidR="003D3E03">
        <w:t>").</w:t>
      </w:r>
      <w:r w:rsidR="00FF35A1">
        <w:t xml:space="preserve"> Moody's</w:t>
      </w:r>
      <w:r w:rsidR="00A72259">
        <w:t xml:space="preserve"> is established in the UK and registered under </w:t>
      </w:r>
      <w:r w:rsidR="00C21112">
        <w:t>the UK CRA Regulation</w:t>
      </w:r>
      <w:r w:rsidR="00A72259">
        <w:t xml:space="preserve">. Moody's appears on the latest update of the list of registered credit rating agencies (as of </w:t>
      </w:r>
      <w:r w:rsidR="00853F4D">
        <w:rPr>
          <w:rFonts w:cs="Times New Roman"/>
        </w:rPr>
        <w:t>29 July</w:t>
      </w:r>
      <w:r w:rsidR="00A72259">
        <w:t xml:space="preserve"> 2026) on UK FCA's Financial Services Register. The rating Moody's has given to the Notes to be issued under the Programme is endorsed by</w:t>
      </w:r>
      <w:r w:rsidR="00DA2174">
        <w:t xml:space="preserve"> </w:t>
      </w:r>
      <w:r w:rsidR="00D950C2" w:rsidRPr="00D950C2">
        <w:t>Moody's Deutschland GmbH</w:t>
      </w:r>
      <w:r w:rsidR="00A72259">
        <w:t xml:space="preserve">, which is established in the EEA and registered under </w:t>
      </w:r>
      <w:r w:rsidR="00C21112">
        <w:t>the EU CRA Regulation</w:t>
      </w:r>
      <w:r w:rsidR="00A72259">
        <w:t>.</w:t>
      </w:r>
    </w:p>
    <w:p w14:paraId="191A9C6F" w14:textId="49ABC608" w:rsidR="002F7977" w:rsidRPr="0085022A" w:rsidRDefault="00F87670" w:rsidP="00E03EE2">
      <w:pPr>
        <w:pStyle w:val="BodyText"/>
        <w:widowControl w:val="0"/>
        <w:spacing w:before="120" w:after="120" w:line="26" w:lineRule="atLeast"/>
        <w:rPr>
          <w:rFonts w:cs="Times New Roman"/>
          <w:b/>
          <w:i/>
          <w:szCs w:val="20"/>
        </w:rPr>
      </w:pPr>
      <w:r w:rsidRPr="0085022A">
        <w:rPr>
          <w:rFonts w:cs="Times New Roman"/>
          <w:b/>
          <w:i/>
          <w:szCs w:val="20"/>
        </w:rPr>
        <w:t>Investing in Notes issued under the Programme involves certain risks.</w:t>
      </w:r>
      <w:r w:rsidR="004E3D1E" w:rsidRPr="0085022A">
        <w:rPr>
          <w:rFonts w:cs="Times New Roman"/>
          <w:b/>
          <w:i/>
          <w:szCs w:val="20"/>
        </w:rPr>
        <w:t xml:space="preserve"> </w:t>
      </w:r>
      <w:r w:rsidRPr="0085022A">
        <w:rPr>
          <w:rFonts w:cs="Times New Roman"/>
          <w:b/>
          <w:i/>
          <w:szCs w:val="20"/>
        </w:rPr>
        <w:t xml:space="preserve">The principal risk factors that may affect the abilities of the Issuer to fulfil its respective obligations under the Notes are discussed under </w:t>
      </w:r>
      <w:r w:rsidR="005440FD" w:rsidRPr="0085022A">
        <w:rPr>
          <w:rFonts w:cs="Times New Roman"/>
          <w:i/>
          <w:szCs w:val="20"/>
        </w:rPr>
        <w:t>"</w:t>
      </w:r>
      <w:r w:rsidRPr="0085022A">
        <w:rPr>
          <w:rFonts w:cs="Times New Roman"/>
          <w:b/>
          <w:i/>
          <w:szCs w:val="20"/>
        </w:rPr>
        <w:t>Risk Factors</w:t>
      </w:r>
      <w:r w:rsidR="005440FD" w:rsidRPr="0085022A">
        <w:rPr>
          <w:rFonts w:cs="Times New Roman"/>
          <w:i/>
          <w:szCs w:val="20"/>
        </w:rPr>
        <w:t>"</w:t>
      </w:r>
      <w:r w:rsidRPr="0085022A">
        <w:rPr>
          <w:rFonts w:cs="Times New Roman"/>
          <w:b/>
          <w:i/>
          <w:szCs w:val="20"/>
        </w:rPr>
        <w:t xml:space="preserve"> below.</w:t>
      </w:r>
    </w:p>
    <w:p w14:paraId="191A9C70" w14:textId="4F5C913D"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The Notes have not been, and will not be, registered under the United States Securities Act of 1933 </w:t>
      </w:r>
      <w:r w:rsidR="0014587F" w:rsidRPr="0085022A">
        <w:rPr>
          <w:rFonts w:cs="Times New Roman"/>
          <w:szCs w:val="20"/>
        </w:rPr>
        <w:t>(</w:t>
      </w:r>
      <w:r w:rsidRPr="0085022A">
        <w:rPr>
          <w:rFonts w:cs="Times New Roman"/>
          <w:szCs w:val="20"/>
        </w:rPr>
        <w:t>as amended</w:t>
      </w:r>
      <w:r w:rsidR="0014587F" w:rsidRPr="0085022A">
        <w:rPr>
          <w:rFonts w:cs="Times New Roman"/>
          <w:szCs w:val="20"/>
        </w:rPr>
        <w:t>,</w:t>
      </w:r>
      <w:r w:rsidRPr="0085022A">
        <w:rPr>
          <w:rFonts w:cs="Times New Roman"/>
          <w:szCs w:val="20"/>
        </w:rPr>
        <w:t xml:space="preserve"> the </w:t>
      </w:r>
      <w:r w:rsidR="005440FD" w:rsidRPr="0085022A">
        <w:rPr>
          <w:rFonts w:cs="Times New Roman"/>
          <w:szCs w:val="20"/>
        </w:rPr>
        <w:t>"</w:t>
      </w:r>
      <w:r w:rsidRPr="0085022A">
        <w:rPr>
          <w:rFonts w:cs="Times New Roman"/>
          <w:b/>
          <w:szCs w:val="20"/>
        </w:rPr>
        <w:t>Securities Act</w:t>
      </w:r>
      <w:r w:rsidR="005440FD" w:rsidRPr="0085022A">
        <w:rPr>
          <w:rFonts w:cs="Times New Roman"/>
          <w:szCs w:val="20"/>
        </w:rPr>
        <w:t>"</w:t>
      </w:r>
      <w:r w:rsidRPr="0085022A">
        <w:rPr>
          <w:rFonts w:cs="Times New Roman"/>
          <w:szCs w:val="20"/>
        </w:rPr>
        <w:t xml:space="preserve">) or with any securities regulatory authority of any state or other jurisdiction of the United States, and </w:t>
      </w:r>
      <w:r w:rsidR="0014587F" w:rsidRPr="0085022A">
        <w:rPr>
          <w:rFonts w:cs="Times New Roman"/>
          <w:szCs w:val="20"/>
        </w:rPr>
        <w:t xml:space="preserve">the </w:t>
      </w:r>
      <w:r w:rsidRPr="0085022A">
        <w:rPr>
          <w:rFonts w:cs="Times New Roman"/>
          <w:szCs w:val="20"/>
        </w:rPr>
        <w:t>Notes are subject to U.S. tax law requirements.</w:t>
      </w:r>
      <w:r w:rsidR="004E3D1E" w:rsidRPr="0085022A">
        <w:rPr>
          <w:rFonts w:cs="Times New Roman"/>
          <w:szCs w:val="20"/>
        </w:rPr>
        <w:t xml:space="preserve"> </w:t>
      </w:r>
      <w:r w:rsidRPr="0085022A">
        <w:rPr>
          <w:rFonts w:cs="Times New Roman"/>
          <w:szCs w:val="20"/>
        </w:rPr>
        <w:t xml:space="preserve">The Notes may not be offered, sold or delivered within the United States </w:t>
      </w:r>
      <w:r w:rsidR="00074CF7" w:rsidRPr="0085022A">
        <w:rPr>
          <w:rFonts w:cs="Times New Roman"/>
          <w:szCs w:val="20"/>
        </w:rPr>
        <w:t>except pursuant to an exemption from, or in a transaction not subject to, the registration requirements of the Securities Act and the applicable securities laws of any state or other jurisdiction of the United States.</w:t>
      </w:r>
    </w:p>
    <w:p w14:paraId="191A9C71" w14:textId="3226649E" w:rsidR="002F7977" w:rsidRPr="0085022A" w:rsidRDefault="00F87670" w:rsidP="00E03EE2">
      <w:pPr>
        <w:pStyle w:val="CoverPage4"/>
        <w:keepNext w:val="0"/>
        <w:widowControl w:val="0"/>
        <w:spacing w:before="120" w:after="120" w:line="26" w:lineRule="atLeast"/>
        <w:outlineLvl w:val="0"/>
        <w:rPr>
          <w:rFonts w:ascii="Times New Roman" w:hAnsi="Times New Roman" w:cs="Times New Roman"/>
          <w:b w:val="0"/>
          <w:bCs/>
          <w:i/>
          <w:iCs/>
          <w:sz w:val="20"/>
          <w:szCs w:val="20"/>
        </w:rPr>
      </w:pPr>
      <w:r w:rsidRPr="0085022A">
        <w:rPr>
          <w:rFonts w:ascii="Times New Roman" w:hAnsi="Times New Roman" w:cs="Times New Roman"/>
          <w:b w:val="0"/>
          <w:bCs/>
          <w:i/>
          <w:iCs/>
          <w:sz w:val="20"/>
          <w:szCs w:val="20"/>
        </w:rPr>
        <w:t>Arranger</w:t>
      </w:r>
      <w:r w:rsidR="00DD52AF" w:rsidRPr="0085022A">
        <w:rPr>
          <w:rFonts w:ascii="Times New Roman" w:hAnsi="Times New Roman" w:cs="Times New Roman"/>
          <w:b w:val="0"/>
          <w:bCs/>
          <w:i/>
          <w:iCs/>
          <w:sz w:val="20"/>
          <w:szCs w:val="20"/>
        </w:rPr>
        <w:t>s</w:t>
      </w:r>
    </w:p>
    <w:tbl>
      <w:tblPr>
        <w:tblW w:w="5000" w:type="pct"/>
        <w:tblLook w:val="0000" w:firstRow="0" w:lastRow="0" w:firstColumn="0" w:lastColumn="0" w:noHBand="0" w:noVBand="0"/>
      </w:tblPr>
      <w:tblGrid>
        <w:gridCol w:w="4535"/>
        <w:gridCol w:w="4535"/>
      </w:tblGrid>
      <w:tr w:rsidR="00212036" w:rsidRPr="0085022A" w14:paraId="00172210" w14:textId="77777777" w:rsidTr="001B722A">
        <w:trPr>
          <w:trHeight w:val="50"/>
        </w:trPr>
        <w:tc>
          <w:tcPr>
            <w:tcW w:w="2500" w:type="pct"/>
          </w:tcPr>
          <w:p w14:paraId="36D38B0A" w14:textId="5DB51C04" w:rsidR="00212036" w:rsidRPr="001B722A" w:rsidRDefault="00212036" w:rsidP="00212036">
            <w:pPr>
              <w:pStyle w:val="CoverPage4"/>
              <w:keepNext w:val="0"/>
              <w:widowControl w:val="0"/>
              <w:spacing w:before="120" w:after="120" w:line="26" w:lineRule="atLeast"/>
              <w:rPr>
                <w:rFonts w:ascii="Times New Roman" w:hAnsi="Times New Roman" w:cs="Times New Roman"/>
                <w:sz w:val="20"/>
                <w:szCs w:val="20"/>
              </w:rPr>
            </w:pPr>
            <w:r w:rsidRPr="001B722A">
              <w:rPr>
                <w:rFonts w:ascii="Times New Roman" w:hAnsi="Times New Roman" w:cs="Times New Roman"/>
                <w:sz w:val="20"/>
                <w:szCs w:val="20"/>
              </w:rPr>
              <w:t>Santander Corporate &amp; Investment Banking</w:t>
            </w:r>
          </w:p>
        </w:tc>
        <w:tc>
          <w:tcPr>
            <w:tcW w:w="2500" w:type="pct"/>
          </w:tcPr>
          <w:p w14:paraId="6C89DE04" w14:textId="47FE6087" w:rsidR="00212036" w:rsidRPr="00703A0F" w:rsidRDefault="001B722A" w:rsidP="00212036">
            <w:pPr>
              <w:pStyle w:val="CoverPage4"/>
              <w:keepNext w:val="0"/>
              <w:widowControl w:val="0"/>
              <w:spacing w:before="120" w:after="120" w:line="26" w:lineRule="atLeast"/>
              <w:rPr>
                <w:rFonts w:ascii="Times New Roman" w:hAnsi="Times New Roman" w:cs="Times New Roman"/>
                <w:sz w:val="20"/>
                <w:szCs w:val="20"/>
                <w:highlight w:val="yellow"/>
              </w:rPr>
            </w:pPr>
            <w:r w:rsidRPr="001B722A">
              <w:rPr>
                <w:rFonts w:ascii="Times New Roman" w:hAnsi="Times New Roman" w:cs="Times New Roman"/>
                <w:sz w:val="20"/>
                <w:szCs w:val="20"/>
              </w:rPr>
              <w:t>Citigroup</w:t>
            </w:r>
          </w:p>
        </w:tc>
      </w:tr>
      <w:tr w:rsidR="001B722A" w:rsidRPr="0085022A" w14:paraId="6958D405" w14:textId="77777777" w:rsidTr="001B722A">
        <w:trPr>
          <w:trHeight w:val="50"/>
        </w:trPr>
        <w:tc>
          <w:tcPr>
            <w:tcW w:w="5000" w:type="pct"/>
            <w:gridSpan w:val="2"/>
          </w:tcPr>
          <w:p w14:paraId="4D985DF1" w14:textId="503AB100" w:rsidR="001B722A" w:rsidRPr="001B722A" w:rsidRDefault="001B722A" w:rsidP="00212036">
            <w:pPr>
              <w:pStyle w:val="CoverPage4"/>
              <w:keepNext w:val="0"/>
              <w:widowControl w:val="0"/>
              <w:spacing w:before="120" w:after="120" w:line="26" w:lineRule="atLeast"/>
              <w:rPr>
                <w:rFonts w:ascii="Times New Roman" w:hAnsi="Times New Roman" w:cs="Times New Roman"/>
                <w:sz w:val="20"/>
                <w:szCs w:val="20"/>
              </w:rPr>
            </w:pPr>
            <w:r w:rsidRPr="001B722A">
              <w:rPr>
                <w:rFonts w:ascii="Times New Roman" w:hAnsi="Times New Roman" w:cs="Times New Roman"/>
                <w:sz w:val="20"/>
                <w:szCs w:val="20"/>
              </w:rPr>
              <w:t>Crédit Agricole CIB</w:t>
            </w:r>
          </w:p>
        </w:tc>
      </w:tr>
    </w:tbl>
    <w:p w14:paraId="05EED7A5" w14:textId="77777777" w:rsidR="00212036" w:rsidRPr="0085022A" w:rsidRDefault="00212036" w:rsidP="00212036">
      <w:pPr>
        <w:pStyle w:val="BodyText"/>
        <w:rPr>
          <w:rFonts w:cs="Times New Roman"/>
          <w:b/>
          <w:bCs/>
          <w:szCs w:val="20"/>
        </w:rPr>
      </w:pPr>
    </w:p>
    <w:p w14:paraId="191A9C73" w14:textId="12F5EE41" w:rsidR="002F7977" w:rsidRPr="0085022A" w:rsidRDefault="00F87670" w:rsidP="00E03EE2">
      <w:pPr>
        <w:pStyle w:val="CoverPage4"/>
        <w:keepNext w:val="0"/>
        <w:widowControl w:val="0"/>
        <w:spacing w:before="120" w:after="120" w:line="26" w:lineRule="atLeast"/>
        <w:rPr>
          <w:rFonts w:ascii="Times New Roman" w:hAnsi="Times New Roman" w:cs="Times New Roman"/>
          <w:b w:val="0"/>
          <w:bCs/>
          <w:i/>
          <w:iCs/>
          <w:sz w:val="20"/>
          <w:szCs w:val="20"/>
        </w:rPr>
      </w:pPr>
      <w:r w:rsidRPr="0085022A">
        <w:rPr>
          <w:rFonts w:ascii="Times New Roman" w:hAnsi="Times New Roman" w:cs="Times New Roman"/>
          <w:b w:val="0"/>
          <w:bCs/>
          <w:i/>
          <w:iCs/>
          <w:sz w:val="20"/>
          <w:szCs w:val="20"/>
        </w:rPr>
        <w:t>Dealers</w:t>
      </w:r>
    </w:p>
    <w:tbl>
      <w:tblPr>
        <w:tblW w:w="5000" w:type="pct"/>
        <w:tblLook w:val="0000" w:firstRow="0" w:lastRow="0" w:firstColumn="0" w:lastColumn="0" w:noHBand="0" w:noVBand="0"/>
      </w:tblPr>
      <w:tblGrid>
        <w:gridCol w:w="4535"/>
        <w:gridCol w:w="4535"/>
      </w:tblGrid>
      <w:tr w:rsidR="003254FF" w:rsidRPr="0085022A" w14:paraId="191A9C76" w14:textId="77777777">
        <w:tc>
          <w:tcPr>
            <w:tcW w:w="2500" w:type="pct"/>
          </w:tcPr>
          <w:p w14:paraId="191A9C74" w14:textId="0A1CBCE9" w:rsidR="002F7977" w:rsidRPr="00964B55" w:rsidRDefault="00964B55" w:rsidP="00E03EE2">
            <w:pPr>
              <w:pStyle w:val="CoverPage4"/>
              <w:keepNext w:val="0"/>
              <w:widowControl w:val="0"/>
              <w:spacing w:before="120" w:after="120" w:line="26" w:lineRule="atLeast"/>
              <w:rPr>
                <w:rFonts w:ascii="Times New Roman" w:hAnsi="Times New Roman" w:cs="Times New Roman"/>
                <w:sz w:val="20"/>
                <w:szCs w:val="20"/>
              </w:rPr>
            </w:pPr>
            <w:r w:rsidRPr="00964B55">
              <w:rPr>
                <w:rFonts w:ascii="Times New Roman" w:hAnsi="Times New Roman" w:cs="Times New Roman"/>
                <w:sz w:val="20"/>
                <w:szCs w:val="20"/>
              </w:rPr>
              <w:t>Andbank</w:t>
            </w:r>
          </w:p>
        </w:tc>
        <w:tc>
          <w:tcPr>
            <w:tcW w:w="2500" w:type="pct"/>
          </w:tcPr>
          <w:p w14:paraId="191A9C75" w14:textId="59A22796" w:rsidR="002F7977" w:rsidRPr="00964B55" w:rsidRDefault="00703A0F" w:rsidP="00E03EE2">
            <w:pPr>
              <w:pStyle w:val="CoverPage4"/>
              <w:keepNext w:val="0"/>
              <w:widowControl w:val="0"/>
              <w:spacing w:before="120" w:after="120" w:line="26" w:lineRule="atLeast"/>
              <w:rPr>
                <w:rFonts w:ascii="Times New Roman" w:hAnsi="Times New Roman" w:cs="Times New Roman"/>
                <w:sz w:val="20"/>
                <w:szCs w:val="20"/>
              </w:rPr>
            </w:pPr>
            <w:r>
              <w:rPr>
                <w:rFonts w:ascii="Times New Roman" w:hAnsi="Times New Roman" w:cs="Times New Roman"/>
                <w:sz w:val="20"/>
                <w:szCs w:val="20"/>
              </w:rPr>
              <w:t>Citigroup</w:t>
            </w:r>
          </w:p>
        </w:tc>
      </w:tr>
      <w:tr w:rsidR="00964B55" w:rsidRPr="0085022A" w14:paraId="12C926F5" w14:textId="77777777">
        <w:tc>
          <w:tcPr>
            <w:tcW w:w="2500" w:type="pct"/>
          </w:tcPr>
          <w:p w14:paraId="5012636C" w14:textId="778175E8" w:rsidR="00964B55" w:rsidRPr="00964B55" w:rsidRDefault="00BD3BCF" w:rsidP="00E03EE2">
            <w:pPr>
              <w:pStyle w:val="CoverPage4"/>
              <w:keepNext w:val="0"/>
              <w:widowControl w:val="0"/>
              <w:spacing w:before="120" w:after="120" w:line="26" w:lineRule="atLeast"/>
              <w:rPr>
                <w:rFonts w:ascii="Times New Roman" w:hAnsi="Times New Roman" w:cs="Times New Roman"/>
                <w:sz w:val="20"/>
                <w:szCs w:val="20"/>
                <w:highlight w:val="yellow"/>
              </w:rPr>
            </w:pPr>
            <w:r w:rsidRPr="0085022A">
              <w:rPr>
                <w:rFonts w:ascii="Times New Roman" w:hAnsi="Times New Roman" w:cs="Times New Roman"/>
                <w:sz w:val="20"/>
                <w:szCs w:val="20"/>
              </w:rPr>
              <w:t xml:space="preserve"> Crédit Agricole CIB</w:t>
            </w:r>
          </w:p>
        </w:tc>
        <w:tc>
          <w:tcPr>
            <w:tcW w:w="2500" w:type="pct"/>
          </w:tcPr>
          <w:p w14:paraId="6C7D022B" w14:textId="78D7E104" w:rsidR="00964B55" w:rsidRPr="00964B55" w:rsidRDefault="00D139C7" w:rsidP="00E03EE2">
            <w:pPr>
              <w:pStyle w:val="CoverPage4"/>
              <w:keepNext w:val="0"/>
              <w:widowControl w:val="0"/>
              <w:spacing w:before="120" w:after="120" w:line="26" w:lineRule="atLeast"/>
              <w:rPr>
                <w:rFonts w:ascii="Times New Roman" w:hAnsi="Times New Roman" w:cs="Times New Roman"/>
                <w:sz w:val="20"/>
                <w:szCs w:val="20"/>
                <w:highlight w:val="yellow"/>
              </w:rPr>
            </w:pPr>
            <w:r>
              <w:rPr>
                <w:rFonts w:ascii="Times New Roman" w:hAnsi="Times New Roman" w:cs="Times New Roman"/>
                <w:sz w:val="20"/>
                <w:szCs w:val="20"/>
              </w:rPr>
              <w:t>Creand</w:t>
            </w:r>
          </w:p>
        </w:tc>
      </w:tr>
      <w:tr w:rsidR="00BD3BCF" w:rsidRPr="0085022A" w14:paraId="1F40D25D" w14:textId="77777777">
        <w:tc>
          <w:tcPr>
            <w:tcW w:w="2500" w:type="pct"/>
          </w:tcPr>
          <w:p w14:paraId="5AB5D33E" w14:textId="7A2CB166" w:rsidR="00BD3BCF" w:rsidRPr="00964B55" w:rsidRDefault="00BD3BCF" w:rsidP="00E03EE2">
            <w:pPr>
              <w:pStyle w:val="CoverPage4"/>
              <w:keepNext w:val="0"/>
              <w:widowControl w:val="0"/>
              <w:spacing w:before="120" w:after="120" w:line="26" w:lineRule="atLeast"/>
              <w:rPr>
                <w:rFonts w:ascii="Times New Roman" w:hAnsi="Times New Roman" w:cs="Times New Roman"/>
                <w:sz w:val="20"/>
                <w:szCs w:val="20"/>
              </w:rPr>
            </w:pPr>
            <w:r w:rsidRPr="00964B55">
              <w:rPr>
                <w:rFonts w:ascii="Times New Roman" w:hAnsi="Times New Roman" w:cs="Times New Roman"/>
                <w:sz w:val="20"/>
                <w:szCs w:val="20"/>
              </w:rPr>
              <w:t>MoraBanc</w:t>
            </w:r>
          </w:p>
        </w:tc>
        <w:tc>
          <w:tcPr>
            <w:tcW w:w="2500" w:type="pct"/>
          </w:tcPr>
          <w:p w14:paraId="0C75D388" w14:textId="568AA7A1" w:rsidR="00BD3BCF" w:rsidRPr="00964B55" w:rsidRDefault="00BD3BCF" w:rsidP="00E03EE2">
            <w:pPr>
              <w:pStyle w:val="CoverPage4"/>
              <w:keepNext w:val="0"/>
              <w:widowControl w:val="0"/>
              <w:spacing w:before="120" w:after="120" w:line="26" w:lineRule="atLeast"/>
              <w:rPr>
                <w:rFonts w:ascii="Times New Roman" w:hAnsi="Times New Roman" w:cs="Times New Roman"/>
                <w:sz w:val="20"/>
                <w:szCs w:val="20"/>
              </w:rPr>
            </w:pPr>
            <w:r w:rsidRPr="0085022A">
              <w:rPr>
                <w:rFonts w:ascii="Times New Roman" w:hAnsi="Times New Roman" w:cs="Times New Roman"/>
                <w:sz w:val="20"/>
                <w:szCs w:val="20"/>
              </w:rPr>
              <w:t>Santander Corporate &amp; Investment Banking</w:t>
            </w:r>
          </w:p>
        </w:tc>
      </w:tr>
    </w:tbl>
    <w:p w14:paraId="030D927D" w14:textId="165ED5D5" w:rsidR="0014797D" w:rsidRPr="0085022A" w:rsidRDefault="0046076B" w:rsidP="00E03EE2">
      <w:pPr>
        <w:pStyle w:val="BodyText"/>
        <w:widowControl w:val="0"/>
        <w:spacing w:before="120" w:after="120" w:line="26" w:lineRule="atLeast"/>
        <w:jc w:val="center"/>
        <w:rPr>
          <w:rFonts w:cs="Times New Roman"/>
          <w:szCs w:val="20"/>
        </w:rPr>
      </w:pPr>
      <w:r w:rsidRPr="0046076B">
        <w:rPr>
          <w:rFonts w:cs="Times New Roman"/>
          <w:szCs w:val="20"/>
        </w:rPr>
        <w:t xml:space="preserve">25 September </w:t>
      </w:r>
      <w:r w:rsidR="00703A0F" w:rsidRPr="0085022A">
        <w:rPr>
          <w:rFonts w:cs="Times New Roman"/>
          <w:szCs w:val="20"/>
        </w:rPr>
        <w:t>20</w:t>
      </w:r>
      <w:r w:rsidR="00703A0F">
        <w:rPr>
          <w:rFonts w:cs="Times New Roman"/>
          <w:szCs w:val="20"/>
        </w:rPr>
        <w:t>26</w:t>
      </w:r>
    </w:p>
    <w:p w14:paraId="191A9C78" w14:textId="5F34AE3F" w:rsidR="0014797D" w:rsidRPr="0085022A" w:rsidRDefault="0014797D" w:rsidP="00E03EE2">
      <w:pPr>
        <w:pStyle w:val="BodyText"/>
        <w:widowControl w:val="0"/>
        <w:spacing w:before="120" w:after="120" w:line="26" w:lineRule="atLeast"/>
        <w:jc w:val="center"/>
        <w:rPr>
          <w:rFonts w:cs="Times New Roman"/>
          <w:szCs w:val="20"/>
        </w:rPr>
        <w:sectPr w:rsidR="0014797D" w:rsidRPr="0085022A">
          <w:footerReference w:type="default" r:id="rId20"/>
          <w:footerReference w:type="first" r:id="rId21"/>
          <w:endnotePr>
            <w:numFmt w:val="decimal"/>
          </w:endnotePr>
          <w:pgSz w:w="11906" w:h="16838" w:code="9"/>
          <w:pgMar w:top="1134" w:right="1418" w:bottom="1134" w:left="1418" w:header="720" w:footer="284" w:gutter="0"/>
          <w:pgNumType w:fmt="lowerRoman" w:start="1"/>
          <w:cols w:space="708"/>
          <w:docGrid w:linePitch="360"/>
        </w:sectPr>
      </w:pPr>
    </w:p>
    <w:tbl>
      <w:tblPr>
        <w:tblW w:w="0" w:type="auto"/>
        <w:tblLayout w:type="fixed"/>
        <w:tblLook w:val="0000" w:firstRow="0" w:lastRow="0" w:firstColumn="0" w:lastColumn="0" w:noHBand="0" w:noVBand="0"/>
      </w:tblPr>
      <w:tblGrid>
        <w:gridCol w:w="4355"/>
        <w:gridCol w:w="4355"/>
        <w:gridCol w:w="10"/>
      </w:tblGrid>
      <w:tr w:rsidR="003254FF" w:rsidRPr="0085022A" w14:paraId="191A9C7A" w14:textId="77777777">
        <w:trPr>
          <w:cantSplit/>
        </w:trPr>
        <w:tc>
          <w:tcPr>
            <w:tcW w:w="8720" w:type="dxa"/>
            <w:gridSpan w:val="3"/>
          </w:tcPr>
          <w:p w14:paraId="191A9C79" w14:textId="77777777" w:rsidR="002F7977" w:rsidRPr="0085022A" w:rsidRDefault="00F87670" w:rsidP="00E03EE2">
            <w:pPr>
              <w:widowControl w:val="0"/>
              <w:spacing w:before="120" w:after="120" w:line="26" w:lineRule="atLeast"/>
              <w:jc w:val="center"/>
              <w:rPr>
                <w:szCs w:val="20"/>
              </w:rPr>
            </w:pPr>
            <w:r w:rsidRPr="0085022A">
              <w:rPr>
                <w:b/>
                <w:szCs w:val="20"/>
              </w:rPr>
              <w:lastRenderedPageBreak/>
              <w:t>CONTENTS</w:t>
            </w:r>
          </w:p>
        </w:tc>
      </w:tr>
      <w:tr w:rsidR="003254FF" w:rsidRPr="0085022A" w14:paraId="191A9C7D" w14:textId="77777777">
        <w:trPr>
          <w:gridAfter w:val="1"/>
          <w:wAfter w:w="10" w:type="dxa"/>
        </w:trPr>
        <w:tc>
          <w:tcPr>
            <w:tcW w:w="4355" w:type="dxa"/>
          </w:tcPr>
          <w:p w14:paraId="191A9C7B" w14:textId="77777777" w:rsidR="002F7977" w:rsidRPr="0085022A" w:rsidRDefault="002F7977" w:rsidP="00E03EE2">
            <w:pPr>
              <w:widowControl w:val="0"/>
              <w:spacing w:before="120" w:after="120" w:line="26" w:lineRule="atLeast"/>
              <w:rPr>
                <w:b/>
                <w:szCs w:val="20"/>
              </w:rPr>
            </w:pPr>
          </w:p>
        </w:tc>
        <w:tc>
          <w:tcPr>
            <w:tcW w:w="4355" w:type="dxa"/>
          </w:tcPr>
          <w:p w14:paraId="191A9C7C" w14:textId="77777777" w:rsidR="002F7977" w:rsidRPr="0085022A" w:rsidRDefault="00F87670" w:rsidP="00E03EE2">
            <w:pPr>
              <w:widowControl w:val="0"/>
              <w:tabs>
                <w:tab w:val="center" w:pos="1137"/>
                <w:tab w:val="right" w:pos="2276"/>
              </w:tabs>
              <w:spacing w:before="120" w:after="120" w:line="26" w:lineRule="atLeast"/>
              <w:jc w:val="left"/>
              <w:rPr>
                <w:b/>
                <w:szCs w:val="20"/>
              </w:rPr>
            </w:pPr>
            <w:r w:rsidRPr="0085022A">
              <w:rPr>
                <w:b/>
                <w:szCs w:val="20"/>
              </w:rPr>
              <w:tab/>
            </w:r>
            <w:r w:rsidRPr="0085022A">
              <w:rPr>
                <w:b/>
                <w:szCs w:val="20"/>
              </w:rPr>
              <w:tab/>
              <w:t>Page</w:t>
            </w:r>
          </w:p>
        </w:tc>
      </w:tr>
    </w:tbl>
    <w:p w14:paraId="1E85C0A8" w14:textId="5827BB75"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r>
        <w:rPr>
          <w:szCs w:val="20"/>
        </w:rPr>
        <w:fldChar w:fldCharType="begin"/>
      </w:r>
      <w:r>
        <w:rPr>
          <w:szCs w:val="20"/>
        </w:rPr>
        <w:instrText xml:space="preserve"> TOC \h \z \t "Title 1,1" </w:instrText>
      </w:r>
      <w:r>
        <w:rPr>
          <w:szCs w:val="20"/>
        </w:rPr>
        <w:fldChar w:fldCharType="separate"/>
      </w:r>
      <w:hyperlink w:anchor="_Toc235094377" w:history="1">
        <w:r w:rsidRPr="006B6ED9">
          <w:rPr>
            <w:rStyle w:val="Hyperlink"/>
            <w:noProof/>
            <w:lang w:bidi="he-IL"/>
          </w:rPr>
          <w:t>IMPORTANT NOTICES</w:t>
        </w:r>
        <w:r>
          <w:rPr>
            <w:noProof/>
            <w:webHidden/>
          </w:rPr>
          <w:tab/>
        </w:r>
        <w:r>
          <w:rPr>
            <w:noProof/>
            <w:webHidden/>
          </w:rPr>
          <w:fldChar w:fldCharType="begin"/>
        </w:r>
        <w:r>
          <w:rPr>
            <w:noProof/>
            <w:webHidden/>
          </w:rPr>
          <w:instrText xml:space="preserve"> PAGEREF _Toc235094377 \h </w:instrText>
        </w:r>
        <w:r>
          <w:rPr>
            <w:noProof/>
            <w:webHidden/>
          </w:rPr>
        </w:r>
        <w:r>
          <w:rPr>
            <w:noProof/>
            <w:webHidden/>
          </w:rPr>
          <w:fldChar w:fldCharType="separate"/>
        </w:r>
        <w:r w:rsidR="00E54AB2">
          <w:rPr>
            <w:noProof/>
            <w:webHidden/>
          </w:rPr>
          <w:t>1</w:t>
        </w:r>
        <w:r>
          <w:rPr>
            <w:noProof/>
            <w:webHidden/>
          </w:rPr>
          <w:fldChar w:fldCharType="end"/>
        </w:r>
      </w:hyperlink>
    </w:p>
    <w:p w14:paraId="0C3CC11B" w14:textId="569559B4"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78" w:history="1">
        <w:r w:rsidRPr="006B6ED9">
          <w:rPr>
            <w:rStyle w:val="Hyperlink"/>
            <w:noProof/>
            <w:lang w:bidi="he-IL"/>
          </w:rPr>
          <w:t>GENERAL DESCRIPTION OF THE PROGRAMME</w:t>
        </w:r>
        <w:r>
          <w:rPr>
            <w:noProof/>
            <w:webHidden/>
          </w:rPr>
          <w:tab/>
        </w:r>
        <w:r>
          <w:rPr>
            <w:noProof/>
            <w:webHidden/>
          </w:rPr>
          <w:fldChar w:fldCharType="begin"/>
        </w:r>
        <w:r>
          <w:rPr>
            <w:noProof/>
            <w:webHidden/>
          </w:rPr>
          <w:instrText xml:space="preserve"> PAGEREF _Toc235094378 \h </w:instrText>
        </w:r>
        <w:r>
          <w:rPr>
            <w:noProof/>
            <w:webHidden/>
          </w:rPr>
        </w:r>
        <w:r>
          <w:rPr>
            <w:noProof/>
            <w:webHidden/>
          </w:rPr>
          <w:fldChar w:fldCharType="separate"/>
        </w:r>
        <w:r w:rsidR="00E54AB2">
          <w:rPr>
            <w:noProof/>
            <w:webHidden/>
          </w:rPr>
          <w:t>7</w:t>
        </w:r>
        <w:r>
          <w:rPr>
            <w:noProof/>
            <w:webHidden/>
          </w:rPr>
          <w:fldChar w:fldCharType="end"/>
        </w:r>
      </w:hyperlink>
    </w:p>
    <w:p w14:paraId="11C8D4A5" w14:textId="06BD5246"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79" w:history="1">
        <w:r w:rsidRPr="006B6ED9">
          <w:rPr>
            <w:rStyle w:val="Hyperlink"/>
            <w:noProof/>
            <w:lang w:bidi="he-IL"/>
          </w:rPr>
          <w:t>RISK FACTORS</w:t>
        </w:r>
        <w:r>
          <w:rPr>
            <w:noProof/>
            <w:webHidden/>
          </w:rPr>
          <w:tab/>
        </w:r>
        <w:r>
          <w:rPr>
            <w:noProof/>
            <w:webHidden/>
          </w:rPr>
          <w:fldChar w:fldCharType="begin"/>
        </w:r>
        <w:r>
          <w:rPr>
            <w:noProof/>
            <w:webHidden/>
          </w:rPr>
          <w:instrText xml:space="preserve"> PAGEREF _Toc235094379 \h </w:instrText>
        </w:r>
        <w:r>
          <w:rPr>
            <w:noProof/>
            <w:webHidden/>
          </w:rPr>
        </w:r>
        <w:r>
          <w:rPr>
            <w:noProof/>
            <w:webHidden/>
          </w:rPr>
          <w:fldChar w:fldCharType="separate"/>
        </w:r>
        <w:r w:rsidR="00E54AB2">
          <w:rPr>
            <w:noProof/>
            <w:webHidden/>
          </w:rPr>
          <w:t>12</w:t>
        </w:r>
        <w:r>
          <w:rPr>
            <w:noProof/>
            <w:webHidden/>
          </w:rPr>
          <w:fldChar w:fldCharType="end"/>
        </w:r>
      </w:hyperlink>
    </w:p>
    <w:p w14:paraId="60927B62" w14:textId="21A94AEE"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80" w:history="1">
        <w:r w:rsidRPr="006B6ED9">
          <w:rPr>
            <w:rStyle w:val="Hyperlink"/>
            <w:noProof/>
            <w:lang w:bidi="he-IL"/>
          </w:rPr>
          <w:t>INFORMATION INCORPORATED BY REFERENCE</w:t>
        </w:r>
        <w:r>
          <w:rPr>
            <w:noProof/>
            <w:webHidden/>
          </w:rPr>
          <w:tab/>
        </w:r>
        <w:r>
          <w:rPr>
            <w:noProof/>
            <w:webHidden/>
          </w:rPr>
          <w:fldChar w:fldCharType="begin"/>
        </w:r>
        <w:r>
          <w:rPr>
            <w:noProof/>
            <w:webHidden/>
          </w:rPr>
          <w:instrText xml:space="preserve"> PAGEREF _Toc235094380 \h </w:instrText>
        </w:r>
        <w:r>
          <w:rPr>
            <w:noProof/>
            <w:webHidden/>
          </w:rPr>
        </w:r>
        <w:r>
          <w:rPr>
            <w:noProof/>
            <w:webHidden/>
          </w:rPr>
          <w:fldChar w:fldCharType="separate"/>
        </w:r>
        <w:r w:rsidR="00E54AB2">
          <w:rPr>
            <w:noProof/>
            <w:webHidden/>
          </w:rPr>
          <w:t>24</w:t>
        </w:r>
        <w:r>
          <w:rPr>
            <w:noProof/>
            <w:webHidden/>
          </w:rPr>
          <w:fldChar w:fldCharType="end"/>
        </w:r>
      </w:hyperlink>
    </w:p>
    <w:p w14:paraId="6E943657" w14:textId="4BC12D78"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81" w:history="1">
        <w:r w:rsidRPr="006B6ED9">
          <w:rPr>
            <w:rStyle w:val="Hyperlink"/>
            <w:noProof/>
            <w:lang w:bidi="he-IL"/>
          </w:rPr>
          <w:t>FINAL TERMS AND DRAWDOWN PROSPECTUSES</w:t>
        </w:r>
        <w:r>
          <w:rPr>
            <w:noProof/>
            <w:webHidden/>
          </w:rPr>
          <w:tab/>
        </w:r>
        <w:r>
          <w:rPr>
            <w:noProof/>
            <w:webHidden/>
          </w:rPr>
          <w:fldChar w:fldCharType="begin"/>
        </w:r>
        <w:r>
          <w:rPr>
            <w:noProof/>
            <w:webHidden/>
          </w:rPr>
          <w:instrText xml:space="preserve"> PAGEREF _Toc235094381 \h </w:instrText>
        </w:r>
        <w:r>
          <w:rPr>
            <w:noProof/>
            <w:webHidden/>
          </w:rPr>
        </w:r>
        <w:r>
          <w:rPr>
            <w:noProof/>
            <w:webHidden/>
          </w:rPr>
          <w:fldChar w:fldCharType="separate"/>
        </w:r>
        <w:r w:rsidR="00E54AB2">
          <w:rPr>
            <w:noProof/>
            <w:webHidden/>
          </w:rPr>
          <w:t>25</w:t>
        </w:r>
        <w:r>
          <w:rPr>
            <w:noProof/>
            <w:webHidden/>
          </w:rPr>
          <w:fldChar w:fldCharType="end"/>
        </w:r>
      </w:hyperlink>
    </w:p>
    <w:p w14:paraId="46F59C58" w14:textId="335E7ACF"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82" w:history="1">
        <w:r w:rsidRPr="006B6ED9">
          <w:rPr>
            <w:rStyle w:val="Hyperlink"/>
            <w:noProof/>
            <w:lang w:bidi="he-IL"/>
          </w:rPr>
          <w:t>FORMS OF THE NOTES</w:t>
        </w:r>
        <w:r>
          <w:rPr>
            <w:noProof/>
            <w:webHidden/>
          </w:rPr>
          <w:tab/>
        </w:r>
        <w:r>
          <w:rPr>
            <w:noProof/>
            <w:webHidden/>
          </w:rPr>
          <w:fldChar w:fldCharType="begin"/>
        </w:r>
        <w:r>
          <w:rPr>
            <w:noProof/>
            <w:webHidden/>
          </w:rPr>
          <w:instrText xml:space="preserve"> PAGEREF _Toc235094382 \h </w:instrText>
        </w:r>
        <w:r>
          <w:rPr>
            <w:noProof/>
            <w:webHidden/>
          </w:rPr>
        </w:r>
        <w:r>
          <w:rPr>
            <w:noProof/>
            <w:webHidden/>
          </w:rPr>
          <w:fldChar w:fldCharType="separate"/>
        </w:r>
        <w:r w:rsidR="00E54AB2">
          <w:rPr>
            <w:noProof/>
            <w:webHidden/>
          </w:rPr>
          <w:t>26</w:t>
        </w:r>
        <w:r>
          <w:rPr>
            <w:noProof/>
            <w:webHidden/>
          </w:rPr>
          <w:fldChar w:fldCharType="end"/>
        </w:r>
      </w:hyperlink>
    </w:p>
    <w:p w14:paraId="577BB5CF" w14:textId="18132169"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83" w:history="1">
        <w:r w:rsidRPr="006B6ED9">
          <w:rPr>
            <w:rStyle w:val="Hyperlink"/>
            <w:noProof/>
            <w:lang w:bidi="he-IL"/>
          </w:rPr>
          <w:t>TERMS AND CONDITIONS OF THE NOTES</w:t>
        </w:r>
        <w:r>
          <w:rPr>
            <w:noProof/>
            <w:webHidden/>
          </w:rPr>
          <w:tab/>
        </w:r>
        <w:r>
          <w:rPr>
            <w:noProof/>
            <w:webHidden/>
          </w:rPr>
          <w:fldChar w:fldCharType="begin"/>
        </w:r>
        <w:r>
          <w:rPr>
            <w:noProof/>
            <w:webHidden/>
          </w:rPr>
          <w:instrText xml:space="preserve"> PAGEREF _Toc235094383 \h </w:instrText>
        </w:r>
        <w:r>
          <w:rPr>
            <w:noProof/>
            <w:webHidden/>
          </w:rPr>
        </w:r>
        <w:r>
          <w:rPr>
            <w:noProof/>
            <w:webHidden/>
          </w:rPr>
          <w:fldChar w:fldCharType="separate"/>
        </w:r>
        <w:r w:rsidR="00E54AB2">
          <w:rPr>
            <w:noProof/>
            <w:webHidden/>
          </w:rPr>
          <w:t>30</w:t>
        </w:r>
        <w:r>
          <w:rPr>
            <w:noProof/>
            <w:webHidden/>
          </w:rPr>
          <w:fldChar w:fldCharType="end"/>
        </w:r>
      </w:hyperlink>
    </w:p>
    <w:p w14:paraId="3FFA97DF" w14:textId="55967BEE"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84" w:history="1">
        <w:r w:rsidRPr="006B6ED9">
          <w:rPr>
            <w:rStyle w:val="Hyperlink"/>
            <w:noProof/>
            <w:lang w:bidi="he-IL"/>
          </w:rPr>
          <w:t>FORM OF FINAL TERMS</w:t>
        </w:r>
        <w:r>
          <w:rPr>
            <w:noProof/>
            <w:webHidden/>
          </w:rPr>
          <w:tab/>
        </w:r>
        <w:r>
          <w:rPr>
            <w:noProof/>
            <w:webHidden/>
          </w:rPr>
          <w:fldChar w:fldCharType="begin"/>
        </w:r>
        <w:r>
          <w:rPr>
            <w:noProof/>
            <w:webHidden/>
          </w:rPr>
          <w:instrText xml:space="preserve"> PAGEREF _Toc235094384 \h </w:instrText>
        </w:r>
        <w:r>
          <w:rPr>
            <w:noProof/>
            <w:webHidden/>
          </w:rPr>
        </w:r>
        <w:r>
          <w:rPr>
            <w:noProof/>
            <w:webHidden/>
          </w:rPr>
          <w:fldChar w:fldCharType="separate"/>
        </w:r>
        <w:r w:rsidR="00E54AB2">
          <w:rPr>
            <w:noProof/>
            <w:webHidden/>
          </w:rPr>
          <w:t>66</w:t>
        </w:r>
        <w:r>
          <w:rPr>
            <w:noProof/>
            <w:webHidden/>
          </w:rPr>
          <w:fldChar w:fldCharType="end"/>
        </w:r>
      </w:hyperlink>
    </w:p>
    <w:p w14:paraId="0BA11F68" w14:textId="3F546D82"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85" w:history="1">
        <w:r w:rsidRPr="006B6ED9">
          <w:rPr>
            <w:rStyle w:val="Hyperlink"/>
            <w:noProof/>
            <w:lang w:bidi="he-IL"/>
          </w:rPr>
          <w:t>SUMMARY OF PROVISIONS RELATING TO THE NOTES WHILE IN GLOBAL FORM</w:t>
        </w:r>
        <w:r>
          <w:rPr>
            <w:noProof/>
            <w:webHidden/>
          </w:rPr>
          <w:tab/>
        </w:r>
        <w:r>
          <w:rPr>
            <w:noProof/>
            <w:webHidden/>
          </w:rPr>
          <w:fldChar w:fldCharType="begin"/>
        </w:r>
        <w:r>
          <w:rPr>
            <w:noProof/>
            <w:webHidden/>
          </w:rPr>
          <w:instrText xml:space="preserve"> PAGEREF _Toc235094385 \h </w:instrText>
        </w:r>
        <w:r>
          <w:rPr>
            <w:noProof/>
            <w:webHidden/>
          </w:rPr>
        </w:r>
        <w:r>
          <w:rPr>
            <w:noProof/>
            <w:webHidden/>
          </w:rPr>
          <w:fldChar w:fldCharType="separate"/>
        </w:r>
        <w:r w:rsidR="00E54AB2">
          <w:rPr>
            <w:noProof/>
            <w:webHidden/>
          </w:rPr>
          <w:t>77</w:t>
        </w:r>
        <w:r>
          <w:rPr>
            <w:noProof/>
            <w:webHidden/>
          </w:rPr>
          <w:fldChar w:fldCharType="end"/>
        </w:r>
      </w:hyperlink>
    </w:p>
    <w:p w14:paraId="3F3E80A5" w14:textId="23401313"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86" w:history="1">
        <w:r w:rsidRPr="006B6ED9">
          <w:rPr>
            <w:rStyle w:val="Hyperlink"/>
            <w:noProof/>
            <w:lang w:bidi="he-IL"/>
          </w:rPr>
          <w:t>USE OF PROCEEDS</w:t>
        </w:r>
        <w:r>
          <w:rPr>
            <w:noProof/>
            <w:webHidden/>
          </w:rPr>
          <w:tab/>
        </w:r>
        <w:r>
          <w:rPr>
            <w:noProof/>
            <w:webHidden/>
          </w:rPr>
          <w:fldChar w:fldCharType="begin"/>
        </w:r>
        <w:r>
          <w:rPr>
            <w:noProof/>
            <w:webHidden/>
          </w:rPr>
          <w:instrText xml:space="preserve"> PAGEREF _Toc235094386 \h </w:instrText>
        </w:r>
        <w:r>
          <w:rPr>
            <w:noProof/>
            <w:webHidden/>
          </w:rPr>
        </w:r>
        <w:r>
          <w:rPr>
            <w:noProof/>
            <w:webHidden/>
          </w:rPr>
          <w:fldChar w:fldCharType="separate"/>
        </w:r>
        <w:r w:rsidR="00E54AB2">
          <w:rPr>
            <w:noProof/>
            <w:webHidden/>
          </w:rPr>
          <w:t>79</w:t>
        </w:r>
        <w:r>
          <w:rPr>
            <w:noProof/>
            <w:webHidden/>
          </w:rPr>
          <w:fldChar w:fldCharType="end"/>
        </w:r>
      </w:hyperlink>
    </w:p>
    <w:p w14:paraId="5BDA05B1" w14:textId="68D90B26"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87" w:history="1">
        <w:r w:rsidRPr="006B6ED9">
          <w:rPr>
            <w:rStyle w:val="Hyperlink"/>
            <w:noProof/>
            <w:lang w:bidi="he-IL"/>
          </w:rPr>
          <w:t>DESCRIPTION OF THE ISSUER</w:t>
        </w:r>
        <w:r>
          <w:rPr>
            <w:noProof/>
            <w:webHidden/>
          </w:rPr>
          <w:tab/>
        </w:r>
        <w:r>
          <w:rPr>
            <w:noProof/>
            <w:webHidden/>
          </w:rPr>
          <w:fldChar w:fldCharType="begin"/>
        </w:r>
        <w:r>
          <w:rPr>
            <w:noProof/>
            <w:webHidden/>
          </w:rPr>
          <w:instrText xml:space="preserve"> PAGEREF _Toc235094387 \h </w:instrText>
        </w:r>
        <w:r>
          <w:rPr>
            <w:noProof/>
            <w:webHidden/>
          </w:rPr>
        </w:r>
        <w:r>
          <w:rPr>
            <w:noProof/>
            <w:webHidden/>
          </w:rPr>
          <w:fldChar w:fldCharType="separate"/>
        </w:r>
        <w:r w:rsidR="00E54AB2">
          <w:rPr>
            <w:noProof/>
            <w:webHidden/>
          </w:rPr>
          <w:t>83</w:t>
        </w:r>
        <w:r>
          <w:rPr>
            <w:noProof/>
            <w:webHidden/>
          </w:rPr>
          <w:fldChar w:fldCharType="end"/>
        </w:r>
      </w:hyperlink>
    </w:p>
    <w:p w14:paraId="561949A4" w14:textId="768B27EB"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88" w:history="1">
        <w:r w:rsidRPr="006B6ED9">
          <w:rPr>
            <w:rStyle w:val="Hyperlink"/>
            <w:noProof/>
            <w:lang w:bidi="he-IL"/>
          </w:rPr>
          <w:t>THE ECONOMY</w:t>
        </w:r>
        <w:r>
          <w:rPr>
            <w:noProof/>
            <w:webHidden/>
          </w:rPr>
          <w:tab/>
        </w:r>
        <w:r>
          <w:rPr>
            <w:noProof/>
            <w:webHidden/>
          </w:rPr>
          <w:fldChar w:fldCharType="begin"/>
        </w:r>
        <w:r>
          <w:rPr>
            <w:noProof/>
            <w:webHidden/>
          </w:rPr>
          <w:instrText xml:space="preserve"> PAGEREF _Toc235094388 \h </w:instrText>
        </w:r>
        <w:r>
          <w:rPr>
            <w:noProof/>
            <w:webHidden/>
          </w:rPr>
        </w:r>
        <w:r>
          <w:rPr>
            <w:noProof/>
            <w:webHidden/>
          </w:rPr>
          <w:fldChar w:fldCharType="separate"/>
        </w:r>
        <w:r w:rsidR="00E54AB2">
          <w:rPr>
            <w:noProof/>
            <w:webHidden/>
          </w:rPr>
          <w:t>96</w:t>
        </w:r>
        <w:r>
          <w:rPr>
            <w:noProof/>
            <w:webHidden/>
          </w:rPr>
          <w:fldChar w:fldCharType="end"/>
        </w:r>
      </w:hyperlink>
    </w:p>
    <w:p w14:paraId="232AF976" w14:textId="0D5EA1D3"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89" w:history="1">
        <w:r w:rsidRPr="006B6ED9">
          <w:rPr>
            <w:rStyle w:val="Hyperlink"/>
            <w:noProof/>
            <w:lang w:eastAsia="es-ES" w:bidi="he-IL"/>
          </w:rPr>
          <w:t xml:space="preserve">BALANCE OF </w:t>
        </w:r>
        <w:r w:rsidRPr="006B6ED9">
          <w:rPr>
            <w:rStyle w:val="Hyperlink"/>
            <w:noProof/>
            <w:lang w:bidi="he-IL"/>
          </w:rPr>
          <w:t>PAYMENTS</w:t>
        </w:r>
        <w:r w:rsidRPr="006B6ED9">
          <w:rPr>
            <w:rStyle w:val="Hyperlink"/>
            <w:noProof/>
            <w:lang w:eastAsia="es-ES" w:bidi="he-IL"/>
          </w:rPr>
          <w:t xml:space="preserve"> AND FOREIGN TRADE</w:t>
        </w:r>
        <w:r>
          <w:rPr>
            <w:noProof/>
            <w:webHidden/>
          </w:rPr>
          <w:tab/>
        </w:r>
        <w:r>
          <w:rPr>
            <w:noProof/>
            <w:webHidden/>
          </w:rPr>
          <w:fldChar w:fldCharType="begin"/>
        </w:r>
        <w:r>
          <w:rPr>
            <w:noProof/>
            <w:webHidden/>
          </w:rPr>
          <w:instrText xml:space="preserve"> PAGEREF _Toc235094389 \h </w:instrText>
        </w:r>
        <w:r>
          <w:rPr>
            <w:noProof/>
            <w:webHidden/>
          </w:rPr>
        </w:r>
        <w:r>
          <w:rPr>
            <w:noProof/>
            <w:webHidden/>
          </w:rPr>
          <w:fldChar w:fldCharType="separate"/>
        </w:r>
        <w:r w:rsidR="00E54AB2">
          <w:rPr>
            <w:noProof/>
            <w:webHidden/>
          </w:rPr>
          <w:t>102</w:t>
        </w:r>
        <w:r>
          <w:rPr>
            <w:noProof/>
            <w:webHidden/>
          </w:rPr>
          <w:fldChar w:fldCharType="end"/>
        </w:r>
      </w:hyperlink>
    </w:p>
    <w:p w14:paraId="42B0F863" w14:textId="08366589"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90" w:history="1">
        <w:r w:rsidRPr="006B6ED9">
          <w:rPr>
            <w:rStyle w:val="Hyperlink"/>
            <w:noProof/>
            <w:lang w:bidi="he-IL"/>
          </w:rPr>
          <w:t>MONETARY AND FINANCIAL SYSTEM</w:t>
        </w:r>
        <w:r>
          <w:rPr>
            <w:noProof/>
            <w:webHidden/>
          </w:rPr>
          <w:tab/>
        </w:r>
        <w:r>
          <w:rPr>
            <w:noProof/>
            <w:webHidden/>
          </w:rPr>
          <w:fldChar w:fldCharType="begin"/>
        </w:r>
        <w:r>
          <w:rPr>
            <w:noProof/>
            <w:webHidden/>
          </w:rPr>
          <w:instrText xml:space="preserve"> PAGEREF _Toc235094390 \h </w:instrText>
        </w:r>
        <w:r>
          <w:rPr>
            <w:noProof/>
            <w:webHidden/>
          </w:rPr>
        </w:r>
        <w:r>
          <w:rPr>
            <w:noProof/>
            <w:webHidden/>
          </w:rPr>
          <w:fldChar w:fldCharType="separate"/>
        </w:r>
        <w:r w:rsidR="00E54AB2">
          <w:rPr>
            <w:noProof/>
            <w:webHidden/>
          </w:rPr>
          <w:t>113</w:t>
        </w:r>
        <w:r>
          <w:rPr>
            <w:noProof/>
            <w:webHidden/>
          </w:rPr>
          <w:fldChar w:fldCharType="end"/>
        </w:r>
      </w:hyperlink>
    </w:p>
    <w:p w14:paraId="1A35C39C" w14:textId="5D281EEB"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91" w:history="1">
        <w:r w:rsidRPr="006B6ED9">
          <w:rPr>
            <w:rStyle w:val="Hyperlink"/>
            <w:noProof/>
            <w:lang w:bidi="he-IL"/>
          </w:rPr>
          <w:t>PUBLIC FINANCE</w:t>
        </w:r>
        <w:r>
          <w:rPr>
            <w:noProof/>
            <w:webHidden/>
          </w:rPr>
          <w:tab/>
        </w:r>
        <w:r>
          <w:rPr>
            <w:noProof/>
            <w:webHidden/>
          </w:rPr>
          <w:fldChar w:fldCharType="begin"/>
        </w:r>
        <w:r>
          <w:rPr>
            <w:noProof/>
            <w:webHidden/>
          </w:rPr>
          <w:instrText xml:space="preserve"> PAGEREF _Toc235094391 \h </w:instrText>
        </w:r>
        <w:r>
          <w:rPr>
            <w:noProof/>
            <w:webHidden/>
          </w:rPr>
        </w:r>
        <w:r>
          <w:rPr>
            <w:noProof/>
            <w:webHidden/>
          </w:rPr>
          <w:fldChar w:fldCharType="separate"/>
        </w:r>
        <w:r w:rsidR="00E54AB2">
          <w:rPr>
            <w:noProof/>
            <w:webHidden/>
          </w:rPr>
          <w:t>116</w:t>
        </w:r>
        <w:r>
          <w:rPr>
            <w:noProof/>
            <w:webHidden/>
          </w:rPr>
          <w:fldChar w:fldCharType="end"/>
        </w:r>
      </w:hyperlink>
    </w:p>
    <w:p w14:paraId="1B9E02C1" w14:textId="45E86F75"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92" w:history="1">
        <w:r w:rsidRPr="006B6ED9">
          <w:rPr>
            <w:rStyle w:val="Hyperlink"/>
            <w:noProof/>
            <w:lang w:bidi="he-IL"/>
          </w:rPr>
          <w:t>PUBLIC DEBT</w:t>
        </w:r>
        <w:r>
          <w:rPr>
            <w:noProof/>
            <w:webHidden/>
          </w:rPr>
          <w:tab/>
        </w:r>
        <w:r>
          <w:rPr>
            <w:noProof/>
            <w:webHidden/>
          </w:rPr>
          <w:fldChar w:fldCharType="begin"/>
        </w:r>
        <w:r>
          <w:rPr>
            <w:noProof/>
            <w:webHidden/>
          </w:rPr>
          <w:instrText xml:space="preserve"> PAGEREF _Toc235094392 \h </w:instrText>
        </w:r>
        <w:r>
          <w:rPr>
            <w:noProof/>
            <w:webHidden/>
          </w:rPr>
        </w:r>
        <w:r>
          <w:rPr>
            <w:noProof/>
            <w:webHidden/>
          </w:rPr>
          <w:fldChar w:fldCharType="separate"/>
        </w:r>
        <w:r w:rsidR="00E54AB2">
          <w:rPr>
            <w:noProof/>
            <w:webHidden/>
          </w:rPr>
          <w:t>120</w:t>
        </w:r>
        <w:r>
          <w:rPr>
            <w:noProof/>
            <w:webHidden/>
          </w:rPr>
          <w:fldChar w:fldCharType="end"/>
        </w:r>
      </w:hyperlink>
    </w:p>
    <w:p w14:paraId="17DC59BE" w14:textId="48102C65"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93" w:history="1">
        <w:r w:rsidRPr="006B6ED9">
          <w:rPr>
            <w:rStyle w:val="Hyperlink"/>
            <w:noProof/>
            <w:lang w:bidi="he-IL"/>
          </w:rPr>
          <w:t>TAXATION</w:t>
        </w:r>
        <w:r>
          <w:rPr>
            <w:noProof/>
            <w:webHidden/>
          </w:rPr>
          <w:tab/>
        </w:r>
        <w:r>
          <w:rPr>
            <w:noProof/>
            <w:webHidden/>
          </w:rPr>
          <w:fldChar w:fldCharType="begin"/>
        </w:r>
        <w:r>
          <w:rPr>
            <w:noProof/>
            <w:webHidden/>
          </w:rPr>
          <w:instrText xml:space="preserve"> PAGEREF _Toc235094393 \h </w:instrText>
        </w:r>
        <w:r>
          <w:rPr>
            <w:noProof/>
            <w:webHidden/>
          </w:rPr>
        </w:r>
        <w:r>
          <w:rPr>
            <w:noProof/>
            <w:webHidden/>
          </w:rPr>
          <w:fldChar w:fldCharType="separate"/>
        </w:r>
        <w:r w:rsidR="00E54AB2">
          <w:rPr>
            <w:noProof/>
            <w:webHidden/>
          </w:rPr>
          <w:t>123</w:t>
        </w:r>
        <w:r>
          <w:rPr>
            <w:noProof/>
            <w:webHidden/>
          </w:rPr>
          <w:fldChar w:fldCharType="end"/>
        </w:r>
      </w:hyperlink>
    </w:p>
    <w:p w14:paraId="7B6B8744" w14:textId="77D374A8"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94" w:history="1">
        <w:r w:rsidRPr="006B6ED9">
          <w:rPr>
            <w:rStyle w:val="Hyperlink"/>
            <w:noProof/>
            <w:lang w:bidi="he-IL"/>
          </w:rPr>
          <w:t>SUBSCRIPTION AND SALE</w:t>
        </w:r>
        <w:r>
          <w:rPr>
            <w:noProof/>
            <w:webHidden/>
          </w:rPr>
          <w:tab/>
        </w:r>
        <w:r>
          <w:rPr>
            <w:noProof/>
            <w:webHidden/>
          </w:rPr>
          <w:fldChar w:fldCharType="begin"/>
        </w:r>
        <w:r>
          <w:rPr>
            <w:noProof/>
            <w:webHidden/>
          </w:rPr>
          <w:instrText xml:space="preserve"> PAGEREF _Toc235094394 \h </w:instrText>
        </w:r>
        <w:r>
          <w:rPr>
            <w:noProof/>
            <w:webHidden/>
          </w:rPr>
        </w:r>
        <w:r>
          <w:rPr>
            <w:noProof/>
            <w:webHidden/>
          </w:rPr>
          <w:fldChar w:fldCharType="separate"/>
        </w:r>
        <w:r w:rsidR="00E54AB2">
          <w:rPr>
            <w:noProof/>
            <w:webHidden/>
          </w:rPr>
          <w:t>124</w:t>
        </w:r>
        <w:r>
          <w:rPr>
            <w:noProof/>
            <w:webHidden/>
          </w:rPr>
          <w:fldChar w:fldCharType="end"/>
        </w:r>
      </w:hyperlink>
    </w:p>
    <w:p w14:paraId="67313336" w14:textId="5E32B4A7" w:rsidR="005C77D4" w:rsidRDefault="005C77D4">
      <w:pPr>
        <w:pStyle w:val="TOC1"/>
        <w:tabs>
          <w:tab w:val="right" w:leader="dot" w:pos="8779"/>
        </w:tabs>
        <w:rPr>
          <w:rFonts w:asciiTheme="minorHAnsi" w:eastAsiaTheme="minorEastAsia" w:hAnsiTheme="minorHAnsi" w:cstheme="minorBidi"/>
          <w:noProof/>
          <w:kern w:val="2"/>
          <w:sz w:val="24"/>
          <w:lang w:val="es-ES" w:eastAsia="es-ES"/>
          <w14:ligatures w14:val="standardContextual"/>
        </w:rPr>
      </w:pPr>
      <w:hyperlink w:anchor="_Toc235094395" w:history="1">
        <w:r w:rsidRPr="006B6ED9">
          <w:rPr>
            <w:rStyle w:val="Hyperlink"/>
            <w:noProof/>
            <w:lang w:bidi="he-IL"/>
          </w:rPr>
          <w:t>GENERAL INFORMATION</w:t>
        </w:r>
        <w:r>
          <w:rPr>
            <w:noProof/>
            <w:webHidden/>
          </w:rPr>
          <w:tab/>
        </w:r>
        <w:r>
          <w:rPr>
            <w:noProof/>
            <w:webHidden/>
          </w:rPr>
          <w:fldChar w:fldCharType="begin"/>
        </w:r>
        <w:r>
          <w:rPr>
            <w:noProof/>
            <w:webHidden/>
          </w:rPr>
          <w:instrText xml:space="preserve"> PAGEREF _Toc235094395 \h </w:instrText>
        </w:r>
        <w:r>
          <w:rPr>
            <w:noProof/>
            <w:webHidden/>
          </w:rPr>
        </w:r>
        <w:r>
          <w:rPr>
            <w:noProof/>
            <w:webHidden/>
          </w:rPr>
          <w:fldChar w:fldCharType="separate"/>
        </w:r>
        <w:r w:rsidR="00E54AB2">
          <w:rPr>
            <w:noProof/>
            <w:webHidden/>
          </w:rPr>
          <w:t>127</w:t>
        </w:r>
        <w:r>
          <w:rPr>
            <w:noProof/>
            <w:webHidden/>
          </w:rPr>
          <w:fldChar w:fldCharType="end"/>
        </w:r>
      </w:hyperlink>
    </w:p>
    <w:p w14:paraId="2411E528" w14:textId="65869407" w:rsidR="00A432C4" w:rsidRDefault="005C77D4" w:rsidP="0006678A">
      <w:pPr>
        <w:rPr>
          <w:szCs w:val="20"/>
        </w:rPr>
      </w:pPr>
      <w:r>
        <w:rPr>
          <w:rFonts w:eastAsia="Times New Roman"/>
          <w:szCs w:val="20"/>
          <w:lang w:eastAsia="en-US" w:bidi="ar-SA"/>
        </w:rPr>
        <w:fldChar w:fldCharType="end"/>
      </w:r>
    </w:p>
    <w:p w14:paraId="7EE5B109" w14:textId="77777777" w:rsidR="00A432C4" w:rsidRPr="0085022A" w:rsidRDefault="00A432C4" w:rsidP="0006678A">
      <w:pPr>
        <w:rPr>
          <w:szCs w:val="20"/>
        </w:rPr>
      </w:pPr>
    </w:p>
    <w:p w14:paraId="0770BBD1" w14:textId="0AE1FD65" w:rsidR="0014797D" w:rsidRPr="0085022A" w:rsidRDefault="0014797D" w:rsidP="0006678A">
      <w:pPr>
        <w:rPr>
          <w:szCs w:val="20"/>
        </w:rPr>
        <w:sectPr w:rsidR="0014797D" w:rsidRPr="0085022A" w:rsidSect="0014797D">
          <w:headerReference w:type="even" r:id="rId22"/>
          <w:headerReference w:type="default" r:id="rId23"/>
          <w:footerReference w:type="even" r:id="rId24"/>
          <w:headerReference w:type="first" r:id="rId25"/>
          <w:footerReference w:type="first" r:id="rId26"/>
          <w:endnotePr>
            <w:numFmt w:val="decimal"/>
          </w:endnotePr>
          <w:pgSz w:w="11906" w:h="16838" w:code="9"/>
          <w:pgMar w:top="1440" w:right="1416" w:bottom="1440" w:left="1701" w:header="720" w:footer="284" w:gutter="0"/>
          <w:pgNumType w:fmt="lowerRoman"/>
          <w:cols w:space="708"/>
          <w:docGrid w:linePitch="360"/>
        </w:sectPr>
      </w:pPr>
    </w:p>
    <w:p w14:paraId="191A9C95" w14:textId="18EDA676" w:rsidR="0014797D" w:rsidRPr="0085022A" w:rsidRDefault="0014797D" w:rsidP="0092618B">
      <w:pPr>
        <w:spacing w:after="0"/>
        <w:rPr>
          <w:szCs w:val="20"/>
        </w:rPr>
        <w:sectPr w:rsidR="0014797D" w:rsidRPr="0085022A" w:rsidSect="0092618B">
          <w:footerReference w:type="default" r:id="rId27"/>
          <w:endnotePr>
            <w:numFmt w:val="decimal"/>
          </w:endnotePr>
          <w:pgSz w:w="11906" w:h="16838" w:code="9"/>
          <w:pgMar w:top="1440" w:right="1416" w:bottom="1440" w:left="1701" w:header="720" w:footer="284" w:gutter="0"/>
          <w:pgNumType w:start="1"/>
          <w:cols w:space="708"/>
          <w:docGrid w:linePitch="360"/>
        </w:sectPr>
      </w:pPr>
    </w:p>
    <w:p w14:paraId="191A9C96" w14:textId="202EA4BB" w:rsidR="002F7977" w:rsidRPr="0085022A" w:rsidRDefault="00F87670" w:rsidP="00E03EE2">
      <w:pPr>
        <w:pStyle w:val="Title1"/>
        <w:pageBreakBefore w:val="0"/>
        <w:widowControl w:val="0"/>
        <w:spacing w:before="120" w:after="120" w:line="26" w:lineRule="atLeast"/>
        <w:outlineLvl w:val="0"/>
        <w:rPr>
          <w:rFonts w:ascii="Times New Roman" w:hAnsi="Times New Roman" w:cs="Times New Roman"/>
          <w:szCs w:val="20"/>
        </w:rPr>
      </w:pPr>
      <w:bookmarkStart w:id="2" w:name="_Toc426705372"/>
      <w:bookmarkStart w:id="3" w:name="_Toc234422872"/>
      <w:bookmarkStart w:id="4" w:name="_Toc235094377"/>
      <w:r w:rsidRPr="0085022A">
        <w:rPr>
          <w:rFonts w:ascii="Times New Roman" w:hAnsi="Times New Roman" w:cs="Times New Roman"/>
          <w:szCs w:val="20"/>
        </w:rPr>
        <w:t>IMPORTANT NOTICES</w:t>
      </w:r>
      <w:bookmarkEnd w:id="2"/>
      <w:bookmarkEnd w:id="3"/>
      <w:bookmarkEnd w:id="4"/>
    </w:p>
    <w:p w14:paraId="191A9C9B" w14:textId="58D9D04D" w:rsidR="002F7977" w:rsidRPr="0085022A" w:rsidRDefault="00F87670" w:rsidP="00E03EE2">
      <w:pPr>
        <w:pStyle w:val="Title7"/>
        <w:keepNext w:val="0"/>
        <w:widowControl w:val="0"/>
        <w:spacing w:before="120" w:after="120" w:line="26" w:lineRule="atLeast"/>
        <w:outlineLvl w:val="0"/>
        <w:rPr>
          <w:rFonts w:cs="Times New Roman"/>
          <w:b/>
          <w:i w:val="0"/>
          <w:szCs w:val="20"/>
        </w:rPr>
      </w:pPr>
      <w:r w:rsidRPr="0085022A">
        <w:rPr>
          <w:rFonts w:cs="Times New Roman"/>
          <w:b/>
          <w:szCs w:val="20"/>
        </w:rPr>
        <w:t>Responsibility for this Base Prospectus</w:t>
      </w:r>
    </w:p>
    <w:p w14:paraId="191A9C9C" w14:textId="673D10AD"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The </w:t>
      </w:r>
      <w:r w:rsidR="00B608F9" w:rsidRPr="0085022A">
        <w:rPr>
          <w:rFonts w:cs="Times New Roman"/>
          <w:szCs w:val="20"/>
        </w:rPr>
        <w:t xml:space="preserve">Principality </w:t>
      </w:r>
      <w:r w:rsidR="00740DF8" w:rsidRPr="0085022A">
        <w:rPr>
          <w:rFonts w:cs="Times New Roman"/>
          <w:szCs w:val="20"/>
        </w:rPr>
        <w:t>o</w:t>
      </w:r>
      <w:r w:rsidR="00B608F9" w:rsidRPr="0085022A">
        <w:rPr>
          <w:rFonts w:cs="Times New Roman"/>
          <w:szCs w:val="20"/>
        </w:rPr>
        <w:t xml:space="preserve">f Andorra </w:t>
      </w:r>
      <w:r w:rsidR="008B53FF" w:rsidRPr="0085022A">
        <w:rPr>
          <w:rFonts w:cs="Times New Roman"/>
          <w:szCs w:val="20"/>
        </w:rPr>
        <w:t xml:space="preserve">(the </w:t>
      </w:r>
      <w:r w:rsidR="005440FD" w:rsidRPr="0085022A">
        <w:rPr>
          <w:rFonts w:cs="Times New Roman"/>
          <w:szCs w:val="20"/>
        </w:rPr>
        <w:t>"</w:t>
      </w:r>
      <w:r w:rsidR="008B53FF" w:rsidRPr="0085022A">
        <w:rPr>
          <w:rFonts w:cs="Times New Roman"/>
          <w:b/>
          <w:bCs/>
          <w:szCs w:val="20"/>
        </w:rPr>
        <w:t>Principality of Andorra</w:t>
      </w:r>
      <w:r w:rsidR="005440FD" w:rsidRPr="0085022A">
        <w:rPr>
          <w:rFonts w:cs="Times New Roman"/>
          <w:szCs w:val="20"/>
        </w:rPr>
        <w:t>"</w:t>
      </w:r>
      <w:r w:rsidR="008B53FF" w:rsidRPr="0085022A">
        <w:rPr>
          <w:rFonts w:cs="Times New Roman"/>
          <w:szCs w:val="20"/>
        </w:rPr>
        <w:t xml:space="preserve">, </w:t>
      </w:r>
      <w:r w:rsidR="005440FD" w:rsidRPr="0085022A">
        <w:rPr>
          <w:rFonts w:cs="Times New Roman"/>
          <w:szCs w:val="20"/>
        </w:rPr>
        <w:t>"</w:t>
      </w:r>
      <w:r w:rsidR="008B53FF" w:rsidRPr="0085022A">
        <w:rPr>
          <w:rFonts w:cs="Times New Roman"/>
          <w:b/>
          <w:bCs/>
          <w:szCs w:val="20"/>
        </w:rPr>
        <w:t>Andorra</w:t>
      </w:r>
      <w:r w:rsidR="005440FD" w:rsidRPr="0085022A">
        <w:rPr>
          <w:rFonts w:cs="Times New Roman"/>
          <w:szCs w:val="20"/>
        </w:rPr>
        <w:t>"</w:t>
      </w:r>
      <w:r w:rsidR="008B53FF" w:rsidRPr="0085022A">
        <w:rPr>
          <w:rFonts w:cs="Times New Roman"/>
          <w:szCs w:val="20"/>
        </w:rPr>
        <w:t xml:space="preserve">, the </w:t>
      </w:r>
      <w:r w:rsidR="005440FD" w:rsidRPr="0085022A">
        <w:rPr>
          <w:rFonts w:cs="Times New Roman"/>
          <w:szCs w:val="20"/>
        </w:rPr>
        <w:t>"</w:t>
      </w:r>
      <w:r w:rsidR="008B53FF" w:rsidRPr="0085022A">
        <w:rPr>
          <w:rFonts w:cs="Times New Roman"/>
          <w:b/>
          <w:bCs/>
          <w:szCs w:val="20"/>
        </w:rPr>
        <w:t>Principality</w:t>
      </w:r>
      <w:r w:rsidR="005440FD" w:rsidRPr="0085022A">
        <w:rPr>
          <w:rFonts w:cs="Times New Roman"/>
          <w:szCs w:val="20"/>
        </w:rPr>
        <w:t>"</w:t>
      </w:r>
      <w:r w:rsidR="008B53FF" w:rsidRPr="0085022A">
        <w:rPr>
          <w:rFonts w:cs="Times New Roman"/>
          <w:szCs w:val="20"/>
        </w:rPr>
        <w:t xml:space="preserve">, or the </w:t>
      </w:r>
      <w:r w:rsidR="005440FD" w:rsidRPr="0085022A">
        <w:rPr>
          <w:rFonts w:cs="Times New Roman"/>
          <w:szCs w:val="20"/>
        </w:rPr>
        <w:t>"</w:t>
      </w:r>
      <w:r w:rsidR="008B53FF" w:rsidRPr="0085022A">
        <w:rPr>
          <w:rFonts w:cs="Times New Roman"/>
          <w:b/>
          <w:bCs/>
          <w:szCs w:val="20"/>
        </w:rPr>
        <w:t>Issuer</w:t>
      </w:r>
      <w:r w:rsidR="005440FD" w:rsidRPr="0085022A">
        <w:rPr>
          <w:rFonts w:cs="Times New Roman"/>
          <w:szCs w:val="20"/>
        </w:rPr>
        <w:t>"</w:t>
      </w:r>
      <w:r w:rsidR="008B53FF" w:rsidRPr="0085022A">
        <w:rPr>
          <w:rFonts w:cs="Times New Roman"/>
          <w:szCs w:val="20"/>
        </w:rPr>
        <w:t xml:space="preserve">) </w:t>
      </w:r>
      <w:r w:rsidRPr="0085022A">
        <w:rPr>
          <w:rFonts w:cs="Times New Roman"/>
          <w:szCs w:val="20"/>
        </w:rPr>
        <w:t>accepts responsibility for the information contained in this Base Prospectus and any Final Terms and declares that, to the best of its knowledge, the information contained in this Base Prospectus is in accordance with the facts and th</w:t>
      </w:r>
      <w:r w:rsidR="009233C0">
        <w:rPr>
          <w:rFonts w:cs="Times New Roman"/>
          <w:szCs w:val="20"/>
        </w:rPr>
        <w:t>is</w:t>
      </w:r>
      <w:r w:rsidRPr="0085022A">
        <w:rPr>
          <w:rFonts w:cs="Times New Roman"/>
          <w:szCs w:val="20"/>
        </w:rPr>
        <w:t xml:space="preserve"> Base Prospectus makes no omission likely to affect its import.</w:t>
      </w:r>
    </w:p>
    <w:p w14:paraId="191A9C9D" w14:textId="77777777" w:rsidR="002F7977" w:rsidRPr="0085022A" w:rsidRDefault="00F87670" w:rsidP="00E03EE2">
      <w:pPr>
        <w:pStyle w:val="Title7"/>
        <w:keepNext w:val="0"/>
        <w:widowControl w:val="0"/>
        <w:spacing w:before="120" w:after="120" w:line="26" w:lineRule="atLeast"/>
        <w:outlineLvl w:val="0"/>
        <w:rPr>
          <w:rFonts w:cs="Times New Roman"/>
          <w:b/>
          <w:szCs w:val="20"/>
        </w:rPr>
      </w:pPr>
      <w:r w:rsidRPr="0085022A">
        <w:rPr>
          <w:rFonts w:cs="Times New Roman"/>
          <w:b/>
          <w:szCs w:val="20"/>
        </w:rPr>
        <w:t>Final Terms/Drawdown Prospectus</w:t>
      </w:r>
    </w:p>
    <w:p w14:paraId="4135AF01" w14:textId="1CAFEACC" w:rsidR="00D139C7" w:rsidRPr="0085022A" w:rsidRDefault="00F87670" w:rsidP="00D139C7">
      <w:pPr>
        <w:pStyle w:val="BodyText"/>
        <w:widowControl w:val="0"/>
        <w:spacing w:before="120" w:after="120" w:line="26" w:lineRule="atLeast"/>
        <w:rPr>
          <w:rFonts w:cs="Times New Roman"/>
          <w:szCs w:val="20"/>
        </w:rPr>
      </w:pPr>
      <w:r w:rsidRPr="0085022A">
        <w:rPr>
          <w:rFonts w:cs="Times New Roman"/>
          <w:szCs w:val="20"/>
        </w:rPr>
        <w:t xml:space="preserve">Each Tranche (as defined herein) of Notes will be issued on the terms set out herein under </w:t>
      </w:r>
      <w:r w:rsidR="005440FD" w:rsidRPr="0085022A">
        <w:rPr>
          <w:rFonts w:cs="Times New Roman"/>
          <w:szCs w:val="20"/>
        </w:rPr>
        <w:t>"</w:t>
      </w:r>
      <w:r w:rsidRPr="0085022A">
        <w:rPr>
          <w:rFonts w:cs="Times New Roman"/>
          <w:i/>
          <w:szCs w:val="20"/>
        </w:rPr>
        <w:t>Terms and Conditions of the Notes</w:t>
      </w:r>
      <w:r w:rsidR="005440FD" w:rsidRPr="0085022A">
        <w:rPr>
          <w:rFonts w:cs="Times New Roman"/>
          <w:szCs w:val="20"/>
        </w:rPr>
        <w:t>"</w:t>
      </w:r>
      <w:r w:rsidRPr="0085022A">
        <w:rPr>
          <w:rFonts w:cs="Times New Roman"/>
          <w:szCs w:val="20"/>
        </w:rPr>
        <w:t xml:space="preserve"> (the </w:t>
      </w:r>
      <w:r w:rsidR="005440FD" w:rsidRPr="0085022A">
        <w:rPr>
          <w:rFonts w:cs="Times New Roman"/>
          <w:szCs w:val="20"/>
        </w:rPr>
        <w:t>"</w:t>
      </w:r>
      <w:r w:rsidRPr="0085022A">
        <w:rPr>
          <w:rFonts w:cs="Times New Roman"/>
          <w:b/>
          <w:szCs w:val="20"/>
        </w:rPr>
        <w:t>Conditions</w:t>
      </w:r>
      <w:r w:rsidRPr="0085022A">
        <w:rPr>
          <w:rFonts w:cs="Times New Roman"/>
          <w:szCs w:val="20"/>
        </w:rPr>
        <w:fldChar w:fldCharType="begin"/>
      </w:r>
      <w:r w:rsidRPr="0085022A">
        <w:rPr>
          <w:rFonts w:cs="Times New Roman"/>
          <w:szCs w:val="20"/>
        </w:rPr>
        <w:instrText xml:space="preserve"> XE "Conditions" </w:instrText>
      </w:r>
      <w:r w:rsidRPr="0085022A">
        <w:rPr>
          <w:rFonts w:cs="Times New Roman"/>
          <w:szCs w:val="20"/>
        </w:rPr>
        <w:fldChar w:fldCharType="end"/>
      </w:r>
      <w:r w:rsidR="005440FD" w:rsidRPr="0085022A">
        <w:rPr>
          <w:rFonts w:cs="Times New Roman"/>
          <w:szCs w:val="20"/>
        </w:rPr>
        <w:t>"</w:t>
      </w:r>
      <w:r w:rsidRPr="0085022A">
        <w:rPr>
          <w:rFonts w:cs="Times New Roman"/>
          <w:szCs w:val="20"/>
        </w:rPr>
        <w:t xml:space="preserve">) as completed by a document specific to such Tranche called final terms (the </w:t>
      </w:r>
      <w:r w:rsidR="005440FD" w:rsidRPr="0085022A">
        <w:rPr>
          <w:rFonts w:cs="Times New Roman"/>
          <w:szCs w:val="20"/>
        </w:rPr>
        <w:t>"</w:t>
      </w:r>
      <w:r w:rsidRPr="0085022A">
        <w:rPr>
          <w:rFonts w:cs="Times New Roman"/>
          <w:b/>
          <w:szCs w:val="20"/>
        </w:rPr>
        <w:t>Final Terms</w:t>
      </w:r>
      <w:r w:rsidRPr="0085022A">
        <w:rPr>
          <w:rFonts w:cs="Times New Roman"/>
          <w:szCs w:val="20"/>
        </w:rPr>
        <w:fldChar w:fldCharType="begin"/>
      </w:r>
      <w:r w:rsidRPr="0085022A">
        <w:rPr>
          <w:rFonts w:cs="Times New Roman"/>
          <w:szCs w:val="20"/>
        </w:rPr>
        <w:instrText xml:space="preserve"> XE "Final Terms" </w:instrText>
      </w:r>
      <w:r w:rsidRPr="0085022A">
        <w:rPr>
          <w:rFonts w:cs="Times New Roman"/>
          <w:szCs w:val="20"/>
        </w:rPr>
        <w:fldChar w:fldCharType="end"/>
      </w:r>
      <w:r w:rsidR="005440FD" w:rsidRPr="0085022A">
        <w:rPr>
          <w:rFonts w:cs="Times New Roman"/>
          <w:szCs w:val="20"/>
        </w:rPr>
        <w:t>"</w:t>
      </w:r>
      <w:r w:rsidRPr="0085022A">
        <w:rPr>
          <w:rFonts w:cs="Times New Roman"/>
          <w:szCs w:val="20"/>
        </w:rPr>
        <w:t xml:space="preserve">) or in a separate prospectus specific to such Tranche (the </w:t>
      </w:r>
      <w:r w:rsidR="005440FD" w:rsidRPr="0085022A">
        <w:rPr>
          <w:rFonts w:cs="Times New Roman"/>
          <w:szCs w:val="20"/>
        </w:rPr>
        <w:t>"</w:t>
      </w:r>
      <w:r w:rsidRPr="0085022A">
        <w:rPr>
          <w:rFonts w:cs="Times New Roman"/>
          <w:b/>
          <w:szCs w:val="20"/>
        </w:rPr>
        <w:t>Drawdown Prospectus</w:t>
      </w:r>
      <w:r w:rsidRPr="0085022A">
        <w:rPr>
          <w:rFonts w:cs="Times New Roman"/>
          <w:szCs w:val="20"/>
        </w:rPr>
        <w:fldChar w:fldCharType="begin"/>
      </w:r>
      <w:r w:rsidRPr="0085022A">
        <w:rPr>
          <w:rFonts w:cs="Times New Roman"/>
          <w:szCs w:val="20"/>
        </w:rPr>
        <w:instrText xml:space="preserve"> XE "Drawdown Prospectus" </w:instrText>
      </w:r>
      <w:r w:rsidRPr="0085022A">
        <w:rPr>
          <w:rFonts w:cs="Times New Roman"/>
          <w:szCs w:val="20"/>
        </w:rPr>
        <w:fldChar w:fldCharType="end"/>
      </w:r>
      <w:r w:rsidR="005440FD" w:rsidRPr="0085022A">
        <w:rPr>
          <w:rFonts w:cs="Times New Roman"/>
          <w:szCs w:val="20"/>
        </w:rPr>
        <w:t>"</w:t>
      </w:r>
      <w:r w:rsidRPr="0085022A">
        <w:rPr>
          <w:rFonts w:cs="Times New Roman"/>
          <w:szCs w:val="20"/>
        </w:rPr>
        <w:t xml:space="preserve">) as described under </w:t>
      </w:r>
      <w:r w:rsidR="005440FD" w:rsidRPr="0085022A">
        <w:rPr>
          <w:rFonts w:cs="Times New Roman"/>
          <w:szCs w:val="20"/>
        </w:rPr>
        <w:t>"</w:t>
      </w:r>
      <w:r w:rsidRPr="0085022A">
        <w:rPr>
          <w:rFonts w:cs="Times New Roman"/>
          <w:i/>
          <w:szCs w:val="20"/>
        </w:rPr>
        <w:t>Final Terms and Drawdown Prospectuses</w:t>
      </w:r>
      <w:r w:rsidR="005440FD" w:rsidRPr="0085022A">
        <w:rPr>
          <w:rFonts w:cs="Times New Roman"/>
          <w:szCs w:val="20"/>
        </w:rPr>
        <w:t>"</w:t>
      </w:r>
      <w:r w:rsidRPr="0085022A">
        <w:rPr>
          <w:rFonts w:cs="Times New Roman"/>
          <w:szCs w:val="20"/>
        </w:rPr>
        <w:t xml:space="preserve"> below. </w:t>
      </w:r>
      <w:r w:rsidR="00853893" w:rsidRPr="00853893">
        <w:rPr>
          <w:rFonts w:cs="Times New Roman"/>
          <w:szCs w:val="20"/>
        </w:rPr>
        <w:t>Copies of Final Terms in relation to Notes to</w:t>
      </w:r>
      <w:r w:rsidR="00853893">
        <w:rPr>
          <w:rFonts w:cs="Times New Roman"/>
          <w:szCs w:val="20"/>
        </w:rPr>
        <w:t xml:space="preserve"> </w:t>
      </w:r>
      <w:r w:rsidR="00853893" w:rsidRPr="00853893">
        <w:rPr>
          <w:rFonts w:cs="Times New Roman"/>
          <w:szCs w:val="20"/>
        </w:rPr>
        <w:t xml:space="preserve">be listed on the Luxembourg Stock Exchange </w:t>
      </w:r>
      <w:r w:rsidR="000E2F76">
        <w:rPr>
          <w:rFonts w:cs="Times New Roman"/>
          <w:szCs w:val="20"/>
        </w:rPr>
        <w:t>will</w:t>
      </w:r>
      <w:r w:rsidR="00853893" w:rsidRPr="00853893">
        <w:rPr>
          <w:rFonts w:cs="Times New Roman"/>
          <w:szCs w:val="20"/>
        </w:rPr>
        <w:t xml:space="preserve"> be published on the website of the</w:t>
      </w:r>
      <w:r w:rsidR="00853893">
        <w:rPr>
          <w:rFonts w:cs="Times New Roman"/>
          <w:szCs w:val="20"/>
        </w:rPr>
        <w:t xml:space="preserve"> </w:t>
      </w:r>
      <w:r w:rsidR="00853893" w:rsidRPr="00853893">
        <w:rPr>
          <w:rFonts w:cs="Times New Roman"/>
          <w:szCs w:val="20"/>
        </w:rPr>
        <w:t>Luxembourg Stock Exchange (</w:t>
      </w:r>
      <w:hyperlink r:id="rId28" w:history="1">
        <w:r w:rsidR="00853893" w:rsidRPr="000477F4">
          <w:rPr>
            <w:rStyle w:val="Hyperlink"/>
            <w:rFonts w:cs="Times New Roman"/>
            <w:szCs w:val="20"/>
          </w:rPr>
          <w:t>https://www.luxse.com/</w:t>
        </w:r>
      </w:hyperlink>
      <w:r w:rsidR="00853893">
        <w:rPr>
          <w:rFonts w:cs="Times New Roman"/>
          <w:szCs w:val="20"/>
        </w:rPr>
        <w:t>)</w:t>
      </w:r>
      <w:r w:rsidR="00D139C7">
        <w:rPr>
          <w:rFonts w:cs="Times New Roman"/>
          <w:szCs w:val="20"/>
        </w:rPr>
        <w:t xml:space="preserve"> and on the website of the Issuer (</w:t>
      </w:r>
      <w:hyperlink r:id="rId29" w:history="1">
        <w:r w:rsidR="00D139C7" w:rsidRPr="00FD3E22">
          <w:rPr>
            <w:rStyle w:val="Hyperlink"/>
            <w:rFonts w:cs="Times New Roman"/>
            <w:szCs w:val="20"/>
          </w:rPr>
          <w:t>https://www.finances.ad/emissions-de-deute-public</w:t>
        </w:r>
      </w:hyperlink>
      <w:r w:rsidR="00D139C7">
        <w:rPr>
          <w:rFonts w:cs="Times New Roman"/>
          <w:szCs w:val="20"/>
        </w:rPr>
        <w:t xml:space="preserve">). </w:t>
      </w:r>
    </w:p>
    <w:p w14:paraId="191A9C9F" w14:textId="77777777" w:rsidR="002F7977" w:rsidRPr="0085022A" w:rsidRDefault="00F87670" w:rsidP="00E03EE2">
      <w:pPr>
        <w:pStyle w:val="Title7"/>
        <w:keepNext w:val="0"/>
        <w:widowControl w:val="0"/>
        <w:spacing w:before="120" w:after="120" w:line="26" w:lineRule="atLeast"/>
        <w:outlineLvl w:val="0"/>
        <w:rPr>
          <w:rFonts w:cs="Times New Roman"/>
          <w:b/>
          <w:szCs w:val="20"/>
        </w:rPr>
      </w:pPr>
      <w:r w:rsidRPr="0085022A">
        <w:rPr>
          <w:rFonts w:cs="Times New Roman"/>
          <w:b/>
          <w:szCs w:val="20"/>
        </w:rPr>
        <w:t>Other relevant information</w:t>
      </w:r>
    </w:p>
    <w:p w14:paraId="191A9CA0" w14:textId="75FD3317"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This Base Prospectus must be read and construed together with any supplements </w:t>
      </w:r>
      <w:r w:rsidR="00883424" w:rsidRPr="00883424">
        <w:rPr>
          <w:rFonts w:cs="Times New Roman"/>
          <w:szCs w:val="20"/>
        </w:rPr>
        <w:t xml:space="preserve">hereto and with any information incorporated by reference herein and, in relation </w:t>
      </w:r>
      <w:r w:rsidRPr="0085022A">
        <w:rPr>
          <w:rFonts w:cs="Times New Roman"/>
          <w:szCs w:val="20"/>
        </w:rPr>
        <w:t>to any Tranche of Notes which is the subject of Final Terms, must be read and construed together with the relevant Final Terms.</w:t>
      </w:r>
      <w:r w:rsidR="004E3D1E" w:rsidRPr="0085022A">
        <w:rPr>
          <w:rFonts w:cs="Times New Roman"/>
          <w:szCs w:val="20"/>
        </w:rPr>
        <w:t xml:space="preserve"> </w:t>
      </w:r>
      <w:r w:rsidRPr="0085022A">
        <w:rPr>
          <w:rFonts w:cs="Times New Roman"/>
          <w:szCs w:val="20"/>
        </w:rPr>
        <w:t>In the case of a Tranche of Notes which is the subject of a Drawdown Prospectus, each reference in this Base Prospectus to information being specified or identified in the relevant Final Terms shall be read and construed as a reference to such information being specified or identified in the relevant Drawdown Prospectus unless the context requires otherwise.</w:t>
      </w:r>
    </w:p>
    <w:p w14:paraId="191A9CA1" w14:textId="3D684AE4" w:rsidR="002F7977"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The Issuer has confirmed to the Dealers named under </w:t>
      </w:r>
      <w:r w:rsidR="005440FD" w:rsidRPr="0085022A">
        <w:rPr>
          <w:rFonts w:cs="Times New Roman"/>
          <w:szCs w:val="20"/>
        </w:rPr>
        <w:t>"</w:t>
      </w:r>
      <w:r w:rsidRPr="0085022A">
        <w:rPr>
          <w:rFonts w:cs="Times New Roman"/>
          <w:i/>
          <w:szCs w:val="20"/>
        </w:rPr>
        <w:t>Subscription and Sale</w:t>
      </w:r>
      <w:r w:rsidR="005440FD" w:rsidRPr="0085022A">
        <w:rPr>
          <w:rFonts w:cs="Times New Roman"/>
          <w:szCs w:val="20"/>
        </w:rPr>
        <w:t>"</w:t>
      </w:r>
      <w:r w:rsidRPr="0085022A">
        <w:rPr>
          <w:rFonts w:cs="Times New Roman"/>
          <w:szCs w:val="20"/>
        </w:rPr>
        <w:t xml:space="preserve"> below that this Base Prospectus contains all information which is (in the context of the Programme, the issue, offering and sale of the Notes) material; that such information is true and accurate in all material respects and is not misleading in any material respect; that any opinions, predictions or intentions expressed herein are honestly held or made and are not misleading in any material respect; that this Base Prospectus does not omit to state any material fact necessary to make such information, opinions, predictions or intentions (in the context of the Programme, the issue, offering and sale of the Notes) not misleading in any material respect; and that all proper enquiries have been made to verify the foregoing.</w:t>
      </w:r>
    </w:p>
    <w:p w14:paraId="4543F242" w14:textId="461BD79A" w:rsidR="00806990" w:rsidRPr="00806990" w:rsidRDefault="00806990" w:rsidP="00806990">
      <w:pPr>
        <w:pStyle w:val="BodyText"/>
        <w:widowControl w:val="0"/>
        <w:spacing w:before="120" w:after="120" w:line="26" w:lineRule="atLeast"/>
        <w:rPr>
          <w:szCs w:val="20"/>
          <w:lang w:val="en-US"/>
        </w:rPr>
      </w:pPr>
      <w:r w:rsidRPr="00806990">
        <w:rPr>
          <w:szCs w:val="20"/>
          <w:lang w:val="en-US"/>
        </w:rPr>
        <w:t xml:space="preserve">The Issuer confirms that </w:t>
      </w:r>
      <w:r w:rsidR="00D139C7">
        <w:rPr>
          <w:szCs w:val="20"/>
          <w:lang w:val="en-US"/>
        </w:rPr>
        <w:t>where</w:t>
      </w:r>
      <w:r w:rsidRPr="00806990">
        <w:rPr>
          <w:szCs w:val="20"/>
          <w:lang w:val="en-US"/>
        </w:rPr>
        <w:t xml:space="preserve"> information </w:t>
      </w:r>
      <w:r w:rsidR="00D139C7">
        <w:rPr>
          <w:szCs w:val="20"/>
          <w:lang w:val="en-US"/>
        </w:rPr>
        <w:t xml:space="preserve">in this Base Prospectus has been sourced </w:t>
      </w:r>
      <w:r w:rsidRPr="00806990">
        <w:rPr>
          <w:szCs w:val="20"/>
          <w:lang w:val="en-US"/>
        </w:rPr>
        <w:t>from third</w:t>
      </w:r>
      <w:r w:rsidR="00D139C7">
        <w:rPr>
          <w:szCs w:val="20"/>
          <w:lang w:val="en-US"/>
        </w:rPr>
        <w:t xml:space="preserve"> parties, this information</w:t>
      </w:r>
      <w:r w:rsidRPr="00806990">
        <w:rPr>
          <w:szCs w:val="20"/>
          <w:lang w:val="en-US"/>
        </w:rPr>
        <w:t xml:space="preserve"> has been accurately reproduced</w:t>
      </w:r>
      <w:r>
        <w:rPr>
          <w:szCs w:val="20"/>
          <w:lang w:val="en-US"/>
        </w:rPr>
        <w:t xml:space="preserve"> </w:t>
      </w:r>
      <w:r w:rsidRPr="00806990">
        <w:rPr>
          <w:szCs w:val="20"/>
          <w:lang w:val="en-US"/>
        </w:rPr>
        <w:t xml:space="preserve">and that, so far as </w:t>
      </w:r>
      <w:r w:rsidR="00D139C7">
        <w:rPr>
          <w:szCs w:val="20"/>
          <w:lang w:val="en-US"/>
        </w:rPr>
        <w:t>the Issuer</w:t>
      </w:r>
      <w:r w:rsidRPr="00806990">
        <w:rPr>
          <w:szCs w:val="20"/>
          <w:lang w:val="en-US"/>
        </w:rPr>
        <w:t xml:space="preserve"> is aware and is able to ascertain from information published by such third party</w:t>
      </w:r>
      <w:r>
        <w:rPr>
          <w:szCs w:val="20"/>
          <w:lang w:val="en-US"/>
        </w:rPr>
        <w:t xml:space="preserve"> </w:t>
      </w:r>
      <w:r w:rsidRPr="00806990">
        <w:rPr>
          <w:szCs w:val="20"/>
          <w:lang w:val="en-US"/>
        </w:rPr>
        <w:t>source</w:t>
      </w:r>
      <w:r w:rsidR="00D139C7">
        <w:rPr>
          <w:szCs w:val="20"/>
          <w:lang w:val="en-US"/>
        </w:rPr>
        <w:t>s</w:t>
      </w:r>
      <w:r w:rsidRPr="00806990">
        <w:rPr>
          <w:szCs w:val="20"/>
          <w:lang w:val="en-US"/>
        </w:rPr>
        <w:t>, no facts have been omitted which would render the reproduced information inaccurate or</w:t>
      </w:r>
      <w:r>
        <w:rPr>
          <w:szCs w:val="20"/>
          <w:lang w:val="en-US"/>
        </w:rPr>
        <w:t xml:space="preserve"> </w:t>
      </w:r>
      <w:r w:rsidRPr="00806990">
        <w:rPr>
          <w:rFonts w:cs="Times New Roman"/>
          <w:szCs w:val="20"/>
          <w:lang w:val="en-US"/>
        </w:rPr>
        <w:t>misleading</w:t>
      </w:r>
      <w:r w:rsidR="00D139C7">
        <w:rPr>
          <w:rFonts w:cs="Times New Roman"/>
          <w:szCs w:val="20"/>
          <w:lang w:val="en-US"/>
        </w:rPr>
        <w:t>.</w:t>
      </w:r>
    </w:p>
    <w:p w14:paraId="191A9CA2" w14:textId="77777777" w:rsidR="002F7977" w:rsidRPr="0085022A" w:rsidRDefault="00F87670" w:rsidP="00E03EE2">
      <w:pPr>
        <w:pStyle w:val="Title7"/>
        <w:keepNext w:val="0"/>
        <w:widowControl w:val="0"/>
        <w:spacing w:before="120" w:after="120" w:line="26" w:lineRule="atLeast"/>
        <w:outlineLvl w:val="0"/>
        <w:rPr>
          <w:rFonts w:cs="Times New Roman"/>
          <w:b/>
          <w:szCs w:val="20"/>
        </w:rPr>
      </w:pPr>
      <w:r w:rsidRPr="0085022A">
        <w:rPr>
          <w:rFonts w:cs="Times New Roman"/>
          <w:b/>
          <w:szCs w:val="20"/>
        </w:rPr>
        <w:t>Unauthorised information</w:t>
      </w:r>
    </w:p>
    <w:p w14:paraId="191A9CA3" w14:textId="50EF1034"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No person has been authorised to give any information or to make any representation not contained in or not consistent with this Base Prospectus or any other document entered into in relation to the Programme or any information supplied by the Issuer or such other information as is in the public domain and, if given or made, such information or representation should not be relied upon as having been authorised by the Issuer</w:t>
      </w:r>
      <w:r w:rsidR="003F2226" w:rsidRPr="0085022A">
        <w:rPr>
          <w:rFonts w:cs="Times New Roman"/>
          <w:szCs w:val="20"/>
        </w:rPr>
        <w:t xml:space="preserve"> </w:t>
      </w:r>
      <w:r w:rsidRPr="0085022A">
        <w:rPr>
          <w:rFonts w:cs="Times New Roman"/>
          <w:szCs w:val="20"/>
        </w:rPr>
        <w:t>or any Dealer.</w:t>
      </w:r>
    </w:p>
    <w:p w14:paraId="191A9CA4" w14:textId="469AA956"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Neither the Dealers nor any of their respective affiliates have authorised the whole or any part of this Base Prospectus and none of them makes any representation or warranty or accepts any responsibility as to the accuracy or completeness of the information contained in this Base Prospectus </w:t>
      </w:r>
      <w:bookmarkStart w:id="5" w:name="_Hlk12012378"/>
      <w:r w:rsidRPr="0085022A">
        <w:rPr>
          <w:rFonts w:cs="Times New Roman"/>
          <w:szCs w:val="20"/>
        </w:rPr>
        <w:t>or any responsibility for the acts or omissions of the Issuer</w:t>
      </w:r>
      <w:r w:rsidR="003F2226" w:rsidRPr="0085022A">
        <w:rPr>
          <w:rFonts w:cs="Times New Roman"/>
          <w:szCs w:val="20"/>
        </w:rPr>
        <w:t xml:space="preserve"> </w:t>
      </w:r>
      <w:r w:rsidRPr="0085022A">
        <w:rPr>
          <w:rFonts w:cs="Times New Roman"/>
          <w:szCs w:val="20"/>
        </w:rPr>
        <w:t>or any other person (other than the relevant Dealer) in connection with the issue and offering of the Notes</w:t>
      </w:r>
      <w:bookmarkEnd w:id="5"/>
      <w:r w:rsidRPr="0085022A">
        <w:rPr>
          <w:rFonts w:cs="Times New Roman"/>
          <w:szCs w:val="20"/>
        </w:rPr>
        <w:t>.</w:t>
      </w:r>
      <w:r w:rsidR="004E3D1E" w:rsidRPr="0085022A">
        <w:rPr>
          <w:rFonts w:cs="Times New Roman"/>
          <w:szCs w:val="20"/>
        </w:rPr>
        <w:t xml:space="preserve"> </w:t>
      </w:r>
      <w:r w:rsidRPr="0085022A">
        <w:rPr>
          <w:rFonts w:cs="Times New Roman"/>
          <w:szCs w:val="20"/>
        </w:rPr>
        <w:t>Neither the delivery of this Base Prospectus or any Final Terms nor the offering, sale or delivery of any Note shall, in any circumstances, create any implication that the information contained in this Base Prospectus is true subsequent to the date hereof or the date upon which this Base Prospectus has been most recently amended or supplemented or that there has been no adverse change</w:t>
      </w:r>
      <w:r w:rsidR="00B20D39" w:rsidRPr="0085022A">
        <w:rPr>
          <w:rFonts w:cs="Times New Roman"/>
          <w:szCs w:val="20"/>
        </w:rPr>
        <w:t>, or any development reasonably likely to involve any adverse change,</w:t>
      </w:r>
      <w:r w:rsidR="00667EF5" w:rsidRPr="0085022A">
        <w:rPr>
          <w:rFonts w:cs="Times New Roman"/>
          <w:b/>
          <w:bCs/>
          <w:i/>
          <w:iCs/>
          <w:szCs w:val="20"/>
        </w:rPr>
        <w:t xml:space="preserve"> </w:t>
      </w:r>
      <w:r w:rsidR="00667EF5" w:rsidRPr="0085022A">
        <w:rPr>
          <w:rFonts w:cs="Times New Roman"/>
          <w:szCs w:val="20"/>
        </w:rPr>
        <w:t>in the condition (financial, economic, political or otherwise)</w:t>
      </w:r>
      <w:r w:rsidRPr="0085022A">
        <w:rPr>
          <w:rFonts w:cs="Times New Roman"/>
          <w:szCs w:val="20"/>
        </w:rPr>
        <w:t xml:space="preserve"> </w:t>
      </w:r>
      <w:r w:rsidR="00667EF5" w:rsidRPr="0085022A">
        <w:rPr>
          <w:rFonts w:cs="Times New Roman"/>
          <w:szCs w:val="20"/>
        </w:rPr>
        <w:t xml:space="preserve">of the Issuer </w:t>
      </w:r>
      <w:r w:rsidRPr="0085022A">
        <w:rPr>
          <w:rFonts w:cs="Times New Roman"/>
          <w:szCs w:val="20"/>
        </w:rPr>
        <w:t xml:space="preserve">since the date thereof or, if later, the date upon which this Base Prospectus has been most recently amended or supplemented or that any other information supplied in connection with the Programme is correct at any time subsequent to the date on which it is supplied or, if </w:t>
      </w:r>
      <w:r w:rsidRPr="0085022A">
        <w:rPr>
          <w:rFonts w:cs="Times New Roman"/>
          <w:szCs w:val="20"/>
        </w:rPr>
        <w:lastRenderedPageBreak/>
        <w:t>different, the date indicated in the document containing the same.</w:t>
      </w:r>
    </w:p>
    <w:p w14:paraId="704FD82C" w14:textId="6245730D" w:rsidR="00654BE6" w:rsidRPr="0085022A" w:rsidRDefault="00654BE6" w:rsidP="00E03EE2">
      <w:pPr>
        <w:pStyle w:val="BodyText"/>
        <w:widowControl w:val="0"/>
        <w:spacing w:before="120" w:after="120" w:line="26" w:lineRule="atLeast"/>
        <w:rPr>
          <w:rFonts w:cs="Times New Roman"/>
          <w:b/>
          <w:i/>
          <w:szCs w:val="20"/>
        </w:rPr>
      </w:pPr>
      <w:r w:rsidRPr="0085022A">
        <w:rPr>
          <w:rFonts w:cs="Times New Roman"/>
          <w:b/>
          <w:i/>
          <w:szCs w:val="20"/>
        </w:rPr>
        <w:t>Notes issued as</w:t>
      </w:r>
      <w:r w:rsidRPr="0085022A">
        <w:rPr>
          <w:rFonts w:cs="Times New Roman"/>
          <w:b/>
          <w:szCs w:val="20"/>
        </w:rPr>
        <w:t xml:space="preserve"> </w:t>
      </w:r>
      <w:r w:rsidR="00582516" w:rsidRPr="0085022A">
        <w:rPr>
          <w:rFonts w:cs="Times New Roman"/>
          <w:b/>
          <w:i/>
          <w:szCs w:val="20"/>
        </w:rPr>
        <w:t>Green/Social</w:t>
      </w:r>
      <w:r w:rsidR="00582516" w:rsidRPr="0085022A">
        <w:rPr>
          <w:rFonts w:cs="Times New Roman"/>
          <w:b/>
          <w:i/>
          <w:iCs/>
          <w:szCs w:val="20"/>
        </w:rPr>
        <w:t>/Sustainability</w:t>
      </w:r>
      <w:r w:rsidRPr="0085022A">
        <w:rPr>
          <w:rFonts w:cs="Times New Roman"/>
          <w:b/>
          <w:szCs w:val="20"/>
        </w:rPr>
        <w:t xml:space="preserve"> </w:t>
      </w:r>
      <w:r w:rsidRPr="0085022A">
        <w:rPr>
          <w:rFonts w:cs="Times New Roman"/>
          <w:b/>
          <w:i/>
          <w:szCs w:val="20"/>
        </w:rPr>
        <w:t>Bonds</w:t>
      </w:r>
      <w:r w:rsidR="00F32002" w:rsidRPr="0085022A">
        <w:rPr>
          <w:rFonts w:cs="Times New Roman"/>
          <w:b/>
          <w:szCs w:val="20"/>
        </w:rPr>
        <w:t xml:space="preserve"> </w:t>
      </w:r>
    </w:p>
    <w:p w14:paraId="1FE7A133" w14:textId="2D31120D" w:rsidR="00806990" w:rsidRDefault="00654BE6" w:rsidP="00806990">
      <w:pPr>
        <w:pStyle w:val="BodyText"/>
        <w:widowControl w:val="0"/>
        <w:spacing w:before="120" w:after="120" w:line="26" w:lineRule="atLeast"/>
        <w:rPr>
          <w:rFonts w:cs="Times New Roman"/>
          <w:szCs w:val="20"/>
        </w:rPr>
      </w:pPr>
      <w:r w:rsidRPr="0085022A">
        <w:rPr>
          <w:rFonts w:cs="Times New Roman"/>
          <w:szCs w:val="20"/>
        </w:rPr>
        <w:t xml:space="preserve">None of the Dealers accepts any responsibility for any social, environmental and sustainability assessment of any Notes issued as </w:t>
      </w:r>
      <w:r w:rsidR="00582516" w:rsidRPr="0085022A">
        <w:rPr>
          <w:rFonts w:cs="Times New Roman"/>
          <w:szCs w:val="20"/>
        </w:rPr>
        <w:t>Green/Social/Sustainability</w:t>
      </w:r>
      <w:r w:rsidRPr="0085022A">
        <w:rPr>
          <w:rFonts w:cs="Times New Roman"/>
          <w:szCs w:val="20"/>
        </w:rPr>
        <w:t xml:space="preserve"> Bonds or makes any representation or warranty or assurance whether such Notes will meet any investor expectations or requirements regarding such </w:t>
      </w:r>
      <w:r w:rsidR="005440FD" w:rsidRPr="0085022A">
        <w:rPr>
          <w:rFonts w:cs="Times New Roman"/>
          <w:szCs w:val="20"/>
        </w:rPr>
        <w:t>"</w:t>
      </w:r>
      <w:r w:rsidRPr="0085022A">
        <w:rPr>
          <w:rFonts w:cs="Times New Roman"/>
          <w:szCs w:val="20"/>
        </w:rPr>
        <w:t>green</w:t>
      </w:r>
      <w:r w:rsidR="005440FD" w:rsidRPr="0085022A">
        <w:rPr>
          <w:rFonts w:cs="Times New Roman"/>
          <w:szCs w:val="20"/>
        </w:rPr>
        <w:t>"</w:t>
      </w:r>
      <w:r w:rsidRPr="0085022A">
        <w:rPr>
          <w:rFonts w:cs="Times New Roman"/>
          <w:szCs w:val="20"/>
        </w:rPr>
        <w:t xml:space="preserve">, </w:t>
      </w:r>
      <w:r w:rsidR="005440FD" w:rsidRPr="0085022A">
        <w:rPr>
          <w:rFonts w:cs="Times New Roman"/>
          <w:szCs w:val="20"/>
        </w:rPr>
        <w:t>"</w:t>
      </w:r>
      <w:r w:rsidRPr="0085022A">
        <w:rPr>
          <w:rFonts w:cs="Times New Roman"/>
          <w:szCs w:val="20"/>
        </w:rPr>
        <w:t>sustainable</w:t>
      </w:r>
      <w:r w:rsidR="005440FD" w:rsidRPr="0085022A">
        <w:rPr>
          <w:rFonts w:cs="Times New Roman"/>
          <w:szCs w:val="20"/>
        </w:rPr>
        <w:t>"</w:t>
      </w:r>
      <w:r w:rsidRPr="0085022A">
        <w:rPr>
          <w:rFonts w:cs="Times New Roman"/>
          <w:szCs w:val="20"/>
        </w:rPr>
        <w:t xml:space="preserve">, </w:t>
      </w:r>
      <w:r w:rsidR="005440FD" w:rsidRPr="0085022A">
        <w:rPr>
          <w:rFonts w:cs="Times New Roman"/>
          <w:szCs w:val="20"/>
        </w:rPr>
        <w:t>"</w:t>
      </w:r>
      <w:r w:rsidRPr="0085022A">
        <w:rPr>
          <w:rFonts w:cs="Times New Roman"/>
          <w:szCs w:val="20"/>
        </w:rPr>
        <w:t>social</w:t>
      </w:r>
      <w:r w:rsidR="005440FD" w:rsidRPr="0085022A">
        <w:rPr>
          <w:rFonts w:cs="Times New Roman"/>
          <w:szCs w:val="20"/>
        </w:rPr>
        <w:t>"</w:t>
      </w:r>
      <w:r w:rsidRPr="0085022A">
        <w:rPr>
          <w:rFonts w:cs="Times New Roman"/>
          <w:szCs w:val="20"/>
        </w:rPr>
        <w:t xml:space="preserve"> or similar labels</w:t>
      </w:r>
      <w:r w:rsidR="00806990">
        <w:rPr>
          <w:rFonts w:cs="Times New Roman"/>
          <w:szCs w:val="20"/>
        </w:rPr>
        <w:t xml:space="preserve"> </w:t>
      </w:r>
      <w:r w:rsidR="00806990" w:rsidRPr="00806990">
        <w:rPr>
          <w:rFonts w:cs="Times New Roman"/>
          <w:szCs w:val="20"/>
        </w:rPr>
        <w:t>(including in relation to, but not limited to, Regulation (EU</w:t>
      </w:r>
      <w:r w:rsidR="00806990">
        <w:rPr>
          <w:rFonts w:cs="Times New Roman"/>
          <w:szCs w:val="20"/>
        </w:rPr>
        <w:t xml:space="preserve">) </w:t>
      </w:r>
      <w:r w:rsidR="00806990" w:rsidRPr="00806990">
        <w:rPr>
          <w:rFonts w:cs="Times New Roman"/>
          <w:szCs w:val="20"/>
        </w:rPr>
        <w:t>2020/852 on the establishment of a framework to facilitate sustainable investment (the "</w:t>
      </w:r>
      <w:r w:rsidR="00806990" w:rsidRPr="00806990">
        <w:rPr>
          <w:rFonts w:cs="Times New Roman"/>
          <w:b/>
          <w:bCs/>
          <w:szCs w:val="20"/>
        </w:rPr>
        <w:t>EU Taxonomy Regulation</w:t>
      </w:r>
      <w:r w:rsidR="00806990" w:rsidRPr="00806990">
        <w:rPr>
          <w:rFonts w:cs="Times New Roman"/>
          <w:szCs w:val="20"/>
        </w:rPr>
        <w:t>") and any related technical screening criteria, the EuGB label or the optiona</w:t>
      </w:r>
      <w:r w:rsidR="00806990">
        <w:rPr>
          <w:rFonts w:cs="Times New Roman"/>
          <w:szCs w:val="20"/>
        </w:rPr>
        <w:t xml:space="preserve">l </w:t>
      </w:r>
      <w:r w:rsidR="00806990" w:rsidRPr="00806990">
        <w:rPr>
          <w:rFonts w:cs="Times New Roman"/>
          <w:szCs w:val="20"/>
        </w:rPr>
        <w:t>disclosure templates under the Regulation (EU) 2023/2631 on European Green Bonds</w:t>
      </w:r>
      <w:r w:rsidR="00806990">
        <w:rPr>
          <w:rFonts w:cs="Times New Roman"/>
          <w:szCs w:val="20"/>
        </w:rPr>
        <w:t xml:space="preserve"> </w:t>
      </w:r>
      <w:r w:rsidR="00806990" w:rsidRPr="00806990">
        <w:rPr>
          <w:rFonts w:cs="Times New Roman"/>
          <w:szCs w:val="20"/>
        </w:rPr>
        <w:t>(the "</w:t>
      </w:r>
      <w:r w:rsidR="00806990" w:rsidRPr="00806990">
        <w:rPr>
          <w:rFonts w:cs="Times New Roman"/>
          <w:b/>
          <w:bCs/>
          <w:szCs w:val="20"/>
        </w:rPr>
        <w:t>EU Green Bond Regulation</w:t>
      </w:r>
      <w:r w:rsidR="00806990" w:rsidRPr="00806990">
        <w:rPr>
          <w:rFonts w:cs="Times New Roman"/>
          <w:szCs w:val="20"/>
        </w:rPr>
        <w:t>"), Regulation (EU) 2019/2088 on</w:t>
      </w:r>
      <w:r w:rsidR="00806990">
        <w:rPr>
          <w:rFonts w:cs="Times New Roman"/>
          <w:szCs w:val="20"/>
        </w:rPr>
        <w:t xml:space="preserve"> </w:t>
      </w:r>
      <w:r w:rsidR="00806990" w:rsidRPr="00806990">
        <w:rPr>
          <w:rFonts w:cs="Times New Roman"/>
          <w:szCs w:val="20"/>
        </w:rPr>
        <w:t>sustainability-related disclosures in the financial services sector ("</w:t>
      </w:r>
      <w:r w:rsidR="00806990" w:rsidRPr="00806990">
        <w:rPr>
          <w:rFonts w:cs="Times New Roman"/>
          <w:b/>
          <w:bCs/>
          <w:szCs w:val="20"/>
        </w:rPr>
        <w:t>SFDR</w:t>
      </w:r>
      <w:r w:rsidR="00806990" w:rsidRPr="00806990">
        <w:rPr>
          <w:rFonts w:cs="Times New Roman"/>
          <w:szCs w:val="20"/>
        </w:rPr>
        <w:t>") and any implementing</w:t>
      </w:r>
      <w:r w:rsidR="00806990">
        <w:rPr>
          <w:rFonts w:cs="Times New Roman"/>
          <w:szCs w:val="20"/>
        </w:rPr>
        <w:t xml:space="preserve"> </w:t>
      </w:r>
      <w:r w:rsidR="00806990" w:rsidRPr="00806990">
        <w:rPr>
          <w:rFonts w:cs="Times New Roman"/>
          <w:szCs w:val="20"/>
        </w:rPr>
        <w:t>legislation and guidelines, or any similar legislation in the United Kingdom or any market standards</w:t>
      </w:r>
      <w:r w:rsidR="00806990">
        <w:rPr>
          <w:rFonts w:cs="Times New Roman"/>
          <w:szCs w:val="20"/>
        </w:rPr>
        <w:t xml:space="preserve"> </w:t>
      </w:r>
      <w:r w:rsidR="00806990" w:rsidRPr="00806990">
        <w:rPr>
          <w:rFonts w:cs="Times New Roman"/>
          <w:szCs w:val="20"/>
        </w:rPr>
        <w:t xml:space="preserve">or guidance, </w:t>
      </w:r>
      <w:r w:rsidR="00D139C7">
        <w:rPr>
          <w:rFonts w:cs="Times New Roman"/>
          <w:szCs w:val="20"/>
        </w:rPr>
        <w:t>the</w:t>
      </w:r>
      <w:r w:rsidR="00D139C7" w:rsidRPr="00FC3000">
        <w:rPr>
          <w:rFonts w:cs="Times New Roman"/>
          <w:szCs w:val="20"/>
        </w:rPr>
        <w:t xml:space="preserve"> International Capital Market Association's 2025 Green Bond Principles, 2025 Social Bond Principles and 2021 Sustainability Bond Guidelines</w:t>
      </w:r>
      <w:r w:rsidR="00D139C7">
        <w:rPr>
          <w:rFonts w:cs="Times New Roman"/>
          <w:szCs w:val="20"/>
        </w:rPr>
        <w:t xml:space="preserve"> </w:t>
      </w:r>
      <w:r w:rsidR="00D139C7" w:rsidRPr="00806990">
        <w:rPr>
          <w:rFonts w:cs="Times New Roman"/>
          <w:szCs w:val="20"/>
        </w:rPr>
        <w:t>or other similar principles or</w:t>
      </w:r>
      <w:r w:rsidR="00D139C7">
        <w:rPr>
          <w:rFonts w:cs="Times New Roman"/>
          <w:szCs w:val="20"/>
        </w:rPr>
        <w:t xml:space="preserve"> </w:t>
      </w:r>
      <w:r w:rsidR="00D139C7" w:rsidRPr="00806990">
        <w:rPr>
          <w:rFonts w:cs="Times New Roman"/>
          <w:szCs w:val="20"/>
        </w:rPr>
        <w:t xml:space="preserve">guidance published by </w:t>
      </w:r>
      <w:r w:rsidR="00D139C7">
        <w:rPr>
          <w:rFonts w:cs="Times New Roman"/>
          <w:szCs w:val="20"/>
        </w:rPr>
        <w:t xml:space="preserve">the </w:t>
      </w:r>
      <w:r w:rsidR="00D139C7" w:rsidRPr="008F70DA">
        <w:rPr>
          <w:rFonts w:cs="Times New Roman"/>
          <w:szCs w:val="20"/>
        </w:rPr>
        <w:t>International Capital Market Association (</w:t>
      </w:r>
      <w:r w:rsidR="00D139C7" w:rsidRPr="00806990">
        <w:rPr>
          <w:rFonts w:cs="Times New Roman"/>
          <w:szCs w:val="20"/>
        </w:rPr>
        <w:t>"</w:t>
      </w:r>
      <w:r w:rsidR="00D139C7" w:rsidRPr="005D3B2E">
        <w:rPr>
          <w:rFonts w:cs="Times New Roman"/>
          <w:b/>
          <w:bCs/>
          <w:szCs w:val="20"/>
        </w:rPr>
        <w:t>ICMA</w:t>
      </w:r>
      <w:r w:rsidR="00D139C7" w:rsidRPr="00806990">
        <w:rPr>
          <w:rFonts w:cs="Times New Roman"/>
          <w:szCs w:val="20"/>
        </w:rPr>
        <w:t>"</w:t>
      </w:r>
      <w:r w:rsidR="00D139C7" w:rsidRPr="008F70DA">
        <w:rPr>
          <w:rFonts w:cs="Times New Roman"/>
          <w:szCs w:val="20"/>
        </w:rPr>
        <w:t>)</w:t>
      </w:r>
      <w:r w:rsidR="00D139C7" w:rsidRPr="008F70DA" w:rsidDel="008F70DA">
        <w:rPr>
          <w:rFonts w:cs="Times New Roman"/>
          <w:szCs w:val="20"/>
        </w:rPr>
        <w:t xml:space="preserve"> </w:t>
      </w:r>
      <w:r w:rsidR="00806990" w:rsidRPr="00806990">
        <w:rPr>
          <w:rFonts w:cs="Times New Roman"/>
          <w:szCs w:val="20"/>
        </w:rPr>
        <w:t>(the "</w:t>
      </w:r>
      <w:r w:rsidR="00806990" w:rsidRPr="00806990">
        <w:rPr>
          <w:rFonts w:cs="Times New Roman"/>
          <w:b/>
          <w:bCs/>
          <w:szCs w:val="20"/>
        </w:rPr>
        <w:t>ICMA Principles</w:t>
      </w:r>
      <w:r w:rsidR="00806990" w:rsidRPr="00806990">
        <w:rPr>
          <w:rFonts w:cs="Times New Roman"/>
          <w:szCs w:val="20"/>
        </w:rPr>
        <w:t>")</w:t>
      </w:r>
      <w:r w:rsidR="00806990">
        <w:rPr>
          <w:rFonts w:cs="Times New Roman"/>
          <w:szCs w:val="20"/>
        </w:rPr>
        <w:t xml:space="preserve"> </w:t>
      </w:r>
      <w:r w:rsidR="00806990" w:rsidRPr="00806990">
        <w:rPr>
          <w:rFonts w:cs="Times New Roman"/>
          <w:szCs w:val="20"/>
        </w:rPr>
        <w:t>or any requirements of such labels or market</w:t>
      </w:r>
      <w:r w:rsidR="00806990">
        <w:rPr>
          <w:rFonts w:cs="Times New Roman"/>
          <w:szCs w:val="20"/>
        </w:rPr>
        <w:t xml:space="preserve"> </w:t>
      </w:r>
      <w:r w:rsidR="00806990" w:rsidRPr="00806990">
        <w:rPr>
          <w:rFonts w:cs="Times New Roman"/>
          <w:szCs w:val="20"/>
        </w:rPr>
        <w:t>standards as they may evolve from time to time; or that any adverse environmental and/or other</w:t>
      </w:r>
      <w:r w:rsidR="00806990">
        <w:rPr>
          <w:rFonts w:cs="Times New Roman"/>
          <w:szCs w:val="20"/>
        </w:rPr>
        <w:t xml:space="preserve"> </w:t>
      </w:r>
      <w:r w:rsidR="00806990" w:rsidRPr="00806990">
        <w:rPr>
          <w:rFonts w:cs="Times New Roman"/>
          <w:szCs w:val="20"/>
        </w:rPr>
        <w:t>impacts will not occur during the implementation of any projects or uses the subject of, or related</w:t>
      </w:r>
      <w:r w:rsidR="00806990">
        <w:rPr>
          <w:rFonts w:cs="Times New Roman"/>
          <w:szCs w:val="20"/>
        </w:rPr>
        <w:t xml:space="preserve"> </w:t>
      </w:r>
      <w:r w:rsidR="00806990" w:rsidRPr="00806990">
        <w:rPr>
          <w:rFonts w:cs="Times New Roman"/>
          <w:szCs w:val="20"/>
        </w:rPr>
        <w:t xml:space="preserve">to, any Eligible </w:t>
      </w:r>
      <w:r w:rsidR="00806990">
        <w:rPr>
          <w:rFonts w:cs="Times New Roman"/>
          <w:szCs w:val="20"/>
        </w:rPr>
        <w:t>Green and Social Expenditures</w:t>
      </w:r>
      <w:r w:rsidR="00806990" w:rsidRPr="00806990">
        <w:rPr>
          <w:rFonts w:cs="Times New Roman"/>
          <w:szCs w:val="20"/>
        </w:rPr>
        <w:t xml:space="preserve"> (as defined in "</w:t>
      </w:r>
      <w:r w:rsidR="00806990" w:rsidRPr="00806990">
        <w:rPr>
          <w:rFonts w:cs="Times New Roman"/>
          <w:i/>
          <w:iCs/>
          <w:szCs w:val="20"/>
        </w:rPr>
        <w:t>Use of Proceeds</w:t>
      </w:r>
      <w:r w:rsidR="00806990" w:rsidRPr="00806990">
        <w:rPr>
          <w:rFonts w:cs="Times New Roman"/>
          <w:szCs w:val="20"/>
        </w:rPr>
        <w:t>"</w:t>
      </w:r>
      <w:r w:rsidR="00806990">
        <w:rPr>
          <w:rFonts w:cs="Times New Roman"/>
          <w:szCs w:val="20"/>
        </w:rPr>
        <w:t xml:space="preserve"> </w:t>
      </w:r>
      <w:r w:rsidR="00806990" w:rsidRPr="00806990">
        <w:rPr>
          <w:rFonts w:cs="Times New Roman"/>
          <w:szCs w:val="20"/>
        </w:rPr>
        <w:t>below).</w:t>
      </w:r>
    </w:p>
    <w:p w14:paraId="12CEF021" w14:textId="7E71976F" w:rsidR="00806990" w:rsidRDefault="00806990" w:rsidP="00806990">
      <w:pPr>
        <w:pStyle w:val="BodyText"/>
        <w:widowControl w:val="0"/>
        <w:spacing w:before="120" w:after="120" w:line="26" w:lineRule="atLeast"/>
        <w:rPr>
          <w:rFonts w:cs="Times New Roman"/>
          <w:szCs w:val="20"/>
        </w:rPr>
      </w:pPr>
      <w:r w:rsidRPr="00806990">
        <w:rPr>
          <w:rFonts w:cs="Times New Roman"/>
          <w:szCs w:val="20"/>
        </w:rPr>
        <w:t>None of the Dealers is responsible for (i) the</w:t>
      </w:r>
      <w:r>
        <w:rPr>
          <w:rFonts w:cs="Times New Roman"/>
          <w:szCs w:val="20"/>
        </w:rPr>
        <w:t xml:space="preserve"> </w:t>
      </w:r>
      <w:r w:rsidRPr="00806990">
        <w:rPr>
          <w:rFonts w:cs="Times New Roman"/>
          <w:szCs w:val="20"/>
        </w:rPr>
        <w:t xml:space="preserve">use or allocation of proceeds for any Notes issued as </w:t>
      </w:r>
      <w:r w:rsidRPr="0085022A">
        <w:rPr>
          <w:rFonts w:cs="Times New Roman"/>
          <w:szCs w:val="20"/>
        </w:rPr>
        <w:t>Green/Social/Sustainability Bonds</w:t>
      </w:r>
      <w:r w:rsidRPr="00806990">
        <w:rPr>
          <w:rFonts w:cs="Times New Roman"/>
          <w:szCs w:val="20"/>
        </w:rPr>
        <w:t>, (ii) the impact, monitoring or reporting in respect of such use or allocation of</w:t>
      </w:r>
      <w:r>
        <w:rPr>
          <w:rFonts w:cs="Times New Roman"/>
          <w:szCs w:val="20"/>
        </w:rPr>
        <w:t xml:space="preserve"> </w:t>
      </w:r>
      <w:r w:rsidRPr="00806990">
        <w:rPr>
          <w:rFonts w:cs="Times New Roman"/>
          <w:szCs w:val="20"/>
        </w:rPr>
        <w:t xml:space="preserve">proceeds, (iii) the alignment of any </w:t>
      </w:r>
      <w:r w:rsidRPr="0085022A">
        <w:rPr>
          <w:rFonts w:cs="Times New Roman"/>
          <w:szCs w:val="20"/>
        </w:rPr>
        <w:t>Green/Social/Sustainability Bond</w:t>
      </w:r>
      <w:r w:rsidRPr="00806990">
        <w:rPr>
          <w:rFonts w:cs="Times New Roman"/>
          <w:szCs w:val="20"/>
        </w:rPr>
        <w:t xml:space="preserve"> with the Issuer's Green</w:t>
      </w:r>
      <w:r>
        <w:rPr>
          <w:rFonts w:cs="Times New Roman"/>
          <w:szCs w:val="20"/>
        </w:rPr>
        <w:t xml:space="preserve">, Social and Sustainability </w:t>
      </w:r>
      <w:r w:rsidR="004362D5">
        <w:rPr>
          <w:rFonts w:cs="Times New Roman"/>
          <w:szCs w:val="20"/>
        </w:rPr>
        <w:t xml:space="preserve">Bond </w:t>
      </w:r>
      <w:r w:rsidRPr="00806990">
        <w:rPr>
          <w:rFonts w:cs="Times New Roman"/>
          <w:szCs w:val="20"/>
        </w:rPr>
        <w:t>Framework or the alignment of the Issuer's Green</w:t>
      </w:r>
      <w:r>
        <w:rPr>
          <w:rFonts w:cs="Times New Roman"/>
          <w:szCs w:val="20"/>
        </w:rPr>
        <w:t>, Social and Sustainability</w:t>
      </w:r>
      <w:r w:rsidRPr="00806990">
        <w:rPr>
          <w:rFonts w:cs="Times New Roman"/>
          <w:szCs w:val="20"/>
        </w:rPr>
        <w:t xml:space="preserve"> </w:t>
      </w:r>
      <w:r w:rsidR="004362D5">
        <w:rPr>
          <w:rFonts w:cs="Times New Roman"/>
          <w:szCs w:val="20"/>
        </w:rPr>
        <w:t xml:space="preserve">Bond </w:t>
      </w:r>
      <w:r w:rsidRPr="00806990">
        <w:rPr>
          <w:rFonts w:cs="Times New Roman"/>
          <w:szCs w:val="20"/>
        </w:rPr>
        <w:t>Framework with the applicable ICMA Principles (or any other equivalent principles),</w:t>
      </w:r>
      <w:r>
        <w:rPr>
          <w:rFonts w:cs="Times New Roman"/>
          <w:szCs w:val="20"/>
        </w:rPr>
        <w:t xml:space="preserve"> </w:t>
      </w:r>
      <w:r w:rsidRPr="00806990">
        <w:rPr>
          <w:rFonts w:cs="Times New Roman"/>
          <w:szCs w:val="20"/>
        </w:rPr>
        <w:t>nor do any</w:t>
      </w:r>
      <w:r>
        <w:rPr>
          <w:rFonts w:cs="Times New Roman"/>
          <w:szCs w:val="20"/>
        </w:rPr>
        <w:t xml:space="preserve"> </w:t>
      </w:r>
      <w:r w:rsidRPr="00806990">
        <w:rPr>
          <w:rFonts w:cs="Times New Roman"/>
          <w:szCs w:val="20"/>
        </w:rPr>
        <w:t xml:space="preserve">of the Dealers undertake to ensure that there are at any time sufficient Eligible </w:t>
      </w:r>
      <w:r>
        <w:rPr>
          <w:rFonts w:cs="Times New Roman"/>
          <w:szCs w:val="20"/>
        </w:rPr>
        <w:t>Green and Social Expenditures</w:t>
      </w:r>
      <w:r w:rsidRPr="00806990">
        <w:rPr>
          <w:rFonts w:cs="Times New Roman"/>
          <w:szCs w:val="20"/>
        </w:rPr>
        <w:t xml:space="preserve"> </w:t>
      </w:r>
      <w:r w:rsidR="00D139C7">
        <w:rPr>
          <w:rFonts w:cs="Times New Roman"/>
          <w:szCs w:val="20"/>
        </w:rPr>
        <w:t xml:space="preserve">to </w:t>
      </w:r>
      <w:r w:rsidRPr="00806990">
        <w:rPr>
          <w:rFonts w:cs="Times New Roman"/>
          <w:szCs w:val="20"/>
        </w:rPr>
        <w:t>allow for allocation of a sum equal to the net proceeds of</w:t>
      </w:r>
      <w:r>
        <w:rPr>
          <w:rFonts w:cs="Times New Roman"/>
          <w:szCs w:val="20"/>
        </w:rPr>
        <w:t xml:space="preserve"> </w:t>
      </w:r>
      <w:r w:rsidRPr="00806990">
        <w:rPr>
          <w:rFonts w:cs="Times New Roman"/>
          <w:szCs w:val="20"/>
        </w:rPr>
        <w:t xml:space="preserve">the issue of such </w:t>
      </w:r>
      <w:r w:rsidRPr="0085022A">
        <w:rPr>
          <w:rFonts w:cs="Times New Roman"/>
          <w:szCs w:val="20"/>
        </w:rPr>
        <w:t>Green/Social/Sustainability Bonds</w:t>
      </w:r>
      <w:r w:rsidRPr="00806990">
        <w:rPr>
          <w:rFonts w:cs="Times New Roman"/>
          <w:szCs w:val="20"/>
        </w:rPr>
        <w:t>. In acting as</w:t>
      </w:r>
      <w:r>
        <w:rPr>
          <w:rFonts w:cs="Times New Roman"/>
          <w:szCs w:val="20"/>
        </w:rPr>
        <w:t xml:space="preserve"> </w:t>
      </w:r>
      <w:r w:rsidR="00581B2D">
        <w:rPr>
          <w:rFonts w:cs="Times New Roman"/>
          <w:szCs w:val="20"/>
        </w:rPr>
        <w:t>sustainability coordinator to the Issuer (the "</w:t>
      </w:r>
      <w:r w:rsidR="00581B2D" w:rsidRPr="00581B2D">
        <w:rPr>
          <w:rFonts w:cs="Times New Roman"/>
          <w:b/>
          <w:bCs/>
          <w:szCs w:val="20"/>
        </w:rPr>
        <w:t>Sustainability Coordinator</w:t>
      </w:r>
      <w:r w:rsidR="00581B2D">
        <w:rPr>
          <w:rFonts w:cs="Times New Roman"/>
          <w:szCs w:val="20"/>
        </w:rPr>
        <w:t xml:space="preserve">") </w:t>
      </w:r>
      <w:r>
        <w:rPr>
          <w:rFonts w:cs="Times New Roman"/>
          <w:szCs w:val="20"/>
        </w:rPr>
        <w:t xml:space="preserve">Crédit Agricole Corporate and Investment Bank </w:t>
      </w:r>
      <w:r w:rsidRPr="00806990">
        <w:rPr>
          <w:rFonts w:cs="Times New Roman"/>
          <w:szCs w:val="20"/>
        </w:rPr>
        <w:t>has acted only on the instructions of and on behalf of the Issuer and does</w:t>
      </w:r>
      <w:r>
        <w:rPr>
          <w:rFonts w:cs="Times New Roman"/>
          <w:szCs w:val="20"/>
        </w:rPr>
        <w:t xml:space="preserve"> </w:t>
      </w:r>
      <w:r w:rsidRPr="00806990">
        <w:rPr>
          <w:rFonts w:cs="Times New Roman"/>
          <w:szCs w:val="20"/>
        </w:rPr>
        <w:t>not accept any responsibility to any investor or other person in relation to any activities it has</w:t>
      </w:r>
      <w:r>
        <w:rPr>
          <w:rFonts w:cs="Times New Roman"/>
          <w:szCs w:val="20"/>
        </w:rPr>
        <w:t xml:space="preserve"> </w:t>
      </w:r>
      <w:r w:rsidRPr="00806990">
        <w:rPr>
          <w:rFonts w:cs="Times New Roman"/>
          <w:szCs w:val="20"/>
        </w:rPr>
        <w:t>undertaken as Sustainability Coordinator for the Issuer.</w:t>
      </w:r>
    </w:p>
    <w:p w14:paraId="5D5667E0" w14:textId="59D009A3" w:rsidR="009D0780" w:rsidRDefault="00A22B33" w:rsidP="009D0780">
      <w:pPr>
        <w:pStyle w:val="BodyText"/>
        <w:widowControl w:val="0"/>
        <w:spacing w:before="120" w:after="120" w:line="26" w:lineRule="atLeast"/>
        <w:rPr>
          <w:rFonts w:cs="Times New Roman"/>
          <w:szCs w:val="20"/>
        </w:rPr>
      </w:pPr>
      <w:r w:rsidRPr="00A22B33">
        <w:rPr>
          <w:rFonts w:cs="Times New Roman"/>
          <w:szCs w:val="20"/>
        </w:rPr>
        <w:t xml:space="preserve">Sustainable Fitch (a Fitch Solutions company) </w:t>
      </w:r>
      <w:r w:rsidR="009D0780" w:rsidRPr="009D0780">
        <w:rPr>
          <w:rFonts w:cs="Times New Roman" w:hint="eastAsia"/>
          <w:szCs w:val="20"/>
        </w:rPr>
        <w:t xml:space="preserve">has issued an independent opinion, dated </w:t>
      </w:r>
      <w:r w:rsidR="00135EA7">
        <w:rPr>
          <w:rFonts w:cs="Times New Roman"/>
          <w:szCs w:val="20"/>
        </w:rPr>
        <w:t>24</w:t>
      </w:r>
      <w:r w:rsidR="009D0780">
        <w:rPr>
          <w:rFonts w:cs="Times New Roman"/>
          <w:szCs w:val="20"/>
        </w:rPr>
        <w:t xml:space="preserve"> </w:t>
      </w:r>
      <w:r w:rsidR="00833F07">
        <w:rPr>
          <w:rFonts w:cs="Times New Roman"/>
          <w:szCs w:val="20"/>
        </w:rPr>
        <w:t xml:space="preserve">September </w:t>
      </w:r>
      <w:r w:rsidR="009D0780">
        <w:rPr>
          <w:rFonts w:cs="Times New Roman"/>
          <w:szCs w:val="20"/>
        </w:rPr>
        <w:t>2026</w:t>
      </w:r>
      <w:r w:rsidR="009D0780" w:rsidRPr="009D0780">
        <w:rPr>
          <w:rFonts w:cs="Times New Roman" w:hint="eastAsia"/>
          <w:szCs w:val="20"/>
        </w:rPr>
        <w:t xml:space="preserve">, on the Issuer's </w:t>
      </w:r>
      <w:r w:rsidR="009D0780" w:rsidRPr="00806990">
        <w:rPr>
          <w:rFonts w:cs="Times New Roman"/>
          <w:szCs w:val="20"/>
        </w:rPr>
        <w:t>Green</w:t>
      </w:r>
      <w:r w:rsidR="009D0780">
        <w:rPr>
          <w:rFonts w:cs="Times New Roman"/>
          <w:szCs w:val="20"/>
        </w:rPr>
        <w:t>, Social and Sustainability</w:t>
      </w:r>
      <w:r w:rsidR="009D0780" w:rsidRPr="00806990">
        <w:rPr>
          <w:rFonts w:cs="Times New Roman"/>
          <w:szCs w:val="20"/>
        </w:rPr>
        <w:t xml:space="preserve"> Framework </w:t>
      </w:r>
      <w:r w:rsidR="009D0780" w:rsidRPr="009D0780">
        <w:rPr>
          <w:rFonts w:cs="Times New Roman"/>
          <w:szCs w:val="20"/>
        </w:rPr>
        <w:t>(the "</w:t>
      </w:r>
      <w:r w:rsidR="009D0780" w:rsidRPr="009D0780">
        <w:rPr>
          <w:rFonts w:cs="Times New Roman"/>
          <w:b/>
          <w:bCs/>
          <w:szCs w:val="20"/>
        </w:rPr>
        <w:t>Second Party Opinion</w:t>
      </w:r>
      <w:r w:rsidR="009D0780" w:rsidRPr="009D0780">
        <w:rPr>
          <w:rFonts w:cs="Times New Roman"/>
          <w:szCs w:val="20"/>
        </w:rPr>
        <w:t xml:space="preserve">"). </w:t>
      </w:r>
      <w:r w:rsidR="009D0780">
        <w:rPr>
          <w:rFonts w:cs="Times New Roman"/>
          <w:szCs w:val="20"/>
        </w:rPr>
        <w:t>The</w:t>
      </w:r>
      <w:r w:rsidR="009D0780" w:rsidRPr="009D0780">
        <w:rPr>
          <w:rFonts w:cs="Times New Roman"/>
          <w:szCs w:val="20"/>
        </w:rPr>
        <w:t xml:space="preserve"> Second Party Opinion</w:t>
      </w:r>
      <w:r w:rsidR="009D0780">
        <w:rPr>
          <w:rFonts w:cs="Times New Roman"/>
          <w:szCs w:val="20"/>
        </w:rPr>
        <w:t xml:space="preserve"> </w:t>
      </w:r>
      <w:r w:rsidR="009D0780" w:rsidRPr="009D0780">
        <w:rPr>
          <w:rFonts w:cs="Times New Roman"/>
          <w:szCs w:val="20"/>
        </w:rPr>
        <w:t>is a statement of opinion, on certain environmental and related</w:t>
      </w:r>
      <w:r w:rsidR="009D0780">
        <w:rPr>
          <w:rFonts w:cs="Times New Roman"/>
          <w:szCs w:val="20"/>
        </w:rPr>
        <w:t xml:space="preserve"> </w:t>
      </w:r>
      <w:r w:rsidR="009D0780" w:rsidRPr="009D0780">
        <w:rPr>
          <w:rFonts w:cs="Times New Roman"/>
          <w:szCs w:val="20"/>
        </w:rPr>
        <w:t>considerations, and not a statement of fact. No representation or assurance is given by the Dealers as to the</w:t>
      </w:r>
      <w:r w:rsidR="009D0780">
        <w:rPr>
          <w:rFonts w:cs="Times New Roman"/>
          <w:szCs w:val="20"/>
        </w:rPr>
        <w:t xml:space="preserve"> </w:t>
      </w:r>
      <w:r w:rsidR="009D0780" w:rsidRPr="009D0780">
        <w:rPr>
          <w:rFonts w:cs="Times New Roman"/>
          <w:szCs w:val="20"/>
        </w:rPr>
        <w:t>suitability or reliability of the Second Party Opinion, or any opinion, review or</w:t>
      </w:r>
      <w:r w:rsidR="009D0780">
        <w:rPr>
          <w:rFonts w:cs="Times New Roman"/>
          <w:szCs w:val="20"/>
        </w:rPr>
        <w:t xml:space="preserve"> </w:t>
      </w:r>
      <w:r w:rsidR="009D0780" w:rsidRPr="009D0780">
        <w:rPr>
          <w:rFonts w:cs="Times New Roman"/>
          <w:szCs w:val="20"/>
        </w:rPr>
        <w:t xml:space="preserve">certification of any third party made available in connection with an issue of Notes issued as </w:t>
      </w:r>
      <w:r w:rsidR="009D0780" w:rsidRPr="0085022A">
        <w:rPr>
          <w:rFonts w:cs="Times New Roman"/>
          <w:szCs w:val="20"/>
        </w:rPr>
        <w:t>Green/Social/Sustainability Bonds</w:t>
      </w:r>
      <w:r w:rsidR="009D0780">
        <w:rPr>
          <w:rFonts w:cs="Times New Roman"/>
          <w:szCs w:val="20"/>
        </w:rPr>
        <w:t xml:space="preserve">, </w:t>
      </w:r>
      <w:r w:rsidR="009D0780" w:rsidRPr="009D0780">
        <w:rPr>
          <w:rFonts w:cs="Times New Roman"/>
          <w:szCs w:val="20"/>
        </w:rPr>
        <w:t xml:space="preserve">nor is </w:t>
      </w:r>
      <w:r w:rsidR="009D0780" w:rsidRPr="000C4503">
        <w:rPr>
          <w:rFonts w:cs="Times New Roman"/>
          <w:szCs w:val="20"/>
        </w:rPr>
        <w:t xml:space="preserve">any such opinion or certification a recommendation by any Dealer to buy, sell or hold any such Notes. The Second Party Opinion </w:t>
      </w:r>
      <w:r w:rsidR="000C4503" w:rsidRPr="000C4503">
        <w:rPr>
          <w:rFonts w:cs="Times New Roman"/>
          <w:bCs/>
          <w:szCs w:val="20"/>
        </w:rPr>
        <w:t xml:space="preserve">and any other such opinion, review or certification </w:t>
      </w:r>
      <w:r w:rsidR="009D0780" w:rsidRPr="000C4503">
        <w:rPr>
          <w:rFonts w:cs="Times New Roman"/>
          <w:szCs w:val="20"/>
        </w:rPr>
        <w:t>is not intended to address any credit, market</w:t>
      </w:r>
      <w:r w:rsidR="009D0780" w:rsidRPr="009D0780">
        <w:rPr>
          <w:rFonts w:cs="Times New Roman"/>
          <w:szCs w:val="20"/>
        </w:rPr>
        <w:t xml:space="preserve"> or other aspects of an investment in any Notes, including without limitation</w:t>
      </w:r>
      <w:r w:rsidR="009D0780">
        <w:rPr>
          <w:rFonts w:cs="Times New Roman"/>
          <w:szCs w:val="20"/>
        </w:rPr>
        <w:t xml:space="preserve"> </w:t>
      </w:r>
      <w:r w:rsidR="009D0780" w:rsidRPr="009D0780">
        <w:rPr>
          <w:rFonts w:cs="Times New Roman"/>
          <w:szCs w:val="20"/>
        </w:rPr>
        <w:t>market price, marketability, investor preference or suitability of any security or any other</w:t>
      </w:r>
      <w:r w:rsidR="009D0780">
        <w:rPr>
          <w:rFonts w:cs="Times New Roman"/>
          <w:szCs w:val="20"/>
        </w:rPr>
        <w:t xml:space="preserve"> </w:t>
      </w:r>
      <w:r w:rsidR="009D0780" w:rsidRPr="009D0780">
        <w:rPr>
          <w:rFonts w:cs="Times New Roman"/>
          <w:szCs w:val="20"/>
        </w:rPr>
        <w:t xml:space="preserve">factors that may affect the value and marketability of such Notes. </w:t>
      </w:r>
    </w:p>
    <w:p w14:paraId="7924616D" w14:textId="421E0544" w:rsidR="009D0780" w:rsidRPr="009D0780" w:rsidRDefault="009D0780" w:rsidP="009D0780">
      <w:pPr>
        <w:pStyle w:val="BodyText"/>
        <w:widowControl w:val="0"/>
        <w:spacing w:before="120" w:after="120" w:line="26" w:lineRule="atLeast"/>
        <w:rPr>
          <w:rFonts w:cs="Times New Roman"/>
          <w:szCs w:val="20"/>
        </w:rPr>
      </w:pPr>
      <w:r w:rsidRPr="009D0780">
        <w:rPr>
          <w:rFonts w:cs="Times New Roman"/>
          <w:szCs w:val="20"/>
        </w:rPr>
        <w:t>As at the date of this Base</w:t>
      </w:r>
      <w:r>
        <w:rPr>
          <w:rFonts w:cs="Times New Roman"/>
          <w:szCs w:val="20"/>
        </w:rPr>
        <w:t xml:space="preserve"> </w:t>
      </w:r>
      <w:r w:rsidRPr="009D0780">
        <w:rPr>
          <w:rFonts w:cs="Times New Roman"/>
          <w:szCs w:val="20"/>
        </w:rPr>
        <w:t>Prospectus, the providers of such opinions, reviews</w:t>
      </w:r>
      <w:r>
        <w:rPr>
          <w:rFonts w:cs="Times New Roman"/>
          <w:szCs w:val="20"/>
        </w:rPr>
        <w:t xml:space="preserve"> or </w:t>
      </w:r>
      <w:r w:rsidRPr="009D0780">
        <w:rPr>
          <w:rFonts w:cs="Times New Roman"/>
          <w:szCs w:val="20"/>
        </w:rPr>
        <w:t>certifications in</w:t>
      </w:r>
      <w:r>
        <w:rPr>
          <w:rFonts w:cs="Times New Roman"/>
          <w:szCs w:val="20"/>
        </w:rPr>
        <w:t xml:space="preserve"> </w:t>
      </w:r>
      <w:r w:rsidRPr="009D0780">
        <w:rPr>
          <w:rFonts w:cs="Times New Roman"/>
          <w:szCs w:val="20"/>
        </w:rPr>
        <w:t xml:space="preserve">relation to any bonds such as </w:t>
      </w:r>
      <w:r w:rsidRPr="0085022A">
        <w:rPr>
          <w:rFonts w:cs="Times New Roman"/>
          <w:szCs w:val="20"/>
        </w:rPr>
        <w:t xml:space="preserve">Green/Social/Sustainability </w:t>
      </w:r>
      <w:r w:rsidRPr="009D0780">
        <w:rPr>
          <w:rFonts w:cs="Times New Roman"/>
          <w:szCs w:val="20"/>
        </w:rPr>
        <w:t>Bonds are not subject to any specific</w:t>
      </w:r>
      <w:r>
        <w:rPr>
          <w:rFonts w:cs="Times New Roman"/>
          <w:szCs w:val="20"/>
        </w:rPr>
        <w:t xml:space="preserve"> </w:t>
      </w:r>
      <w:r w:rsidRPr="009D0780">
        <w:rPr>
          <w:rFonts w:cs="Times New Roman"/>
          <w:szCs w:val="20"/>
        </w:rPr>
        <w:t>regulatory or other regime or oversight. The EU Green Bond Regulation has introduced a</w:t>
      </w:r>
      <w:r>
        <w:rPr>
          <w:rFonts w:cs="Times New Roman"/>
          <w:szCs w:val="20"/>
        </w:rPr>
        <w:t xml:space="preserve"> </w:t>
      </w:r>
      <w:r w:rsidRPr="009D0780">
        <w:rPr>
          <w:rFonts w:cs="Times New Roman"/>
          <w:szCs w:val="20"/>
        </w:rPr>
        <w:t>supervisory regime of external reviewers of European Green Bonds</w:t>
      </w:r>
      <w:r>
        <w:rPr>
          <w:rFonts w:cs="Times New Roman"/>
          <w:szCs w:val="20"/>
        </w:rPr>
        <w:t xml:space="preserve">, that </w:t>
      </w:r>
      <w:r w:rsidR="00705EA2">
        <w:rPr>
          <w:rFonts w:cs="Times New Roman"/>
          <w:szCs w:val="20"/>
        </w:rPr>
        <w:t>has taken</w:t>
      </w:r>
      <w:r>
        <w:rPr>
          <w:rFonts w:cs="Times New Roman"/>
          <w:szCs w:val="20"/>
        </w:rPr>
        <w:t xml:space="preserve"> full effect from 21 June 2026, but this </w:t>
      </w:r>
      <w:r w:rsidR="00705EA2">
        <w:rPr>
          <w:rFonts w:cs="Times New Roman"/>
          <w:szCs w:val="20"/>
        </w:rPr>
        <w:t>does</w:t>
      </w:r>
      <w:r w:rsidRPr="009D0780">
        <w:rPr>
          <w:rFonts w:cs="Times New Roman"/>
          <w:szCs w:val="20"/>
        </w:rPr>
        <w:t xml:space="preserve"> not apply to external reviewers in respect of an issue of</w:t>
      </w:r>
      <w:r>
        <w:rPr>
          <w:rFonts w:cs="Times New Roman"/>
          <w:szCs w:val="20"/>
        </w:rPr>
        <w:t xml:space="preserve"> </w:t>
      </w:r>
      <w:r w:rsidRPr="0085022A">
        <w:rPr>
          <w:rFonts w:cs="Times New Roman"/>
          <w:szCs w:val="20"/>
        </w:rPr>
        <w:t>Green/Social/Sustainability</w:t>
      </w:r>
      <w:r>
        <w:rPr>
          <w:rFonts w:cs="Times New Roman"/>
          <w:szCs w:val="20"/>
        </w:rPr>
        <w:t xml:space="preserve"> Bonds</w:t>
      </w:r>
      <w:r w:rsidRPr="009D0780">
        <w:rPr>
          <w:rFonts w:cs="Times New Roman"/>
          <w:szCs w:val="20"/>
        </w:rPr>
        <w:t xml:space="preserve">. </w:t>
      </w:r>
    </w:p>
    <w:p w14:paraId="1369B73D" w14:textId="32823134" w:rsidR="009D0780" w:rsidRPr="009D0780" w:rsidRDefault="009D0780" w:rsidP="009D0780">
      <w:pPr>
        <w:pStyle w:val="BodyText"/>
        <w:widowControl w:val="0"/>
        <w:spacing w:before="120" w:after="120" w:line="26" w:lineRule="atLeast"/>
        <w:rPr>
          <w:rFonts w:cs="Times New Roman"/>
          <w:szCs w:val="20"/>
        </w:rPr>
      </w:pPr>
      <w:r w:rsidRPr="009D0780">
        <w:rPr>
          <w:rFonts w:cs="Times New Roman"/>
          <w:szCs w:val="20"/>
        </w:rPr>
        <w:t>The Second Party Opinion and any other such opinion, review</w:t>
      </w:r>
      <w:r>
        <w:rPr>
          <w:rFonts w:cs="Times New Roman"/>
          <w:szCs w:val="20"/>
        </w:rPr>
        <w:t xml:space="preserve"> or </w:t>
      </w:r>
      <w:r w:rsidRPr="009D0780">
        <w:rPr>
          <w:rFonts w:cs="Times New Roman"/>
          <w:szCs w:val="20"/>
        </w:rPr>
        <w:t>certification</w:t>
      </w:r>
      <w:r>
        <w:rPr>
          <w:rFonts w:cs="Times New Roman"/>
          <w:szCs w:val="20"/>
        </w:rPr>
        <w:t xml:space="preserve"> </w:t>
      </w:r>
      <w:r w:rsidRPr="009D0780">
        <w:rPr>
          <w:rFonts w:cs="Times New Roman"/>
          <w:szCs w:val="20"/>
        </w:rPr>
        <w:t>is not, nor should be deemed to be, a recommendation by the Dealers, or</w:t>
      </w:r>
      <w:r>
        <w:rPr>
          <w:rFonts w:cs="Times New Roman"/>
          <w:szCs w:val="20"/>
        </w:rPr>
        <w:t xml:space="preserve"> </w:t>
      </w:r>
      <w:r w:rsidRPr="009D0780">
        <w:rPr>
          <w:rFonts w:cs="Times New Roman"/>
          <w:szCs w:val="20"/>
        </w:rPr>
        <w:t>any other person to buy, sell or hold any Notes and is current only as of the date it is issued.</w:t>
      </w:r>
    </w:p>
    <w:p w14:paraId="1E1E05C3" w14:textId="7B3CFDCD" w:rsidR="00960FB9" w:rsidRPr="00960FB9" w:rsidRDefault="009D0780" w:rsidP="009D0780">
      <w:pPr>
        <w:pStyle w:val="BodyText"/>
        <w:widowControl w:val="0"/>
        <w:spacing w:before="120" w:after="120" w:line="26" w:lineRule="atLeast"/>
        <w:rPr>
          <w:rFonts w:cs="Times New Roman"/>
          <w:szCs w:val="20"/>
        </w:rPr>
      </w:pPr>
      <w:r w:rsidRPr="009D0780">
        <w:rPr>
          <w:rFonts w:cs="Times New Roman"/>
          <w:szCs w:val="20"/>
        </w:rPr>
        <w:t>Prospective investors must determine for themselves the relevance of the Second Party Opinion</w:t>
      </w:r>
      <w:r>
        <w:rPr>
          <w:rFonts w:cs="Times New Roman"/>
          <w:szCs w:val="20"/>
        </w:rPr>
        <w:t xml:space="preserve"> </w:t>
      </w:r>
      <w:r w:rsidRPr="009D0780">
        <w:rPr>
          <w:rFonts w:cs="Times New Roman"/>
          <w:szCs w:val="20"/>
        </w:rPr>
        <w:t>and any opinion, review</w:t>
      </w:r>
      <w:r>
        <w:rPr>
          <w:rFonts w:cs="Times New Roman"/>
          <w:szCs w:val="20"/>
        </w:rPr>
        <w:t xml:space="preserve"> or </w:t>
      </w:r>
      <w:r w:rsidRPr="009D0780">
        <w:rPr>
          <w:rFonts w:cs="Times New Roman"/>
          <w:szCs w:val="20"/>
        </w:rPr>
        <w:t>certification and/or the information contained</w:t>
      </w:r>
      <w:r>
        <w:rPr>
          <w:rFonts w:cs="Times New Roman"/>
          <w:szCs w:val="20"/>
        </w:rPr>
        <w:t xml:space="preserve"> </w:t>
      </w:r>
      <w:r w:rsidRPr="009D0780">
        <w:rPr>
          <w:rFonts w:cs="Times New Roman"/>
          <w:szCs w:val="20"/>
        </w:rPr>
        <w:t>therein. The criteria and/or considerations that form the basis of the Second Party Opinion or any</w:t>
      </w:r>
      <w:r>
        <w:rPr>
          <w:rFonts w:cs="Times New Roman"/>
          <w:szCs w:val="20"/>
        </w:rPr>
        <w:t xml:space="preserve"> </w:t>
      </w:r>
      <w:r w:rsidRPr="009D0780">
        <w:rPr>
          <w:rFonts w:cs="Times New Roman"/>
          <w:szCs w:val="20"/>
        </w:rPr>
        <w:t>other opinion, revie</w:t>
      </w:r>
      <w:r>
        <w:rPr>
          <w:rFonts w:cs="Times New Roman"/>
          <w:szCs w:val="20"/>
        </w:rPr>
        <w:t>w or</w:t>
      </w:r>
      <w:r w:rsidRPr="009D0780">
        <w:rPr>
          <w:rFonts w:cs="Times New Roman"/>
          <w:szCs w:val="20"/>
        </w:rPr>
        <w:t xml:space="preserve"> certification may change at any time and the Second</w:t>
      </w:r>
      <w:r>
        <w:rPr>
          <w:rFonts w:cs="Times New Roman"/>
          <w:szCs w:val="20"/>
        </w:rPr>
        <w:t xml:space="preserve"> </w:t>
      </w:r>
      <w:r w:rsidRPr="009D0780">
        <w:rPr>
          <w:rFonts w:cs="Times New Roman"/>
          <w:szCs w:val="20"/>
        </w:rPr>
        <w:t>Party Opinion or any other opinion, review</w:t>
      </w:r>
      <w:r>
        <w:rPr>
          <w:rFonts w:cs="Times New Roman"/>
          <w:szCs w:val="20"/>
        </w:rPr>
        <w:t xml:space="preserve"> or </w:t>
      </w:r>
      <w:r w:rsidRPr="009D0780">
        <w:rPr>
          <w:rFonts w:cs="Times New Roman"/>
          <w:szCs w:val="20"/>
        </w:rPr>
        <w:t>certification may be amended,</w:t>
      </w:r>
      <w:r>
        <w:rPr>
          <w:rFonts w:cs="Times New Roman"/>
          <w:szCs w:val="20"/>
        </w:rPr>
        <w:t xml:space="preserve"> </w:t>
      </w:r>
      <w:r w:rsidRPr="009D0780">
        <w:rPr>
          <w:rFonts w:cs="Times New Roman"/>
          <w:szCs w:val="20"/>
        </w:rPr>
        <w:t>updated, supplemented, replaced and/or withdrawn. The Issuer's</w:t>
      </w:r>
      <w:r w:rsidRPr="009D0780">
        <w:rPr>
          <w:rFonts w:cs="Times New Roman" w:hint="eastAsia"/>
          <w:szCs w:val="20"/>
        </w:rPr>
        <w:t xml:space="preserve"> </w:t>
      </w:r>
      <w:r w:rsidRPr="00806990">
        <w:rPr>
          <w:rFonts w:cs="Times New Roman"/>
          <w:szCs w:val="20"/>
        </w:rPr>
        <w:t>Green</w:t>
      </w:r>
      <w:r>
        <w:rPr>
          <w:rFonts w:cs="Times New Roman"/>
          <w:szCs w:val="20"/>
        </w:rPr>
        <w:t>, Social and Sustainability</w:t>
      </w:r>
      <w:r w:rsidRPr="00806990">
        <w:rPr>
          <w:rFonts w:cs="Times New Roman"/>
          <w:szCs w:val="20"/>
        </w:rPr>
        <w:t xml:space="preserve"> </w:t>
      </w:r>
      <w:r w:rsidR="004362D5">
        <w:rPr>
          <w:rFonts w:cs="Times New Roman"/>
          <w:szCs w:val="20"/>
        </w:rPr>
        <w:t xml:space="preserve">Bond </w:t>
      </w:r>
      <w:r w:rsidRPr="00806990">
        <w:rPr>
          <w:rFonts w:cs="Times New Roman"/>
          <w:szCs w:val="20"/>
        </w:rPr>
        <w:t>Framework</w:t>
      </w:r>
      <w:r w:rsidRPr="009D0780">
        <w:rPr>
          <w:rFonts w:cs="Times New Roman"/>
          <w:szCs w:val="20"/>
        </w:rPr>
        <w:t xml:space="preserve"> may also be subject to review and change and may be amended, updated,</w:t>
      </w:r>
      <w:r>
        <w:rPr>
          <w:rFonts w:cs="Times New Roman"/>
          <w:szCs w:val="20"/>
        </w:rPr>
        <w:t xml:space="preserve"> </w:t>
      </w:r>
      <w:r w:rsidRPr="009D0780">
        <w:rPr>
          <w:rFonts w:cs="Times New Roman"/>
          <w:szCs w:val="20"/>
        </w:rPr>
        <w:t>supplemented, replaced and/or withdrawn from time to time and any subsequent version(s) may</w:t>
      </w:r>
      <w:r>
        <w:rPr>
          <w:rFonts w:cs="Times New Roman"/>
          <w:szCs w:val="20"/>
        </w:rPr>
        <w:t xml:space="preserve"> </w:t>
      </w:r>
      <w:r w:rsidRPr="009D0780">
        <w:rPr>
          <w:rFonts w:cs="Times New Roman"/>
          <w:szCs w:val="20"/>
        </w:rPr>
        <w:t xml:space="preserve">differ from any description given in this Base Prospectus. </w:t>
      </w:r>
    </w:p>
    <w:p w14:paraId="5EF5FB97" w14:textId="58DCC27B" w:rsidR="009D0780" w:rsidRDefault="009D0780" w:rsidP="009D0780">
      <w:pPr>
        <w:pStyle w:val="BodyText"/>
        <w:widowControl w:val="0"/>
        <w:spacing w:before="120" w:after="120" w:line="26" w:lineRule="atLeast"/>
        <w:rPr>
          <w:rFonts w:cs="Times New Roman"/>
          <w:szCs w:val="20"/>
        </w:rPr>
      </w:pPr>
      <w:r w:rsidRPr="009D0780">
        <w:rPr>
          <w:rFonts w:cs="Times New Roman"/>
          <w:szCs w:val="20"/>
        </w:rPr>
        <w:lastRenderedPageBreak/>
        <w:t xml:space="preserve">The Issuer's </w:t>
      </w:r>
      <w:r w:rsidRPr="00806990">
        <w:rPr>
          <w:rFonts w:cs="Times New Roman"/>
          <w:szCs w:val="20"/>
        </w:rPr>
        <w:t>Green</w:t>
      </w:r>
      <w:r>
        <w:rPr>
          <w:rFonts w:cs="Times New Roman"/>
          <w:szCs w:val="20"/>
        </w:rPr>
        <w:t>, Social and Sustainability</w:t>
      </w:r>
      <w:r w:rsidRPr="00806990">
        <w:rPr>
          <w:rFonts w:cs="Times New Roman"/>
          <w:szCs w:val="20"/>
        </w:rPr>
        <w:t xml:space="preserve"> </w:t>
      </w:r>
      <w:r w:rsidR="004362D5">
        <w:rPr>
          <w:rFonts w:cs="Times New Roman"/>
          <w:szCs w:val="20"/>
        </w:rPr>
        <w:t xml:space="preserve">Bond </w:t>
      </w:r>
      <w:r w:rsidRPr="00806990">
        <w:rPr>
          <w:rFonts w:cs="Times New Roman"/>
          <w:szCs w:val="20"/>
        </w:rPr>
        <w:t>Framework</w:t>
      </w:r>
      <w:r w:rsidRPr="009D0780">
        <w:rPr>
          <w:rFonts w:cs="Times New Roman"/>
          <w:szCs w:val="20"/>
        </w:rPr>
        <w:t>,</w:t>
      </w:r>
      <w:r>
        <w:rPr>
          <w:rFonts w:cs="Times New Roman"/>
          <w:szCs w:val="20"/>
        </w:rPr>
        <w:t xml:space="preserve"> </w:t>
      </w:r>
      <w:r w:rsidRPr="009D0780">
        <w:rPr>
          <w:rFonts w:cs="Times New Roman"/>
          <w:szCs w:val="20"/>
        </w:rPr>
        <w:t>the Second Party Opinion, and any other such opinion, revie</w:t>
      </w:r>
      <w:r>
        <w:rPr>
          <w:rFonts w:cs="Times New Roman"/>
          <w:szCs w:val="20"/>
        </w:rPr>
        <w:t xml:space="preserve">w or </w:t>
      </w:r>
      <w:r w:rsidRPr="009D0780">
        <w:rPr>
          <w:rFonts w:cs="Times New Roman"/>
          <w:szCs w:val="20"/>
        </w:rPr>
        <w:t>certification do not form part of, nor is incorporated by reference in, this</w:t>
      </w:r>
      <w:r>
        <w:rPr>
          <w:rFonts w:cs="Times New Roman"/>
          <w:szCs w:val="20"/>
        </w:rPr>
        <w:t xml:space="preserve"> </w:t>
      </w:r>
      <w:r w:rsidRPr="009D0780">
        <w:rPr>
          <w:rFonts w:cs="Times New Roman"/>
          <w:szCs w:val="20"/>
        </w:rPr>
        <w:t>Base Prospectus</w:t>
      </w:r>
      <w:r w:rsidR="002C38F8">
        <w:rPr>
          <w:rFonts w:cs="Times New Roman"/>
          <w:szCs w:val="20"/>
        </w:rPr>
        <w:t xml:space="preserve">, unless otherwise specified. </w:t>
      </w:r>
      <w:r>
        <w:rPr>
          <w:rFonts w:cs="Times New Roman"/>
          <w:szCs w:val="20"/>
        </w:rPr>
        <w:t xml:space="preserve"> </w:t>
      </w:r>
    </w:p>
    <w:p w14:paraId="59F46AA6" w14:textId="3C2513BC" w:rsidR="00654BE6" w:rsidRPr="0085022A" w:rsidRDefault="00654BE6" w:rsidP="00015350">
      <w:pPr>
        <w:pStyle w:val="BodyText"/>
        <w:widowControl w:val="0"/>
        <w:spacing w:before="120" w:after="120" w:line="26" w:lineRule="atLeast"/>
        <w:rPr>
          <w:rFonts w:cs="Times New Roman"/>
          <w:szCs w:val="20"/>
        </w:rPr>
      </w:pPr>
      <w:r w:rsidRPr="0085022A">
        <w:rPr>
          <w:rFonts w:cs="Times New Roman"/>
          <w:szCs w:val="20"/>
        </w:rPr>
        <w:t xml:space="preserve">In the event any such Notes are, or are intended to be, listed, or admitted to trading on a dedicated </w:t>
      </w:r>
      <w:r w:rsidR="005440FD" w:rsidRPr="0085022A">
        <w:rPr>
          <w:rFonts w:cs="Times New Roman"/>
          <w:szCs w:val="20"/>
        </w:rPr>
        <w:t>"</w:t>
      </w:r>
      <w:r w:rsidRPr="0085022A">
        <w:rPr>
          <w:rFonts w:cs="Times New Roman"/>
          <w:szCs w:val="20"/>
        </w:rPr>
        <w:t>green</w:t>
      </w:r>
      <w:r w:rsidR="005440FD" w:rsidRPr="0085022A">
        <w:rPr>
          <w:rFonts w:cs="Times New Roman"/>
          <w:szCs w:val="20"/>
        </w:rPr>
        <w:t>"</w:t>
      </w:r>
      <w:r w:rsidRPr="0085022A">
        <w:rPr>
          <w:rFonts w:cs="Times New Roman"/>
          <w:szCs w:val="20"/>
        </w:rPr>
        <w:t xml:space="preserve">, </w:t>
      </w:r>
      <w:r w:rsidR="005440FD" w:rsidRPr="0085022A">
        <w:rPr>
          <w:rFonts w:cs="Times New Roman"/>
          <w:szCs w:val="20"/>
        </w:rPr>
        <w:t>"</w:t>
      </w:r>
      <w:r w:rsidRPr="0085022A">
        <w:rPr>
          <w:rFonts w:cs="Times New Roman"/>
          <w:szCs w:val="20"/>
        </w:rPr>
        <w:t>sustainable</w:t>
      </w:r>
      <w:r w:rsidR="005440FD" w:rsidRPr="0085022A">
        <w:rPr>
          <w:rFonts w:cs="Times New Roman"/>
          <w:szCs w:val="20"/>
        </w:rPr>
        <w:t>"</w:t>
      </w:r>
      <w:r w:rsidRPr="0085022A">
        <w:rPr>
          <w:rFonts w:cs="Times New Roman"/>
          <w:szCs w:val="20"/>
        </w:rPr>
        <w:t xml:space="preserve">, </w:t>
      </w:r>
      <w:r w:rsidR="005440FD" w:rsidRPr="0085022A">
        <w:rPr>
          <w:rFonts w:cs="Times New Roman"/>
          <w:szCs w:val="20"/>
        </w:rPr>
        <w:t>"</w:t>
      </w:r>
      <w:r w:rsidRPr="0085022A">
        <w:rPr>
          <w:rFonts w:cs="Times New Roman"/>
          <w:szCs w:val="20"/>
        </w:rPr>
        <w:t>social</w:t>
      </w:r>
      <w:r w:rsidR="005440FD" w:rsidRPr="0085022A">
        <w:rPr>
          <w:rFonts w:cs="Times New Roman"/>
          <w:szCs w:val="20"/>
        </w:rPr>
        <w:t>"</w:t>
      </w:r>
      <w:r w:rsidRPr="0085022A">
        <w:rPr>
          <w:rFonts w:cs="Times New Roman"/>
          <w:szCs w:val="20"/>
        </w:rPr>
        <w:t xml:space="preserve"> or other equivalently-labelled segment of a stock exchange or securities market, no representation or assurance is given by the</w:t>
      </w:r>
      <w:r w:rsidR="004E3D1E" w:rsidRPr="0085022A">
        <w:rPr>
          <w:rFonts w:cs="Times New Roman"/>
          <w:szCs w:val="20"/>
        </w:rPr>
        <w:t xml:space="preserve"> </w:t>
      </w:r>
      <w:r w:rsidRPr="0085022A">
        <w:rPr>
          <w:rFonts w:cs="Times New Roman"/>
          <w:szCs w:val="20"/>
        </w:rPr>
        <w:t>Dealers that such listing or admission will be obtained or maintained for the lifetime of the Notes</w:t>
      </w:r>
      <w:r w:rsidR="00015350" w:rsidRPr="00015350">
        <w:t xml:space="preserve"> </w:t>
      </w:r>
      <w:r w:rsidR="00015350" w:rsidRPr="00015350">
        <w:rPr>
          <w:rFonts w:cs="Times New Roman"/>
          <w:szCs w:val="20"/>
        </w:rPr>
        <w:t>or that any such listing or admission will meet any criteria that an investor</w:t>
      </w:r>
      <w:r w:rsidR="00015350">
        <w:rPr>
          <w:rFonts w:cs="Times New Roman"/>
          <w:szCs w:val="20"/>
        </w:rPr>
        <w:t xml:space="preserve"> </w:t>
      </w:r>
      <w:r w:rsidR="00015350" w:rsidRPr="00015350">
        <w:rPr>
          <w:rFonts w:cs="Times New Roman"/>
          <w:szCs w:val="20"/>
        </w:rPr>
        <w:t>may require</w:t>
      </w:r>
      <w:r w:rsidRPr="0085022A">
        <w:rPr>
          <w:rFonts w:cs="Times New Roman"/>
          <w:szCs w:val="20"/>
        </w:rPr>
        <w:t>.</w:t>
      </w:r>
    </w:p>
    <w:p w14:paraId="191A9CA5" w14:textId="77777777" w:rsidR="002F7977" w:rsidRPr="0085022A" w:rsidRDefault="00F87670" w:rsidP="00E03EE2">
      <w:pPr>
        <w:pStyle w:val="Title7"/>
        <w:keepNext w:val="0"/>
        <w:widowControl w:val="0"/>
        <w:spacing w:before="120" w:after="120" w:line="26" w:lineRule="atLeast"/>
        <w:outlineLvl w:val="0"/>
        <w:rPr>
          <w:rFonts w:cs="Times New Roman"/>
          <w:b/>
          <w:szCs w:val="20"/>
        </w:rPr>
      </w:pPr>
      <w:r w:rsidRPr="0085022A">
        <w:rPr>
          <w:rFonts w:cs="Times New Roman"/>
          <w:b/>
          <w:szCs w:val="20"/>
        </w:rPr>
        <w:t>Restrictions on distribution</w:t>
      </w:r>
    </w:p>
    <w:p w14:paraId="191A9CA6" w14:textId="59A44322"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The distribution of this Base Prospectus and any Final Terms and the offering, sale and delivery of the Notes in certain jurisdictions may be restricted by law.</w:t>
      </w:r>
      <w:r w:rsidR="004E3D1E" w:rsidRPr="0085022A">
        <w:rPr>
          <w:rFonts w:cs="Times New Roman"/>
          <w:szCs w:val="20"/>
        </w:rPr>
        <w:t xml:space="preserve"> </w:t>
      </w:r>
      <w:r w:rsidRPr="0085022A">
        <w:rPr>
          <w:rFonts w:cs="Times New Roman"/>
          <w:szCs w:val="20"/>
        </w:rPr>
        <w:t>Persons into whose possession this Base Prospectus or any Final Terms comes are required by the Issuer</w:t>
      </w:r>
      <w:r w:rsidR="00752637" w:rsidRPr="0085022A">
        <w:rPr>
          <w:rFonts w:cs="Times New Roman"/>
          <w:szCs w:val="20"/>
        </w:rPr>
        <w:t xml:space="preserve"> </w:t>
      </w:r>
      <w:r w:rsidRPr="0085022A">
        <w:rPr>
          <w:rFonts w:cs="Times New Roman"/>
          <w:szCs w:val="20"/>
        </w:rPr>
        <w:t>and the Dealers to inform themselves about and to observe any such restrictions.</w:t>
      </w:r>
      <w:r w:rsidR="004E3D1E" w:rsidRPr="0085022A">
        <w:rPr>
          <w:rFonts w:cs="Times New Roman"/>
          <w:szCs w:val="20"/>
        </w:rPr>
        <w:t xml:space="preserve"> </w:t>
      </w:r>
      <w:r w:rsidRPr="0085022A">
        <w:rPr>
          <w:rFonts w:cs="Times New Roman"/>
          <w:szCs w:val="20"/>
        </w:rPr>
        <w:t xml:space="preserve">For a description of certain restrictions on offers, sales and deliveries of Notes and on the distribution of this Base Prospectus or any Final Terms and other offering material relating to the Notes, see </w:t>
      </w:r>
      <w:r w:rsidR="005440FD" w:rsidRPr="0085022A">
        <w:rPr>
          <w:rFonts w:cs="Times New Roman"/>
          <w:szCs w:val="20"/>
        </w:rPr>
        <w:t>"</w:t>
      </w:r>
      <w:r w:rsidRPr="0085022A">
        <w:rPr>
          <w:rFonts w:cs="Times New Roman"/>
          <w:i/>
          <w:szCs w:val="20"/>
        </w:rPr>
        <w:t>Subscription and Sale</w:t>
      </w:r>
      <w:r w:rsidR="005440FD" w:rsidRPr="0085022A">
        <w:rPr>
          <w:rFonts w:cs="Times New Roman"/>
          <w:szCs w:val="20"/>
        </w:rPr>
        <w:t>"</w:t>
      </w:r>
      <w:r w:rsidRPr="0085022A">
        <w:rPr>
          <w:rFonts w:cs="Times New Roman"/>
          <w:szCs w:val="20"/>
        </w:rPr>
        <w:t>.</w:t>
      </w:r>
      <w:r w:rsidR="004E3D1E" w:rsidRPr="0085022A">
        <w:rPr>
          <w:rFonts w:cs="Times New Roman"/>
          <w:szCs w:val="20"/>
        </w:rPr>
        <w:t xml:space="preserve"> </w:t>
      </w:r>
    </w:p>
    <w:p w14:paraId="11BD6E58" w14:textId="5CAB2A51" w:rsidR="0014587F"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In particular, the Notes have not been, and will not be, registered under the </w:t>
      </w:r>
      <w:r w:rsidRPr="0085022A">
        <w:rPr>
          <w:rFonts w:cs="Times New Roman"/>
          <w:szCs w:val="20"/>
        </w:rPr>
        <w:fldChar w:fldCharType="begin"/>
      </w:r>
      <w:r w:rsidRPr="0085022A">
        <w:rPr>
          <w:rFonts w:cs="Times New Roman"/>
          <w:szCs w:val="20"/>
        </w:rPr>
        <w:instrText xml:space="preserve"> XE "Securities Act" </w:instrText>
      </w:r>
      <w:r w:rsidRPr="0085022A">
        <w:rPr>
          <w:rFonts w:cs="Times New Roman"/>
          <w:szCs w:val="20"/>
        </w:rPr>
        <w:fldChar w:fldCharType="end"/>
      </w:r>
      <w:r w:rsidR="00E37853" w:rsidRPr="0085022A">
        <w:rPr>
          <w:rFonts w:cs="Times New Roman"/>
          <w:bCs/>
          <w:szCs w:val="20"/>
        </w:rPr>
        <w:t>Securities Act</w:t>
      </w:r>
      <w:r w:rsidRPr="0085022A">
        <w:rPr>
          <w:rFonts w:cs="Times New Roman"/>
          <w:szCs w:val="20"/>
        </w:rPr>
        <w:t xml:space="preserve"> or with any securities regulatory authority of any state or other jurisdiction of the United States, and </w:t>
      </w:r>
      <w:r w:rsidR="0014587F" w:rsidRPr="0085022A">
        <w:rPr>
          <w:rFonts w:cs="Times New Roman"/>
          <w:szCs w:val="20"/>
        </w:rPr>
        <w:t xml:space="preserve">the </w:t>
      </w:r>
      <w:r w:rsidRPr="0085022A">
        <w:rPr>
          <w:rFonts w:cs="Times New Roman"/>
          <w:szCs w:val="20"/>
        </w:rPr>
        <w:t>Notes are subject to U.S. tax law requirements.</w:t>
      </w:r>
      <w:r w:rsidR="004E3D1E" w:rsidRPr="0085022A">
        <w:rPr>
          <w:rFonts w:cs="Times New Roman"/>
          <w:szCs w:val="20"/>
        </w:rPr>
        <w:t xml:space="preserve"> </w:t>
      </w:r>
      <w:r w:rsidRPr="0085022A">
        <w:rPr>
          <w:rFonts w:cs="Times New Roman"/>
          <w:szCs w:val="20"/>
        </w:rPr>
        <w:t xml:space="preserve">The Notes may not be offered, sold or delivered within the United States </w:t>
      </w:r>
      <w:r w:rsidR="00074CF7" w:rsidRPr="0085022A">
        <w:rPr>
          <w:rFonts w:cs="Times New Roman"/>
          <w:szCs w:val="20"/>
        </w:rPr>
        <w:t>except pursuant to an exemption from, or in a transaction not subject to, the registration requirements of the Securities Act and the applicable securities laws of any state or other jurisdiction of the United States</w:t>
      </w:r>
      <w:r w:rsidRPr="0085022A">
        <w:rPr>
          <w:rFonts w:cs="Times New Roman"/>
          <w:szCs w:val="20"/>
        </w:rPr>
        <w:t>.</w:t>
      </w:r>
      <w:bookmarkStart w:id="6" w:name="_Hlk30690025"/>
    </w:p>
    <w:bookmarkEnd w:id="6"/>
    <w:p w14:paraId="191A9CA9" w14:textId="174C2B21" w:rsidR="002F7977" w:rsidRPr="0085022A" w:rsidRDefault="00F87670" w:rsidP="00E03EE2">
      <w:pPr>
        <w:pStyle w:val="BodyText"/>
        <w:widowControl w:val="0"/>
        <w:spacing w:before="120" w:after="120" w:line="26" w:lineRule="atLeast"/>
        <w:rPr>
          <w:rFonts w:cs="Times New Roman"/>
          <w:szCs w:val="20"/>
        </w:rPr>
      </w:pPr>
      <w:r w:rsidRPr="0085022A">
        <w:rPr>
          <w:rFonts w:cs="Times New Roman"/>
          <w:b/>
          <w:szCs w:val="20"/>
        </w:rPr>
        <w:t xml:space="preserve">NEITHER THE PROGRAMME NOR THE NOTES HAVE BEEN APPROVED OR DISAPPROVED BY THE U.S. SECURITIES AND EXCHANGE COMMISSION (THE </w:t>
      </w:r>
      <w:r w:rsidR="005440FD" w:rsidRPr="0085022A">
        <w:rPr>
          <w:rFonts w:cs="Times New Roman"/>
          <w:b/>
          <w:szCs w:val="20"/>
        </w:rPr>
        <w:t>"</w:t>
      </w:r>
      <w:r w:rsidRPr="0085022A">
        <w:rPr>
          <w:rFonts w:cs="Times New Roman"/>
          <w:b/>
          <w:szCs w:val="20"/>
        </w:rPr>
        <w:t>SEC</w:t>
      </w:r>
      <w:r w:rsidR="005440FD" w:rsidRPr="0085022A">
        <w:rPr>
          <w:rFonts w:cs="Times New Roman"/>
          <w:b/>
          <w:szCs w:val="20"/>
        </w:rPr>
        <w:t>"</w:t>
      </w:r>
      <w:r w:rsidRPr="0085022A">
        <w:rPr>
          <w:rFonts w:cs="Times New Roman"/>
          <w:b/>
          <w:szCs w:val="20"/>
        </w:rPr>
        <w:t>), ANY STATE SECURITIES COMMISSION IN THE UNITED STATES OR ANY OTHER U.S. REGULATORY AUTHORITY, NOR HAS ANY OF THE FOREGOING AUTHORITIES PASSED UPON OR ENDORSED THE MERITS OF ANY OFFERING OF NOTES OR THE ACCURACY OR ADEQUACY OF THIS BASE PROSPECTUS.</w:t>
      </w:r>
      <w:r w:rsidR="004E3D1E" w:rsidRPr="0085022A">
        <w:rPr>
          <w:rFonts w:cs="Times New Roman"/>
          <w:b/>
          <w:szCs w:val="20"/>
        </w:rPr>
        <w:t xml:space="preserve"> </w:t>
      </w:r>
      <w:r w:rsidRPr="0085022A">
        <w:rPr>
          <w:rFonts w:cs="Times New Roman"/>
          <w:b/>
          <w:szCs w:val="20"/>
        </w:rPr>
        <w:t>ANY REPRESENTATION TO THE CONTRARY IS A CRIMINAL OFFENCE IN THE UNITED STATES.</w:t>
      </w:r>
    </w:p>
    <w:p w14:paraId="191A9CAA" w14:textId="5D2A1A9E"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Neither this Base Prospectus nor any Final Terms constitutes an offer or an invitation to subscribe for or purchase any Notes and should not be considered as a recommendation by the Issuer, the Dealers or any of them that any recipient of this Base Prospectus or any Final Terms should subscribe for or purchase any Notes.</w:t>
      </w:r>
      <w:r w:rsidR="004E3D1E" w:rsidRPr="0085022A">
        <w:rPr>
          <w:rFonts w:cs="Times New Roman"/>
          <w:szCs w:val="20"/>
        </w:rPr>
        <w:t xml:space="preserve"> </w:t>
      </w:r>
      <w:r w:rsidRPr="0085022A">
        <w:rPr>
          <w:rFonts w:cs="Times New Roman"/>
          <w:szCs w:val="20"/>
        </w:rPr>
        <w:t>Each recipient of this Base Prospectus or any Final Terms shall be taken to have made its own investigation and appraisal of the condition (financial or otherwise) of the Issuer.</w:t>
      </w:r>
    </w:p>
    <w:p w14:paraId="191A9CAC" w14:textId="77777777" w:rsidR="002F7977" w:rsidRPr="0085022A" w:rsidRDefault="00F87670" w:rsidP="00E03EE2">
      <w:pPr>
        <w:pStyle w:val="Title7"/>
        <w:keepNext w:val="0"/>
        <w:widowControl w:val="0"/>
        <w:spacing w:before="120" w:after="120" w:line="26" w:lineRule="atLeast"/>
        <w:outlineLvl w:val="0"/>
        <w:rPr>
          <w:rFonts w:cs="Times New Roman"/>
          <w:b/>
          <w:iCs/>
          <w:szCs w:val="20"/>
        </w:rPr>
      </w:pPr>
      <w:r w:rsidRPr="0085022A">
        <w:rPr>
          <w:rFonts w:cs="Times New Roman"/>
          <w:b/>
          <w:iCs/>
          <w:szCs w:val="20"/>
        </w:rPr>
        <w:t xml:space="preserve">Product Governance under Directive 2014/65/EU (as amended) </w:t>
      </w:r>
    </w:p>
    <w:p w14:paraId="191A9CAD" w14:textId="6D09C6A9"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A determination will be made in relation to each issue about whether, for the purpose of the MiFID Product Governance rules under EU Delegated Directive 2017/593 (the </w:t>
      </w:r>
      <w:r w:rsidR="005440FD" w:rsidRPr="0085022A">
        <w:rPr>
          <w:rFonts w:cs="Times New Roman"/>
          <w:szCs w:val="20"/>
        </w:rPr>
        <w:t>"</w:t>
      </w:r>
      <w:r w:rsidR="004E2BF6" w:rsidRPr="0085022A">
        <w:rPr>
          <w:rFonts w:cs="Times New Roman"/>
          <w:b/>
          <w:szCs w:val="20"/>
        </w:rPr>
        <w:t xml:space="preserve">EU </w:t>
      </w:r>
      <w:r w:rsidRPr="0085022A">
        <w:rPr>
          <w:rFonts w:cs="Times New Roman"/>
          <w:b/>
          <w:szCs w:val="20"/>
        </w:rPr>
        <w:t>MiFID Product Governance Rules</w:t>
      </w:r>
      <w:r w:rsidRPr="0085022A">
        <w:rPr>
          <w:rFonts w:cs="Times New Roman"/>
          <w:szCs w:val="20"/>
        </w:rPr>
        <w:fldChar w:fldCharType="begin"/>
      </w:r>
      <w:r w:rsidRPr="0085022A">
        <w:rPr>
          <w:rFonts w:cs="Times New Roman"/>
          <w:szCs w:val="20"/>
        </w:rPr>
        <w:instrText xml:space="preserve"> XE "MiFID Product Governance Rules" </w:instrText>
      </w:r>
      <w:r w:rsidRPr="0085022A">
        <w:rPr>
          <w:rFonts w:cs="Times New Roman"/>
          <w:szCs w:val="20"/>
        </w:rPr>
        <w:fldChar w:fldCharType="end"/>
      </w:r>
      <w:r w:rsidR="005440FD" w:rsidRPr="0085022A">
        <w:rPr>
          <w:rFonts w:cs="Times New Roman"/>
          <w:szCs w:val="20"/>
        </w:rPr>
        <w:t>"</w:t>
      </w:r>
      <w:r w:rsidRPr="0085022A">
        <w:rPr>
          <w:rFonts w:cs="Times New Roman"/>
          <w:szCs w:val="20"/>
        </w:rPr>
        <w:t>), any Dealer subscribing for any Notes is a manufacturer in respect of such Notes, but otherwise neither the Arranger</w:t>
      </w:r>
      <w:r w:rsidR="00752637" w:rsidRPr="0085022A">
        <w:rPr>
          <w:rFonts w:cs="Times New Roman"/>
          <w:szCs w:val="20"/>
        </w:rPr>
        <w:t>s</w:t>
      </w:r>
      <w:r w:rsidRPr="0085022A">
        <w:rPr>
          <w:rFonts w:cs="Times New Roman"/>
          <w:szCs w:val="20"/>
        </w:rPr>
        <w:t xml:space="preserve"> nor the Dealers nor any of their respective affiliates will be a manufacturer for the purpose of the </w:t>
      </w:r>
      <w:r w:rsidR="001007A7" w:rsidRPr="0085022A">
        <w:rPr>
          <w:rFonts w:cs="Times New Roman"/>
          <w:szCs w:val="20"/>
        </w:rPr>
        <w:t xml:space="preserve">EU </w:t>
      </w:r>
      <w:r w:rsidRPr="0085022A">
        <w:rPr>
          <w:rFonts w:cs="Times New Roman"/>
          <w:szCs w:val="20"/>
        </w:rPr>
        <w:t>M</w:t>
      </w:r>
      <w:r w:rsidR="00F00919" w:rsidRPr="0085022A">
        <w:rPr>
          <w:rFonts w:cs="Times New Roman"/>
          <w:szCs w:val="20"/>
        </w:rPr>
        <w:t>i</w:t>
      </w:r>
      <w:r w:rsidRPr="0085022A">
        <w:rPr>
          <w:rFonts w:cs="Times New Roman"/>
          <w:szCs w:val="20"/>
        </w:rPr>
        <w:t>FID Product Governance Rules.</w:t>
      </w:r>
      <w:r w:rsidRPr="0085022A">
        <w:rPr>
          <w:rFonts w:cs="Times New Roman"/>
          <w:color w:val="7F7F7F"/>
          <w:szCs w:val="20"/>
        </w:rPr>
        <w:t xml:space="preserve"> </w:t>
      </w:r>
    </w:p>
    <w:p w14:paraId="191A9CAE" w14:textId="50551048"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The Final Terms or Drawdown Prospectus, as the case may be</w:t>
      </w:r>
      <w:r w:rsidR="00381ADB" w:rsidRPr="0085022A">
        <w:rPr>
          <w:rFonts w:cs="Times New Roman"/>
          <w:szCs w:val="20"/>
        </w:rPr>
        <w:t>,</w:t>
      </w:r>
      <w:r w:rsidRPr="0085022A">
        <w:rPr>
          <w:rFonts w:cs="Times New Roman"/>
          <w:szCs w:val="20"/>
        </w:rPr>
        <w:t xml:space="preserve"> in respect of any Notes </w:t>
      </w:r>
      <w:r w:rsidR="00714C42" w:rsidRPr="0085022A">
        <w:rPr>
          <w:rFonts w:cs="Times New Roman"/>
          <w:szCs w:val="20"/>
        </w:rPr>
        <w:t>may</w:t>
      </w:r>
      <w:r w:rsidR="0030734B" w:rsidRPr="0085022A">
        <w:rPr>
          <w:rFonts w:cs="Times New Roman"/>
          <w:szCs w:val="20"/>
        </w:rPr>
        <w:t xml:space="preserve"> </w:t>
      </w:r>
      <w:r w:rsidRPr="0085022A">
        <w:rPr>
          <w:rFonts w:cs="Times New Roman"/>
          <w:szCs w:val="20"/>
        </w:rPr>
        <w:t xml:space="preserve">include a legend entitled </w:t>
      </w:r>
      <w:r w:rsidR="005440FD" w:rsidRPr="0085022A">
        <w:rPr>
          <w:rFonts w:cs="Times New Roman"/>
          <w:szCs w:val="20"/>
        </w:rPr>
        <w:t>"</w:t>
      </w:r>
      <w:r w:rsidR="004E2BF6" w:rsidRPr="0085022A">
        <w:rPr>
          <w:rFonts w:cs="Times New Roman"/>
          <w:szCs w:val="20"/>
        </w:rPr>
        <w:t xml:space="preserve">EU </w:t>
      </w:r>
      <w:r w:rsidRPr="0085022A">
        <w:rPr>
          <w:rFonts w:cs="Times New Roman"/>
          <w:szCs w:val="20"/>
        </w:rPr>
        <w:t>MiFID II Product Governance</w:t>
      </w:r>
      <w:r w:rsidR="005440FD" w:rsidRPr="0085022A">
        <w:rPr>
          <w:rFonts w:cs="Times New Roman"/>
          <w:szCs w:val="20"/>
        </w:rPr>
        <w:t>"</w:t>
      </w:r>
      <w:r w:rsidRPr="0085022A">
        <w:rPr>
          <w:rFonts w:cs="Times New Roman"/>
          <w:szCs w:val="20"/>
        </w:rPr>
        <w:t xml:space="preserve"> which will outline the target market assessment in respect of the Notes and which channels for distribution of the Notes are appropriate.</w:t>
      </w:r>
      <w:r w:rsidR="004E3D1E" w:rsidRPr="0085022A">
        <w:rPr>
          <w:rFonts w:cs="Times New Roman"/>
          <w:szCs w:val="20"/>
        </w:rPr>
        <w:t xml:space="preserve"> </w:t>
      </w:r>
      <w:r w:rsidRPr="0085022A">
        <w:rPr>
          <w:rFonts w:cs="Times New Roman"/>
          <w:szCs w:val="20"/>
        </w:rPr>
        <w:t xml:space="preserve">Any person subsequently offering, selling or recommending the Notes (a </w:t>
      </w:r>
      <w:r w:rsidR="005440FD" w:rsidRPr="0085022A">
        <w:rPr>
          <w:rFonts w:cs="Times New Roman"/>
          <w:szCs w:val="20"/>
        </w:rPr>
        <w:t>"</w:t>
      </w:r>
      <w:r w:rsidRPr="0085022A">
        <w:rPr>
          <w:rFonts w:cs="Times New Roman"/>
          <w:b/>
          <w:szCs w:val="20"/>
        </w:rPr>
        <w:t>distributor</w:t>
      </w:r>
      <w:r w:rsidRPr="0085022A">
        <w:rPr>
          <w:rFonts w:cs="Times New Roman"/>
          <w:b/>
          <w:szCs w:val="20"/>
        </w:rPr>
        <w:fldChar w:fldCharType="begin"/>
      </w:r>
      <w:r w:rsidRPr="0085022A">
        <w:rPr>
          <w:rFonts w:cs="Times New Roman"/>
          <w:szCs w:val="20"/>
        </w:rPr>
        <w:instrText xml:space="preserve"> XE "distributor" \b </w:instrText>
      </w:r>
      <w:r w:rsidRPr="0085022A">
        <w:rPr>
          <w:rFonts w:cs="Times New Roman"/>
          <w:b/>
          <w:szCs w:val="20"/>
        </w:rPr>
        <w:fldChar w:fldCharType="end"/>
      </w:r>
      <w:r w:rsidR="005440FD" w:rsidRPr="0085022A">
        <w:rPr>
          <w:rFonts w:cs="Times New Roman"/>
          <w:szCs w:val="20"/>
        </w:rPr>
        <w:t>"</w:t>
      </w:r>
      <w:r w:rsidRPr="0085022A">
        <w:rPr>
          <w:rFonts w:cs="Times New Roman"/>
          <w:szCs w:val="20"/>
        </w:rPr>
        <w:t xml:space="preserve">) should take into consideration the target market assessment; however, a distributor subject to </w:t>
      </w:r>
      <w:r w:rsidR="00F66180" w:rsidRPr="0085022A">
        <w:rPr>
          <w:rFonts w:cs="Times New Roman"/>
          <w:szCs w:val="20"/>
        </w:rPr>
        <w:t xml:space="preserve">EU </w:t>
      </w:r>
      <w:r w:rsidRPr="0085022A">
        <w:rPr>
          <w:rFonts w:cs="Times New Roman"/>
          <w:szCs w:val="20"/>
        </w:rPr>
        <w:t xml:space="preserve">MiFID II is responsible for undertaking its own target market assessment in respect of the Notes (by either adopting or refining the target market assessment) and determining appropriate distribution channels. </w:t>
      </w:r>
    </w:p>
    <w:p w14:paraId="69BDB2AD" w14:textId="11143389" w:rsidR="004E2BF6" w:rsidRPr="0085022A" w:rsidRDefault="004E2BF6" w:rsidP="00E03EE2">
      <w:pPr>
        <w:pStyle w:val="BodyText"/>
        <w:widowControl w:val="0"/>
        <w:spacing w:before="120" w:after="120" w:line="26" w:lineRule="atLeast"/>
        <w:rPr>
          <w:rFonts w:cs="Times New Roman"/>
          <w:b/>
          <w:i/>
          <w:iCs/>
          <w:szCs w:val="20"/>
        </w:rPr>
      </w:pPr>
      <w:r w:rsidRPr="0085022A">
        <w:rPr>
          <w:rFonts w:cs="Times New Roman"/>
          <w:b/>
          <w:i/>
          <w:iCs/>
          <w:szCs w:val="20"/>
        </w:rPr>
        <w:t>Product Governance under UK MiFIR</w:t>
      </w:r>
    </w:p>
    <w:p w14:paraId="2D7C8897" w14:textId="47E9785B" w:rsidR="004E2BF6" w:rsidRPr="0085022A" w:rsidRDefault="004E2BF6" w:rsidP="00E03EE2">
      <w:pPr>
        <w:pStyle w:val="BodyText"/>
        <w:widowControl w:val="0"/>
        <w:spacing w:before="120" w:after="120" w:line="26" w:lineRule="atLeast"/>
        <w:rPr>
          <w:rFonts w:cs="Times New Roman"/>
          <w:szCs w:val="20"/>
        </w:rPr>
      </w:pPr>
      <w:r w:rsidRPr="0085022A">
        <w:rPr>
          <w:rFonts w:cs="Times New Roman"/>
          <w:szCs w:val="20"/>
        </w:rPr>
        <w:t xml:space="preserve">A determination will be made in relation to each issue about whether, for the purpose of the UK MiFIR product governance rules set out in the FCA Handbook Product Intervention and Product Governance Sourcebook (the </w:t>
      </w:r>
      <w:r w:rsidR="005440FD" w:rsidRPr="0085022A">
        <w:rPr>
          <w:rFonts w:cs="Times New Roman"/>
          <w:szCs w:val="20"/>
        </w:rPr>
        <w:t>"</w:t>
      </w:r>
      <w:r w:rsidRPr="0085022A">
        <w:rPr>
          <w:rFonts w:cs="Times New Roman"/>
          <w:b/>
          <w:szCs w:val="20"/>
        </w:rPr>
        <w:t>UK MiFIR Product Governance Rules</w:t>
      </w:r>
      <w:r w:rsidR="005440FD" w:rsidRPr="0085022A">
        <w:rPr>
          <w:rFonts w:cs="Times New Roman"/>
          <w:szCs w:val="20"/>
        </w:rPr>
        <w:t>"</w:t>
      </w:r>
      <w:r w:rsidRPr="0085022A">
        <w:rPr>
          <w:rFonts w:cs="Times New Roman"/>
          <w:szCs w:val="20"/>
        </w:rPr>
        <w:t>), any Dealer subscribing for any Notes is a manufacturer in respect of such Notes, but otherwise neither the Arranger</w:t>
      </w:r>
      <w:r w:rsidR="0038140A" w:rsidRPr="0085022A">
        <w:rPr>
          <w:rFonts w:cs="Times New Roman"/>
          <w:szCs w:val="20"/>
        </w:rPr>
        <w:t>s</w:t>
      </w:r>
      <w:r w:rsidRPr="0085022A">
        <w:rPr>
          <w:rFonts w:cs="Times New Roman"/>
          <w:szCs w:val="20"/>
        </w:rPr>
        <w:t xml:space="preserve"> nor the Dealers nor any of their respective affiliates will be a manufacturer for the purpose of the UK M</w:t>
      </w:r>
      <w:r w:rsidR="00F00919" w:rsidRPr="0085022A">
        <w:rPr>
          <w:rFonts w:cs="Times New Roman"/>
          <w:szCs w:val="20"/>
        </w:rPr>
        <w:t>i</w:t>
      </w:r>
      <w:r w:rsidRPr="0085022A">
        <w:rPr>
          <w:rFonts w:cs="Times New Roman"/>
          <w:szCs w:val="20"/>
        </w:rPr>
        <w:t>FIR Product Governance Rules.</w:t>
      </w:r>
    </w:p>
    <w:p w14:paraId="66F1561D" w14:textId="5E822958" w:rsidR="004E2BF6" w:rsidRPr="0085022A" w:rsidRDefault="004E2BF6" w:rsidP="00E03EE2">
      <w:pPr>
        <w:pStyle w:val="BodyText"/>
        <w:widowControl w:val="0"/>
        <w:spacing w:before="120" w:after="120" w:line="26" w:lineRule="atLeast"/>
        <w:rPr>
          <w:rFonts w:cs="Times New Roman"/>
          <w:szCs w:val="20"/>
        </w:rPr>
      </w:pPr>
      <w:r w:rsidRPr="0085022A">
        <w:rPr>
          <w:rFonts w:cs="Times New Roman"/>
          <w:szCs w:val="20"/>
        </w:rPr>
        <w:t xml:space="preserve">The Final Terms or Drawdown Prospectus in respect of any Notes </w:t>
      </w:r>
      <w:r w:rsidR="00683E8E" w:rsidRPr="0085022A">
        <w:rPr>
          <w:rFonts w:cs="Times New Roman"/>
          <w:szCs w:val="20"/>
        </w:rPr>
        <w:t>may</w:t>
      </w:r>
      <w:r w:rsidRPr="0085022A">
        <w:rPr>
          <w:rFonts w:cs="Times New Roman"/>
          <w:szCs w:val="20"/>
        </w:rPr>
        <w:t xml:space="preserve"> include a legend entitled </w:t>
      </w:r>
      <w:r w:rsidR="005440FD" w:rsidRPr="0085022A">
        <w:rPr>
          <w:rFonts w:cs="Times New Roman"/>
          <w:szCs w:val="20"/>
        </w:rPr>
        <w:t>"</w:t>
      </w:r>
      <w:r w:rsidRPr="0085022A">
        <w:rPr>
          <w:rFonts w:cs="Times New Roman"/>
          <w:szCs w:val="20"/>
        </w:rPr>
        <w:t>UK MiFIR Product Governance</w:t>
      </w:r>
      <w:r w:rsidR="005440FD" w:rsidRPr="0085022A">
        <w:rPr>
          <w:rFonts w:cs="Times New Roman"/>
          <w:szCs w:val="20"/>
        </w:rPr>
        <w:t>"</w:t>
      </w:r>
      <w:r w:rsidRPr="0085022A">
        <w:rPr>
          <w:rFonts w:cs="Times New Roman"/>
          <w:szCs w:val="20"/>
        </w:rPr>
        <w:t xml:space="preserve"> which will outline the target market assessment in respect of the Notes and </w:t>
      </w:r>
      <w:r w:rsidRPr="0085022A">
        <w:rPr>
          <w:rFonts w:cs="Times New Roman"/>
          <w:szCs w:val="20"/>
        </w:rPr>
        <w:lastRenderedPageBreak/>
        <w:t>which channels for distribution of the Notes are appropriate.</w:t>
      </w:r>
      <w:r w:rsidR="004E3D1E" w:rsidRPr="0085022A">
        <w:rPr>
          <w:rFonts w:cs="Times New Roman"/>
          <w:szCs w:val="20"/>
        </w:rPr>
        <w:t xml:space="preserve"> </w:t>
      </w:r>
      <w:r w:rsidRPr="0085022A">
        <w:rPr>
          <w:rFonts w:cs="Times New Roman"/>
          <w:szCs w:val="20"/>
        </w:rPr>
        <w:t xml:space="preserve">Any person subsequently offering, selling or recommending the Notes (a </w:t>
      </w:r>
      <w:r w:rsidR="005440FD" w:rsidRPr="0085022A">
        <w:rPr>
          <w:rFonts w:cs="Times New Roman"/>
          <w:szCs w:val="20"/>
        </w:rPr>
        <w:t>"</w:t>
      </w:r>
      <w:r w:rsidRPr="00546269">
        <w:rPr>
          <w:rFonts w:cs="Times New Roman"/>
          <w:b/>
          <w:bCs/>
          <w:szCs w:val="20"/>
        </w:rPr>
        <w:t>distributor</w:t>
      </w:r>
      <w:r w:rsidR="005440FD" w:rsidRPr="0085022A">
        <w:rPr>
          <w:rFonts w:cs="Times New Roman"/>
          <w:szCs w:val="20"/>
        </w:rPr>
        <w:t>"</w:t>
      </w:r>
      <w:r w:rsidRPr="0085022A">
        <w:rPr>
          <w:rFonts w:cs="Times New Roman"/>
          <w:szCs w:val="20"/>
        </w:rPr>
        <w:t>) should take into consideration the target market assessment; however, a distributor subject to the UK MiFIR Product Governance Rules is responsible for undertaking its own target market assessment in respect of the Notes (by either adopting or refining the target market assessment) and determining appropriate distribution channels.</w:t>
      </w:r>
      <w:r w:rsidR="00714C42" w:rsidRPr="0085022A">
        <w:rPr>
          <w:rFonts w:cs="Times New Roman"/>
          <w:szCs w:val="20"/>
        </w:rPr>
        <w:t xml:space="preserve"> </w:t>
      </w:r>
    </w:p>
    <w:p w14:paraId="191A9CB1" w14:textId="5F9DF5CF" w:rsidR="002F7977" w:rsidRPr="0085022A" w:rsidRDefault="00F87670" w:rsidP="00E03EE2">
      <w:pPr>
        <w:pStyle w:val="BodyText"/>
        <w:widowControl w:val="0"/>
        <w:spacing w:before="120" w:after="120" w:line="26" w:lineRule="atLeast"/>
        <w:rPr>
          <w:rFonts w:cs="Times New Roman"/>
          <w:szCs w:val="20"/>
        </w:rPr>
      </w:pPr>
      <w:r w:rsidRPr="0085022A">
        <w:rPr>
          <w:rFonts w:cs="Times New Roman"/>
          <w:b/>
          <w:szCs w:val="20"/>
        </w:rPr>
        <w:t>PROHIBITION OF SALES TO EEA RETAIL INVESTORS –</w:t>
      </w:r>
      <w:r w:rsidR="00F1186B" w:rsidRPr="0085022A">
        <w:rPr>
          <w:rFonts w:cs="Times New Roman"/>
          <w:b/>
          <w:szCs w:val="20"/>
        </w:rPr>
        <w:t xml:space="preserve"> </w:t>
      </w:r>
      <w:r w:rsidRPr="0085022A">
        <w:rPr>
          <w:rFonts w:cs="Times New Roman"/>
          <w:szCs w:val="20"/>
        </w:rPr>
        <w:t>The Notes are not intended to be offered, sold or otherwise made available to and should not be offered, sold or otherwise made available to any retail investor in the European Economic Area (</w:t>
      </w:r>
      <w:r w:rsidR="005440FD" w:rsidRPr="0085022A">
        <w:rPr>
          <w:rFonts w:cs="Times New Roman"/>
          <w:szCs w:val="20"/>
        </w:rPr>
        <w:t>"</w:t>
      </w:r>
      <w:r w:rsidRPr="0085022A">
        <w:rPr>
          <w:rFonts w:cs="Times New Roman"/>
          <w:b/>
          <w:szCs w:val="20"/>
        </w:rPr>
        <w:t>EEA</w:t>
      </w:r>
      <w:r w:rsidR="005440FD" w:rsidRPr="0085022A">
        <w:rPr>
          <w:rFonts w:cs="Times New Roman"/>
          <w:szCs w:val="20"/>
        </w:rPr>
        <w:t>"</w:t>
      </w:r>
      <w:r w:rsidRPr="0085022A">
        <w:rPr>
          <w:rFonts w:cs="Times New Roman"/>
          <w:szCs w:val="20"/>
        </w:rPr>
        <w:t>).</w:t>
      </w:r>
      <w:r w:rsidR="004E3D1E" w:rsidRPr="0085022A">
        <w:rPr>
          <w:rFonts w:cs="Times New Roman"/>
          <w:szCs w:val="20"/>
        </w:rPr>
        <w:t xml:space="preserve"> </w:t>
      </w:r>
      <w:r w:rsidRPr="0085022A">
        <w:rPr>
          <w:rFonts w:cs="Times New Roman"/>
          <w:szCs w:val="20"/>
        </w:rPr>
        <w:t xml:space="preserve">For these purposes, a retail investor means a person who is one (or more) of: (i) a retail client as defined in point (11) of Article 4(1) </w:t>
      </w:r>
      <w:r w:rsidR="004E2BF6" w:rsidRPr="0085022A">
        <w:rPr>
          <w:rFonts w:cs="Times New Roman"/>
          <w:szCs w:val="20"/>
        </w:rPr>
        <w:t>of EU MiFID II</w:t>
      </w:r>
      <w:r w:rsidRPr="0085022A">
        <w:rPr>
          <w:rFonts w:cs="Times New Roman"/>
          <w:szCs w:val="20"/>
        </w:rPr>
        <w:t xml:space="preserve">; or (ii) a customer within the meaning of Directive (EU) 2016/97 (the </w:t>
      </w:r>
      <w:r w:rsidR="005440FD" w:rsidRPr="0085022A">
        <w:rPr>
          <w:rFonts w:cs="Times New Roman"/>
          <w:szCs w:val="20"/>
        </w:rPr>
        <w:t>"</w:t>
      </w:r>
      <w:r w:rsidRPr="0085022A">
        <w:rPr>
          <w:rFonts w:cs="Times New Roman"/>
          <w:b/>
          <w:szCs w:val="20"/>
        </w:rPr>
        <w:t>Insurance Distribution Directive</w:t>
      </w:r>
      <w:r w:rsidR="005440FD" w:rsidRPr="0085022A">
        <w:rPr>
          <w:rFonts w:cs="Times New Roman"/>
          <w:szCs w:val="20"/>
        </w:rPr>
        <w:t>"</w:t>
      </w:r>
      <w:r w:rsidRPr="0085022A">
        <w:rPr>
          <w:rFonts w:cs="Times New Roman"/>
          <w:szCs w:val="20"/>
        </w:rPr>
        <w:t xml:space="preserve">), where that customer would not qualify as a professional client as defined in point (10) of Article 4(1) of </w:t>
      </w:r>
      <w:r w:rsidR="004E2BF6" w:rsidRPr="0085022A">
        <w:rPr>
          <w:rFonts w:cs="Times New Roman"/>
          <w:szCs w:val="20"/>
        </w:rPr>
        <w:t xml:space="preserve">EU </w:t>
      </w:r>
      <w:r w:rsidRPr="0085022A">
        <w:rPr>
          <w:rFonts w:cs="Times New Roman"/>
          <w:szCs w:val="20"/>
        </w:rPr>
        <w:t>MiFID II.</w:t>
      </w:r>
      <w:r w:rsidR="004E3D1E" w:rsidRPr="0085022A">
        <w:rPr>
          <w:rFonts w:cs="Times New Roman"/>
          <w:szCs w:val="20"/>
        </w:rPr>
        <w:t xml:space="preserve"> </w:t>
      </w:r>
      <w:r w:rsidRPr="0085022A">
        <w:rPr>
          <w:rFonts w:cs="Times New Roman"/>
          <w:szCs w:val="20"/>
        </w:rPr>
        <w:t xml:space="preserve">Consequently no key information document required by Regulation (EU) No 1286/2014 (the </w:t>
      </w:r>
      <w:r w:rsidR="005440FD" w:rsidRPr="0085022A">
        <w:rPr>
          <w:rFonts w:cs="Times New Roman"/>
          <w:szCs w:val="20"/>
        </w:rPr>
        <w:t>"</w:t>
      </w:r>
      <w:r w:rsidRPr="004E2F67">
        <w:rPr>
          <w:rFonts w:cs="Times New Roman"/>
          <w:b/>
          <w:bCs/>
          <w:szCs w:val="20"/>
        </w:rPr>
        <w:t>PRIIPs Regulation</w:t>
      </w:r>
      <w:r w:rsidR="005440FD" w:rsidRPr="0085022A">
        <w:rPr>
          <w:rFonts w:cs="Times New Roman"/>
          <w:szCs w:val="20"/>
        </w:rPr>
        <w:t>"</w:t>
      </w:r>
      <w:r w:rsidRPr="0085022A">
        <w:rPr>
          <w:rFonts w:cs="Times New Roman"/>
          <w:szCs w:val="20"/>
        </w:rPr>
        <w:t>) for offering or selling the Notes or otherwise making them available to retail investors in the EEA has been prepared and therefore offering or selling the Notes or otherwise making them available to any retail investor in the EEA may be unlawful under the PRIIPs Regulation.</w:t>
      </w:r>
    </w:p>
    <w:p w14:paraId="34396B62" w14:textId="0337AFA4" w:rsidR="00504A32" w:rsidRPr="0085022A" w:rsidRDefault="00504A32" w:rsidP="00E03EE2">
      <w:pPr>
        <w:pStyle w:val="BodyText"/>
        <w:widowControl w:val="0"/>
        <w:spacing w:before="120" w:after="120" w:line="26" w:lineRule="atLeast"/>
        <w:rPr>
          <w:rFonts w:cs="Times New Roman"/>
          <w:szCs w:val="20"/>
        </w:rPr>
      </w:pPr>
      <w:r w:rsidRPr="0085022A">
        <w:rPr>
          <w:rFonts w:cs="Times New Roman"/>
          <w:b/>
          <w:szCs w:val="20"/>
        </w:rPr>
        <w:t xml:space="preserve">PROHIBITION OF SALES TO UK RETAIL INVESTORS </w:t>
      </w:r>
      <w:r w:rsidRPr="0085022A">
        <w:rPr>
          <w:rFonts w:cs="Times New Roman"/>
          <w:szCs w:val="20"/>
        </w:rPr>
        <w:t>–</w:t>
      </w:r>
      <w:r w:rsidR="00EC6FA4">
        <w:rPr>
          <w:rFonts w:cs="Times New Roman"/>
          <w:szCs w:val="20"/>
        </w:rPr>
        <w:t xml:space="preserve"> </w:t>
      </w:r>
      <w:r w:rsidRPr="0085022A">
        <w:rPr>
          <w:rFonts w:cs="Times New Roman"/>
          <w:szCs w:val="20"/>
        </w:rPr>
        <w:t>The Notes are not intended to be offered, sold</w:t>
      </w:r>
      <w:r w:rsidR="001E52FB">
        <w:rPr>
          <w:rFonts w:cs="Times New Roman"/>
          <w:szCs w:val="20"/>
        </w:rPr>
        <w:t>, distributed</w:t>
      </w:r>
      <w:r w:rsidRPr="0085022A">
        <w:rPr>
          <w:rFonts w:cs="Times New Roman"/>
          <w:szCs w:val="20"/>
        </w:rPr>
        <w:t xml:space="preserve"> or otherwise made available to and should not be offered, sold</w:t>
      </w:r>
      <w:r w:rsidR="001E52FB">
        <w:rPr>
          <w:rFonts w:cs="Times New Roman"/>
          <w:szCs w:val="20"/>
        </w:rPr>
        <w:t>, distributed</w:t>
      </w:r>
      <w:r w:rsidRPr="0085022A">
        <w:rPr>
          <w:rFonts w:cs="Times New Roman"/>
          <w:szCs w:val="20"/>
        </w:rPr>
        <w:t xml:space="preserve"> or otherwise made available to any retail investor in the United Kingdom (</w:t>
      </w:r>
      <w:r w:rsidR="005440FD" w:rsidRPr="0085022A">
        <w:rPr>
          <w:rFonts w:cs="Times New Roman"/>
          <w:szCs w:val="20"/>
        </w:rPr>
        <w:t>"</w:t>
      </w:r>
      <w:r w:rsidRPr="0085022A">
        <w:rPr>
          <w:rFonts w:cs="Times New Roman"/>
          <w:b/>
          <w:szCs w:val="20"/>
        </w:rPr>
        <w:t>UK</w:t>
      </w:r>
      <w:r w:rsidR="005440FD" w:rsidRPr="0085022A">
        <w:rPr>
          <w:rFonts w:cs="Times New Roman"/>
          <w:szCs w:val="20"/>
        </w:rPr>
        <w:t>"</w:t>
      </w:r>
      <w:r w:rsidRPr="0085022A">
        <w:rPr>
          <w:rFonts w:cs="Times New Roman"/>
          <w:szCs w:val="20"/>
        </w:rPr>
        <w:t>).</w:t>
      </w:r>
      <w:r w:rsidR="004E3D1E" w:rsidRPr="0085022A">
        <w:rPr>
          <w:rFonts w:cs="Times New Roman"/>
          <w:szCs w:val="20"/>
        </w:rPr>
        <w:t xml:space="preserve"> </w:t>
      </w:r>
      <w:r w:rsidRPr="0085022A">
        <w:rPr>
          <w:rFonts w:cs="Times New Roman"/>
          <w:szCs w:val="20"/>
        </w:rPr>
        <w:t xml:space="preserve">For these purposes, a retail investor means a person who is </w:t>
      </w:r>
      <w:r w:rsidR="00703A0F">
        <w:rPr>
          <w:rFonts w:cs="Times New Roman"/>
          <w:szCs w:val="20"/>
        </w:rPr>
        <w:t>not</w:t>
      </w:r>
      <w:r w:rsidRPr="0085022A">
        <w:rPr>
          <w:rFonts w:cs="Times New Roman"/>
          <w:szCs w:val="20"/>
        </w:rPr>
        <w:t xml:space="preserve"> a </w:t>
      </w:r>
      <w:r w:rsidR="00703A0F">
        <w:rPr>
          <w:rFonts w:cs="Times New Roman"/>
          <w:szCs w:val="20"/>
        </w:rPr>
        <w:t xml:space="preserve">professional </w:t>
      </w:r>
      <w:r w:rsidRPr="0085022A">
        <w:rPr>
          <w:rFonts w:cs="Times New Roman"/>
          <w:szCs w:val="20"/>
        </w:rPr>
        <w:t>client, as defined in point (8) of Article 2</w:t>
      </w:r>
      <w:r w:rsidR="007D1270">
        <w:rPr>
          <w:rFonts w:cs="Times New Roman"/>
          <w:szCs w:val="20"/>
        </w:rPr>
        <w:t>(1)</w:t>
      </w:r>
      <w:r w:rsidRPr="0085022A">
        <w:rPr>
          <w:rFonts w:cs="Times New Roman"/>
          <w:szCs w:val="20"/>
        </w:rPr>
        <w:t xml:space="preserve"> of Regulation (EU) No </w:t>
      </w:r>
      <w:r w:rsidR="004D1B24">
        <w:rPr>
          <w:rFonts w:cs="Times New Roman"/>
          <w:szCs w:val="20"/>
        </w:rPr>
        <w:t>600/2014</w:t>
      </w:r>
      <w:r w:rsidRPr="0085022A">
        <w:rPr>
          <w:rFonts w:cs="Times New Roman"/>
          <w:szCs w:val="20"/>
        </w:rPr>
        <w:t xml:space="preserve"> as it forms part of domestic law by virtue of the European Union (Withdrawal) Act 2018</w:t>
      </w:r>
      <w:r w:rsidR="00226005" w:rsidRPr="0085022A">
        <w:rPr>
          <w:rFonts w:cs="Times New Roman"/>
          <w:szCs w:val="20"/>
        </w:rPr>
        <w:t xml:space="preserve"> (</w:t>
      </w:r>
      <w:r w:rsidR="005440FD" w:rsidRPr="0085022A">
        <w:rPr>
          <w:rFonts w:cs="Times New Roman"/>
          <w:szCs w:val="20"/>
        </w:rPr>
        <w:t>"</w:t>
      </w:r>
      <w:r w:rsidR="00226005" w:rsidRPr="0085022A">
        <w:rPr>
          <w:rFonts w:cs="Times New Roman"/>
          <w:b/>
          <w:bCs/>
          <w:szCs w:val="20"/>
        </w:rPr>
        <w:t>EUWA</w:t>
      </w:r>
      <w:r w:rsidR="005440FD" w:rsidRPr="0085022A">
        <w:rPr>
          <w:rFonts w:cs="Times New Roman"/>
          <w:szCs w:val="20"/>
        </w:rPr>
        <w:t>"</w:t>
      </w:r>
      <w:r w:rsidR="00226005" w:rsidRPr="0085022A">
        <w:rPr>
          <w:rFonts w:cs="Times New Roman"/>
          <w:szCs w:val="20"/>
        </w:rPr>
        <w:t>)</w:t>
      </w:r>
      <w:r w:rsidR="00E95C47" w:rsidRPr="0085022A">
        <w:rPr>
          <w:rFonts w:cs="Times New Roman"/>
          <w:szCs w:val="20"/>
        </w:rPr>
        <w:t xml:space="preserve">. </w:t>
      </w:r>
      <w:r w:rsidRPr="0085022A">
        <w:rPr>
          <w:rFonts w:cs="Times New Roman"/>
          <w:szCs w:val="20"/>
        </w:rPr>
        <w:t xml:space="preserve">Consequently no </w:t>
      </w:r>
      <w:r w:rsidR="004E2F67">
        <w:rPr>
          <w:rFonts w:cs="Times New Roman"/>
          <w:szCs w:val="20"/>
        </w:rPr>
        <w:t>disclosure</w:t>
      </w:r>
      <w:r w:rsidRPr="0085022A">
        <w:rPr>
          <w:rFonts w:cs="Times New Roman"/>
          <w:szCs w:val="20"/>
        </w:rPr>
        <w:t xml:space="preserve"> document required by </w:t>
      </w:r>
      <w:r w:rsidR="004E2F67">
        <w:rPr>
          <w:rFonts w:cs="Times New Roman"/>
          <w:szCs w:val="20"/>
        </w:rPr>
        <w:t>the FCA Product Disclosure Sourcebook ("</w:t>
      </w:r>
      <w:r w:rsidR="004E2F67" w:rsidRPr="004E2F67">
        <w:rPr>
          <w:rFonts w:cs="Times New Roman"/>
          <w:b/>
          <w:bCs/>
          <w:szCs w:val="20"/>
        </w:rPr>
        <w:t>DISC</w:t>
      </w:r>
      <w:r w:rsidR="004E2F67">
        <w:rPr>
          <w:rFonts w:cs="Times New Roman"/>
          <w:szCs w:val="20"/>
        </w:rPr>
        <w:t xml:space="preserve">") </w:t>
      </w:r>
      <w:r w:rsidRPr="0085022A">
        <w:rPr>
          <w:rFonts w:cs="Times New Roman"/>
          <w:szCs w:val="20"/>
        </w:rPr>
        <w:t>for offering</w:t>
      </w:r>
      <w:r w:rsidR="004E2F67">
        <w:rPr>
          <w:rFonts w:cs="Times New Roman"/>
          <w:szCs w:val="20"/>
        </w:rPr>
        <w:t>, selling or distributing</w:t>
      </w:r>
      <w:r w:rsidRPr="0085022A">
        <w:rPr>
          <w:rFonts w:cs="Times New Roman"/>
          <w:szCs w:val="20"/>
        </w:rPr>
        <w:t xml:space="preserve"> the Notes or otherwise making them available to retail investors in the UK has been prepared and therefore offering</w:t>
      </w:r>
      <w:r w:rsidR="004E2F67">
        <w:rPr>
          <w:rFonts w:cs="Times New Roman"/>
          <w:szCs w:val="20"/>
        </w:rPr>
        <w:t xml:space="preserve">, </w:t>
      </w:r>
      <w:r w:rsidRPr="0085022A">
        <w:rPr>
          <w:rFonts w:cs="Times New Roman"/>
          <w:szCs w:val="20"/>
        </w:rPr>
        <w:t>selling</w:t>
      </w:r>
      <w:r w:rsidR="004E2F67">
        <w:rPr>
          <w:rFonts w:cs="Times New Roman"/>
          <w:szCs w:val="20"/>
        </w:rPr>
        <w:t xml:space="preserve"> or distributing</w:t>
      </w:r>
      <w:r w:rsidRPr="0085022A">
        <w:rPr>
          <w:rFonts w:cs="Times New Roman"/>
          <w:szCs w:val="20"/>
        </w:rPr>
        <w:t xml:space="preserve"> the Notes or otherwise making them available to any retail investor in the UK may be unlawful under </w:t>
      </w:r>
      <w:r w:rsidR="004E2F67">
        <w:rPr>
          <w:rFonts w:cs="Times New Roman"/>
          <w:szCs w:val="20"/>
        </w:rPr>
        <w:t>DISC and the Consumer Composite Investments (Designated Activities) Regulations 2024</w:t>
      </w:r>
      <w:r w:rsidRPr="0085022A">
        <w:rPr>
          <w:rFonts w:cs="Times New Roman"/>
          <w:szCs w:val="20"/>
        </w:rPr>
        <w:t xml:space="preserve">. </w:t>
      </w:r>
    </w:p>
    <w:p w14:paraId="191A9CB4" w14:textId="417FFFFA" w:rsidR="002F7977" w:rsidRPr="0085022A" w:rsidRDefault="00F87670" w:rsidP="00E03EE2">
      <w:pPr>
        <w:pStyle w:val="Title7"/>
        <w:keepNext w:val="0"/>
        <w:widowControl w:val="0"/>
        <w:spacing w:before="120" w:after="120" w:line="26" w:lineRule="atLeast"/>
        <w:outlineLvl w:val="0"/>
        <w:rPr>
          <w:rFonts w:cs="Times New Roman"/>
          <w:b/>
          <w:szCs w:val="20"/>
        </w:rPr>
      </w:pPr>
      <w:r w:rsidRPr="0085022A">
        <w:rPr>
          <w:rFonts w:cs="Times New Roman"/>
          <w:b/>
          <w:szCs w:val="20"/>
        </w:rPr>
        <w:t>Benchmark</w:t>
      </w:r>
      <w:r w:rsidR="00E95C47">
        <w:rPr>
          <w:rFonts w:cs="Times New Roman"/>
          <w:b/>
          <w:szCs w:val="20"/>
        </w:rPr>
        <w:t>s</w:t>
      </w:r>
      <w:r w:rsidRPr="0085022A">
        <w:rPr>
          <w:rFonts w:cs="Times New Roman"/>
          <w:b/>
          <w:szCs w:val="20"/>
        </w:rPr>
        <w:t xml:space="preserve"> Regulation</w:t>
      </w:r>
    </w:p>
    <w:p w14:paraId="5019713C" w14:textId="6AD45ED5" w:rsidR="00B12570" w:rsidRPr="0085022A" w:rsidRDefault="00B12570" w:rsidP="00ED628E">
      <w:pPr>
        <w:pStyle w:val="BodyText"/>
        <w:rPr>
          <w:rFonts w:cs="Times New Roman"/>
          <w:i/>
          <w:szCs w:val="20"/>
        </w:rPr>
      </w:pPr>
      <w:r w:rsidRPr="0085022A">
        <w:rPr>
          <w:rFonts w:cs="Times New Roman"/>
          <w:szCs w:val="20"/>
        </w:rPr>
        <w:t>Amounts payable on Floating Rate Notes may be calculated by reference to the Euro Interbank Offered Rate (</w:t>
      </w:r>
      <w:r w:rsidR="005440FD" w:rsidRPr="0085022A">
        <w:rPr>
          <w:rFonts w:cs="Times New Roman"/>
          <w:szCs w:val="20"/>
        </w:rPr>
        <w:t>"</w:t>
      </w:r>
      <w:r w:rsidRPr="0085022A">
        <w:rPr>
          <w:rFonts w:cs="Times New Roman"/>
          <w:b/>
          <w:bCs/>
          <w:szCs w:val="20"/>
        </w:rPr>
        <w:t>EURIBOR</w:t>
      </w:r>
      <w:r w:rsidR="00B0086A" w:rsidRPr="0085022A">
        <w:rPr>
          <w:rFonts w:cs="Times New Roman"/>
          <w:szCs w:val="20"/>
        </w:rPr>
        <w:t>"</w:t>
      </w:r>
      <w:r w:rsidRPr="0085022A">
        <w:rPr>
          <w:rFonts w:cs="Times New Roman"/>
          <w:szCs w:val="20"/>
        </w:rPr>
        <w:t>), which is provided by the European Money Markets Institutes (</w:t>
      </w:r>
      <w:r w:rsidR="005440FD" w:rsidRPr="0085022A">
        <w:rPr>
          <w:rFonts w:cs="Times New Roman"/>
          <w:szCs w:val="20"/>
        </w:rPr>
        <w:t>"</w:t>
      </w:r>
      <w:r w:rsidRPr="0085022A">
        <w:rPr>
          <w:rFonts w:cs="Times New Roman"/>
          <w:b/>
          <w:bCs/>
          <w:szCs w:val="20"/>
        </w:rPr>
        <w:t>EMMI</w:t>
      </w:r>
      <w:r w:rsidR="005440FD" w:rsidRPr="0085022A">
        <w:rPr>
          <w:rFonts w:cs="Times New Roman"/>
          <w:szCs w:val="20"/>
        </w:rPr>
        <w:t>"</w:t>
      </w:r>
      <w:r w:rsidRPr="0085022A">
        <w:rPr>
          <w:rFonts w:cs="Times New Roman"/>
          <w:szCs w:val="20"/>
        </w:rPr>
        <w:t>). If such reference rate constitutes a benchmark for the purposes of Regulation (EU) No. 2016/1011</w:t>
      </w:r>
      <w:r w:rsidR="004E2F67">
        <w:rPr>
          <w:rFonts w:cs="Times New Roman"/>
          <w:szCs w:val="20"/>
        </w:rPr>
        <w:t>, as amended</w:t>
      </w:r>
      <w:r w:rsidRPr="0085022A">
        <w:rPr>
          <w:rFonts w:cs="Times New Roman"/>
          <w:szCs w:val="20"/>
        </w:rPr>
        <w:t xml:space="preserve"> (the </w:t>
      </w:r>
      <w:r w:rsidR="005440FD" w:rsidRPr="0085022A">
        <w:rPr>
          <w:rFonts w:cs="Times New Roman"/>
          <w:szCs w:val="20"/>
        </w:rPr>
        <w:t>"</w:t>
      </w:r>
      <w:r w:rsidRPr="0085022A">
        <w:rPr>
          <w:rFonts w:cs="Times New Roman"/>
          <w:b/>
          <w:bCs/>
          <w:szCs w:val="20"/>
        </w:rPr>
        <w:t>EU Benchmark</w:t>
      </w:r>
      <w:r w:rsidR="00E95C47">
        <w:rPr>
          <w:rFonts w:cs="Times New Roman"/>
          <w:b/>
          <w:bCs/>
          <w:szCs w:val="20"/>
        </w:rPr>
        <w:t>s</w:t>
      </w:r>
      <w:r w:rsidRPr="0085022A">
        <w:rPr>
          <w:rFonts w:cs="Times New Roman"/>
          <w:b/>
          <w:bCs/>
          <w:szCs w:val="20"/>
        </w:rPr>
        <w:t xml:space="preserve"> Regulation</w:t>
      </w:r>
      <w:r w:rsidR="005440FD" w:rsidRPr="0085022A">
        <w:rPr>
          <w:rFonts w:cs="Times New Roman"/>
          <w:szCs w:val="20"/>
        </w:rPr>
        <w:t>"</w:t>
      </w:r>
      <w:r w:rsidRPr="0085022A">
        <w:rPr>
          <w:rFonts w:cs="Times New Roman"/>
          <w:szCs w:val="20"/>
        </w:rPr>
        <w:t>), the Final Terms will indicate whether or not the benchmark is provided by an administrator included in the register of administrators and benchmarks established and maintained by the European Securities and Markets Authority (</w:t>
      </w:r>
      <w:r w:rsidR="005440FD" w:rsidRPr="0085022A">
        <w:rPr>
          <w:rFonts w:cs="Times New Roman"/>
          <w:szCs w:val="20"/>
        </w:rPr>
        <w:t>"</w:t>
      </w:r>
      <w:r w:rsidRPr="0085022A">
        <w:rPr>
          <w:rFonts w:cs="Times New Roman"/>
          <w:b/>
          <w:bCs/>
          <w:szCs w:val="20"/>
        </w:rPr>
        <w:t>ESMA</w:t>
      </w:r>
      <w:r w:rsidR="00B0086A" w:rsidRPr="0085022A">
        <w:rPr>
          <w:rFonts w:cs="Times New Roman"/>
          <w:szCs w:val="20"/>
        </w:rPr>
        <w:t>"</w:t>
      </w:r>
      <w:r w:rsidRPr="0085022A">
        <w:rPr>
          <w:rFonts w:cs="Times New Roman"/>
          <w:szCs w:val="20"/>
        </w:rPr>
        <w:t>) pursuant to Article 36 of the EU Benchmark</w:t>
      </w:r>
      <w:r w:rsidR="00E95C47">
        <w:rPr>
          <w:rFonts w:cs="Times New Roman"/>
          <w:szCs w:val="20"/>
        </w:rPr>
        <w:t>s</w:t>
      </w:r>
      <w:r w:rsidRPr="0085022A">
        <w:rPr>
          <w:rFonts w:cs="Times New Roman"/>
          <w:szCs w:val="20"/>
        </w:rPr>
        <w:t xml:space="preserve"> Regulation. As at the date of this </w:t>
      </w:r>
      <w:r w:rsidR="004E2F67">
        <w:rPr>
          <w:rFonts w:cs="Times New Roman"/>
          <w:szCs w:val="20"/>
        </w:rPr>
        <w:t xml:space="preserve">Base </w:t>
      </w:r>
      <w:r w:rsidRPr="0085022A">
        <w:rPr>
          <w:rFonts w:cs="Times New Roman"/>
          <w:szCs w:val="20"/>
        </w:rPr>
        <w:t>Prospectus, EMMI is included in the register of administrators and benchmarks established and maintained by ESMA. The registration status of any administrator under the EU Benchmark</w:t>
      </w:r>
      <w:r w:rsidR="00E95C47">
        <w:rPr>
          <w:rFonts w:cs="Times New Roman"/>
          <w:szCs w:val="20"/>
        </w:rPr>
        <w:t>s</w:t>
      </w:r>
      <w:r w:rsidRPr="0085022A">
        <w:rPr>
          <w:rFonts w:cs="Times New Roman"/>
          <w:szCs w:val="20"/>
        </w:rPr>
        <w:t xml:space="preserve"> Regulation is a matter of public record and, save where required by applicable law, the Issuer does not intend to update the Final Terms to reflect any change in the registration status of the administrator.</w:t>
      </w:r>
    </w:p>
    <w:p w14:paraId="191A9CB8" w14:textId="4AE9ECCD" w:rsidR="002F7977" w:rsidRPr="0085022A" w:rsidRDefault="00F87670" w:rsidP="00E03EE2">
      <w:pPr>
        <w:pStyle w:val="Title7"/>
        <w:keepNext w:val="0"/>
        <w:widowControl w:val="0"/>
        <w:spacing w:before="120" w:after="120" w:line="26" w:lineRule="atLeast"/>
        <w:outlineLvl w:val="0"/>
        <w:rPr>
          <w:rFonts w:cs="Times New Roman"/>
          <w:b/>
          <w:szCs w:val="20"/>
        </w:rPr>
      </w:pPr>
      <w:r w:rsidRPr="0085022A">
        <w:rPr>
          <w:rFonts w:cs="Times New Roman"/>
          <w:b/>
          <w:szCs w:val="20"/>
        </w:rPr>
        <w:t>Programme limit</w:t>
      </w:r>
    </w:p>
    <w:p w14:paraId="191A9CBA" w14:textId="144FDB8B"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The maximum aggregate principal amount of Notes outstanding</w:t>
      </w:r>
      <w:r w:rsidR="00A066A6" w:rsidRPr="0085022A">
        <w:rPr>
          <w:rFonts w:cs="Times New Roman"/>
          <w:szCs w:val="20"/>
        </w:rPr>
        <w:t xml:space="preserve"> </w:t>
      </w:r>
      <w:r w:rsidRPr="0085022A">
        <w:rPr>
          <w:rFonts w:cs="Times New Roman"/>
          <w:szCs w:val="20"/>
        </w:rPr>
        <w:t xml:space="preserve">under the Programme will not exceed </w:t>
      </w:r>
      <w:r w:rsidR="00477586" w:rsidRPr="0085022A">
        <w:rPr>
          <w:rFonts w:cs="Times New Roman"/>
          <w:szCs w:val="20"/>
        </w:rPr>
        <w:t xml:space="preserve">EUR </w:t>
      </w:r>
      <w:r w:rsidR="009B17F5" w:rsidRPr="0085022A">
        <w:rPr>
          <w:rFonts w:cs="Times New Roman"/>
          <w:szCs w:val="20"/>
        </w:rPr>
        <w:t>1</w:t>
      </w:r>
      <w:r w:rsidR="00477586" w:rsidRPr="0085022A">
        <w:rPr>
          <w:rFonts w:cs="Times New Roman"/>
          <w:szCs w:val="20"/>
        </w:rPr>
        <w:t>,</w:t>
      </w:r>
      <w:r w:rsidR="000D5CE8" w:rsidRPr="0085022A">
        <w:rPr>
          <w:rFonts w:cs="Times New Roman"/>
          <w:szCs w:val="20"/>
        </w:rPr>
        <w:t>200</w:t>
      </w:r>
      <w:r w:rsidR="00477586" w:rsidRPr="0085022A">
        <w:rPr>
          <w:rFonts w:cs="Times New Roman"/>
          <w:szCs w:val="20"/>
        </w:rPr>
        <w:t>,000,000</w:t>
      </w:r>
      <w:r w:rsidRPr="0085022A">
        <w:rPr>
          <w:rFonts w:cs="Times New Roman"/>
          <w:szCs w:val="20"/>
        </w:rPr>
        <w:t xml:space="preserve"> and for this purpose, any Notes denominated in another currency shall be translated into </w:t>
      </w:r>
      <w:r w:rsidR="00477586" w:rsidRPr="0085022A">
        <w:rPr>
          <w:rFonts w:cs="Times New Roman"/>
          <w:szCs w:val="20"/>
        </w:rPr>
        <w:t xml:space="preserve">euros </w:t>
      </w:r>
      <w:r w:rsidRPr="0085022A">
        <w:rPr>
          <w:rFonts w:cs="Times New Roman"/>
          <w:szCs w:val="20"/>
        </w:rPr>
        <w:t>at the date of the agreement to issue such Notes (calculated in accordance with the provisions of the Dealer Agreement</w:t>
      </w:r>
      <w:r w:rsidR="00953FEC" w:rsidRPr="0085022A">
        <w:rPr>
          <w:rFonts w:cs="Times New Roman"/>
          <w:szCs w:val="20"/>
        </w:rPr>
        <w:t xml:space="preserve"> as defined under </w:t>
      </w:r>
      <w:r w:rsidR="005440FD" w:rsidRPr="0085022A">
        <w:rPr>
          <w:rFonts w:cs="Times New Roman"/>
          <w:szCs w:val="20"/>
        </w:rPr>
        <w:t>"</w:t>
      </w:r>
      <w:r w:rsidR="00953FEC" w:rsidRPr="0085022A">
        <w:rPr>
          <w:rFonts w:cs="Times New Roman"/>
          <w:i/>
          <w:iCs/>
          <w:szCs w:val="20"/>
        </w:rPr>
        <w:t>Subscription and Sale</w:t>
      </w:r>
      <w:r w:rsidR="005440FD" w:rsidRPr="0085022A">
        <w:rPr>
          <w:rFonts w:cs="Times New Roman"/>
          <w:szCs w:val="20"/>
        </w:rPr>
        <w:t>"</w:t>
      </w:r>
      <w:r w:rsidR="00477586" w:rsidRPr="0085022A">
        <w:rPr>
          <w:rFonts w:cs="Times New Roman"/>
          <w:szCs w:val="20"/>
        </w:rPr>
        <w:t>)</w:t>
      </w:r>
      <w:r w:rsidRPr="0085022A">
        <w:rPr>
          <w:rFonts w:cs="Times New Roman"/>
          <w:szCs w:val="20"/>
        </w:rPr>
        <w:t>.</w:t>
      </w:r>
      <w:r w:rsidR="004E3D1E" w:rsidRPr="0085022A">
        <w:rPr>
          <w:rFonts w:cs="Times New Roman"/>
          <w:szCs w:val="20"/>
        </w:rPr>
        <w:t xml:space="preserve"> </w:t>
      </w:r>
      <w:r w:rsidRPr="0085022A">
        <w:rPr>
          <w:rFonts w:cs="Times New Roman"/>
          <w:szCs w:val="20"/>
        </w:rPr>
        <w:t xml:space="preserve">The maximum aggregate principal amount of Notes which may be outstanding under the Programme may be increased from time to time, subject to compliance with the relevant provisions of the Dealer Agreement as defined under </w:t>
      </w:r>
      <w:r w:rsidR="005440FD" w:rsidRPr="0085022A">
        <w:rPr>
          <w:rFonts w:cs="Times New Roman"/>
          <w:szCs w:val="20"/>
        </w:rPr>
        <w:t>"</w:t>
      </w:r>
      <w:r w:rsidRPr="0085022A">
        <w:rPr>
          <w:rFonts w:cs="Times New Roman"/>
          <w:i/>
          <w:szCs w:val="20"/>
        </w:rPr>
        <w:t>Subscription and Sale</w:t>
      </w:r>
      <w:r w:rsidR="005440FD" w:rsidRPr="0085022A">
        <w:rPr>
          <w:rFonts w:cs="Times New Roman"/>
          <w:szCs w:val="20"/>
        </w:rPr>
        <w:t>"</w:t>
      </w:r>
      <w:r w:rsidR="00DB76D6" w:rsidRPr="0085022A">
        <w:rPr>
          <w:rFonts w:cs="Times New Roman"/>
          <w:szCs w:val="20"/>
        </w:rPr>
        <w:t xml:space="preserve"> and the publication of a supplement to this Base Prospectus</w:t>
      </w:r>
      <w:r w:rsidRPr="0085022A">
        <w:rPr>
          <w:rFonts w:cs="Times New Roman"/>
          <w:szCs w:val="20"/>
        </w:rPr>
        <w:t>.</w:t>
      </w:r>
    </w:p>
    <w:p w14:paraId="58094E5D" w14:textId="0A7A44B4" w:rsidR="00953FEC" w:rsidRPr="0085022A" w:rsidRDefault="00953FEC" w:rsidP="00E03EE2">
      <w:pPr>
        <w:pStyle w:val="BodyText"/>
        <w:widowControl w:val="0"/>
        <w:spacing w:before="120" w:after="120" w:line="26" w:lineRule="atLeast"/>
        <w:rPr>
          <w:rFonts w:cs="Times New Roman"/>
          <w:b/>
          <w:i/>
          <w:iCs/>
          <w:szCs w:val="20"/>
        </w:rPr>
      </w:pPr>
      <w:r w:rsidRPr="0085022A">
        <w:rPr>
          <w:rFonts w:cs="Times New Roman"/>
          <w:b/>
          <w:i/>
          <w:iCs/>
          <w:szCs w:val="20"/>
        </w:rPr>
        <w:t>Certain definitions</w:t>
      </w:r>
    </w:p>
    <w:p w14:paraId="191A9CBB" w14:textId="66E2B279"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In this Base Prospectus, unless otherwise specified, references to a </w:t>
      </w:r>
      <w:r w:rsidR="005440FD" w:rsidRPr="0085022A">
        <w:rPr>
          <w:rFonts w:cs="Times New Roman"/>
          <w:szCs w:val="20"/>
        </w:rPr>
        <w:t>"</w:t>
      </w:r>
      <w:r w:rsidRPr="0085022A">
        <w:rPr>
          <w:rFonts w:cs="Times New Roman"/>
          <w:b/>
          <w:szCs w:val="20"/>
        </w:rPr>
        <w:t>Member State</w:t>
      </w:r>
      <w:r w:rsidRPr="0085022A">
        <w:rPr>
          <w:rFonts w:cs="Times New Roman"/>
          <w:szCs w:val="20"/>
        </w:rPr>
        <w:fldChar w:fldCharType="begin"/>
      </w:r>
      <w:r w:rsidRPr="0085022A">
        <w:rPr>
          <w:rFonts w:cs="Times New Roman"/>
          <w:szCs w:val="20"/>
        </w:rPr>
        <w:instrText xml:space="preserve"> XE "Member State" </w:instrText>
      </w:r>
      <w:r w:rsidRPr="0085022A">
        <w:rPr>
          <w:rFonts w:cs="Times New Roman"/>
          <w:szCs w:val="20"/>
        </w:rPr>
        <w:fldChar w:fldCharType="end"/>
      </w:r>
      <w:r w:rsidR="005440FD" w:rsidRPr="0085022A">
        <w:rPr>
          <w:rFonts w:cs="Times New Roman"/>
          <w:szCs w:val="20"/>
        </w:rPr>
        <w:t>"</w:t>
      </w:r>
      <w:r w:rsidRPr="0085022A">
        <w:rPr>
          <w:rFonts w:cs="Times New Roman"/>
          <w:szCs w:val="20"/>
        </w:rPr>
        <w:t xml:space="preserve"> are references to a Member State of the European Economic Area, </w:t>
      </w:r>
      <w:r w:rsidR="00953FEC" w:rsidRPr="0085022A">
        <w:rPr>
          <w:rFonts w:cs="Times New Roman"/>
          <w:szCs w:val="20"/>
        </w:rPr>
        <w:t>references to</w:t>
      </w:r>
      <w:r w:rsidRPr="0085022A">
        <w:rPr>
          <w:rFonts w:cs="Times New Roman"/>
          <w:szCs w:val="20"/>
        </w:rPr>
        <w:t xml:space="preserve"> </w:t>
      </w:r>
      <w:r w:rsidR="005440FD" w:rsidRPr="0085022A">
        <w:rPr>
          <w:rFonts w:cs="Times New Roman"/>
          <w:szCs w:val="20"/>
        </w:rPr>
        <w:t>"</w:t>
      </w:r>
      <w:r w:rsidRPr="0085022A">
        <w:rPr>
          <w:rFonts w:cs="Times New Roman"/>
          <w:b/>
          <w:szCs w:val="20"/>
        </w:rPr>
        <w:t>EUR</w:t>
      </w:r>
      <w:r w:rsidRPr="0085022A">
        <w:rPr>
          <w:rFonts w:cs="Times New Roman"/>
          <w:b/>
          <w:szCs w:val="20"/>
        </w:rPr>
        <w:fldChar w:fldCharType="begin"/>
      </w:r>
      <w:r w:rsidRPr="0085022A">
        <w:rPr>
          <w:rFonts w:cs="Times New Roman"/>
          <w:szCs w:val="20"/>
        </w:rPr>
        <w:instrText xml:space="preserve"> XE "EUR" </w:instrText>
      </w:r>
      <w:r w:rsidRPr="0085022A">
        <w:rPr>
          <w:rFonts w:cs="Times New Roman"/>
          <w:b/>
          <w:szCs w:val="20"/>
        </w:rPr>
        <w:fldChar w:fldCharType="end"/>
      </w:r>
      <w:r w:rsidR="005440FD" w:rsidRPr="0085022A">
        <w:rPr>
          <w:rFonts w:cs="Times New Roman"/>
          <w:szCs w:val="20"/>
        </w:rPr>
        <w:t>"</w:t>
      </w:r>
      <w:r w:rsidR="006C3BEB" w:rsidRPr="0085022A">
        <w:rPr>
          <w:rFonts w:cs="Times New Roman"/>
          <w:szCs w:val="20"/>
        </w:rPr>
        <w:t xml:space="preserve">, </w:t>
      </w:r>
      <w:r w:rsidR="005440FD" w:rsidRPr="0085022A">
        <w:rPr>
          <w:rFonts w:cs="Times New Roman"/>
          <w:szCs w:val="20"/>
        </w:rPr>
        <w:t>"</w:t>
      </w:r>
      <w:r w:rsidRPr="0085022A">
        <w:rPr>
          <w:rFonts w:cs="Times New Roman"/>
          <w:b/>
          <w:szCs w:val="20"/>
        </w:rPr>
        <w:t>euro</w:t>
      </w:r>
      <w:r w:rsidRPr="0085022A">
        <w:rPr>
          <w:rFonts w:cs="Times New Roman"/>
          <w:b/>
          <w:szCs w:val="20"/>
        </w:rPr>
        <w:fldChar w:fldCharType="begin"/>
      </w:r>
      <w:r w:rsidRPr="0085022A">
        <w:rPr>
          <w:rFonts w:cs="Times New Roman"/>
          <w:szCs w:val="20"/>
        </w:rPr>
        <w:instrText xml:space="preserve"> XE "euro" </w:instrText>
      </w:r>
      <w:r w:rsidRPr="0085022A">
        <w:rPr>
          <w:rFonts w:cs="Times New Roman"/>
          <w:b/>
          <w:szCs w:val="20"/>
        </w:rPr>
        <w:fldChar w:fldCharType="end"/>
      </w:r>
      <w:r w:rsidR="005440FD" w:rsidRPr="0085022A">
        <w:rPr>
          <w:rFonts w:cs="Times New Roman"/>
          <w:szCs w:val="20"/>
        </w:rPr>
        <w:t>"</w:t>
      </w:r>
      <w:r w:rsidRPr="0085022A">
        <w:rPr>
          <w:rFonts w:cs="Times New Roman"/>
          <w:szCs w:val="20"/>
        </w:rPr>
        <w:t xml:space="preserve"> </w:t>
      </w:r>
      <w:r w:rsidR="006C3BEB" w:rsidRPr="0085022A">
        <w:rPr>
          <w:rFonts w:cs="Times New Roman"/>
          <w:szCs w:val="20"/>
        </w:rPr>
        <w:t xml:space="preserve">or </w:t>
      </w:r>
      <w:r w:rsidR="005440FD" w:rsidRPr="0085022A">
        <w:rPr>
          <w:rFonts w:cs="Times New Roman"/>
          <w:szCs w:val="20"/>
        </w:rPr>
        <w:t>"</w:t>
      </w:r>
      <w:r w:rsidR="006C3BEB" w:rsidRPr="0085022A">
        <w:rPr>
          <w:rFonts w:cs="Times New Roman"/>
          <w:b/>
          <w:bCs/>
          <w:szCs w:val="20"/>
        </w:rPr>
        <w:t>€</w:t>
      </w:r>
      <w:r w:rsidR="005440FD" w:rsidRPr="0085022A">
        <w:rPr>
          <w:rFonts w:cs="Times New Roman"/>
          <w:szCs w:val="20"/>
        </w:rPr>
        <w:t>"</w:t>
      </w:r>
      <w:r w:rsidR="006C3BEB" w:rsidRPr="0085022A">
        <w:rPr>
          <w:rFonts w:cs="Times New Roman"/>
          <w:szCs w:val="20"/>
        </w:rPr>
        <w:t xml:space="preserve"> </w:t>
      </w:r>
      <w:r w:rsidRPr="0085022A">
        <w:rPr>
          <w:rFonts w:cs="Times New Roman"/>
          <w:szCs w:val="20"/>
        </w:rPr>
        <w:t>are to the currency introduced at the start of the third stage of European economic and monetary union, and as defined in Article 2 of Council Regulation (EC) No 974/98 of 3 May 1998 on the introduction of the euro, as amended</w:t>
      </w:r>
      <w:r w:rsidR="00953FEC" w:rsidRPr="0085022A">
        <w:rPr>
          <w:rFonts w:cs="Times New Roman"/>
          <w:szCs w:val="20"/>
        </w:rPr>
        <w:t>.</w:t>
      </w:r>
    </w:p>
    <w:p w14:paraId="191A9CBC" w14:textId="6EF7D278"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Certain figures included in this Base Prospectus have been subject to rounding adjustments; accordingly, figures shown for the same category presented in different tables may vary slightly and figures shown as totals in certain tables may not be an arithmetic aggregation of the figures which precede them.</w:t>
      </w:r>
    </w:p>
    <w:p w14:paraId="191A9CBD" w14:textId="77777777" w:rsidR="002F7977" w:rsidRPr="0085022A" w:rsidRDefault="00F87670" w:rsidP="00E03EE2">
      <w:pPr>
        <w:pStyle w:val="Title7"/>
        <w:keepNext w:val="0"/>
        <w:widowControl w:val="0"/>
        <w:spacing w:before="120" w:after="120" w:line="26" w:lineRule="atLeast"/>
        <w:outlineLvl w:val="0"/>
        <w:rPr>
          <w:rFonts w:cs="Times New Roman"/>
          <w:b/>
          <w:szCs w:val="20"/>
        </w:rPr>
      </w:pPr>
      <w:r w:rsidRPr="0085022A">
        <w:rPr>
          <w:rFonts w:cs="Times New Roman"/>
          <w:b/>
          <w:szCs w:val="20"/>
        </w:rPr>
        <w:t>Ratings</w:t>
      </w:r>
    </w:p>
    <w:p w14:paraId="41138188" w14:textId="20FC8BA2" w:rsidR="004D40EA" w:rsidRDefault="004D40EA" w:rsidP="004D40EA">
      <w:pPr>
        <w:pStyle w:val="Title7"/>
        <w:widowControl w:val="0"/>
        <w:spacing w:before="120" w:after="120" w:line="26" w:lineRule="atLeast"/>
        <w:rPr>
          <w:rFonts w:cs="Times New Roman"/>
          <w:i w:val="0"/>
          <w:szCs w:val="20"/>
        </w:rPr>
      </w:pPr>
      <w:r w:rsidRPr="004D40EA">
        <w:rPr>
          <w:rFonts w:cs="Times New Roman"/>
          <w:i w:val="0"/>
          <w:szCs w:val="20"/>
        </w:rPr>
        <w:lastRenderedPageBreak/>
        <w:t>Tranches of Notes issued under the Programme will be rated or unrated. Where a Tranche of Notes is rated, such</w:t>
      </w:r>
      <w:r>
        <w:rPr>
          <w:rFonts w:cs="Times New Roman"/>
          <w:i w:val="0"/>
          <w:szCs w:val="20"/>
        </w:rPr>
        <w:t xml:space="preserve"> </w:t>
      </w:r>
      <w:r w:rsidRPr="004D40EA">
        <w:rPr>
          <w:rFonts w:cs="Times New Roman"/>
          <w:i w:val="0"/>
          <w:szCs w:val="20"/>
        </w:rPr>
        <w:t>rating will not necessarily be the same as the rating(s) described above or the rating(s) assigned to Notes already</w:t>
      </w:r>
      <w:r>
        <w:rPr>
          <w:rFonts w:cs="Times New Roman"/>
          <w:i w:val="0"/>
          <w:szCs w:val="20"/>
        </w:rPr>
        <w:t xml:space="preserve"> </w:t>
      </w:r>
      <w:r w:rsidRPr="004D40EA">
        <w:rPr>
          <w:rFonts w:cs="Times New Roman"/>
          <w:i w:val="0"/>
          <w:szCs w:val="20"/>
        </w:rPr>
        <w:t>issued. Where a Tranche of Notes is rated, the applicable rating(s) will be specified in the relevant Final Terms.</w:t>
      </w:r>
      <w:r>
        <w:rPr>
          <w:rFonts w:cs="Times New Roman"/>
          <w:i w:val="0"/>
          <w:szCs w:val="20"/>
        </w:rPr>
        <w:t xml:space="preserve"> </w:t>
      </w:r>
      <w:r w:rsidRPr="004D40EA">
        <w:rPr>
          <w:rFonts w:cs="Times New Roman"/>
          <w:i w:val="0"/>
          <w:szCs w:val="20"/>
        </w:rPr>
        <w:t>Whether or not each credit rating applied for in relation to a relevant Tranche of Notes will be (1) issued or</w:t>
      </w:r>
      <w:r>
        <w:rPr>
          <w:rFonts w:cs="Times New Roman"/>
          <w:i w:val="0"/>
          <w:szCs w:val="20"/>
        </w:rPr>
        <w:t xml:space="preserve"> </w:t>
      </w:r>
      <w:r w:rsidRPr="004D40EA">
        <w:rPr>
          <w:rFonts w:cs="Times New Roman"/>
          <w:i w:val="0"/>
          <w:szCs w:val="20"/>
        </w:rPr>
        <w:t>endorsed by a credit rating agency established in the EEA and registered under the EU CRA Regulation or by a</w:t>
      </w:r>
      <w:r>
        <w:rPr>
          <w:rFonts w:cs="Times New Roman"/>
          <w:i w:val="0"/>
          <w:szCs w:val="20"/>
        </w:rPr>
        <w:t xml:space="preserve"> </w:t>
      </w:r>
      <w:r w:rsidRPr="004D40EA">
        <w:rPr>
          <w:rFonts w:cs="Times New Roman"/>
          <w:i w:val="0"/>
          <w:szCs w:val="20"/>
        </w:rPr>
        <w:t>credit rating agency which is certified under the EU CRA Regulation and/or (2) issued or endorsed by a</w:t>
      </w:r>
      <w:r>
        <w:rPr>
          <w:rFonts w:cs="Times New Roman"/>
          <w:i w:val="0"/>
          <w:szCs w:val="20"/>
        </w:rPr>
        <w:t xml:space="preserve"> </w:t>
      </w:r>
      <w:r w:rsidRPr="004D40EA">
        <w:rPr>
          <w:rFonts w:cs="Times New Roman"/>
          <w:i w:val="0"/>
          <w:szCs w:val="20"/>
        </w:rPr>
        <w:t>credit rating agency established in the UK and registered under the UK CRA Regulation or by a</w:t>
      </w:r>
      <w:r>
        <w:rPr>
          <w:rFonts w:cs="Times New Roman"/>
          <w:i w:val="0"/>
          <w:szCs w:val="20"/>
        </w:rPr>
        <w:t xml:space="preserve"> </w:t>
      </w:r>
      <w:r w:rsidRPr="004D40EA">
        <w:rPr>
          <w:rFonts w:cs="Times New Roman"/>
          <w:i w:val="0"/>
          <w:szCs w:val="20"/>
        </w:rPr>
        <w:t>credit rating agency which is certified under the UK CRA Regulation will be disclosed in the Final</w:t>
      </w:r>
      <w:r>
        <w:rPr>
          <w:rFonts w:cs="Times New Roman"/>
          <w:i w:val="0"/>
          <w:szCs w:val="20"/>
        </w:rPr>
        <w:t xml:space="preserve"> </w:t>
      </w:r>
      <w:r w:rsidRPr="004D40EA">
        <w:rPr>
          <w:rFonts w:cs="Times New Roman"/>
          <w:i w:val="0"/>
          <w:szCs w:val="20"/>
        </w:rPr>
        <w:t xml:space="preserve">Terms. </w:t>
      </w:r>
    </w:p>
    <w:p w14:paraId="1DCFF1B7" w14:textId="3FEEA3ED" w:rsidR="004D40EA" w:rsidRPr="004D40EA" w:rsidRDefault="004D40EA" w:rsidP="004D40EA">
      <w:pPr>
        <w:pStyle w:val="Title7"/>
        <w:widowControl w:val="0"/>
        <w:spacing w:before="120" w:after="120" w:line="26" w:lineRule="atLeast"/>
        <w:rPr>
          <w:rFonts w:cs="Times New Roman"/>
          <w:i w:val="0"/>
          <w:szCs w:val="20"/>
        </w:rPr>
      </w:pPr>
      <w:r w:rsidRPr="004D40EA">
        <w:rPr>
          <w:rFonts w:cs="Times New Roman"/>
          <w:i w:val="0"/>
          <w:szCs w:val="20"/>
        </w:rPr>
        <w:t>In general, European regulated investors are restricted from using a rating for regulatory purposes if</w:t>
      </w:r>
      <w:r>
        <w:rPr>
          <w:rFonts w:cs="Times New Roman"/>
          <w:i w:val="0"/>
          <w:szCs w:val="20"/>
        </w:rPr>
        <w:t xml:space="preserve"> </w:t>
      </w:r>
      <w:r w:rsidRPr="004D40EA">
        <w:rPr>
          <w:rFonts w:cs="Times New Roman"/>
          <w:i w:val="0"/>
          <w:szCs w:val="20"/>
        </w:rPr>
        <w:t>such rating is not (1) issued by a credit rating agency established in the EEA and registered under the EU CRA</w:t>
      </w:r>
      <w:r>
        <w:rPr>
          <w:rFonts w:cs="Times New Roman"/>
          <w:i w:val="0"/>
          <w:szCs w:val="20"/>
        </w:rPr>
        <w:t xml:space="preserve"> </w:t>
      </w:r>
      <w:r w:rsidRPr="004D40EA">
        <w:rPr>
          <w:rFonts w:cs="Times New Roman"/>
          <w:i w:val="0"/>
          <w:szCs w:val="20"/>
        </w:rPr>
        <w:t>Regulation or (2) the rating is provided by a credit rating agency not established in the EEA but is endorsed by a</w:t>
      </w:r>
      <w:r>
        <w:rPr>
          <w:rFonts w:cs="Times New Roman"/>
          <w:i w:val="0"/>
          <w:szCs w:val="20"/>
        </w:rPr>
        <w:t xml:space="preserve"> </w:t>
      </w:r>
      <w:r w:rsidRPr="004D40EA">
        <w:rPr>
          <w:rFonts w:cs="Times New Roman"/>
          <w:i w:val="0"/>
          <w:szCs w:val="20"/>
        </w:rPr>
        <w:t>credit rating agency established in the EEA and registered under the EU CRA Regulation or (3) the rating is</w:t>
      </w:r>
      <w:r>
        <w:rPr>
          <w:rFonts w:cs="Times New Roman"/>
          <w:i w:val="0"/>
          <w:szCs w:val="20"/>
        </w:rPr>
        <w:t xml:space="preserve"> </w:t>
      </w:r>
      <w:r w:rsidRPr="004D40EA">
        <w:rPr>
          <w:rFonts w:cs="Times New Roman"/>
          <w:i w:val="0"/>
          <w:szCs w:val="20"/>
        </w:rPr>
        <w:t>provided by a credit rating agency not established in the EEA which is certified under the EU CRA Regulation.</w:t>
      </w:r>
    </w:p>
    <w:p w14:paraId="7AE5C920" w14:textId="5C4E3907" w:rsidR="004D40EA" w:rsidRDefault="004D40EA" w:rsidP="004D40EA">
      <w:pPr>
        <w:pStyle w:val="Title7"/>
        <w:widowControl w:val="0"/>
        <w:spacing w:before="120" w:after="120" w:line="26" w:lineRule="atLeast"/>
        <w:rPr>
          <w:rFonts w:cs="Times New Roman"/>
          <w:i w:val="0"/>
          <w:szCs w:val="20"/>
        </w:rPr>
      </w:pPr>
      <w:r w:rsidRPr="004D40EA">
        <w:rPr>
          <w:rFonts w:cs="Times New Roman"/>
          <w:i w:val="0"/>
          <w:szCs w:val="20"/>
        </w:rPr>
        <w:t>In general, UK regulated investors are restricted from using a rating for regulatory purposes if such</w:t>
      </w:r>
      <w:r>
        <w:rPr>
          <w:rFonts w:cs="Times New Roman"/>
          <w:i w:val="0"/>
          <w:szCs w:val="20"/>
        </w:rPr>
        <w:t xml:space="preserve"> </w:t>
      </w:r>
      <w:r w:rsidRPr="004D40EA">
        <w:rPr>
          <w:rFonts w:cs="Times New Roman"/>
          <w:i w:val="0"/>
          <w:szCs w:val="20"/>
        </w:rPr>
        <w:t>rating is not (1) issued by a credit rating agency established in the UK and registered under the UK</w:t>
      </w:r>
      <w:r>
        <w:rPr>
          <w:rFonts w:cs="Times New Roman"/>
          <w:i w:val="0"/>
          <w:szCs w:val="20"/>
        </w:rPr>
        <w:t xml:space="preserve"> </w:t>
      </w:r>
      <w:r w:rsidRPr="004D40EA">
        <w:rPr>
          <w:rFonts w:cs="Times New Roman"/>
          <w:i w:val="0"/>
          <w:szCs w:val="20"/>
        </w:rPr>
        <w:t>CRA Regulation or (2) provided by a credit rating agency not established in the UK but is endorsed</w:t>
      </w:r>
      <w:r>
        <w:rPr>
          <w:rFonts w:cs="Times New Roman"/>
          <w:i w:val="0"/>
          <w:szCs w:val="20"/>
        </w:rPr>
        <w:t xml:space="preserve"> </w:t>
      </w:r>
      <w:r w:rsidRPr="004D40EA">
        <w:rPr>
          <w:rFonts w:cs="Times New Roman"/>
          <w:i w:val="0"/>
          <w:szCs w:val="20"/>
        </w:rPr>
        <w:t>by a credit rating agency established in the UK and registered under the UK CRA Regulation or (3)</w:t>
      </w:r>
      <w:r>
        <w:rPr>
          <w:rFonts w:cs="Times New Roman"/>
          <w:i w:val="0"/>
          <w:szCs w:val="20"/>
        </w:rPr>
        <w:t xml:space="preserve"> </w:t>
      </w:r>
      <w:r w:rsidRPr="004D40EA">
        <w:rPr>
          <w:rFonts w:cs="Times New Roman"/>
          <w:i w:val="0"/>
          <w:szCs w:val="20"/>
        </w:rPr>
        <w:t>provided by a credit rating agency not established in the UK which is certified under the UK CRA</w:t>
      </w:r>
      <w:r>
        <w:rPr>
          <w:rFonts w:cs="Times New Roman"/>
          <w:i w:val="0"/>
          <w:szCs w:val="20"/>
        </w:rPr>
        <w:t xml:space="preserve"> </w:t>
      </w:r>
      <w:r w:rsidRPr="004D40EA">
        <w:rPr>
          <w:rFonts w:cs="Times New Roman"/>
          <w:i w:val="0"/>
          <w:szCs w:val="20"/>
        </w:rPr>
        <w:t>Regulation</w:t>
      </w:r>
      <w:r>
        <w:rPr>
          <w:rFonts w:cs="Times New Roman"/>
          <w:i w:val="0"/>
          <w:szCs w:val="20"/>
        </w:rPr>
        <w:t xml:space="preserve">. </w:t>
      </w:r>
    </w:p>
    <w:p w14:paraId="191A9CBF" w14:textId="4970792F" w:rsidR="002F7977" w:rsidRPr="0085022A" w:rsidRDefault="00F87670" w:rsidP="004D40EA">
      <w:pPr>
        <w:pStyle w:val="Title7"/>
        <w:keepNext w:val="0"/>
        <w:widowControl w:val="0"/>
        <w:spacing w:before="120" w:after="120" w:line="26" w:lineRule="atLeast"/>
        <w:rPr>
          <w:rFonts w:cs="Times New Roman"/>
          <w:b/>
          <w:iCs/>
          <w:szCs w:val="20"/>
        </w:rPr>
      </w:pPr>
      <w:r w:rsidRPr="0085022A">
        <w:rPr>
          <w:rFonts w:cs="Times New Roman"/>
          <w:b/>
          <w:iCs/>
          <w:szCs w:val="20"/>
        </w:rPr>
        <w:t>Stabilisation</w:t>
      </w:r>
    </w:p>
    <w:p w14:paraId="191A9CC0" w14:textId="5F8BD254" w:rsidR="002F7977" w:rsidRPr="0085022A" w:rsidRDefault="00F87670" w:rsidP="00E03EE2">
      <w:pPr>
        <w:pStyle w:val="BodyText"/>
        <w:widowControl w:val="0"/>
        <w:spacing w:before="120" w:after="120" w:line="26" w:lineRule="atLeast"/>
        <w:rPr>
          <w:rFonts w:cs="Times New Roman"/>
          <w:b/>
          <w:szCs w:val="20"/>
        </w:rPr>
      </w:pPr>
      <w:bookmarkStart w:id="7" w:name="_Hlk66114549"/>
      <w:r w:rsidRPr="0085022A">
        <w:rPr>
          <w:rFonts w:cs="Times New Roman"/>
          <w:b/>
          <w:szCs w:val="20"/>
        </w:rPr>
        <w:t>In connection with the issue of any Tranche of Notes, the Dealer or Dealers (if any) named as the Stabilis</w:t>
      </w:r>
      <w:r w:rsidR="0067634F">
        <w:rPr>
          <w:rFonts w:cs="Times New Roman"/>
          <w:b/>
          <w:szCs w:val="20"/>
        </w:rPr>
        <w:t>ation</w:t>
      </w:r>
      <w:r w:rsidRPr="0085022A">
        <w:rPr>
          <w:rFonts w:cs="Times New Roman"/>
          <w:b/>
          <w:szCs w:val="20"/>
        </w:rPr>
        <w:t xml:space="preserve"> Manager(s) (or persons acting on behalf of any Stabili</w:t>
      </w:r>
      <w:r w:rsidR="0067634F">
        <w:rPr>
          <w:rFonts w:cs="Times New Roman"/>
          <w:b/>
          <w:szCs w:val="20"/>
        </w:rPr>
        <w:t>sation</w:t>
      </w:r>
      <w:r w:rsidRPr="0085022A">
        <w:rPr>
          <w:rFonts w:cs="Times New Roman"/>
          <w:b/>
          <w:szCs w:val="20"/>
        </w:rPr>
        <w:t xml:space="preserve"> Manager(s)) in the applicable Final Terms may over allot Notes or effect transactions with a view to supporting the market price of the Notes at a level higher than that which might otherwise prevail.</w:t>
      </w:r>
      <w:r w:rsidR="004E3D1E" w:rsidRPr="0085022A">
        <w:rPr>
          <w:rFonts w:cs="Times New Roman"/>
          <w:b/>
          <w:szCs w:val="20"/>
        </w:rPr>
        <w:t xml:space="preserve"> </w:t>
      </w:r>
      <w:r w:rsidRPr="0085022A">
        <w:rPr>
          <w:rFonts w:cs="Times New Roman"/>
          <w:b/>
          <w:szCs w:val="20"/>
        </w:rPr>
        <w:t>However, stabilisation may not necessarily occur.</w:t>
      </w:r>
      <w:r w:rsidR="004E3D1E" w:rsidRPr="0085022A">
        <w:rPr>
          <w:rFonts w:cs="Times New Roman"/>
          <w:b/>
          <w:szCs w:val="20"/>
        </w:rPr>
        <w:t xml:space="preserve"> </w:t>
      </w:r>
      <w:r w:rsidRPr="0085022A">
        <w:rPr>
          <w:rFonts w:cs="Times New Roman"/>
          <w:b/>
          <w:szCs w:val="20"/>
        </w:rPr>
        <w:t>Any stabilisation action may begin on or after the date on which adequate public disclosure of the terms of the offer of the relevant Tranche of Notes is made and, if begun, may cease at any time, but it must end no later than the earlier of 30 days after the issue date of the relevant Tranche of Notes and 60 days after the date of the allotment of the relevant Tranche of Notes.</w:t>
      </w:r>
      <w:r w:rsidR="004E3D1E" w:rsidRPr="0085022A">
        <w:rPr>
          <w:rFonts w:cs="Times New Roman"/>
          <w:b/>
          <w:szCs w:val="20"/>
        </w:rPr>
        <w:t xml:space="preserve"> </w:t>
      </w:r>
      <w:r w:rsidRPr="0085022A">
        <w:rPr>
          <w:rFonts w:cs="Times New Roman"/>
          <w:b/>
          <w:szCs w:val="20"/>
        </w:rPr>
        <w:t>Any stabilisation action or over-allotment must be conducted by the relevant Stabilis</w:t>
      </w:r>
      <w:r w:rsidR="0067634F">
        <w:rPr>
          <w:rFonts w:cs="Times New Roman"/>
          <w:b/>
          <w:szCs w:val="20"/>
        </w:rPr>
        <w:t>ation</w:t>
      </w:r>
      <w:r w:rsidRPr="0085022A">
        <w:rPr>
          <w:rFonts w:cs="Times New Roman"/>
          <w:b/>
          <w:szCs w:val="20"/>
        </w:rPr>
        <w:t xml:space="preserve"> Manager(s) (or person(s) acting on behalf of any Stabilis</w:t>
      </w:r>
      <w:r w:rsidR="0067634F">
        <w:rPr>
          <w:rFonts w:cs="Times New Roman"/>
          <w:b/>
          <w:szCs w:val="20"/>
        </w:rPr>
        <w:t>ation</w:t>
      </w:r>
      <w:r w:rsidRPr="0085022A">
        <w:rPr>
          <w:rFonts w:cs="Times New Roman"/>
          <w:b/>
          <w:szCs w:val="20"/>
        </w:rPr>
        <w:t xml:space="preserve"> Manager(s)) in accordance with all applicable laws and rules. </w:t>
      </w:r>
    </w:p>
    <w:bookmarkEnd w:id="7"/>
    <w:p w14:paraId="675C01E6" w14:textId="7535F0B5" w:rsidR="00D70991" w:rsidRPr="0085022A" w:rsidRDefault="00D70991" w:rsidP="00D70991">
      <w:pPr>
        <w:pStyle w:val="BodyText"/>
        <w:widowControl w:val="0"/>
        <w:spacing w:before="120" w:after="120" w:line="26" w:lineRule="atLeast"/>
        <w:rPr>
          <w:rFonts w:cs="Times New Roman"/>
          <w:b/>
          <w:bCs/>
          <w:i/>
          <w:iCs/>
          <w:szCs w:val="20"/>
        </w:rPr>
      </w:pPr>
      <w:r w:rsidRPr="0085022A">
        <w:rPr>
          <w:rFonts w:cs="Times New Roman"/>
          <w:b/>
          <w:bCs/>
          <w:i/>
          <w:iCs/>
          <w:szCs w:val="20"/>
        </w:rPr>
        <w:t>Suitability of Investment</w:t>
      </w:r>
    </w:p>
    <w:p w14:paraId="4FC1B3A3" w14:textId="3071BE46" w:rsidR="00D70991" w:rsidRPr="0085022A" w:rsidRDefault="00D70991" w:rsidP="00D70991">
      <w:pPr>
        <w:pStyle w:val="BodyText"/>
        <w:widowControl w:val="0"/>
        <w:spacing w:before="120" w:after="120" w:line="26" w:lineRule="atLeast"/>
        <w:rPr>
          <w:rFonts w:cs="Times New Roman"/>
          <w:szCs w:val="20"/>
        </w:rPr>
      </w:pPr>
      <w:r w:rsidRPr="0085022A">
        <w:rPr>
          <w:rFonts w:cs="Times New Roman"/>
          <w:szCs w:val="20"/>
        </w:rPr>
        <w:t>The Notes may not be a suitable investment for all investors. Each potential investor in the Notes must determine the suitability of that investment in light of its own circumstances. In particular, each potential investor may wish to consider, either on its own or with the help of its financial and other professional advisers, whether it:</w:t>
      </w:r>
    </w:p>
    <w:p w14:paraId="12949CE7" w14:textId="26EFCC41" w:rsidR="00D70991" w:rsidRPr="0085022A" w:rsidRDefault="00D70991" w:rsidP="000D5238">
      <w:pPr>
        <w:pStyle w:val="BodyText"/>
        <w:widowControl w:val="0"/>
        <w:numPr>
          <w:ilvl w:val="0"/>
          <w:numId w:val="44"/>
        </w:numPr>
        <w:spacing w:before="120" w:after="120" w:line="26" w:lineRule="atLeast"/>
        <w:rPr>
          <w:rFonts w:cs="Times New Roman"/>
          <w:szCs w:val="20"/>
        </w:rPr>
      </w:pPr>
      <w:r w:rsidRPr="0085022A">
        <w:rPr>
          <w:rFonts w:cs="Times New Roman"/>
          <w:szCs w:val="20"/>
        </w:rPr>
        <w:t>has sufficient knowledge and experience to make a meaningful evaluation of the Notes, the merits and risks of investing in the Notes and the information contained in this Base Prospectus or any applicable supplement;</w:t>
      </w:r>
    </w:p>
    <w:p w14:paraId="3CFB96ED" w14:textId="77777777" w:rsidR="00D70991" w:rsidRPr="0085022A" w:rsidRDefault="00D70991" w:rsidP="000D5238">
      <w:pPr>
        <w:pStyle w:val="BodyText"/>
        <w:widowControl w:val="0"/>
        <w:numPr>
          <w:ilvl w:val="0"/>
          <w:numId w:val="44"/>
        </w:numPr>
        <w:spacing w:before="120" w:after="120" w:line="26" w:lineRule="atLeast"/>
        <w:rPr>
          <w:rFonts w:cs="Times New Roman"/>
          <w:szCs w:val="20"/>
        </w:rPr>
      </w:pPr>
      <w:r w:rsidRPr="0085022A">
        <w:rPr>
          <w:rFonts w:cs="Times New Roman"/>
          <w:szCs w:val="20"/>
        </w:rPr>
        <w:t>has access to, and knowledge of, appropriate analytical tools to evaluate, in the context of its particular financial situation, an investment in the Notes and the impact the Notes will have on its overall investment portfolio;</w:t>
      </w:r>
    </w:p>
    <w:p w14:paraId="150F6926" w14:textId="4D094E95" w:rsidR="00D70991" w:rsidRPr="0085022A" w:rsidRDefault="00D70991" w:rsidP="000D5238">
      <w:pPr>
        <w:pStyle w:val="BodyText"/>
        <w:widowControl w:val="0"/>
        <w:numPr>
          <w:ilvl w:val="0"/>
          <w:numId w:val="44"/>
        </w:numPr>
        <w:spacing w:before="120" w:after="120" w:line="26" w:lineRule="atLeast"/>
        <w:rPr>
          <w:rFonts w:cs="Times New Roman"/>
          <w:szCs w:val="20"/>
        </w:rPr>
      </w:pPr>
      <w:r w:rsidRPr="0085022A">
        <w:rPr>
          <w:rFonts w:cs="Times New Roman"/>
          <w:szCs w:val="20"/>
        </w:rPr>
        <w:t>has sufficient financial resources and liquidity to bear all of the risks of an investment in the Notes, including Notes where the currency for principal or interest payments is different from the potential investor</w:t>
      </w:r>
      <w:r w:rsidR="005440FD" w:rsidRPr="0085022A">
        <w:rPr>
          <w:rFonts w:cs="Times New Roman"/>
          <w:szCs w:val="20"/>
        </w:rPr>
        <w:t>'</w:t>
      </w:r>
      <w:r w:rsidRPr="0085022A">
        <w:rPr>
          <w:rFonts w:cs="Times New Roman"/>
          <w:szCs w:val="20"/>
        </w:rPr>
        <w:t>s currency;</w:t>
      </w:r>
    </w:p>
    <w:p w14:paraId="7F97580C" w14:textId="77777777" w:rsidR="00D70991" w:rsidRPr="0085022A" w:rsidRDefault="00D70991" w:rsidP="000D5238">
      <w:pPr>
        <w:pStyle w:val="BodyText"/>
        <w:widowControl w:val="0"/>
        <w:numPr>
          <w:ilvl w:val="0"/>
          <w:numId w:val="44"/>
        </w:numPr>
        <w:spacing w:before="120" w:after="120" w:line="26" w:lineRule="atLeast"/>
        <w:rPr>
          <w:rFonts w:cs="Times New Roman"/>
          <w:szCs w:val="20"/>
        </w:rPr>
      </w:pPr>
      <w:r w:rsidRPr="0085022A">
        <w:rPr>
          <w:rFonts w:cs="Times New Roman"/>
          <w:szCs w:val="20"/>
        </w:rPr>
        <w:t>understands thoroughly the terms of the Notes and is familiar with the behaviour of financial markets; and</w:t>
      </w:r>
    </w:p>
    <w:p w14:paraId="6958DFF5" w14:textId="739D962E" w:rsidR="00D70991" w:rsidRPr="0085022A" w:rsidRDefault="00D70991" w:rsidP="000D5238">
      <w:pPr>
        <w:pStyle w:val="BodyText"/>
        <w:widowControl w:val="0"/>
        <w:numPr>
          <w:ilvl w:val="0"/>
          <w:numId w:val="44"/>
        </w:numPr>
        <w:spacing w:before="120" w:after="120" w:line="26" w:lineRule="atLeast"/>
        <w:rPr>
          <w:rFonts w:cs="Times New Roman"/>
          <w:szCs w:val="20"/>
        </w:rPr>
      </w:pPr>
      <w:r w:rsidRPr="0085022A">
        <w:rPr>
          <w:rFonts w:cs="Times New Roman"/>
          <w:szCs w:val="20"/>
        </w:rPr>
        <w:t>is able to evaluate possible scenarios for economic, interest rate and other factors that may affect its investment and its ability to bear the applicable risks.</w:t>
      </w:r>
    </w:p>
    <w:p w14:paraId="191A9CC1" w14:textId="58B3E55B" w:rsidR="002F7977" w:rsidRPr="0085022A" w:rsidRDefault="00D70991" w:rsidP="00D70991">
      <w:pPr>
        <w:pStyle w:val="BodyText"/>
        <w:widowControl w:val="0"/>
        <w:spacing w:before="120" w:after="120" w:line="26" w:lineRule="atLeast"/>
        <w:rPr>
          <w:rFonts w:cs="Times New Roman"/>
          <w:szCs w:val="20"/>
        </w:rPr>
      </w:pPr>
      <w:r w:rsidRPr="0085022A">
        <w:rPr>
          <w:rFonts w:cs="Times New Roman"/>
          <w:szCs w:val="20"/>
        </w:rPr>
        <w:t>Legal investment considerations may restrict certain investments. The investment activities of certain investors are subject to investment laws and regulations, or review or regulation by certain authorities.</w:t>
      </w:r>
      <w:r w:rsidR="00EA2EC2" w:rsidRPr="0085022A">
        <w:rPr>
          <w:rFonts w:cs="Times New Roman"/>
          <w:szCs w:val="20"/>
        </w:rPr>
        <w:t xml:space="preserve"> </w:t>
      </w:r>
      <w:r w:rsidRPr="0085022A">
        <w:rPr>
          <w:rFonts w:cs="Times New Roman"/>
          <w:szCs w:val="20"/>
        </w:rPr>
        <w:t>Each potential investor should consult its legal advisers to determine whether and to what extent (</w:t>
      </w:r>
      <w:r w:rsidR="00710270" w:rsidRPr="0085022A">
        <w:rPr>
          <w:rFonts w:cs="Times New Roman"/>
          <w:szCs w:val="20"/>
        </w:rPr>
        <w:t>i</w:t>
      </w:r>
      <w:r w:rsidRPr="0085022A">
        <w:rPr>
          <w:rFonts w:cs="Times New Roman"/>
          <w:szCs w:val="20"/>
        </w:rPr>
        <w:t>) Notes are legal investments for it, (</w:t>
      </w:r>
      <w:r w:rsidR="00DF6830" w:rsidRPr="0085022A">
        <w:rPr>
          <w:rFonts w:cs="Times New Roman"/>
          <w:szCs w:val="20"/>
        </w:rPr>
        <w:t>ii</w:t>
      </w:r>
      <w:r w:rsidRPr="0085022A">
        <w:rPr>
          <w:rFonts w:cs="Times New Roman"/>
          <w:szCs w:val="20"/>
        </w:rPr>
        <w:t>) Notes can be used as collateral for various types of borrowing and (</w:t>
      </w:r>
      <w:r w:rsidR="00DF6830" w:rsidRPr="0085022A">
        <w:rPr>
          <w:rFonts w:cs="Times New Roman"/>
          <w:szCs w:val="20"/>
        </w:rPr>
        <w:t>iii</w:t>
      </w:r>
      <w:r w:rsidRPr="0085022A">
        <w:rPr>
          <w:rFonts w:cs="Times New Roman"/>
          <w:szCs w:val="20"/>
        </w:rPr>
        <w:t xml:space="preserve">) other </w:t>
      </w:r>
      <w:r w:rsidRPr="0085022A">
        <w:rPr>
          <w:rFonts w:cs="Times New Roman"/>
          <w:szCs w:val="20"/>
        </w:rPr>
        <w:lastRenderedPageBreak/>
        <w:t>restrictions apply to its purchase or pledge of any Notes. Financial institutions should consult their legal advisers or the appropriate regulators to determine the appropriate treatment of Notes under any applicable risk-based capital or similar rules.</w:t>
      </w:r>
    </w:p>
    <w:p w14:paraId="2BBB4128" w14:textId="38B575FC" w:rsidR="00D70991" w:rsidRPr="0085022A" w:rsidRDefault="00D70991" w:rsidP="00212036">
      <w:pPr>
        <w:pStyle w:val="Title7"/>
        <w:widowControl w:val="0"/>
        <w:spacing w:before="120" w:after="120" w:line="26" w:lineRule="atLeast"/>
        <w:rPr>
          <w:rFonts w:cs="Times New Roman"/>
          <w:b/>
          <w:iCs/>
          <w:szCs w:val="20"/>
        </w:rPr>
      </w:pPr>
      <w:bookmarkStart w:id="8" w:name="_Toc411238442"/>
      <w:bookmarkStart w:id="9" w:name="_Toc426705377"/>
      <w:r w:rsidRPr="0085022A">
        <w:rPr>
          <w:rFonts w:cs="Times New Roman"/>
          <w:b/>
          <w:iCs/>
          <w:szCs w:val="20"/>
        </w:rPr>
        <w:t>Cautionary Statement regarding Forward</w:t>
      </w:r>
      <w:r w:rsidR="002F73A7" w:rsidRPr="0085022A">
        <w:rPr>
          <w:rFonts w:cs="Times New Roman"/>
          <w:b/>
          <w:iCs/>
          <w:szCs w:val="20"/>
        </w:rPr>
        <w:t>-</w:t>
      </w:r>
      <w:r w:rsidRPr="0085022A">
        <w:rPr>
          <w:rFonts w:cs="Times New Roman"/>
          <w:b/>
          <w:iCs/>
          <w:szCs w:val="20"/>
        </w:rPr>
        <w:t xml:space="preserve">Looking Statements </w:t>
      </w:r>
    </w:p>
    <w:p w14:paraId="6C15D016" w14:textId="23DB3973" w:rsidR="00710270" w:rsidRPr="0085022A" w:rsidRDefault="00D70991" w:rsidP="00212036">
      <w:pPr>
        <w:keepNext/>
        <w:widowControl w:val="0"/>
        <w:spacing w:before="120" w:after="120" w:line="26" w:lineRule="atLeast"/>
        <w:rPr>
          <w:szCs w:val="20"/>
        </w:rPr>
      </w:pPr>
      <w:r w:rsidRPr="0085022A">
        <w:rPr>
          <w:szCs w:val="20"/>
        </w:rPr>
        <w:t xml:space="preserve">Some of the statements contained in this Base Prospectus constitute forward-looking statements. Statements that are not historical facts are forward-looking statements. Forward-looking statements generally can be identified by the use of forward-looking terminology such as </w:t>
      </w:r>
      <w:r w:rsidR="005440FD" w:rsidRPr="0085022A">
        <w:rPr>
          <w:szCs w:val="20"/>
        </w:rPr>
        <w:t>"</w:t>
      </w:r>
      <w:r w:rsidRPr="0085022A">
        <w:rPr>
          <w:i/>
          <w:szCs w:val="20"/>
        </w:rPr>
        <w:t>may</w:t>
      </w:r>
      <w:r w:rsidR="005440FD" w:rsidRPr="0085022A">
        <w:rPr>
          <w:szCs w:val="20"/>
        </w:rPr>
        <w:t>"</w:t>
      </w:r>
      <w:r w:rsidRPr="0085022A">
        <w:rPr>
          <w:szCs w:val="20"/>
        </w:rPr>
        <w:t xml:space="preserve">, </w:t>
      </w:r>
      <w:r w:rsidR="005440FD" w:rsidRPr="0085022A">
        <w:rPr>
          <w:szCs w:val="20"/>
        </w:rPr>
        <w:t>"</w:t>
      </w:r>
      <w:r w:rsidRPr="0085022A">
        <w:rPr>
          <w:i/>
          <w:szCs w:val="20"/>
        </w:rPr>
        <w:t>will</w:t>
      </w:r>
      <w:r w:rsidR="005440FD" w:rsidRPr="0085022A">
        <w:rPr>
          <w:szCs w:val="20"/>
        </w:rPr>
        <w:t>"</w:t>
      </w:r>
      <w:r w:rsidRPr="0085022A">
        <w:rPr>
          <w:szCs w:val="20"/>
        </w:rPr>
        <w:t xml:space="preserve">, </w:t>
      </w:r>
      <w:r w:rsidR="005440FD" w:rsidRPr="0085022A">
        <w:rPr>
          <w:szCs w:val="20"/>
        </w:rPr>
        <w:t>"</w:t>
      </w:r>
      <w:r w:rsidRPr="0085022A">
        <w:rPr>
          <w:i/>
          <w:szCs w:val="20"/>
        </w:rPr>
        <w:t>expect</w:t>
      </w:r>
      <w:r w:rsidR="005440FD" w:rsidRPr="0085022A">
        <w:rPr>
          <w:szCs w:val="20"/>
        </w:rPr>
        <w:t>"</w:t>
      </w:r>
      <w:r w:rsidRPr="0085022A">
        <w:rPr>
          <w:szCs w:val="20"/>
        </w:rPr>
        <w:t xml:space="preserve">, </w:t>
      </w:r>
      <w:r w:rsidR="005440FD" w:rsidRPr="0085022A">
        <w:rPr>
          <w:szCs w:val="20"/>
        </w:rPr>
        <w:t>"</w:t>
      </w:r>
      <w:r w:rsidRPr="0085022A">
        <w:rPr>
          <w:i/>
          <w:szCs w:val="20"/>
        </w:rPr>
        <w:t>intend</w:t>
      </w:r>
      <w:r w:rsidR="005440FD" w:rsidRPr="0085022A">
        <w:rPr>
          <w:szCs w:val="20"/>
        </w:rPr>
        <w:t>"</w:t>
      </w:r>
      <w:r w:rsidRPr="0085022A">
        <w:rPr>
          <w:szCs w:val="20"/>
        </w:rPr>
        <w:t xml:space="preserve">, </w:t>
      </w:r>
      <w:r w:rsidR="005440FD" w:rsidRPr="0085022A">
        <w:rPr>
          <w:szCs w:val="20"/>
        </w:rPr>
        <w:t>"</w:t>
      </w:r>
      <w:r w:rsidRPr="0085022A">
        <w:rPr>
          <w:i/>
          <w:szCs w:val="20"/>
        </w:rPr>
        <w:t>estimate</w:t>
      </w:r>
      <w:r w:rsidR="005440FD" w:rsidRPr="0085022A">
        <w:rPr>
          <w:szCs w:val="20"/>
        </w:rPr>
        <w:t>"</w:t>
      </w:r>
      <w:r w:rsidRPr="0085022A">
        <w:rPr>
          <w:szCs w:val="20"/>
        </w:rPr>
        <w:t xml:space="preserve">, </w:t>
      </w:r>
      <w:r w:rsidR="005440FD" w:rsidRPr="0085022A">
        <w:rPr>
          <w:szCs w:val="20"/>
        </w:rPr>
        <w:t>"</w:t>
      </w:r>
      <w:r w:rsidRPr="0085022A">
        <w:rPr>
          <w:i/>
          <w:szCs w:val="20"/>
        </w:rPr>
        <w:t>anticipate</w:t>
      </w:r>
      <w:r w:rsidR="005440FD" w:rsidRPr="0085022A">
        <w:rPr>
          <w:szCs w:val="20"/>
        </w:rPr>
        <w:t>"</w:t>
      </w:r>
      <w:r w:rsidRPr="0085022A">
        <w:rPr>
          <w:szCs w:val="20"/>
        </w:rPr>
        <w:t xml:space="preserve">, </w:t>
      </w:r>
      <w:r w:rsidR="005440FD" w:rsidRPr="0085022A">
        <w:rPr>
          <w:szCs w:val="20"/>
        </w:rPr>
        <w:t>"</w:t>
      </w:r>
      <w:r w:rsidRPr="0085022A">
        <w:rPr>
          <w:i/>
          <w:szCs w:val="20"/>
        </w:rPr>
        <w:t>believe</w:t>
      </w:r>
      <w:r w:rsidR="005440FD" w:rsidRPr="0085022A">
        <w:rPr>
          <w:szCs w:val="20"/>
        </w:rPr>
        <w:t>"</w:t>
      </w:r>
      <w:r w:rsidRPr="0085022A">
        <w:rPr>
          <w:szCs w:val="20"/>
        </w:rPr>
        <w:t xml:space="preserve">, </w:t>
      </w:r>
      <w:r w:rsidR="005440FD" w:rsidRPr="0085022A">
        <w:rPr>
          <w:szCs w:val="20"/>
        </w:rPr>
        <w:t>"</w:t>
      </w:r>
      <w:r w:rsidRPr="0085022A">
        <w:rPr>
          <w:i/>
          <w:szCs w:val="20"/>
        </w:rPr>
        <w:t>continue</w:t>
      </w:r>
      <w:r w:rsidR="005440FD" w:rsidRPr="0085022A">
        <w:rPr>
          <w:szCs w:val="20"/>
        </w:rPr>
        <w:t>"</w:t>
      </w:r>
      <w:r w:rsidRPr="0085022A">
        <w:rPr>
          <w:szCs w:val="20"/>
        </w:rPr>
        <w:t xml:space="preserve">, </w:t>
      </w:r>
      <w:r w:rsidR="005440FD" w:rsidRPr="0085022A">
        <w:rPr>
          <w:szCs w:val="20"/>
        </w:rPr>
        <w:t>"</w:t>
      </w:r>
      <w:r w:rsidRPr="0085022A">
        <w:rPr>
          <w:i/>
          <w:szCs w:val="20"/>
        </w:rPr>
        <w:t>could</w:t>
      </w:r>
      <w:r w:rsidR="005440FD" w:rsidRPr="0085022A">
        <w:rPr>
          <w:szCs w:val="20"/>
        </w:rPr>
        <w:t>"</w:t>
      </w:r>
      <w:r w:rsidRPr="0085022A">
        <w:rPr>
          <w:szCs w:val="20"/>
        </w:rPr>
        <w:t xml:space="preserve">, </w:t>
      </w:r>
      <w:r w:rsidR="005440FD" w:rsidRPr="0085022A">
        <w:rPr>
          <w:szCs w:val="20"/>
        </w:rPr>
        <w:t>"</w:t>
      </w:r>
      <w:r w:rsidRPr="0085022A">
        <w:rPr>
          <w:i/>
          <w:szCs w:val="20"/>
        </w:rPr>
        <w:t>should</w:t>
      </w:r>
      <w:r w:rsidR="005440FD" w:rsidRPr="0085022A">
        <w:rPr>
          <w:szCs w:val="20"/>
        </w:rPr>
        <w:t>"</w:t>
      </w:r>
      <w:r w:rsidRPr="0085022A">
        <w:rPr>
          <w:szCs w:val="20"/>
        </w:rPr>
        <w:t xml:space="preserve">, </w:t>
      </w:r>
      <w:r w:rsidR="005440FD" w:rsidRPr="0085022A">
        <w:rPr>
          <w:szCs w:val="20"/>
        </w:rPr>
        <w:t>"</w:t>
      </w:r>
      <w:r w:rsidRPr="0085022A">
        <w:rPr>
          <w:i/>
          <w:szCs w:val="20"/>
        </w:rPr>
        <w:t>would</w:t>
      </w:r>
      <w:r w:rsidR="005440FD" w:rsidRPr="0085022A">
        <w:rPr>
          <w:szCs w:val="20"/>
        </w:rPr>
        <w:t>"</w:t>
      </w:r>
      <w:r w:rsidRPr="0085022A">
        <w:rPr>
          <w:szCs w:val="20"/>
        </w:rPr>
        <w:t xml:space="preserve"> or similar terminology. These forward</w:t>
      </w:r>
      <w:r w:rsidR="002F73A7" w:rsidRPr="0085022A">
        <w:rPr>
          <w:szCs w:val="20"/>
        </w:rPr>
        <w:t>-</w:t>
      </w:r>
      <w:r w:rsidRPr="0085022A">
        <w:rPr>
          <w:szCs w:val="20"/>
        </w:rPr>
        <w:t xml:space="preserve">looking statements are contained in the sections entitled </w:t>
      </w:r>
      <w:r w:rsidR="005440FD" w:rsidRPr="0085022A">
        <w:rPr>
          <w:szCs w:val="20"/>
        </w:rPr>
        <w:t>"</w:t>
      </w:r>
      <w:r w:rsidRPr="0085022A">
        <w:rPr>
          <w:szCs w:val="20"/>
        </w:rPr>
        <w:t>Risk Factors</w:t>
      </w:r>
      <w:r w:rsidR="005440FD" w:rsidRPr="0085022A">
        <w:rPr>
          <w:szCs w:val="20"/>
        </w:rPr>
        <w:t>"</w:t>
      </w:r>
      <w:r w:rsidR="002F73A7" w:rsidRPr="0085022A">
        <w:rPr>
          <w:szCs w:val="20"/>
        </w:rPr>
        <w:t xml:space="preserve">, </w:t>
      </w:r>
      <w:r w:rsidR="005440FD" w:rsidRPr="0085022A">
        <w:rPr>
          <w:szCs w:val="20"/>
        </w:rPr>
        <w:t>"</w:t>
      </w:r>
      <w:r w:rsidR="002F73A7" w:rsidRPr="0085022A">
        <w:rPr>
          <w:szCs w:val="20"/>
        </w:rPr>
        <w:t>Description of the Issuer</w:t>
      </w:r>
      <w:r w:rsidR="005440FD" w:rsidRPr="0085022A">
        <w:rPr>
          <w:szCs w:val="20"/>
        </w:rPr>
        <w:t>"</w:t>
      </w:r>
      <w:r w:rsidR="002F73A7" w:rsidRPr="0085022A">
        <w:rPr>
          <w:szCs w:val="20"/>
        </w:rPr>
        <w:t xml:space="preserve">, </w:t>
      </w:r>
      <w:r w:rsidR="005440FD" w:rsidRPr="0085022A">
        <w:rPr>
          <w:szCs w:val="20"/>
        </w:rPr>
        <w:t>"</w:t>
      </w:r>
      <w:r w:rsidR="002F73A7" w:rsidRPr="0085022A">
        <w:rPr>
          <w:szCs w:val="20"/>
        </w:rPr>
        <w:t>The Economy</w:t>
      </w:r>
      <w:r w:rsidR="005440FD" w:rsidRPr="0085022A">
        <w:rPr>
          <w:szCs w:val="20"/>
        </w:rPr>
        <w:t>"</w:t>
      </w:r>
      <w:r w:rsidR="002F73A7" w:rsidRPr="0085022A">
        <w:rPr>
          <w:szCs w:val="20"/>
        </w:rPr>
        <w:t xml:space="preserve">, </w:t>
      </w:r>
      <w:r w:rsidR="005440FD" w:rsidRPr="0085022A">
        <w:rPr>
          <w:szCs w:val="20"/>
        </w:rPr>
        <w:t>"</w:t>
      </w:r>
      <w:r w:rsidR="002F73A7" w:rsidRPr="0085022A">
        <w:rPr>
          <w:szCs w:val="20"/>
        </w:rPr>
        <w:t>Balance of Payments and Foreign Trade</w:t>
      </w:r>
      <w:r w:rsidR="005440FD" w:rsidRPr="0085022A">
        <w:rPr>
          <w:szCs w:val="20"/>
        </w:rPr>
        <w:t>"</w:t>
      </w:r>
      <w:r w:rsidR="002F73A7" w:rsidRPr="0085022A">
        <w:rPr>
          <w:szCs w:val="20"/>
        </w:rPr>
        <w:t xml:space="preserve">, </w:t>
      </w:r>
      <w:r w:rsidR="005440FD" w:rsidRPr="0085022A">
        <w:rPr>
          <w:szCs w:val="20"/>
        </w:rPr>
        <w:t>"</w:t>
      </w:r>
      <w:r w:rsidR="002F73A7" w:rsidRPr="0085022A">
        <w:rPr>
          <w:szCs w:val="20"/>
        </w:rPr>
        <w:t>Monetary and Financial System</w:t>
      </w:r>
      <w:r w:rsidR="005440FD" w:rsidRPr="0085022A">
        <w:rPr>
          <w:szCs w:val="20"/>
        </w:rPr>
        <w:t>"</w:t>
      </w:r>
      <w:r w:rsidR="002F73A7" w:rsidRPr="0085022A">
        <w:rPr>
          <w:szCs w:val="20"/>
        </w:rPr>
        <w:t xml:space="preserve">, </w:t>
      </w:r>
      <w:r w:rsidR="005440FD" w:rsidRPr="0085022A">
        <w:rPr>
          <w:szCs w:val="20"/>
        </w:rPr>
        <w:t>"</w:t>
      </w:r>
      <w:r w:rsidR="002F73A7" w:rsidRPr="0085022A">
        <w:rPr>
          <w:szCs w:val="20"/>
        </w:rPr>
        <w:t>Public Finance</w:t>
      </w:r>
      <w:r w:rsidR="005440FD" w:rsidRPr="0085022A">
        <w:rPr>
          <w:szCs w:val="20"/>
        </w:rPr>
        <w:t>"</w:t>
      </w:r>
      <w:r w:rsidR="002F73A7" w:rsidRPr="0085022A">
        <w:rPr>
          <w:szCs w:val="20"/>
        </w:rPr>
        <w:t xml:space="preserve">, </w:t>
      </w:r>
      <w:r w:rsidR="005440FD" w:rsidRPr="0085022A">
        <w:rPr>
          <w:szCs w:val="20"/>
        </w:rPr>
        <w:t>"</w:t>
      </w:r>
      <w:r w:rsidR="002F73A7" w:rsidRPr="0085022A">
        <w:rPr>
          <w:szCs w:val="20"/>
        </w:rPr>
        <w:t>Public Debt</w:t>
      </w:r>
      <w:r w:rsidR="005440FD" w:rsidRPr="0085022A">
        <w:rPr>
          <w:szCs w:val="20"/>
        </w:rPr>
        <w:t>"</w:t>
      </w:r>
      <w:r w:rsidR="002F73A7" w:rsidRPr="0085022A">
        <w:rPr>
          <w:szCs w:val="20"/>
        </w:rPr>
        <w:t xml:space="preserve"> </w:t>
      </w:r>
      <w:r w:rsidRPr="0085022A">
        <w:rPr>
          <w:szCs w:val="20"/>
        </w:rPr>
        <w:t xml:space="preserve">and other sections of this Base Prospectus. </w:t>
      </w:r>
    </w:p>
    <w:p w14:paraId="4F4BE319" w14:textId="24F604EF" w:rsidR="00D70991" w:rsidRPr="0085022A" w:rsidRDefault="00D70991" w:rsidP="00D70991">
      <w:pPr>
        <w:widowControl w:val="0"/>
        <w:spacing w:before="120" w:after="120" w:line="26" w:lineRule="atLeast"/>
        <w:rPr>
          <w:szCs w:val="20"/>
        </w:rPr>
      </w:pPr>
      <w:r w:rsidRPr="0085022A">
        <w:rPr>
          <w:szCs w:val="20"/>
        </w:rPr>
        <w:t>Although the Issuer believes that the expectations, estimates and projections reflected in its forward-looking statements are reasonable, if one or more of the risks or uncertainties materialise, including those identified below or which the Issuer has otherwise identified in this Base Prospectus, or if any of the Issuer</w:t>
      </w:r>
      <w:r w:rsidR="005440FD" w:rsidRPr="0085022A">
        <w:rPr>
          <w:szCs w:val="20"/>
        </w:rPr>
        <w:t>'</w:t>
      </w:r>
      <w:r w:rsidRPr="0085022A">
        <w:rPr>
          <w:szCs w:val="20"/>
        </w:rPr>
        <w:t xml:space="preserve">s underlying assumptions prove to be incomplete or inaccurate, the financial, political or economic condition of the Issuer may vary from that expected, estimated or predicted. Investors are therefore strongly advised to read the sections entitled </w:t>
      </w:r>
      <w:r w:rsidR="005440FD" w:rsidRPr="0085022A">
        <w:rPr>
          <w:szCs w:val="20"/>
        </w:rPr>
        <w:t>"</w:t>
      </w:r>
      <w:r w:rsidRPr="0085022A">
        <w:rPr>
          <w:szCs w:val="20"/>
        </w:rPr>
        <w:t>Risk Factors</w:t>
      </w:r>
      <w:r w:rsidR="005440FD" w:rsidRPr="0085022A">
        <w:rPr>
          <w:szCs w:val="20"/>
        </w:rPr>
        <w:t>"</w:t>
      </w:r>
      <w:r w:rsidRPr="0085022A">
        <w:rPr>
          <w:szCs w:val="20"/>
        </w:rPr>
        <w:t xml:space="preserve">, </w:t>
      </w:r>
      <w:r w:rsidR="005440FD" w:rsidRPr="0085022A">
        <w:rPr>
          <w:szCs w:val="20"/>
        </w:rPr>
        <w:t>"</w:t>
      </w:r>
      <w:r w:rsidR="00710270" w:rsidRPr="0085022A">
        <w:rPr>
          <w:szCs w:val="20"/>
        </w:rPr>
        <w:t>Description of the Issuer</w:t>
      </w:r>
      <w:r w:rsidR="005F7AC1">
        <w:rPr>
          <w:szCs w:val="20"/>
        </w:rPr>
        <w:t xml:space="preserve"> </w:t>
      </w:r>
      <w:r w:rsidR="005440FD" w:rsidRPr="0085022A">
        <w:rPr>
          <w:szCs w:val="20"/>
        </w:rPr>
        <w:t>"</w:t>
      </w:r>
      <w:r w:rsidR="00710270" w:rsidRPr="0085022A">
        <w:rPr>
          <w:szCs w:val="20"/>
        </w:rPr>
        <w:t>The Economy</w:t>
      </w:r>
      <w:r w:rsidR="005440FD" w:rsidRPr="0085022A">
        <w:rPr>
          <w:szCs w:val="20"/>
        </w:rPr>
        <w:t>"</w:t>
      </w:r>
      <w:r w:rsidR="00710270" w:rsidRPr="0085022A">
        <w:rPr>
          <w:szCs w:val="20"/>
        </w:rPr>
        <w:t xml:space="preserve">, </w:t>
      </w:r>
      <w:r w:rsidR="005440FD" w:rsidRPr="0085022A">
        <w:rPr>
          <w:szCs w:val="20"/>
        </w:rPr>
        <w:t>"</w:t>
      </w:r>
      <w:r w:rsidR="00710270" w:rsidRPr="0085022A">
        <w:rPr>
          <w:szCs w:val="20"/>
        </w:rPr>
        <w:t>Balance of Payments and Foreign Trade</w:t>
      </w:r>
      <w:r w:rsidR="005440FD" w:rsidRPr="0085022A">
        <w:rPr>
          <w:szCs w:val="20"/>
        </w:rPr>
        <w:t>"</w:t>
      </w:r>
      <w:r w:rsidR="00710270" w:rsidRPr="0085022A">
        <w:rPr>
          <w:szCs w:val="20"/>
        </w:rPr>
        <w:t xml:space="preserve">, </w:t>
      </w:r>
      <w:r w:rsidR="005440FD" w:rsidRPr="0085022A">
        <w:rPr>
          <w:szCs w:val="20"/>
        </w:rPr>
        <w:t>"</w:t>
      </w:r>
      <w:r w:rsidR="00710270" w:rsidRPr="0085022A">
        <w:rPr>
          <w:szCs w:val="20"/>
        </w:rPr>
        <w:t>Monetary and Financial System</w:t>
      </w:r>
      <w:r w:rsidR="005440FD" w:rsidRPr="0085022A">
        <w:rPr>
          <w:szCs w:val="20"/>
        </w:rPr>
        <w:t>"</w:t>
      </w:r>
      <w:r w:rsidR="00710270" w:rsidRPr="0085022A">
        <w:rPr>
          <w:szCs w:val="20"/>
        </w:rPr>
        <w:t xml:space="preserve">, </w:t>
      </w:r>
      <w:r w:rsidR="005440FD" w:rsidRPr="0085022A">
        <w:rPr>
          <w:szCs w:val="20"/>
        </w:rPr>
        <w:t>"</w:t>
      </w:r>
      <w:r w:rsidR="00710270" w:rsidRPr="0085022A">
        <w:rPr>
          <w:szCs w:val="20"/>
        </w:rPr>
        <w:t>Public Finance</w:t>
      </w:r>
      <w:r w:rsidR="005440FD" w:rsidRPr="0085022A">
        <w:rPr>
          <w:szCs w:val="20"/>
        </w:rPr>
        <w:t>"</w:t>
      </w:r>
      <w:r w:rsidR="00710270" w:rsidRPr="0085022A">
        <w:rPr>
          <w:szCs w:val="20"/>
        </w:rPr>
        <w:t xml:space="preserve">, </w:t>
      </w:r>
      <w:r w:rsidR="005440FD" w:rsidRPr="0085022A">
        <w:rPr>
          <w:szCs w:val="20"/>
        </w:rPr>
        <w:t>"</w:t>
      </w:r>
      <w:r w:rsidR="00710270" w:rsidRPr="0085022A">
        <w:rPr>
          <w:szCs w:val="20"/>
        </w:rPr>
        <w:t>Public Debt</w:t>
      </w:r>
      <w:r w:rsidR="005F7AC1" w:rsidRPr="0085022A">
        <w:rPr>
          <w:szCs w:val="20"/>
        </w:rPr>
        <w:t>"</w:t>
      </w:r>
      <w:r w:rsidRPr="0085022A">
        <w:rPr>
          <w:szCs w:val="20"/>
        </w:rPr>
        <w:t>, which include a more detailed description of the factors that might have an impact on the financial, political or economic condition of the Issuer.</w:t>
      </w:r>
    </w:p>
    <w:p w14:paraId="461115E9" w14:textId="1DAF77CA" w:rsidR="00EC5D3B" w:rsidRPr="0085022A" w:rsidRDefault="00D70991" w:rsidP="00D70991">
      <w:pPr>
        <w:widowControl w:val="0"/>
        <w:spacing w:before="120" w:after="120" w:line="26" w:lineRule="atLeast"/>
        <w:rPr>
          <w:szCs w:val="20"/>
        </w:rPr>
      </w:pPr>
      <w:r w:rsidRPr="0085022A">
        <w:rPr>
          <w:szCs w:val="20"/>
        </w:rPr>
        <w:t>These forward-looking statements speak only as at the date of this Base Prospectus. Without prejudice to any requirements under applicable laws, the Issuer expressly disclaims any obligation or undertaking to disseminate after the date of this Base Prospectus any updates or revisions to any forward-looking statements contained herein to reflect any change in expectations thereof or any change in events, conditions or circumstances on which any forward-looking statement is based.</w:t>
      </w:r>
    </w:p>
    <w:p w14:paraId="775C116B" w14:textId="77777777" w:rsidR="009E729E" w:rsidRPr="0085022A" w:rsidRDefault="009E729E" w:rsidP="009E729E">
      <w:pPr>
        <w:widowControl w:val="0"/>
        <w:spacing w:before="120" w:after="120" w:line="26" w:lineRule="atLeast"/>
        <w:rPr>
          <w:b/>
          <w:i/>
          <w:szCs w:val="20"/>
        </w:rPr>
      </w:pPr>
      <w:r w:rsidRPr="0085022A">
        <w:rPr>
          <w:b/>
          <w:i/>
          <w:szCs w:val="20"/>
        </w:rPr>
        <w:t>Presentation of economic and statistical information</w:t>
      </w:r>
    </w:p>
    <w:p w14:paraId="4629736C" w14:textId="7CF0F17F" w:rsidR="009E729E" w:rsidRPr="0085022A" w:rsidRDefault="009E729E" w:rsidP="009E729E">
      <w:pPr>
        <w:widowControl w:val="0"/>
        <w:spacing w:before="120" w:after="120" w:line="26" w:lineRule="atLeast"/>
        <w:rPr>
          <w:szCs w:val="20"/>
        </w:rPr>
      </w:pPr>
      <w:r w:rsidRPr="0085022A">
        <w:rPr>
          <w:szCs w:val="20"/>
        </w:rPr>
        <w:t>Statistical data appearing in this Base Prospectus, unless otherwise stated, has been extracted or compiled from records and administrative data sources, and surveys of businesses and households in the Principality of Andorra. Similar statistics may be obtainable from other sources, although the underlying assumptions and methodology, and consequently the resulting data, may vary from source to source. Figures have been subject to rounding adjustments; accordingly, figures shown for the same item of information may vary, and figures which are totals may not be arithmetical aggregates of their components.</w:t>
      </w:r>
    </w:p>
    <w:p w14:paraId="5277BE6D" w14:textId="0040CD1A" w:rsidR="009E729E" w:rsidRPr="0085022A" w:rsidRDefault="009E729E" w:rsidP="009E729E">
      <w:pPr>
        <w:widowControl w:val="0"/>
        <w:spacing w:before="120" w:after="120" w:line="26" w:lineRule="atLeast"/>
        <w:rPr>
          <w:szCs w:val="20"/>
        </w:rPr>
      </w:pPr>
      <w:r w:rsidRPr="0085022A">
        <w:rPr>
          <w:szCs w:val="20"/>
        </w:rPr>
        <w:t>In this Base Prospectus, unless otherwise stated, all annual information, including budgetary information relating to the Issuer, is based upon calendar years. The methodology applied in the Issuer</w:t>
      </w:r>
      <w:r w:rsidR="005440FD" w:rsidRPr="0085022A">
        <w:rPr>
          <w:szCs w:val="20"/>
        </w:rPr>
        <w:t>'</w:t>
      </w:r>
      <w:r w:rsidRPr="0085022A">
        <w:rPr>
          <w:szCs w:val="20"/>
        </w:rPr>
        <w:t xml:space="preserve">s national accounts is aligned in part with the European system of accounts (ESA) standards. The Issuer is undertaking a review to introduce ESA standards for all relevant indicators. The methodology applied in the preparation of the </w:t>
      </w:r>
      <w:r w:rsidR="005440FD" w:rsidRPr="0085022A">
        <w:rPr>
          <w:szCs w:val="20"/>
        </w:rPr>
        <w:t>"</w:t>
      </w:r>
      <w:r w:rsidRPr="0085022A">
        <w:rPr>
          <w:szCs w:val="20"/>
        </w:rPr>
        <w:t>Balance of Payments</w:t>
      </w:r>
      <w:r w:rsidR="00854A92">
        <w:rPr>
          <w:szCs w:val="20"/>
        </w:rPr>
        <w:t xml:space="preserve"> and Foreign Trade</w:t>
      </w:r>
      <w:r w:rsidR="005440FD" w:rsidRPr="0085022A">
        <w:rPr>
          <w:szCs w:val="20"/>
        </w:rPr>
        <w:t>"</w:t>
      </w:r>
      <w:r w:rsidRPr="0085022A">
        <w:rPr>
          <w:szCs w:val="20"/>
        </w:rPr>
        <w:t xml:space="preserve"> section complies with</w:t>
      </w:r>
      <w:r w:rsidR="005F7AC1">
        <w:rPr>
          <w:szCs w:val="20"/>
        </w:rPr>
        <w:t xml:space="preserve"> the International Monetary Fund ("</w:t>
      </w:r>
      <w:r w:rsidRPr="005F7AC1">
        <w:rPr>
          <w:b/>
          <w:bCs/>
          <w:szCs w:val="20"/>
        </w:rPr>
        <w:t>IMF</w:t>
      </w:r>
      <w:r w:rsidR="005F7AC1">
        <w:rPr>
          <w:szCs w:val="20"/>
        </w:rPr>
        <w:t>")</w:t>
      </w:r>
      <w:r w:rsidRPr="0085022A">
        <w:rPr>
          <w:szCs w:val="20"/>
        </w:rPr>
        <w:t xml:space="preserve"> standards, based on the BPM6 Balance of Payments Manual. Certain economic information is preliminary and is subject to further adjustments and revision, in particular, data may be adjusted and revised in the process of adaptation to European regulations. No assurance can be given that material adjustments will not be made. The information for past periods should not be viewed as indicative of current circumstances or periods not presented.</w:t>
      </w:r>
    </w:p>
    <w:p w14:paraId="10017F3C" w14:textId="23E388B5" w:rsidR="00D70991" w:rsidRPr="0085022A" w:rsidRDefault="00D70991" w:rsidP="00D70991">
      <w:pPr>
        <w:widowControl w:val="0"/>
        <w:spacing w:before="120" w:after="120" w:line="26" w:lineRule="atLeast"/>
        <w:rPr>
          <w:b/>
          <w:iCs/>
          <w:szCs w:val="20"/>
        </w:rPr>
      </w:pPr>
      <w:r w:rsidRPr="0085022A">
        <w:rPr>
          <w:b/>
          <w:i/>
          <w:szCs w:val="20"/>
        </w:rPr>
        <w:t>Enforceability of Judgments</w:t>
      </w:r>
      <w:r w:rsidR="00302539" w:rsidRPr="0085022A">
        <w:rPr>
          <w:b/>
          <w:iCs/>
          <w:szCs w:val="20"/>
        </w:rPr>
        <w:t xml:space="preserve"> </w:t>
      </w:r>
    </w:p>
    <w:p w14:paraId="247ACB6F" w14:textId="2CCC3B09" w:rsidR="00D70991" w:rsidRPr="0085022A" w:rsidRDefault="00D70991" w:rsidP="00D70991">
      <w:pPr>
        <w:widowControl w:val="0"/>
        <w:spacing w:before="120" w:after="120" w:line="26" w:lineRule="atLeast"/>
        <w:rPr>
          <w:szCs w:val="20"/>
        </w:rPr>
      </w:pPr>
      <w:r w:rsidRPr="0085022A">
        <w:rPr>
          <w:szCs w:val="20"/>
        </w:rPr>
        <w:t xml:space="preserve">The Principality of Andorra is a sovereign state. Consequently, it may be difficult for investors to obtain judgments of courts in countries outside of Andorra against the Principality of Andorra. Enforcement of such judgments in Andorra may be refused in certain circumstances in the absence of an applicable treaty facilitating such enforcement. See </w:t>
      </w:r>
      <w:r w:rsidR="005440FD" w:rsidRPr="0085022A">
        <w:rPr>
          <w:szCs w:val="20"/>
        </w:rPr>
        <w:t>"</w:t>
      </w:r>
      <w:r w:rsidRPr="0085022A">
        <w:rPr>
          <w:i/>
          <w:szCs w:val="20"/>
        </w:rPr>
        <w:t>Risk Factors—Risks relating to Notes issued under the Programme—</w:t>
      </w:r>
      <w:r w:rsidR="009E729E" w:rsidRPr="0085022A">
        <w:rPr>
          <w:i/>
          <w:szCs w:val="20"/>
        </w:rPr>
        <w:t>Investors may experience difficulties in enforcing foreign judgments in Andorra</w:t>
      </w:r>
      <w:r w:rsidR="005440FD" w:rsidRPr="0085022A">
        <w:rPr>
          <w:szCs w:val="20"/>
        </w:rPr>
        <w:t>"</w:t>
      </w:r>
      <w:r w:rsidRPr="0085022A">
        <w:rPr>
          <w:szCs w:val="20"/>
        </w:rPr>
        <w:t>.</w:t>
      </w:r>
    </w:p>
    <w:p w14:paraId="6B9D926B" w14:textId="77777777" w:rsidR="00DF6830" w:rsidRPr="0085022A" w:rsidRDefault="00DF6830">
      <w:pPr>
        <w:spacing w:after="0"/>
        <w:jc w:val="left"/>
        <w:rPr>
          <w:b/>
          <w:caps/>
          <w:szCs w:val="20"/>
        </w:rPr>
      </w:pPr>
      <w:r w:rsidRPr="0085022A">
        <w:rPr>
          <w:szCs w:val="20"/>
        </w:rPr>
        <w:br w:type="page"/>
      </w:r>
    </w:p>
    <w:p w14:paraId="191A9CD2" w14:textId="02AB8DB8" w:rsidR="002F7977" w:rsidRPr="0085022A" w:rsidRDefault="00DB76D6" w:rsidP="00E03EE2">
      <w:pPr>
        <w:pStyle w:val="Title1"/>
        <w:pageBreakBefore w:val="0"/>
        <w:widowControl w:val="0"/>
        <w:spacing w:before="120" w:after="120" w:line="26" w:lineRule="atLeast"/>
        <w:rPr>
          <w:rFonts w:ascii="Times New Roman" w:hAnsi="Times New Roman" w:cs="Times New Roman"/>
          <w:szCs w:val="20"/>
        </w:rPr>
      </w:pPr>
      <w:bookmarkStart w:id="10" w:name="_Toc234422873"/>
      <w:bookmarkStart w:id="11" w:name="_Toc235094378"/>
      <w:bookmarkEnd w:id="8"/>
      <w:bookmarkEnd w:id="9"/>
      <w:r w:rsidRPr="0085022A">
        <w:rPr>
          <w:rFonts w:ascii="Times New Roman" w:hAnsi="Times New Roman" w:cs="Times New Roman"/>
          <w:szCs w:val="20"/>
        </w:rPr>
        <w:lastRenderedPageBreak/>
        <w:t xml:space="preserve">GENERAL DESCRIPTION OF THE </w:t>
      </w:r>
      <w:r w:rsidR="0026529D">
        <w:rPr>
          <w:rFonts w:ascii="Times New Roman" w:hAnsi="Times New Roman" w:cs="Times New Roman"/>
          <w:szCs w:val="20"/>
        </w:rPr>
        <w:t>P</w:t>
      </w:r>
      <w:r w:rsidRPr="0085022A">
        <w:rPr>
          <w:rFonts w:ascii="Times New Roman" w:hAnsi="Times New Roman" w:cs="Times New Roman"/>
          <w:szCs w:val="20"/>
        </w:rPr>
        <w:t>ROGRAMME</w:t>
      </w:r>
      <w:bookmarkEnd w:id="10"/>
      <w:bookmarkEnd w:id="11"/>
    </w:p>
    <w:p w14:paraId="191A9CD3" w14:textId="2F3B9A1D" w:rsidR="002F7977" w:rsidRPr="0085022A" w:rsidRDefault="00F87670" w:rsidP="00E03EE2">
      <w:pPr>
        <w:pStyle w:val="BodyText"/>
        <w:widowControl w:val="0"/>
        <w:spacing w:before="120" w:after="120" w:line="26" w:lineRule="atLeast"/>
        <w:rPr>
          <w:rFonts w:cs="Times New Roman"/>
          <w:b/>
          <w:i/>
          <w:szCs w:val="20"/>
        </w:rPr>
      </w:pPr>
      <w:r w:rsidRPr="0085022A">
        <w:rPr>
          <w:rFonts w:cs="Times New Roman"/>
          <w:b/>
          <w:i/>
          <w:szCs w:val="20"/>
        </w:rPr>
        <w:t xml:space="preserve">The following overview does not purport to be complete and is taken from, and is qualified in its entirety by, the remainder of this </w:t>
      </w:r>
      <w:r w:rsidR="00741DF1" w:rsidRPr="0085022A">
        <w:rPr>
          <w:rFonts w:cs="Times New Roman"/>
          <w:b/>
          <w:i/>
          <w:szCs w:val="20"/>
        </w:rPr>
        <w:t xml:space="preserve">Base </w:t>
      </w:r>
      <w:r w:rsidRPr="0085022A">
        <w:rPr>
          <w:rFonts w:cs="Times New Roman"/>
          <w:b/>
          <w:i/>
          <w:szCs w:val="20"/>
        </w:rPr>
        <w:t>Prospectus</w:t>
      </w:r>
      <w:r w:rsidR="00883424">
        <w:rPr>
          <w:rFonts w:cs="Times New Roman"/>
          <w:b/>
          <w:i/>
          <w:szCs w:val="20"/>
        </w:rPr>
        <w:t>,</w:t>
      </w:r>
      <w:r w:rsidRPr="0085022A">
        <w:rPr>
          <w:rFonts w:cs="Times New Roman"/>
          <w:b/>
          <w:i/>
          <w:szCs w:val="20"/>
        </w:rPr>
        <w:t xml:space="preserve"> </w:t>
      </w:r>
      <w:r w:rsidR="00883424" w:rsidRPr="00883424">
        <w:rPr>
          <w:rFonts w:cs="Times New Roman"/>
          <w:b/>
          <w:i/>
          <w:szCs w:val="20"/>
        </w:rPr>
        <w:t>including any information incorporated by reference</w:t>
      </w:r>
      <w:r w:rsidR="00883424">
        <w:rPr>
          <w:rFonts w:cs="Times New Roman"/>
          <w:b/>
          <w:i/>
          <w:szCs w:val="20"/>
        </w:rPr>
        <w:t>,</w:t>
      </w:r>
      <w:r w:rsidR="00883424" w:rsidRPr="00883424">
        <w:rPr>
          <w:rFonts w:cs="Times New Roman"/>
          <w:b/>
          <w:i/>
          <w:szCs w:val="20"/>
        </w:rPr>
        <w:t xml:space="preserve"> </w:t>
      </w:r>
      <w:r w:rsidRPr="0085022A">
        <w:rPr>
          <w:rFonts w:cs="Times New Roman"/>
          <w:b/>
          <w:i/>
          <w:szCs w:val="20"/>
        </w:rPr>
        <w:t>and, in relation to the terms and conditions of any particular Tranche of Notes, the applicable Final Terms.</w:t>
      </w:r>
      <w:r w:rsidR="004E3D1E" w:rsidRPr="0085022A">
        <w:rPr>
          <w:rFonts w:cs="Times New Roman"/>
          <w:b/>
          <w:i/>
          <w:szCs w:val="20"/>
        </w:rPr>
        <w:t xml:space="preserve"> </w:t>
      </w:r>
      <w:r w:rsidRPr="0085022A">
        <w:rPr>
          <w:rFonts w:cs="Times New Roman"/>
          <w:b/>
          <w:i/>
          <w:szCs w:val="20"/>
        </w:rPr>
        <w:t>The Issuer and any relevant Dealer may agree that Notes shall be issued in a form other than that contemplated in the Terms and Conditions, in which event, in the case of listed Notes only and if appropriate, a new Prospectus will be published.</w:t>
      </w:r>
    </w:p>
    <w:p w14:paraId="191A9CD4" w14:textId="5CB1F51D" w:rsidR="002F7977" w:rsidRPr="0085022A" w:rsidRDefault="00F87670" w:rsidP="00E03EE2">
      <w:pPr>
        <w:pStyle w:val="Title7"/>
        <w:keepNext w:val="0"/>
        <w:widowControl w:val="0"/>
        <w:spacing w:before="120" w:after="120" w:line="26" w:lineRule="atLeast"/>
        <w:rPr>
          <w:rFonts w:cs="Times New Roman"/>
          <w:szCs w:val="20"/>
          <w:lang w:eastAsia="en-US" w:bidi="ar-SA"/>
        </w:rPr>
      </w:pPr>
      <w:r w:rsidRPr="0085022A">
        <w:rPr>
          <w:rFonts w:cs="Times New Roman"/>
          <w:szCs w:val="20"/>
          <w:lang w:eastAsia="en-US" w:bidi="ar-SA"/>
        </w:rPr>
        <w:t xml:space="preserve">Words and expressions defined in the </w:t>
      </w:r>
      <w:r w:rsidR="005440FD" w:rsidRPr="0085022A">
        <w:rPr>
          <w:rFonts w:cs="Times New Roman"/>
          <w:szCs w:val="20"/>
          <w:lang w:eastAsia="en-US" w:bidi="ar-SA"/>
        </w:rPr>
        <w:t>"</w:t>
      </w:r>
      <w:r w:rsidRPr="0085022A">
        <w:rPr>
          <w:rFonts w:cs="Times New Roman"/>
          <w:szCs w:val="20"/>
          <w:lang w:eastAsia="en-US" w:bidi="ar-SA"/>
        </w:rPr>
        <w:t>Terms and Conditions of the Notes</w:t>
      </w:r>
      <w:r w:rsidR="005440FD" w:rsidRPr="0085022A">
        <w:rPr>
          <w:rFonts w:cs="Times New Roman"/>
          <w:szCs w:val="20"/>
          <w:lang w:eastAsia="en-US" w:bidi="ar-SA"/>
        </w:rPr>
        <w:t>"</w:t>
      </w:r>
      <w:r w:rsidRPr="0085022A">
        <w:rPr>
          <w:rFonts w:cs="Times New Roman"/>
          <w:szCs w:val="20"/>
          <w:lang w:eastAsia="en-US" w:bidi="ar-SA"/>
        </w:rPr>
        <w:t xml:space="preserve"> below or elsewhere in this </w:t>
      </w:r>
      <w:r w:rsidR="00741DF1" w:rsidRPr="0085022A">
        <w:rPr>
          <w:rFonts w:cs="Times New Roman"/>
          <w:szCs w:val="20"/>
          <w:lang w:eastAsia="en-US" w:bidi="ar-SA"/>
        </w:rPr>
        <w:t xml:space="preserve">Base </w:t>
      </w:r>
      <w:r w:rsidRPr="0085022A">
        <w:rPr>
          <w:rFonts w:cs="Times New Roman"/>
          <w:szCs w:val="20"/>
          <w:lang w:eastAsia="en-US" w:bidi="ar-SA"/>
        </w:rPr>
        <w:t>Prospectus have the same meanings in this overview.</w:t>
      </w:r>
      <w:r w:rsidR="0097423B" w:rsidRPr="0085022A">
        <w:rPr>
          <w:rFonts w:cs="Times New Roman"/>
          <w:szCs w:val="20"/>
          <w:lang w:eastAsia="en-US" w:bidi="ar-SA"/>
        </w:rPr>
        <w:t xml:space="preserve"> </w:t>
      </w:r>
    </w:p>
    <w:p w14:paraId="7ECCDF85" w14:textId="7AF1663F" w:rsidR="0097423B" w:rsidRPr="0085022A" w:rsidRDefault="0097423B" w:rsidP="00E03EE2">
      <w:pPr>
        <w:pStyle w:val="BodyText"/>
        <w:widowControl w:val="0"/>
        <w:spacing w:before="120" w:after="120" w:line="26" w:lineRule="atLeast"/>
        <w:rPr>
          <w:rFonts w:cs="Times New Roman"/>
          <w:szCs w:val="20"/>
        </w:rPr>
      </w:pPr>
    </w:p>
    <w:tbl>
      <w:tblPr>
        <w:tblW w:w="5046" w:type="pct"/>
        <w:tblLook w:val="0000" w:firstRow="0" w:lastRow="0" w:firstColumn="0" w:lastColumn="0" w:noHBand="0" w:noVBand="0"/>
      </w:tblPr>
      <w:tblGrid>
        <w:gridCol w:w="3290"/>
        <w:gridCol w:w="5292"/>
      </w:tblGrid>
      <w:tr w:rsidR="005B1A64" w:rsidRPr="0085022A" w14:paraId="191A9CD8" w14:textId="77777777" w:rsidTr="005B1A64">
        <w:tc>
          <w:tcPr>
            <w:tcW w:w="1900" w:type="pct"/>
          </w:tcPr>
          <w:p w14:paraId="191A9CD5" w14:textId="77777777" w:rsidR="005B1A64" w:rsidRPr="0085022A" w:rsidRDefault="005B1A64" w:rsidP="00E03EE2">
            <w:pPr>
              <w:pStyle w:val="BodyText"/>
              <w:widowControl w:val="0"/>
              <w:spacing w:before="120" w:after="120" w:line="26" w:lineRule="atLeast"/>
              <w:rPr>
                <w:rFonts w:cs="Times New Roman"/>
                <w:b/>
                <w:szCs w:val="20"/>
              </w:rPr>
            </w:pPr>
            <w:r w:rsidRPr="0085022A">
              <w:rPr>
                <w:rFonts w:cs="Times New Roman"/>
                <w:b/>
                <w:szCs w:val="20"/>
              </w:rPr>
              <w:t>The Issuer:</w:t>
            </w:r>
          </w:p>
        </w:tc>
        <w:tc>
          <w:tcPr>
            <w:tcW w:w="3100" w:type="pct"/>
          </w:tcPr>
          <w:p w14:paraId="191A9CD6" w14:textId="62A33AA5" w:rsidR="005B1A64" w:rsidRPr="0085022A" w:rsidRDefault="005B1A64" w:rsidP="00E03EE2">
            <w:pPr>
              <w:pStyle w:val="BodyText"/>
              <w:widowControl w:val="0"/>
              <w:spacing w:before="120" w:after="120" w:line="26" w:lineRule="atLeast"/>
              <w:rPr>
                <w:rFonts w:cs="Times New Roman"/>
                <w:szCs w:val="20"/>
              </w:rPr>
            </w:pPr>
            <w:r w:rsidRPr="0085022A">
              <w:rPr>
                <w:rFonts w:cs="Times New Roman"/>
                <w:szCs w:val="20"/>
              </w:rPr>
              <w:t>Principality of Andorra.</w:t>
            </w:r>
          </w:p>
        </w:tc>
      </w:tr>
      <w:tr w:rsidR="005B1A64" w:rsidRPr="0085022A" w14:paraId="191A9CE1" w14:textId="77777777" w:rsidTr="005B1A64">
        <w:tc>
          <w:tcPr>
            <w:tcW w:w="1900" w:type="pct"/>
          </w:tcPr>
          <w:p w14:paraId="191A9CDE" w14:textId="0D13E898" w:rsidR="005B1A64" w:rsidRPr="0085022A" w:rsidRDefault="005B1A64" w:rsidP="00E03EE2">
            <w:pPr>
              <w:pStyle w:val="BodyText"/>
              <w:widowControl w:val="0"/>
              <w:spacing w:before="120" w:after="120" w:line="26" w:lineRule="atLeast"/>
              <w:rPr>
                <w:rFonts w:cs="Times New Roman"/>
                <w:b/>
                <w:szCs w:val="20"/>
              </w:rPr>
            </w:pPr>
            <w:r w:rsidRPr="0085022A">
              <w:rPr>
                <w:rFonts w:cs="Times New Roman"/>
                <w:b/>
                <w:szCs w:val="20"/>
              </w:rPr>
              <w:t>Arrangers:</w:t>
            </w:r>
          </w:p>
        </w:tc>
        <w:tc>
          <w:tcPr>
            <w:tcW w:w="3100" w:type="pct"/>
          </w:tcPr>
          <w:p w14:paraId="191A9CDF" w14:textId="153D25EE" w:rsidR="005B1A64" w:rsidRPr="001A6CA7" w:rsidRDefault="005B1A64" w:rsidP="001A6CA7">
            <w:pPr>
              <w:pStyle w:val="BodyText"/>
              <w:widowControl w:val="0"/>
              <w:spacing w:before="120" w:after="120" w:line="26" w:lineRule="atLeast"/>
              <w:rPr>
                <w:rFonts w:cs="Times New Roman"/>
                <w:szCs w:val="20"/>
                <w:lang w:val="en-US"/>
              </w:rPr>
            </w:pPr>
            <w:r w:rsidRPr="001A6CA7">
              <w:rPr>
                <w:rFonts w:cs="Times New Roman"/>
                <w:szCs w:val="20"/>
                <w:lang w:val="en-US"/>
              </w:rPr>
              <w:t>Banco Santander, S.A.</w:t>
            </w:r>
            <w:r w:rsidR="004E2F67" w:rsidRPr="001A6CA7">
              <w:rPr>
                <w:rFonts w:cs="Times New Roman"/>
                <w:szCs w:val="20"/>
                <w:lang w:val="en-US"/>
              </w:rPr>
              <w:t xml:space="preserve">, </w:t>
            </w:r>
            <w:r w:rsidR="001A6CA7" w:rsidRPr="001A6CA7">
              <w:rPr>
                <w:rFonts w:cs="Times New Roman"/>
                <w:szCs w:val="20"/>
                <w:lang w:val="en-US"/>
              </w:rPr>
              <w:t>Citibank Europe PLC</w:t>
            </w:r>
            <w:r w:rsidR="00E95C47">
              <w:rPr>
                <w:rFonts w:cs="Times New Roman"/>
                <w:szCs w:val="20"/>
                <w:lang w:val="en-US"/>
              </w:rPr>
              <w:t xml:space="preserve"> </w:t>
            </w:r>
            <w:r w:rsidR="001A6CA7" w:rsidRPr="001A6CA7">
              <w:rPr>
                <w:rFonts w:cs="Times New Roman"/>
                <w:szCs w:val="20"/>
                <w:lang w:val="en-US"/>
              </w:rPr>
              <w:t xml:space="preserve">and </w:t>
            </w:r>
            <w:r w:rsidRPr="0085022A">
              <w:rPr>
                <w:rFonts w:cs="Times New Roman"/>
                <w:szCs w:val="20"/>
              </w:rPr>
              <w:t>Cr</w:t>
            </w:r>
            <w:r w:rsidRPr="0085022A">
              <w:rPr>
                <w:rFonts w:cs="Times New Roman"/>
                <w:bCs/>
                <w:szCs w:val="20"/>
              </w:rPr>
              <w:t>é</w:t>
            </w:r>
            <w:r w:rsidRPr="0085022A">
              <w:rPr>
                <w:rFonts w:cs="Times New Roman"/>
                <w:szCs w:val="20"/>
              </w:rPr>
              <w:t>dit Agricole Corporate and Investment Bank.</w:t>
            </w:r>
          </w:p>
        </w:tc>
      </w:tr>
      <w:tr w:rsidR="005B1A64" w:rsidRPr="0085022A" w14:paraId="191A9CE5" w14:textId="77777777" w:rsidTr="005B1A64">
        <w:tc>
          <w:tcPr>
            <w:tcW w:w="1900" w:type="pct"/>
          </w:tcPr>
          <w:p w14:paraId="191A9CE2" w14:textId="77777777" w:rsidR="005B1A64" w:rsidRPr="0085022A" w:rsidRDefault="005B1A64" w:rsidP="00E03EE2">
            <w:pPr>
              <w:pStyle w:val="BodyText"/>
              <w:widowControl w:val="0"/>
              <w:spacing w:before="120" w:after="120" w:line="26" w:lineRule="atLeast"/>
              <w:rPr>
                <w:rFonts w:cs="Times New Roman"/>
                <w:b/>
                <w:szCs w:val="20"/>
              </w:rPr>
            </w:pPr>
            <w:r w:rsidRPr="0085022A">
              <w:rPr>
                <w:rFonts w:cs="Times New Roman"/>
                <w:b/>
                <w:szCs w:val="20"/>
              </w:rPr>
              <w:t>Dealers:</w:t>
            </w:r>
          </w:p>
        </w:tc>
        <w:tc>
          <w:tcPr>
            <w:tcW w:w="3100" w:type="pct"/>
          </w:tcPr>
          <w:p w14:paraId="191A9CE3" w14:textId="69EF60F3" w:rsidR="005B1A64" w:rsidRPr="001A6CA7" w:rsidRDefault="00964B55" w:rsidP="001A6CA7">
            <w:pPr>
              <w:pStyle w:val="BodyText"/>
              <w:widowControl w:val="0"/>
              <w:spacing w:before="120" w:after="120" w:line="26" w:lineRule="atLeast"/>
              <w:rPr>
                <w:rFonts w:cs="Times New Roman"/>
                <w:szCs w:val="20"/>
                <w:lang w:val="en-US"/>
              </w:rPr>
            </w:pPr>
            <w:r w:rsidRPr="001A6CA7">
              <w:rPr>
                <w:rFonts w:cs="Times New Roman"/>
                <w:szCs w:val="20"/>
                <w:lang w:val="en-US"/>
              </w:rPr>
              <w:t xml:space="preserve">Andorra Banc Agrícol Reig, S.A., </w:t>
            </w:r>
            <w:r w:rsidR="004E2F67" w:rsidRPr="001A6CA7">
              <w:rPr>
                <w:rFonts w:cs="Times New Roman"/>
                <w:szCs w:val="20"/>
                <w:lang w:val="en-US"/>
              </w:rPr>
              <w:t xml:space="preserve">Banco Santander, S.A., </w:t>
            </w:r>
            <w:r w:rsidR="001A6CA7" w:rsidRPr="001A6CA7">
              <w:rPr>
                <w:rFonts w:cs="Times New Roman"/>
                <w:szCs w:val="20"/>
                <w:lang w:val="en-US"/>
              </w:rPr>
              <w:t>Citibank Europe PLC</w:t>
            </w:r>
            <w:r w:rsidR="001B722A">
              <w:rPr>
                <w:rFonts w:cs="Times New Roman"/>
                <w:szCs w:val="20"/>
                <w:lang w:val="en-US"/>
              </w:rPr>
              <w:t xml:space="preserve">, </w:t>
            </w:r>
            <w:r w:rsidR="004E2F67" w:rsidRPr="0085022A">
              <w:rPr>
                <w:rFonts w:cs="Times New Roman"/>
                <w:szCs w:val="20"/>
              </w:rPr>
              <w:t>Cr</w:t>
            </w:r>
            <w:r w:rsidR="004E2F67" w:rsidRPr="0085022A">
              <w:rPr>
                <w:rFonts w:cs="Times New Roman"/>
                <w:bCs/>
                <w:szCs w:val="20"/>
              </w:rPr>
              <w:t>é</w:t>
            </w:r>
            <w:r w:rsidR="004E2F67" w:rsidRPr="0085022A">
              <w:rPr>
                <w:rFonts w:cs="Times New Roman"/>
                <w:szCs w:val="20"/>
              </w:rPr>
              <w:t>dit Agricole Corporate and Investment Bank</w:t>
            </w:r>
            <w:r w:rsidR="004E2F67">
              <w:rPr>
                <w:rFonts w:cs="Times New Roman"/>
                <w:szCs w:val="20"/>
              </w:rPr>
              <w:t xml:space="preserve">, </w:t>
            </w:r>
            <w:r w:rsidRPr="00964B55">
              <w:rPr>
                <w:rFonts w:cs="Times New Roman"/>
                <w:szCs w:val="20"/>
              </w:rPr>
              <w:t>Crèdit Andorrà, S</w:t>
            </w:r>
            <w:r>
              <w:rPr>
                <w:rFonts w:cs="Times New Roman"/>
                <w:szCs w:val="20"/>
              </w:rPr>
              <w:t>A</w:t>
            </w:r>
            <w:r w:rsidR="004E2F67">
              <w:rPr>
                <w:rFonts w:cs="Times New Roman"/>
                <w:szCs w:val="20"/>
              </w:rPr>
              <w:t xml:space="preserve">, </w:t>
            </w:r>
            <w:r w:rsidRPr="00964B55">
              <w:rPr>
                <w:rFonts w:cs="Times New Roman"/>
                <w:szCs w:val="20"/>
              </w:rPr>
              <w:t>Mora Banc Grup, S</w:t>
            </w:r>
            <w:r w:rsidR="004E2F67">
              <w:rPr>
                <w:rFonts w:cs="Times New Roman"/>
                <w:szCs w:val="20"/>
              </w:rPr>
              <w:t xml:space="preserve">A </w:t>
            </w:r>
            <w:r w:rsidR="005B1A64" w:rsidRPr="0085022A">
              <w:rPr>
                <w:rFonts w:cs="Times New Roman"/>
                <w:szCs w:val="20"/>
              </w:rPr>
              <w:t xml:space="preserve">and </w:t>
            </w:r>
            <w:r w:rsidR="00BD47D4">
              <w:rPr>
                <w:rFonts w:cs="Times New Roman"/>
                <w:szCs w:val="20"/>
              </w:rPr>
              <w:t xml:space="preserve">any </w:t>
            </w:r>
            <w:r w:rsidR="005B1A64" w:rsidRPr="0085022A">
              <w:rPr>
                <w:rFonts w:cs="Times New Roman"/>
                <w:szCs w:val="20"/>
              </w:rPr>
              <w:t xml:space="preserve">other Dealers appointed in accordance with the Dealer Agreement as defined under </w:t>
            </w:r>
            <w:r w:rsidR="005440FD" w:rsidRPr="0085022A">
              <w:rPr>
                <w:rFonts w:cs="Times New Roman"/>
                <w:szCs w:val="20"/>
              </w:rPr>
              <w:t>"</w:t>
            </w:r>
            <w:r w:rsidR="005B1A64" w:rsidRPr="0085022A">
              <w:rPr>
                <w:rFonts w:cs="Times New Roman"/>
                <w:i/>
                <w:iCs/>
                <w:szCs w:val="20"/>
              </w:rPr>
              <w:t>Subscription and Sale</w:t>
            </w:r>
            <w:r w:rsidR="005440FD" w:rsidRPr="0085022A">
              <w:rPr>
                <w:rFonts w:cs="Times New Roman"/>
                <w:szCs w:val="20"/>
              </w:rPr>
              <w:t>"</w:t>
            </w:r>
            <w:r w:rsidR="005B1A64" w:rsidRPr="0085022A">
              <w:rPr>
                <w:rFonts w:cs="Times New Roman"/>
                <w:szCs w:val="20"/>
              </w:rPr>
              <w:t>.</w:t>
            </w:r>
          </w:p>
        </w:tc>
      </w:tr>
      <w:tr w:rsidR="005B1A64" w:rsidRPr="0085022A" w14:paraId="191A9CF1" w14:textId="77777777" w:rsidTr="005B1A64">
        <w:tc>
          <w:tcPr>
            <w:tcW w:w="1900" w:type="pct"/>
          </w:tcPr>
          <w:p w14:paraId="191A9CEE" w14:textId="4154C2E5" w:rsidR="005B1A64" w:rsidRPr="0085022A" w:rsidRDefault="005B1A64" w:rsidP="00E03EE2">
            <w:pPr>
              <w:pStyle w:val="BodyText"/>
              <w:widowControl w:val="0"/>
              <w:spacing w:before="120" w:after="120" w:line="26" w:lineRule="atLeast"/>
              <w:rPr>
                <w:rFonts w:cs="Times New Roman"/>
                <w:b/>
                <w:szCs w:val="20"/>
              </w:rPr>
            </w:pPr>
            <w:r w:rsidRPr="0085022A">
              <w:rPr>
                <w:rFonts w:cs="Times New Roman"/>
                <w:b/>
                <w:szCs w:val="20"/>
              </w:rPr>
              <w:t>Fiscal Agent:</w:t>
            </w:r>
          </w:p>
        </w:tc>
        <w:tc>
          <w:tcPr>
            <w:tcW w:w="3100" w:type="pct"/>
          </w:tcPr>
          <w:p w14:paraId="191A9CEF" w14:textId="1E939609" w:rsidR="005B1A64" w:rsidRPr="0085022A" w:rsidRDefault="00D9258C" w:rsidP="00E03EE2">
            <w:pPr>
              <w:pStyle w:val="BodyText"/>
              <w:widowControl w:val="0"/>
              <w:spacing w:before="120" w:after="120" w:line="26" w:lineRule="atLeast"/>
              <w:rPr>
                <w:rFonts w:cs="Times New Roman"/>
                <w:szCs w:val="20"/>
              </w:rPr>
            </w:pPr>
            <w:r w:rsidRPr="0085022A">
              <w:rPr>
                <w:rFonts w:cs="Times New Roman"/>
                <w:szCs w:val="20"/>
              </w:rPr>
              <w:t xml:space="preserve">The Bank of New York Mellon SA/NV, </w:t>
            </w:r>
            <w:r w:rsidR="009F7437" w:rsidRPr="0085022A">
              <w:rPr>
                <w:rFonts w:cs="Times New Roman"/>
                <w:szCs w:val="20"/>
              </w:rPr>
              <w:t>Dublin</w:t>
            </w:r>
            <w:r w:rsidRPr="0085022A">
              <w:rPr>
                <w:rFonts w:cs="Times New Roman"/>
                <w:szCs w:val="20"/>
              </w:rPr>
              <w:t xml:space="preserve"> Branch</w:t>
            </w:r>
            <w:r w:rsidR="00212036" w:rsidRPr="0085022A">
              <w:rPr>
                <w:rFonts w:cs="Times New Roman"/>
                <w:szCs w:val="20"/>
              </w:rPr>
              <w:t>.</w:t>
            </w:r>
          </w:p>
        </w:tc>
      </w:tr>
      <w:tr w:rsidR="005B1A64" w:rsidRPr="0085022A" w14:paraId="191A9CF5" w14:textId="77777777" w:rsidTr="005B1A64">
        <w:tc>
          <w:tcPr>
            <w:tcW w:w="1900" w:type="pct"/>
          </w:tcPr>
          <w:p w14:paraId="191A9CF2" w14:textId="77777777" w:rsidR="005B1A64" w:rsidRPr="0085022A" w:rsidRDefault="005B1A64" w:rsidP="00E03EE2">
            <w:pPr>
              <w:pStyle w:val="BodyText"/>
              <w:widowControl w:val="0"/>
              <w:spacing w:before="120" w:after="120" w:line="26" w:lineRule="atLeast"/>
              <w:rPr>
                <w:rFonts w:cs="Times New Roman"/>
                <w:b/>
                <w:szCs w:val="20"/>
              </w:rPr>
            </w:pPr>
            <w:r w:rsidRPr="0085022A">
              <w:rPr>
                <w:rFonts w:cs="Times New Roman"/>
                <w:b/>
                <w:szCs w:val="20"/>
              </w:rPr>
              <w:t>Description:</w:t>
            </w:r>
          </w:p>
        </w:tc>
        <w:tc>
          <w:tcPr>
            <w:tcW w:w="3100" w:type="pct"/>
          </w:tcPr>
          <w:p w14:paraId="191A9CF3" w14:textId="709589F3" w:rsidR="005B1A64" w:rsidRPr="0085022A" w:rsidRDefault="005B1A64" w:rsidP="00E03EE2">
            <w:pPr>
              <w:pStyle w:val="BodyText"/>
              <w:widowControl w:val="0"/>
              <w:spacing w:before="120" w:after="120" w:line="26" w:lineRule="atLeast"/>
              <w:rPr>
                <w:rFonts w:cs="Times New Roman"/>
                <w:szCs w:val="20"/>
              </w:rPr>
            </w:pPr>
            <w:r w:rsidRPr="0085022A">
              <w:rPr>
                <w:rFonts w:cs="Times New Roman"/>
                <w:szCs w:val="20"/>
              </w:rPr>
              <w:t>Euro Medium Term Note Programme.</w:t>
            </w:r>
          </w:p>
        </w:tc>
      </w:tr>
      <w:tr w:rsidR="005B1A64" w:rsidRPr="0085022A" w14:paraId="191A9CF9" w14:textId="77777777" w:rsidTr="005B1A64">
        <w:tc>
          <w:tcPr>
            <w:tcW w:w="1900" w:type="pct"/>
          </w:tcPr>
          <w:p w14:paraId="191A9CF6" w14:textId="77777777" w:rsidR="005B1A64" w:rsidRPr="0085022A" w:rsidRDefault="005B1A64" w:rsidP="00E03EE2">
            <w:pPr>
              <w:pStyle w:val="BodyText"/>
              <w:widowControl w:val="0"/>
              <w:spacing w:before="120" w:after="120" w:line="26" w:lineRule="atLeast"/>
              <w:rPr>
                <w:rFonts w:cs="Times New Roman"/>
                <w:b/>
                <w:szCs w:val="20"/>
              </w:rPr>
            </w:pPr>
            <w:r w:rsidRPr="0085022A">
              <w:rPr>
                <w:rFonts w:cs="Times New Roman"/>
                <w:b/>
                <w:szCs w:val="20"/>
              </w:rPr>
              <w:t>Certain Restrictions:</w:t>
            </w:r>
          </w:p>
        </w:tc>
        <w:tc>
          <w:tcPr>
            <w:tcW w:w="3100" w:type="pct"/>
          </w:tcPr>
          <w:p w14:paraId="191A9CF7" w14:textId="6DEFF094" w:rsidR="005B1A64" w:rsidRPr="0085022A" w:rsidRDefault="005B1A64" w:rsidP="00E03EE2">
            <w:pPr>
              <w:pStyle w:val="BodyText"/>
              <w:widowControl w:val="0"/>
              <w:spacing w:before="120" w:after="120" w:line="26" w:lineRule="atLeast"/>
              <w:rPr>
                <w:rFonts w:cs="Times New Roman"/>
                <w:szCs w:val="20"/>
              </w:rPr>
            </w:pPr>
            <w:r w:rsidRPr="0085022A">
              <w:rPr>
                <w:rFonts w:cs="Times New Roman"/>
                <w:szCs w:val="20"/>
              </w:rPr>
              <w:t xml:space="preserve">Each issue of Notes denominated in a currency in respect of which particular laws, guidelines, regulations, restrictions or reporting requirements apply will only be issued in circumstances which comply with such laws, guidelines, regulations, restrictions or reporting requirements from time to time (see </w:t>
            </w:r>
            <w:r w:rsidR="005440FD" w:rsidRPr="0085022A">
              <w:rPr>
                <w:rFonts w:cs="Times New Roman"/>
                <w:szCs w:val="20"/>
              </w:rPr>
              <w:t>"</w:t>
            </w:r>
            <w:r w:rsidRPr="0085022A">
              <w:rPr>
                <w:rFonts w:cs="Times New Roman"/>
                <w:i/>
                <w:szCs w:val="20"/>
              </w:rPr>
              <w:t>Subscription and Sale</w:t>
            </w:r>
            <w:r w:rsidR="005440FD" w:rsidRPr="0085022A">
              <w:rPr>
                <w:rFonts w:cs="Times New Roman"/>
                <w:szCs w:val="20"/>
              </w:rPr>
              <w:t>"</w:t>
            </w:r>
            <w:r w:rsidRPr="0085022A">
              <w:rPr>
                <w:rFonts w:cs="Times New Roman"/>
                <w:szCs w:val="20"/>
              </w:rPr>
              <w:t xml:space="preserve">) including the following restrictions applicable at the date of this </w:t>
            </w:r>
            <w:r w:rsidR="002E3E2F" w:rsidRPr="0085022A">
              <w:rPr>
                <w:rFonts w:cs="Times New Roman"/>
                <w:szCs w:val="20"/>
              </w:rPr>
              <w:t xml:space="preserve">Base </w:t>
            </w:r>
            <w:r w:rsidRPr="0085022A">
              <w:rPr>
                <w:rFonts w:cs="Times New Roman"/>
                <w:szCs w:val="20"/>
              </w:rPr>
              <w:t>Prospectus.</w:t>
            </w:r>
          </w:p>
        </w:tc>
      </w:tr>
      <w:tr w:rsidR="005B1A64" w:rsidRPr="0085022A" w14:paraId="191A9CFE" w14:textId="77777777" w:rsidTr="005B1A64">
        <w:tc>
          <w:tcPr>
            <w:tcW w:w="1900" w:type="pct"/>
          </w:tcPr>
          <w:p w14:paraId="191A9CFA" w14:textId="77777777" w:rsidR="005B1A64" w:rsidRPr="0085022A" w:rsidRDefault="005B1A64" w:rsidP="00E03EE2">
            <w:pPr>
              <w:pStyle w:val="BodyText"/>
              <w:widowControl w:val="0"/>
              <w:spacing w:before="120" w:after="120" w:line="26" w:lineRule="atLeast"/>
              <w:rPr>
                <w:rFonts w:cs="Times New Roman"/>
                <w:b/>
                <w:szCs w:val="20"/>
              </w:rPr>
            </w:pPr>
          </w:p>
        </w:tc>
        <w:tc>
          <w:tcPr>
            <w:tcW w:w="3100" w:type="pct"/>
          </w:tcPr>
          <w:p w14:paraId="191A9CFB" w14:textId="77777777" w:rsidR="005B1A64" w:rsidRPr="0085022A" w:rsidRDefault="005B1A64" w:rsidP="00E03EE2">
            <w:pPr>
              <w:pStyle w:val="BodyText"/>
              <w:widowControl w:val="0"/>
              <w:spacing w:before="120" w:after="120" w:line="26" w:lineRule="atLeast"/>
              <w:rPr>
                <w:rFonts w:cs="Times New Roman"/>
                <w:b/>
                <w:szCs w:val="20"/>
              </w:rPr>
            </w:pPr>
            <w:r w:rsidRPr="0085022A">
              <w:rPr>
                <w:rFonts w:cs="Times New Roman"/>
                <w:b/>
                <w:szCs w:val="20"/>
              </w:rPr>
              <w:t>Notes having a maturity of less than one year</w:t>
            </w:r>
          </w:p>
          <w:p w14:paraId="191A9CFC" w14:textId="1D52B935" w:rsidR="005B1A64" w:rsidRPr="0085022A" w:rsidRDefault="005B1A64" w:rsidP="00E03EE2">
            <w:pPr>
              <w:pStyle w:val="BodyText"/>
              <w:widowControl w:val="0"/>
              <w:spacing w:before="120" w:after="120" w:line="26" w:lineRule="atLeast"/>
              <w:rPr>
                <w:rFonts w:cs="Times New Roman"/>
                <w:szCs w:val="20"/>
              </w:rPr>
            </w:pPr>
            <w:r w:rsidRPr="0085022A">
              <w:rPr>
                <w:rFonts w:cs="Times New Roman"/>
                <w:szCs w:val="20"/>
              </w:rPr>
              <w:t>Notes having a maturity of less than one year will</w:t>
            </w:r>
            <w:r w:rsidR="00D70991" w:rsidRPr="0085022A">
              <w:rPr>
                <w:rFonts w:cs="Times New Roman"/>
                <w:szCs w:val="20"/>
              </w:rPr>
              <w:t>, if the proceeds of the issue are accepted in the United Kingdom,</w:t>
            </w:r>
            <w:r w:rsidRPr="0085022A">
              <w:rPr>
                <w:rFonts w:cs="Times New Roman"/>
                <w:szCs w:val="20"/>
              </w:rPr>
              <w:t xml:space="preserve"> constitute deposits for the purposes of the prohibition on accepting deposits contained in section 19 of the Financial Services and Markets Act 2000 (the </w:t>
            </w:r>
            <w:r w:rsidR="005440FD" w:rsidRPr="0085022A">
              <w:rPr>
                <w:rFonts w:cs="Times New Roman"/>
                <w:szCs w:val="20"/>
              </w:rPr>
              <w:t>"</w:t>
            </w:r>
            <w:r w:rsidRPr="0085022A">
              <w:rPr>
                <w:rFonts w:cs="Times New Roman"/>
                <w:b/>
                <w:szCs w:val="20"/>
              </w:rPr>
              <w:t>FSMA</w:t>
            </w:r>
            <w:r w:rsidR="005440FD" w:rsidRPr="0085022A">
              <w:rPr>
                <w:rFonts w:cs="Times New Roman"/>
                <w:szCs w:val="20"/>
              </w:rPr>
              <w:t>"</w:t>
            </w:r>
            <w:r w:rsidRPr="0085022A">
              <w:rPr>
                <w:rFonts w:cs="Times New Roman"/>
                <w:szCs w:val="20"/>
              </w:rPr>
              <w:t xml:space="preserve">) unless they are issued to a limited class of professional investors and have a denomination of at least £100,000 or its equivalent, see </w:t>
            </w:r>
            <w:r w:rsidR="005440FD" w:rsidRPr="0085022A">
              <w:rPr>
                <w:rFonts w:cs="Times New Roman"/>
                <w:szCs w:val="20"/>
              </w:rPr>
              <w:t>"</w:t>
            </w:r>
            <w:r w:rsidRPr="0085022A">
              <w:rPr>
                <w:rFonts w:cs="Times New Roman"/>
                <w:i/>
                <w:szCs w:val="20"/>
              </w:rPr>
              <w:t>Subscription and Sale</w:t>
            </w:r>
            <w:r w:rsidR="005440FD" w:rsidRPr="0085022A">
              <w:rPr>
                <w:rFonts w:cs="Times New Roman"/>
                <w:szCs w:val="20"/>
              </w:rPr>
              <w:t>"</w:t>
            </w:r>
            <w:r w:rsidRPr="0085022A">
              <w:rPr>
                <w:rFonts w:cs="Times New Roman"/>
                <w:szCs w:val="20"/>
              </w:rPr>
              <w:t xml:space="preserve">. </w:t>
            </w:r>
          </w:p>
        </w:tc>
      </w:tr>
      <w:tr w:rsidR="005B1A64" w:rsidRPr="0085022A" w14:paraId="191A9D02" w14:textId="77777777" w:rsidTr="005B1A64">
        <w:tblPrEx>
          <w:tblLook w:val="04A0" w:firstRow="1" w:lastRow="0" w:firstColumn="1" w:lastColumn="0" w:noHBand="0" w:noVBand="1"/>
        </w:tblPrEx>
        <w:tc>
          <w:tcPr>
            <w:tcW w:w="3261" w:type="dxa"/>
          </w:tcPr>
          <w:p w14:paraId="191A9CFF" w14:textId="77777777" w:rsidR="005B1A64" w:rsidRPr="0085022A" w:rsidRDefault="005B1A64" w:rsidP="00E03EE2">
            <w:pPr>
              <w:pStyle w:val="BodyText"/>
              <w:spacing w:before="120" w:after="120" w:line="26" w:lineRule="atLeast"/>
              <w:rPr>
                <w:rFonts w:cs="Times New Roman"/>
                <w:b/>
                <w:szCs w:val="20"/>
              </w:rPr>
            </w:pPr>
            <w:r w:rsidRPr="0085022A">
              <w:rPr>
                <w:rFonts w:cs="Times New Roman"/>
                <w:b/>
                <w:szCs w:val="20"/>
              </w:rPr>
              <w:t xml:space="preserve">Programme Size: </w:t>
            </w:r>
          </w:p>
        </w:tc>
        <w:tc>
          <w:tcPr>
            <w:tcW w:w="5244" w:type="dxa"/>
          </w:tcPr>
          <w:p w14:paraId="191A9D00" w14:textId="7835C937" w:rsidR="005B1A64" w:rsidRPr="0085022A" w:rsidRDefault="005B1A64" w:rsidP="00E03EE2">
            <w:pPr>
              <w:pStyle w:val="BodyText"/>
              <w:spacing w:before="120" w:after="120" w:line="26" w:lineRule="atLeast"/>
              <w:rPr>
                <w:rFonts w:cs="Times New Roman"/>
                <w:szCs w:val="20"/>
              </w:rPr>
            </w:pPr>
            <w:r w:rsidRPr="0085022A">
              <w:rPr>
                <w:rFonts w:cs="Times New Roman"/>
                <w:szCs w:val="20"/>
              </w:rPr>
              <w:t>Up to EUR</w:t>
            </w:r>
            <w:r w:rsidR="005440FD" w:rsidRPr="0085022A">
              <w:rPr>
                <w:rFonts w:cs="Times New Roman"/>
                <w:szCs w:val="20"/>
              </w:rPr>
              <w:t xml:space="preserve"> </w:t>
            </w:r>
            <w:r w:rsidR="009B17F5" w:rsidRPr="0085022A">
              <w:rPr>
                <w:rFonts w:cs="Times New Roman"/>
                <w:szCs w:val="20"/>
              </w:rPr>
              <w:t>1</w:t>
            </w:r>
            <w:r w:rsidRPr="0085022A">
              <w:rPr>
                <w:rFonts w:cs="Times New Roman"/>
                <w:szCs w:val="20"/>
              </w:rPr>
              <w:t>,</w:t>
            </w:r>
            <w:r w:rsidR="00DA3481" w:rsidRPr="0085022A">
              <w:rPr>
                <w:rFonts w:cs="Times New Roman"/>
                <w:szCs w:val="20"/>
              </w:rPr>
              <w:t>200</w:t>
            </w:r>
            <w:r w:rsidRPr="0085022A">
              <w:rPr>
                <w:rFonts w:cs="Times New Roman"/>
                <w:szCs w:val="20"/>
              </w:rPr>
              <w:t xml:space="preserve">,000,000 (or its equivalent in other currencies calculated as described in the Dealer Agreement as defined under </w:t>
            </w:r>
            <w:r w:rsidR="005440FD" w:rsidRPr="0085022A">
              <w:rPr>
                <w:rFonts w:cs="Times New Roman"/>
                <w:szCs w:val="20"/>
              </w:rPr>
              <w:t>"</w:t>
            </w:r>
            <w:r w:rsidRPr="0085022A">
              <w:rPr>
                <w:rFonts w:cs="Times New Roman"/>
                <w:i/>
                <w:szCs w:val="20"/>
              </w:rPr>
              <w:t>Subscription and Sale</w:t>
            </w:r>
            <w:r w:rsidR="005440FD" w:rsidRPr="0085022A">
              <w:rPr>
                <w:rFonts w:cs="Times New Roman"/>
                <w:szCs w:val="20"/>
              </w:rPr>
              <w:t>"</w:t>
            </w:r>
            <w:r w:rsidRPr="0085022A">
              <w:rPr>
                <w:rFonts w:cs="Times New Roman"/>
                <w:szCs w:val="20"/>
              </w:rPr>
              <w:t xml:space="preserve"> outstanding at any time</w:t>
            </w:r>
            <w:r w:rsidR="00E25AB5" w:rsidRPr="0085022A">
              <w:rPr>
                <w:rFonts w:cs="Times New Roman"/>
                <w:szCs w:val="20"/>
              </w:rPr>
              <w:t>)</w:t>
            </w:r>
            <w:r w:rsidRPr="0085022A">
              <w:rPr>
                <w:rFonts w:cs="Times New Roman"/>
                <w:szCs w:val="20"/>
              </w:rPr>
              <w:t xml:space="preserve">. The Issuer may increase the amount of the Programme in accordance with the terms of the Dealer Agreement as defined under </w:t>
            </w:r>
            <w:r w:rsidR="005440FD" w:rsidRPr="0085022A">
              <w:rPr>
                <w:rFonts w:cs="Times New Roman"/>
                <w:szCs w:val="20"/>
              </w:rPr>
              <w:t>"</w:t>
            </w:r>
            <w:r w:rsidRPr="0085022A">
              <w:rPr>
                <w:rFonts w:cs="Times New Roman"/>
                <w:i/>
                <w:szCs w:val="20"/>
              </w:rPr>
              <w:t>Subscription and Sale</w:t>
            </w:r>
            <w:r w:rsidR="005440FD" w:rsidRPr="0085022A">
              <w:rPr>
                <w:rFonts w:cs="Times New Roman"/>
                <w:szCs w:val="20"/>
              </w:rPr>
              <w:t>"</w:t>
            </w:r>
            <w:r w:rsidRPr="0085022A">
              <w:rPr>
                <w:rFonts w:cs="Times New Roman"/>
                <w:szCs w:val="20"/>
              </w:rPr>
              <w:t>.</w:t>
            </w:r>
          </w:p>
        </w:tc>
      </w:tr>
      <w:tr w:rsidR="005B1A64" w:rsidRPr="0085022A" w14:paraId="191A9D06" w14:textId="77777777" w:rsidTr="005B1A64">
        <w:tblPrEx>
          <w:tblLook w:val="04A0" w:firstRow="1" w:lastRow="0" w:firstColumn="1" w:lastColumn="0" w:noHBand="0" w:noVBand="1"/>
        </w:tblPrEx>
        <w:tc>
          <w:tcPr>
            <w:tcW w:w="3261" w:type="dxa"/>
          </w:tcPr>
          <w:p w14:paraId="191A9D03" w14:textId="77777777" w:rsidR="005B1A64" w:rsidRPr="0085022A" w:rsidRDefault="005B1A64" w:rsidP="00E03EE2">
            <w:pPr>
              <w:pStyle w:val="BodyText"/>
              <w:spacing w:before="120" w:after="120" w:line="26" w:lineRule="atLeast"/>
              <w:rPr>
                <w:rFonts w:cs="Times New Roman"/>
                <w:b/>
                <w:szCs w:val="20"/>
              </w:rPr>
            </w:pPr>
            <w:r w:rsidRPr="0085022A">
              <w:rPr>
                <w:rFonts w:cs="Times New Roman"/>
                <w:b/>
                <w:szCs w:val="20"/>
              </w:rPr>
              <w:t xml:space="preserve">Issuance in Series: </w:t>
            </w:r>
          </w:p>
        </w:tc>
        <w:tc>
          <w:tcPr>
            <w:tcW w:w="5244" w:type="dxa"/>
          </w:tcPr>
          <w:p w14:paraId="191A9D04" w14:textId="77777777" w:rsidR="005B1A64" w:rsidRPr="0085022A" w:rsidRDefault="005B1A64" w:rsidP="00E03EE2">
            <w:pPr>
              <w:pStyle w:val="BodyText"/>
              <w:spacing w:before="120" w:after="120" w:line="26" w:lineRule="atLeast"/>
              <w:rPr>
                <w:rFonts w:cs="Times New Roman"/>
                <w:szCs w:val="20"/>
              </w:rPr>
            </w:pPr>
            <w:r w:rsidRPr="0085022A">
              <w:rPr>
                <w:rFonts w:cs="Times New Roman"/>
                <w:szCs w:val="20"/>
              </w:rPr>
              <w:t xml:space="preserve">Notes will be issued in Series. Each Series may comprise one or more Tranches issued on different issue dates. The Notes of each Series will all be subject to identical terms, except that the issue date and the amount of the first payment of interest may be different in respect of different Tranches. The Notes of each Tranche will also be subject to identical terms in all respects </w:t>
            </w:r>
            <w:r w:rsidRPr="0085022A">
              <w:rPr>
                <w:rFonts w:cs="Times New Roman"/>
                <w:szCs w:val="20"/>
              </w:rPr>
              <w:lastRenderedPageBreak/>
              <w:t>save that a Tranche may comprise Notes of different denominations.</w:t>
            </w:r>
          </w:p>
        </w:tc>
      </w:tr>
      <w:tr w:rsidR="005B1A64" w:rsidRPr="0085022A" w14:paraId="191A9D0A" w14:textId="77777777" w:rsidTr="005B1A64">
        <w:tblPrEx>
          <w:tblLook w:val="04A0" w:firstRow="1" w:lastRow="0" w:firstColumn="1" w:lastColumn="0" w:noHBand="0" w:noVBand="1"/>
        </w:tblPrEx>
        <w:tc>
          <w:tcPr>
            <w:tcW w:w="3261" w:type="dxa"/>
          </w:tcPr>
          <w:p w14:paraId="191A9D07" w14:textId="77777777" w:rsidR="005B1A64" w:rsidRPr="0085022A" w:rsidRDefault="005B1A64" w:rsidP="00E03EE2">
            <w:pPr>
              <w:pStyle w:val="BodyText"/>
              <w:spacing w:before="120" w:after="120" w:line="26" w:lineRule="atLeast"/>
              <w:rPr>
                <w:rFonts w:cs="Times New Roman"/>
                <w:b/>
                <w:szCs w:val="20"/>
              </w:rPr>
            </w:pPr>
            <w:r w:rsidRPr="0085022A">
              <w:rPr>
                <w:rFonts w:cs="Times New Roman"/>
                <w:b/>
                <w:szCs w:val="20"/>
              </w:rPr>
              <w:lastRenderedPageBreak/>
              <w:t xml:space="preserve">Distribution: </w:t>
            </w:r>
          </w:p>
        </w:tc>
        <w:tc>
          <w:tcPr>
            <w:tcW w:w="5244" w:type="dxa"/>
          </w:tcPr>
          <w:p w14:paraId="191A9D08" w14:textId="77777777" w:rsidR="005B1A64" w:rsidRPr="0085022A" w:rsidRDefault="005B1A64" w:rsidP="00E03EE2">
            <w:pPr>
              <w:pStyle w:val="BodyText"/>
              <w:spacing w:before="120" w:after="120" w:line="26" w:lineRule="atLeast"/>
              <w:rPr>
                <w:rFonts w:cs="Times New Roman"/>
                <w:szCs w:val="20"/>
              </w:rPr>
            </w:pPr>
            <w:r w:rsidRPr="0085022A">
              <w:rPr>
                <w:rFonts w:cs="Times New Roman"/>
                <w:szCs w:val="20"/>
              </w:rPr>
              <w:t>Notes may be distributed by way of private or public placement and in each case on a syndicated or non-syndicated basis.</w:t>
            </w:r>
          </w:p>
        </w:tc>
      </w:tr>
      <w:tr w:rsidR="005B1A64" w:rsidRPr="0085022A" w14:paraId="191A9D0E" w14:textId="77777777" w:rsidTr="005B1A64">
        <w:tblPrEx>
          <w:tblLook w:val="04A0" w:firstRow="1" w:lastRow="0" w:firstColumn="1" w:lastColumn="0" w:noHBand="0" w:noVBand="1"/>
        </w:tblPrEx>
        <w:tc>
          <w:tcPr>
            <w:tcW w:w="3261" w:type="dxa"/>
          </w:tcPr>
          <w:p w14:paraId="191A9D0B" w14:textId="77777777" w:rsidR="005B1A64" w:rsidRPr="0085022A" w:rsidRDefault="005B1A64" w:rsidP="00E03EE2">
            <w:pPr>
              <w:pStyle w:val="BodyText"/>
              <w:spacing w:before="120" w:after="120" w:line="26" w:lineRule="atLeast"/>
              <w:rPr>
                <w:rFonts w:cs="Times New Roman"/>
                <w:b/>
                <w:szCs w:val="20"/>
              </w:rPr>
            </w:pPr>
            <w:r w:rsidRPr="0085022A">
              <w:rPr>
                <w:rFonts w:cs="Times New Roman"/>
                <w:b/>
                <w:szCs w:val="20"/>
              </w:rPr>
              <w:t xml:space="preserve">Currencies: </w:t>
            </w:r>
          </w:p>
        </w:tc>
        <w:tc>
          <w:tcPr>
            <w:tcW w:w="5244" w:type="dxa"/>
          </w:tcPr>
          <w:p w14:paraId="191A9D0C" w14:textId="77777777" w:rsidR="005B1A64" w:rsidRPr="0085022A" w:rsidRDefault="005B1A64" w:rsidP="00E03EE2">
            <w:pPr>
              <w:pStyle w:val="BodyText"/>
              <w:spacing w:before="120" w:after="120" w:line="26" w:lineRule="atLeast"/>
              <w:rPr>
                <w:rFonts w:cs="Times New Roman"/>
                <w:szCs w:val="20"/>
              </w:rPr>
            </w:pPr>
            <w:r w:rsidRPr="0085022A">
              <w:rPr>
                <w:rFonts w:cs="Times New Roman"/>
                <w:szCs w:val="20"/>
              </w:rPr>
              <w:t>Notes may be denominated in any currency or currencies agreed between the Issuer and the relevant Dealer, subject to any applicable legal or regulatory restrictions.</w:t>
            </w:r>
          </w:p>
        </w:tc>
      </w:tr>
      <w:tr w:rsidR="005B1A64" w:rsidRPr="0085022A" w14:paraId="191A9D12" w14:textId="77777777" w:rsidTr="005B1A64">
        <w:tblPrEx>
          <w:tblLook w:val="04A0" w:firstRow="1" w:lastRow="0" w:firstColumn="1" w:lastColumn="0" w:noHBand="0" w:noVBand="1"/>
        </w:tblPrEx>
        <w:tc>
          <w:tcPr>
            <w:tcW w:w="3261" w:type="dxa"/>
          </w:tcPr>
          <w:p w14:paraId="191A9D0F" w14:textId="77777777" w:rsidR="005B1A64" w:rsidRPr="0085022A" w:rsidRDefault="005B1A64" w:rsidP="00E03EE2">
            <w:pPr>
              <w:pStyle w:val="BodyText"/>
              <w:spacing w:before="120" w:after="120" w:line="26" w:lineRule="atLeast"/>
              <w:rPr>
                <w:rFonts w:cs="Times New Roman"/>
                <w:b/>
                <w:szCs w:val="20"/>
              </w:rPr>
            </w:pPr>
            <w:r w:rsidRPr="0085022A">
              <w:rPr>
                <w:rFonts w:cs="Times New Roman"/>
                <w:b/>
                <w:szCs w:val="20"/>
              </w:rPr>
              <w:t xml:space="preserve">Maturities: </w:t>
            </w:r>
          </w:p>
        </w:tc>
        <w:tc>
          <w:tcPr>
            <w:tcW w:w="5244" w:type="dxa"/>
          </w:tcPr>
          <w:p w14:paraId="191A9D10" w14:textId="77777777" w:rsidR="005B1A64" w:rsidRPr="0085022A" w:rsidRDefault="005B1A64" w:rsidP="00E03EE2">
            <w:pPr>
              <w:pStyle w:val="BodyText"/>
              <w:spacing w:before="120" w:after="120" w:line="26" w:lineRule="atLeast"/>
              <w:rPr>
                <w:rFonts w:cs="Times New Roman"/>
                <w:szCs w:val="20"/>
              </w:rPr>
            </w:pPr>
            <w:r w:rsidRPr="0085022A">
              <w:rPr>
                <w:rFonts w:cs="Times New Roman"/>
                <w:szCs w:val="20"/>
              </w:rPr>
              <w:t>The Notes will have such maturities as may be agreed between the Issuer and the relevant Dealer, subject to such minimum or maximum maturities as may be allowed or required from time to time by the relevant central bank (or equivalent body) or any laws or regulations applicable to the Issuer or the relevant Specified Currency.</w:t>
            </w:r>
          </w:p>
        </w:tc>
      </w:tr>
      <w:tr w:rsidR="005B1A64" w:rsidRPr="0085022A" w14:paraId="191A9D16" w14:textId="77777777" w:rsidTr="005B1A64">
        <w:tblPrEx>
          <w:tblLook w:val="04A0" w:firstRow="1" w:lastRow="0" w:firstColumn="1" w:lastColumn="0" w:noHBand="0" w:noVBand="1"/>
        </w:tblPrEx>
        <w:tc>
          <w:tcPr>
            <w:tcW w:w="3261" w:type="dxa"/>
          </w:tcPr>
          <w:p w14:paraId="191A9D13" w14:textId="77777777" w:rsidR="005B1A64" w:rsidRPr="0085022A" w:rsidRDefault="005B1A64" w:rsidP="00E03EE2">
            <w:pPr>
              <w:pStyle w:val="BodyText"/>
              <w:spacing w:before="120" w:after="120" w:line="26" w:lineRule="atLeast"/>
              <w:rPr>
                <w:rFonts w:cs="Times New Roman"/>
                <w:b/>
                <w:szCs w:val="20"/>
              </w:rPr>
            </w:pPr>
            <w:r w:rsidRPr="0085022A">
              <w:rPr>
                <w:rFonts w:cs="Times New Roman"/>
                <w:b/>
                <w:szCs w:val="20"/>
              </w:rPr>
              <w:t xml:space="preserve">Issue Price: </w:t>
            </w:r>
          </w:p>
        </w:tc>
        <w:tc>
          <w:tcPr>
            <w:tcW w:w="5244" w:type="dxa"/>
          </w:tcPr>
          <w:p w14:paraId="191A9D14" w14:textId="77777777" w:rsidR="005B1A64" w:rsidRPr="0085022A" w:rsidRDefault="005B1A64" w:rsidP="00E03EE2">
            <w:pPr>
              <w:pStyle w:val="BodyText"/>
              <w:spacing w:before="120" w:after="120" w:line="26" w:lineRule="atLeast"/>
              <w:rPr>
                <w:rFonts w:cs="Times New Roman"/>
                <w:szCs w:val="20"/>
              </w:rPr>
            </w:pPr>
            <w:r w:rsidRPr="0085022A">
              <w:rPr>
                <w:rFonts w:cs="Times New Roman"/>
                <w:szCs w:val="20"/>
              </w:rPr>
              <w:t>Notes may be issued at an issue price which is at par or at a discount to, or premium over, par.</w:t>
            </w:r>
          </w:p>
        </w:tc>
      </w:tr>
      <w:tr w:rsidR="005B1A64" w:rsidRPr="0085022A" w14:paraId="191A9D1A" w14:textId="77777777" w:rsidTr="005B1A64">
        <w:tblPrEx>
          <w:tblLook w:val="04A0" w:firstRow="1" w:lastRow="0" w:firstColumn="1" w:lastColumn="0" w:noHBand="0" w:noVBand="1"/>
        </w:tblPrEx>
        <w:tc>
          <w:tcPr>
            <w:tcW w:w="3261" w:type="dxa"/>
          </w:tcPr>
          <w:p w14:paraId="191A9D17" w14:textId="77777777" w:rsidR="005B1A64" w:rsidRPr="0085022A" w:rsidRDefault="005B1A64" w:rsidP="00E03EE2">
            <w:pPr>
              <w:pStyle w:val="BodyText"/>
              <w:spacing w:before="120" w:after="120" w:line="26" w:lineRule="atLeast"/>
              <w:rPr>
                <w:rFonts w:cs="Times New Roman"/>
                <w:b/>
                <w:szCs w:val="20"/>
              </w:rPr>
            </w:pPr>
            <w:r w:rsidRPr="0085022A">
              <w:rPr>
                <w:rFonts w:cs="Times New Roman"/>
                <w:b/>
                <w:szCs w:val="20"/>
              </w:rPr>
              <w:t xml:space="preserve">Interest: </w:t>
            </w:r>
          </w:p>
        </w:tc>
        <w:tc>
          <w:tcPr>
            <w:tcW w:w="5244" w:type="dxa"/>
          </w:tcPr>
          <w:p w14:paraId="191A9D18" w14:textId="77777777" w:rsidR="005B1A64" w:rsidRPr="0085022A" w:rsidRDefault="005B1A64" w:rsidP="00E03EE2">
            <w:pPr>
              <w:pStyle w:val="BodyText"/>
              <w:spacing w:before="120" w:after="120" w:line="26" w:lineRule="atLeast"/>
              <w:rPr>
                <w:rFonts w:cs="Times New Roman"/>
                <w:szCs w:val="20"/>
              </w:rPr>
            </w:pPr>
            <w:r w:rsidRPr="0085022A">
              <w:rPr>
                <w:rFonts w:cs="Times New Roman"/>
                <w:szCs w:val="20"/>
              </w:rPr>
              <w:t>Notes may be interest-bearing or non-interest bearing. Interest (if any) may accrue at a fixed rate or a floating rate or a combination thereof and the method of calculating interest may vary between the issue date and the maturity date of the relevant Series.</w:t>
            </w:r>
          </w:p>
        </w:tc>
      </w:tr>
      <w:tr w:rsidR="005B1A64" w:rsidRPr="0085022A" w14:paraId="191A9D1E" w14:textId="77777777" w:rsidTr="005B1A64">
        <w:tblPrEx>
          <w:tblLook w:val="04A0" w:firstRow="1" w:lastRow="0" w:firstColumn="1" w:lastColumn="0" w:noHBand="0" w:noVBand="1"/>
        </w:tblPrEx>
        <w:tc>
          <w:tcPr>
            <w:tcW w:w="3261" w:type="dxa"/>
          </w:tcPr>
          <w:p w14:paraId="191A9D1B" w14:textId="77777777" w:rsidR="005B1A64" w:rsidRPr="0085022A" w:rsidRDefault="005B1A64" w:rsidP="00E03EE2">
            <w:pPr>
              <w:pStyle w:val="BodyText"/>
              <w:spacing w:before="120" w:after="120" w:line="26" w:lineRule="atLeast"/>
              <w:rPr>
                <w:rFonts w:cs="Times New Roman"/>
                <w:b/>
                <w:szCs w:val="20"/>
              </w:rPr>
            </w:pPr>
            <w:r w:rsidRPr="0085022A">
              <w:rPr>
                <w:rFonts w:cs="Times New Roman"/>
                <w:b/>
                <w:szCs w:val="20"/>
              </w:rPr>
              <w:t xml:space="preserve">Fixed Rate Notes: </w:t>
            </w:r>
          </w:p>
        </w:tc>
        <w:tc>
          <w:tcPr>
            <w:tcW w:w="5244" w:type="dxa"/>
          </w:tcPr>
          <w:p w14:paraId="191A9D1C" w14:textId="77777777" w:rsidR="005B1A64" w:rsidRPr="0085022A" w:rsidRDefault="005B1A64" w:rsidP="00E03EE2">
            <w:pPr>
              <w:pStyle w:val="BodyText"/>
              <w:spacing w:before="120" w:after="120" w:line="26" w:lineRule="atLeast"/>
              <w:rPr>
                <w:rFonts w:cs="Times New Roman"/>
                <w:szCs w:val="20"/>
              </w:rPr>
            </w:pPr>
            <w:r w:rsidRPr="0085022A">
              <w:rPr>
                <w:rFonts w:cs="Times New Roman"/>
                <w:szCs w:val="20"/>
              </w:rPr>
              <w:t>Fixed interest will be payable on such date or dates as may be agreed between the Issuer and the relevant Dealer and on redemption and will be calculated on the basis of such Day Count Fraction as may be agreed between the Issuer and the relevant Dealer.</w:t>
            </w:r>
          </w:p>
        </w:tc>
      </w:tr>
      <w:tr w:rsidR="005B1A64" w:rsidRPr="0085022A" w14:paraId="191A9D22" w14:textId="77777777" w:rsidTr="005B1A64">
        <w:tblPrEx>
          <w:tblLook w:val="04A0" w:firstRow="1" w:lastRow="0" w:firstColumn="1" w:lastColumn="0" w:noHBand="0" w:noVBand="1"/>
        </w:tblPrEx>
        <w:tc>
          <w:tcPr>
            <w:tcW w:w="3261" w:type="dxa"/>
          </w:tcPr>
          <w:p w14:paraId="191A9D1F" w14:textId="77777777" w:rsidR="005B1A64" w:rsidRPr="0085022A" w:rsidRDefault="005B1A64" w:rsidP="00E03EE2">
            <w:pPr>
              <w:pStyle w:val="BodyText"/>
              <w:spacing w:before="120" w:after="120" w:line="26" w:lineRule="atLeast"/>
              <w:rPr>
                <w:rFonts w:cs="Times New Roman"/>
                <w:b/>
                <w:szCs w:val="20"/>
              </w:rPr>
            </w:pPr>
            <w:r w:rsidRPr="0085022A">
              <w:rPr>
                <w:rFonts w:cs="Times New Roman"/>
                <w:b/>
                <w:szCs w:val="20"/>
              </w:rPr>
              <w:t xml:space="preserve">Floating Rate Notes: </w:t>
            </w:r>
          </w:p>
        </w:tc>
        <w:tc>
          <w:tcPr>
            <w:tcW w:w="5244" w:type="dxa"/>
          </w:tcPr>
          <w:p w14:paraId="191A9D20" w14:textId="77777777" w:rsidR="005B1A64" w:rsidRPr="0085022A" w:rsidRDefault="005B1A64" w:rsidP="00E03EE2">
            <w:pPr>
              <w:pStyle w:val="ocNum1st1"/>
              <w:spacing w:before="120" w:after="120" w:line="26" w:lineRule="atLeast"/>
              <w:rPr>
                <w:szCs w:val="20"/>
              </w:rPr>
            </w:pPr>
            <w:r w:rsidRPr="0085022A">
              <w:rPr>
                <w:szCs w:val="20"/>
              </w:rPr>
              <w:t>Floating Rate Notes will bear interest at a rate determined:</w:t>
            </w:r>
          </w:p>
        </w:tc>
      </w:tr>
      <w:tr w:rsidR="005B1A64" w:rsidRPr="0085022A" w14:paraId="191A9D26" w14:textId="77777777" w:rsidTr="005B1A64">
        <w:tblPrEx>
          <w:tblLook w:val="04A0" w:firstRow="1" w:lastRow="0" w:firstColumn="1" w:lastColumn="0" w:noHBand="0" w:noVBand="1"/>
        </w:tblPrEx>
        <w:tc>
          <w:tcPr>
            <w:tcW w:w="3261" w:type="dxa"/>
          </w:tcPr>
          <w:p w14:paraId="191A9D23" w14:textId="77777777" w:rsidR="005B1A64" w:rsidRPr="0085022A" w:rsidRDefault="005B1A64" w:rsidP="00E03EE2">
            <w:pPr>
              <w:pStyle w:val="BodyText"/>
              <w:spacing w:before="120" w:after="120" w:line="26" w:lineRule="atLeast"/>
              <w:rPr>
                <w:rFonts w:cs="Times New Roman"/>
                <w:szCs w:val="20"/>
              </w:rPr>
            </w:pPr>
          </w:p>
        </w:tc>
        <w:tc>
          <w:tcPr>
            <w:tcW w:w="5244" w:type="dxa"/>
          </w:tcPr>
          <w:p w14:paraId="191A9D24" w14:textId="239E8B05" w:rsidR="005B1A64" w:rsidRPr="0085022A" w:rsidRDefault="005B1A64" w:rsidP="00E03EE2">
            <w:pPr>
              <w:pStyle w:val="ocNum1st2"/>
              <w:spacing w:before="120" w:after="120" w:line="26" w:lineRule="atLeast"/>
              <w:rPr>
                <w:szCs w:val="20"/>
              </w:rPr>
            </w:pPr>
            <w:bookmarkStart w:id="12" w:name="_Hlk66114572"/>
            <w:r w:rsidRPr="00230F2C">
              <w:rPr>
                <w:szCs w:val="20"/>
              </w:rPr>
              <w:t>on the same basis as the floating rate under a notional interest rate swap transaction in the relevant Specified Currency governed by an agreement incorporating the ISDA Definitions (as supplemented, amended and updated as at the Issue Date of the first Tranche of the Notes of the relevant Series (as specified in the relevant Final Terms)) as published by the International</w:t>
            </w:r>
            <w:r w:rsidRPr="0085022A">
              <w:rPr>
                <w:szCs w:val="20"/>
              </w:rPr>
              <w:t xml:space="preserve"> Swaps and Derivatives Association</w:t>
            </w:r>
            <w:r w:rsidRPr="00230F2C">
              <w:rPr>
                <w:szCs w:val="20"/>
              </w:rPr>
              <w:t>, Inc., including, if specified in the relevant Final Terms, the ISDA Benchmark Supplement; or</w:t>
            </w:r>
            <w:bookmarkEnd w:id="12"/>
          </w:p>
        </w:tc>
      </w:tr>
      <w:tr w:rsidR="005B1A64" w:rsidRPr="0085022A" w14:paraId="191A9D2A" w14:textId="77777777" w:rsidTr="005B1A64">
        <w:tblPrEx>
          <w:tblLook w:val="04A0" w:firstRow="1" w:lastRow="0" w:firstColumn="1" w:lastColumn="0" w:noHBand="0" w:noVBand="1"/>
        </w:tblPrEx>
        <w:tc>
          <w:tcPr>
            <w:tcW w:w="3261" w:type="dxa"/>
          </w:tcPr>
          <w:p w14:paraId="191A9D27" w14:textId="77777777" w:rsidR="005B1A64" w:rsidRPr="0085022A" w:rsidRDefault="005B1A64" w:rsidP="00E03EE2">
            <w:pPr>
              <w:pStyle w:val="BodyText"/>
              <w:spacing w:before="120" w:after="120" w:line="26" w:lineRule="atLeast"/>
              <w:rPr>
                <w:rFonts w:cs="Times New Roman"/>
                <w:szCs w:val="20"/>
              </w:rPr>
            </w:pPr>
          </w:p>
        </w:tc>
        <w:tc>
          <w:tcPr>
            <w:tcW w:w="5244" w:type="dxa"/>
          </w:tcPr>
          <w:p w14:paraId="191A9D28" w14:textId="77777777" w:rsidR="005B1A64" w:rsidRPr="0085022A" w:rsidRDefault="005B1A64" w:rsidP="00E03EE2">
            <w:pPr>
              <w:pStyle w:val="ocNum1st2"/>
              <w:spacing w:before="120" w:after="120" w:line="26" w:lineRule="atLeast"/>
              <w:rPr>
                <w:szCs w:val="20"/>
              </w:rPr>
            </w:pPr>
            <w:r w:rsidRPr="0085022A">
              <w:rPr>
                <w:szCs w:val="20"/>
              </w:rPr>
              <w:t>on the basis of a reference rate appearing on the agreed screen page of a commercial quotation service.</w:t>
            </w:r>
          </w:p>
        </w:tc>
      </w:tr>
      <w:tr w:rsidR="005B1A64" w:rsidRPr="0085022A" w14:paraId="191A9D2E" w14:textId="77777777" w:rsidTr="005B1A64">
        <w:tblPrEx>
          <w:tblLook w:val="04A0" w:firstRow="1" w:lastRow="0" w:firstColumn="1" w:lastColumn="0" w:noHBand="0" w:noVBand="1"/>
        </w:tblPrEx>
        <w:tc>
          <w:tcPr>
            <w:tcW w:w="3261" w:type="dxa"/>
          </w:tcPr>
          <w:p w14:paraId="191A9D2B" w14:textId="77777777" w:rsidR="005B1A64" w:rsidRPr="0085022A" w:rsidRDefault="005B1A64" w:rsidP="00E03EE2">
            <w:pPr>
              <w:pStyle w:val="BodyText"/>
              <w:spacing w:before="120" w:after="120" w:line="26" w:lineRule="atLeast"/>
              <w:rPr>
                <w:rFonts w:cs="Times New Roman"/>
                <w:szCs w:val="20"/>
              </w:rPr>
            </w:pPr>
          </w:p>
        </w:tc>
        <w:tc>
          <w:tcPr>
            <w:tcW w:w="5244" w:type="dxa"/>
          </w:tcPr>
          <w:p w14:paraId="191A9D2C" w14:textId="77777777" w:rsidR="005B1A64" w:rsidRPr="0085022A" w:rsidRDefault="005B1A64" w:rsidP="00E03EE2">
            <w:pPr>
              <w:pStyle w:val="BodyText"/>
              <w:spacing w:before="120" w:after="120" w:line="26" w:lineRule="atLeast"/>
              <w:rPr>
                <w:rFonts w:cs="Times New Roman"/>
                <w:szCs w:val="20"/>
              </w:rPr>
            </w:pPr>
            <w:r w:rsidRPr="0085022A">
              <w:rPr>
                <w:rFonts w:cs="Times New Roman"/>
                <w:szCs w:val="20"/>
              </w:rPr>
              <w:t>The margin (if any) relating to such floating rate will be agreed between the Issuer and the relevant Dealer for each Series of Floating Rate Notes.</w:t>
            </w:r>
          </w:p>
        </w:tc>
      </w:tr>
      <w:tr w:rsidR="005B1A64" w:rsidRPr="0085022A" w14:paraId="191A9D32" w14:textId="77777777" w:rsidTr="005B1A64">
        <w:tblPrEx>
          <w:tblLook w:val="04A0" w:firstRow="1" w:lastRow="0" w:firstColumn="1" w:lastColumn="0" w:noHBand="0" w:noVBand="1"/>
        </w:tblPrEx>
        <w:tc>
          <w:tcPr>
            <w:tcW w:w="3261" w:type="dxa"/>
          </w:tcPr>
          <w:p w14:paraId="191A9D2F" w14:textId="77777777" w:rsidR="005B1A64" w:rsidRPr="0085022A" w:rsidRDefault="005B1A64" w:rsidP="00E03EE2">
            <w:pPr>
              <w:pStyle w:val="BodyText"/>
              <w:spacing w:before="120" w:after="120" w:line="26" w:lineRule="atLeast"/>
              <w:rPr>
                <w:rFonts w:cs="Times New Roman"/>
                <w:szCs w:val="20"/>
              </w:rPr>
            </w:pPr>
          </w:p>
        </w:tc>
        <w:tc>
          <w:tcPr>
            <w:tcW w:w="5244" w:type="dxa"/>
          </w:tcPr>
          <w:p w14:paraId="191A9D30" w14:textId="77777777" w:rsidR="005B1A64" w:rsidRPr="0085022A" w:rsidRDefault="005B1A64" w:rsidP="00E03EE2">
            <w:pPr>
              <w:pStyle w:val="BodyText"/>
              <w:spacing w:before="120" w:after="120" w:line="26" w:lineRule="atLeast"/>
              <w:rPr>
                <w:rFonts w:cs="Times New Roman"/>
                <w:szCs w:val="20"/>
              </w:rPr>
            </w:pPr>
            <w:r w:rsidRPr="0085022A">
              <w:rPr>
                <w:rFonts w:cs="Times New Roman"/>
                <w:szCs w:val="20"/>
              </w:rPr>
              <w:t>Floating Rate Notes may also have a maximum interest rate, a minimum interest rate or both.</w:t>
            </w:r>
          </w:p>
        </w:tc>
      </w:tr>
      <w:tr w:rsidR="005B1A64" w:rsidRPr="0085022A" w14:paraId="191A9D36" w14:textId="77777777" w:rsidTr="005B1A64">
        <w:tblPrEx>
          <w:tblLook w:val="04A0" w:firstRow="1" w:lastRow="0" w:firstColumn="1" w:lastColumn="0" w:noHBand="0" w:noVBand="1"/>
        </w:tblPrEx>
        <w:tc>
          <w:tcPr>
            <w:tcW w:w="3261" w:type="dxa"/>
          </w:tcPr>
          <w:p w14:paraId="191A9D33" w14:textId="77777777" w:rsidR="005B1A64" w:rsidRPr="0085022A" w:rsidRDefault="005B1A64" w:rsidP="00E03EE2">
            <w:pPr>
              <w:pStyle w:val="BodyText"/>
              <w:spacing w:before="120" w:after="120" w:line="26" w:lineRule="atLeast"/>
              <w:rPr>
                <w:rFonts w:cs="Times New Roman"/>
                <w:szCs w:val="20"/>
              </w:rPr>
            </w:pPr>
          </w:p>
        </w:tc>
        <w:tc>
          <w:tcPr>
            <w:tcW w:w="5244" w:type="dxa"/>
          </w:tcPr>
          <w:p w14:paraId="191A9D34" w14:textId="77777777" w:rsidR="005B1A64" w:rsidRPr="0085022A" w:rsidRDefault="005B1A64" w:rsidP="00E03EE2">
            <w:pPr>
              <w:pStyle w:val="BodyText"/>
              <w:spacing w:before="120" w:after="120" w:line="26" w:lineRule="atLeast"/>
              <w:rPr>
                <w:rFonts w:cs="Times New Roman"/>
                <w:szCs w:val="20"/>
              </w:rPr>
            </w:pPr>
            <w:r w:rsidRPr="0085022A">
              <w:rPr>
                <w:rFonts w:cs="Times New Roman"/>
                <w:szCs w:val="20"/>
              </w:rPr>
              <w:t xml:space="preserve">Interest on Floating Rate Notes in respect of each Interest Period, as agreed prior to issue by the Issuer and the relevant Dealer, will be payable on such Interest Payment Dates, and will </w:t>
            </w:r>
            <w:r w:rsidRPr="0085022A">
              <w:rPr>
                <w:rFonts w:cs="Times New Roman"/>
                <w:szCs w:val="20"/>
              </w:rPr>
              <w:lastRenderedPageBreak/>
              <w:t>be calculated on the basis of such Day Count Fraction, as may be agreed between the Issuer and the relevant Dealer.</w:t>
            </w:r>
          </w:p>
        </w:tc>
      </w:tr>
      <w:tr w:rsidR="005B1A64" w:rsidRPr="0085022A" w14:paraId="191A9D3A" w14:textId="77777777" w:rsidTr="005B1A64">
        <w:tblPrEx>
          <w:tblLook w:val="04A0" w:firstRow="1" w:lastRow="0" w:firstColumn="1" w:lastColumn="0" w:noHBand="0" w:noVBand="1"/>
        </w:tblPrEx>
        <w:tc>
          <w:tcPr>
            <w:tcW w:w="3261" w:type="dxa"/>
          </w:tcPr>
          <w:p w14:paraId="191A9D37" w14:textId="77777777" w:rsidR="005B1A64" w:rsidRPr="0085022A" w:rsidRDefault="005B1A64" w:rsidP="00E03EE2">
            <w:pPr>
              <w:pStyle w:val="BodyText"/>
              <w:spacing w:before="120" w:after="120" w:line="26" w:lineRule="atLeast"/>
              <w:rPr>
                <w:rFonts w:cs="Times New Roman"/>
                <w:b/>
                <w:szCs w:val="20"/>
              </w:rPr>
            </w:pPr>
            <w:r w:rsidRPr="0085022A">
              <w:rPr>
                <w:rFonts w:cs="Times New Roman"/>
                <w:b/>
                <w:szCs w:val="20"/>
              </w:rPr>
              <w:lastRenderedPageBreak/>
              <w:t xml:space="preserve">Zero Coupon Notes: </w:t>
            </w:r>
          </w:p>
        </w:tc>
        <w:tc>
          <w:tcPr>
            <w:tcW w:w="5244" w:type="dxa"/>
          </w:tcPr>
          <w:p w14:paraId="191A9D38" w14:textId="77777777" w:rsidR="005B1A64" w:rsidRPr="0085022A" w:rsidRDefault="005B1A64" w:rsidP="00E03EE2">
            <w:pPr>
              <w:pStyle w:val="BodyText"/>
              <w:spacing w:before="120" w:after="120" w:line="26" w:lineRule="atLeast"/>
              <w:rPr>
                <w:rFonts w:cs="Times New Roman"/>
                <w:szCs w:val="20"/>
              </w:rPr>
            </w:pPr>
            <w:r w:rsidRPr="0085022A">
              <w:rPr>
                <w:rFonts w:cs="Times New Roman"/>
                <w:szCs w:val="20"/>
              </w:rPr>
              <w:t>Zero Coupon Notes will be offered and sold at a discount to their nominal amount and will not bear interest.</w:t>
            </w:r>
          </w:p>
        </w:tc>
      </w:tr>
      <w:tr w:rsidR="005B1A64" w:rsidRPr="0085022A" w14:paraId="191A9D3E" w14:textId="77777777" w:rsidTr="005B1A64">
        <w:tblPrEx>
          <w:tblLook w:val="04A0" w:firstRow="1" w:lastRow="0" w:firstColumn="1" w:lastColumn="0" w:noHBand="0" w:noVBand="1"/>
        </w:tblPrEx>
        <w:tc>
          <w:tcPr>
            <w:tcW w:w="3261" w:type="dxa"/>
          </w:tcPr>
          <w:p w14:paraId="191A9D3B" w14:textId="77777777" w:rsidR="005B1A64" w:rsidRPr="0085022A" w:rsidRDefault="005B1A64" w:rsidP="00E03EE2">
            <w:pPr>
              <w:pStyle w:val="BodyText"/>
              <w:spacing w:before="120" w:after="120" w:line="26" w:lineRule="atLeast"/>
              <w:rPr>
                <w:rFonts w:cs="Times New Roman"/>
                <w:b/>
                <w:szCs w:val="20"/>
              </w:rPr>
            </w:pPr>
            <w:bookmarkStart w:id="13" w:name="_Hlk66114584"/>
            <w:r w:rsidRPr="0085022A">
              <w:rPr>
                <w:rFonts w:cs="Times New Roman"/>
                <w:b/>
                <w:szCs w:val="20"/>
              </w:rPr>
              <w:t xml:space="preserve">Redemption: </w:t>
            </w:r>
          </w:p>
        </w:tc>
        <w:tc>
          <w:tcPr>
            <w:tcW w:w="5244" w:type="dxa"/>
          </w:tcPr>
          <w:p w14:paraId="191A9D3C" w14:textId="0F92B9E9" w:rsidR="005B1A64" w:rsidRPr="0085022A" w:rsidRDefault="005B1A64" w:rsidP="00E03EE2">
            <w:pPr>
              <w:pStyle w:val="BodyText"/>
              <w:spacing w:before="120" w:after="120" w:line="26" w:lineRule="atLeast"/>
              <w:rPr>
                <w:rFonts w:cs="Times New Roman"/>
                <w:szCs w:val="20"/>
              </w:rPr>
            </w:pPr>
            <w:r w:rsidRPr="0085022A">
              <w:rPr>
                <w:rFonts w:cs="Times New Roman"/>
                <w:szCs w:val="20"/>
              </w:rPr>
              <w:t>The applicable Final Terms will indicate either that the relevant Notes cannot be redeemed prior to their stated maturity (other than following an Event of Default) or that such Notes will be redeemable at the option of the Issuer and/or the Noteholders upon giving notice to the Noteholders or the Issuer, as the case may be, on a date or dates specified prior to such stated maturity and at a price or prices and on such other terms as may be agreed between the Issuer and the relevant Dealer.</w:t>
            </w:r>
          </w:p>
        </w:tc>
      </w:tr>
      <w:bookmarkEnd w:id="13"/>
      <w:tr w:rsidR="005B1A64" w:rsidRPr="0085022A" w14:paraId="191A9D42" w14:textId="77777777" w:rsidTr="005B1A64">
        <w:tblPrEx>
          <w:tblLook w:val="04A0" w:firstRow="1" w:lastRow="0" w:firstColumn="1" w:lastColumn="0" w:noHBand="0" w:noVBand="1"/>
        </w:tblPrEx>
        <w:tc>
          <w:tcPr>
            <w:tcW w:w="3261" w:type="dxa"/>
          </w:tcPr>
          <w:p w14:paraId="191A9D3F" w14:textId="77777777" w:rsidR="005B1A64" w:rsidRPr="0085022A" w:rsidRDefault="005B1A64" w:rsidP="00E03EE2">
            <w:pPr>
              <w:pStyle w:val="BodyText"/>
              <w:spacing w:before="120" w:after="120" w:line="26" w:lineRule="atLeast"/>
              <w:rPr>
                <w:rFonts w:cs="Times New Roman"/>
                <w:szCs w:val="20"/>
              </w:rPr>
            </w:pPr>
          </w:p>
        </w:tc>
        <w:tc>
          <w:tcPr>
            <w:tcW w:w="5244" w:type="dxa"/>
          </w:tcPr>
          <w:p w14:paraId="191A9D40" w14:textId="282C0CEE" w:rsidR="005B1A64" w:rsidRPr="0085022A" w:rsidRDefault="005B1A64" w:rsidP="00E03EE2">
            <w:pPr>
              <w:pStyle w:val="BodyText"/>
              <w:spacing w:before="120" w:after="120" w:line="26" w:lineRule="atLeast"/>
              <w:rPr>
                <w:rFonts w:cs="Times New Roman"/>
                <w:szCs w:val="20"/>
              </w:rPr>
            </w:pPr>
            <w:r w:rsidRPr="0085022A">
              <w:rPr>
                <w:rFonts w:cs="Times New Roman"/>
                <w:szCs w:val="20"/>
              </w:rPr>
              <w:t xml:space="preserve">Notes having a maturity of less than one year are subject to restrictions on their denomination and distribution, see </w:t>
            </w:r>
            <w:r w:rsidR="005440FD" w:rsidRPr="0085022A">
              <w:rPr>
                <w:rFonts w:cs="Times New Roman"/>
                <w:szCs w:val="20"/>
              </w:rPr>
              <w:t>"</w:t>
            </w:r>
            <w:r w:rsidRPr="0085022A">
              <w:rPr>
                <w:rFonts w:cs="Times New Roman"/>
                <w:i/>
                <w:iCs/>
                <w:szCs w:val="20"/>
              </w:rPr>
              <w:t>Subscription and Sale - Other UK regulatory restrictions</w:t>
            </w:r>
            <w:r w:rsidR="005440FD" w:rsidRPr="0085022A">
              <w:rPr>
                <w:rFonts w:cs="Times New Roman"/>
                <w:szCs w:val="20"/>
              </w:rPr>
              <w:t>"</w:t>
            </w:r>
            <w:r w:rsidR="005F0549" w:rsidRPr="0085022A">
              <w:rPr>
                <w:rFonts w:cs="Times New Roman"/>
                <w:szCs w:val="20"/>
              </w:rPr>
              <w:t>.</w:t>
            </w:r>
          </w:p>
        </w:tc>
      </w:tr>
      <w:tr w:rsidR="005B1A64" w:rsidRPr="0085022A" w14:paraId="191A9D46" w14:textId="77777777" w:rsidTr="005B1A64">
        <w:tblPrEx>
          <w:tblLook w:val="04A0" w:firstRow="1" w:lastRow="0" w:firstColumn="1" w:lastColumn="0" w:noHBand="0" w:noVBand="1"/>
        </w:tblPrEx>
        <w:tc>
          <w:tcPr>
            <w:tcW w:w="3261" w:type="dxa"/>
          </w:tcPr>
          <w:p w14:paraId="191A9D43" w14:textId="77777777" w:rsidR="005B1A64" w:rsidRPr="0085022A" w:rsidRDefault="005B1A64" w:rsidP="00E03EE2">
            <w:pPr>
              <w:pStyle w:val="BodyText"/>
              <w:spacing w:before="120" w:after="120" w:line="26" w:lineRule="atLeast"/>
              <w:rPr>
                <w:rFonts w:cs="Times New Roman"/>
                <w:b/>
                <w:szCs w:val="20"/>
              </w:rPr>
            </w:pPr>
            <w:r w:rsidRPr="0085022A">
              <w:rPr>
                <w:rFonts w:cs="Times New Roman"/>
                <w:b/>
                <w:szCs w:val="20"/>
              </w:rPr>
              <w:t xml:space="preserve">Denomination of Notes: </w:t>
            </w:r>
          </w:p>
        </w:tc>
        <w:tc>
          <w:tcPr>
            <w:tcW w:w="5244" w:type="dxa"/>
          </w:tcPr>
          <w:p w14:paraId="191A9D44" w14:textId="59B6D9BE" w:rsidR="005B1A64" w:rsidRPr="0085022A" w:rsidRDefault="005B1A64" w:rsidP="00E03EE2">
            <w:pPr>
              <w:pStyle w:val="BodyText"/>
              <w:spacing w:before="120" w:after="120" w:line="26" w:lineRule="atLeast"/>
              <w:rPr>
                <w:rFonts w:cs="Times New Roman"/>
                <w:szCs w:val="20"/>
              </w:rPr>
            </w:pPr>
            <w:r w:rsidRPr="0085022A">
              <w:rPr>
                <w:rFonts w:cs="Times New Roman"/>
                <w:szCs w:val="20"/>
              </w:rPr>
              <w:t xml:space="preserve">The Notes will be issued in such denominations as may be agreed between the Issuer and the relevant Dealer save that the minimum denomination of each Note will be such amount as may be allowed or required from time to time by the relevant central bank (or equivalent body) or any laws or regulations applicable to the relevant Specified Currency, see </w:t>
            </w:r>
            <w:r w:rsidR="005440FD" w:rsidRPr="0085022A">
              <w:rPr>
                <w:rFonts w:cs="Times New Roman"/>
                <w:szCs w:val="20"/>
              </w:rPr>
              <w:t>"</w:t>
            </w:r>
            <w:r w:rsidRPr="004E2F67">
              <w:rPr>
                <w:rFonts w:cs="Times New Roman"/>
                <w:i/>
                <w:iCs/>
                <w:szCs w:val="20"/>
              </w:rPr>
              <w:t>Subscription and Sale - Other UK regulatory restrictions</w:t>
            </w:r>
            <w:r w:rsidR="005440FD" w:rsidRPr="0085022A">
              <w:rPr>
                <w:rFonts w:cs="Times New Roman"/>
                <w:szCs w:val="20"/>
              </w:rPr>
              <w:t>"</w:t>
            </w:r>
            <w:r w:rsidRPr="0085022A">
              <w:rPr>
                <w:rFonts w:cs="Times New Roman"/>
                <w:szCs w:val="20"/>
              </w:rPr>
              <w:t>,</w:t>
            </w:r>
            <w:r w:rsidR="005F7AC1">
              <w:rPr>
                <w:rFonts w:cs="Times New Roman"/>
                <w:szCs w:val="20"/>
              </w:rPr>
              <w:t xml:space="preserve"> </w:t>
            </w:r>
            <w:r w:rsidR="00E51F34" w:rsidRPr="00E51F34">
              <w:rPr>
                <w:rFonts w:cs="Times New Roman"/>
                <w:szCs w:val="20"/>
              </w:rPr>
              <w:t xml:space="preserve">and the regulations of the applicable securities system in which the Notes are issued, </w:t>
            </w:r>
            <w:r w:rsidRPr="0085022A">
              <w:rPr>
                <w:rFonts w:cs="Times New Roman"/>
                <w:szCs w:val="20"/>
              </w:rPr>
              <w:t xml:space="preserve">and save that the minimum denomination of each Note admitted to trading on a regulated market within the European Economic Area or offered to the public either in a Member State of the European Economic Area in circumstances which would otherwise require the publication of a prospectus under the Prospectus Regulation will be </w:t>
            </w:r>
            <w:r w:rsidR="00D9576D" w:rsidRPr="0085022A">
              <w:rPr>
                <w:rFonts w:cs="Times New Roman"/>
                <w:szCs w:val="20"/>
              </w:rPr>
              <w:t>EUR</w:t>
            </w:r>
            <w:r w:rsidRPr="0085022A">
              <w:rPr>
                <w:rFonts w:cs="Times New Roman"/>
                <w:szCs w:val="20"/>
              </w:rPr>
              <w:t xml:space="preserve"> 100,000 (or, if the Notes are denominated in a currency other than Euro, the equivalent amount in such currency).</w:t>
            </w:r>
          </w:p>
        </w:tc>
      </w:tr>
      <w:tr w:rsidR="005B1A64" w:rsidRPr="0085022A" w14:paraId="191A9D4A" w14:textId="77777777" w:rsidTr="005B1A64">
        <w:tblPrEx>
          <w:tblLook w:val="04A0" w:firstRow="1" w:lastRow="0" w:firstColumn="1" w:lastColumn="0" w:noHBand="0" w:noVBand="1"/>
        </w:tblPrEx>
        <w:tc>
          <w:tcPr>
            <w:tcW w:w="3261" w:type="dxa"/>
          </w:tcPr>
          <w:p w14:paraId="191A9D47" w14:textId="77777777" w:rsidR="005B1A64" w:rsidRPr="0085022A" w:rsidRDefault="005B1A64" w:rsidP="00E03EE2">
            <w:pPr>
              <w:pStyle w:val="BodyText"/>
              <w:spacing w:before="120" w:after="120" w:line="26" w:lineRule="atLeast"/>
              <w:rPr>
                <w:rFonts w:cs="Times New Roman"/>
                <w:b/>
                <w:szCs w:val="20"/>
              </w:rPr>
            </w:pPr>
            <w:r w:rsidRPr="0085022A">
              <w:rPr>
                <w:rFonts w:cs="Times New Roman"/>
                <w:b/>
                <w:szCs w:val="20"/>
              </w:rPr>
              <w:t xml:space="preserve">Taxation: </w:t>
            </w:r>
          </w:p>
        </w:tc>
        <w:tc>
          <w:tcPr>
            <w:tcW w:w="5244" w:type="dxa"/>
          </w:tcPr>
          <w:p w14:paraId="191A9D48" w14:textId="7D12D18D" w:rsidR="005B1A64" w:rsidRPr="0085022A" w:rsidRDefault="005B1A64" w:rsidP="00E03EE2">
            <w:pPr>
              <w:pStyle w:val="BodyText"/>
              <w:spacing w:before="120" w:after="120" w:line="26" w:lineRule="atLeast"/>
              <w:rPr>
                <w:rFonts w:cs="Times New Roman"/>
                <w:szCs w:val="20"/>
              </w:rPr>
            </w:pPr>
            <w:r w:rsidRPr="0085022A">
              <w:rPr>
                <w:rFonts w:cs="Times New Roman"/>
                <w:szCs w:val="20"/>
              </w:rPr>
              <w:t>All payments in respect of the Notes will be made without deduction for or on account of withholding taxes imposed by or on behalf of the Principality of Andorra</w:t>
            </w:r>
            <w:r w:rsidR="00C84E0A" w:rsidRPr="0085022A">
              <w:rPr>
                <w:rFonts w:cs="Times New Roman"/>
                <w:szCs w:val="20"/>
              </w:rPr>
              <w:t xml:space="preserve"> </w:t>
            </w:r>
            <w:r w:rsidRPr="0085022A">
              <w:rPr>
                <w:rFonts w:cs="Times New Roman"/>
                <w:szCs w:val="20"/>
              </w:rPr>
              <w:t xml:space="preserve">as provided in Condition </w:t>
            </w:r>
            <w:r w:rsidR="001D0962" w:rsidRPr="0085022A">
              <w:rPr>
                <w:rFonts w:cs="Times New Roman"/>
                <w:szCs w:val="20"/>
              </w:rPr>
              <w:t>11</w:t>
            </w:r>
            <w:r w:rsidRPr="0085022A">
              <w:rPr>
                <w:rFonts w:cs="Times New Roman"/>
                <w:szCs w:val="20"/>
              </w:rPr>
              <w:t xml:space="preserve">. In the event that any such deduction is made, the Issuer will, save in certain limited circumstances provided in Condition </w:t>
            </w:r>
            <w:r w:rsidR="001D0962" w:rsidRPr="0085022A">
              <w:rPr>
                <w:rFonts w:cs="Times New Roman"/>
                <w:szCs w:val="20"/>
              </w:rPr>
              <w:t>11</w:t>
            </w:r>
            <w:r w:rsidRPr="0085022A">
              <w:rPr>
                <w:rFonts w:cs="Times New Roman"/>
                <w:szCs w:val="20"/>
              </w:rPr>
              <w:t>, be required to pay additional amounts to cover the amounts so deducted.</w:t>
            </w:r>
          </w:p>
        </w:tc>
      </w:tr>
      <w:tr w:rsidR="005B1A64" w:rsidRPr="0085022A" w14:paraId="191A9D4F" w14:textId="77777777" w:rsidTr="005B1A64">
        <w:tblPrEx>
          <w:tblLook w:val="04A0" w:firstRow="1" w:lastRow="0" w:firstColumn="1" w:lastColumn="0" w:noHBand="0" w:noVBand="1"/>
        </w:tblPrEx>
        <w:tc>
          <w:tcPr>
            <w:tcW w:w="3261" w:type="dxa"/>
          </w:tcPr>
          <w:p w14:paraId="191A9D4B" w14:textId="77777777" w:rsidR="005B1A64" w:rsidRPr="0085022A" w:rsidRDefault="005B1A64" w:rsidP="00E03EE2">
            <w:pPr>
              <w:pStyle w:val="BodyText"/>
              <w:spacing w:before="120" w:after="120" w:line="26" w:lineRule="atLeast"/>
              <w:rPr>
                <w:rFonts w:cs="Times New Roman"/>
                <w:b/>
                <w:szCs w:val="20"/>
              </w:rPr>
            </w:pPr>
            <w:r w:rsidRPr="0085022A">
              <w:rPr>
                <w:rFonts w:cs="Times New Roman"/>
                <w:b/>
                <w:szCs w:val="20"/>
              </w:rPr>
              <w:t xml:space="preserve">Negative Pledge: </w:t>
            </w:r>
          </w:p>
        </w:tc>
        <w:tc>
          <w:tcPr>
            <w:tcW w:w="5244" w:type="dxa"/>
          </w:tcPr>
          <w:p w14:paraId="191A9D4D" w14:textId="2637A0FA" w:rsidR="005B1A64" w:rsidRPr="0085022A" w:rsidRDefault="005B1A64" w:rsidP="00E03EE2">
            <w:pPr>
              <w:pStyle w:val="BodyText"/>
              <w:spacing w:before="120" w:after="120" w:line="26" w:lineRule="atLeast"/>
              <w:rPr>
                <w:rFonts w:cs="Times New Roman"/>
                <w:szCs w:val="20"/>
              </w:rPr>
            </w:pPr>
            <w:r w:rsidRPr="0085022A">
              <w:rPr>
                <w:rFonts w:cs="Times New Roman"/>
                <w:szCs w:val="20"/>
              </w:rPr>
              <w:t xml:space="preserve">The terms of the Notes will contain a negative pledge provision as further described in Condition </w:t>
            </w:r>
            <w:r w:rsidR="001D0962" w:rsidRPr="0085022A">
              <w:rPr>
                <w:rFonts w:cs="Times New Roman"/>
                <w:szCs w:val="20"/>
              </w:rPr>
              <w:t>5</w:t>
            </w:r>
            <w:r w:rsidRPr="0085022A">
              <w:rPr>
                <w:rFonts w:cs="Times New Roman"/>
                <w:szCs w:val="20"/>
              </w:rPr>
              <w:t>.</w:t>
            </w:r>
          </w:p>
        </w:tc>
      </w:tr>
      <w:tr w:rsidR="005B1A64" w:rsidRPr="0085022A" w14:paraId="191A9D53" w14:textId="77777777" w:rsidTr="005B1A64">
        <w:tblPrEx>
          <w:tblLook w:val="04A0" w:firstRow="1" w:lastRow="0" w:firstColumn="1" w:lastColumn="0" w:noHBand="0" w:noVBand="1"/>
        </w:tblPrEx>
        <w:tc>
          <w:tcPr>
            <w:tcW w:w="3261" w:type="dxa"/>
          </w:tcPr>
          <w:p w14:paraId="191A9D50" w14:textId="77777777" w:rsidR="005B1A64" w:rsidRPr="0085022A" w:rsidRDefault="005B1A64" w:rsidP="00E03EE2">
            <w:pPr>
              <w:pStyle w:val="BodyText"/>
              <w:spacing w:before="120" w:after="120" w:line="26" w:lineRule="atLeast"/>
              <w:rPr>
                <w:rFonts w:cs="Times New Roman"/>
                <w:b/>
                <w:szCs w:val="20"/>
              </w:rPr>
            </w:pPr>
            <w:r w:rsidRPr="0085022A">
              <w:rPr>
                <w:rFonts w:cs="Times New Roman"/>
                <w:b/>
                <w:szCs w:val="20"/>
              </w:rPr>
              <w:t xml:space="preserve">Cross Default: </w:t>
            </w:r>
          </w:p>
        </w:tc>
        <w:tc>
          <w:tcPr>
            <w:tcW w:w="5244" w:type="dxa"/>
          </w:tcPr>
          <w:p w14:paraId="191A9D51" w14:textId="70712FEA" w:rsidR="005B1A64" w:rsidRPr="0085022A" w:rsidRDefault="005B1A64" w:rsidP="00E03EE2">
            <w:pPr>
              <w:pStyle w:val="BodyText"/>
              <w:spacing w:before="120" w:after="120" w:line="26" w:lineRule="atLeast"/>
              <w:rPr>
                <w:rFonts w:cs="Times New Roman"/>
                <w:szCs w:val="20"/>
              </w:rPr>
            </w:pPr>
            <w:r w:rsidRPr="0085022A">
              <w:rPr>
                <w:rFonts w:cs="Times New Roman"/>
                <w:szCs w:val="20"/>
              </w:rPr>
              <w:t xml:space="preserve">The terms of the Notes will contain a cross default provision as further described in Condition </w:t>
            </w:r>
            <w:r w:rsidR="001D0962" w:rsidRPr="0085022A">
              <w:rPr>
                <w:rFonts w:cs="Times New Roman"/>
                <w:szCs w:val="20"/>
              </w:rPr>
              <w:t>12(</w:t>
            </w:r>
            <w:r w:rsidR="006262F7" w:rsidRPr="0085022A">
              <w:rPr>
                <w:rFonts w:cs="Times New Roman"/>
                <w:szCs w:val="20"/>
              </w:rPr>
              <w:t>iii</w:t>
            </w:r>
            <w:r w:rsidR="001D0962" w:rsidRPr="0085022A">
              <w:rPr>
                <w:rFonts w:cs="Times New Roman"/>
                <w:szCs w:val="20"/>
              </w:rPr>
              <w:t>)</w:t>
            </w:r>
            <w:r w:rsidRPr="0085022A">
              <w:rPr>
                <w:rFonts w:cs="Times New Roman"/>
                <w:szCs w:val="20"/>
              </w:rPr>
              <w:t>.</w:t>
            </w:r>
          </w:p>
        </w:tc>
      </w:tr>
      <w:tr w:rsidR="005B1A64" w:rsidRPr="0085022A" w14:paraId="191A9D57" w14:textId="77777777" w:rsidTr="005B1A64">
        <w:tblPrEx>
          <w:tblLook w:val="04A0" w:firstRow="1" w:lastRow="0" w:firstColumn="1" w:lastColumn="0" w:noHBand="0" w:noVBand="1"/>
        </w:tblPrEx>
        <w:tc>
          <w:tcPr>
            <w:tcW w:w="3261" w:type="dxa"/>
          </w:tcPr>
          <w:p w14:paraId="191A9D54" w14:textId="77777777" w:rsidR="005B1A64" w:rsidRPr="0085022A" w:rsidRDefault="005B1A64" w:rsidP="00E03EE2">
            <w:pPr>
              <w:pStyle w:val="BodyText"/>
              <w:spacing w:before="120" w:after="120" w:line="26" w:lineRule="atLeast"/>
              <w:rPr>
                <w:rFonts w:cs="Times New Roman"/>
                <w:b/>
                <w:szCs w:val="20"/>
              </w:rPr>
            </w:pPr>
            <w:r w:rsidRPr="0085022A">
              <w:rPr>
                <w:rFonts w:cs="Times New Roman"/>
                <w:b/>
                <w:szCs w:val="20"/>
              </w:rPr>
              <w:t>Listing and admission to trading:</w:t>
            </w:r>
          </w:p>
        </w:tc>
        <w:tc>
          <w:tcPr>
            <w:tcW w:w="5244" w:type="dxa"/>
          </w:tcPr>
          <w:p w14:paraId="191A9D55" w14:textId="36DDEC42" w:rsidR="0066208E" w:rsidRPr="0085022A" w:rsidRDefault="005B1A64">
            <w:pPr>
              <w:pStyle w:val="BodyText"/>
              <w:spacing w:before="120" w:after="120" w:line="26" w:lineRule="atLeast"/>
              <w:rPr>
                <w:rFonts w:cs="Times New Roman"/>
                <w:szCs w:val="20"/>
              </w:rPr>
            </w:pPr>
            <w:r w:rsidRPr="0085022A">
              <w:rPr>
                <w:rFonts w:cs="Times New Roman"/>
                <w:szCs w:val="20"/>
              </w:rPr>
              <w:t xml:space="preserve">Applications have been made for Notes to be </w:t>
            </w:r>
            <w:r w:rsidR="00372AFA" w:rsidRPr="0085022A">
              <w:rPr>
                <w:rFonts w:cs="Times New Roman"/>
                <w:szCs w:val="20"/>
              </w:rPr>
              <w:t>listed</w:t>
            </w:r>
            <w:r w:rsidRPr="0085022A">
              <w:rPr>
                <w:rFonts w:cs="Times New Roman"/>
                <w:szCs w:val="20"/>
              </w:rPr>
              <w:t xml:space="preserve"> on the Official List and to be admitted to trading on the regulated market </w:t>
            </w:r>
            <w:r w:rsidR="005440FD" w:rsidRPr="0085022A">
              <w:rPr>
                <w:rFonts w:cs="Times New Roman"/>
                <w:szCs w:val="20"/>
              </w:rPr>
              <w:t>"</w:t>
            </w:r>
            <w:r w:rsidRPr="0085022A">
              <w:rPr>
                <w:rFonts w:cs="Times New Roman"/>
                <w:szCs w:val="20"/>
              </w:rPr>
              <w:t>Bourse de Luxembourg</w:t>
            </w:r>
            <w:r w:rsidR="005440FD" w:rsidRPr="0085022A">
              <w:rPr>
                <w:rFonts w:cs="Times New Roman"/>
                <w:szCs w:val="20"/>
              </w:rPr>
              <w:t>"</w:t>
            </w:r>
            <w:r w:rsidRPr="0085022A">
              <w:rPr>
                <w:rFonts w:cs="Times New Roman"/>
                <w:szCs w:val="20"/>
              </w:rPr>
              <w:t xml:space="preserve"> of the Luxembourg Stock Exchange</w:t>
            </w:r>
            <w:r w:rsidR="00372AFA" w:rsidRPr="0085022A">
              <w:rPr>
                <w:rFonts w:cs="Times New Roman"/>
                <w:szCs w:val="20"/>
              </w:rPr>
              <w:t xml:space="preserve"> during the period of twelve months after the date hereof</w:t>
            </w:r>
            <w:r w:rsidRPr="0085022A">
              <w:rPr>
                <w:rFonts w:cs="Times New Roman"/>
                <w:szCs w:val="20"/>
              </w:rPr>
              <w:t>.</w:t>
            </w:r>
          </w:p>
        </w:tc>
      </w:tr>
      <w:tr w:rsidR="005B1A64" w:rsidRPr="0085022A" w14:paraId="191A9D5B" w14:textId="77777777" w:rsidTr="005B1A64">
        <w:tblPrEx>
          <w:tblLook w:val="04A0" w:firstRow="1" w:lastRow="0" w:firstColumn="1" w:lastColumn="0" w:noHBand="0" w:noVBand="1"/>
        </w:tblPrEx>
        <w:tc>
          <w:tcPr>
            <w:tcW w:w="3261" w:type="dxa"/>
          </w:tcPr>
          <w:p w14:paraId="191A9D58" w14:textId="77777777" w:rsidR="005B1A64" w:rsidRPr="0085022A" w:rsidRDefault="005B1A64" w:rsidP="00E03EE2">
            <w:pPr>
              <w:pStyle w:val="BodyText"/>
              <w:spacing w:before="120" w:after="120" w:line="26" w:lineRule="atLeast"/>
              <w:rPr>
                <w:rFonts w:cs="Times New Roman"/>
                <w:szCs w:val="20"/>
              </w:rPr>
            </w:pPr>
          </w:p>
        </w:tc>
        <w:tc>
          <w:tcPr>
            <w:tcW w:w="5244" w:type="dxa"/>
          </w:tcPr>
          <w:p w14:paraId="191A9D59" w14:textId="26FEA233" w:rsidR="00372AFA" w:rsidRPr="0085022A" w:rsidRDefault="005B1A64">
            <w:pPr>
              <w:pStyle w:val="BodyText"/>
              <w:spacing w:before="120" w:after="120" w:line="26" w:lineRule="atLeast"/>
              <w:rPr>
                <w:rFonts w:cs="Times New Roman"/>
                <w:szCs w:val="20"/>
              </w:rPr>
            </w:pPr>
            <w:r w:rsidRPr="0085022A">
              <w:rPr>
                <w:rFonts w:cs="Times New Roman"/>
                <w:szCs w:val="20"/>
              </w:rPr>
              <w:t xml:space="preserve">Notes may be listed or admitted to trading, as the case may be, on other or further stock exchanges or markets agreed between the Issuer and the relevant Dealer in relation to the Series. Notes </w:t>
            </w:r>
            <w:r w:rsidRPr="0085022A">
              <w:rPr>
                <w:rFonts w:cs="Times New Roman"/>
                <w:szCs w:val="20"/>
              </w:rPr>
              <w:lastRenderedPageBreak/>
              <w:t>which are neither listed nor admitted to trading on any market may also be issued.</w:t>
            </w:r>
          </w:p>
        </w:tc>
      </w:tr>
      <w:tr w:rsidR="005B1A64" w:rsidRPr="0085022A" w14:paraId="191A9D5F" w14:textId="77777777" w:rsidTr="005B1A64">
        <w:tblPrEx>
          <w:tblLook w:val="04A0" w:firstRow="1" w:lastRow="0" w:firstColumn="1" w:lastColumn="0" w:noHBand="0" w:noVBand="1"/>
        </w:tblPrEx>
        <w:tc>
          <w:tcPr>
            <w:tcW w:w="3261" w:type="dxa"/>
          </w:tcPr>
          <w:p w14:paraId="191A9D5C" w14:textId="77777777" w:rsidR="005B1A64" w:rsidRPr="0085022A" w:rsidRDefault="005B1A64" w:rsidP="00E03EE2">
            <w:pPr>
              <w:pStyle w:val="BodyText"/>
              <w:spacing w:before="120" w:after="120" w:line="26" w:lineRule="atLeast"/>
              <w:rPr>
                <w:rFonts w:cs="Times New Roman"/>
                <w:szCs w:val="20"/>
              </w:rPr>
            </w:pPr>
            <w:bookmarkStart w:id="14" w:name="_Hlk66114596"/>
          </w:p>
        </w:tc>
        <w:tc>
          <w:tcPr>
            <w:tcW w:w="5244" w:type="dxa"/>
          </w:tcPr>
          <w:p w14:paraId="191A9D5D" w14:textId="0CEC3D07" w:rsidR="005B1A64" w:rsidRPr="0085022A" w:rsidRDefault="005B1A64" w:rsidP="00E03EE2">
            <w:pPr>
              <w:pStyle w:val="BodyText"/>
              <w:spacing w:before="120" w:after="120" w:line="26" w:lineRule="atLeast"/>
              <w:rPr>
                <w:rFonts w:cs="Times New Roman"/>
                <w:szCs w:val="20"/>
              </w:rPr>
            </w:pPr>
            <w:r w:rsidRPr="0085022A">
              <w:rPr>
                <w:rFonts w:cs="Times New Roman"/>
                <w:szCs w:val="20"/>
              </w:rPr>
              <w:t>The applicable Final Terms will state whether or not the relevant Notes are to be listed and/or admitted to trading and, if so, on which stock exchanges and/or markets.</w:t>
            </w:r>
          </w:p>
        </w:tc>
      </w:tr>
      <w:bookmarkEnd w:id="14"/>
      <w:tr w:rsidR="005B1A64" w:rsidRPr="0085022A" w14:paraId="191A9D63" w14:textId="77777777" w:rsidTr="005B1A64">
        <w:tblPrEx>
          <w:tblLook w:val="04A0" w:firstRow="1" w:lastRow="0" w:firstColumn="1" w:lastColumn="0" w:noHBand="0" w:noVBand="1"/>
        </w:tblPrEx>
        <w:tc>
          <w:tcPr>
            <w:tcW w:w="3261" w:type="dxa"/>
          </w:tcPr>
          <w:p w14:paraId="191A9D60" w14:textId="77777777" w:rsidR="005B1A64" w:rsidRPr="00E845F2" w:rsidRDefault="005B1A64" w:rsidP="00E03EE2">
            <w:pPr>
              <w:pStyle w:val="BodyText"/>
              <w:spacing w:before="120" w:after="120" w:line="26" w:lineRule="atLeast"/>
              <w:rPr>
                <w:rFonts w:cs="Times New Roman"/>
                <w:b/>
                <w:szCs w:val="20"/>
              </w:rPr>
            </w:pPr>
            <w:r w:rsidRPr="00E845F2">
              <w:rPr>
                <w:rFonts w:cs="Times New Roman"/>
                <w:b/>
                <w:szCs w:val="20"/>
              </w:rPr>
              <w:t>United States Selling Restrictions:</w:t>
            </w:r>
          </w:p>
        </w:tc>
        <w:tc>
          <w:tcPr>
            <w:tcW w:w="5244" w:type="dxa"/>
          </w:tcPr>
          <w:p w14:paraId="191A9D61" w14:textId="3BABC501" w:rsidR="005B1A64" w:rsidRPr="00E845F2" w:rsidRDefault="005B1A64" w:rsidP="00E03EE2">
            <w:pPr>
              <w:pStyle w:val="BodyText"/>
              <w:spacing w:before="120" w:after="120" w:line="26" w:lineRule="atLeast"/>
              <w:rPr>
                <w:rFonts w:cs="Times New Roman"/>
                <w:szCs w:val="20"/>
              </w:rPr>
            </w:pPr>
            <w:bookmarkStart w:id="15" w:name="_Hlk66114603"/>
            <w:r w:rsidRPr="00E845F2">
              <w:rPr>
                <w:rFonts w:cs="Times New Roman"/>
                <w:szCs w:val="20"/>
              </w:rPr>
              <w:t xml:space="preserve">Regulation S, Category </w:t>
            </w:r>
            <w:r w:rsidR="00667EF5" w:rsidRPr="00E845F2">
              <w:rPr>
                <w:rFonts w:cs="Times New Roman"/>
                <w:szCs w:val="20"/>
              </w:rPr>
              <w:t>1</w:t>
            </w:r>
            <w:r w:rsidRPr="00E845F2">
              <w:rPr>
                <w:rFonts w:cs="Times New Roman"/>
                <w:szCs w:val="20"/>
              </w:rPr>
              <w:t>. TEFRA C or D, as specified in the applicable Final Terms.</w:t>
            </w:r>
            <w:bookmarkEnd w:id="15"/>
          </w:p>
        </w:tc>
      </w:tr>
      <w:tr w:rsidR="005B1A64" w:rsidRPr="0085022A" w14:paraId="191A9D68" w14:textId="77777777" w:rsidTr="005B1A64">
        <w:tc>
          <w:tcPr>
            <w:tcW w:w="1917" w:type="pct"/>
          </w:tcPr>
          <w:p w14:paraId="191A9D64" w14:textId="62B20EE3" w:rsidR="005B1A64" w:rsidRPr="0085022A" w:rsidRDefault="005B1A64" w:rsidP="00E03EE2">
            <w:pPr>
              <w:pStyle w:val="BodyText"/>
              <w:widowControl w:val="0"/>
              <w:spacing w:before="120" w:after="120" w:line="26" w:lineRule="atLeast"/>
              <w:rPr>
                <w:rFonts w:cs="Times New Roman"/>
                <w:b/>
                <w:szCs w:val="20"/>
              </w:rPr>
            </w:pPr>
            <w:r w:rsidRPr="0085022A">
              <w:rPr>
                <w:rFonts w:cs="Times New Roman"/>
                <w:b/>
                <w:szCs w:val="20"/>
              </w:rPr>
              <w:t>Status</w:t>
            </w:r>
            <w:r w:rsidR="000E2F76">
              <w:rPr>
                <w:rFonts w:cs="Times New Roman"/>
                <w:b/>
                <w:szCs w:val="20"/>
              </w:rPr>
              <w:t>:</w:t>
            </w:r>
          </w:p>
        </w:tc>
        <w:tc>
          <w:tcPr>
            <w:tcW w:w="3083" w:type="pct"/>
          </w:tcPr>
          <w:p w14:paraId="191A9D65" w14:textId="0105761C" w:rsidR="005B1A64" w:rsidRPr="0085022A" w:rsidRDefault="005B1A64" w:rsidP="00E03EE2">
            <w:pPr>
              <w:pStyle w:val="BodyText"/>
              <w:widowControl w:val="0"/>
              <w:spacing w:before="120" w:after="120" w:line="26" w:lineRule="atLeast"/>
              <w:ind w:left="30" w:hanging="30"/>
              <w:rPr>
                <w:rFonts w:cs="Times New Roman"/>
                <w:szCs w:val="20"/>
              </w:rPr>
            </w:pPr>
            <w:r w:rsidRPr="0085022A">
              <w:rPr>
                <w:rFonts w:cs="Times New Roman"/>
                <w:szCs w:val="20"/>
              </w:rPr>
              <w:t>The Notes are direct, unconditional and unsecured obligations of the Issuer.</w:t>
            </w:r>
          </w:p>
        </w:tc>
      </w:tr>
      <w:tr w:rsidR="005B1A64" w:rsidRPr="0085022A" w14:paraId="191A9D6C" w14:textId="77777777" w:rsidTr="005B1A64">
        <w:tc>
          <w:tcPr>
            <w:tcW w:w="1917" w:type="pct"/>
          </w:tcPr>
          <w:p w14:paraId="191A9D69" w14:textId="77777777" w:rsidR="005B1A64" w:rsidRPr="0085022A" w:rsidRDefault="005B1A64" w:rsidP="00E03EE2">
            <w:pPr>
              <w:pStyle w:val="BodyText"/>
              <w:widowControl w:val="0"/>
              <w:spacing w:before="120" w:after="120" w:line="26" w:lineRule="atLeast"/>
              <w:rPr>
                <w:rFonts w:cs="Times New Roman"/>
                <w:b/>
                <w:szCs w:val="20"/>
              </w:rPr>
            </w:pPr>
            <w:r w:rsidRPr="0085022A">
              <w:rPr>
                <w:rFonts w:cs="Times New Roman"/>
                <w:b/>
                <w:szCs w:val="20"/>
              </w:rPr>
              <w:t>Form:</w:t>
            </w:r>
          </w:p>
        </w:tc>
        <w:tc>
          <w:tcPr>
            <w:tcW w:w="3083" w:type="pct"/>
          </w:tcPr>
          <w:p w14:paraId="191A9D6A" w14:textId="33D23F0D" w:rsidR="005B1A64" w:rsidRPr="0085022A" w:rsidRDefault="005B1A64" w:rsidP="00E03EE2">
            <w:pPr>
              <w:pStyle w:val="BodyText"/>
              <w:widowControl w:val="0"/>
              <w:spacing w:before="120" w:after="120" w:line="26" w:lineRule="atLeast"/>
              <w:rPr>
                <w:rFonts w:cs="Times New Roman"/>
                <w:szCs w:val="20"/>
              </w:rPr>
            </w:pPr>
            <w:r w:rsidRPr="0085022A">
              <w:rPr>
                <w:rFonts w:cs="Times New Roman"/>
                <w:szCs w:val="20"/>
              </w:rPr>
              <w:t xml:space="preserve">The Notes will be issued in bearer form in the denomination of EUR 100,000. </w:t>
            </w:r>
          </w:p>
        </w:tc>
      </w:tr>
      <w:tr w:rsidR="00E6257A" w:rsidRPr="0085022A" w14:paraId="301B3C8E" w14:textId="77777777" w:rsidTr="005B1A64">
        <w:tc>
          <w:tcPr>
            <w:tcW w:w="1917" w:type="pct"/>
          </w:tcPr>
          <w:p w14:paraId="368A0EA3" w14:textId="7C9A2085" w:rsidR="00E6257A" w:rsidRPr="0085022A" w:rsidRDefault="00E6257A" w:rsidP="00E6257A">
            <w:pPr>
              <w:pStyle w:val="BodyText"/>
              <w:widowControl w:val="0"/>
              <w:spacing w:before="120" w:after="120" w:line="26" w:lineRule="atLeast"/>
              <w:jc w:val="left"/>
              <w:rPr>
                <w:rFonts w:cs="Times New Roman"/>
                <w:b/>
                <w:szCs w:val="20"/>
              </w:rPr>
            </w:pPr>
            <w:r w:rsidRPr="0085022A">
              <w:rPr>
                <w:rFonts w:cs="Times New Roman"/>
                <w:b/>
                <w:szCs w:val="20"/>
              </w:rPr>
              <w:t>Meetings of Noteholders:</w:t>
            </w:r>
          </w:p>
        </w:tc>
        <w:tc>
          <w:tcPr>
            <w:tcW w:w="3083" w:type="pct"/>
          </w:tcPr>
          <w:p w14:paraId="395E460F" w14:textId="080FC563" w:rsidR="00E6257A" w:rsidRPr="0085022A" w:rsidRDefault="00E6257A" w:rsidP="00E6257A">
            <w:pPr>
              <w:pStyle w:val="BodyText"/>
              <w:widowControl w:val="0"/>
              <w:spacing w:before="120" w:after="120" w:line="26" w:lineRule="atLeast"/>
              <w:rPr>
                <w:rFonts w:cs="Times New Roman"/>
                <w:szCs w:val="20"/>
              </w:rPr>
            </w:pPr>
            <w:r w:rsidRPr="0085022A">
              <w:rPr>
                <w:rFonts w:cs="Times New Roman"/>
                <w:szCs w:val="20"/>
              </w:rPr>
              <w:t xml:space="preserve">The Conditions contain a </w:t>
            </w:r>
            <w:r w:rsidR="005440FD" w:rsidRPr="0085022A">
              <w:rPr>
                <w:rFonts w:cs="Times New Roman"/>
                <w:szCs w:val="20"/>
              </w:rPr>
              <w:t>"</w:t>
            </w:r>
            <w:r w:rsidRPr="0085022A">
              <w:rPr>
                <w:rFonts w:cs="Times New Roman"/>
                <w:szCs w:val="20"/>
              </w:rPr>
              <w:t>collective action</w:t>
            </w:r>
            <w:r w:rsidR="005440FD" w:rsidRPr="0085022A">
              <w:rPr>
                <w:rFonts w:cs="Times New Roman"/>
                <w:szCs w:val="20"/>
              </w:rPr>
              <w:t>"</w:t>
            </w:r>
            <w:r w:rsidRPr="0085022A">
              <w:rPr>
                <w:rFonts w:cs="Times New Roman"/>
                <w:szCs w:val="20"/>
              </w:rPr>
              <w:t xml:space="preserve"> clause which permits defined majorities to bind all Noteholders.</w:t>
            </w:r>
          </w:p>
          <w:p w14:paraId="696057F5" w14:textId="0D429D8B" w:rsidR="00E6257A" w:rsidRPr="0085022A" w:rsidRDefault="00E6257A" w:rsidP="00E6257A">
            <w:pPr>
              <w:pStyle w:val="BodyText"/>
              <w:widowControl w:val="0"/>
              <w:spacing w:before="120" w:after="120" w:line="26" w:lineRule="atLeast"/>
              <w:rPr>
                <w:rFonts w:cs="Times New Roman"/>
                <w:szCs w:val="20"/>
              </w:rPr>
            </w:pPr>
            <w:r w:rsidRPr="0085022A">
              <w:rPr>
                <w:rFonts w:cs="Times New Roman"/>
                <w:szCs w:val="20"/>
              </w:rPr>
              <w:t xml:space="preserve">If the Issuer issues future debt securities which contain collective action clauses in substantially the same form as the collective action clause in the Conditions, the Notes would be capable of aggregation for voting purposes with any such future debt securities, thereby allowing </w:t>
            </w:r>
            <w:r w:rsidR="005440FD" w:rsidRPr="0085022A">
              <w:rPr>
                <w:rFonts w:cs="Times New Roman"/>
                <w:szCs w:val="20"/>
              </w:rPr>
              <w:t>'</w:t>
            </w:r>
            <w:r w:rsidRPr="0085022A">
              <w:rPr>
                <w:rFonts w:cs="Times New Roman"/>
                <w:szCs w:val="20"/>
              </w:rPr>
              <w:t>cross</w:t>
            </w:r>
            <w:r w:rsidR="009233C0">
              <w:rPr>
                <w:rFonts w:cs="Times New Roman"/>
                <w:szCs w:val="20"/>
              </w:rPr>
              <w:t xml:space="preserve"> </w:t>
            </w:r>
            <w:r w:rsidRPr="0085022A">
              <w:rPr>
                <w:rFonts w:cs="Times New Roman"/>
                <w:szCs w:val="20"/>
              </w:rPr>
              <w:t>series</w:t>
            </w:r>
            <w:r w:rsidR="005440FD" w:rsidRPr="0085022A">
              <w:rPr>
                <w:rFonts w:cs="Times New Roman"/>
                <w:szCs w:val="20"/>
              </w:rPr>
              <w:t>'</w:t>
            </w:r>
            <w:r w:rsidRPr="0085022A">
              <w:rPr>
                <w:rFonts w:cs="Times New Roman"/>
                <w:szCs w:val="20"/>
              </w:rPr>
              <w:t xml:space="preserve"> modifications to the terms and conditions of all affected Series of Notes (even, in some circumstances, where majorities in certain series did not vote in favour of the modifications being voted on). See </w:t>
            </w:r>
            <w:r w:rsidR="005440FD" w:rsidRPr="0085022A">
              <w:rPr>
                <w:rFonts w:cs="Times New Roman"/>
                <w:szCs w:val="20"/>
              </w:rPr>
              <w:t>"</w:t>
            </w:r>
            <w:r w:rsidRPr="0085022A">
              <w:rPr>
                <w:rFonts w:cs="Times New Roman"/>
                <w:i/>
                <w:iCs/>
                <w:szCs w:val="20"/>
              </w:rPr>
              <w:t xml:space="preserve">Risk Factors – Risks relating to Notes generally - </w:t>
            </w:r>
            <w:r w:rsidR="0085022A" w:rsidRPr="0085022A">
              <w:rPr>
                <w:rFonts w:cs="Times New Roman"/>
                <w:i/>
                <w:iCs/>
                <w:szCs w:val="20"/>
              </w:rPr>
              <w:t>The terms and conditions of the Notes contain a "collective action" clause under which the terms of any one Series of Notes and/or multiple Series of Notes may be amended, modified or waived without the consent of the holders of all Notes</w:t>
            </w:r>
            <w:r w:rsidR="005440FD" w:rsidRPr="0085022A">
              <w:rPr>
                <w:rFonts w:cs="Times New Roman"/>
                <w:szCs w:val="20"/>
              </w:rPr>
              <w:t>"</w:t>
            </w:r>
            <w:r w:rsidRPr="0085022A">
              <w:rPr>
                <w:rFonts w:cs="Times New Roman"/>
                <w:szCs w:val="20"/>
              </w:rPr>
              <w:t>.</w:t>
            </w:r>
          </w:p>
        </w:tc>
      </w:tr>
      <w:tr w:rsidR="005B1A64" w:rsidRPr="0085022A" w14:paraId="191A9D70" w14:textId="77777777" w:rsidTr="005B1A64">
        <w:tc>
          <w:tcPr>
            <w:tcW w:w="1917" w:type="pct"/>
          </w:tcPr>
          <w:p w14:paraId="191A9D6D" w14:textId="77777777" w:rsidR="005B1A64" w:rsidRPr="0085022A" w:rsidRDefault="005B1A64" w:rsidP="00E03EE2">
            <w:pPr>
              <w:pStyle w:val="BodyText"/>
              <w:widowControl w:val="0"/>
              <w:spacing w:before="120" w:after="120" w:line="26" w:lineRule="atLeast"/>
              <w:rPr>
                <w:rFonts w:cs="Times New Roman"/>
                <w:b/>
                <w:szCs w:val="20"/>
              </w:rPr>
            </w:pPr>
            <w:r w:rsidRPr="0085022A">
              <w:rPr>
                <w:rFonts w:cs="Times New Roman"/>
                <w:b/>
                <w:szCs w:val="20"/>
              </w:rPr>
              <w:t>Rating:</w:t>
            </w:r>
          </w:p>
        </w:tc>
        <w:tc>
          <w:tcPr>
            <w:tcW w:w="3083" w:type="pct"/>
          </w:tcPr>
          <w:p w14:paraId="191A9D6E" w14:textId="63F3DA4E" w:rsidR="005B1A64" w:rsidRPr="0085022A" w:rsidRDefault="005B1A64" w:rsidP="00E03EE2">
            <w:pPr>
              <w:pStyle w:val="BodyText"/>
              <w:widowControl w:val="0"/>
              <w:spacing w:before="120" w:after="120" w:line="26" w:lineRule="atLeast"/>
              <w:rPr>
                <w:rFonts w:cs="Times New Roman"/>
                <w:szCs w:val="20"/>
              </w:rPr>
            </w:pPr>
            <w:r w:rsidRPr="0085022A">
              <w:rPr>
                <w:rFonts w:cs="Times New Roman"/>
                <w:szCs w:val="20"/>
              </w:rPr>
              <w:t>Each Tranche of Notes may be rated or unrated.</w:t>
            </w:r>
          </w:p>
        </w:tc>
      </w:tr>
      <w:tr w:rsidR="005B1A64" w:rsidRPr="0085022A" w14:paraId="191A9D74" w14:textId="77777777" w:rsidTr="00E845F2">
        <w:trPr>
          <w:trHeight w:val="1107"/>
        </w:trPr>
        <w:tc>
          <w:tcPr>
            <w:tcW w:w="1917" w:type="pct"/>
          </w:tcPr>
          <w:p w14:paraId="191A9D71" w14:textId="77777777" w:rsidR="005B1A64" w:rsidRPr="0085022A" w:rsidRDefault="005B1A64" w:rsidP="00E03EE2">
            <w:pPr>
              <w:pStyle w:val="BodyText"/>
              <w:widowControl w:val="0"/>
              <w:spacing w:before="120" w:after="120" w:line="26" w:lineRule="atLeast"/>
              <w:rPr>
                <w:rFonts w:cs="Times New Roman"/>
                <w:b/>
                <w:szCs w:val="20"/>
              </w:rPr>
            </w:pPr>
          </w:p>
        </w:tc>
        <w:tc>
          <w:tcPr>
            <w:tcW w:w="3083" w:type="pct"/>
          </w:tcPr>
          <w:p w14:paraId="0FD76FFC" w14:textId="77777777" w:rsidR="00E845F2" w:rsidRPr="00E845F2" w:rsidRDefault="00E845F2" w:rsidP="00E845F2">
            <w:pPr>
              <w:pStyle w:val="BodyText"/>
              <w:widowControl w:val="0"/>
              <w:spacing w:before="120" w:after="120" w:line="26" w:lineRule="atLeast"/>
              <w:rPr>
                <w:rFonts w:cs="Times New Roman"/>
                <w:szCs w:val="20"/>
              </w:rPr>
            </w:pPr>
            <w:r w:rsidRPr="00E845F2">
              <w:rPr>
                <w:rFonts w:cs="Times New Roman"/>
                <w:szCs w:val="20"/>
              </w:rPr>
              <w:t>In general, European regulated investors are restricted from using a rating for regulatory purposes if such rating is not (1) issued by a credit rating agency established in the EEA and registered under the EU CRA Regulation or (2) the rating is provided by a credit rating agency not established in the EEA but is endorsed by a credit rating agency established in the EEA and registered under the EU CRA Regulation or (3) the rating is provided by a credit rating agency not established in the EEA which is certified under the EU CRA Regulation.</w:t>
            </w:r>
          </w:p>
          <w:p w14:paraId="191A9D72" w14:textId="56EFC4B4" w:rsidR="005B1A64" w:rsidRPr="0085022A" w:rsidRDefault="00E845F2" w:rsidP="00E845F2">
            <w:pPr>
              <w:pStyle w:val="BodyText"/>
              <w:widowControl w:val="0"/>
              <w:spacing w:before="120" w:after="120" w:line="26" w:lineRule="atLeast"/>
              <w:rPr>
                <w:rFonts w:cs="Times New Roman"/>
                <w:szCs w:val="20"/>
              </w:rPr>
            </w:pPr>
            <w:r w:rsidRPr="00E845F2">
              <w:rPr>
                <w:rFonts w:cs="Times New Roman"/>
                <w:szCs w:val="20"/>
              </w:rPr>
              <w:t>In general, UK regulated investors are restricted from using a rating for regulatory purposes if such rating is not (1) issued by a credit rating agency established in the UK and registered under the UK CRA Regulation or (2) provided by a credit rating agency not established in the UK but is endorsed by a credit rating agency established in the UK and registered under the UK CRA Regulation or (3) provided by a credit rating agency not established in the UK which is certified under the UK CRA Regulation.</w:t>
            </w:r>
          </w:p>
        </w:tc>
      </w:tr>
      <w:tr w:rsidR="005B1A64" w:rsidRPr="0085022A" w14:paraId="191A9D78" w14:textId="77777777" w:rsidTr="005B1A64">
        <w:tc>
          <w:tcPr>
            <w:tcW w:w="1917" w:type="pct"/>
          </w:tcPr>
          <w:p w14:paraId="191A9D75" w14:textId="77777777" w:rsidR="005B1A64" w:rsidRPr="0085022A" w:rsidRDefault="005B1A64" w:rsidP="00E03EE2">
            <w:pPr>
              <w:pStyle w:val="BodyText"/>
              <w:widowControl w:val="0"/>
              <w:spacing w:before="120" w:after="120" w:line="26" w:lineRule="atLeast"/>
              <w:rPr>
                <w:rFonts w:cs="Times New Roman"/>
                <w:b/>
                <w:szCs w:val="20"/>
              </w:rPr>
            </w:pPr>
            <w:r w:rsidRPr="0085022A">
              <w:rPr>
                <w:rFonts w:cs="Times New Roman"/>
                <w:b/>
                <w:szCs w:val="20"/>
              </w:rPr>
              <w:t>Governing Law:</w:t>
            </w:r>
          </w:p>
        </w:tc>
        <w:tc>
          <w:tcPr>
            <w:tcW w:w="3083" w:type="pct"/>
          </w:tcPr>
          <w:p w14:paraId="4F4E8232" w14:textId="76725F87" w:rsidR="005B1A64" w:rsidRPr="0085022A" w:rsidRDefault="005B1A64" w:rsidP="00263593">
            <w:pPr>
              <w:pStyle w:val="BodyText"/>
              <w:widowControl w:val="0"/>
              <w:spacing w:before="120" w:after="120" w:line="26" w:lineRule="atLeast"/>
              <w:rPr>
                <w:rFonts w:cs="Times New Roman"/>
                <w:szCs w:val="20"/>
              </w:rPr>
            </w:pPr>
            <w:r w:rsidRPr="0085022A">
              <w:rPr>
                <w:rFonts w:cs="Times New Roman"/>
                <w:szCs w:val="20"/>
              </w:rPr>
              <w:t>The Notes and any non-contractual obligations arising out or in connection with the Notes will be governed by, and shall be construed in accordance with, Luxembourg law. For the avoidance of doubt, articles 470-</w:t>
            </w:r>
            <w:r w:rsidR="00372AFA" w:rsidRPr="0085022A">
              <w:rPr>
                <w:rFonts w:cs="Times New Roman"/>
                <w:szCs w:val="20"/>
              </w:rPr>
              <w:t>1</w:t>
            </w:r>
            <w:r w:rsidRPr="0085022A">
              <w:rPr>
                <w:rFonts w:cs="Times New Roman"/>
                <w:szCs w:val="20"/>
              </w:rPr>
              <w:t xml:space="preserve"> to 470-19 of the Luxembourg law of 10 August 1915 relating to commercial companies as amended </w:t>
            </w:r>
            <w:r w:rsidR="008279B5" w:rsidRPr="008279B5">
              <w:rPr>
                <w:rFonts w:cs="Times New Roman"/>
                <w:szCs w:val="20"/>
              </w:rPr>
              <w:t>(the "</w:t>
            </w:r>
            <w:r w:rsidR="008279B5" w:rsidRPr="008279B5">
              <w:rPr>
                <w:rFonts w:cs="Times New Roman"/>
                <w:b/>
                <w:bCs/>
                <w:szCs w:val="20"/>
              </w:rPr>
              <w:t>Companies Act 1915</w:t>
            </w:r>
            <w:r w:rsidR="008279B5" w:rsidRPr="008279B5">
              <w:rPr>
                <w:rFonts w:cs="Times New Roman"/>
                <w:szCs w:val="20"/>
              </w:rPr>
              <w:t xml:space="preserve">") </w:t>
            </w:r>
            <w:r w:rsidRPr="0085022A">
              <w:rPr>
                <w:rFonts w:cs="Times New Roman"/>
                <w:szCs w:val="20"/>
              </w:rPr>
              <w:t xml:space="preserve">will not apply in respect </w:t>
            </w:r>
            <w:r w:rsidRPr="0085022A">
              <w:rPr>
                <w:rFonts w:cs="Times New Roman"/>
                <w:szCs w:val="20"/>
              </w:rPr>
              <w:lastRenderedPageBreak/>
              <w:t>of the Notes</w:t>
            </w:r>
            <w:r w:rsidR="008279B5" w:rsidRPr="008279B5">
              <w:rPr>
                <w:rFonts w:cs="Times New Roman"/>
                <w:szCs w:val="20"/>
              </w:rPr>
              <w:t xml:space="preserve"> </w:t>
            </w:r>
            <w:r w:rsidR="00682A44" w:rsidRPr="00682A44">
              <w:rPr>
                <w:rFonts w:cs="Times New Roman"/>
                <w:szCs w:val="20"/>
              </w:rPr>
              <w:t>and Article 470-21 of the Companies Act 1915 is expressly derogated</w:t>
            </w:r>
            <w:r w:rsidR="008279B5" w:rsidRPr="008279B5">
              <w:rPr>
                <w:rFonts w:cs="Times New Roman"/>
                <w:szCs w:val="20"/>
              </w:rPr>
              <w:t>, without prejudice to any rights the Noteholders have under the Conditions</w:t>
            </w:r>
            <w:r w:rsidR="00263593" w:rsidRPr="00263593">
              <w:rPr>
                <w:rFonts w:cs="Times New Roman"/>
                <w:szCs w:val="20"/>
              </w:rPr>
              <w:t>.</w:t>
            </w:r>
          </w:p>
          <w:p w14:paraId="191A9D76" w14:textId="5107287F" w:rsidR="005B1A64" w:rsidRPr="0085022A" w:rsidRDefault="005B1A64" w:rsidP="00E03EE2">
            <w:pPr>
              <w:pStyle w:val="BodyText"/>
              <w:widowControl w:val="0"/>
              <w:spacing w:before="120" w:after="120" w:line="26" w:lineRule="atLeast"/>
              <w:rPr>
                <w:rFonts w:cs="Times New Roman"/>
                <w:szCs w:val="20"/>
              </w:rPr>
            </w:pPr>
            <w:r w:rsidRPr="0085022A">
              <w:rPr>
                <w:rFonts w:cs="Times New Roman"/>
                <w:szCs w:val="20"/>
              </w:rPr>
              <w:t xml:space="preserve">The Agency Agreement and the </w:t>
            </w:r>
            <w:r w:rsidR="00AC7E7D" w:rsidRPr="0085022A">
              <w:rPr>
                <w:rFonts w:cs="Times New Roman"/>
                <w:szCs w:val="20"/>
              </w:rPr>
              <w:t>Dealer</w:t>
            </w:r>
            <w:r w:rsidRPr="0085022A">
              <w:rPr>
                <w:rFonts w:cs="Times New Roman"/>
                <w:szCs w:val="20"/>
              </w:rPr>
              <w:t xml:space="preserve"> Agreement will be governed by English law.</w:t>
            </w:r>
          </w:p>
        </w:tc>
      </w:tr>
      <w:tr w:rsidR="005B1A64" w:rsidRPr="0085022A" w14:paraId="191A9D7C" w14:textId="77777777" w:rsidTr="005B1A64">
        <w:tc>
          <w:tcPr>
            <w:tcW w:w="1917" w:type="pct"/>
          </w:tcPr>
          <w:p w14:paraId="191A9D79" w14:textId="77777777" w:rsidR="005B1A64" w:rsidRPr="0085022A" w:rsidRDefault="005B1A64" w:rsidP="00E03EE2">
            <w:pPr>
              <w:pStyle w:val="BodyText"/>
              <w:widowControl w:val="0"/>
              <w:spacing w:before="120" w:after="120" w:line="26" w:lineRule="atLeast"/>
              <w:rPr>
                <w:rFonts w:cs="Times New Roman"/>
                <w:b/>
                <w:szCs w:val="20"/>
              </w:rPr>
            </w:pPr>
            <w:r w:rsidRPr="0085022A">
              <w:rPr>
                <w:rFonts w:cs="Times New Roman"/>
                <w:b/>
                <w:szCs w:val="20"/>
              </w:rPr>
              <w:lastRenderedPageBreak/>
              <w:t>Clearing Systems:</w:t>
            </w:r>
          </w:p>
        </w:tc>
        <w:tc>
          <w:tcPr>
            <w:tcW w:w="3083" w:type="pct"/>
          </w:tcPr>
          <w:p w14:paraId="191A9D7A" w14:textId="6EF8B20F" w:rsidR="005B1A64" w:rsidRPr="0085022A" w:rsidRDefault="005B1A64" w:rsidP="00E03EE2">
            <w:pPr>
              <w:pStyle w:val="BodyText"/>
              <w:widowControl w:val="0"/>
              <w:tabs>
                <w:tab w:val="left" w:pos="4149"/>
              </w:tabs>
              <w:spacing w:before="120" w:after="120" w:line="26" w:lineRule="atLeast"/>
              <w:rPr>
                <w:rFonts w:cs="Times New Roman"/>
                <w:szCs w:val="20"/>
              </w:rPr>
            </w:pPr>
            <w:r w:rsidRPr="0085022A">
              <w:rPr>
                <w:rFonts w:cs="Times New Roman"/>
                <w:szCs w:val="20"/>
              </w:rPr>
              <w:t>Euroclear and Clearstream, Luxembourg</w:t>
            </w:r>
            <w:r w:rsidR="005F0549" w:rsidRPr="0085022A">
              <w:rPr>
                <w:rFonts w:cs="Times New Roman"/>
                <w:szCs w:val="20"/>
              </w:rPr>
              <w:t>.</w:t>
            </w:r>
          </w:p>
        </w:tc>
      </w:tr>
      <w:tr w:rsidR="005B1A64" w:rsidRPr="0085022A" w14:paraId="191A9D80" w14:textId="77777777" w:rsidTr="005B1A64">
        <w:tc>
          <w:tcPr>
            <w:tcW w:w="1917" w:type="pct"/>
          </w:tcPr>
          <w:p w14:paraId="191A9D7D" w14:textId="77777777" w:rsidR="005B1A64" w:rsidRPr="0085022A" w:rsidRDefault="005B1A64" w:rsidP="00E03EE2">
            <w:pPr>
              <w:pStyle w:val="BodyText"/>
              <w:widowControl w:val="0"/>
              <w:spacing w:before="120" w:after="120" w:line="26" w:lineRule="atLeast"/>
              <w:rPr>
                <w:rFonts w:cs="Times New Roman"/>
                <w:b/>
                <w:szCs w:val="20"/>
              </w:rPr>
            </w:pPr>
            <w:r w:rsidRPr="0085022A">
              <w:rPr>
                <w:rFonts w:cs="Times New Roman"/>
                <w:b/>
                <w:szCs w:val="20"/>
              </w:rPr>
              <w:t>Selling Restrictions:</w:t>
            </w:r>
          </w:p>
        </w:tc>
        <w:tc>
          <w:tcPr>
            <w:tcW w:w="3083" w:type="pct"/>
          </w:tcPr>
          <w:p w14:paraId="191A9D7E" w14:textId="36159F41" w:rsidR="005B1A64" w:rsidRPr="0085022A" w:rsidRDefault="005B1A64" w:rsidP="00E03EE2">
            <w:pPr>
              <w:pStyle w:val="BodyText"/>
              <w:widowControl w:val="0"/>
              <w:spacing w:before="120" w:after="120" w:line="26" w:lineRule="atLeast"/>
              <w:rPr>
                <w:rFonts w:cs="Times New Roman"/>
                <w:szCs w:val="20"/>
              </w:rPr>
            </w:pPr>
            <w:r w:rsidRPr="0085022A">
              <w:rPr>
                <w:rFonts w:cs="Times New Roman"/>
                <w:szCs w:val="20"/>
              </w:rPr>
              <w:t xml:space="preserve">See </w:t>
            </w:r>
            <w:r w:rsidR="005440FD" w:rsidRPr="0085022A">
              <w:rPr>
                <w:rFonts w:cs="Times New Roman"/>
                <w:szCs w:val="20"/>
              </w:rPr>
              <w:t>"</w:t>
            </w:r>
            <w:r w:rsidRPr="0085022A">
              <w:rPr>
                <w:rFonts w:cs="Times New Roman"/>
                <w:i/>
                <w:szCs w:val="20"/>
              </w:rPr>
              <w:t>Subscription and Sale</w:t>
            </w:r>
            <w:r w:rsidR="005440FD" w:rsidRPr="0085022A">
              <w:rPr>
                <w:rFonts w:cs="Times New Roman"/>
                <w:szCs w:val="20"/>
              </w:rPr>
              <w:t>"</w:t>
            </w:r>
            <w:r w:rsidRPr="0085022A">
              <w:rPr>
                <w:rFonts w:cs="Times New Roman"/>
                <w:szCs w:val="20"/>
              </w:rPr>
              <w:t>.</w:t>
            </w:r>
          </w:p>
        </w:tc>
      </w:tr>
      <w:tr w:rsidR="005B1A64" w:rsidRPr="0085022A" w14:paraId="191A9D85" w14:textId="77777777" w:rsidTr="005B1A64">
        <w:tc>
          <w:tcPr>
            <w:tcW w:w="1917" w:type="pct"/>
          </w:tcPr>
          <w:p w14:paraId="191A9D81" w14:textId="77777777" w:rsidR="005B1A64" w:rsidRPr="0085022A" w:rsidRDefault="005B1A64" w:rsidP="00E03EE2">
            <w:pPr>
              <w:pStyle w:val="BodyText"/>
              <w:widowControl w:val="0"/>
              <w:spacing w:before="120" w:after="120" w:line="26" w:lineRule="atLeast"/>
              <w:rPr>
                <w:rFonts w:cs="Times New Roman"/>
                <w:b/>
                <w:szCs w:val="20"/>
              </w:rPr>
            </w:pPr>
            <w:r w:rsidRPr="0085022A">
              <w:rPr>
                <w:rFonts w:cs="Times New Roman"/>
                <w:b/>
                <w:szCs w:val="20"/>
              </w:rPr>
              <w:t>Risk Factors:</w:t>
            </w:r>
          </w:p>
        </w:tc>
        <w:tc>
          <w:tcPr>
            <w:tcW w:w="3083" w:type="pct"/>
          </w:tcPr>
          <w:p w14:paraId="191A9D82" w14:textId="363F13EC" w:rsidR="005B1A64" w:rsidRPr="0085022A" w:rsidRDefault="005B1A64" w:rsidP="00E03EE2">
            <w:pPr>
              <w:pStyle w:val="BodyText"/>
              <w:widowControl w:val="0"/>
              <w:spacing w:before="120" w:after="120" w:line="26" w:lineRule="atLeast"/>
              <w:rPr>
                <w:rFonts w:cs="Times New Roman"/>
                <w:szCs w:val="20"/>
              </w:rPr>
            </w:pPr>
            <w:r w:rsidRPr="0085022A">
              <w:rPr>
                <w:rFonts w:cs="Times New Roman"/>
                <w:szCs w:val="20"/>
              </w:rPr>
              <w:t xml:space="preserve">Investing in the Notes involves risks. See </w:t>
            </w:r>
            <w:r w:rsidR="005440FD" w:rsidRPr="0085022A">
              <w:rPr>
                <w:rFonts w:cs="Times New Roman"/>
                <w:szCs w:val="20"/>
              </w:rPr>
              <w:t>"</w:t>
            </w:r>
            <w:r w:rsidRPr="004E2F67">
              <w:rPr>
                <w:rFonts w:cs="Times New Roman"/>
                <w:i/>
                <w:iCs/>
                <w:szCs w:val="20"/>
              </w:rPr>
              <w:t>Risk Factors</w:t>
            </w:r>
            <w:r w:rsidR="005440FD" w:rsidRPr="0085022A">
              <w:rPr>
                <w:rFonts w:cs="Times New Roman"/>
                <w:szCs w:val="20"/>
              </w:rPr>
              <w:t>"</w:t>
            </w:r>
            <w:r w:rsidRPr="0085022A">
              <w:rPr>
                <w:rFonts w:cs="Times New Roman"/>
                <w:szCs w:val="20"/>
              </w:rPr>
              <w:t>.</w:t>
            </w:r>
          </w:p>
        </w:tc>
      </w:tr>
      <w:tr w:rsidR="005B1A64" w:rsidRPr="0085022A" w14:paraId="191A9D8F" w14:textId="77777777" w:rsidTr="005B1A64">
        <w:trPr>
          <w:trHeight w:val="284"/>
        </w:trPr>
        <w:tc>
          <w:tcPr>
            <w:tcW w:w="1917" w:type="pct"/>
          </w:tcPr>
          <w:p w14:paraId="191A9D8B" w14:textId="36598B53" w:rsidR="005B1A64" w:rsidRPr="0085022A" w:rsidRDefault="005B1A64" w:rsidP="00E03EE2">
            <w:pPr>
              <w:pStyle w:val="BodyText"/>
              <w:widowControl w:val="0"/>
              <w:spacing w:before="120" w:after="120" w:line="26" w:lineRule="atLeast"/>
              <w:rPr>
                <w:rFonts w:cs="Times New Roman"/>
                <w:b/>
                <w:szCs w:val="20"/>
              </w:rPr>
            </w:pPr>
            <w:r w:rsidRPr="0085022A">
              <w:rPr>
                <w:rFonts w:cs="Times New Roman"/>
                <w:b/>
                <w:szCs w:val="20"/>
              </w:rPr>
              <w:t>Use of proceeds:</w:t>
            </w:r>
          </w:p>
        </w:tc>
        <w:tc>
          <w:tcPr>
            <w:tcW w:w="3083" w:type="pct"/>
          </w:tcPr>
          <w:p w14:paraId="191A9D8D" w14:textId="78ECB151" w:rsidR="005B1A64" w:rsidRPr="0085022A" w:rsidRDefault="00372AFA" w:rsidP="00E03EE2">
            <w:pPr>
              <w:pStyle w:val="BodyText"/>
              <w:widowControl w:val="0"/>
              <w:spacing w:before="120" w:after="120" w:line="26" w:lineRule="atLeast"/>
              <w:rPr>
                <w:rFonts w:cs="Times New Roman"/>
                <w:szCs w:val="20"/>
              </w:rPr>
            </w:pPr>
            <w:r w:rsidRPr="0085022A">
              <w:rPr>
                <w:rFonts w:cs="Times New Roman"/>
                <w:szCs w:val="20"/>
              </w:rPr>
              <w:t xml:space="preserve">An amount equal to the </w:t>
            </w:r>
            <w:r w:rsidR="005B1A64" w:rsidRPr="0085022A">
              <w:rPr>
                <w:rFonts w:cs="Times New Roman"/>
                <w:szCs w:val="20"/>
              </w:rPr>
              <w:t xml:space="preserve">net proceeds from each issue of Notes will be used for the </w:t>
            </w:r>
            <w:r w:rsidRPr="0085022A">
              <w:rPr>
                <w:rFonts w:cs="Times New Roman"/>
                <w:szCs w:val="20"/>
              </w:rPr>
              <w:t>budgetary</w:t>
            </w:r>
            <w:r w:rsidR="005B1A64" w:rsidRPr="0085022A">
              <w:rPr>
                <w:rFonts w:cs="Times New Roman"/>
                <w:szCs w:val="20"/>
              </w:rPr>
              <w:t xml:space="preserve"> purposes of the Issuer or, in respect of any Notes which are issued as </w:t>
            </w:r>
            <w:r w:rsidR="00582516" w:rsidRPr="0085022A">
              <w:rPr>
                <w:rFonts w:cs="Times New Roman"/>
                <w:szCs w:val="20"/>
              </w:rPr>
              <w:t>Green/Social/Sustainability</w:t>
            </w:r>
            <w:r w:rsidR="005B1A64" w:rsidRPr="0085022A">
              <w:rPr>
                <w:rFonts w:cs="Times New Roman"/>
                <w:szCs w:val="20"/>
              </w:rPr>
              <w:t xml:space="preserve"> Bonds in accordance with the Issuer</w:t>
            </w:r>
            <w:r w:rsidR="005440FD" w:rsidRPr="0085022A">
              <w:rPr>
                <w:rFonts w:cs="Times New Roman"/>
                <w:szCs w:val="20"/>
              </w:rPr>
              <w:t>'</w:t>
            </w:r>
            <w:r w:rsidR="005B1A64" w:rsidRPr="0085022A">
              <w:rPr>
                <w:rFonts w:cs="Times New Roman"/>
                <w:szCs w:val="20"/>
              </w:rPr>
              <w:t>s Green</w:t>
            </w:r>
            <w:r w:rsidR="00582516" w:rsidRPr="0085022A">
              <w:rPr>
                <w:rFonts w:cs="Times New Roman"/>
                <w:szCs w:val="20"/>
              </w:rPr>
              <w:t xml:space="preserve">, Social and </w:t>
            </w:r>
            <w:r w:rsidR="005B1A64" w:rsidRPr="0085022A">
              <w:rPr>
                <w:rFonts w:cs="Times New Roman"/>
                <w:szCs w:val="20"/>
              </w:rPr>
              <w:t xml:space="preserve">Sustainability </w:t>
            </w:r>
            <w:r w:rsidR="004362D5">
              <w:rPr>
                <w:rFonts w:cs="Times New Roman"/>
                <w:szCs w:val="20"/>
              </w:rPr>
              <w:t xml:space="preserve">Bond </w:t>
            </w:r>
            <w:r w:rsidR="005B1A64" w:rsidRPr="0085022A">
              <w:rPr>
                <w:rFonts w:cs="Times New Roman"/>
                <w:szCs w:val="20"/>
              </w:rPr>
              <w:t>Framework, to finance</w:t>
            </w:r>
            <w:r w:rsidR="00D9576D" w:rsidRPr="0085022A">
              <w:rPr>
                <w:rFonts w:cs="Times New Roman"/>
                <w:szCs w:val="20"/>
              </w:rPr>
              <w:t xml:space="preserve"> or refinance</w:t>
            </w:r>
            <w:r w:rsidR="00400D75" w:rsidRPr="0085022A">
              <w:rPr>
                <w:rFonts w:cs="Times New Roman"/>
                <w:szCs w:val="20"/>
              </w:rPr>
              <w:t>, in whole or in part,</w:t>
            </w:r>
            <w:r w:rsidR="005B1A64" w:rsidRPr="0085022A">
              <w:rPr>
                <w:rFonts w:cs="Times New Roman"/>
                <w:szCs w:val="20"/>
              </w:rPr>
              <w:t xml:space="preserve"> Eligible </w:t>
            </w:r>
            <w:r w:rsidR="00582516" w:rsidRPr="0085022A">
              <w:rPr>
                <w:rFonts w:cs="Times New Roman"/>
                <w:szCs w:val="20"/>
              </w:rPr>
              <w:t>Green and Social Expenditures</w:t>
            </w:r>
            <w:bookmarkStart w:id="16" w:name="_Hlk66114619"/>
            <w:r w:rsidR="005B1A64" w:rsidRPr="0085022A">
              <w:rPr>
                <w:rFonts w:cs="Times New Roman"/>
                <w:szCs w:val="20"/>
              </w:rPr>
              <w:t>. If, in respect of any particular issue, there is a particular identified use of proceeds, this will be stated in the applicable Final Terms.</w:t>
            </w:r>
            <w:bookmarkEnd w:id="16"/>
          </w:p>
        </w:tc>
      </w:tr>
    </w:tbl>
    <w:p w14:paraId="0AF699B1" w14:textId="77777777" w:rsidR="00D444F8" w:rsidRPr="0085022A" w:rsidRDefault="00D444F8" w:rsidP="00E03EE2">
      <w:pPr>
        <w:pStyle w:val="Title1"/>
        <w:pageBreakBefore w:val="0"/>
        <w:widowControl w:val="0"/>
        <w:spacing w:before="120" w:after="120" w:line="26" w:lineRule="atLeast"/>
        <w:outlineLvl w:val="0"/>
        <w:rPr>
          <w:rFonts w:ascii="Times New Roman" w:hAnsi="Times New Roman" w:cs="Times New Roman"/>
          <w:szCs w:val="20"/>
        </w:rPr>
      </w:pPr>
      <w:bookmarkStart w:id="17" w:name="_Toc426705378"/>
    </w:p>
    <w:p w14:paraId="1AB8CDE2" w14:textId="77777777" w:rsidR="00D444F8" w:rsidRPr="0085022A" w:rsidRDefault="00D444F8" w:rsidP="00E03EE2">
      <w:pPr>
        <w:spacing w:before="120" w:after="120" w:line="26" w:lineRule="atLeast"/>
        <w:jc w:val="left"/>
        <w:rPr>
          <w:b/>
          <w:caps/>
          <w:szCs w:val="20"/>
        </w:rPr>
      </w:pPr>
      <w:r w:rsidRPr="0085022A">
        <w:rPr>
          <w:szCs w:val="20"/>
        </w:rPr>
        <w:br w:type="page"/>
      </w:r>
    </w:p>
    <w:p w14:paraId="191A9D90" w14:textId="6F3E92AB" w:rsidR="002F7977" w:rsidRPr="0085022A" w:rsidRDefault="00F87670" w:rsidP="00E03EE2">
      <w:pPr>
        <w:pStyle w:val="Title1"/>
        <w:pageBreakBefore w:val="0"/>
        <w:widowControl w:val="0"/>
        <w:spacing w:before="120" w:after="120" w:line="26" w:lineRule="atLeast"/>
        <w:outlineLvl w:val="0"/>
        <w:rPr>
          <w:rFonts w:ascii="Times New Roman" w:hAnsi="Times New Roman" w:cs="Times New Roman"/>
          <w:szCs w:val="20"/>
        </w:rPr>
      </w:pPr>
      <w:bookmarkStart w:id="18" w:name="_Toc234422874"/>
      <w:bookmarkStart w:id="19" w:name="_Toc235094379"/>
      <w:r w:rsidRPr="0085022A">
        <w:rPr>
          <w:rFonts w:ascii="Times New Roman" w:hAnsi="Times New Roman" w:cs="Times New Roman"/>
          <w:szCs w:val="20"/>
        </w:rPr>
        <w:lastRenderedPageBreak/>
        <w:t>RISK FACTORS</w:t>
      </w:r>
      <w:bookmarkEnd w:id="17"/>
      <w:bookmarkEnd w:id="18"/>
      <w:bookmarkEnd w:id="19"/>
    </w:p>
    <w:p w14:paraId="7F1F0E87" w14:textId="77777777" w:rsidR="00DA5C12" w:rsidRPr="0085022A" w:rsidRDefault="00DA5C12" w:rsidP="00DA5C12">
      <w:pPr>
        <w:pStyle w:val="BodyText"/>
        <w:widowControl w:val="0"/>
        <w:spacing w:before="120" w:after="120" w:line="26" w:lineRule="atLeast"/>
        <w:rPr>
          <w:rFonts w:cs="Times New Roman"/>
          <w:i/>
          <w:szCs w:val="20"/>
        </w:rPr>
      </w:pPr>
      <w:r w:rsidRPr="0085022A">
        <w:rPr>
          <w:rFonts w:cs="Times New Roman"/>
          <w:i/>
          <w:szCs w:val="20"/>
        </w:rPr>
        <w:t xml:space="preserve">Any investment in the Notes is subject to a number of risks. Prior to investing in the Notes, prospective investors should carefully consider the risk factors described below together with all other information contained in this Base Prospectus, and reach their own views before making an investment decision. </w:t>
      </w:r>
    </w:p>
    <w:p w14:paraId="657D4448" w14:textId="323703FE" w:rsidR="00DA5C12" w:rsidRPr="0085022A" w:rsidRDefault="00DA5C12" w:rsidP="00DA5C12">
      <w:pPr>
        <w:pStyle w:val="BodyText"/>
        <w:widowControl w:val="0"/>
        <w:spacing w:before="120" w:after="120" w:line="26" w:lineRule="atLeast"/>
        <w:rPr>
          <w:rFonts w:cs="Times New Roman"/>
          <w:i/>
          <w:szCs w:val="20"/>
        </w:rPr>
      </w:pPr>
      <w:r w:rsidRPr="0085022A">
        <w:rPr>
          <w:rFonts w:cs="Times New Roman"/>
          <w:i/>
          <w:szCs w:val="20"/>
        </w:rPr>
        <w:t>The risks and uncertainties described below are not the only risks and uncertainties related to the Issuer and the Notes. Additional risks and uncertainties relating to the Issuer</w:t>
      </w:r>
      <w:r w:rsidRPr="0085022A">
        <w:rPr>
          <w:rFonts w:cs="Times New Roman"/>
          <w:szCs w:val="20"/>
        </w:rPr>
        <w:t xml:space="preserve"> </w:t>
      </w:r>
      <w:r w:rsidRPr="0085022A">
        <w:rPr>
          <w:rFonts w:cs="Times New Roman"/>
          <w:i/>
          <w:szCs w:val="20"/>
        </w:rPr>
        <w:t xml:space="preserve">that are not currently known to the Issuer, or that it currently deems immaterial, may individually or cumulatively also have a material adverse effect </w:t>
      </w:r>
      <w:r w:rsidRPr="0085022A">
        <w:rPr>
          <w:rFonts w:cs="Times New Roman"/>
          <w:i/>
          <w:iCs/>
          <w:szCs w:val="20"/>
        </w:rPr>
        <w:t>on the condition (financial, economic, political or otherwise)</w:t>
      </w:r>
      <w:r w:rsidRPr="0085022A">
        <w:rPr>
          <w:rFonts w:cs="Times New Roman"/>
          <w:i/>
          <w:szCs w:val="20"/>
        </w:rPr>
        <w:t xml:space="preserve"> of the Issuer and, if any such risk should occur, the price of the Notes may decline and investors could lose all or part of their investment. Investors should consider carefully whether an investment in the Notes is suitable for them in light of the information in this Base Prospectus and their personal circumstances.</w:t>
      </w:r>
      <w:r w:rsidRPr="0085022A">
        <w:rPr>
          <w:rFonts w:cs="Times New Roman"/>
          <w:bCs/>
          <w:i/>
          <w:iCs/>
          <w:szCs w:val="20"/>
        </w:rPr>
        <w:t xml:space="preserve"> Words and expressions</w:t>
      </w:r>
      <w:r w:rsidRPr="0085022A">
        <w:rPr>
          <w:rFonts w:cs="Times New Roman"/>
          <w:i/>
          <w:szCs w:val="20"/>
        </w:rPr>
        <w:t xml:space="preserve"> defined in the </w:t>
      </w:r>
      <w:r w:rsidR="005440FD" w:rsidRPr="0085022A">
        <w:rPr>
          <w:rFonts w:cs="Times New Roman"/>
          <w:i/>
          <w:szCs w:val="20"/>
        </w:rPr>
        <w:t>"</w:t>
      </w:r>
      <w:r w:rsidRPr="0085022A">
        <w:rPr>
          <w:rFonts w:cs="Times New Roman"/>
          <w:i/>
          <w:szCs w:val="20"/>
        </w:rPr>
        <w:t>Terms and Conditions of the Notes</w:t>
      </w:r>
      <w:r w:rsidR="005440FD" w:rsidRPr="0085022A">
        <w:rPr>
          <w:rFonts w:cs="Times New Roman"/>
          <w:i/>
          <w:szCs w:val="20"/>
        </w:rPr>
        <w:t>"</w:t>
      </w:r>
      <w:r w:rsidRPr="0085022A">
        <w:rPr>
          <w:rFonts w:cs="Times New Roman"/>
          <w:i/>
          <w:szCs w:val="20"/>
        </w:rPr>
        <w:t xml:space="preserve"> below or elsewhere in this Base Prospectus have the same meanings in this section.</w:t>
      </w:r>
    </w:p>
    <w:p w14:paraId="30DC23EB" w14:textId="3EBCF406" w:rsidR="00F95D22" w:rsidRPr="0085022A" w:rsidRDefault="00F95D22" w:rsidP="00DA5C12">
      <w:pPr>
        <w:pStyle w:val="BodyText"/>
        <w:widowControl w:val="0"/>
        <w:spacing w:before="120" w:after="120" w:line="26" w:lineRule="atLeast"/>
        <w:rPr>
          <w:rFonts w:cs="Times New Roman"/>
          <w:b/>
          <w:bCs/>
          <w:iCs/>
          <w:szCs w:val="20"/>
        </w:rPr>
      </w:pPr>
      <w:r w:rsidRPr="0085022A">
        <w:rPr>
          <w:rFonts w:cs="Times New Roman"/>
          <w:b/>
          <w:bCs/>
          <w:iCs/>
          <w:szCs w:val="20"/>
        </w:rPr>
        <w:t>FACTORS THAT MAY AFFECT THE ISSUER</w:t>
      </w:r>
      <w:r w:rsidR="005440FD" w:rsidRPr="0085022A">
        <w:rPr>
          <w:rFonts w:cs="Times New Roman"/>
          <w:b/>
          <w:bCs/>
          <w:iCs/>
          <w:szCs w:val="20"/>
        </w:rPr>
        <w:t>'</w:t>
      </w:r>
      <w:r w:rsidRPr="0085022A">
        <w:rPr>
          <w:rFonts w:cs="Times New Roman"/>
          <w:b/>
          <w:bCs/>
          <w:iCs/>
          <w:szCs w:val="20"/>
        </w:rPr>
        <w:t>S ABILITY TO FULFIL ITS OBLIGATIONS UNDER NOTES ISSUED UNDER THE PROGRAMME</w:t>
      </w:r>
    </w:p>
    <w:p w14:paraId="1E85E85E" w14:textId="45EF5290" w:rsidR="00F95D22" w:rsidRPr="00470477" w:rsidRDefault="005F7AC1" w:rsidP="00E03EE2">
      <w:pPr>
        <w:pStyle w:val="BodyText"/>
        <w:widowControl w:val="0"/>
        <w:spacing w:before="120" w:after="120" w:line="26" w:lineRule="atLeast"/>
        <w:rPr>
          <w:rFonts w:cs="Times New Roman"/>
          <w:b/>
          <w:bCs/>
          <w:iCs/>
          <w:szCs w:val="20"/>
          <w:u w:val="single"/>
        </w:rPr>
      </w:pPr>
      <w:r w:rsidRPr="005F7AC1">
        <w:rPr>
          <w:rFonts w:cs="Times New Roman"/>
          <w:b/>
          <w:bCs/>
          <w:iCs/>
          <w:szCs w:val="20"/>
          <w:u w:val="single"/>
        </w:rPr>
        <w:t xml:space="preserve">1. </w:t>
      </w:r>
      <w:r w:rsidR="00F95D22" w:rsidRPr="00470477">
        <w:rPr>
          <w:rFonts w:cs="Times New Roman"/>
          <w:b/>
          <w:bCs/>
          <w:iCs/>
          <w:szCs w:val="20"/>
          <w:u w:val="single"/>
        </w:rPr>
        <w:t>Risks relating to the Principality of Andorra</w:t>
      </w:r>
      <w:r w:rsidR="00372512">
        <w:rPr>
          <w:rFonts w:cs="Times New Roman"/>
          <w:b/>
          <w:bCs/>
          <w:iCs/>
          <w:szCs w:val="20"/>
          <w:u w:val="single"/>
        </w:rPr>
        <w:t xml:space="preserve"> </w:t>
      </w:r>
    </w:p>
    <w:p w14:paraId="2E2FC7C4" w14:textId="70E8AEEE" w:rsidR="00E65E4A" w:rsidRPr="005F7AC1" w:rsidRDefault="005F7AC1" w:rsidP="00E65E4A">
      <w:pPr>
        <w:pStyle w:val="BodyText"/>
        <w:widowControl w:val="0"/>
        <w:spacing w:before="120" w:after="120" w:line="26" w:lineRule="atLeast"/>
        <w:rPr>
          <w:rFonts w:cs="Times New Roman"/>
          <w:b/>
          <w:bCs/>
          <w:szCs w:val="20"/>
        </w:rPr>
      </w:pPr>
      <w:r>
        <w:rPr>
          <w:b/>
          <w:bCs/>
          <w:szCs w:val="20"/>
        </w:rPr>
        <w:t xml:space="preserve">1.1 </w:t>
      </w:r>
      <w:r w:rsidR="00E65E4A" w:rsidRPr="005F7AC1">
        <w:rPr>
          <w:b/>
          <w:bCs/>
          <w:szCs w:val="20"/>
        </w:rPr>
        <w:t>Risks Related to the Global Economic Environment</w:t>
      </w:r>
    </w:p>
    <w:p w14:paraId="7A0F6EAF" w14:textId="352ACD1C" w:rsidR="00E65E4A" w:rsidRDefault="00E65E4A" w:rsidP="00E65E4A">
      <w:pPr>
        <w:pStyle w:val="BodyText"/>
        <w:widowControl w:val="0"/>
        <w:spacing w:before="120" w:after="120" w:line="26" w:lineRule="atLeast"/>
        <w:rPr>
          <w:rFonts w:cs="Times New Roman"/>
          <w:b/>
          <w:bCs/>
          <w:iCs/>
          <w:szCs w:val="20"/>
        </w:rPr>
      </w:pPr>
      <w:r>
        <w:rPr>
          <w:szCs w:val="20"/>
        </w:rPr>
        <w:t>The Principality of Andorra is a small, open economy that is highly integrated with the European economic environment.</w:t>
      </w:r>
      <w:r w:rsidR="005F7AC1">
        <w:rPr>
          <w:szCs w:val="20"/>
        </w:rPr>
        <w:t xml:space="preserve"> </w:t>
      </w:r>
      <w:r w:rsidR="005F7AC1" w:rsidRPr="005F7AC1">
        <w:rPr>
          <w:szCs w:val="20"/>
        </w:rPr>
        <w:t>Such integration is further underpinned by the customs union established under the Agreement concluded in 1990 between the Principality of Andorra and the European Economic Community, currently the EU.</w:t>
      </w:r>
      <w:r>
        <w:rPr>
          <w:szCs w:val="20"/>
        </w:rPr>
        <w:t xml:space="preserve"> Consequently, its economic performance is closely linked to the economic developments of its main trading partners, particularly Spain and France, as well as, more generally, to the economic situation of the European Union and the euro area.</w:t>
      </w:r>
    </w:p>
    <w:p w14:paraId="3D163087" w14:textId="2CFAB051" w:rsidR="00E65E4A" w:rsidRDefault="00E65E4A" w:rsidP="00E65E4A">
      <w:pPr>
        <w:pStyle w:val="BodyText"/>
        <w:widowControl w:val="0"/>
        <w:spacing w:before="120" w:after="120" w:line="26" w:lineRule="atLeast"/>
        <w:rPr>
          <w:rFonts w:cs="Times New Roman"/>
          <w:b/>
          <w:bCs/>
          <w:iCs/>
          <w:szCs w:val="20"/>
        </w:rPr>
      </w:pPr>
      <w:r>
        <w:rPr>
          <w:szCs w:val="20"/>
        </w:rPr>
        <w:t>A deterioration in international macroeconomic conditions could lead to a reduction in tourism flows, private consumption, cross-border commercial activity, and foreign direct investment. Such circumstances could negatively affect economic growth, employment, tax revenues, and the</w:t>
      </w:r>
      <w:r w:rsidR="00D81560">
        <w:rPr>
          <w:szCs w:val="20"/>
        </w:rPr>
        <w:t xml:space="preserve"> financial position of the Andorran</w:t>
      </w:r>
      <w:r>
        <w:rPr>
          <w:szCs w:val="20"/>
        </w:rPr>
        <w:t xml:space="preserve"> Government</w:t>
      </w:r>
      <w:r w:rsidR="00D81560">
        <w:rPr>
          <w:szCs w:val="20"/>
        </w:rPr>
        <w:t xml:space="preserve"> (the "</w:t>
      </w:r>
      <w:r w:rsidR="00D81560" w:rsidRPr="009233C0">
        <w:rPr>
          <w:b/>
          <w:bCs/>
          <w:szCs w:val="20"/>
        </w:rPr>
        <w:t>Government</w:t>
      </w:r>
      <w:r w:rsidR="00D81560">
        <w:rPr>
          <w:szCs w:val="20"/>
        </w:rPr>
        <w:t>", as further described in "</w:t>
      </w:r>
      <w:r w:rsidR="00D81560">
        <w:rPr>
          <w:i/>
          <w:iCs/>
          <w:szCs w:val="20"/>
        </w:rPr>
        <w:t>Description of the Issuer"</w:t>
      </w:r>
      <w:r w:rsidR="00D81560">
        <w:rPr>
          <w:szCs w:val="20"/>
        </w:rPr>
        <w:t>).</w:t>
      </w:r>
    </w:p>
    <w:p w14:paraId="17761E99" w14:textId="77777777" w:rsidR="005F7AC1" w:rsidRDefault="00E65E4A" w:rsidP="00E65E4A">
      <w:pPr>
        <w:pStyle w:val="BodyText"/>
        <w:widowControl w:val="0"/>
        <w:spacing w:before="120" w:after="120" w:line="26" w:lineRule="atLeast"/>
        <w:rPr>
          <w:rFonts w:cs="Times New Roman"/>
          <w:b/>
          <w:bCs/>
          <w:iCs/>
          <w:szCs w:val="20"/>
        </w:rPr>
      </w:pPr>
      <w:r>
        <w:rPr>
          <w:szCs w:val="20"/>
        </w:rPr>
        <w:t>The Andorran economy is also exposed to the effects of international geopolitical conflicts, global trade tensions, logistical or energy disruptions, and sudden changes in international financial conditions. According to the IMF, short-term risks remain tilted to the downside and arise primarily from external factors.</w:t>
      </w:r>
    </w:p>
    <w:p w14:paraId="2B071CED" w14:textId="77777777" w:rsidR="005F7AC1" w:rsidRPr="005F7AC1" w:rsidRDefault="005F7AC1" w:rsidP="005F7AC1">
      <w:pPr>
        <w:pStyle w:val="BodyText"/>
        <w:rPr>
          <w:b/>
          <w:bCs/>
          <w:szCs w:val="20"/>
        </w:rPr>
      </w:pPr>
      <w:r w:rsidRPr="005F7AC1">
        <w:rPr>
          <w:b/>
          <w:bCs/>
          <w:szCs w:val="20"/>
        </w:rPr>
        <w:t>1.2 Structural risks affecting the Andorran economy</w:t>
      </w:r>
    </w:p>
    <w:p w14:paraId="04C1FDE7" w14:textId="26F81CD0" w:rsidR="00E65E4A" w:rsidRPr="00470477" w:rsidRDefault="00E65E4A" w:rsidP="00E65E4A">
      <w:pPr>
        <w:pStyle w:val="BodyText"/>
        <w:widowControl w:val="0"/>
        <w:spacing w:before="120" w:after="120" w:line="26" w:lineRule="atLeast"/>
        <w:rPr>
          <w:rFonts w:cs="Times New Roman"/>
          <w:b/>
          <w:bCs/>
          <w:i/>
          <w:iCs/>
          <w:szCs w:val="20"/>
        </w:rPr>
      </w:pPr>
      <w:r w:rsidRPr="00470477">
        <w:rPr>
          <w:b/>
          <w:bCs/>
          <w:i/>
          <w:iCs/>
          <w:szCs w:val="20"/>
        </w:rPr>
        <w:t>Risks Arising from the Sectoral Concentration of the Economy</w:t>
      </w:r>
    </w:p>
    <w:p w14:paraId="21362E68" w14:textId="77777777" w:rsidR="00E65E4A" w:rsidRDefault="00E65E4A" w:rsidP="00E65E4A">
      <w:pPr>
        <w:pStyle w:val="BodyText"/>
        <w:widowControl w:val="0"/>
        <w:spacing w:before="120" w:after="120" w:line="26" w:lineRule="atLeast"/>
        <w:rPr>
          <w:rFonts w:cs="Times New Roman"/>
          <w:b/>
          <w:bCs/>
          <w:iCs/>
          <w:szCs w:val="20"/>
        </w:rPr>
      </w:pPr>
      <w:r>
        <w:rPr>
          <w:szCs w:val="20"/>
        </w:rPr>
        <w:t>Despite the progress made in economic diversification in recent years, Andorra's economic activity remains concentrated primarily in the tourism, financial, commercial, real estate, and construction sectors.</w:t>
      </w:r>
    </w:p>
    <w:p w14:paraId="369F1B0E" w14:textId="1C656CEE" w:rsidR="00E65E4A" w:rsidRDefault="00E65E4A" w:rsidP="00E65E4A">
      <w:pPr>
        <w:pStyle w:val="BodyText"/>
        <w:widowControl w:val="0"/>
        <w:spacing w:before="120" w:after="120" w:line="26" w:lineRule="atLeast"/>
        <w:rPr>
          <w:rFonts w:cs="Times New Roman"/>
          <w:b/>
          <w:bCs/>
          <w:iCs/>
          <w:szCs w:val="20"/>
        </w:rPr>
      </w:pPr>
      <w:r>
        <w:rPr>
          <w:szCs w:val="20"/>
        </w:rPr>
        <w:t xml:space="preserve">Any event affecting these sectors, including a decline in tourist arrivals, a significant correction in the real estate market, a reduction in financial activity, or a slowdown in construction, could have a material adverse effect on </w:t>
      </w:r>
      <w:r w:rsidR="0096387E">
        <w:rPr>
          <w:szCs w:val="20"/>
        </w:rPr>
        <w:t>Gross Domestic Product (</w:t>
      </w:r>
      <w:r w:rsidR="00B0086A" w:rsidRPr="0085022A">
        <w:rPr>
          <w:rFonts w:cs="Times New Roman"/>
          <w:szCs w:val="20"/>
        </w:rPr>
        <w:t>"</w:t>
      </w:r>
      <w:r w:rsidRPr="0096387E">
        <w:rPr>
          <w:b/>
          <w:bCs/>
          <w:szCs w:val="20"/>
        </w:rPr>
        <w:t>GDP</w:t>
      </w:r>
      <w:r w:rsidR="00B0086A" w:rsidRPr="0085022A">
        <w:rPr>
          <w:rFonts w:cs="Times New Roman"/>
          <w:szCs w:val="20"/>
        </w:rPr>
        <w:t>"</w:t>
      </w:r>
      <w:r w:rsidR="0096387E">
        <w:rPr>
          <w:szCs w:val="20"/>
        </w:rPr>
        <w:t>)</w:t>
      </w:r>
      <w:r>
        <w:rPr>
          <w:szCs w:val="20"/>
        </w:rPr>
        <w:t>, public revenues, and the sustainability of public finances.</w:t>
      </w:r>
    </w:p>
    <w:p w14:paraId="10DDC8AC" w14:textId="77777777" w:rsidR="00E65E4A" w:rsidRDefault="00E65E4A" w:rsidP="00E65E4A">
      <w:pPr>
        <w:pStyle w:val="BodyText"/>
        <w:widowControl w:val="0"/>
        <w:spacing w:before="120" w:after="120" w:line="26" w:lineRule="atLeast"/>
        <w:rPr>
          <w:rFonts w:cs="Times New Roman"/>
          <w:b/>
          <w:bCs/>
          <w:iCs/>
          <w:szCs w:val="20"/>
        </w:rPr>
      </w:pPr>
      <w:r>
        <w:rPr>
          <w:szCs w:val="20"/>
        </w:rPr>
        <w:t>Given the limited size of the domestic market, the capacity to rapidly offset potential contractions in these sectors may be constrained.</w:t>
      </w:r>
    </w:p>
    <w:p w14:paraId="6078164A" w14:textId="0888630C" w:rsidR="00E65E4A" w:rsidRPr="00470477" w:rsidRDefault="00E65E4A" w:rsidP="00E65E4A">
      <w:pPr>
        <w:pStyle w:val="BodyText"/>
        <w:widowControl w:val="0"/>
        <w:spacing w:before="120" w:after="120" w:line="26" w:lineRule="atLeast"/>
        <w:rPr>
          <w:rFonts w:cs="Times New Roman"/>
          <w:b/>
          <w:bCs/>
          <w:i/>
          <w:iCs/>
          <w:szCs w:val="20"/>
        </w:rPr>
      </w:pPr>
      <w:r w:rsidRPr="00470477">
        <w:rPr>
          <w:b/>
          <w:bCs/>
          <w:i/>
          <w:iCs/>
          <w:szCs w:val="20"/>
        </w:rPr>
        <w:t>Demographic Risks</w:t>
      </w:r>
    </w:p>
    <w:p w14:paraId="79FC03EC" w14:textId="77777777" w:rsidR="00E65E4A" w:rsidRDefault="00E65E4A" w:rsidP="00E65E4A">
      <w:pPr>
        <w:pStyle w:val="BodyText"/>
        <w:widowControl w:val="0"/>
        <w:spacing w:before="120" w:after="120" w:line="26" w:lineRule="atLeast"/>
        <w:rPr>
          <w:rFonts w:cs="Times New Roman"/>
          <w:b/>
          <w:bCs/>
          <w:iCs/>
          <w:szCs w:val="20"/>
        </w:rPr>
      </w:pPr>
      <w:r>
        <w:rPr>
          <w:szCs w:val="20"/>
        </w:rPr>
        <w:t>Population ageing represents one of the principal medium- and long-term structural risks facing Andorra. In the absence of appropriate reforms, this phenomenon could lead to sustained increases in expenditure related to pensions, healthcare, and social services.</w:t>
      </w:r>
    </w:p>
    <w:p w14:paraId="542F7C47" w14:textId="77777777" w:rsidR="00E65E4A" w:rsidRDefault="00E65E4A" w:rsidP="00E65E4A">
      <w:pPr>
        <w:pStyle w:val="BodyText"/>
        <w:widowControl w:val="0"/>
        <w:spacing w:before="120" w:after="120" w:line="26" w:lineRule="atLeast"/>
        <w:rPr>
          <w:rFonts w:cs="Times New Roman"/>
          <w:b/>
          <w:bCs/>
          <w:iCs/>
          <w:szCs w:val="20"/>
        </w:rPr>
      </w:pPr>
      <w:r>
        <w:rPr>
          <w:szCs w:val="20"/>
        </w:rPr>
        <w:t>The growth of these obligations could place additional pressure on the public budget and affect the future trajectory of public debt.</w:t>
      </w:r>
    </w:p>
    <w:p w14:paraId="3CBFA043" w14:textId="1C138A86" w:rsidR="00E65E4A" w:rsidRPr="00470477" w:rsidRDefault="00E65E4A" w:rsidP="00E65E4A">
      <w:pPr>
        <w:pStyle w:val="BodyText"/>
        <w:widowControl w:val="0"/>
        <w:spacing w:before="120" w:after="120" w:line="26" w:lineRule="atLeast"/>
        <w:rPr>
          <w:rFonts w:cs="Times New Roman"/>
          <w:b/>
          <w:bCs/>
          <w:i/>
          <w:iCs/>
          <w:szCs w:val="20"/>
        </w:rPr>
      </w:pPr>
      <w:r w:rsidRPr="00470477">
        <w:rPr>
          <w:b/>
          <w:bCs/>
          <w:i/>
          <w:iCs/>
          <w:szCs w:val="20"/>
        </w:rPr>
        <w:t>Risks Associated with the Housing Market and Labour Availability</w:t>
      </w:r>
    </w:p>
    <w:p w14:paraId="1E73F678" w14:textId="77777777" w:rsidR="00E65E4A" w:rsidRDefault="00E65E4A" w:rsidP="00E65E4A">
      <w:pPr>
        <w:pStyle w:val="BodyText"/>
        <w:widowControl w:val="0"/>
        <w:spacing w:before="120" w:after="120" w:line="26" w:lineRule="atLeast"/>
        <w:rPr>
          <w:rFonts w:cs="Times New Roman"/>
          <w:b/>
          <w:bCs/>
          <w:iCs/>
          <w:szCs w:val="20"/>
        </w:rPr>
      </w:pPr>
      <w:r>
        <w:rPr>
          <w:szCs w:val="20"/>
        </w:rPr>
        <w:t xml:space="preserve">Developments in the housing market constitute an important factor for the Principality's economic and social development. In recent years, increasing residential demand and limited available supply have created tensions in certain segments of the real estate market, particularly regarding access to affordable </w:t>
      </w:r>
      <w:r>
        <w:rPr>
          <w:szCs w:val="20"/>
        </w:rPr>
        <w:lastRenderedPageBreak/>
        <w:t>housing.</w:t>
      </w:r>
    </w:p>
    <w:p w14:paraId="61C3220C" w14:textId="77777777" w:rsidR="00E65E4A" w:rsidRDefault="00E65E4A" w:rsidP="00E65E4A">
      <w:pPr>
        <w:pStyle w:val="BodyText"/>
        <w:widowControl w:val="0"/>
        <w:spacing w:before="120" w:after="120" w:line="26" w:lineRule="atLeast"/>
        <w:rPr>
          <w:rFonts w:cs="Times New Roman"/>
          <w:b/>
          <w:bCs/>
          <w:iCs/>
          <w:szCs w:val="20"/>
        </w:rPr>
      </w:pPr>
      <w:r>
        <w:rPr>
          <w:szCs w:val="20"/>
        </w:rPr>
        <w:t>To address this situation, the Government has promoted various initiatives aimed at increasing the supply of affordable housing, including public housing investment programmes, measures to encourage the rental housing market, and other actions intended to support equilibrium in the residential property market. These measures are designed to strengthen social cohesion, facilitate access to housing, and contribute to the competitiveness of the Andorran economy.</w:t>
      </w:r>
    </w:p>
    <w:p w14:paraId="15FE1901" w14:textId="77777777" w:rsidR="00E65E4A" w:rsidRDefault="00E65E4A" w:rsidP="00E65E4A">
      <w:pPr>
        <w:pStyle w:val="BodyText"/>
        <w:widowControl w:val="0"/>
        <w:spacing w:before="120" w:after="120" w:line="26" w:lineRule="atLeast"/>
        <w:rPr>
          <w:rFonts w:cs="Times New Roman"/>
          <w:b/>
          <w:bCs/>
          <w:iCs/>
          <w:szCs w:val="20"/>
        </w:rPr>
      </w:pPr>
      <w:r>
        <w:rPr>
          <w:szCs w:val="20"/>
        </w:rPr>
        <w:t>Nevertheless, the ability to attract and retain qualified professionals remains dependent, among other factors, on housing costs and labour market conditions. Consequently, if current supply and demand imbalances in the housing market were to persist over an extended period, they could affect labour availability in certain sectors and partially limit the economy's growth potential.</w:t>
      </w:r>
    </w:p>
    <w:p w14:paraId="5011EB64" w14:textId="0A6EA922" w:rsidR="00E65E4A" w:rsidRPr="00470477" w:rsidRDefault="00E65E4A" w:rsidP="00E65E4A">
      <w:pPr>
        <w:pStyle w:val="BodyText"/>
        <w:widowControl w:val="0"/>
        <w:spacing w:before="120" w:after="120" w:line="26" w:lineRule="atLeast"/>
        <w:rPr>
          <w:rFonts w:cs="Times New Roman"/>
          <w:b/>
          <w:bCs/>
          <w:i/>
          <w:iCs/>
          <w:szCs w:val="20"/>
        </w:rPr>
      </w:pPr>
      <w:r w:rsidRPr="00470477">
        <w:rPr>
          <w:b/>
          <w:bCs/>
          <w:i/>
          <w:iCs/>
          <w:szCs w:val="20"/>
        </w:rPr>
        <w:t>Risks Related to Climate Change</w:t>
      </w:r>
    </w:p>
    <w:p w14:paraId="5A8045BA" w14:textId="77777777" w:rsidR="00E65E4A" w:rsidRDefault="00E65E4A" w:rsidP="00E65E4A">
      <w:pPr>
        <w:pStyle w:val="BodyText"/>
        <w:widowControl w:val="0"/>
        <w:spacing w:before="120" w:after="120" w:line="26" w:lineRule="atLeast"/>
        <w:rPr>
          <w:rFonts w:cs="Times New Roman"/>
          <w:b/>
          <w:bCs/>
          <w:iCs/>
          <w:szCs w:val="20"/>
        </w:rPr>
      </w:pPr>
      <w:r>
        <w:rPr>
          <w:szCs w:val="20"/>
        </w:rPr>
        <w:t>Due to its geographical location and the importance of mountain tourism to its economy, the Principality of Andorra is exposed to the effects that changes in climatic conditions may have on certain economic activities.</w:t>
      </w:r>
    </w:p>
    <w:p w14:paraId="05FFC7B7" w14:textId="77777777" w:rsidR="00E65E4A" w:rsidRDefault="00E65E4A" w:rsidP="00E65E4A">
      <w:pPr>
        <w:pStyle w:val="BodyText"/>
        <w:widowControl w:val="0"/>
        <w:spacing w:before="120" w:after="120" w:line="26" w:lineRule="atLeast"/>
        <w:rPr>
          <w:rFonts w:cs="Times New Roman"/>
          <w:b/>
          <w:bCs/>
          <w:iCs/>
          <w:szCs w:val="20"/>
        </w:rPr>
      </w:pPr>
      <w:r>
        <w:rPr>
          <w:szCs w:val="20"/>
        </w:rPr>
        <w:t>In recent years, both public administrations and leading tourism operators have undertaken significant initiatives aimed at strengthening the country's adaptation capacity. These include substantial investments in tourism and mountain infrastructure, snowmaking systems, diversification of the year-round tourism offering, as well as sustainability and resilience-enhancing measures. These efforts have contributed to strengthening the sector's competitiveness and adaptability to changing climatic conditions.</w:t>
      </w:r>
    </w:p>
    <w:p w14:paraId="409D7479" w14:textId="77777777" w:rsidR="00E65E4A" w:rsidRDefault="00E65E4A" w:rsidP="00E65E4A">
      <w:pPr>
        <w:pStyle w:val="BodyText"/>
        <w:widowControl w:val="0"/>
        <w:spacing w:before="120" w:after="120" w:line="26" w:lineRule="atLeast"/>
        <w:rPr>
          <w:szCs w:val="20"/>
        </w:rPr>
      </w:pPr>
      <w:r>
        <w:rPr>
          <w:szCs w:val="20"/>
        </w:rPr>
        <w:t>However, increasing average temperatures, changes in precipitation patterns, reduced natural snowfall, or a higher frequency of certain extreme weather events could affect tourism activity and particular infrastructure assets or economic activities. Accordingly, there can be no assurance that such factors will not affect the future development of certain economic sectors or the growth rate of the Andorran economy.</w:t>
      </w:r>
    </w:p>
    <w:p w14:paraId="03967DC0" w14:textId="77777777" w:rsidR="005F7AC1" w:rsidRPr="005F7AC1" w:rsidRDefault="005F7AC1" w:rsidP="005F7AC1">
      <w:pPr>
        <w:pStyle w:val="BodyText"/>
        <w:rPr>
          <w:b/>
          <w:bCs/>
          <w:iCs/>
          <w:szCs w:val="20"/>
        </w:rPr>
      </w:pPr>
      <w:r w:rsidRPr="005F7AC1">
        <w:rPr>
          <w:b/>
          <w:bCs/>
          <w:iCs/>
          <w:szCs w:val="20"/>
        </w:rPr>
        <w:t>1.3 Risks related to the sustainability of public finances</w:t>
      </w:r>
    </w:p>
    <w:p w14:paraId="3F62DF4E" w14:textId="77777777" w:rsidR="005F7AC1" w:rsidRPr="005F7AC1" w:rsidRDefault="005F7AC1" w:rsidP="005F7AC1">
      <w:pPr>
        <w:pStyle w:val="BodyText"/>
        <w:rPr>
          <w:b/>
          <w:bCs/>
          <w:i/>
          <w:iCs/>
          <w:szCs w:val="20"/>
        </w:rPr>
      </w:pPr>
      <w:r w:rsidRPr="005F7AC1">
        <w:rPr>
          <w:b/>
          <w:bCs/>
          <w:i/>
          <w:iCs/>
          <w:szCs w:val="20"/>
        </w:rPr>
        <w:t>Risks related to the future evolution of public finances</w:t>
      </w:r>
    </w:p>
    <w:p w14:paraId="4F1D81C9" w14:textId="77777777" w:rsidR="005F7AC1" w:rsidRPr="005F7AC1" w:rsidRDefault="005F7AC1" w:rsidP="005F7AC1">
      <w:pPr>
        <w:pStyle w:val="BodyText"/>
        <w:rPr>
          <w:iCs/>
          <w:szCs w:val="20"/>
        </w:rPr>
      </w:pPr>
      <w:r w:rsidRPr="005F7AC1">
        <w:rPr>
          <w:iCs/>
          <w:szCs w:val="20"/>
        </w:rPr>
        <w:t>The Principality's fiscal policy is primarily governed by Law 32/2014 of 27 November on the Sustainability of Public Finances and Budgetary and Fiscal Stability.</w:t>
      </w:r>
    </w:p>
    <w:p w14:paraId="3A08DCAD" w14:textId="77777777" w:rsidR="005F7AC1" w:rsidRPr="005F7AC1" w:rsidRDefault="005F7AC1" w:rsidP="005F7AC1">
      <w:pPr>
        <w:pStyle w:val="BodyText"/>
        <w:rPr>
          <w:iCs/>
          <w:szCs w:val="20"/>
        </w:rPr>
      </w:pPr>
      <w:r w:rsidRPr="005F7AC1">
        <w:rPr>
          <w:iCs/>
          <w:szCs w:val="20"/>
        </w:rPr>
        <w:t>In recent years, the Principality has maintained a strong fiscal position, characterised by favourable budgetary outcomes, prudent public financial management, and a moderate level of indebtedness compared with other European jurisdictions. This has contributed to strengthening the resilience of public finances to potential changes in the economic environment.</w:t>
      </w:r>
    </w:p>
    <w:p w14:paraId="0106BED4" w14:textId="77777777" w:rsidR="005F7AC1" w:rsidRPr="005F7AC1" w:rsidRDefault="005F7AC1" w:rsidP="005F7AC1">
      <w:pPr>
        <w:pStyle w:val="BodyText"/>
        <w:rPr>
          <w:iCs/>
          <w:szCs w:val="20"/>
        </w:rPr>
      </w:pPr>
      <w:r w:rsidRPr="005F7AC1">
        <w:rPr>
          <w:iCs/>
          <w:szCs w:val="20"/>
        </w:rPr>
        <w:t>Nevertheless, as is the case in any open economy, the future evolution of public finances remains subject to economic, demographic, and financial factors that may influence public revenue and expenditure levels. In particular, less favourable-than-expected economic developments, changes in macroeconomic conditions, or the emergence of additional expenditure needs could affect future budgetary outcomes.</w:t>
      </w:r>
    </w:p>
    <w:p w14:paraId="7AD386A8" w14:textId="77777777" w:rsidR="005F7AC1" w:rsidRPr="005F7AC1" w:rsidRDefault="005F7AC1" w:rsidP="005F7AC1">
      <w:pPr>
        <w:pStyle w:val="BodyText"/>
        <w:rPr>
          <w:iCs/>
          <w:szCs w:val="20"/>
        </w:rPr>
      </w:pPr>
      <w:r w:rsidRPr="005F7AC1">
        <w:rPr>
          <w:iCs/>
          <w:szCs w:val="20"/>
        </w:rPr>
        <w:t>The Government remains committed to the principles of fiscal sustainability and budgetary stability established under the current legal framework. However, there can be no assurance that external factors or extraordinary circumstances will not require the adoption of fiscal adjustment or adaptation measures from time to time.</w:t>
      </w:r>
    </w:p>
    <w:p w14:paraId="1FE1CB5A" w14:textId="77777777" w:rsidR="005F7AC1" w:rsidRPr="005F7AC1" w:rsidRDefault="005F7AC1" w:rsidP="005F7AC1">
      <w:pPr>
        <w:pStyle w:val="BodyText"/>
        <w:rPr>
          <w:b/>
          <w:bCs/>
          <w:i/>
          <w:iCs/>
          <w:szCs w:val="20"/>
        </w:rPr>
      </w:pPr>
      <w:r w:rsidRPr="005F7AC1">
        <w:rPr>
          <w:b/>
          <w:bCs/>
          <w:i/>
          <w:iCs/>
          <w:szCs w:val="20"/>
        </w:rPr>
        <w:t>The Principality of Andorra has a limited tax base due to its economic and demographic size</w:t>
      </w:r>
    </w:p>
    <w:p w14:paraId="34430580" w14:textId="77777777" w:rsidR="005F7AC1" w:rsidRPr="005F7AC1" w:rsidRDefault="005F7AC1" w:rsidP="005F7AC1">
      <w:pPr>
        <w:pStyle w:val="BodyText"/>
        <w:rPr>
          <w:iCs/>
          <w:szCs w:val="20"/>
        </w:rPr>
      </w:pPr>
      <w:r w:rsidRPr="005F7AC1">
        <w:rPr>
          <w:iCs/>
          <w:szCs w:val="20"/>
        </w:rPr>
        <w:t>Given its territorial and demographic dimensions, the Principality's tax base is necessarily smaller than that of larger European jurisdictions.</w:t>
      </w:r>
    </w:p>
    <w:p w14:paraId="0A36D61F" w14:textId="77777777" w:rsidR="005F7AC1" w:rsidRPr="005F7AC1" w:rsidRDefault="005F7AC1" w:rsidP="005F7AC1">
      <w:pPr>
        <w:pStyle w:val="BodyText"/>
        <w:rPr>
          <w:iCs/>
          <w:szCs w:val="20"/>
        </w:rPr>
      </w:pPr>
      <w:r w:rsidRPr="005F7AC1">
        <w:rPr>
          <w:iCs/>
          <w:szCs w:val="20"/>
        </w:rPr>
        <w:t>Nevertheless, in recent years the Andorran economy has undergone a gradual process of diversification and internationalisation, supported by economic openness, foreign investment, the development of the financial sector, year-round tourism, and the emergence of new high-value-added business activities.</w:t>
      </w:r>
    </w:p>
    <w:p w14:paraId="74C115D6" w14:textId="77777777" w:rsidR="005F7AC1" w:rsidRPr="005F7AC1" w:rsidRDefault="005F7AC1" w:rsidP="005F7AC1">
      <w:pPr>
        <w:pStyle w:val="BodyText"/>
        <w:rPr>
          <w:iCs/>
          <w:szCs w:val="20"/>
        </w:rPr>
      </w:pPr>
      <w:r w:rsidRPr="005F7AC1">
        <w:rPr>
          <w:iCs/>
          <w:szCs w:val="20"/>
        </w:rPr>
        <w:t>Despite these developments, public revenue remains linked to domestic economic activity and the performance of the country's principal productive sectors. A significant economic slowdown could adversely affect tax revenues and the future evolution of public finances.</w:t>
      </w:r>
    </w:p>
    <w:p w14:paraId="6CFB7A41" w14:textId="77777777" w:rsidR="005F7AC1" w:rsidRPr="005F7AC1" w:rsidRDefault="005F7AC1" w:rsidP="005F7AC1">
      <w:pPr>
        <w:pStyle w:val="BodyText"/>
        <w:widowControl w:val="0"/>
        <w:spacing w:before="120" w:after="120" w:line="26" w:lineRule="atLeast"/>
        <w:rPr>
          <w:b/>
          <w:bCs/>
          <w:szCs w:val="20"/>
        </w:rPr>
      </w:pPr>
      <w:r>
        <w:rPr>
          <w:b/>
          <w:bCs/>
          <w:szCs w:val="20"/>
        </w:rPr>
        <w:lastRenderedPageBreak/>
        <w:t xml:space="preserve">1.4 </w:t>
      </w:r>
      <w:r w:rsidR="00E65E4A" w:rsidRPr="005F7AC1">
        <w:rPr>
          <w:b/>
          <w:bCs/>
          <w:szCs w:val="20"/>
        </w:rPr>
        <w:t>Risks Related to the Financial Sector</w:t>
      </w:r>
      <w:r>
        <w:rPr>
          <w:b/>
          <w:bCs/>
          <w:szCs w:val="20"/>
        </w:rPr>
        <w:t xml:space="preserve"> </w:t>
      </w:r>
      <w:r w:rsidRPr="005F7AC1">
        <w:rPr>
          <w:b/>
          <w:bCs/>
          <w:szCs w:val="20"/>
        </w:rPr>
        <w:t>and Monetary Regime</w:t>
      </w:r>
    </w:p>
    <w:p w14:paraId="068DF2BF" w14:textId="77777777" w:rsidR="005F7AC1" w:rsidRPr="005F7AC1" w:rsidRDefault="005F7AC1" w:rsidP="005F7AC1">
      <w:pPr>
        <w:pStyle w:val="BodyText"/>
        <w:rPr>
          <w:b/>
          <w:bCs/>
          <w:i/>
          <w:iCs/>
          <w:szCs w:val="20"/>
        </w:rPr>
      </w:pPr>
      <w:r w:rsidRPr="005F7AC1">
        <w:rPr>
          <w:b/>
          <w:bCs/>
          <w:i/>
          <w:iCs/>
          <w:szCs w:val="20"/>
        </w:rPr>
        <w:t>Risks related to the financial sector</w:t>
      </w:r>
    </w:p>
    <w:p w14:paraId="141DF05B" w14:textId="77777777" w:rsidR="00E65E4A" w:rsidRDefault="00E65E4A" w:rsidP="00E65E4A">
      <w:pPr>
        <w:pStyle w:val="BodyText"/>
        <w:widowControl w:val="0"/>
        <w:spacing w:before="120" w:after="120" w:line="26" w:lineRule="atLeast"/>
        <w:rPr>
          <w:rFonts w:cs="Times New Roman"/>
          <w:b/>
          <w:bCs/>
          <w:iCs/>
          <w:szCs w:val="20"/>
        </w:rPr>
      </w:pPr>
      <w:r>
        <w:rPr>
          <w:szCs w:val="20"/>
        </w:rPr>
        <w:t>The financial sector remains one of the pillars of the Andorran economy and has undergone significant transformation in recent years through adaptation to international standards of regulation, supervision, and transparency. The banking system maintains strong levels of capitalisation, liquidity, and profitability, and has progressively strengthened its risk-management capabilities while diversifying its sources of business activity.</w:t>
      </w:r>
    </w:p>
    <w:p w14:paraId="5B9A8423" w14:textId="77777777" w:rsidR="00E65E4A" w:rsidRDefault="00E65E4A" w:rsidP="00E65E4A">
      <w:pPr>
        <w:pStyle w:val="BodyText"/>
        <w:widowControl w:val="0"/>
        <w:spacing w:before="120" w:after="120" w:line="26" w:lineRule="atLeast"/>
        <w:rPr>
          <w:rFonts w:cs="Times New Roman"/>
          <w:b/>
          <w:bCs/>
          <w:iCs/>
          <w:szCs w:val="20"/>
        </w:rPr>
      </w:pPr>
      <w:r>
        <w:rPr>
          <w:szCs w:val="20"/>
        </w:rPr>
        <w:t>International institutions have positively highlighted the evolution of Andorra's regulatory and supervisory framework, as well as the overall strength of its financial sector. Nevertheless, given the sector's importance within the national economy and the size of its assets relative to the country's economy, developments in international financial conditions remain a significant factor for Andorra.</w:t>
      </w:r>
    </w:p>
    <w:p w14:paraId="51CC0B94" w14:textId="77777777" w:rsidR="00E65E4A" w:rsidRDefault="00E65E4A" w:rsidP="00E65E4A">
      <w:pPr>
        <w:pStyle w:val="BodyText"/>
        <w:widowControl w:val="0"/>
        <w:spacing w:before="120" w:after="120" w:line="26" w:lineRule="atLeast"/>
        <w:rPr>
          <w:rFonts w:cs="Times New Roman"/>
          <w:b/>
          <w:bCs/>
          <w:iCs/>
          <w:szCs w:val="20"/>
        </w:rPr>
      </w:pPr>
      <w:r>
        <w:rPr>
          <w:szCs w:val="20"/>
        </w:rPr>
        <w:t>In this context, periods of volatility in international financial markets, changes in funding conditions, significant deterioration of the global economic environment, or other events affecting the international financial sector could impact the Principality's economic and financial activity.</w:t>
      </w:r>
    </w:p>
    <w:p w14:paraId="1BE516F1" w14:textId="77777777" w:rsidR="00E65E4A" w:rsidRDefault="00E65E4A" w:rsidP="00E65E4A">
      <w:pPr>
        <w:pStyle w:val="BodyText"/>
        <w:widowControl w:val="0"/>
        <w:spacing w:before="120" w:after="120" w:line="26" w:lineRule="atLeast"/>
        <w:rPr>
          <w:szCs w:val="20"/>
        </w:rPr>
      </w:pPr>
      <w:r>
        <w:rPr>
          <w:szCs w:val="20"/>
        </w:rPr>
        <w:t>For this reason, the Andorran authorities continue to strengthen prudential supervision mechanisms, risk management practices, and the resilience of the financial system with the objective of preserving financial stability and maintaining investor and market confidence.</w:t>
      </w:r>
    </w:p>
    <w:p w14:paraId="79AF5FBA" w14:textId="77777777" w:rsidR="005F7AC1" w:rsidRPr="005F7AC1" w:rsidRDefault="005F7AC1" w:rsidP="005F7AC1">
      <w:pPr>
        <w:pStyle w:val="BodyText"/>
        <w:rPr>
          <w:b/>
          <w:bCs/>
          <w:i/>
          <w:iCs/>
          <w:szCs w:val="20"/>
        </w:rPr>
      </w:pPr>
      <w:r w:rsidRPr="005F7AC1">
        <w:rPr>
          <w:b/>
          <w:bCs/>
          <w:i/>
          <w:iCs/>
          <w:szCs w:val="20"/>
        </w:rPr>
        <w:t>The financial sector is of significant importance to the Andorran economy</w:t>
      </w:r>
    </w:p>
    <w:p w14:paraId="57F8604D" w14:textId="77777777" w:rsidR="005F7AC1" w:rsidRPr="005F7AC1" w:rsidRDefault="005F7AC1" w:rsidP="005F7AC1">
      <w:pPr>
        <w:pStyle w:val="BodyText"/>
        <w:rPr>
          <w:iCs/>
          <w:szCs w:val="20"/>
        </w:rPr>
      </w:pPr>
      <w:r w:rsidRPr="00D77FCE">
        <w:rPr>
          <w:iCs/>
          <w:szCs w:val="20"/>
        </w:rPr>
        <w:t>The financial sector is one of the main pillars of the Andorran economy and makes a substantial contribution to economic activity, skilled employment, and tax revenues. Over recent years, the Andorran financial system has undergone a continuous process of adaptation to international standards of regulation, supervision, transparency, and anti-money laundering, strengthening</w:t>
      </w:r>
      <w:r w:rsidRPr="005F7AC1">
        <w:rPr>
          <w:iCs/>
          <w:szCs w:val="20"/>
        </w:rPr>
        <w:t xml:space="preserve"> its integration into the European financial environment.</w:t>
      </w:r>
    </w:p>
    <w:p w14:paraId="6E933C04" w14:textId="77777777" w:rsidR="005F7AC1" w:rsidRPr="005F7AC1" w:rsidRDefault="005F7AC1" w:rsidP="005F7AC1">
      <w:pPr>
        <w:pStyle w:val="BodyText"/>
        <w:rPr>
          <w:iCs/>
          <w:szCs w:val="20"/>
        </w:rPr>
      </w:pPr>
      <w:r w:rsidRPr="005F7AC1">
        <w:rPr>
          <w:iCs/>
          <w:szCs w:val="20"/>
        </w:rPr>
        <w:t>The banking sector maintains strong levels of solvency, liquidity, and profitability. As of the end of fiscal year 2025, Andorran banks managed client assets exceeding €113,000 million, with a CET1 ratio of 17.16%, a Liquidity Coverage Ratio (LCR) of 257%, and a non-performing loan ratio at historical lows.</w:t>
      </w:r>
    </w:p>
    <w:p w14:paraId="217261B0" w14:textId="77777777" w:rsidR="005F7AC1" w:rsidRPr="005F7AC1" w:rsidRDefault="005F7AC1" w:rsidP="005F7AC1">
      <w:pPr>
        <w:pStyle w:val="BodyText"/>
        <w:rPr>
          <w:iCs/>
          <w:szCs w:val="20"/>
        </w:rPr>
      </w:pPr>
      <w:r w:rsidRPr="005F7AC1">
        <w:rPr>
          <w:iCs/>
          <w:szCs w:val="20"/>
        </w:rPr>
        <w:t>Nevertheless, given the importance of the financial sector within the national economy and the scale of its assets relative to the size of the country, developments in international financial conditions remain a significant factor for economic activity in the Principality. Consequently, financial market stress, significant changes in funding conditions, or deterioration in the global economic environment could affect financial activity and, indirectly, other sectors of the Andorran economy.</w:t>
      </w:r>
    </w:p>
    <w:p w14:paraId="3C1A56B5" w14:textId="77777777" w:rsidR="005F7AC1" w:rsidRPr="005F7AC1" w:rsidRDefault="005F7AC1" w:rsidP="005F7AC1">
      <w:pPr>
        <w:pStyle w:val="BodyText"/>
        <w:rPr>
          <w:iCs/>
          <w:szCs w:val="20"/>
        </w:rPr>
      </w:pPr>
      <w:r w:rsidRPr="005F7AC1">
        <w:rPr>
          <w:iCs/>
          <w:szCs w:val="20"/>
        </w:rPr>
        <w:t>The Andorran authorities continue to strengthen prudential supervision mechanisms, financial stability measures, and cooperation with European and international institutions in order to preserve the strength and resilience of the financial system.</w:t>
      </w:r>
    </w:p>
    <w:p w14:paraId="3EADDDCA" w14:textId="7D22478C" w:rsidR="00E65E4A" w:rsidRPr="00470477" w:rsidRDefault="00E65E4A" w:rsidP="00E65E4A">
      <w:pPr>
        <w:pStyle w:val="BodyText"/>
        <w:widowControl w:val="0"/>
        <w:spacing w:before="120" w:after="120" w:line="26" w:lineRule="atLeast"/>
        <w:rPr>
          <w:rFonts w:cs="Times New Roman"/>
          <w:b/>
          <w:bCs/>
          <w:i/>
          <w:iCs/>
          <w:szCs w:val="20"/>
        </w:rPr>
      </w:pPr>
      <w:r w:rsidRPr="00470477">
        <w:rPr>
          <w:b/>
          <w:bCs/>
          <w:i/>
          <w:iCs/>
          <w:szCs w:val="20"/>
        </w:rPr>
        <w:t>Risks Related to the Monetary Regime</w:t>
      </w:r>
    </w:p>
    <w:p w14:paraId="2F2257BD" w14:textId="77777777" w:rsidR="00E65E4A" w:rsidRDefault="00E65E4A" w:rsidP="00E65E4A">
      <w:pPr>
        <w:pStyle w:val="BodyText"/>
        <w:widowControl w:val="0"/>
        <w:spacing w:before="120" w:after="120" w:line="26" w:lineRule="atLeast"/>
        <w:rPr>
          <w:rFonts w:cs="Times New Roman"/>
          <w:b/>
          <w:bCs/>
          <w:iCs/>
          <w:szCs w:val="20"/>
        </w:rPr>
      </w:pPr>
      <w:r>
        <w:rPr>
          <w:szCs w:val="20"/>
        </w:rPr>
        <w:t>The Principality of Andorra uses the euro as its official currency under the Monetary Agreement concluded with the European Union, which has contributed to providing a stable monetary environment, fostering economic and financial integration with neighbouring countries, and strengthening the confidence of economic agents and investors.</w:t>
      </w:r>
    </w:p>
    <w:p w14:paraId="538CC0D4" w14:textId="77777777" w:rsidR="00E65E4A" w:rsidRDefault="00E65E4A" w:rsidP="00E65E4A">
      <w:pPr>
        <w:pStyle w:val="BodyText"/>
        <w:widowControl w:val="0"/>
        <w:spacing w:before="120" w:after="120" w:line="26" w:lineRule="atLeast"/>
        <w:rPr>
          <w:rFonts w:cs="Times New Roman"/>
          <w:b/>
          <w:bCs/>
          <w:iCs/>
          <w:szCs w:val="20"/>
        </w:rPr>
      </w:pPr>
      <w:r>
        <w:rPr>
          <w:szCs w:val="20"/>
        </w:rPr>
        <w:t>At the same time, Andorra is not a member state of the euro area nor part of the European System of Central Banks. This institutional particularity means that certain monetary policy tools and mechanisms commonly available in other euro area jurisdictions have specific characteristics in the Andorran context.</w:t>
      </w:r>
    </w:p>
    <w:p w14:paraId="59CE76AE" w14:textId="77777777" w:rsidR="00E65E4A" w:rsidRDefault="00E65E4A" w:rsidP="00E65E4A">
      <w:pPr>
        <w:pStyle w:val="BodyText"/>
        <w:widowControl w:val="0"/>
        <w:spacing w:before="120" w:after="120" w:line="26" w:lineRule="atLeast"/>
        <w:rPr>
          <w:rFonts w:cs="Times New Roman"/>
          <w:b/>
          <w:bCs/>
          <w:iCs/>
          <w:szCs w:val="20"/>
        </w:rPr>
      </w:pPr>
      <w:r>
        <w:rPr>
          <w:szCs w:val="20"/>
        </w:rPr>
        <w:t>In recent years, significant progress has been made in integrating the Andorran financial system into the European financial architecture, including the strengthening of the regulatory and supervisory framework, enhanced cooperation with European authorities, and the gradual expansion of available mechanisms to support liquidity management and financial stability.</w:t>
      </w:r>
    </w:p>
    <w:p w14:paraId="60ABE01A" w14:textId="77777777" w:rsidR="00E65E4A" w:rsidRDefault="00E65E4A" w:rsidP="00E65E4A">
      <w:pPr>
        <w:pStyle w:val="BodyText"/>
        <w:widowControl w:val="0"/>
        <w:spacing w:before="120" w:after="120" w:line="26" w:lineRule="atLeast"/>
        <w:rPr>
          <w:rFonts w:cs="Times New Roman"/>
          <w:b/>
          <w:bCs/>
          <w:iCs/>
          <w:szCs w:val="20"/>
        </w:rPr>
      </w:pPr>
      <w:r>
        <w:rPr>
          <w:szCs w:val="20"/>
        </w:rPr>
        <w:t xml:space="preserve">Nevertheless, in exceptional circumstances involving international financial stress or significant market disruptions, the specific characteristics of Andorra's monetary regime may lead to operational constraints that differ from those existing in other euro area jurisdictions. Accordingly, it cannot be excluded that extraordinary circumstances may affect financing conditions or the capacity to respond to episodes of </w:t>
      </w:r>
      <w:r>
        <w:rPr>
          <w:szCs w:val="20"/>
        </w:rPr>
        <w:lastRenderedPageBreak/>
        <w:t>financial instability.</w:t>
      </w:r>
    </w:p>
    <w:p w14:paraId="3CC13F0E" w14:textId="6F8C5F92" w:rsidR="00E65E4A" w:rsidRPr="005F7AC1" w:rsidRDefault="005F7AC1" w:rsidP="00E65E4A">
      <w:pPr>
        <w:pStyle w:val="BodyText"/>
        <w:widowControl w:val="0"/>
        <w:spacing w:before="120" w:after="120" w:line="26" w:lineRule="atLeast"/>
        <w:rPr>
          <w:rFonts w:cs="Times New Roman"/>
          <w:b/>
          <w:bCs/>
          <w:szCs w:val="20"/>
        </w:rPr>
      </w:pPr>
      <w:r>
        <w:rPr>
          <w:b/>
          <w:bCs/>
          <w:szCs w:val="20"/>
        </w:rPr>
        <w:t xml:space="preserve">1.5 </w:t>
      </w:r>
      <w:r w:rsidR="00E65E4A" w:rsidRPr="005F7AC1">
        <w:rPr>
          <w:b/>
          <w:bCs/>
          <w:szCs w:val="20"/>
        </w:rPr>
        <w:t>Risks Related to the Association Agreement with the European Union</w:t>
      </w:r>
    </w:p>
    <w:p w14:paraId="5C9CCE5B" w14:textId="38EC3A87" w:rsidR="00E65E4A" w:rsidRDefault="00E65E4A" w:rsidP="00E65E4A">
      <w:pPr>
        <w:pStyle w:val="BodyText"/>
        <w:widowControl w:val="0"/>
        <w:spacing w:before="120" w:after="120" w:line="26" w:lineRule="atLeast"/>
        <w:rPr>
          <w:rFonts w:cs="Times New Roman"/>
          <w:b/>
          <w:bCs/>
          <w:iCs/>
          <w:szCs w:val="20"/>
        </w:rPr>
      </w:pPr>
      <w:r>
        <w:rPr>
          <w:szCs w:val="20"/>
        </w:rPr>
        <w:t xml:space="preserve">The Association Agreement with the European Union is a strategic initiative aimed at deepening the Principality's economic and institutional integration with its principal economic and trading environment. Its potential entry into force could contribute to enhanced access to the European internal market, support economic diversification, increase the country's attractiveness to investors, and strengthen the resilience of the Andorran economy to future external shocks. This positive potential has also been highlighted by international organisations such as the </w:t>
      </w:r>
      <w:r w:rsidR="009233C0">
        <w:rPr>
          <w:szCs w:val="20"/>
        </w:rPr>
        <w:t>IMF</w:t>
      </w:r>
      <w:r>
        <w:rPr>
          <w:szCs w:val="20"/>
        </w:rPr>
        <w:t>.</w:t>
      </w:r>
    </w:p>
    <w:p w14:paraId="06A563D6" w14:textId="2AFCCE13" w:rsidR="00E65E4A" w:rsidRDefault="00E65E4A" w:rsidP="00E65E4A">
      <w:pPr>
        <w:pStyle w:val="BodyText"/>
        <w:widowControl w:val="0"/>
        <w:spacing w:before="120" w:after="120" w:line="26" w:lineRule="atLeast"/>
        <w:rPr>
          <w:rFonts w:cs="Times New Roman"/>
          <w:b/>
          <w:bCs/>
          <w:iCs/>
          <w:szCs w:val="20"/>
        </w:rPr>
      </w:pPr>
      <w:r>
        <w:rPr>
          <w:szCs w:val="20"/>
        </w:rPr>
        <w:t xml:space="preserve">In recent years, Andorran institutions have undertaken an extensive process of legislative alignment with European standards across numerous areas, thereby strengthening the country's regulatory, institutional, and economic framework. This process provides a solid basis for the future implementation of obligations arising from the </w:t>
      </w:r>
      <w:r w:rsidR="00D81560">
        <w:rPr>
          <w:szCs w:val="20"/>
        </w:rPr>
        <w:t xml:space="preserve">Association </w:t>
      </w:r>
      <w:r>
        <w:rPr>
          <w:szCs w:val="20"/>
        </w:rPr>
        <w:t>Agreement.</w:t>
      </w:r>
    </w:p>
    <w:p w14:paraId="11F3B601" w14:textId="4D2A29AE" w:rsidR="00E65E4A" w:rsidRDefault="00E65E4A" w:rsidP="00E65E4A">
      <w:pPr>
        <w:pStyle w:val="BodyText"/>
        <w:widowControl w:val="0"/>
        <w:spacing w:before="120" w:after="120" w:line="26" w:lineRule="atLeast"/>
        <w:rPr>
          <w:rFonts w:cs="Times New Roman"/>
          <w:b/>
          <w:bCs/>
          <w:iCs/>
          <w:szCs w:val="20"/>
        </w:rPr>
      </w:pPr>
      <w:r>
        <w:rPr>
          <w:szCs w:val="20"/>
        </w:rPr>
        <w:t>However, as with any economic integration process of this nature, implementation of the</w:t>
      </w:r>
      <w:r w:rsidR="00D81560">
        <w:rPr>
          <w:szCs w:val="20"/>
        </w:rPr>
        <w:t xml:space="preserve"> Association</w:t>
      </w:r>
      <w:r>
        <w:rPr>
          <w:szCs w:val="20"/>
        </w:rPr>
        <w:t xml:space="preserve"> Agreement may require additional legislative, regulatory, administrative, and operational adjustments by both the public and private sectors. The precise scope, implementation timetable, and associated economic effects of these adjustments will depend on various factors, including the pace of implementation of the relevant legal framework and developments in the European economic and institutional environment.</w:t>
      </w:r>
    </w:p>
    <w:p w14:paraId="4D99ECC0" w14:textId="77777777" w:rsidR="00E65E4A" w:rsidRDefault="00E65E4A" w:rsidP="00E65E4A">
      <w:pPr>
        <w:pStyle w:val="BodyText"/>
        <w:widowControl w:val="0"/>
        <w:spacing w:before="120" w:after="120" w:line="26" w:lineRule="atLeast"/>
        <w:rPr>
          <w:rFonts w:cs="Times New Roman"/>
          <w:b/>
          <w:bCs/>
          <w:iCs/>
          <w:szCs w:val="20"/>
        </w:rPr>
      </w:pPr>
      <w:r>
        <w:rPr>
          <w:szCs w:val="20"/>
        </w:rPr>
        <w:t>Accordingly, while the integration process is expected to provide significant opportunities for the Principality's medium- and long-term economic development, it cannot be excluded that certain stages of implementation may involve adjustment measures or transition costs that could temporarily affect certain economic sectors or regulated activities.</w:t>
      </w:r>
    </w:p>
    <w:p w14:paraId="06C811FD" w14:textId="77777777" w:rsidR="000C25B7" w:rsidRDefault="005F7AC1" w:rsidP="005F7AC1">
      <w:pPr>
        <w:pStyle w:val="BodyText"/>
        <w:rPr>
          <w:b/>
          <w:bCs/>
          <w:szCs w:val="20"/>
        </w:rPr>
      </w:pPr>
      <w:r w:rsidRPr="005F7AC1">
        <w:rPr>
          <w:b/>
          <w:bCs/>
          <w:szCs w:val="20"/>
        </w:rPr>
        <w:t xml:space="preserve">1.6 Risks related to sovereign financing and International Capital Markets </w:t>
      </w:r>
    </w:p>
    <w:p w14:paraId="251C57EB" w14:textId="62973F32" w:rsidR="00E65E4A" w:rsidRPr="000C25B7" w:rsidRDefault="000C25B7" w:rsidP="005F7AC1">
      <w:pPr>
        <w:pStyle w:val="BodyText"/>
        <w:rPr>
          <w:rFonts w:cs="Times New Roman"/>
          <w:b/>
          <w:bCs/>
          <w:i/>
          <w:iCs/>
          <w:szCs w:val="20"/>
        </w:rPr>
      </w:pPr>
      <w:r w:rsidRPr="000C25B7">
        <w:rPr>
          <w:b/>
          <w:bCs/>
          <w:i/>
          <w:iCs/>
          <w:szCs w:val="20"/>
        </w:rPr>
        <w:t xml:space="preserve">Risks related to access </w:t>
      </w:r>
      <w:r w:rsidR="00E65E4A" w:rsidRPr="000C25B7">
        <w:rPr>
          <w:b/>
          <w:bCs/>
          <w:i/>
          <w:iCs/>
          <w:szCs w:val="20"/>
        </w:rPr>
        <w:t>to International Capital Markets</w:t>
      </w:r>
    </w:p>
    <w:p w14:paraId="4B65A7DD" w14:textId="77777777" w:rsidR="00E65E4A" w:rsidRDefault="00E65E4A" w:rsidP="00E65E4A">
      <w:pPr>
        <w:pStyle w:val="BodyText"/>
        <w:widowControl w:val="0"/>
        <w:spacing w:before="120" w:after="120" w:line="26" w:lineRule="atLeast"/>
        <w:rPr>
          <w:rFonts w:cs="Times New Roman"/>
          <w:b/>
          <w:bCs/>
          <w:iCs/>
          <w:szCs w:val="20"/>
        </w:rPr>
      </w:pPr>
      <w:r>
        <w:rPr>
          <w:szCs w:val="20"/>
        </w:rPr>
        <w:t>The Principality's ability to obtain financing efficiently depends on its capacity to access international capital markets on acceptable terms.</w:t>
      </w:r>
    </w:p>
    <w:p w14:paraId="15E5ACCB" w14:textId="77777777" w:rsidR="00E65E4A" w:rsidRDefault="00E65E4A" w:rsidP="00E65E4A">
      <w:pPr>
        <w:pStyle w:val="BodyText"/>
        <w:widowControl w:val="0"/>
        <w:spacing w:before="120" w:after="120" w:line="26" w:lineRule="atLeast"/>
        <w:rPr>
          <w:rFonts w:cs="Times New Roman"/>
          <w:b/>
          <w:bCs/>
          <w:iCs/>
          <w:szCs w:val="20"/>
        </w:rPr>
      </w:pPr>
      <w:r>
        <w:rPr>
          <w:szCs w:val="20"/>
        </w:rPr>
        <w:t>Changes in global financial conditions, increases in interest rates, episodes of risk aversion, reductions in market liquidity, deterioration of credit ratings, or geopolitical events could increase borrowing costs or hinder public debt issuance and refinancing operations.</w:t>
      </w:r>
    </w:p>
    <w:p w14:paraId="2722A39E" w14:textId="77777777" w:rsidR="00E65E4A" w:rsidRDefault="00E65E4A" w:rsidP="00E65E4A">
      <w:pPr>
        <w:pStyle w:val="BodyText"/>
        <w:widowControl w:val="0"/>
        <w:spacing w:before="120" w:after="120" w:line="26" w:lineRule="atLeast"/>
        <w:rPr>
          <w:szCs w:val="20"/>
        </w:rPr>
      </w:pPr>
      <w:r>
        <w:rPr>
          <w:szCs w:val="20"/>
        </w:rPr>
        <w:t>Under adverse circumstances, the Issuer may be required to accept less favourable financing conditions or modify its public debt management strategy.</w:t>
      </w:r>
    </w:p>
    <w:p w14:paraId="2C69E21F" w14:textId="117399FD" w:rsidR="00470477" w:rsidRPr="00470477" w:rsidRDefault="005F7AC1" w:rsidP="00470477">
      <w:pPr>
        <w:pStyle w:val="BodyText"/>
        <w:widowControl w:val="0"/>
        <w:spacing w:before="120" w:after="120" w:line="26" w:lineRule="atLeast"/>
        <w:rPr>
          <w:rFonts w:cs="Times New Roman"/>
          <w:iCs/>
          <w:szCs w:val="20"/>
        </w:rPr>
      </w:pPr>
      <w:r w:rsidRPr="005F7AC1">
        <w:rPr>
          <w:rFonts w:cs="Times New Roman"/>
          <w:iCs/>
          <w:szCs w:val="20"/>
        </w:rPr>
        <w:t>It</w:t>
      </w:r>
      <w:r w:rsidR="00470477" w:rsidRPr="00470477">
        <w:rPr>
          <w:rFonts w:cs="Times New Roman"/>
          <w:iCs/>
          <w:szCs w:val="20"/>
        </w:rPr>
        <w:t xml:space="preserve"> could </w:t>
      </w:r>
      <w:r>
        <w:rPr>
          <w:rFonts w:cs="Times New Roman"/>
          <w:iCs/>
          <w:szCs w:val="20"/>
        </w:rPr>
        <w:t xml:space="preserve">also </w:t>
      </w:r>
      <w:r w:rsidR="00470477" w:rsidRPr="00470477">
        <w:rPr>
          <w:rFonts w:cs="Times New Roman"/>
          <w:iCs/>
          <w:szCs w:val="20"/>
        </w:rPr>
        <w:t>experience delays in accessing appropriate financing markets or incur losses as a result of market developments that adversely affect positions it has taken. In the worst-case scenario, the Issuer may be unable to refinance significant borrowings or existing loans may become due and payable.</w:t>
      </w:r>
      <w:r w:rsidR="00470477">
        <w:rPr>
          <w:rFonts w:cs="Times New Roman"/>
          <w:iCs/>
          <w:szCs w:val="20"/>
        </w:rPr>
        <w:t xml:space="preserve"> </w:t>
      </w:r>
    </w:p>
    <w:p w14:paraId="40A640BD" w14:textId="77777777" w:rsidR="005F7AC1" w:rsidRPr="005F7AC1" w:rsidRDefault="005F7AC1" w:rsidP="005F7AC1">
      <w:pPr>
        <w:pStyle w:val="BodyText"/>
        <w:widowControl w:val="0"/>
        <w:spacing w:before="120" w:after="120" w:line="26" w:lineRule="atLeast"/>
        <w:rPr>
          <w:b/>
          <w:bCs/>
          <w:i/>
          <w:iCs/>
          <w:szCs w:val="20"/>
        </w:rPr>
      </w:pPr>
      <w:r w:rsidRPr="005F7AC1">
        <w:rPr>
          <w:b/>
          <w:bCs/>
          <w:i/>
          <w:iCs/>
          <w:szCs w:val="20"/>
        </w:rPr>
        <w:t>The sovereign credit rating of the Principality of Andorra may be subject to review by rating agencies</w:t>
      </w:r>
    </w:p>
    <w:p w14:paraId="52FB37FA" w14:textId="13F5D3BA" w:rsidR="005F7AC1" w:rsidRPr="005F7AC1" w:rsidRDefault="005F7AC1" w:rsidP="005F7AC1">
      <w:pPr>
        <w:pStyle w:val="BodyText"/>
        <w:widowControl w:val="0"/>
        <w:spacing w:before="120" w:after="120" w:line="26" w:lineRule="atLeast"/>
        <w:rPr>
          <w:rFonts w:cs="Times New Roman"/>
          <w:iCs/>
          <w:szCs w:val="20"/>
        </w:rPr>
      </w:pPr>
      <w:r w:rsidRPr="005F7AC1">
        <w:rPr>
          <w:rFonts w:cs="Times New Roman"/>
          <w:iCs/>
          <w:szCs w:val="20"/>
        </w:rPr>
        <w:t>Credit ratings constitute independent opinions issued by specialised agencies regarding an issuer's capacity</w:t>
      </w:r>
      <w:r>
        <w:rPr>
          <w:rFonts w:cs="Times New Roman"/>
          <w:iCs/>
          <w:szCs w:val="20"/>
        </w:rPr>
        <w:t xml:space="preserve"> </w:t>
      </w:r>
      <w:r w:rsidRPr="005F7AC1">
        <w:rPr>
          <w:rFonts w:cs="Times New Roman"/>
          <w:iCs/>
          <w:szCs w:val="20"/>
        </w:rPr>
        <w:t>to meet its financial obligations.</w:t>
      </w:r>
    </w:p>
    <w:p w14:paraId="1CA1FE82" w14:textId="0E3D8D10" w:rsidR="005F7AC1" w:rsidRPr="005F7AC1" w:rsidRDefault="005F7AC1" w:rsidP="005F7AC1">
      <w:pPr>
        <w:pStyle w:val="BodyText"/>
        <w:widowControl w:val="0"/>
        <w:spacing w:before="120" w:after="120" w:line="26" w:lineRule="atLeast"/>
        <w:rPr>
          <w:rFonts w:cs="Times New Roman"/>
          <w:iCs/>
          <w:szCs w:val="20"/>
        </w:rPr>
      </w:pPr>
      <w:r w:rsidRPr="005F7AC1">
        <w:rPr>
          <w:rFonts w:cs="Times New Roman"/>
          <w:iCs/>
          <w:szCs w:val="20"/>
        </w:rPr>
        <w:t>In recent years, Andorra has recorded favourable developments in its international creditworthiness. In</w:t>
      </w:r>
      <w:r w:rsidR="00C1759C">
        <w:rPr>
          <w:rFonts w:cs="Times New Roman"/>
          <w:iCs/>
          <w:szCs w:val="20"/>
        </w:rPr>
        <w:t xml:space="preserve"> </w:t>
      </w:r>
      <w:r w:rsidRPr="005F7AC1">
        <w:rPr>
          <w:rFonts w:cs="Times New Roman"/>
          <w:iCs/>
          <w:szCs w:val="20"/>
        </w:rPr>
        <w:t>March 2026, Fitch affirmed Andorra's sovereign rating at A- with a Stable Outlook.</w:t>
      </w:r>
      <w:r w:rsidR="00843D45">
        <w:rPr>
          <w:rFonts w:cs="Times New Roman"/>
          <w:iCs/>
          <w:szCs w:val="20"/>
        </w:rPr>
        <w:t xml:space="preserve"> In July 2026, Moody's affirmed Andorra's sovereign credit rating at Baa1 with a Positive Outlook.</w:t>
      </w:r>
    </w:p>
    <w:p w14:paraId="2D705971" w14:textId="0B1725E4" w:rsidR="005F7AC1" w:rsidRPr="005F7AC1" w:rsidRDefault="005F7AC1" w:rsidP="005F7AC1">
      <w:pPr>
        <w:pStyle w:val="BodyText"/>
        <w:widowControl w:val="0"/>
        <w:spacing w:before="120" w:after="120" w:line="26" w:lineRule="atLeast"/>
        <w:rPr>
          <w:rFonts w:cs="Times New Roman"/>
          <w:iCs/>
          <w:szCs w:val="20"/>
        </w:rPr>
      </w:pPr>
      <w:r w:rsidRPr="005F7AC1">
        <w:rPr>
          <w:rFonts w:cs="Times New Roman"/>
          <w:iCs/>
          <w:szCs w:val="20"/>
        </w:rPr>
        <w:t xml:space="preserve">Likewise, in May 2026, </w:t>
      </w:r>
      <w:r w:rsidR="00F9528B" w:rsidRPr="00F9528B">
        <w:rPr>
          <w:rFonts w:cs="Times New Roman"/>
          <w:iCs/>
          <w:szCs w:val="20"/>
        </w:rPr>
        <w:t xml:space="preserve">Standard &amp; Poor's </w:t>
      </w:r>
      <w:r w:rsidRPr="005F7AC1">
        <w:rPr>
          <w:rFonts w:cs="Times New Roman"/>
          <w:iCs/>
          <w:szCs w:val="20"/>
        </w:rPr>
        <w:t>affirmed the Principality's A-/A-2 rating and revised its</w:t>
      </w:r>
      <w:r w:rsidR="00C1759C">
        <w:rPr>
          <w:rFonts w:cs="Times New Roman"/>
          <w:iCs/>
          <w:szCs w:val="20"/>
        </w:rPr>
        <w:t xml:space="preserve"> </w:t>
      </w:r>
      <w:r w:rsidRPr="005F7AC1">
        <w:rPr>
          <w:rFonts w:cs="Times New Roman"/>
          <w:iCs/>
          <w:szCs w:val="20"/>
        </w:rPr>
        <w:t>outlook from Stable to Positive, highlighting fiscal strength, strong external and monetary buffers, progress</w:t>
      </w:r>
      <w:r w:rsidR="00C1759C">
        <w:rPr>
          <w:rFonts w:cs="Times New Roman"/>
          <w:iCs/>
          <w:szCs w:val="20"/>
        </w:rPr>
        <w:t xml:space="preserve"> </w:t>
      </w:r>
      <w:r w:rsidRPr="005F7AC1">
        <w:rPr>
          <w:rFonts w:cs="Times New Roman"/>
          <w:iCs/>
          <w:szCs w:val="20"/>
        </w:rPr>
        <w:t>in relations with the European Union, and the strengthening of liquidity mechanisms associated with the</w:t>
      </w:r>
      <w:r w:rsidR="00C1759C">
        <w:rPr>
          <w:rFonts w:cs="Times New Roman"/>
          <w:iCs/>
          <w:szCs w:val="20"/>
        </w:rPr>
        <w:t xml:space="preserve"> </w:t>
      </w:r>
      <w:r w:rsidRPr="005F7AC1">
        <w:rPr>
          <w:rFonts w:cs="Times New Roman"/>
          <w:iCs/>
          <w:szCs w:val="20"/>
        </w:rPr>
        <w:t>EUREP facility.</w:t>
      </w:r>
    </w:p>
    <w:p w14:paraId="606B8B04" w14:textId="29A34E54" w:rsidR="005F7AC1" w:rsidRPr="005F7AC1" w:rsidRDefault="005F7AC1" w:rsidP="005F7AC1">
      <w:pPr>
        <w:pStyle w:val="BodyText"/>
        <w:widowControl w:val="0"/>
        <w:spacing w:before="120" w:after="120" w:line="26" w:lineRule="atLeast"/>
        <w:rPr>
          <w:rFonts w:cs="Times New Roman"/>
          <w:iCs/>
          <w:szCs w:val="20"/>
        </w:rPr>
      </w:pPr>
      <w:r w:rsidRPr="005F7AC1">
        <w:rPr>
          <w:rFonts w:cs="Times New Roman"/>
          <w:iCs/>
          <w:szCs w:val="20"/>
        </w:rPr>
        <w:t>Nevertheless, credit ratings may be revised at any time by the respective rating agencies as a result of</w:t>
      </w:r>
      <w:r w:rsidR="00C1759C">
        <w:rPr>
          <w:rFonts w:cs="Times New Roman"/>
          <w:iCs/>
          <w:szCs w:val="20"/>
        </w:rPr>
        <w:t xml:space="preserve"> </w:t>
      </w:r>
      <w:r w:rsidRPr="005F7AC1">
        <w:rPr>
          <w:rFonts w:cs="Times New Roman"/>
          <w:iCs/>
          <w:szCs w:val="20"/>
        </w:rPr>
        <w:t>changes in economic, fiscal, financial, or institutional conditions, as well as changes in the methodological</w:t>
      </w:r>
      <w:r w:rsidR="00C1759C">
        <w:rPr>
          <w:rFonts w:cs="Times New Roman"/>
          <w:iCs/>
          <w:szCs w:val="20"/>
        </w:rPr>
        <w:t xml:space="preserve"> </w:t>
      </w:r>
      <w:r w:rsidRPr="005F7AC1">
        <w:rPr>
          <w:rFonts w:cs="Times New Roman"/>
          <w:iCs/>
          <w:szCs w:val="20"/>
        </w:rPr>
        <w:t>criteria applied in their assessments.</w:t>
      </w:r>
    </w:p>
    <w:p w14:paraId="711D266B" w14:textId="191103DC" w:rsidR="005F7AC1" w:rsidRPr="005F7AC1" w:rsidRDefault="005F7AC1" w:rsidP="005F7AC1">
      <w:pPr>
        <w:pStyle w:val="BodyText"/>
        <w:widowControl w:val="0"/>
        <w:spacing w:before="120" w:after="120" w:line="26" w:lineRule="atLeast"/>
        <w:rPr>
          <w:rFonts w:cs="Times New Roman"/>
          <w:iCs/>
          <w:szCs w:val="20"/>
        </w:rPr>
      </w:pPr>
      <w:r w:rsidRPr="005F7AC1">
        <w:rPr>
          <w:rFonts w:cs="Times New Roman"/>
          <w:iCs/>
          <w:szCs w:val="20"/>
        </w:rPr>
        <w:t>Any negative revision of the sovereign credit rating or the associated outlook could affect the Principality's</w:t>
      </w:r>
      <w:r w:rsidR="00C1759C">
        <w:rPr>
          <w:rFonts w:cs="Times New Roman"/>
          <w:iCs/>
          <w:szCs w:val="20"/>
        </w:rPr>
        <w:t xml:space="preserve"> </w:t>
      </w:r>
      <w:r w:rsidRPr="005F7AC1">
        <w:rPr>
          <w:rFonts w:cs="Times New Roman"/>
          <w:iCs/>
          <w:szCs w:val="20"/>
        </w:rPr>
        <w:t>cost of funding, its access to international capital markets, or the market value of Notes issued under the</w:t>
      </w:r>
      <w:r w:rsidR="00C1759C">
        <w:rPr>
          <w:rFonts w:cs="Times New Roman"/>
          <w:iCs/>
          <w:szCs w:val="20"/>
        </w:rPr>
        <w:t xml:space="preserve"> </w:t>
      </w:r>
      <w:r w:rsidRPr="005F7AC1">
        <w:rPr>
          <w:rFonts w:cs="Times New Roman"/>
          <w:iCs/>
          <w:szCs w:val="20"/>
        </w:rPr>
        <w:t>Programme.</w:t>
      </w:r>
    </w:p>
    <w:p w14:paraId="0657BAD4" w14:textId="77777777" w:rsidR="005F7AC1" w:rsidRPr="005F7AC1" w:rsidRDefault="005F7AC1" w:rsidP="005F7AC1">
      <w:pPr>
        <w:pStyle w:val="BodyText"/>
        <w:widowControl w:val="0"/>
        <w:spacing w:before="120" w:after="120" w:line="26" w:lineRule="atLeast"/>
        <w:rPr>
          <w:b/>
          <w:bCs/>
          <w:szCs w:val="20"/>
        </w:rPr>
      </w:pPr>
      <w:r w:rsidRPr="005F7AC1">
        <w:rPr>
          <w:b/>
          <w:bCs/>
          <w:szCs w:val="20"/>
        </w:rPr>
        <w:t>1.7 Risks related to infrastructure, connectivity and technology</w:t>
      </w:r>
    </w:p>
    <w:p w14:paraId="320C1712" w14:textId="6EA7167A" w:rsidR="005F7AC1" w:rsidRPr="005F7AC1" w:rsidRDefault="005F7AC1" w:rsidP="005F7AC1">
      <w:pPr>
        <w:pStyle w:val="BodyText"/>
        <w:widowControl w:val="0"/>
        <w:spacing w:before="120" w:after="120" w:line="26" w:lineRule="atLeast"/>
        <w:rPr>
          <w:szCs w:val="20"/>
        </w:rPr>
      </w:pPr>
      <w:r w:rsidRPr="005F7AC1">
        <w:rPr>
          <w:b/>
          <w:bCs/>
          <w:i/>
          <w:iCs/>
          <w:szCs w:val="20"/>
        </w:rPr>
        <w:lastRenderedPageBreak/>
        <w:t>Risks related to critical infrastructure and connectivity</w:t>
      </w:r>
    </w:p>
    <w:p w14:paraId="47EED562" w14:textId="1AE72F3E" w:rsidR="00E65E4A" w:rsidRDefault="00E65E4A" w:rsidP="00E65E4A">
      <w:pPr>
        <w:pStyle w:val="BodyText"/>
        <w:widowControl w:val="0"/>
        <w:spacing w:before="120" w:after="120" w:line="26" w:lineRule="atLeast"/>
        <w:rPr>
          <w:rFonts w:cs="Times New Roman"/>
          <w:b/>
          <w:bCs/>
          <w:iCs/>
          <w:szCs w:val="20"/>
        </w:rPr>
      </w:pPr>
      <w:r>
        <w:rPr>
          <w:szCs w:val="20"/>
        </w:rPr>
        <w:t>Connectivity with neighbouring countries is a key element for the functioning of the Andorran economy, given the importance of the flow of people, goods, and services through the principal transport infrastructure linking the Principality with its surroundings.</w:t>
      </w:r>
    </w:p>
    <w:p w14:paraId="307CE280" w14:textId="77777777" w:rsidR="00E65E4A" w:rsidRDefault="00E65E4A" w:rsidP="00E65E4A">
      <w:pPr>
        <w:pStyle w:val="BodyText"/>
        <w:widowControl w:val="0"/>
        <w:spacing w:before="120" w:after="120" w:line="26" w:lineRule="atLeast"/>
        <w:rPr>
          <w:rFonts w:cs="Times New Roman"/>
          <w:b/>
          <w:bCs/>
          <w:iCs/>
          <w:szCs w:val="20"/>
        </w:rPr>
      </w:pPr>
      <w:r>
        <w:rPr>
          <w:szCs w:val="20"/>
        </w:rPr>
        <w:t>In recent years, Andorran public authorities, together with the competent authorities of neighbouring countries, have undertaken initiatives aimed at maintaining, improving, and strengthening the security and resilience of communication and transport infrastructure. These efforts contribute to ensuring continuity of connections and enhancing response capacity in the event of disruptions.</w:t>
      </w:r>
    </w:p>
    <w:p w14:paraId="420A106E" w14:textId="77777777" w:rsidR="00E65E4A" w:rsidRDefault="00E65E4A" w:rsidP="00E65E4A">
      <w:pPr>
        <w:pStyle w:val="BodyText"/>
        <w:widowControl w:val="0"/>
        <w:spacing w:before="120" w:after="120" w:line="26" w:lineRule="atLeast"/>
        <w:rPr>
          <w:rFonts w:cs="Times New Roman"/>
          <w:b/>
          <w:bCs/>
          <w:iCs/>
          <w:szCs w:val="20"/>
        </w:rPr>
      </w:pPr>
      <w:r>
        <w:rPr>
          <w:szCs w:val="20"/>
        </w:rPr>
        <w:t>Nevertheless, as in any mountainous territory, exceptional events such as adverse weather conditions, technical incidents, accidents, or other unforeseen circumstances may temporarily affect certain infrastructure assets or transport connections. In certain situations, these events could have a temporary impact on the movement of people and goods, tourism activity, commercial exchanges, or other economic activities.</w:t>
      </w:r>
    </w:p>
    <w:p w14:paraId="17253430" w14:textId="77777777" w:rsidR="00E65E4A" w:rsidRDefault="00E65E4A" w:rsidP="00E65E4A">
      <w:pPr>
        <w:pStyle w:val="BodyText"/>
        <w:widowControl w:val="0"/>
        <w:spacing w:before="120" w:after="120" w:line="26" w:lineRule="atLeast"/>
        <w:rPr>
          <w:rFonts w:cs="Times New Roman"/>
          <w:b/>
          <w:bCs/>
          <w:iCs/>
          <w:szCs w:val="20"/>
        </w:rPr>
      </w:pPr>
      <w:r>
        <w:rPr>
          <w:szCs w:val="20"/>
        </w:rPr>
        <w:t>However, the Principality's geographical characteristics and its dependence on external connectivity make it advisable to continue strengthening investment, maintenance, and adaptation policies for strategic infrastructure on an ongoing basis in order to preserve its reliability and long-term resilience.</w:t>
      </w:r>
    </w:p>
    <w:p w14:paraId="0B13CC0B" w14:textId="77777777" w:rsidR="00C1759C" w:rsidRPr="00C1759C" w:rsidRDefault="00C1759C" w:rsidP="00C1759C">
      <w:pPr>
        <w:pStyle w:val="BodyText"/>
        <w:rPr>
          <w:b/>
          <w:bCs/>
          <w:i/>
          <w:iCs/>
          <w:szCs w:val="20"/>
        </w:rPr>
      </w:pPr>
      <w:r w:rsidRPr="00C1759C">
        <w:rPr>
          <w:b/>
          <w:bCs/>
          <w:i/>
          <w:iCs/>
          <w:szCs w:val="20"/>
        </w:rPr>
        <w:t>Disruptions of technology systems or cybersecurity incidents could affect certain public administration activities</w:t>
      </w:r>
    </w:p>
    <w:p w14:paraId="642F9A28" w14:textId="77777777" w:rsidR="00E65E4A" w:rsidRDefault="00E65E4A" w:rsidP="00E65E4A">
      <w:pPr>
        <w:pStyle w:val="BodyText"/>
        <w:widowControl w:val="0"/>
        <w:spacing w:before="120" w:after="120" w:line="26" w:lineRule="atLeast"/>
        <w:rPr>
          <w:rFonts w:cs="Times New Roman"/>
          <w:b/>
          <w:bCs/>
          <w:iCs/>
          <w:szCs w:val="20"/>
        </w:rPr>
      </w:pPr>
      <w:r>
        <w:rPr>
          <w:szCs w:val="20"/>
        </w:rPr>
        <w:t>The operations of the public administration increasingly depend on digital systems, technological infrastructure, and information-sharing platforms. As in most modern jurisdictions, risks associated with technological incidents, operational disruptions, or cyberattacks form part of the operating environment of public institutions.</w:t>
      </w:r>
    </w:p>
    <w:p w14:paraId="1139E978" w14:textId="77777777" w:rsidR="00E65E4A" w:rsidRDefault="00E65E4A" w:rsidP="00E65E4A">
      <w:pPr>
        <w:pStyle w:val="BodyText"/>
        <w:widowControl w:val="0"/>
        <w:spacing w:before="120" w:after="120" w:line="26" w:lineRule="atLeast"/>
        <w:rPr>
          <w:rFonts w:cs="Times New Roman"/>
          <w:b/>
          <w:bCs/>
          <w:iCs/>
          <w:szCs w:val="20"/>
        </w:rPr>
      </w:pPr>
      <w:r>
        <w:rPr>
          <w:szCs w:val="20"/>
        </w:rPr>
        <w:t>In recent years, the Principality has promoted initiatives designed to strengthen digital capabilities, the security of technological infrastructure, and data protection and recovery mechanisms. Nevertheless, incidents affecting certain services or systems cannot be excluded, particularly in the context of constantly evolving digital threats.</w:t>
      </w:r>
    </w:p>
    <w:p w14:paraId="75BE5A83" w14:textId="77777777" w:rsidR="00E65E4A" w:rsidRDefault="00E65E4A" w:rsidP="00E65E4A">
      <w:pPr>
        <w:pStyle w:val="BodyText"/>
        <w:widowControl w:val="0"/>
        <w:spacing w:before="120" w:after="120" w:line="26" w:lineRule="atLeast"/>
        <w:rPr>
          <w:rFonts w:cs="Times New Roman"/>
          <w:b/>
          <w:bCs/>
          <w:iCs/>
          <w:szCs w:val="20"/>
        </w:rPr>
      </w:pPr>
      <w:r>
        <w:rPr>
          <w:szCs w:val="20"/>
        </w:rPr>
        <w:t>If such events were to occur, they could result in additional costs, temporary operational disruptions, or the need for specific remedial actions. However, the Principality continues to develop prevention, monitoring, and response measures aimed at strengthening the resilience of its essential systems.</w:t>
      </w:r>
    </w:p>
    <w:p w14:paraId="2546D805" w14:textId="1FB56F9E" w:rsidR="008B53FF" w:rsidRPr="00911D68" w:rsidRDefault="008F628D" w:rsidP="00E03EE2">
      <w:pPr>
        <w:pStyle w:val="BodyText"/>
        <w:widowControl w:val="0"/>
        <w:spacing w:before="120" w:after="120" w:line="26" w:lineRule="atLeast"/>
        <w:rPr>
          <w:rFonts w:cs="Times New Roman"/>
          <w:szCs w:val="20"/>
          <w:u w:val="single"/>
          <w:lang w:eastAsia="zh-CN" w:bidi="he-IL"/>
        </w:rPr>
      </w:pPr>
      <w:r w:rsidRPr="00911D68">
        <w:rPr>
          <w:rFonts w:cs="Times New Roman"/>
          <w:b/>
          <w:iCs/>
          <w:szCs w:val="20"/>
          <w:u w:val="single"/>
        </w:rPr>
        <w:t xml:space="preserve">2. </w:t>
      </w:r>
      <w:r w:rsidR="008B53FF" w:rsidRPr="00911D68">
        <w:rPr>
          <w:rFonts w:cs="Times New Roman"/>
          <w:b/>
          <w:iCs/>
          <w:szCs w:val="20"/>
          <w:u w:val="single"/>
        </w:rPr>
        <w:t>Risk</w:t>
      </w:r>
      <w:r w:rsidR="00D77FCE" w:rsidRPr="00911D68">
        <w:rPr>
          <w:rFonts w:cs="Times New Roman"/>
          <w:b/>
          <w:iCs/>
          <w:szCs w:val="20"/>
          <w:u w:val="single"/>
        </w:rPr>
        <w:t>s</w:t>
      </w:r>
      <w:r w:rsidR="008B53FF" w:rsidRPr="00911D68">
        <w:rPr>
          <w:rFonts w:cs="Times New Roman"/>
          <w:b/>
          <w:iCs/>
          <w:szCs w:val="20"/>
          <w:u w:val="single"/>
        </w:rPr>
        <w:t xml:space="preserve"> relating to the Notes issued under the Programme</w:t>
      </w:r>
    </w:p>
    <w:p w14:paraId="376457FD" w14:textId="77777777" w:rsidR="00D70991" w:rsidRPr="0085022A" w:rsidRDefault="00D70991" w:rsidP="00D70991">
      <w:pPr>
        <w:pStyle w:val="BodyText"/>
        <w:widowControl w:val="0"/>
        <w:spacing w:before="120" w:after="120" w:line="26" w:lineRule="atLeast"/>
        <w:rPr>
          <w:rFonts w:cs="Times New Roman"/>
          <w:b/>
          <w:bCs/>
          <w:i/>
          <w:szCs w:val="20"/>
        </w:rPr>
      </w:pPr>
      <w:r w:rsidRPr="0085022A">
        <w:rPr>
          <w:rFonts w:cs="Times New Roman"/>
          <w:b/>
          <w:bCs/>
          <w:i/>
          <w:szCs w:val="20"/>
        </w:rPr>
        <w:t>Investors may experience difficulties in enforcing foreign judgments in Andorra</w:t>
      </w:r>
    </w:p>
    <w:p w14:paraId="1F9059CE" w14:textId="77777777" w:rsidR="00D70991" w:rsidRPr="0085022A" w:rsidRDefault="00D70991" w:rsidP="00D70991">
      <w:pPr>
        <w:pStyle w:val="BodyText"/>
        <w:widowControl w:val="0"/>
        <w:spacing w:before="120" w:after="120" w:line="26" w:lineRule="atLeast"/>
        <w:rPr>
          <w:rFonts w:cs="Times New Roman"/>
          <w:szCs w:val="20"/>
        </w:rPr>
      </w:pPr>
      <w:r w:rsidRPr="0085022A">
        <w:rPr>
          <w:rFonts w:cs="Times New Roman"/>
          <w:szCs w:val="20"/>
        </w:rPr>
        <w:t>Payments under the Notes are dependent upon the Issuer making payments to investors in the manner contemplated under the Notes. If the Issuer fails to do so, it may be necessary to bring an action against the Issuer to enforce its obligations and/or to claim damages, as appropriate, which may be costly and time consuming.</w:t>
      </w:r>
    </w:p>
    <w:p w14:paraId="7FD205F4" w14:textId="29E34A06" w:rsidR="00D70991" w:rsidRPr="0085022A" w:rsidRDefault="00D70991" w:rsidP="00D70991">
      <w:pPr>
        <w:pStyle w:val="BodyText"/>
        <w:widowControl w:val="0"/>
        <w:spacing w:before="120" w:after="120" w:line="26" w:lineRule="atLeast"/>
        <w:rPr>
          <w:rFonts w:cs="Times New Roman"/>
          <w:szCs w:val="20"/>
        </w:rPr>
      </w:pPr>
      <w:r w:rsidRPr="0085022A">
        <w:rPr>
          <w:rFonts w:cs="Times New Roman"/>
          <w:szCs w:val="20"/>
        </w:rPr>
        <w:t>The Conditions and the Notes are governed by Luxembourg law, and the Issuer has agreed, at the option of certain parties (other than the Issuer) to submit to the exclusive jurisdiction of the Luxembourg courts in respect of any dispute arising out of or in connection with the Notes. The Issuer is a sovereign state, and a substantial part of the Issuer</w:t>
      </w:r>
      <w:r w:rsidR="005440FD" w:rsidRPr="0085022A">
        <w:rPr>
          <w:rFonts w:cs="Times New Roman"/>
          <w:szCs w:val="20"/>
        </w:rPr>
        <w:t>'</w:t>
      </w:r>
      <w:r w:rsidRPr="0085022A">
        <w:rPr>
          <w:rFonts w:cs="Times New Roman"/>
          <w:szCs w:val="20"/>
        </w:rPr>
        <w:t>s assets are located in Andorra. Investors may experience difficulties in enforcing foreign (including Luxembourg) judgments in Andorra, as further set out below.</w:t>
      </w:r>
    </w:p>
    <w:p w14:paraId="373B64D7" w14:textId="77777777" w:rsidR="00D70991" w:rsidRDefault="00D70991" w:rsidP="00D70991">
      <w:pPr>
        <w:pStyle w:val="BodyText"/>
        <w:widowControl w:val="0"/>
        <w:spacing w:before="120" w:after="120" w:line="26" w:lineRule="atLeast"/>
        <w:rPr>
          <w:rFonts w:cs="Times New Roman"/>
          <w:szCs w:val="20"/>
        </w:rPr>
      </w:pPr>
      <w:r w:rsidRPr="0085022A">
        <w:rPr>
          <w:rFonts w:cs="Times New Roman"/>
          <w:szCs w:val="20"/>
        </w:rPr>
        <w:t>Since the Principality of Andorra is not a member state of the European Union, recognition and enforcement proceeding of foreign judgments in the Principality of Andorra is not automatic, nor is Regulation (EU) No 1215/2012 of the European Parliament and of the Council of 12 December 2012 on jurisdiction and the recognition and enforcement of judgments in civil and commercial matters applicable.</w:t>
      </w:r>
    </w:p>
    <w:p w14:paraId="7EE065E4" w14:textId="77777777" w:rsidR="001E3D40" w:rsidRPr="0085022A" w:rsidRDefault="001E3D40" w:rsidP="001E3D40">
      <w:pPr>
        <w:pStyle w:val="BodyText"/>
        <w:widowControl w:val="0"/>
        <w:spacing w:before="120" w:after="120" w:line="26" w:lineRule="atLeast"/>
        <w:rPr>
          <w:rFonts w:cs="Times New Roman"/>
          <w:szCs w:val="20"/>
        </w:rPr>
      </w:pPr>
      <w:r w:rsidRPr="00507327">
        <w:rPr>
          <w:rFonts w:cs="Times New Roman"/>
          <w:szCs w:val="20"/>
        </w:rPr>
        <w:t>However, the Principality of Andorra has acceded to the Hague Convention of 2 July 2019 on the</w:t>
      </w:r>
      <w:r>
        <w:rPr>
          <w:rFonts w:cs="Times New Roman"/>
          <w:szCs w:val="20"/>
        </w:rPr>
        <w:t xml:space="preserve"> </w:t>
      </w:r>
      <w:r w:rsidRPr="00507327">
        <w:rPr>
          <w:rFonts w:cs="Times New Roman"/>
          <w:szCs w:val="20"/>
        </w:rPr>
        <w:t>Recognition and Enforcement of Foreign Judgments in Civil or Commercial Matters (the “</w:t>
      </w:r>
      <w:r w:rsidRPr="00ED545A">
        <w:rPr>
          <w:rFonts w:cs="Times New Roman"/>
          <w:b/>
          <w:bCs/>
          <w:szCs w:val="20"/>
        </w:rPr>
        <w:t>Hague Judgments Convention</w:t>
      </w:r>
      <w:r w:rsidRPr="00507327">
        <w:rPr>
          <w:rFonts w:cs="Times New Roman"/>
          <w:szCs w:val="20"/>
        </w:rPr>
        <w:t xml:space="preserve">”), which </w:t>
      </w:r>
      <w:r>
        <w:rPr>
          <w:rFonts w:cs="Times New Roman"/>
          <w:szCs w:val="20"/>
        </w:rPr>
        <w:t>entered</w:t>
      </w:r>
      <w:r w:rsidRPr="00507327">
        <w:rPr>
          <w:rFonts w:cs="Times New Roman"/>
          <w:szCs w:val="20"/>
        </w:rPr>
        <w:t xml:space="preserve"> into force in Andorra on 1 June 2026. As from that date, foreign</w:t>
      </w:r>
      <w:r>
        <w:rPr>
          <w:rFonts w:cs="Times New Roman"/>
          <w:szCs w:val="20"/>
        </w:rPr>
        <w:t xml:space="preserve"> </w:t>
      </w:r>
      <w:r w:rsidRPr="00507327">
        <w:rPr>
          <w:rFonts w:cs="Times New Roman"/>
          <w:szCs w:val="20"/>
        </w:rPr>
        <w:t>judgments falling within the scope of the Hague Judgments Convention and originating from other</w:t>
      </w:r>
      <w:r>
        <w:rPr>
          <w:rFonts w:cs="Times New Roman"/>
          <w:szCs w:val="20"/>
        </w:rPr>
        <w:t xml:space="preserve"> </w:t>
      </w:r>
      <w:r w:rsidRPr="00507327">
        <w:rPr>
          <w:rFonts w:cs="Times New Roman"/>
          <w:szCs w:val="20"/>
        </w:rPr>
        <w:t>Contracting States may be recognised and enforced in Andorra in accordance with the terms and conditions</w:t>
      </w:r>
      <w:r>
        <w:rPr>
          <w:rFonts w:cs="Times New Roman"/>
          <w:szCs w:val="20"/>
        </w:rPr>
        <w:t xml:space="preserve"> </w:t>
      </w:r>
      <w:r w:rsidRPr="00507327">
        <w:rPr>
          <w:rFonts w:cs="Times New Roman"/>
          <w:szCs w:val="20"/>
        </w:rPr>
        <w:t>set out therein.</w:t>
      </w:r>
    </w:p>
    <w:p w14:paraId="01B1D777" w14:textId="77777777" w:rsidR="001E3D40" w:rsidRPr="00861F94" w:rsidRDefault="001E3D40" w:rsidP="001E3D40">
      <w:pPr>
        <w:pStyle w:val="BodyText"/>
        <w:widowControl w:val="0"/>
        <w:rPr>
          <w:szCs w:val="20"/>
        </w:rPr>
      </w:pPr>
      <w:r w:rsidRPr="00861F94">
        <w:rPr>
          <w:szCs w:val="20"/>
        </w:rPr>
        <w:t xml:space="preserve">Under the law of the Principality of Andorra, the enforcement of a judgment given by a foreign court against the Issuer and/or an Andorran State-owned entity subject to the exequatur procedure set out in Article 429 </w:t>
      </w:r>
      <w:r w:rsidRPr="00861F94">
        <w:rPr>
          <w:szCs w:val="20"/>
        </w:rPr>
        <w:lastRenderedPageBreak/>
        <w:t xml:space="preserve">of the Code of Civil Procedure. Proceedings for exequatur are brought by the party that is interested in the enforcement of the foreign judgment. </w:t>
      </w:r>
    </w:p>
    <w:p w14:paraId="5CFD7A32" w14:textId="77777777" w:rsidR="00C1759C" w:rsidRPr="00C1759C" w:rsidRDefault="00C1759C" w:rsidP="00C1759C">
      <w:pPr>
        <w:pStyle w:val="BodyText"/>
        <w:spacing w:before="120" w:after="120" w:line="26" w:lineRule="atLeast"/>
        <w:rPr>
          <w:szCs w:val="20"/>
        </w:rPr>
      </w:pPr>
      <w:r w:rsidRPr="00C1759C">
        <w:rPr>
          <w:szCs w:val="20"/>
        </w:rPr>
        <w:t>This procedure is subject to claim and counterclaim, and the Public Prosecutor ("</w:t>
      </w:r>
      <w:r w:rsidRPr="00C1759C">
        <w:rPr>
          <w:i/>
          <w:iCs/>
          <w:szCs w:val="20"/>
        </w:rPr>
        <w:t>Ministeri Fiscal</w:t>
      </w:r>
      <w:r w:rsidRPr="00C1759C">
        <w:rPr>
          <w:szCs w:val="20"/>
        </w:rPr>
        <w:t>") and the party against whom the enforcement is sought take part in it. The approval of the exequatur requires the court of first instance ("</w:t>
      </w:r>
      <w:r w:rsidRPr="00C1759C">
        <w:rPr>
          <w:i/>
          <w:iCs/>
          <w:szCs w:val="20"/>
        </w:rPr>
        <w:t>Tribunal de Batlles</w:t>
      </w:r>
      <w:r w:rsidRPr="00C1759C">
        <w:rPr>
          <w:szCs w:val="20"/>
        </w:rPr>
        <w:t>") to verify that the foreign judgment cumulatively satisfies the following requirements: i) It is not manifestly contrary to domestic or international public policy; ii) The court that rendered the judgment had jurisdiction; iii) The proceedings before the foreign court were duly conducted, including, in particular, proper service of process on the defendant so as to ensure that the defendant was afforded an adequate opportunity to present its defence in those proceedings; and iv) The foreign judgment is not incompatible with a judgment rendered in Andorra or with an earlier judgment rendered abroad, provided that such earlier foreign judgment satisfies the conditions required for its recognition in Andorra. Consequently, recognition and enforcement of judgments of foreign courts in Andorra may be refused by the Andorran courts in the course of such exequatur proceedings.</w:t>
      </w:r>
    </w:p>
    <w:p w14:paraId="09E25B74" w14:textId="5815F59A" w:rsidR="00F16A9A" w:rsidRPr="0085022A" w:rsidRDefault="00C22F78" w:rsidP="00F16A9A">
      <w:pPr>
        <w:pStyle w:val="BodyText"/>
        <w:widowControl w:val="0"/>
        <w:spacing w:before="120" w:after="120" w:line="26" w:lineRule="atLeast"/>
        <w:rPr>
          <w:rFonts w:cs="Times New Roman"/>
          <w:szCs w:val="20"/>
        </w:rPr>
      </w:pPr>
      <w:r w:rsidRPr="0085022A">
        <w:rPr>
          <w:rFonts w:cs="Times New Roman"/>
          <w:szCs w:val="20"/>
        </w:rPr>
        <w:t>The courts of first instance (</w:t>
      </w:r>
      <w:r w:rsidR="005440FD" w:rsidRPr="0085022A">
        <w:rPr>
          <w:rFonts w:cs="Times New Roman"/>
          <w:szCs w:val="20"/>
        </w:rPr>
        <w:t>"</w:t>
      </w:r>
      <w:r w:rsidR="001E3D40" w:rsidRPr="00861F94">
        <w:rPr>
          <w:i/>
          <w:iCs/>
          <w:szCs w:val="20"/>
        </w:rPr>
        <w:t>Tribunal de Batlles</w:t>
      </w:r>
      <w:r w:rsidR="005440FD" w:rsidRPr="0085022A">
        <w:rPr>
          <w:rFonts w:cs="Times New Roman"/>
          <w:szCs w:val="20"/>
        </w:rPr>
        <w:t>"</w:t>
      </w:r>
      <w:r w:rsidRPr="0085022A">
        <w:rPr>
          <w:rFonts w:cs="Times New Roman"/>
          <w:szCs w:val="20"/>
        </w:rPr>
        <w:t xml:space="preserve">) </w:t>
      </w:r>
      <w:r w:rsidR="000E2F76">
        <w:rPr>
          <w:rFonts w:cs="Times New Roman"/>
          <w:szCs w:val="20"/>
        </w:rPr>
        <w:t>are</w:t>
      </w:r>
      <w:r w:rsidRPr="0085022A">
        <w:rPr>
          <w:rFonts w:cs="Times New Roman"/>
          <w:szCs w:val="20"/>
        </w:rPr>
        <w:t xml:space="preserve"> the competent body for exequatur proceedings in Andorra pursuant to the Code of Civil Procedure, which enter</w:t>
      </w:r>
      <w:r w:rsidR="001E3D40">
        <w:rPr>
          <w:rFonts w:cs="Times New Roman"/>
          <w:szCs w:val="20"/>
        </w:rPr>
        <w:t xml:space="preserve">ed </w:t>
      </w:r>
      <w:r w:rsidRPr="0085022A">
        <w:rPr>
          <w:rFonts w:cs="Times New Roman"/>
          <w:szCs w:val="20"/>
        </w:rPr>
        <w:t>into force on 1 May 2021.</w:t>
      </w:r>
    </w:p>
    <w:p w14:paraId="0601D6F9" w14:textId="75B13393" w:rsidR="00D70991" w:rsidRPr="0085022A" w:rsidRDefault="007165D6" w:rsidP="00D70991">
      <w:pPr>
        <w:pStyle w:val="BodyText"/>
        <w:widowControl w:val="0"/>
        <w:spacing w:before="120" w:after="120" w:line="26" w:lineRule="atLeast"/>
        <w:rPr>
          <w:rFonts w:cs="Times New Roman"/>
          <w:szCs w:val="20"/>
        </w:rPr>
      </w:pPr>
      <w:bookmarkStart w:id="20" w:name="_Hlk64916531"/>
      <w:r>
        <w:rPr>
          <w:rFonts w:cs="Times New Roman"/>
          <w:szCs w:val="20"/>
        </w:rPr>
        <w:t>As of the date of this Base Prospectus</w:t>
      </w:r>
      <w:r w:rsidR="00D70991" w:rsidRPr="0085022A">
        <w:rPr>
          <w:rFonts w:cs="Times New Roman"/>
          <w:szCs w:val="20"/>
        </w:rPr>
        <w:t xml:space="preserve">, there are no precedents of resolutions and/or </w:t>
      </w:r>
      <w:r w:rsidR="00EA2EC2" w:rsidRPr="0085022A">
        <w:rPr>
          <w:rFonts w:cs="Times New Roman"/>
          <w:szCs w:val="20"/>
        </w:rPr>
        <w:t>exequaturs</w:t>
      </w:r>
      <w:r w:rsidR="00D70991" w:rsidRPr="0085022A">
        <w:rPr>
          <w:rFonts w:cs="Times New Roman"/>
          <w:szCs w:val="20"/>
        </w:rPr>
        <w:t xml:space="preserve"> of Luxembourg Court resolutions that deal with the enforcement of debts owed by Andorran governmental bodies. Therefore, effective enforcement of judgments against the Issuer in the Andorran courts is subject to uncertainty.</w:t>
      </w:r>
      <w:bookmarkEnd w:id="20"/>
    </w:p>
    <w:p w14:paraId="0FA0CED3" w14:textId="2DE06743" w:rsidR="00D70991" w:rsidRPr="0085022A" w:rsidRDefault="00D70991" w:rsidP="00D70991">
      <w:pPr>
        <w:pStyle w:val="BodyText"/>
        <w:widowControl w:val="0"/>
        <w:spacing w:before="120" w:after="120" w:line="26" w:lineRule="atLeast"/>
        <w:rPr>
          <w:rFonts w:cs="Times New Roman"/>
          <w:szCs w:val="20"/>
        </w:rPr>
      </w:pPr>
      <w:r w:rsidRPr="0085022A">
        <w:rPr>
          <w:rFonts w:cs="Times New Roman"/>
          <w:szCs w:val="20"/>
        </w:rPr>
        <w:t xml:space="preserve">Additionally, the General </w:t>
      </w:r>
      <w:r w:rsidR="00DC6504" w:rsidRPr="0085022A">
        <w:rPr>
          <w:rFonts w:cs="Times New Roman"/>
          <w:szCs w:val="20"/>
        </w:rPr>
        <w:t xml:space="preserve">Council </w:t>
      </w:r>
      <w:r w:rsidRPr="0085022A">
        <w:rPr>
          <w:rFonts w:cs="Times New Roman"/>
          <w:szCs w:val="20"/>
        </w:rPr>
        <w:t xml:space="preserve">enacted the Qualified Act of Justice of 3 September 1993 whereby State </w:t>
      </w:r>
      <w:r w:rsidR="003A3D34" w:rsidRPr="0085022A">
        <w:rPr>
          <w:rFonts w:cs="Times New Roman"/>
          <w:szCs w:val="20"/>
        </w:rPr>
        <w:t>i</w:t>
      </w:r>
      <w:r w:rsidRPr="0085022A">
        <w:rPr>
          <w:rFonts w:cs="Times New Roman"/>
          <w:szCs w:val="20"/>
        </w:rPr>
        <w:t xml:space="preserve">mmunity was established. This legal framework upholds the application of international conventions as customary international law in the Principality of Andorra, such as the provisions adopted in the European Convention on State </w:t>
      </w:r>
      <w:r w:rsidR="003A3D34" w:rsidRPr="0085022A">
        <w:rPr>
          <w:rFonts w:cs="Times New Roman"/>
          <w:szCs w:val="20"/>
        </w:rPr>
        <w:t>i</w:t>
      </w:r>
      <w:r w:rsidRPr="0085022A">
        <w:rPr>
          <w:rFonts w:cs="Times New Roman"/>
          <w:szCs w:val="20"/>
        </w:rPr>
        <w:t xml:space="preserve">mmunity, adopted in Basel on 16 May 1972 on State </w:t>
      </w:r>
      <w:r w:rsidR="003A3D34" w:rsidRPr="0085022A">
        <w:rPr>
          <w:rFonts w:cs="Times New Roman"/>
          <w:szCs w:val="20"/>
        </w:rPr>
        <w:t>i</w:t>
      </w:r>
      <w:r w:rsidRPr="0085022A">
        <w:rPr>
          <w:rFonts w:cs="Times New Roman"/>
          <w:szCs w:val="20"/>
        </w:rPr>
        <w:t>mmunity, and may be used as a recognition document of customary international law.</w:t>
      </w:r>
    </w:p>
    <w:p w14:paraId="272B2941" w14:textId="4F248BFF" w:rsidR="00D70991" w:rsidRPr="0085022A" w:rsidRDefault="00D70991" w:rsidP="00D70991">
      <w:pPr>
        <w:pStyle w:val="BodyText"/>
        <w:widowControl w:val="0"/>
        <w:spacing w:before="120" w:after="120" w:line="26" w:lineRule="atLeast"/>
        <w:rPr>
          <w:rFonts w:cs="Times New Roman"/>
          <w:szCs w:val="20"/>
        </w:rPr>
      </w:pPr>
      <w:r w:rsidRPr="0085022A">
        <w:rPr>
          <w:rFonts w:cs="Times New Roman"/>
          <w:szCs w:val="20"/>
        </w:rPr>
        <w:t xml:space="preserve">To this extent, the Principality of Andorra is a State </w:t>
      </w:r>
      <w:r w:rsidR="003A3D34" w:rsidRPr="0085022A">
        <w:rPr>
          <w:rFonts w:cs="Times New Roman"/>
          <w:szCs w:val="20"/>
        </w:rPr>
        <w:t>p</w:t>
      </w:r>
      <w:r w:rsidRPr="0085022A">
        <w:rPr>
          <w:rFonts w:cs="Times New Roman"/>
          <w:szCs w:val="20"/>
        </w:rPr>
        <w:t>arty of the Vienna Convention on the Law of Treaties on 23 May 1969 whereby the States parties affirm that the rules of customary international law shall continue to govern questions not regulated by the provisions of that convention.</w:t>
      </w:r>
    </w:p>
    <w:p w14:paraId="3DDA69B8" w14:textId="5572D184" w:rsidR="00D70991" w:rsidRPr="0085022A" w:rsidRDefault="00D70991" w:rsidP="00D70991">
      <w:pPr>
        <w:pStyle w:val="BodyText"/>
        <w:widowControl w:val="0"/>
        <w:spacing w:before="120" w:after="120" w:line="26" w:lineRule="atLeast"/>
        <w:rPr>
          <w:rFonts w:cs="Times New Roman"/>
          <w:szCs w:val="20"/>
        </w:rPr>
      </w:pPr>
      <w:r w:rsidRPr="0085022A">
        <w:rPr>
          <w:rFonts w:cs="Times New Roman"/>
          <w:szCs w:val="20"/>
        </w:rPr>
        <w:t xml:space="preserve">In this </w:t>
      </w:r>
      <w:r w:rsidR="001E3D40">
        <w:rPr>
          <w:rFonts w:cs="Times New Roman"/>
          <w:szCs w:val="20"/>
        </w:rPr>
        <w:t>context</w:t>
      </w:r>
      <w:r w:rsidRPr="0085022A">
        <w:rPr>
          <w:rFonts w:cs="Times New Roman"/>
          <w:szCs w:val="20"/>
        </w:rPr>
        <w:t xml:space="preserve">, the Vienna Convention on the Law of Treaties on 23 May 1969 establishes that the States rules set forth in the treaty shall become binding on third States as a customary rule of international law. Thus, the United Nations Convention on Jurisdictional Immunities of States and their Property, adopted in New York on 2 December 2004 and the European Convention on State </w:t>
      </w:r>
      <w:r w:rsidR="003A3D34" w:rsidRPr="0085022A">
        <w:rPr>
          <w:rFonts w:cs="Times New Roman"/>
          <w:szCs w:val="20"/>
        </w:rPr>
        <w:t>i</w:t>
      </w:r>
      <w:r w:rsidRPr="0085022A">
        <w:rPr>
          <w:rFonts w:cs="Times New Roman"/>
          <w:szCs w:val="20"/>
        </w:rPr>
        <w:t xml:space="preserve">mmunity, adopted in Basel on 16 May 1972 on State </w:t>
      </w:r>
      <w:r w:rsidR="003A3D34" w:rsidRPr="0085022A">
        <w:rPr>
          <w:rFonts w:cs="Times New Roman"/>
          <w:szCs w:val="20"/>
        </w:rPr>
        <w:t>i</w:t>
      </w:r>
      <w:r w:rsidRPr="0085022A">
        <w:rPr>
          <w:rFonts w:cs="Times New Roman"/>
          <w:szCs w:val="20"/>
        </w:rPr>
        <w:t xml:space="preserve">mmunity shall be also applicable in Andorra by means of conduct of customary international law (even though Andorra is not a State party to them). </w:t>
      </w:r>
    </w:p>
    <w:p w14:paraId="7F16A024" w14:textId="735C9EDC" w:rsidR="00D70991" w:rsidRPr="0085022A" w:rsidRDefault="00D70991" w:rsidP="00D70991">
      <w:pPr>
        <w:pStyle w:val="BodyText"/>
        <w:widowControl w:val="0"/>
        <w:spacing w:before="120" w:after="120" w:line="26" w:lineRule="atLeast"/>
        <w:rPr>
          <w:rFonts w:cs="Times New Roman"/>
          <w:szCs w:val="20"/>
        </w:rPr>
      </w:pPr>
      <w:r w:rsidRPr="0085022A">
        <w:rPr>
          <w:rFonts w:cs="Times New Roman"/>
          <w:szCs w:val="20"/>
        </w:rPr>
        <w:t xml:space="preserve">Nonetheless, the Principality of Andorra waives its sovereign </w:t>
      </w:r>
      <w:r w:rsidR="003A3D34" w:rsidRPr="0085022A">
        <w:rPr>
          <w:rFonts w:cs="Times New Roman"/>
          <w:szCs w:val="20"/>
        </w:rPr>
        <w:t>i</w:t>
      </w:r>
      <w:r w:rsidRPr="0085022A">
        <w:rPr>
          <w:rFonts w:cs="Times New Roman"/>
          <w:szCs w:val="20"/>
        </w:rPr>
        <w:t xml:space="preserve">mmunity in respect of the Notes, subject to certain exceptions. In particular, the waiver of sovereign immunity is subject to the exception that a court decision may not be enforced against present or future </w:t>
      </w:r>
      <w:r w:rsidR="005440FD" w:rsidRPr="0085022A">
        <w:rPr>
          <w:rFonts w:cs="Times New Roman"/>
          <w:szCs w:val="20"/>
        </w:rPr>
        <w:t>"</w:t>
      </w:r>
      <w:r w:rsidRPr="0085022A">
        <w:rPr>
          <w:rFonts w:cs="Times New Roman"/>
          <w:szCs w:val="20"/>
        </w:rPr>
        <w:t>premises of the mission</w:t>
      </w:r>
      <w:r w:rsidR="005440FD" w:rsidRPr="0085022A">
        <w:rPr>
          <w:rFonts w:cs="Times New Roman"/>
          <w:szCs w:val="20"/>
        </w:rPr>
        <w:t>"</w:t>
      </w:r>
      <w:r w:rsidRPr="0085022A">
        <w:rPr>
          <w:rFonts w:cs="Times New Roman"/>
          <w:szCs w:val="20"/>
        </w:rPr>
        <w:t xml:space="preserve"> as defined in Vienna Convention on Diplomatic Relations signed in 1961, present or future </w:t>
      </w:r>
      <w:r w:rsidR="005440FD" w:rsidRPr="0085022A">
        <w:rPr>
          <w:rFonts w:cs="Times New Roman"/>
          <w:szCs w:val="20"/>
        </w:rPr>
        <w:t>"</w:t>
      </w:r>
      <w:r w:rsidRPr="0085022A">
        <w:rPr>
          <w:rFonts w:cs="Times New Roman"/>
          <w:szCs w:val="20"/>
        </w:rPr>
        <w:t>consular premises</w:t>
      </w:r>
      <w:r w:rsidR="005440FD" w:rsidRPr="0085022A">
        <w:rPr>
          <w:rFonts w:cs="Times New Roman"/>
          <w:szCs w:val="20"/>
        </w:rPr>
        <w:t>"</w:t>
      </w:r>
      <w:r w:rsidRPr="0085022A">
        <w:rPr>
          <w:rFonts w:cs="Times New Roman"/>
          <w:szCs w:val="20"/>
        </w:rPr>
        <w:t xml:space="preserve"> as defined in Vienna Convention on Consular Relations signed in 1963 or otherwise used by a diplomat or diplomatic mission of the Principality of Andorra or any agency or instrumentality thereof. The Principality of Andorra is a signatory of both conventions from 17 May 1996.</w:t>
      </w:r>
    </w:p>
    <w:p w14:paraId="220A7F4A" w14:textId="258A6879" w:rsidR="00D70991" w:rsidRPr="0085022A" w:rsidRDefault="00D70991" w:rsidP="00D70991">
      <w:pPr>
        <w:pStyle w:val="BodyText"/>
        <w:widowControl w:val="0"/>
        <w:spacing w:before="120" w:after="120" w:line="26" w:lineRule="atLeast"/>
        <w:rPr>
          <w:rFonts w:cs="Times New Roman"/>
          <w:szCs w:val="20"/>
        </w:rPr>
      </w:pPr>
      <w:r w:rsidRPr="0085022A">
        <w:rPr>
          <w:rFonts w:cs="Times New Roman"/>
          <w:szCs w:val="20"/>
        </w:rPr>
        <w:t xml:space="preserve">This exception also encompasses any immovable property which falls under provisions </w:t>
      </w:r>
      <w:r w:rsidR="00A873D1" w:rsidRPr="0085022A">
        <w:rPr>
          <w:rFonts w:cs="Times New Roman"/>
          <w:szCs w:val="20"/>
        </w:rPr>
        <w:t xml:space="preserve">of </w:t>
      </w:r>
      <w:r w:rsidR="00A873D1" w:rsidRPr="00735A09">
        <w:rPr>
          <w:rFonts w:cs="Times New Roman"/>
          <w:szCs w:val="20"/>
        </w:rPr>
        <w:t>article 69 of Law 14/2023, of 3 July, of the consolidated text of the Administrative Code</w:t>
      </w:r>
      <w:r w:rsidRPr="0085022A">
        <w:rPr>
          <w:rFonts w:cs="Times New Roman"/>
          <w:szCs w:val="20"/>
        </w:rPr>
        <w:t>, excluding in all cases public domain goods for public utility purposes, any other property or assets, including the rights used solely or mainly for official state purposes in the Principality of Andorra or elsewhere, claims of the Principality of Andorra on the basis of taxes, contributions and other public duties or the natural resources and objects of historical and artistic heritage safeguarded by the Constitution of the Principality of Andorra.</w:t>
      </w:r>
    </w:p>
    <w:p w14:paraId="07C1F741" w14:textId="18DCAFB2" w:rsidR="00D70991" w:rsidRPr="0085022A" w:rsidRDefault="00D70991" w:rsidP="00D70991">
      <w:pPr>
        <w:pStyle w:val="BodyText"/>
        <w:widowControl w:val="0"/>
        <w:spacing w:before="120" w:after="120" w:line="26" w:lineRule="atLeast"/>
        <w:rPr>
          <w:rFonts w:cs="Times New Roman"/>
          <w:b/>
          <w:i/>
          <w:iCs/>
          <w:szCs w:val="20"/>
        </w:rPr>
      </w:pPr>
      <w:r w:rsidRPr="0085022A">
        <w:rPr>
          <w:rFonts w:cs="Times New Roman"/>
          <w:b/>
          <w:i/>
          <w:iCs/>
          <w:szCs w:val="20"/>
        </w:rPr>
        <w:t>Modification and waiver</w:t>
      </w:r>
    </w:p>
    <w:p w14:paraId="37372306" w14:textId="7A3126B0" w:rsidR="00D70991" w:rsidRPr="0085022A" w:rsidRDefault="00D70991" w:rsidP="00D70991">
      <w:pPr>
        <w:pStyle w:val="BodyText"/>
        <w:widowControl w:val="0"/>
        <w:spacing w:before="120" w:after="120" w:line="26" w:lineRule="atLeast"/>
        <w:rPr>
          <w:rFonts w:cs="Times New Roman"/>
          <w:iCs/>
          <w:szCs w:val="20"/>
        </w:rPr>
      </w:pPr>
      <w:r w:rsidRPr="0085022A">
        <w:rPr>
          <w:rFonts w:cs="Times New Roman"/>
          <w:iCs/>
          <w:szCs w:val="20"/>
        </w:rPr>
        <w:t>The Conditions contain provisions for calling meetings of Noteholders to consider matters affecting their interests generally. These provisions permit defined majorities to bind all Noteholders including Noteholders who did not attend and vote at the relevant meeting and Noteholders who voted in a manner contrary to the majority.</w:t>
      </w:r>
      <w:r w:rsidRPr="0085022A">
        <w:rPr>
          <w:rFonts w:cs="Times New Roman"/>
          <w:i/>
          <w:iCs/>
          <w:szCs w:val="20"/>
          <w:u w:val="single"/>
        </w:rPr>
        <w:t xml:space="preserve"> </w:t>
      </w:r>
      <w:r w:rsidRPr="0085022A">
        <w:rPr>
          <w:rFonts w:cs="Times New Roman"/>
          <w:iCs/>
          <w:szCs w:val="20"/>
        </w:rPr>
        <w:t xml:space="preserve">The Conditions also provide that the Issuer may, in the case of Floating Rate Notes, without the consent of the Noteholders, effect amendments necessary to give effect to any successor rate or alternative reference rate (as further described in Condition </w:t>
      </w:r>
      <w:r w:rsidR="00617425" w:rsidRPr="0085022A">
        <w:rPr>
          <w:rFonts w:cs="Times New Roman"/>
          <w:iCs/>
          <w:szCs w:val="20"/>
        </w:rPr>
        <w:t xml:space="preserve">7(i) </w:t>
      </w:r>
      <w:r w:rsidRPr="0085022A">
        <w:rPr>
          <w:rFonts w:cs="Times New Roman"/>
          <w:iCs/>
          <w:szCs w:val="20"/>
        </w:rPr>
        <w:t>(</w:t>
      </w:r>
      <w:r w:rsidR="00617425" w:rsidRPr="0085022A">
        <w:rPr>
          <w:rFonts w:cs="Times New Roman"/>
          <w:bCs/>
          <w:i/>
          <w:szCs w:val="20"/>
        </w:rPr>
        <w:t>Benchmark Discontinuation</w:t>
      </w:r>
      <w:r w:rsidRPr="0085022A">
        <w:rPr>
          <w:rFonts w:cs="Times New Roman"/>
          <w:iCs/>
          <w:szCs w:val="20"/>
        </w:rPr>
        <w:t>)).</w:t>
      </w:r>
    </w:p>
    <w:p w14:paraId="29D9FA48" w14:textId="1B262828" w:rsidR="008B53FF" w:rsidRPr="0085022A" w:rsidRDefault="008B53FF" w:rsidP="00E03EE2">
      <w:pPr>
        <w:pStyle w:val="Title7"/>
        <w:keepNext w:val="0"/>
        <w:widowControl w:val="0"/>
        <w:spacing w:before="120" w:after="120" w:line="26" w:lineRule="atLeast"/>
        <w:rPr>
          <w:rFonts w:cs="Times New Roman"/>
          <w:b/>
          <w:bCs/>
          <w:szCs w:val="20"/>
        </w:rPr>
      </w:pPr>
      <w:r w:rsidRPr="0085022A">
        <w:rPr>
          <w:rFonts w:cs="Times New Roman"/>
          <w:b/>
          <w:bCs/>
          <w:szCs w:val="20"/>
        </w:rPr>
        <w:t>The Notes may be redeemed prior to maturity</w:t>
      </w:r>
    </w:p>
    <w:p w14:paraId="2A63540E" w14:textId="773095C0" w:rsidR="008B53FF" w:rsidRPr="0085022A" w:rsidRDefault="008B53FF" w:rsidP="00E03EE2">
      <w:pPr>
        <w:pStyle w:val="BodyText"/>
        <w:widowControl w:val="0"/>
        <w:spacing w:before="120" w:after="120" w:line="26" w:lineRule="atLeast"/>
        <w:rPr>
          <w:rFonts w:cs="Times New Roman"/>
          <w:b/>
          <w:i/>
          <w:szCs w:val="20"/>
        </w:rPr>
      </w:pPr>
      <w:r w:rsidRPr="0085022A">
        <w:rPr>
          <w:rFonts w:cs="Times New Roman"/>
          <w:szCs w:val="20"/>
        </w:rPr>
        <w:lastRenderedPageBreak/>
        <w:t>If</w:t>
      </w:r>
      <w:r w:rsidR="00B44648" w:rsidRPr="0085022A">
        <w:rPr>
          <w:rFonts w:cs="Times New Roman"/>
          <w:szCs w:val="20"/>
        </w:rPr>
        <w:t>,</w:t>
      </w:r>
      <w:r w:rsidRPr="0085022A">
        <w:rPr>
          <w:rFonts w:cs="Times New Roman"/>
          <w:szCs w:val="20"/>
        </w:rPr>
        <w:t xml:space="preserve"> in the case of any particular Tranche of Notes</w:t>
      </w:r>
      <w:r w:rsidR="00B44648" w:rsidRPr="0085022A">
        <w:rPr>
          <w:rFonts w:cs="Times New Roman"/>
          <w:szCs w:val="20"/>
        </w:rPr>
        <w:t>,</w:t>
      </w:r>
      <w:r w:rsidRPr="0085022A">
        <w:rPr>
          <w:rFonts w:cs="Times New Roman"/>
          <w:szCs w:val="20"/>
        </w:rPr>
        <w:t xml:space="preserve"> the relevant Final Terms specifies that the Notes are redeemable at the Issuer</w:t>
      </w:r>
      <w:r w:rsidR="005440FD" w:rsidRPr="0085022A">
        <w:rPr>
          <w:rFonts w:cs="Times New Roman"/>
          <w:szCs w:val="20"/>
        </w:rPr>
        <w:t>'</w:t>
      </w:r>
      <w:r w:rsidRPr="0085022A">
        <w:rPr>
          <w:rFonts w:cs="Times New Roman"/>
          <w:szCs w:val="20"/>
        </w:rPr>
        <w:t>s option in certain circumstances, the Issuer may choose to redeem the Notes at times when prevailing interest rates may be relatively low. In such circumstances an investor may not be able to reinvest the redemption proceeds in a comparable security at an effective interest rate as high as that of the relevant Notes.</w:t>
      </w:r>
      <w:r w:rsidRPr="0085022A">
        <w:rPr>
          <w:rFonts w:cs="Times New Roman"/>
          <w:b/>
          <w:i/>
          <w:szCs w:val="20"/>
        </w:rPr>
        <w:t xml:space="preserve"> </w:t>
      </w:r>
    </w:p>
    <w:p w14:paraId="4522496D" w14:textId="77777777" w:rsidR="00A16A3D" w:rsidRPr="00A16A3D" w:rsidRDefault="00A16A3D" w:rsidP="00A16A3D">
      <w:pPr>
        <w:pStyle w:val="BodyText"/>
        <w:widowControl w:val="0"/>
        <w:spacing w:before="120" w:after="120" w:line="26" w:lineRule="atLeast"/>
        <w:rPr>
          <w:rFonts w:cs="Times New Roman"/>
          <w:b/>
          <w:i/>
          <w:iCs/>
          <w:szCs w:val="20"/>
        </w:rPr>
      </w:pPr>
      <w:r w:rsidRPr="00A16A3D">
        <w:rPr>
          <w:rFonts w:cs="Times New Roman"/>
          <w:b/>
          <w:i/>
          <w:iCs/>
          <w:szCs w:val="20"/>
        </w:rPr>
        <w:t>Regulation of benchmarks may lead to future reforms or discontinuation</w:t>
      </w:r>
    </w:p>
    <w:p w14:paraId="4F67A2AE" w14:textId="3722AB3E" w:rsidR="00A16A3D" w:rsidRPr="00A16A3D" w:rsidRDefault="00A16A3D" w:rsidP="00A16A3D">
      <w:pPr>
        <w:pStyle w:val="BodyText"/>
        <w:widowControl w:val="0"/>
        <w:spacing w:before="120" w:after="120" w:line="26" w:lineRule="atLeast"/>
        <w:rPr>
          <w:rFonts w:cs="Times New Roman"/>
          <w:bCs/>
          <w:szCs w:val="20"/>
        </w:rPr>
      </w:pPr>
      <w:r w:rsidRPr="00A16A3D">
        <w:rPr>
          <w:rFonts w:cs="Times New Roman"/>
          <w:bCs/>
          <w:szCs w:val="20"/>
        </w:rPr>
        <w:t>The Euro Interbank Offered Rate ("</w:t>
      </w:r>
      <w:r w:rsidRPr="00A16A3D">
        <w:rPr>
          <w:rFonts w:cs="Times New Roman"/>
          <w:b/>
          <w:szCs w:val="20"/>
        </w:rPr>
        <w:t>EURIBOR</w:t>
      </w:r>
      <w:r w:rsidRPr="00A16A3D">
        <w:rPr>
          <w:rFonts w:cs="Times New Roman"/>
          <w:bCs/>
          <w:szCs w:val="20"/>
        </w:rPr>
        <w:t>") and other interest rates or other types of rates and indices which are deemed to be benchmarks have been subject to significant regulatory scrutiny and legislative intervention in recent years</w:t>
      </w:r>
      <w:r w:rsidR="001E3D40">
        <w:rPr>
          <w:rFonts w:cs="Times New Roman"/>
          <w:bCs/>
          <w:szCs w:val="20"/>
        </w:rPr>
        <w:t xml:space="preserve">, and </w:t>
      </w:r>
      <w:r w:rsidR="001E3D40" w:rsidRPr="00AB17C6">
        <w:rPr>
          <w:rFonts w:cs="Times New Roman"/>
          <w:bCs/>
          <w:szCs w:val="20"/>
        </w:rPr>
        <w:t>have now reached their planned conclusion (including the transition away from LIBOR)</w:t>
      </w:r>
      <w:r w:rsidR="001E3D40" w:rsidRPr="00A16A3D">
        <w:rPr>
          <w:rFonts w:cs="Times New Roman"/>
          <w:bCs/>
          <w:szCs w:val="20"/>
        </w:rPr>
        <w:t>.</w:t>
      </w:r>
      <w:r w:rsidRPr="00A16A3D">
        <w:rPr>
          <w:rFonts w:cs="Times New Roman"/>
          <w:bCs/>
          <w:szCs w:val="20"/>
        </w:rPr>
        <w:t xml:space="preserve"> This relates not only to creation and administration of benchmarks, but, also, to the use of a benchmark rate. In the EU, for example, Regulation (EU) No. 2016/1011, as amended (the "</w:t>
      </w:r>
      <w:r w:rsidRPr="00A16A3D">
        <w:rPr>
          <w:rFonts w:cs="Times New Roman"/>
          <w:b/>
          <w:szCs w:val="20"/>
        </w:rPr>
        <w:t>EU Benchmarks Regulation</w:t>
      </w:r>
      <w:r w:rsidRPr="00A16A3D">
        <w:rPr>
          <w:rFonts w:cs="Times New Roman"/>
          <w:bCs/>
          <w:szCs w:val="20"/>
        </w:rPr>
        <w:t>") applies to the provision of, contribution of input data to, and the use of, a benchmark within the EU.  Similarly, Regulation (EU) No. 2016/1011 as it forms part of domestic law of the United Kingdom by virtue of the European Union (Withdrawal) Act 2018, as amended (the "</w:t>
      </w:r>
      <w:r w:rsidRPr="00A16A3D">
        <w:rPr>
          <w:rFonts w:cs="Times New Roman"/>
          <w:b/>
          <w:szCs w:val="20"/>
        </w:rPr>
        <w:t>UK Benchmarks Regulation</w:t>
      </w:r>
      <w:r w:rsidRPr="00A16A3D">
        <w:rPr>
          <w:rFonts w:cs="Times New Roman"/>
          <w:bCs/>
          <w:szCs w:val="20"/>
        </w:rPr>
        <w:t xml:space="preserve">") applies to the provision of, contribution of input data to, and the use of, a benchmark within the UK, subject to certain transitional provisions.  </w:t>
      </w:r>
    </w:p>
    <w:p w14:paraId="55D8BD02" w14:textId="48102863" w:rsidR="00A16A3D" w:rsidRPr="00A16A3D" w:rsidRDefault="00A16A3D" w:rsidP="00A16A3D">
      <w:pPr>
        <w:pStyle w:val="BodyText"/>
        <w:widowControl w:val="0"/>
        <w:spacing w:before="120" w:after="120" w:line="26" w:lineRule="atLeast"/>
        <w:rPr>
          <w:rFonts w:cs="Times New Roman"/>
          <w:bCs/>
          <w:szCs w:val="20"/>
        </w:rPr>
      </w:pPr>
      <w:r w:rsidRPr="00A16A3D">
        <w:rPr>
          <w:rFonts w:cs="Times New Roman"/>
          <w:bCs/>
          <w:szCs w:val="20"/>
        </w:rPr>
        <w:t xml:space="preserve">Legislation such as the EU Benchmarks Regulation or the UK Benchmarks Regulation, if applicable, could have a material impact on any Notes linked to EURIBOR or another benchmark rate or index – for example, if the methodology or other terms of the benchmark are changed in the future in order to comply with the terms of the EU Benchmarks Regulation or UK Benchmarks Regulation or other similar legislation, or if a critical benchmark is discontinued or is determined to be by a regulator to be "no longer representative".  Such factors could (amongst other things) have the effect of reducing or increasing the rate or level or may affect the volatility of the published rate or level of the benchmark.  They may also have the effect of discouraging market participants from continuing to administer or contribute to certain "benchmarks", trigger changes in the rules or methodologies used in certain "benchmarks", or lead to the discontinuance or unavailability of quotes of certain "benchmarks". </w:t>
      </w:r>
    </w:p>
    <w:p w14:paraId="76D7E0B9" w14:textId="77777777" w:rsidR="00A16A3D" w:rsidRPr="00A16A3D" w:rsidRDefault="00A16A3D" w:rsidP="00A16A3D">
      <w:pPr>
        <w:pStyle w:val="BodyText"/>
        <w:widowControl w:val="0"/>
        <w:spacing w:before="120" w:after="120" w:line="26" w:lineRule="atLeast"/>
        <w:rPr>
          <w:rFonts w:cs="Times New Roman"/>
          <w:bCs/>
          <w:szCs w:val="20"/>
        </w:rPr>
      </w:pPr>
      <w:r w:rsidRPr="00A16A3D">
        <w:rPr>
          <w:rFonts w:cs="Times New Roman"/>
          <w:bCs/>
          <w:szCs w:val="20"/>
        </w:rPr>
        <w:t>Although EURIBOR has subsequently been reformed in order to comply with the terms of the EU Benchmarks Regulation, it remains uncertain as to how long it will continue in its current form, or whether it will be further reformed or replaced with the Euro Short Term Rate ("</w:t>
      </w:r>
      <w:r w:rsidRPr="00A16A3D">
        <w:rPr>
          <w:rFonts w:cs="Times New Roman"/>
          <w:b/>
          <w:szCs w:val="20"/>
        </w:rPr>
        <w:t>€STR</w:t>
      </w:r>
      <w:r w:rsidRPr="00A16A3D">
        <w:rPr>
          <w:rFonts w:cs="Times New Roman"/>
          <w:bCs/>
          <w:szCs w:val="20"/>
        </w:rPr>
        <w:t>") or an alternative benchmark.</w:t>
      </w:r>
    </w:p>
    <w:p w14:paraId="16572FBD" w14:textId="77F0378E" w:rsidR="00A16A3D" w:rsidRDefault="00A16A3D" w:rsidP="00A16A3D">
      <w:pPr>
        <w:pStyle w:val="BodyText"/>
        <w:widowControl w:val="0"/>
        <w:spacing w:before="120" w:after="120" w:line="26" w:lineRule="atLeast"/>
        <w:rPr>
          <w:rFonts w:cs="Times New Roman"/>
          <w:bCs/>
          <w:szCs w:val="20"/>
        </w:rPr>
      </w:pPr>
      <w:r w:rsidRPr="00A16A3D">
        <w:rPr>
          <w:rFonts w:cs="Times New Roman"/>
          <w:bCs/>
          <w:szCs w:val="20"/>
        </w:rPr>
        <w:t>The elimination of EURIBOR or any other benchmark, or changes in the manner of administration of any benchmark, could require or result in an adjustment to the interest calculation provisions of the Conditions (as further described in Condition 7(</w:t>
      </w:r>
      <w:r>
        <w:rPr>
          <w:rFonts w:cs="Times New Roman"/>
          <w:bCs/>
          <w:szCs w:val="20"/>
        </w:rPr>
        <w:t>i</w:t>
      </w:r>
      <w:r w:rsidRPr="00A16A3D">
        <w:rPr>
          <w:rFonts w:cs="Times New Roman"/>
          <w:bCs/>
          <w:szCs w:val="20"/>
        </w:rPr>
        <w:t>) (</w:t>
      </w:r>
      <w:r w:rsidRPr="00A16A3D">
        <w:rPr>
          <w:rFonts w:cs="Times New Roman"/>
          <w:bCs/>
          <w:i/>
          <w:iCs/>
          <w:szCs w:val="20"/>
        </w:rPr>
        <w:t>Benchmark Discontinuation</w:t>
      </w:r>
      <w:r w:rsidRPr="00A16A3D">
        <w:rPr>
          <w:rFonts w:cs="Times New Roman"/>
          <w:bCs/>
          <w:szCs w:val="20"/>
        </w:rPr>
        <w:t>), or result in adverse consequences to holders of any Notes linked to such benchmark (including Floating Rate Notes whose interest rates are linked to EURIBOR or any other such benchmark that is subject to reform).  Furthermore, even prior to the implementation of any changes, uncertainty as to the nature of alternative reference rates and as to potential changes to such benchmark may adversely affect such benchmark during the term of the relevant Notes, the return on the relevant Notes and the trading market for securities (including the Notes) based on the same benchmark.</w:t>
      </w:r>
    </w:p>
    <w:p w14:paraId="74867263" w14:textId="77777777" w:rsidR="00A16A3D" w:rsidRPr="00A16A3D" w:rsidRDefault="00A16A3D" w:rsidP="00A16A3D">
      <w:pPr>
        <w:pStyle w:val="BodyText"/>
        <w:widowControl w:val="0"/>
        <w:spacing w:before="120" w:after="120" w:line="26" w:lineRule="atLeast"/>
        <w:rPr>
          <w:rFonts w:cs="Times New Roman"/>
          <w:b/>
          <w:i/>
          <w:iCs/>
          <w:szCs w:val="20"/>
        </w:rPr>
      </w:pPr>
      <w:r w:rsidRPr="00A16A3D">
        <w:rPr>
          <w:rFonts w:cs="Times New Roman"/>
          <w:b/>
          <w:i/>
          <w:iCs/>
          <w:szCs w:val="20"/>
        </w:rPr>
        <w:t xml:space="preserve">Interest rate "fallback" arrangements may lead to Notes performing differently or the effective application of a "fixed rate" </w:t>
      </w:r>
    </w:p>
    <w:p w14:paraId="64DF24BE" w14:textId="2EEA4704" w:rsidR="00A16A3D" w:rsidRPr="00A16A3D" w:rsidRDefault="00A16A3D" w:rsidP="00A16A3D">
      <w:pPr>
        <w:pStyle w:val="BodyText"/>
        <w:widowControl w:val="0"/>
        <w:spacing w:before="120" w:after="120" w:line="26" w:lineRule="atLeast"/>
        <w:rPr>
          <w:rFonts w:cs="Times New Roman"/>
          <w:bCs/>
          <w:szCs w:val="20"/>
        </w:rPr>
      </w:pPr>
      <w:r w:rsidRPr="00A16A3D">
        <w:rPr>
          <w:rFonts w:cs="Times New Roman"/>
          <w:bCs/>
          <w:szCs w:val="20"/>
        </w:rPr>
        <w:t xml:space="preserve">If a relevant benchmark (including any page on which such benchmark may be published (or any other successor service)) becomes unavailable or a Benchmark Event (as defined in the Conditions), as applicable, occurs, the Conditions of the Notes provide for certain fallback arrangements. Such fallback arrangements include the possibility that the rate of interest could be set by reference to a successor rate or an alternative rate and that such successor rate or alternative reference rate may be adjusted (if required) in accordance with the recommendation of a relevant governmental body or in order to reduce or eliminate, to the extent reasonably practicable in the circumstances, any economic prejudice or benefit (as applicable) to investors arising out of the replacement of the relevant benchmark, although the application of such adjustments to the Notes may not achieve this objective. </w:t>
      </w:r>
    </w:p>
    <w:p w14:paraId="5F9172B3" w14:textId="77777777" w:rsidR="00A16A3D" w:rsidRPr="00A16A3D" w:rsidRDefault="00A16A3D" w:rsidP="00A16A3D">
      <w:pPr>
        <w:pStyle w:val="BodyText"/>
        <w:widowControl w:val="0"/>
        <w:spacing w:before="120" w:after="120" w:line="26" w:lineRule="atLeast"/>
        <w:rPr>
          <w:rFonts w:cs="Times New Roman"/>
          <w:bCs/>
          <w:szCs w:val="20"/>
        </w:rPr>
      </w:pPr>
      <w:r w:rsidRPr="00A16A3D">
        <w:rPr>
          <w:rFonts w:cs="Times New Roman"/>
          <w:bCs/>
          <w:szCs w:val="20"/>
        </w:rPr>
        <w:t xml:space="preserve">Any such changes may result in the Notes performing differently (which may include payment of a lower interest rate) than if the original benchmark continued to apply.  It is also possible that such an event may be deemed to have occurred prior to the issue date for a Series of Notes.  Moreover, due to the uncertainty concerning the availability of successor rates and alternative reference rates and the involvement of an Independent Adviser (as defined in the Conditions) in certain circumstances, the relevant fallback provisions may not operate as intended at the relevant time.  Additionally, in certain circumstances, the </w:t>
      </w:r>
      <w:r w:rsidRPr="00A16A3D">
        <w:rPr>
          <w:rFonts w:cs="Times New Roman"/>
          <w:bCs/>
          <w:szCs w:val="20"/>
        </w:rPr>
        <w:lastRenderedPageBreak/>
        <w:t>ultimate fallback of interest for a particular Interest Period may result in the rate of interest for the last preceding Interest Period being used, which may result in the effective application of a fixed rate for Floating Rate Notes based on the rate which was last observed on the Relevant Screen Page.</w:t>
      </w:r>
    </w:p>
    <w:p w14:paraId="4678E595" w14:textId="69EA2985" w:rsidR="00A16A3D" w:rsidRPr="00A16A3D" w:rsidRDefault="00A16A3D" w:rsidP="00A16A3D">
      <w:pPr>
        <w:pStyle w:val="BodyText"/>
        <w:widowControl w:val="0"/>
        <w:spacing w:before="120" w:after="120" w:line="26" w:lineRule="atLeast"/>
        <w:rPr>
          <w:rFonts w:cs="Times New Roman"/>
          <w:bCs/>
          <w:szCs w:val="20"/>
        </w:rPr>
      </w:pPr>
      <w:r w:rsidRPr="00A16A3D">
        <w:rPr>
          <w:rFonts w:cs="Times New Roman"/>
          <w:bCs/>
          <w:szCs w:val="20"/>
        </w:rPr>
        <w:t>Any such consequences could have a material adverse effect on the value of and return on any such Notes.  Investors should consult their own independent advisers and make their own assessment about the potential risks arising from the possible cessation or reform of certain reference rates in making any investment decision with respect to any Notes linked to or referencing a benchmark.</w:t>
      </w:r>
    </w:p>
    <w:p w14:paraId="2CDD9B2D" w14:textId="6F1448AC" w:rsidR="008B53FF" w:rsidRPr="004362D5" w:rsidRDefault="008B53FF" w:rsidP="00A16A3D">
      <w:pPr>
        <w:pStyle w:val="BodyText"/>
        <w:widowControl w:val="0"/>
        <w:spacing w:before="120" w:after="120" w:line="26" w:lineRule="atLeast"/>
        <w:rPr>
          <w:rFonts w:cs="Times New Roman"/>
          <w:b/>
          <w:i/>
          <w:iCs/>
          <w:szCs w:val="20"/>
        </w:rPr>
      </w:pPr>
      <w:r w:rsidRPr="004362D5">
        <w:rPr>
          <w:rFonts w:cs="Times New Roman"/>
          <w:b/>
          <w:i/>
          <w:iCs/>
          <w:szCs w:val="20"/>
        </w:rPr>
        <w:t xml:space="preserve">Notes issued as </w:t>
      </w:r>
      <w:r w:rsidR="00582516" w:rsidRPr="004362D5">
        <w:rPr>
          <w:rFonts w:cs="Times New Roman"/>
          <w:b/>
          <w:i/>
          <w:szCs w:val="20"/>
        </w:rPr>
        <w:t>Green/</w:t>
      </w:r>
      <w:r w:rsidR="00582516" w:rsidRPr="004362D5">
        <w:rPr>
          <w:rFonts w:cs="Times New Roman"/>
          <w:b/>
          <w:i/>
          <w:iCs/>
          <w:szCs w:val="20"/>
        </w:rPr>
        <w:t>Social/</w:t>
      </w:r>
      <w:r w:rsidR="00582516" w:rsidRPr="004362D5">
        <w:rPr>
          <w:rFonts w:cs="Times New Roman"/>
          <w:b/>
          <w:i/>
          <w:szCs w:val="20"/>
        </w:rPr>
        <w:t>Sustainability</w:t>
      </w:r>
      <w:r w:rsidRPr="004362D5">
        <w:rPr>
          <w:rFonts w:cs="Times New Roman"/>
          <w:b/>
          <w:i/>
          <w:iCs/>
          <w:szCs w:val="20"/>
        </w:rPr>
        <w:t xml:space="preserve"> Bonds with a specific use of proceeds, may not meet investor expectations or requirements</w:t>
      </w:r>
    </w:p>
    <w:p w14:paraId="4F78326A" w14:textId="4446451A" w:rsidR="009D7D4D" w:rsidRPr="004362D5" w:rsidRDefault="00582516" w:rsidP="009D7D4D">
      <w:pPr>
        <w:pStyle w:val="BodyText"/>
        <w:widowControl w:val="0"/>
        <w:spacing w:before="120" w:after="120" w:line="26" w:lineRule="atLeast"/>
        <w:rPr>
          <w:rFonts w:cs="Times New Roman"/>
          <w:bCs/>
          <w:szCs w:val="20"/>
        </w:rPr>
      </w:pPr>
      <w:bookmarkStart w:id="21" w:name="_Hlk66114695"/>
      <w:r w:rsidRPr="004362D5">
        <w:rPr>
          <w:rFonts w:cs="Times New Roman"/>
          <w:bCs/>
          <w:szCs w:val="20"/>
        </w:rPr>
        <w:t>The Final Terms relating to a specific Tranche of Notes may provide</w:t>
      </w:r>
      <w:r w:rsidRPr="004362D5">
        <w:rPr>
          <w:rFonts w:cs="Times New Roman"/>
          <w:szCs w:val="20"/>
        </w:rPr>
        <w:t xml:space="preserve"> that it </w:t>
      </w:r>
      <w:r w:rsidRPr="004362D5">
        <w:rPr>
          <w:rFonts w:cs="Times New Roman"/>
          <w:bCs/>
          <w:szCs w:val="20"/>
        </w:rPr>
        <w:t>is the Issuer</w:t>
      </w:r>
      <w:r w:rsidR="005440FD" w:rsidRPr="004362D5">
        <w:rPr>
          <w:rFonts w:cs="Times New Roman"/>
          <w:bCs/>
          <w:szCs w:val="20"/>
        </w:rPr>
        <w:t>'</w:t>
      </w:r>
      <w:r w:rsidRPr="004362D5">
        <w:rPr>
          <w:rFonts w:cs="Times New Roman"/>
          <w:bCs/>
          <w:szCs w:val="20"/>
        </w:rPr>
        <w:t xml:space="preserve">s intention to apply </w:t>
      </w:r>
      <w:r w:rsidR="00372AFA" w:rsidRPr="004362D5">
        <w:rPr>
          <w:rFonts w:cs="Times New Roman"/>
          <w:bCs/>
          <w:szCs w:val="20"/>
        </w:rPr>
        <w:t xml:space="preserve">an amount equal to </w:t>
      </w:r>
      <w:r w:rsidRPr="004362D5">
        <w:rPr>
          <w:rFonts w:cs="Times New Roman"/>
          <w:bCs/>
          <w:szCs w:val="20"/>
        </w:rPr>
        <w:t xml:space="preserve">the </w:t>
      </w:r>
      <w:r w:rsidR="00372AFA" w:rsidRPr="004362D5">
        <w:rPr>
          <w:rFonts w:cs="Times New Roman"/>
          <w:bCs/>
          <w:szCs w:val="20"/>
        </w:rPr>
        <w:t xml:space="preserve">net </w:t>
      </w:r>
      <w:r w:rsidRPr="004362D5">
        <w:rPr>
          <w:rFonts w:cs="Times New Roman"/>
          <w:bCs/>
          <w:szCs w:val="20"/>
        </w:rPr>
        <w:t xml:space="preserve">proceeds of those Notes for projects that promote environmental </w:t>
      </w:r>
      <w:r w:rsidR="00C22F78" w:rsidRPr="004362D5">
        <w:rPr>
          <w:rFonts w:cs="Times New Roman"/>
          <w:bCs/>
          <w:szCs w:val="20"/>
        </w:rPr>
        <w:t xml:space="preserve">and/or </w:t>
      </w:r>
      <w:r w:rsidRPr="004362D5">
        <w:rPr>
          <w:rFonts w:cs="Times New Roman"/>
          <w:bCs/>
          <w:szCs w:val="20"/>
        </w:rPr>
        <w:t>social goals</w:t>
      </w:r>
      <w:r w:rsidRPr="004362D5">
        <w:rPr>
          <w:rStyle w:val="Heading8Char"/>
          <w:sz w:val="20"/>
          <w:szCs w:val="20"/>
        </w:rPr>
        <w:t xml:space="preserve"> </w:t>
      </w:r>
      <w:r w:rsidRPr="004362D5">
        <w:rPr>
          <w:rFonts w:cs="Times New Roman"/>
          <w:bCs/>
          <w:szCs w:val="20"/>
        </w:rPr>
        <w:t xml:space="preserve">(the </w:t>
      </w:r>
      <w:bookmarkStart w:id="22" w:name="_Hlk65152238"/>
      <w:r w:rsidR="005440FD" w:rsidRPr="004362D5">
        <w:rPr>
          <w:rFonts w:cs="Times New Roman"/>
          <w:bCs/>
          <w:szCs w:val="20"/>
        </w:rPr>
        <w:t>"</w:t>
      </w:r>
      <w:r w:rsidRPr="004362D5">
        <w:rPr>
          <w:rFonts w:cs="Times New Roman"/>
          <w:b/>
          <w:szCs w:val="20"/>
        </w:rPr>
        <w:t>Eligible</w:t>
      </w:r>
      <w:r w:rsidRPr="004362D5">
        <w:rPr>
          <w:rFonts w:cs="Times New Roman"/>
          <w:bCs/>
          <w:szCs w:val="20"/>
        </w:rPr>
        <w:t xml:space="preserve"> </w:t>
      </w:r>
      <w:r w:rsidRPr="004362D5">
        <w:rPr>
          <w:rFonts w:cs="Times New Roman"/>
          <w:b/>
          <w:szCs w:val="20"/>
        </w:rPr>
        <w:t>Green and Social Expenditures</w:t>
      </w:r>
      <w:bookmarkEnd w:id="22"/>
      <w:r w:rsidR="005440FD" w:rsidRPr="004362D5">
        <w:rPr>
          <w:rFonts w:cs="Times New Roman"/>
          <w:bCs/>
          <w:szCs w:val="20"/>
        </w:rPr>
        <w:t>"</w:t>
      </w:r>
      <w:r w:rsidRPr="004362D5">
        <w:rPr>
          <w:rFonts w:cs="Times New Roman"/>
          <w:bCs/>
          <w:szCs w:val="20"/>
        </w:rPr>
        <w:t>)in accordance with the Issuer</w:t>
      </w:r>
      <w:r w:rsidR="005440FD" w:rsidRPr="004362D5">
        <w:rPr>
          <w:rFonts w:cs="Times New Roman"/>
          <w:bCs/>
          <w:szCs w:val="20"/>
        </w:rPr>
        <w:t>'</w:t>
      </w:r>
      <w:r w:rsidRPr="004362D5">
        <w:rPr>
          <w:rFonts w:cs="Times New Roman"/>
          <w:bCs/>
          <w:szCs w:val="20"/>
        </w:rPr>
        <w:t xml:space="preserve">s Green, Social and Sustainability Bond Framework (the </w:t>
      </w:r>
      <w:r w:rsidR="005440FD" w:rsidRPr="004362D5">
        <w:rPr>
          <w:rFonts w:cs="Times New Roman"/>
          <w:bCs/>
          <w:szCs w:val="20"/>
        </w:rPr>
        <w:t>"</w:t>
      </w:r>
      <w:r w:rsidRPr="004362D5">
        <w:rPr>
          <w:rFonts w:cs="Times New Roman"/>
          <w:b/>
          <w:szCs w:val="20"/>
        </w:rPr>
        <w:t>Green, Social and Sustainability Bond Framework</w:t>
      </w:r>
      <w:r w:rsidR="005440FD" w:rsidRPr="004362D5">
        <w:rPr>
          <w:rFonts w:cs="Times New Roman"/>
          <w:bCs/>
          <w:szCs w:val="20"/>
        </w:rPr>
        <w:t>"</w:t>
      </w:r>
      <w:r w:rsidR="004B5F6E" w:rsidRPr="004362D5">
        <w:rPr>
          <w:rFonts w:cs="Times New Roman"/>
          <w:bCs/>
          <w:szCs w:val="20"/>
        </w:rPr>
        <w:t>)</w:t>
      </w:r>
      <w:r w:rsidR="009D7D4D" w:rsidRPr="00FC3000">
        <w:rPr>
          <w:rFonts w:cs="Times New Roman"/>
          <w:bCs/>
          <w:szCs w:val="20"/>
        </w:rPr>
        <w:t xml:space="preserve">, which has been drafted in accordance with the </w:t>
      </w:r>
      <w:r w:rsidR="009233C0">
        <w:rPr>
          <w:rFonts w:cs="Times New Roman"/>
          <w:bCs/>
          <w:szCs w:val="20"/>
        </w:rPr>
        <w:t>ICMA Principles</w:t>
      </w:r>
      <w:r w:rsidRPr="004362D5">
        <w:rPr>
          <w:rFonts w:cs="Times New Roman"/>
          <w:bCs/>
          <w:szCs w:val="20"/>
        </w:rPr>
        <w:t xml:space="preserve">. A prospective investor should have regard to the information set out in the section </w:t>
      </w:r>
      <w:r w:rsidR="005440FD" w:rsidRPr="004362D5">
        <w:rPr>
          <w:rFonts w:cs="Times New Roman"/>
          <w:bCs/>
          <w:szCs w:val="20"/>
        </w:rPr>
        <w:t>"</w:t>
      </w:r>
      <w:r w:rsidR="00DA5C12" w:rsidRPr="004362D5">
        <w:rPr>
          <w:rFonts w:cs="Times New Roman"/>
          <w:bCs/>
          <w:i/>
          <w:iCs/>
          <w:szCs w:val="20"/>
        </w:rPr>
        <w:t>Use of Proceeds</w:t>
      </w:r>
      <w:r w:rsidR="005440FD" w:rsidRPr="004362D5">
        <w:rPr>
          <w:rFonts w:cs="Times New Roman"/>
          <w:bCs/>
          <w:szCs w:val="20"/>
        </w:rPr>
        <w:t>"</w:t>
      </w:r>
      <w:r w:rsidRPr="004362D5">
        <w:rPr>
          <w:rFonts w:cs="Times New Roman"/>
          <w:bCs/>
          <w:szCs w:val="20"/>
        </w:rPr>
        <w:t xml:space="preserve"> of the </w:t>
      </w:r>
      <w:r w:rsidR="005440FD" w:rsidRPr="004362D5">
        <w:rPr>
          <w:rFonts w:cs="Times New Roman"/>
          <w:bCs/>
          <w:szCs w:val="20"/>
        </w:rPr>
        <w:t>"</w:t>
      </w:r>
      <w:r w:rsidRPr="004362D5">
        <w:rPr>
          <w:rFonts w:cs="Times New Roman"/>
          <w:bCs/>
          <w:i/>
          <w:iCs/>
          <w:szCs w:val="20"/>
        </w:rPr>
        <w:t>Green/Social/Sustainability Bonds</w:t>
      </w:r>
      <w:r w:rsidR="005440FD" w:rsidRPr="004362D5">
        <w:rPr>
          <w:rFonts w:cs="Times New Roman"/>
          <w:bCs/>
          <w:szCs w:val="20"/>
        </w:rPr>
        <w:t>"</w:t>
      </w:r>
      <w:r w:rsidRPr="004362D5">
        <w:rPr>
          <w:rFonts w:cs="Times New Roman"/>
          <w:bCs/>
          <w:szCs w:val="20"/>
        </w:rPr>
        <w:t xml:space="preserve"> and determine for itself the relevance of such information for the purpose of an investment in such Notes together with any other investigation it deems necessary. </w:t>
      </w:r>
    </w:p>
    <w:bookmarkEnd w:id="21"/>
    <w:p w14:paraId="3B2603A2" w14:textId="77A19349" w:rsidR="00582516" w:rsidRPr="004362D5" w:rsidRDefault="00582516" w:rsidP="00582516">
      <w:pPr>
        <w:pStyle w:val="BodyText"/>
        <w:widowControl w:val="0"/>
        <w:spacing w:before="120" w:after="120" w:line="26" w:lineRule="atLeast"/>
        <w:rPr>
          <w:rFonts w:cs="Times New Roman"/>
          <w:bCs/>
          <w:szCs w:val="20"/>
        </w:rPr>
      </w:pPr>
      <w:r w:rsidRPr="004362D5">
        <w:rPr>
          <w:rFonts w:cs="Times New Roman"/>
          <w:bCs/>
          <w:szCs w:val="20"/>
        </w:rPr>
        <w:t xml:space="preserve">No assurance is given by the Issuer, the Arrangers or the Dealers that such use of proceeds will satisfy any present or future investment criteria or guidelines with which an investor is required, or intends, to comply, in particular with regard to any direct or indirect environmental or sustainability impact of any project or uses, the subject of or related to, the Green, Social and Sustainability Bond Framework. </w:t>
      </w:r>
    </w:p>
    <w:p w14:paraId="4FB2B79A" w14:textId="7C0273AD" w:rsidR="00353FD7" w:rsidRDefault="00582516" w:rsidP="00353FD7">
      <w:pPr>
        <w:pStyle w:val="BodyText"/>
        <w:widowControl w:val="0"/>
        <w:spacing w:before="120" w:after="120" w:line="26" w:lineRule="atLeast"/>
        <w:rPr>
          <w:rFonts w:cs="Times New Roman"/>
          <w:bCs/>
          <w:szCs w:val="20"/>
        </w:rPr>
      </w:pPr>
      <w:bookmarkStart w:id="23" w:name="_Hlk62130832"/>
      <w:r w:rsidRPr="004362D5">
        <w:rPr>
          <w:rFonts w:cs="Times New Roman"/>
          <w:bCs/>
          <w:szCs w:val="20"/>
        </w:rPr>
        <w:t xml:space="preserve">No assurance can be given that Eligible Green and Social Expenditures will meet investor expectations or requirements regarding such </w:t>
      </w:r>
      <w:r w:rsidR="005440FD" w:rsidRPr="004362D5">
        <w:rPr>
          <w:rFonts w:cs="Times New Roman"/>
          <w:bCs/>
          <w:szCs w:val="20"/>
        </w:rPr>
        <w:t>"</w:t>
      </w:r>
      <w:r w:rsidRPr="004362D5">
        <w:rPr>
          <w:rFonts w:cs="Times New Roman"/>
          <w:bCs/>
          <w:szCs w:val="20"/>
        </w:rPr>
        <w:t>green</w:t>
      </w:r>
      <w:r w:rsidR="005440FD" w:rsidRPr="004362D5">
        <w:rPr>
          <w:rFonts w:cs="Times New Roman"/>
          <w:bCs/>
          <w:szCs w:val="20"/>
        </w:rPr>
        <w:t>"</w:t>
      </w:r>
      <w:r w:rsidRPr="004362D5">
        <w:rPr>
          <w:rFonts w:cs="Times New Roman"/>
          <w:bCs/>
          <w:szCs w:val="20"/>
        </w:rPr>
        <w:t xml:space="preserve">, </w:t>
      </w:r>
      <w:r w:rsidR="005440FD" w:rsidRPr="004362D5">
        <w:rPr>
          <w:rFonts w:cs="Times New Roman"/>
          <w:bCs/>
          <w:szCs w:val="20"/>
        </w:rPr>
        <w:t>"</w:t>
      </w:r>
      <w:r w:rsidRPr="004362D5">
        <w:rPr>
          <w:rFonts w:cs="Times New Roman"/>
          <w:bCs/>
          <w:szCs w:val="20"/>
        </w:rPr>
        <w:t>sustainable</w:t>
      </w:r>
      <w:r w:rsidR="005440FD" w:rsidRPr="004362D5">
        <w:rPr>
          <w:rFonts w:cs="Times New Roman"/>
          <w:bCs/>
          <w:szCs w:val="20"/>
        </w:rPr>
        <w:t>"</w:t>
      </w:r>
      <w:r w:rsidRPr="004362D5">
        <w:rPr>
          <w:rFonts w:cs="Times New Roman"/>
          <w:bCs/>
          <w:szCs w:val="20"/>
        </w:rPr>
        <w:t xml:space="preserve">, </w:t>
      </w:r>
      <w:r w:rsidR="005440FD" w:rsidRPr="004362D5">
        <w:rPr>
          <w:rFonts w:cs="Times New Roman"/>
          <w:bCs/>
          <w:szCs w:val="20"/>
        </w:rPr>
        <w:t>"</w:t>
      </w:r>
      <w:r w:rsidRPr="004362D5">
        <w:rPr>
          <w:rFonts w:cs="Times New Roman"/>
          <w:bCs/>
          <w:szCs w:val="20"/>
        </w:rPr>
        <w:t>social</w:t>
      </w:r>
      <w:r w:rsidR="005440FD" w:rsidRPr="004362D5">
        <w:rPr>
          <w:rFonts w:cs="Times New Roman"/>
          <w:bCs/>
          <w:szCs w:val="20"/>
        </w:rPr>
        <w:t>"</w:t>
      </w:r>
      <w:r w:rsidRPr="004362D5">
        <w:rPr>
          <w:rFonts w:cs="Times New Roman"/>
          <w:bCs/>
          <w:szCs w:val="20"/>
        </w:rPr>
        <w:t xml:space="preserve"> or similar labels (including </w:t>
      </w:r>
      <w:r w:rsidR="00D70991" w:rsidRPr="004362D5">
        <w:rPr>
          <w:rFonts w:cs="Times New Roman"/>
          <w:bCs/>
          <w:szCs w:val="20"/>
        </w:rPr>
        <w:t xml:space="preserve">pursuant to </w:t>
      </w:r>
      <w:r w:rsidR="002C4E03">
        <w:rPr>
          <w:rFonts w:cs="Times New Roman"/>
          <w:bCs/>
          <w:szCs w:val="20"/>
        </w:rPr>
        <w:t xml:space="preserve">the EU Taxonomy Regulation </w:t>
      </w:r>
      <w:r w:rsidR="00353FD7" w:rsidRPr="00353FD7">
        <w:rPr>
          <w:rFonts w:cs="Times New Roman"/>
          <w:bCs/>
          <w:szCs w:val="20"/>
        </w:rPr>
        <w:t>and any related technical screening criteria, the EuGB label or the optional disclosure</w:t>
      </w:r>
      <w:r w:rsidR="00353FD7">
        <w:rPr>
          <w:rFonts w:cs="Times New Roman"/>
          <w:bCs/>
          <w:szCs w:val="20"/>
        </w:rPr>
        <w:t xml:space="preserve"> </w:t>
      </w:r>
      <w:r w:rsidR="00353FD7" w:rsidRPr="00353FD7">
        <w:rPr>
          <w:rFonts w:cs="Times New Roman"/>
          <w:bCs/>
          <w:szCs w:val="20"/>
        </w:rPr>
        <w:t>templates under the EU Green Bond Regulation, SFDR, and any implementing legislation and</w:t>
      </w:r>
      <w:r w:rsidR="00353FD7">
        <w:rPr>
          <w:rFonts w:cs="Times New Roman"/>
          <w:bCs/>
          <w:szCs w:val="20"/>
        </w:rPr>
        <w:t xml:space="preserve"> </w:t>
      </w:r>
      <w:r w:rsidR="00353FD7" w:rsidRPr="00353FD7">
        <w:rPr>
          <w:rFonts w:cs="Times New Roman"/>
          <w:bCs/>
          <w:szCs w:val="20"/>
        </w:rPr>
        <w:t>guidelines, or any similar legislation in the United Kingdom or any market standards or guidance,</w:t>
      </w:r>
      <w:r w:rsidR="00353FD7">
        <w:rPr>
          <w:rFonts w:cs="Times New Roman"/>
          <w:bCs/>
          <w:szCs w:val="20"/>
        </w:rPr>
        <w:t xml:space="preserve"> </w:t>
      </w:r>
      <w:r w:rsidR="00353FD7" w:rsidRPr="00353FD7">
        <w:rPr>
          <w:rFonts w:cs="Times New Roman"/>
          <w:bCs/>
          <w:szCs w:val="20"/>
        </w:rPr>
        <w:t>including the ICMA Principles</w:t>
      </w:r>
      <w:r w:rsidR="00353FD7">
        <w:rPr>
          <w:rFonts w:cs="Times New Roman"/>
          <w:bCs/>
          <w:szCs w:val="20"/>
        </w:rPr>
        <w:t>) or</w:t>
      </w:r>
      <w:r w:rsidR="00353FD7" w:rsidRPr="00353FD7">
        <w:rPr>
          <w:rFonts w:cs="Times New Roman"/>
          <w:bCs/>
          <w:szCs w:val="20"/>
        </w:rPr>
        <w:t xml:space="preserve"> any requirements of such labels or market standards as they may</w:t>
      </w:r>
      <w:r w:rsidR="00353FD7">
        <w:rPr>
          <w:rFonts w:cs="Times New Roman"/>
          <w:bCs/>
          <w:szCs w:val="20"/>
        </w:rPr>
        <w:t xml:space="preserve"> </w:t>
      </w:r>
      <w:r w:rsidR="00353FD7" w:rsidRPr="00353FD7">
        <w:rPr>
          <w:rFonts w:cs="Times New Roman"/>
          <w:bCs/>
          <w:szCs w:val="20"/>
        </w:rPr>
        <w:t>evolve from time to time.</w:t>
      </w:r>
    </w:p>
    <w:p w14:paraId="5D146A30" w14:textId="7A304995" w:rsidR="00353FD7" w:rsidRDefault="00353FD7" w:rsidP="00353FD7">
      <w:pPr>
        <w:pStyle w:val="BodyText"/>
        <w:widowControl w:val="0"/>
        <w:spacing w:before="120" w:after="120" w:line="26" w:lineRule="atLeast"/>
        <w:rPr>
          <w:rFonts w:cs="Times New Roman"/>
          <w:bCs/>
          <w:szCs w:val="20"/>
        </w:rPr>
      </w:pPr>
      <w:r>
        <w:rPr>
          <w:rFonts w:cs="Times New Roman"/>
          <w:bCs/>
          <w:szCs w:val="20"/>
        </w:rPr>
        <w:t xml:space="preserve">The </w:t>
      </w:r>
      <w:r w:rsidRPr="00353FD7">
        <w:rPr>
          <w:rFonts w:cs="Times New Roman"/>
          <w:bCs/>
          <w:szCs w:val="20"/>
        </w:rPr>
        <w:t>Green/Social/Sustainability Bonds issued under the Programme are not specified</w:t>
      </w:r>
      <w:r>
        <w:rPr>
          <w:rFonts w:cs="Times New Roman"/>
          <w:bCs/>
          <w:szCs w:val="20"/>
        </w:rPr>
        <w:t xml:space="preserve"> </w:t>
      </w:r>
      <w:r w:rsidRPr="00353FD7">
        <w:rPr>
          <w:rFonts w:cs="Times New Roman"/>
          <w:bCs/>
          <w:szCs w:val="20"/>
        </w:rPr>
        <w:t xml:space="preserve">as European Green Bonds </w:t>
      </w:r>
      <w:r>
        <w:rPr>
          <w:rFonts w:cs="Times New Roman"/>
          <w:bCs/>
          <w:szCs w:val="20"/>
        </w:rPr>
        <w:t>and as such</w:t>
      </w:r>
      <w:r w:rsidRPr="00353FD7">
        <w:rPr>
          <w:rFonts w:cs="Times New Roman"/>
          <w:bCs/>
          <w:szCs w:val="20"/>
        </w:rPr>
        <w:t xml:space="preserve"> will not be compliant with the EU Green Bond</w:t>
      </w:r>
      <w:r>
        <w:rPr>
          <w:rFonts w:cs="Times New Roman"/>
          <w:bCs/>
          <w:szCs w:val="20"/>
        </w:rPr>
        <w:t xml:space="preserve"> </w:t>
      </w:r>
      <w:r w:rsidRPr="00353FD7">
        <w:rPr>
          <w:rFonts w:cs="Times New Roman"/>
          <w:bCs/>
          <w:szCs w:val="20"/>
        </w:rPr>
        <w:t xml:space="preserve">Regulation and are </w:t>
      </w:r>
      <w:r>
        <w:rPr>
          <w:rFonts w:cs="Times New Roman"/>
          <w:bCs/>
          <w:szCs w:val="20"/>
        </w:rPr>
        <w:t>instead</w:t>
      </w:r>
      <w:r w:rsidRPr="00353FD7">
        <w:rPr>
          <w:rFonts w:cs="Times New Roman"/>
          <w:bCs/>
          <w:szCs w:val="20"/>
        </w:rPr>
        <w:t xml:space="preserve"> intended to comply with the requirements and processes in the Issuer's</w:t>
      </w:r>
      <w:r>
        <w:rPr>
          <w:rFonts w:cs="Times New Roman"/>
          <w:bCs/>
          <w:szCs w:val="20"/>
        </w:rPr>
        <w:t xml:space="preserve"> </w:t>
      </w:r>
      <w:r w:rsidRPr="004362D5">
        <w:rPr>
          <w:rFonts w:cs="Times New Roman"/>
          <w:bCs/>
          <w:szCs w:val="20"/>
        </w:rPr>
        <w:t>Green, Social and Sustainability Bond Framework</w:t>
      </w:r>
      <w:r w:rsidRPr="00353FD7">
        <w:rPr>
          <w:rFonts w:cs="Times New Roman"/>
          <w:bCs/>
          <w:szCs w:val="20"/>
        </w:rPr>
        <w:t xml:space="preserve">. </w:t>
      </w:r>
    </w:p>
    <w:p w14:paraId="6A7835A2" w14:textId="2B42457C" w:rsidR="00353FD7" w:rsidRDefault="00353FD7" w:rsidP="00353FD7">
      <w:pPr>
        <w:pStyle w:val="BodyText"/>
        <w:widowControl w:val="0"/>
        <w:spacing w:before="120" w:after="120" w:line="26" w:lineRule="atLeast"/>
        <w:rPr>
          <w:rFonts w:cs="Times New Roman"/>
          <w:bCs/>
          <w:szCs w:val="20"/>
        </w:rPr>
      </w:pPr>
      <w:r w:rsidRPr="00353FD7">
        <w:rPr>
          <w:rFonts w:cs="Times New Roman"/>
          <w:bCs/>
          <w:szCs w:val="20"/>
        </w:rPr>
        <w:t>It is</w:t>
      </w:r>
      <w:r>
        <w:rPr>
          <w:rFonts w:cs="Times New Roman"/>
          <w:bCs/>
          <w:szCs w:val="20"/>
        </w:rPr>
        <w:t xml:space="preserve"> </w:t>
      </w:r>
      <w:r w:rsidRPr="00353FD7">
        <w:rPr>
          <w:rFonts w:cs="Times New Roman"/>
          <w:bCs/>
          <w:szCs w:val="20"/>
        </w:rPr>
        <w:t>not clear if the establishment under the EU Green Bond Regulation of the EuGB label and the</w:t>
      </w:r>
      <w:r>
        <w:rPr>
          <w:rFonts w:cs="Times New Roman"/>
          <w:bCs/>
          <w:szCs w:val="20"/>
        </w:rPr>
        <w:t xml:space="preserve"> </w:t>
      </w:r>
      <w:r w:rsidRPr="00353FD7">
        <w:rPr>
          <w:rFonts w:cs="Times New Roman"/>
          <w:bCs/>
          <w:szCs w:val="20"/>
        </w:rPr>
        <w:t>optional disclosure templates for bonds marketed as "environmentally sustainable" could have an</w:t>
      </w:r>
      <w:r>
        <w:rPr>
          <w:rFonts w:cs="Times New Roman"/>
          <w:bCs/>
          <w:szCs w:val="20"/>
        </w:rPr>
        <w:t xml:space="preserve"> </w:t>
      </w:r>
      <w:r w:rsidRPr="00353FD7">
        <w:rPr>
          <w:rFonts w:cs="Times New Roman"/>
          <w:bCs/>
          <w:szCs w:val="20"/>
        </w:rPr>
        <w:t>impact on investor demand for, and pricing of, green/social/sustainable use of proceeds bonds that</w:t>
      </w:r>
      <w:r>
        <w:rPr>
          <w:rFonts w:cs="Times New Roman"/>
          <w:bCs/>
          <w:szCs w:val="20"/>
        </w:rPr>
        <w:t xml:space="preserve"> </w:t>
      </w:r>
      <w:r w:rsidRPr="00353FD7">
        <w:rPr>
          <w:rFonts w:cs="Times New Roman"/>
          <w:bCs/>
          <w:szCs w:val="20"/>
        </w:rPr>
        <w:t>do not comply with the requirements of the EuGB label or the optional disclosure templates. It</w:t>
      </w:r>
      <w:r>
        <w:rPr>
          <w:rFonts w:cs="Times New Roman"/>
          <w:bCs/>
          <w:szCs w:val="20"/>
        </w:rPr>
        <w:t xml:space="preserve"> </w:t>
      </w:r>
      <w:r w:rsidRPr="00353FD7">
        <w:rPr>
          <w:rFonts w:cs="Times New Roman"/>
          <w:bCs/>
          <w:szCs w:val="20"/>
        </w:rPr>
        <w:t xml:space="preserve">could result in reduced liquidity or lower demand or could otherwise affect the market price of </w:t>
      </w:r>
      <w:r>
        <w:rPr>
          <w:rFonts w:cs="Times New Roman"/>
          <w:bCs/>
          <w:szCs w:val="20"/>
        </w:rPr>
        <w:t xml:space="preserve">the </w:t>
      </w:r>
      <w:r w:rsidRPr="00353FD7">
        <w:rPr>
          <w:rFonts w:cs="Times New Roman"/>
          <w:bCs/>
          <w:szCs w:val="20"/>
        </w:rPr>
        <w:t>Green/Social/Sustainability Bonds issued under this Programme that do not comply with the</w:t>
      </w:r>
      <w:r>
        <w:rPr>
          <w:rFonts w:cs="Times New Roman"/>
          <w:bCs/>
          <w:szCs w:val="20"/>
        </w:rPr>
        <w:t xml:space="preserve"> </w:t>
      </w:r>
      <w:r w:rsidRPr="00353FD7">
        <w:rPr>
          <w:rFonts w:cs="Times New Roman"/>
          <w:bCs/>
          <w:szCs w:val="20"/>
        </w:rPr>
        <w:t>requirements</w:t>
      </w:r>
      <w:r>
        <w:rPr>
          <w:rFonts w:cs="Times New Roman"/>
          <w:bCs/>
          <w:szCs w:val="20"/>
        </w:rPr>
        <w:t xml:space="preserve"> </w:t>
      </w:r>
      <w:r w:rsidRPr="00353FD7">
        <w:rPr>
          <w:rFonts w:cs="Times New Roman"/>
          <w:bCs/>
          <w:szCs w:val="20"/>
        </w:rPr>
        <w:t>of the EU Green Bond Regulation.</w:t>
      </w:r>
    </w:p>
    <w:p w14:paraId="4FEEFE70" w14:textId="06578718" w:rsidR="00353FD7" w:rsidRDefault="00353FD7" w:rsidP="00353FD7">
      <w:pPr>
        <w:pStyle w:val="BodyText"/>
        <w:widowControl w:val="0"/>
        <w:spacing w:before="120" w:after="120" w:line="26" w:lineRule="atLeast"/>
        <w:rPr>
          <w:rFonts w:cs="Times New Roman"/>
          <w:bCs/>
          <w:szCs w:val="20"/>
        </w:rPr>
      </w:pPr>
      <w:r w:rsidRPr="004362D5">
        <w:rPr>
          <w:rFonts w:cs="Times New Roman"/>
          <w:bCs/>
          <w:szCs w:val="20"/>
        </w:rPr>
        <w:t xml:space="preserve">While it is the intention of the Issuer to apply the proceeds of any Notes issued as </w:t>
      </w:r>
      <w:r w:rsidRPr="004362D5">
        <w:rPr>
          <w:rFonts w:cs="Times New Roman"/>
          <w:szCs w:val="20"/>
        </w:rPr>
        <w:t>Green/</w:t>
      </w:r>
      <w:r w:rsidRPr="004362D5">
        <w:rPr>
          <w:rFonts w:cs="Times New Roman"/>
          <w:bCs/>
          <w:szCs w:val="20"/>
        </w:rPr>
        <w:t xml:space="preserve">Social/Sustainability Bonds for Eligible Green and Social Expenditures and </w:t>
      </w:r>
      <w:r w:rsidRPr="004362D5">
        <w:rPr>
          <w:rFonts w:cs="Times New Roman"/>
          <w:szCs w:val="20"/>
        </w:rPr>
        <w:t xml:space="preserve">obtain and publish the relevant reports, assessments, opinions and certifications in, or substantially in the manner described </w:t>
      </w:r>
      <w:r w:rsidRPr="004362D5">
        <w:rPr>
          <w:rFonts w:cs="Times New Roman"/>
          <w:bCs/>
          <w:szCs w:val="20"/>
        </w:rPr>
        <w:t xml:space="preserve">in the Green, Social and Sustainability Bond Framework and/or in the applicable Final Terms, there is no contractual obligation to do so. There can be no assurance that any such Eligible Green and Social Expenditures will be available or capable of being implemented in the manner anticipated and, accordingly, that the Issuer will be able to use the proceeds for such Eligible Green and Social Expenditures as intended. In addition, there can be no assurance that Eligible Green and Social Expenditures will be completed as expected or achieve the impacts or outcomes (environmental, social or otherwise) originally expected or anticipated. Any failure by the Issuer to allocate the proceeds of any Notes issued as Green/Social/Sustainability Bonds or </w:t>
      </w:r>
      <w:r w:rsidRPr="004362D5">
        <w:rPr>
          <w:rFonts w:cs="Times New Roman"/>
          <w:szCs w:val="20"/>
        </w:rPr>
        <w:t xml:space="preserve">obtain and publish the relevant reports, assessments, opinions and certifications in, or substantially in the manner described </w:t>
      </w:r>
      <w:r w:rsidRPr="004362D5">
        <w:rPr>
          <w:rFonts w:cs="Times New Roman"/>
          <w:bCs/>
          <w:szCs w:val="20"/>
        </w:rPr>
        <w:t xml:space="preserve">in the Green, Social and Sustainability Bond Framework and/or in the applicable Final Terms as anticipated or any failure of a third party to issue (or to withdraw) an opinion or certification in connection with an issue of Green/Social/Sustainability Bonds or the failure of the Notes issued as Green/Social/Sustainability Bonds to meet investors' expectations requirements regarding any "green", "sustainable", "social" or similar labels </w:t>
      </w:r>
      <w:r w:rsidR="002C4E03">
        <w:rPr>
          <w:rFonts w:cs="Times New Roman"/>
          <w:bCs/>
          <w:szCs w:val="20"/>
        </w:rPr>
        <w:t>(</w:t>
      </w:r>
      <w:r w:rsidR="002C4E03" w:rsidRPr="004362D5">
        <w:rPr>
          <w:rFonts w:cs="Times New Roman"/>
          <w:bCs/>
          <w:szCs w:val="20"/>
        </w:rPr>
        <w:t xml:space="preserve">including pursuant to </w:t>
      </w:r>
      <w:r w:rsidR="002C4E03">
        <w:rPr>
          <w:rFonts w:cs="Times New Roman"/>
          <w:bCs/>
          <w:szCs w:val="20"/>
        </w:rPr>
        <w:t xml:space="preserve">the EU Taxonomy Regulation </w:t>
      </w:r>
      <w:r w:rsidR="002C4E03" w:rsidRPr="00353FD7">
        <w:rPr>
          <w:rFonts w:cs="Times New Roman"/>
          <w:bCs/>
          <w:szCs w:val="20"/>
        </w:rPr>
        <w:t>and any related technical screening criteria, the EuGB label or the optional disclosure</w:t>
      </w:r>
      <w:r w:rsidR="002C4E03">
        <w:rPr>
          <w:rFonts w:cs="Times New Roman"/>
          <w:bCs/>
          <w:szCs w:val="20"/>
        </w:rPr>
        <w:t xml:space="preserve"> </w:t>
      </w:r>
      <w:r w:rsidR="002C4E03" w:rsidRPr="00353FD7">
        <w:rPr>
          <w:rFonts w:cs="Times New Roman"/>
          <w:bCs/>
          <w:szCs w:val="20"/>
        </w:rPr>
        <w:t>templates under the EU Green Bond Regulation, SFDR, and any implementing legislation and</w:t>
      </w:r>
      <w:r w:rsidR="002C4E03">
        <w:rPr>
          <w:rFonts w:cs="Times New Roman"/>
          <w:bCs/>
          <w:szCs w:val="20"/>
        </w:rPr>
        <w:t xml:space="preserve"> </w:t>
      </w:r>
      <w:r w:rsidR="002C4E03" w:rsidRPr="00353FD7">
        <w:rPr>
          <w:rFonts w:cs="Times New Roman"/>
          <w:bCs/>
          <w:szCs w:val="20"/>
        </w:rPr>
        <w:lastRenderedPageBreak/>
        <w:t xml:space="preserve">guidelines, or any similar legislation in the </w:t>
      </w:r>
      <w:r w:rsidR="009D7D4D">
        <w:rPr>
          <w:rFonts w:cs="Times New Roman"/>
          <w:bCs/>
          <w:szCs w:val="20"/>
        </w:rPr>
        <w:t>UK</w:t>
      </w:r>
      <w:r w:rsidR="002C4E03" w:rsidRPr="00353FD7">
        <w:rPr>
          <w:rFonts w:cs="Times New Roman"/>
          <w:bCs/>
          <w:szCs w:val="20"/>
        </w:rPr>
        <w:t xml:space="preserve"> or any market standards or guidance,</w:t>
      </w:r>
      <w:r w:rsidR="002C4E03">
        <w:rPr>
          <w:rFonts w:cs="Times New Roman"/>
          <w:bCs/>
          <w:szCs w:val="20"/>
        </w:rPr>
        <w:t xml:space="preserve"> </w:t>
      </w:r>
      <w:r w:rsidR="002C4E03" w:rsidRPr="00353FD7">
        <w:rPr>
          <w:rFonts w:cs="Times New Roman"/>
          <w:bCs/>
          <w:szCs w:val="20"/>
        </w:rPr>
        <w:t>including the ICMA Principles</w:t>
      </w:r>
      <w:r w:rsidR="002C4E03">
        <w:rPr>
          <w:rFonts w:cs="Times New Roman"/>
          <w:bCs/>
          <w:szCs w:val="20"/>
        </w:rPr>
        <w:t xml:space="preserve">) </w:t>
      </w:r>
      <w:r w:rsidRPr="004362D5">
        <w:rPr>
          <w:rFonts w:cs="Times New Roman"/>
          <w:bCs/>
          <w:szCs w:val="20"/>
        </w:rPr>
        <w:t>will not constitute an Event of Default or breach of contract with respect to any of the Notes issued as Green/Social/Sustainability Bonds.</w:t>
      </w:r>
    </w:p>
    <w:p w14:paraId="5FABF38C" w14:textId="3343C1B8" w:rsidR="00353FD7" w:rsidRPr="004362D5" w:rsidRDefault="00353FD7" w:rsidP="00353FD7">
      <w:pPr>
        <w:pStyle w:val="BodyText"/>
        <w:widowControl w:val="0"/>
        <w:spacing w:before="120" w:after="120" w:line="26" w:lineRule="atLeast"/>
        <w:rPr>
          <w:rFonts w:cs="Times New Roman"/>
          <w:bCs/>
          <w:szCs w:val="20"/>
        </w:rPr>
      </w:pPr>
      <w:r w:rsidRPr="00353FD7">
        <w:rPr>
          <w:rFonts w:cs="Times New Roman"/>
          <w:bCs/>
          <w:szCs w:val="20"/>
        </w:rPr>
        <w:t xml:space="preserve">The Issuer does not undertake to ensure that there are at any time sufficient </w:t>
      </w:r>
      <w:r w:rsidRPr="004362D5">
        <w:rPr>
          <w:rFonts w:cs="Times New Roman"/>
          <w:bCs/>
          <w:szCs w:val="20"/>
        </w:rPr>
        <w:t>Eligible Green and Social Expenditures</w:t>
      </w:r>
      <w:r w:rsidRPr="00353FD7">
        <w:rPr>
          <w:rFonts w:cs="Times New Roman"/>
          <w:bCs/>
          <w:szCs w:val="20"/>
        </w:rPr>
        <w:t xml:space="preserve"> to</w:t>
      </w:r>
      <w:r>
        <w:rPr>
          <w:rFonts w:cs="Times New Roman"/>
          <w:bCs/>
          <w:szCs w:val="20"/>
        </w:rPr>
        <w:t xml:space="preserve"> </w:t>
      </w:r>
      <w:r w:rsidRPr="00353FD7">
        <w:rPr>
          <w:rFonts w:cs="Times New Roman"/>
          <w:bCs/>
          <w:szCs w:val="20"/>
        </w:rPr>
        <w:t>allow for allocation of an amount equal to the net proceeds of the issue of such</w:t>
      </w:r>
      <w:r>
        <w:rPr>
          <w:rFonts w:cs="Times New Roman"/>
          <w:bCs/>
          <w:szCs w:val="20"/>
        </w:rPr>
        <w:t xml:space="preserve"> </w:t>
      </w:r>
      <w:r w:rsidRPr="004362D5">
        <w:rPr>
          <w:rFonts w:cs="Times New Roman"/>
          <w:szCs w:val="20"/>
        </w:rPr>
        <w:t>Green/</w:t>
      </w:r>
      <w:r w:rsidRPr="004362D5">
        <w:rPr>
          <w:rFonts w:cs="Times New Roman"/>
          <w:bCs/>
          <w:szCs w:val="20"/>
        </w:rPr>
        <w:t xml:space="preserve">Social/Sustainability Bonds </w:t>
      </w:r>
      <w:r w:rsidRPr="00353FD7">
        <w:rPr>
          <w:rFonts w:cs="Times New Roman"/>
          <w:bCs/>
          <w:szCs w:val="20"/>
        </w:rPr>
        <w:t>in full.</w:t>
      </w:r>
    </w:p>
    <w:p w14:paraId="7E8AFD46" w14:textId="3BF2C2BD" w:rsidR="00353FD7" w:rsidRDefault="00353FD7" w:rsidP="00353FD7">
      <w:pPr>
        <w:pStyle w:val="BodyText"/>
        <w:widowControl w:val="0"/>
        <w:spacing w:before="120" w:after="120" w:line="26" w:lineRule="atLeast"/>
        <w:rPr>
          <w:rFonts w:cs="Times New Roman"/>
          <w:bCs/>
          <w:szCs w:val="20"/>
        </w:rPr>
      </w:pPr>
      <w:r w:rsidRPr="004362D5">
        <w:rPr>
          <w:rFonts w:cs="Times New Roman"/>
          <w:bCs/>
          <w:szCs w:val="20"/>
        </w:rPr>
        <w:t>A failure of the Notes issued as Green/Social/Sustainability Bonds to meet investor expectations or requirements as to their "green", "sustainable", "social" or equivalent characteristics including the failure to apply proceeds for Eligible Green and Social Expenditures, the failure to provide, or the withdrawal of, a third party opinion or certification, the Notes ceasing to be listed or admitted to trading on any dedicated stock exchange or securities market as aforesaid or the failure by the Issuer to report on the use of proceeds or Eligible Green and Social Expenditures as anticipated, may</w:t>
      </w:r>
      <w:r w:rsidRPr="004362D5">
        <w:rPr>
          <w:rFonts w:cs="Times New Roman"/>
          <w:szCs w:val="20"/>
        </w:rPr>
        <w:t xml:space="preserve"> have </w:t>
      </w:r>
      <w:r w:rsidRPr="004362D5">
        <w:rPr>
          <w:rFonts w:cs="Times New Roman"/>
          <w:bCs/>
          <w:szCs w:val="20"/>
        </w:rPr>
        <w:t>a material adverse effect on the value of such Notes and/or may have consequences for certain investors with portfolio mandates to invest in green assets (which consequences may include the need to sell the Notes as a result of the Notes not falling within the investor's investment criteria or mandate).</w:t>
      </w:r>
    </w:p>
    <w:p w14:paraId="6FDAE429" w14:textId="7CCDE2D7" w:rsidR="00353FD7" w:rsidRDefault="00582516" w:rsidP="000C4503">
      <w:pPr>
        <w:pStyle w:val="BodyText"/>
        <w:widowControl w:val="0"/>
        <w:spacing w:before="120" w:after="120" w:line="26" w:lineRule="atLeast"/>
        <w:rPr>
          <w:rFonts w:cs="Times New Roman"/>
          <w:bCs/>
          <w:szCs w:val="20"/>
        </w:rPr>
      </w:pPr>
      <w:r w:rsidRPr="004362D5">
        <w:rPr>
          <w:rFonts w:cs="Times New Roman"/>
          <w:bCs/>
          <w:szCs w:val="20"/>
        </w:rPr>
        <w:t>Each prospective investor should have regard to the factors described in the Green, Social and Sustainability Bond Framework and the relevant information contained in this Base Prospectus and seek advice</w:t>
      </w:r>
      <w:r w:rsidRPr="004362D5">
        <w:rPr>
          <w:rFonts w:cs="Times New Roman"/>
          <w:szCs w:val="20"/>
        </w:rPr>
        <w:t xml:space="preserve"> from </w:t>
      </w:r>
      <w:r w:rsidRPr="004362D5">
        <w:rPr>
          <w:rFonts w:cs="Times New Roman"/>
          <w:bCs/>
          <w:szCs w:val="20"/>
        </w:rPr>
        <w:t>their independent financial adviser or other professional adviser regarding its purchase of the Notes before deciding to invest.</w:t>
      </w:r>
      <w:r w:rsidR="00353FD7" w:rsidRPr="00353FD7">
        <w:t xml:space="preserve"> </w:t>
      </w:r>
      <w:r w:rsidR="00353FD7" w:rsidRPr="00353FD7">
        <w:rPr>
          <w:rFonts w:cs="Times New Roman"/>
          <w:bCs/>
          <w:szCs w:val="20"/>
        </w:rPr>
        <w:t>The</w:t>
      </w:r>
      <w:r w:rsidR="00353FD7">
        <w:rPr>
          <w:rFonts w:cs="Times New Roman"/>
          <w:bCs/>
          <w:szCs w:val="20"/>
        </w:rPr>
        <w:t xml:space="preserve"> </w:t>
      </w:r>
      <w:r w:rsidR="00353FD7" w:rsidRPr="00353FD7">
        <w:rPr>
          <w:rFonts w:cs="Times New Roman"/>
          <w:bCs/>
          <w:szCs w:val="20"/>
        </w:rPr>
        <w:t xml:space="preserve">Issuer's </w:t>
      </w:r>
      <w:r w:rsidR="00353FD7" w:rsidRPr="004362D5">
        <w:rPr>
          <w:rFonts w:cs="Times New Roman"/>
          <w:bCs/>
          <w:szCs w:val="20"/>
        </w:rPr>
        <w:t xml:space="preserve">Green, Social and Sustainability Bond Framework </w:t>
      </w:r>
      <w:r w:rsidR="00353FD7" w:rsidRPr="00353FD7">
        <w:rPr>
          <w:rFonts w:cs="Times New Roman"/>
          <w:bCs/>
          <w:szCs w:val="20"/>
        </w:rPr>
        <w:t>may be subject to review and change and may</w:t>
      </w:r>
      <w:r w:rsidR="00353FD7">
        <w:rPr>
          <w:rFonts w:cs="Times New Roman"/>
          <w:bCs/>
          <w:szCs w:val="20"/>
        </w:rPr>
        <w:t xml:space="preserve"> </w:t>
      </w:r>
      <w:r w:rsidR="00353FD7" w:rsidRPr="00353FD7">
        <w:rPr>
          <w:rFonts w:cs="Times New Roman"/>
          <w:bCs/>
          <w:szCs w:val="20"/>
        </w:rPr>
        <w:t>be amended, updated, supplemented, replaced and/or withdrawn from time to time and any</w:t>
      </w:r>
      <w:r w:rsidR="00353FD7">
        <w:rPr>
          <w:rFonts w:cs="Times New Roman"/>
          <w:bCs/>
          <w:szCs w:val="20"/>
        </w:rPr>
        <w:t xml:space="preserve"> </w:t>
      </w:r>
      <w:r w:rsidR="00353FD7" w:rsidRPr="00353FD7">
        <w:rPr>
          <w:rFonts w:cs="Times New Roman"/>
          <w:bCs/>
          <w:szCs w:val="20"/>
        </w:rPr>
        <w:t>subsequent version(s) may differ from any description given in this Base Prospectus.</w:t>
      </w:r>
      <w:r w:rsidR="000C4503" w:rsidRPr="000C4503">
        <w:t xml:space="preserve"> </w:t>
      </w:r>
      <w:r w:rsidR="000C4503">
        <w:t xml:space="preserve">The </w:t>
      </w:r>
      <w:r w:rsidR="000C4503" w:rsidRPr="000C4503">
        <w:rPr>
          <w:rFonts w:cs="Times New Roman"/>
          <w:bCs/>
          <w:szCs w:val="20"/>
        </w:rPr>
        <w:t>Green, Social and Sustainability Bond Framework</w:t>
      </w:r>
      <w:r w:rsidR="000C4503" w:rsidRPr="000C4503">
        <w:t xml:space="preserve"> </w:t>
      </w:r>
      <w:r w:rsidR="000C4503" w:rsidRPr="000C4503">
        <w:rPr>
          <w:rFonts w:cs="Times New Roman"/>
          <w:bCs/>
          <w:szCs w:val="20"/>
        </w:rPr>
        <w:t>does not form part</w:t>
      </w:r>
      <w:r w:rsidR="000C4503">
        <w:rPr>
          <w:rFonts w:cs="Times New Roman"/>
          <w:bCs/>
          <w:szCs w:val="20"/>
        </w:rPr>
        <w:t xml:space="preserve"> </w:t>
      </w:r>
      <w:r w:rsidR="000C4503" w:rsidRPr="000C4503">
        <w:rPr>
          <w:rFonts w:cs="Times New Roman"/>
          <w:bCs/>
          <w:szCs w:val="20"/>
        </w:rPr>
        <w:t>of, nor is incorporated by reference, in this Base Prospectus</w:t>
      </w:r>
      <w:r w:rsidR="000C4503">
        <w:rPr>
          <w:rFonts w:cs="Times New Roman"/>
          <w:bCs/>
          <w:szCs w:val="20"/>
        </w:rPr>
        <w:t xml:space="preserve">.  </w:t>
      </w:r>
    </w:p>
    <w:bookmarkEnd w:id="23"/>
    <w:p w14:paraId="1CEF82F1" w14:textId="053CA55C" w:rsidR="000C4503" w:rsidRPr="000C4503" w:rsidRDefault="00A22B33" w:rsidP="000C4503">
      <w:pPr>
        <w:pStyle w:val="BodyText"/>
        <w:widowControl w:val="0"/>
        <w:spacing w:before="120" w:after="120" w:line="26" w:lineRule="atLeast"/>
        <w:rPr>
          <w:rFonts w:cs="Times New Roman"/>
          <w:bCs/>
          <w:szCs w:val="20"/>
        </w:rPr>
      </w:pPr>
      <w:r w:rsidRPr="00F95A96">
        <w:rPr>
          <w:rFonts w:cs="Times New Roman"/>
          <w:szCs w:val="20"/>
        </w:rPr>
        <w:t xml:space="preserve">Sustainable Fitch (a Fitch Solutions company) </w:t>
      </w:r>
      <w:r w:rsidR="000C4503" w:rsidRPr="009D0780">
        <w:rPr>
          <w:rFonts w:cs="Times New Roman" w:hint="eastAsia"/>
          <w:szCs w:val="20"/>
        </w:rPr>
        <w:t xml:space="preserve">has issued an independent opinion, dated </w:t>
      </w:r>
      <w:r w:rsidR="00135EA7">
        <w:rPr>
          <w:rFonts w:cs="Times New Roman"/>
          <w:szCs w:val="20"/>
        </w:rPr>
        <w:t>24</w:t>
      </w:r>
      <w:r w:rsidR="00853F4D">
        <w:rPr>
          <w:rFonts w:cs="Times New Roman"/>
          <w:szCs w:val="20"/>
        </w:rPr>
        <w:t xml:space="preserve"> </w:t>
      </w:r>
      <w:r w:rsidR="00833F07">
        <w:rPr>
          <w:rFonts w:cs="Times New Roman"/>
          <w:szCs w:val="20"/>
        </w:rPr>
        <w:t xml:space="preserve">September </w:t>
      </w:r>
      <w:r w:rsidR="000C4503">
        <w:rPr>
          <w:rFonts w:cs="Times New Roman"/>
          <w:szCs w:val="20"/>
        </w:rPr>
        <w:t>2026</w:t>
      </w:r>
      <w:r w:rsidR="000C4503" w:rsidRPr="009D0780">
        <w:rPr>
          <w:rFonts w:cs="Times New Roman" w:hint="eastAsia"/>
          <w:szCs w:val="20"/>
        </w:rPr>
        <w:t xml:space="preserve">, on the Issuer's </w:t>
      </w:r>
      <w:r w:rsidR="000C4503" w:rsidRPr="00806990">
        <w:rPr>
          <w:rFonts w:cs="Times New Roman"/>
          <w:szCs w:val="20"/>
        </w:rPr>
        <w:t>Green</w:t>
      </w:r>
      <w:r w:rsidR="000C4503">
        <w:rPr>
          <w:rFonts w:cs="Times New Roman"/>
          <w:szCs w:val="20"/>
        </w:rPr>
        <w:t>, Social and Sustainability</w:t>
      </w:r>
      <w:r w:rsidR="000C4503" w:rsidRPr="00806990">
        <w:rPr>
          <w:rFonts w:cs="Times New Roman"/>
          <w:szCs w:val="20"/>
        </w:rPr>
        <w:t xml:space="preserve"> Framework </w:t>
      </w:r>
      <w:r w:rsidR="000C4503" w:rsidRPr="009D0780">
        <w:rPr>
          <w:rFonts w:cs="Times New Roman"/>
          <w:szCs w:val="20"/>
        </w:rPr>
        <w:t>(the "</w:t>
      </w:r>
      <w:r w:rsidR="000C4503" w:rsidRPr="009D0780">
        <w:rPr>
          <w:rFonts w:cs="Times New Roman"/>
          <w:b/>
          <w:bCs/>
          <w:szCs w:val="20"/>
        </w:rPr>
        <w:t>Second Party Opinion</w:t>
      </w:r>
      <w:r w:rsidR="000C4503" w:rsidRPr="009D0780">
        <w:rPr>
          <w:rFonts w:cs="Times New Roman"/>
          <w:szCs w:val="20"/>
        </w:rPr>
        <w:t xml:space="preserve">"). </w:t>
      </w:r>
      <w:r w:rsidR="000C4503">
        <w:rPr>
          <w:rFonts w:cs="Times New Roman"/>
          <w:szCs w:val="20"/>
        </w:rPr>
        <w:t>The</w:t>
      </w:r>
      <w:r w:rsidR="000C4503" w:rsidRPr="009D0780">
        <w:rPr>
          <w:rFonts w:cs="Times New Roman"/>
          <w:szCs w:val="20"/>
        </w:rPr>
        <w:t xml:space="preserve"> Second Party Opinion</w:t>
      </w:r>
      <w:r w:rsidR="000C4503">
        <w:rPr>
          <w:rFonts w:cs="Times New Roman"/>
          <w:szCs w:val="20"/>
        </w:rPr>
        <w:t xml:space="preserve"> </w:t>
      </w:r>
      <w:r w:rsidR="000C4503" w:rsidRPr="009D0780">
        <w:rPr>
          <w:rFonts w:cs="Times New Roman"/>
          <w:szCs w:val="20"/>
        </w:rPr>
        <w:t>is a statement of opinion, on certain environmental and related</w:t>
      </w:r>
      <w:r w:rsidR="000C4503">
        <w:rPr>
          <w:rFonts w:cs="Times New Roman"/>
          <w:szCs w:val="20"/>
        </w:rPr>
        <w:t xml:space="preserve"> </w:t>
      </w:r>
      <w:r w:rsidR="000C4503" w:rsidRPr="009D0780">
        <w:rPr>
          <w:rFonts w:cs="Times New Roman"/>
          <w:szCs w:val="20"/>
        </w:rPr>
        <w:t>considerations, and not a statement of fact. No representation or assurance is given as to the</w:t>
      </w:r>
      <w:r w:rsidR="000C4503">
        <w:rPr>
          <w:rFonts w:cs="Times New Roman"/>
          <w:szCs w:val="20"/>
        </w:rPr>
        <w:t xml:space="preserve"> </w:t>
      </w:r>
      <w:r w:rsidR="000C4503" w:rsidRPr="009D0780">
        <w:rPr>
          <w:rFonts w:cs="Times New Roman"/>
          <w:szCs w:val="20"/>
        </w:rPr>
        <w:t>suitability or reliability of the Second Party Opinion, or any opinion, review or</w:t>
      </w:r>
      <w:r w:rsidR="000C4503">
        <w:rPr>
          <w:rFonts w:cs="Times New Roman"/>
          <w:szCs w:val="20"/>
        </w:rPr>
        <w:t xml:space="preserve"> </w:t>
      </w:r>
      <w:r w:rsidR="000C4503" w:rsidRPr="009D0780">
        <w:rPr>
          <w:rFonts w:cs="Times New Roman"/>
          <w:szCs w:val="20"/>
        </w:rPr>
        <w:t xml:space="preserve">certification of any third </w:t>
      </w:r>
      <w:r w:rsidR="000C4503" w:rsidRPr="000C4503">
        <w:rPr>
          <w:rFonts w:cs="Times New Roman"/>
          <w:szCs w:val="20"/>
        </w:rPr>
        <w:t xml:space="preserve">party made available in connection with an issue of Notes issued as Green/Social/Sustainability Bonds. The Second Party Opinion </w:t>
      </w:r>
      <w:r w:rsidR="000C4503" w:rsidRPr="000C4503">
        <w:rPr>
          <w:rFonts w:cs="Times New Roman"/>
          <w:bCs/>
          <w:szCs w:val="20"/>
        </w:rPr>
        <w:t xml:space="preserve">and any other such opinion, review or certification </w:t>
      </w:r>
      <w:r w:rsidR="000C4503" w:rsidRPr="000C4503">
        <w:rPr>
          <w:rFonts w:cs="Times New Roman"/>
          <w:szCs w:val="20"/>
        </w:rPr>
        <w:t>is not</w:t>
      </w:r>
      <w:r w:rsidR="000C4503" w:rsidRPr="009D0780">
        <w:rPr>
          <w:rFonts w:cs="Times New Roman"/>
          <w:szCs w:val="20"/>
        </w:rPr>
        <w:t xml:space="preserve"> intended to address</w:t>
      </w:r>
      <w:r w:rsidR="000C4503">
        <w:rPr>
          <w:rFonts w:cs="Times New Roman"/>
          <w:szCs w:val="20"/>
        </w:rPr>
        <w:t xml:space="preserve"> </w:t>
      </w:r>
      <w:r w:rsidR="000C4503" w:rsidRPr="009D0780">
        <w:rPr>
          <w:rFonts w:cs="Times New Roman"/>
          <w:szCs w:val="20"/>
        </w:rPr>
        <w:t>any credit, market or other aspects of an investment in any Notes, including without limitation</w:t>
      </w:r>
      <w:r w:rsidR="000C4503">
        <w:rPr>
          <w:rFonts w:cs="Times New Roman"/>
          <w:szCs w:val="20"/>
        </w:rPr>
        <w:t xml:space="preserve"> </w:t>
      </w:r>
      <w:r w:rsidR="000C4503" w:rsidRPr="009D0780">
        <w:rPr>
          <w:rFonts w:cs="Times New Roman"/>
          <w:szCs w:val="20"/>
        </w:rPr>
        <w:t>market price, marketability, investor preference or suitability of any security or any other</w:t>
      </w:r>
      <w:r w:rsidR="000C4503">
        <w:rPr>
          <w:rFonts w:cs="Times New Roman"/>
          <w:szCs w:val="20"/>
        </w:rPr>
        <w:t xml:space="preserve"> </w:t>
      </w:r>
      <w:r w:rsidR="000C4503" w:rsidRPr="009D0780">
        <w:rPr>
          <w:rFonts w:cs="Times New Roman"/>
          <w:szCs w:val="20"/>
        </w:rPr>
        <w:t xml:space="preserve">factors that may affect the value and marketability of such Notes. </w:t>
      </w:r>
    </w:p>
    <w:p w14:paraId="2B7F1033" w14:textId="7F351FB8" w:rsidR="000C4503" w:rsidRPr="009D0780" w:rsidRDefault="000C4503" w:rsidP="000C4503">
      <w:pPr>
        <w:pStyle w:val="BodyText"/>
        <w:widowControl w:val="0"/>
        <w:spacing w:before="120" w:after="120" w:line="26" w:lineRule="atLeast"/>
        <w:rPr>
          <w:rFonts w:cs="Times New Roman"/>
          <w:szCs w:val="20"/>
        </w:rPr>
      </w:pPr>
      <w:r w:rsidRPr="009D0780">
        <w:rPr>
          <w:rFonts w:cs="Times New Roman"/>
          <w:szCs w:val="20"/>
        </w:rPr>
        <w:t>As at the date of this Base</w:t>
      </w:r>
      <w:r>
        <w:rPr>
          <w:rFonts w:cs="Times New Roman"/>
          <w:szCs w:val="20"/>
        </w:rPr>
        <w:t xml:space="preserve"> </w:t>
      </w:r>
      <w:r w:rsidRPr="009D0780">
        <w:rPr>
          <w:rFonts w:cs="Times New Roman"/>
          <w:szCs w:val="20"/>
        </w:rPr>
        <w:t>Prospectus, the providers of such opinions, reviews</w:t>
      </w:r>
      <w:r>
        <w:rPr>
          <w:rFonts w:cs="Times New Roman"/>
          <w:szCs w:val="20"/>
        </w:rPr>
        <w:t xml:space="preserve"> or </w:t>
      </w:r>
      <w:r w:rsidRPr="009D0780">
        <w:rPr>
          <w:rFonts w:cs="Times New Roman"/>
          <w:szCs w:val="20"/>
        </w:rPr>
        <w:t>certifications in</w:t>
      </w:r>
      <w:r>
        <w:rPr>
          <w:rFonts w:cs="Times New Roman"/>
          <w:szCs w:val="20"/>
        </w:rPr>
        <w:t xml:space="preserve"> </w:t>
      </w:r>
      <w:r w:rsidRPr="009D0780">
        <w:rPr>
          <w:rFonts w:cs="Times New Roman"/>
          <w:szCs w:val="20"/>
        </w:rPr>
        <w:t xml:space="preserve">relation to any bonds such as </w:t>
      </w:r>
      <w:r w:rsidRPr="0085022A">
        <w:rPr>
          <w:rFonts w:cs="Times New Roman"/>
          <w:szCs w:val="20"/>
        </w:rPr>
        <w:t xml:space="preserve">Green/Social/Sustainability </w:t>
      </w:r>
      <w:r w:rsidRPr="009D0780">
        <w:rPr>
          <w:rFonts w:cs="Times New Roman"/>
          <w:szCs w:val="20"/>
        </w:rPr>
        <w:t>Bonds are not subject to any specific</w:t>
      </w:r>
      <w:r>
        <w:rPr>
          <w:rFonts w:cs="Times New Roman"/>
          <w:szCs w:val="20"/>
        </w:rPr>
        <w:t xml:space="preserve"> </w:t>
      </w:r>
      <w:r w:rsidRPr="009D0780">
        <w:rPr>
          <w:rFonts w:cs="Times New Roman"/>
          <w:szCs w:val="20"/>
        </w:rPr>
        <w:t>regulatory or other regime or oversight. The EU Green Bond Regulation has introduced a</w:t>
      </w:r>
      <w:r>
        <w:rPr>
          <w:rFonts w:cs="Times New Roman"/>
          <w:szCs w:val="20"/>
        </w:rPr>
        <w:t xml:space="preserve"> </w:t>
      </w:r>
      <w:r w:rsidRPr="009D0780">
        <w:rPr>
          <w:rFonts w:cs="Times New Roman"/>
          <w:szCs w:val="20"/>
        </w:rPr>
        <w:t>supervisory regime of external reviewers of European Green Bonds</w:t>
      </w:r>
      <w:r>
        <w:rPr>
          <w:rFonts w:cs="Times New Roman"/>
          <w:szCs w:val="20"/>
        </w:rPr>
        <w:t xml:space="preserve">, that </w:t>
      </w:r>
      <w:r w:rsidR="009D7D4D">
        <w:rPr>
          <w:rFonts w:cs="Times New Roman"/>
          <w:szCs w:val="20"/>
        </w:rPr>
        <w:t>has taken</w:t>
      </w:r>
      <w:r>
        <w:rPr>
          <w:rFonts w:cs="Times New Roman"/>
          <w:szCs w:val="20"/>
        </w:rPr>
        <w:t xml:space="preserve"> full effect from 21 June 2026, but this </w:t>
      </w:r>
      <w:r w:rsidR="009D7D4D">
        <w:rPr>
          <w:rFonts w:cs="Times New Roman"/>
          <w:szCs w:val="20"/>
        </w:rPr>
        <w:t>does</w:t>
      </w:r>
      <w:r w:rsidRPr="009D0780">
        <w:rPr>
          <w:rFonts w:cs="Times New Roman"/>
          <w:szCs w:val="20"/>
        </w:rPr>
        <w:t xml:space="preserve"> not apply to external reviewers in respect of an issue of</w:t>
      </w:r>
      <w:r>
        <w:rPr>
          <w:rFonts w:cs="Times New Roman"/>
          <w:szCs w:val="20"/>
        </w:rPr>
        <w:t xml:space="preserve"> </w:t>
      </w:r>
      <w:r w:rsidRPr="0085022A">
        <w:rPr>
          <w:rFonts w:cs="Times New Roman"/>
          <w:szCs w:val="20"/>
        </w:rPr>
        <w:t>Green/Social/Sustainability</w:t>
      </w:r>
      <w:r>
        <w:rPr>
          <w:rFonts w:cs="Times New Roman"/>
          <w:szCs w:val="20"/>
        </w:rPr>
        <w:t xml:space="preserve"> Bonds</w:t>
      </w:r>
      <w:r w:rsidRPr="009D0780">
        <w:rPr>
          <w:rFonts w:cs="Times New Roman"/>
          <w:szCs w:val="20"/>
        </w:rPr>
        <w:t xml:space="preserve">. </w:t>
      </w:r>
    </w:p>
    <w:p w14:paraId="449D344B" w14:textId="76348E55" w:rsidR="000C4503" w:rsidRPr="009D0780" w:rsidRDefault="000C4503" w:rsidP="000C4503">
      <w:pPr>
        <w:pStyle w:val="BodyText"/>
        <w:widowControl w:val="0"/>
        <w:spacing w:before="120" w:after="120" w:line="26" w:lineRule="atLeast"/>
        <w:rPr>
          <w:rFonts w:cs="Times New Roman"/>
          <w:szCs w:val="20"/>
        </w:rPr>
      </w:pPr>
      <w:r w:rsidRPr="009D0780">
        <w:rPr>
          <w:rFonts w:cs="Times New Roman"/>
          <w:szCs w:val="20"/>
        </w:rPr>
        <w:t>The Second Party Opinion and any other such opinion, review</w:t>
      </w:r>
      <w:r>
        <w:rPr>
          <w:rFonts w:cs="Times New Roman"/>
          <w:szCs w:val="20"/>
        </w:rPr>
        <w:t xml:space="preserve"> or </w:t>
      </w:r>
      <w:r w:rsidRPr="009D0780">
        <w:rPr>
          <w:rFonts w:cs="Times New Roman"/>
          <w:szCs w:val="20"/>
        </w:rPr>
        <w:t>certification</w:t>
      </w:r>
      <w:r>
        <w:rPr>
          <w:rFonts w:cs="Times New Roman"/>
          <w:szCs w:val="20"/>
        </w:rPr>
        <w:t xml:space="preserve"> </w:t>
      </w:r>
      <w:r w:rsidRPr="009D0780">
        <w:rPr>
          <w:rFonts w:cs="Times New Roman"/>
          <w:szCs w:val="20"/>
        </w:rPr>
        <w:t>is not, nor should be deemed to be, a recommendation to buy, sell or hold any Notes and is current only as of the date it is issued.</w:t>
      </w:r>
    </w:p>
    <w:p w14:paraId="6677954F" w14:textId="675F25D7" w:rsidR="00A70120" w:rsidRPr="00A70120" w:rsidRDefault="000C4503" w:rsidP="00A70120">
      <w:pPr>
        <w:pStyle w:val="BodyText"/>
        <w:widowControl w:val="0"/>
        <w:spacing w:before="120" w:after="120" w:line="26" w:lineRule="atLeast"/>
        <w:rPr>
          <w:szCs w:val="20"/>
          <w:lang w:val="en-US"/>
        </w:rPr>
      </w:pPr>
      <w:r w:rsidRPr="009D0780">
        <w:rPr>
          <w:rFonts w:cs="Times New Roman"/>
          <w:szCs w:val="20"/>
        </w:rPr>
        <w:t>Prospective investors must determine for themselves the relevance of the Second Party Opinion</w:t>
      </w:r>
      <w:r>
        <w:rPr>
          <w:rFonts w:cs="Times New Roman"/>
          <w:szCs w:val="20"/>
        </w:rPr>
        <w:t xml:space="preserve"> </w:t>
      </w:r>
      <w:r w:rsidRPr="009D0780">
        <w:rPr>
          <w:rFonts w:cs="Times New Roman"/>
          <w:szCs w:val="20"/>
        </w:rPr>
        <w:t>and any opinion, review</w:t>
      </w:r>
      <w:r>
        <w:rPr>
          <w:rFonts w:cs="Times New Roman"/>
          <w:szCs w:val="20"/>
        </w:rPr>
        <w:t xml:space="preserve"> or </w:t>
      </w:r>
      <w:r w:rsidRPr="009D0780">
        <w:rPr>
          <w:rFonts w:cs="Times New Roman"/>
          <w:szCs w:val="20"/>
        </w:rPr>
        <w:t>certification and/or the information contained</w:t>
      </w:r>
      <w:r>
        <w:rPr>
          <w:rFonts w:cs="Times New Roman"/>
          <w:szCs w:val="20"/>
        </w:rPr>
        <w:t xml:space="preserve"> </w:t>
      </w:r>
      <w:r w:rsidRPr="009D0780">
        <w:rPr>
          <w:rFonts w:cs="Times New Roman"/>
          <w:szCs w:val="20"/>
        </w:rPr>
        <w:t>therein. The criteria and/or considerations that form the basis of the Second Party Opinion or any</w:t>
      </w:r>
      <w:r>
        <w:rPr>
          <w:rFonts w:cs="Times New Roman"/>
          <w:szCs w:val="20"/>
        </w:rPr>
        <w:t xml:space="preserve"> </w:t>
      </w:r>
      <w:r w:rsidRPr="009D0780">
        <w:rPr>
          <w:rFonts w:cs="Times New Roman"/>
          <w:szCs w:val="20"/>
        </w:rPr>
        <w:t>other opinion, revie</w:t>
      </w:r>
      <w:r>
        <w:rPr>
          <w:rFonts w:cs="Times New Roman"/>
          <w:szCs w:val="20"/>
        </w:rPr>
        <w:t>w or</w:t>
      </w:r>
      <w:r w:rsidRPr="009D0780">
        <w:rPr>
          <w:rFonts w:cs="Times New Roman"/>
          <w:szCs w:val="20"/>
        </w:rPr>
        <w:t xml:space="preserve"> certification may change at any time and the Second</w:t>
      </w:r>
      <w:r>
        <w:rPr>
          <w:rFonts w:cs="Times New Roman"/>
          <w:szCs w:val="20"/>
        </w:rPr>
        <w:t xml:space="preserve"> </w:t>
      </w:r>
      <w:r w:rsidRPr="009D0780">
        <w:rPr>
          <w:rFonts w:cs="Times New Roman"/>
          <w:szCs w:val="20"/>
        </w:rPr>
        <w:t>Party Opinion or any other opinion, review</w:t>
      </w:r>
      <w:r>
        <w:rPr>
          <w:rFonts w:cs="Times New Roman"/>
          <w:szCs w:val="20"/>
        </w:rPr>
        <w:t xml:space="preserve"> or </w:t>
      </w:r>
      <w:r w:rsidRPr="009D0780">
        <w:rPr>
          <w:rFonts w:cs="Times New Roman"/>
          <w:szCs w:val="20"/>
        </w:rPr>
        <w:t>certification may be amended,</w:t>
      </w:r>
      <w:r>
        <w:rPr>
          <w:rFonts w:cs="Times New Roman"/>
          <w:szCs w:val="20"/>
        </w:rPr>
        <w:t xml:space="preserve"> </w:t>
      </w:r>
      <w:r w:rsidRPr="009D0780">
        <w:rPr>
          <w:rFonts w:cs="Times New Roman"/>
          <w:szCs w:val="20"/>
        </w:rPr>
        <w:t xml:space="preserve">updated, supplemented, replaced and/or withdrawn. </w:t>
      </w:r>
      <w:r w:rsidR="00A70120" w:rsidRPr="00A70120">
        <w:rPr>
          <w:szCs w:val="20"/>
          <w:lang w:val="en-US"/>
        </w:rPr>
        <w:t>Any withdrawal of the Second</w:t>
      </w:r>
      <w:r w:rsidR="00A70120">
        <w:rPr>
          <w:rFonts w:cs="Times New Roman"/>
          <w:szCs w:val="20"/>
        </w:rPr>
        <w:t xml:space="preserve"> </w:t>
      </w:r>
      <w:r w:rsidR="00A70120" w:rsidRPr="00A70120">
        <w:rPr>
          <w:szCs w:val="20"/>
          <w:lang w:val="en-US"/>
        </w:rPr>
        <w:t>Party Opinion or any other opinion, review</w:t>
      </w:r>
      <w:r w:rsidR="00960FB9">
        <w:rPr>
          <w:szCs w:val="20"/>
          <w:lang w:val="en-US"/>
        </w:rPr>
        <w:t xml:space="preserve"> or </w:t>
      </w:r>
      <w:r w:rsidR="00A70120" w:rsidRPr="00A70120">
        <w:rPr>
          <w:szCs w:val="20"/>
          <w:lang w:val="en-US"/>
        </w:rPr>
        <w:t>certification may have a material</w:t>
      </w:r>
      <w:r w:rsidR="00A70120">
        <w:rPr>
          <w:rFonts w:cs="Times New Roman"/>
          <w:szCs w:val="20"/>
        </w:rPr>
        <w:t xml:space="preserve"> </w:t>
      </w:r>
      <w:r w:rsidR="00A70120" w:rsidRPr="00A70120">
        <w:rPr>
          <w:szCs w:val="20"/>
          <w:lang w:val="en-US"/>
        </w:rPr>
        <w:t xml:space="preserve">adverse effect on the value of any </w:t>
      </w:r>
      <w:r w:rsidR="00A70120" w:rsidRPr="0085022A">
        <w:rPr>
          <w:rFonts w:cs="Times New Roman"/>
          <w:szCs w:val="20"/>
        </w:rPr>
        <w:t xml:space="preserve">Green/Social/Sustainability </w:t>
      </w:r>
      <w:r w:rsidR="00A70120" w:rsidRPr="009D0780">
        <w:rPr>
          <w:rFonts w:cs="Times New Roman"/>
          <w:szCs w:val="20"/>
        </w:rPr>
        <w:t>Bonds</w:t>
      </w:r>
      <w:r w:rsidR="00A70120" w:rsidRPr="00A70120">
        <w:rPr>
          <w:szCs w:val="20"/>
          <w:lang w:val="en-US"/>
        </w:rPr>
        <w:t xml:space="preserve"> in respect of which such</w:t>
      </w:r>
      <w:r w:rsidR="00A70120">
        <w:rPr>
          <w:rFonts w:cs="Times New Roman"/>
          <w:szCs w:val="20"/>
        </w:rPr>
        <w:t xml:space="preserve"> </w:t>
      </w:r>
      <w:r w:rsidR="00A70120" w:rsidRPr="00A70120">
        <w:rPr>
          <w:szCs w:val="20"/>
          <w:lang w:val="en-US"/>
        </w:rPr>
        <w:t>opinion, review</w:t>
      </w:r>
      <w:r w:rsidR="00A70120">
        <w:rPr>
          <w:szCs w:val="20"/>
          <w:lang w:val="en-US"/>
        </w:rPr>
        <w:t xml:space="preserve"> or</w:t>
      </w:r>
      <w:r w:rsidR="00A70120" w:rsidRPr="00A70120">
        <w:rPr>
          <w:szCs w:val="20"/>
          <w:lang w:val="en-US"/>
        </w:rPr>
        <w:t xml:space="preserve"> certification is given and/or result in adverse consequences</w:t>
      </w:r>
      <w:r w:rsidR="00A70120">
        <w:rPr>
          <w:rFonts w:cs="Times New Roman"/>
          <w:szCs w:val="20"/>
        </w:rPr>
        <w:t xml:space="preserve"> </w:t>
      </w:r>
      <w:r w:rsidR="00A70120" w:rsidRPr="00A70120">
        <w:rPr>
          <w:szCs w:val="20"/>
          <w:lang w:val="en-US"/>
        </w:rPr>
        <w:t>for certain investors with portfolio mandates to invest in securities to be used for a particular</w:t>
      </w:r>
      <w:r w:rsidR="00A70120">
        <w:rPr>
          <w:rFonts w:cs="Times New Roman"/>
          <w:szCs w:val="20"/>
        </w:rPr>
        <w:t xml:space="preserve"> </w:t>
      </w:r>
      <w:r w:rsidR="00A70120" w:rsidRPr="00A70120">
        <w:rPr>
          <w:szCs w:val="20"/>
          <w:lang w:val="en-US"/>
        </w:rPr>
        <w:t>purpose. The Second Party Opinion</w:t>
      </w:r>
      <w:r w:rsidR="00A70120">
        <w:rPr>
          <w:szCs w:val="20"/>
          <w:lang w:val="en-US"/>
        </w:rPr>
        <w:t xml:space="preserve"> </w:t>
      </w:r>
      <w:r w:rsidR="00A70120" w:rsidRPr="00A70120">
        <w:rPr>
          <w:szCs w:val="20"/>
          <w:lang w:val="en-US"/>
        </w:rPr>
        <w:t>and any other such opinion, review</w:t>
      </w:r>
      <w:r w:rsidR="00A70120">
        <w:rPr>
          <w:szCs w:val="20"/>
          <w:lang w:val="en-US"/>
        </w:rPr>
        <w:t xml:space="preserve"> or</w:t>
      </w:r>
      <w:r w:rsidR="00A70120" w:rsidRPr="00A70120">
        <w:rPr>
          <w:szCs w:val="20"/>
          <w:lang w:val="en-US"/>
        </w:rPr>
        <w:t xml:space="preserve"> certification does not form part</w:t>
      </w:r>
      <w:r w:rsidR="00A70120">
        <w:rPr>
          <w:szCs w:val="20"/>
          <w:lang w:val="en-US"/>
        </w:rPr>
        <w:t xml:space="preserve"> </w:t>
      </w:r>
      <w:r w:rsidR="00A70120" w:rsidRPr="00A70120">
        <w:rPr>
          <w:szCs w:val="20"/>
          <w:lang w:val="en-US"/>
        </w:rPr>
        <w:t>of, nor is incorporated by reference, in this Base Prospectus.</w:t>
      </w:r>
    </w:p>
    <w:p w14:paraId="01252C42" w14:textId="76F59DE8" w:rsidR="000C4503" w:rsidRPr="00A70120" w:rsidRDefault="00A70120" w:rsidP="00A70120">
      <w:pPr>
        <w:pStyle w:val="BodyText"/>
        <w:widowControl w:val="0"/>
        <w:spacing w:before="120" w:after="120" w:line="26" w:lineRule="atLeast"/>
        <w:rPr>
          <w:b/>
          <w:bCs/>
          <w:i/>
          <w:iCs/>
          <w:szCs w:val="20"/>
          <w:lang w:val="en-US"/>
        </w:rPr>
      </w:pPr>
      <w:r w:rsidRPr="00A70120">
        <w:rPr>
          <w:b/>
          <w:bCs/>
          <w:i/>
          <w:iCs/>
          <w:szCs w:val="20"/>
          <w:lang w:val="en-US"/>
        </w:rPr>
        <w:t>No assurance that Green/Social/Sustainability Bonds will be admitted to</w:t>
      </w:r>
      <w:r>
        <w:rPr>
          <w:b/>
          <w:bCs/>
          <w:i/>
          <w:iCs/>
          <w:szCs w:val="20"/>
          <w:lang w:val="en-US"/>
        </w:rPr>
        <w:t xml:space="preserve"> </w:t>
      </w:r>
      <w:r w:rsidRPr="00A70120">
        <w:rPr>
          <w:b/>
          <w:bCs/>
          <w:i/>
          <w:iCs/>
          <w:szCs w:val="20"/>
          <w:lang w:val="en-US"/>
        </w:rPr>
        <w:t>trading on any dedicated "green", "sustainable", "social" (or similar) segment of any stock exchange</w:t>
      </w:r>
      <w:r>
        <w:rPr>
          <w:b/>
          <w:bCs/>
          <w:i/>
          <w:iCs/>
          <w:szCs w:val="20"/>
          <w:lang w:val="en-US"/>
        </w:rPr>
        <w:t xml:space="preserve"> </w:t>
      </w:r>
      <w:r w:rsidRPr="00A70120">
        <w:rPr>
          <w:rFonts w:cs="Times New Roman"/>
          <w:b/>
          <w:bCs/>
          <w:i/>
          <w:iCs/>
          <w:szCs w:val="20"/>
          <w:lang w:val="en-US"/>
        </w:rPr>
        <w:t>or market, or that any admission obtained will be maintained</w:t>
      </w:r>
    </w:p>
    <w:p w14:paraId="3DC40269" w14:textId="594557F3" w:rsidR="00582516" w:rsidRPr="004362D5" w:rsidRDefault="00582516" w:rsidP="000C4503">
      <w:pPr>
        <w:pStyle w:val="BodyText"/>
        <w:widowControl w:val="0"/>
        <w:spacing w:before="120" w:after="120" w:line="26" w:lineRule="atLeast"/>
        <w:rPr>
          <w:rFonts w:cs="Times New Roman"/>
          <w:szCs w:val="20"/>
        </w:rPr>
      </w:pPr>
      <w:r w:rsidRPr="004362D5">
        <w:rPr>
          <w:rFonts w:cs="Times New Roman"/>
          <w:szCs w:val="20"/>
        </w:rPr>
        <w:t xml:space="preserve">In the event that any such Notes are listed or admitted to trading on a dedicated </w:t>
      </w:r>
      <w:r w:rsidR="005440FD" w:rsidRPr="004362D5">
        <w:rPr>
          <w:rFonts w:cs="Times New Roman"/>
          <w:szCs w:val="20"/>
        </w:rPr>
        <w:t>"</w:t>
      </w:r>
      <w:r w:rsidRPr="004362D5">
        <w:rPr>
          <w:rFonts w:cs="Times New Roman"/>
          <w:szCs w:val="20"/>
        </w:rPr>
        <w:t>green</w:t>
      </w:r>
      <w:r w:rsidR="005440FD" w:rsidRPr="004362D5">
        <w:rPr>
          <w:rFonts w:cs="Times New Roman"/>
          <w:szCs w:val="20"/>
        </w:rPr>
        <w:t>"</w:t>
      </w:r>
      <w:r w:rsidRPr="004362D5">
        <w:rPr>
          <w:rFonts w:cs="Times New Roman"/>
          <w:szCs w:val="20"/>
        </w:rPr>
        <w:t xml:space="preserve">, </w:t>
      </w:r>
      <w:r w:rsidR="005440FD" w:rsidRPr="004362D5">
        <w:rPr>
          <w:rFonts w:cs="Times New Roman"/>
          <w:szCs w:val="20"/>
        </w:rPr>
        <w:t>"</w:t>
      </w:r>
      <w:r w:rsidRPr="004362D5">
        <w:rPr>
          <w:rFonts w:cs="Times New Roman"/>
          <w:szCs w:val="20"/>
        </w:rPr>
        <w:t>sustainable</w:t>
      </w:r>
      <w:r w:rsidR="005440FD" w:rsidRPr="004362D5">
        <w:rPr>
          <w:rFonts w:cs="Times New Roman"/>
          <w:szCs w:val="20"/>
        </w:rPr>
        <w:t>"</w:t>
      </w:r>
      <w:r w:rsidRPr="004362D5">
        <w:rPr>
          <w:rFonts w:cs="Times New Roman"/>
          <w:szCs w:val="20"/>
        </w:rPr>
        <w:t xml:space="preserve">, </w:t>
      </w:r>
      <w:r w:rsidR="005440FD" w:rsidRPr="004362D5">
        <w:rPr>
          <w:rFonts w:cs="Times New Roman"/>
          <w:szCs w:val="20"/>
        </w:rPr>
        <w:t>"</w:t>
      </w:r>
      <w:r w:rsidRPr="004362D5">
        <w:rPr>
          <w:rFonts w:cs="Times New Roman"/>
          <w:szCs w:val="20"/>
        </w:rPr>
        <w:t>social</w:t>
      </w:r>
      <w:r w:rsidR="005440FD" w:rsidRPr="004362D5">
        <w:rPr>
          <w:rFonts w:cs="Times New Roman"/>
          <w:szCs w:val="20"/>
        </w:rPr>
        <w:t>"</w:t>
      </w:r>
      <w:r w:rsidRPr="004362D5">
        <w:rPr>
          <w:rFonts w:cs="Times New Roman"/>
          <w:szCs w:val="20"/>
        </w:rPr>
        <w:t xml:space="preserve"> or other equivalently-labelled segment of a stock exchange or securities market, no representation </w:t>
      </w:r>
      <w:r w:rsidRPr="004362D5">
        <w:rPr>
          <w:rFonts w:cs="Times New Roman"/>
          <w:szCs w:val="20"/>
        </w:rPr>
        <w:lastRenderedPageBreak/>
        <w:t>or assurance is given by the Issuer, the Arrangers, the Dealers or any other person that such listing or admission satisfies any present or future investment criteria or guidelines with which such investor is required, or intends, to comply. Furthermore, it should be noted that the criteria for any such listings or admission to trading may vary from one stock exchange or securities market to another. No representation or assurance is given or made by the Issuer, the Arrangers, the Dealers or any other person that any such listing or admission to trading will be obtained in respect of any such Notes or that any such listing or admission to trading will be maintained during the life of the Notes.</w:t>
      </w:r>
    </w:p>
    <w:p w14:paraId="577F51D5" w14:textId="1D328607" w:rsidR="00582516" w:rsidRPr="0085022A" w:rsidRDefault="00582516" w:rsidP="00582516">
      <w:pPr>
        <w:pStyle w:val="BodyText"/>
        <w:widowControl w:val="0"/>
        <w:spacing w:before="120" w:after="120" w:line="26" w:lineRule="atLeast"/>
        <w:rPr>
          <w:rFonts w:cs="Times New Roman"/>
          <w:b/>
          <w:bCs/>
          <w:i/>
          <w:iCs/>
          <w:szCs w:val="20"/>
        </w:rPr>
      </w:pPr>
      <w:r w:rsidRPr="0085022A">
        <w:rPr>
          <w:rFonts w:cs="Times New Roman"/>
          <w:b/>
          <w:bCs/>
          <w:i/>
          <w:iCs/>
          <w:szCs w:val="20"/>
        </w:rPr>
        <w:t>Because the Global Notes are held by or on behalf of Euroclear and Clearstream, Luxembourg, investors will have to rely on their procedures for transfer, payment and communication with the Issuer</w:t>
      </w:r>
    </w:p>
    <w:p w14:paraId="4A732B06" w14:textId="32248EDC" w:rsidR="00582516" w:rsidRPr="0085022A" w:rsidRDefault="00582516" w:rsidP="00582516">
      <w:pPr>
        <w:pStyle w:val="BodyText"/>
        <w:widowControl w:val="0"/>
        <w:spacing w:before="120" w:after="120" w:line="26" w:lineRule="atLeast"/>
        <w:rPr>
          <w:rFonts w:cs="Times New Roman"/>
          <w:szCs w:val="20"/>
        </w:rPr>
      </w:pPr>
      <w:r w:rsidRPr="0085022A">
        <w:rPr>
          <w:rFonts w:cs="Times New Roman"/>
          <w:szCs w:val="20"/>
        </w:rPr>
        <w:t>The Notes will be represented by the Global Notes except in certain limited circumstances described in the Permanent Global Note. The Global Notes will be deposited with a common depositary for Euroclear and Clearstream, Luxembourg. Except in certain limited circumstances described in the Permanent Global Note, investors will not be entitled to receive definitive Notes. Euroclear and Clearstream, Luxembourg will maintain records of the beneficial interests in the Global Notes. While the Notes are represented by the Global Notes, investors will be able to trade their beneficial interests only through Euroclear and Clearstream, Luxembourg.</w:t>
      </w:r>
    </w:p>
    <w:p w14:paraId="3F466C6E" w14:textId="5BE87986" w:rsidR="00582516" w:rsidRPr="0085022A" w:rsidRDefault="00582516" w:rsidP="00582516">
      <w:pPr>
        <w:pStyle w:val="BodyText"/>
        <w:widowControl w:val="0"/>
        <w:spacing w:before="120" w:after="120" w:line="26" w:lineRule="atLeast"/>
        <w:rPr>
          <w:rFonts w:cs="Times New Roman"/>
          <w:szCs w:val="20"/>
        </w:rPr>
      </w:pPr>
      <w:r w:rsidRPr="0085022A">
        <w:rPr>
          <w:rFonts w:cs="Times New Roman"/>
          <w:szCs w:val="20"/>
        </w:rPr>
        <w:t>The Issuer will discharge its payment obligations under the Notes by making payments to or to the order of the common depositary for Euroclear and Clearstream, Luxembourg for distribution to their account holders. A holder of a beneficial interest in a Global Note must rely on the procedures of Euroclear and Clearstream, Luxembourg to receive payments under the Notes. The Issuer has no responsibility or liability for the records relating to, or payments made in respect of, beneficial interests in the Global Notes.</w:t>
      </w:r>
    </w:p>
    <w:p w14:paraId="0BBA9D58" w14:textId="195618B4" w:rsidR="00582516" w:rsidRPr="00E845F2" w:rsidRDefault="00582516" w:rsidP="00582516">
      <w:pPr>
        <w:pStyle w:val="BodyText"/>
        <w:widowControl w:val="0"/>
        <w:spacing w:before="120" w:after="120" w:line="26" w:lineRule="atLeast"/>
        <w:rPr>
          <w:rFonts w:cs="Times New Roman"/>
          <w:szCs w:val="20"/>
        </w:rPr>
      </w:pPr>
      <w:r w:rsidRPr="0085022A">
        <w:rPr>
          <w:rFonts w:cs="Times New Roman"/>
          <w:szCs w:val="20"/>
        </w:rPr>
        <w:t xml:space="preserve">Holders of beneficial interests in the Global Notes will not have a direct right to vote in respect of the Notes. Instead, such holders will be permitted to act only to the extent that they are enabled by Euroclear and </w:t>
      </w:r>
      <w:r w:rsidRPr="00E845F2">
        <w:rPr>
          <w:rFonts w:cs="Times New Roman"/>
          <w:szCs w:val="20"/>
        </w:rPr>
        <w:t xml:space="preserve">Clearstream, Luxembourg to appoint appropriate proxies. </w:t>
      </w:r>
    </w:p>
    <w:p w14:paraId="4768D626" w14:textId="192E6764" w:rsidR="009F1956" w:rsidRPr="00E845F2" w:rsidRDefault="009F1956" w:rsidP="009F1956">
      <w:pPr>
        <w:pStyle w:val="BodyText"/>
        <w:widowControl w:val="0"/>
        <w:spacing w:before="120" w:after="120" w:line="26" w:lineRule="atLeast"/>
        <w:rPr>
          <w:rFonts w:cs="Times New Roman"/>
          <w:iCs/>
          <w:szCs w:val="20"/>
        </w:rPr>
      </w:pPr>
      <w:bookmarkStart w:id="24" w:name="_Hlk65832714"/>
      <w:r w:rsidRPr="00E845F2">
        <w:rPr>
          <w:rFonts w:cs="Times New Roman"/>
          <w:b/>
          <w:i/>
          <w:iCs/>
          <w:szCs w:val="20"/>
        </w:rPr>
        <w:t>Investors who hold less than the minimum Specified Denomination may be unable to sell their Notes and may be adversely affected if definitive Notes are subsequently required to be issued</w:t>
      </w:r>
      <w:r w:rsidR="007A1619" w:rsidRPr="00E845F2">
        <w:rPr>
          <w:rFonts w:cs="Times New Roman"/>
          <w:b/>
          <w:i/>
          <w:iCs/>
          <w:szCs w:val="20"/>
        </w:rPr>
        <w:t xml:space="preserve"> </w:t>
      </w:r>
      <w:bookmarkEnd w:id="24"/>
    </w:p>
    <w:p w14:paraId="597EA1C4" w14:textId="24DD4F6E" w:rsidR="009F1956" w:rsidRPr="0085022A" w:rsidRDefault="009F1956" w:rsidP="00E03EE2">
      <w:pPr>
        <w:pStyle w:val="BodyText"/>
        <w:widowControl w:val="0"/>
        <w:spacing w:before="120" w:after="120" w:line="26" w:lineRule="atLeast"/>
        <w:rPr>
          <w:rFonts w:cs="Times New Roman"/>
          <w:iCs/>
          <w:szCs w:val="20"/>
        </w:rPr>
      </w:pPr>
      <w:r w:rsidRPr="00E845F2">
        <w:rPr>
          <w:rFonts w:cs="Times New Roman"/>
          <w:iCs/>
          <w:szCs w:val="20"/>
        </w:rPr>
        <w:t>In relation to any issue of Notes which have denominations consisting of a minimum Specified Denomination plus one or more higher integral multiples of another smaller amount, it is possible that such Notes may be traded in amounts in excess of the minimum Specified Denomination that are not integral multiples of such minimum Specified Denomination. In such a case a holder which, as a result of trading such amounts, holds an amount, which is less than the minimum Specified Denomination in its account with the relevant clearing system, would not be able to sell the remainder of such holding without first purchasing a principal amount of Notes at, or in excess of, the minimum Specified Denomination such that its holding amounts to a Specified Denomination. Further, a holder who, as a result of trading such amounts, holds an amount, which is less than the minimum Specified Denomination in its account with the relevant clearing system at the relevant time, may not receive a definitive Note in respect of such holding (should definitive Notes be printed or issued) and would need to purchase a principal amount of Notes at, or in excess of, the minimum Specified Denomination, such that its holding amounts to a Specified Denomination. If such Notes in definitive form are issued, holders should be aware that definitive Notes, which have a denomination that is not an integral multiple of the minimum Specified Denomination may be illiquid and difficult to trade.</w:t>
      </w:r>
    </w:p>
    <w:p w14:paraId="0C8D216B" w14:textId="2C5891DF" w:rsidR="008B53FF" w:rsidRPr="00911D68" w:rsidRDefault="00681234" w:rsidP="00E03EE2">
      <w:pPr>
        <w:pStyle w:val="BodyText"/>
        <w:widowControl w:val="0"/>
        <w:spacing w:before="120" w:after="120" w:line="26" w:lineRule="atLeast"/>
        <w:rPr>
          <w:rFonts w:cs="Times New Roman"/>
          <w:iCs/>
          <w:szCs w:val="20"/>
          <w:u w:val="single"/>
        </w:rPr>
      </w:pPr>
      <w:r w:rsidRPr="00911D68">
        <w:rPr>
          <w:rFonts w:cs="Times New Roman"/>
          <w:b/>
          <w:iCs/>
          <w:szCs w:val="20"/>
          <w:u w:val="single"/>
        </w:rPr>
        <w:t xml:space="preserve">3. </w:t>
      </w:r>
      <w:r w:rsidR="008B53FF" w:rsidRPr="00911D68">
        <w:rPr>
          <w:rFonts w:cs="Times New Roman"/>
          <w:b/>
          <w:iCs/>
          <w:szCs w:val="20"/>
          <w:u w:val="single"/>
        </w:rPr>
        <w:t xml:space="preserve">Risks related to the market generally </w:t>
      </w:r>
    </w:p>
    <w:p w14:paraId="1D47CB7B" w14:textId="77777777" w:rsidR="008B53FF" w:rsidRPr="0085022A" w:rsidRDefault="008B53FF" w:rsidP="00E03EE2">
      <w:pPr>
        <w:pStyle w:val="Title7"/>
        <w:keepNext w:val="0"/>
        <w:widowControl w:val="0"/>
        <w:spacing w:before="120" w:after="120" w:line="26" w:lineRule="atLeast"/>
        <w:rPr>
          <w:rFonts w:cs="Times New Roman"/>
          <w:b/>
          <w:bCs/>
          <w:szCs w:val="20"/>
        </w:rPr>
      </w:pPr>
      <w:r w:rsidRPr="0085022A">
        <w:rPr>
          <w:rFonts w:cs="Times New Roman"/>
          <w:b/>
          <w:bCs/>
          <w:szCs w:val="20"/>
        </w:rPr>
        <w:t>There is no active trading market for the Notes</w:t>
      </w:r>
    </w:p>
    <w:p w14:paraId="6655FDB4" w14:textId="77777777" w:rsidR="008B53FF" w:rsidRPr="0085022A" w:rsidRDefault="008B53FF" w:rsidP="00E03EE2">
      <w:pPr>
        <w:pStyle w:val="BodyText"/>
        <w:widowControl w:val="0"/>
        <w:spacing w:before="120" w:after="120" w:line="26" w:lineRule="atLeast"/>
        <w:rPr>
          <w:rFonts w:cs="Times New Roman"/>
          <w:iCs/>
          <w:szCs w:val="20"/>
        </w:rPr>
      </w:pPr>
      <w:r w:rsidRPr="0085022A">
        <w:rPr>
          <w:rFonts w:cs="Times New Roman"/>
          <w:iCs/>
          <w:szCs w:val="20"/>
        </w:rPr>
        <w:t xml:space="preserve">Notes may have no established trading market when issued, and one may never develop. If a market does develop, it may not be liquid. Therefore, investors may not be able to sell their Notes easily or at prices that will provide them with a yield comparable to similar investments that have a developed secondary market. This is particularly the case for Notes that are especially sensitive to interest rate, currency or market risks, are designed for specific investment objectives or strategies or have been structured to meet the investment requirements of limited categories of investors. These types of Notes would generally have a more limited secondary market and more price volatility than conventional debt securities. </w:t>
      </w:r>
    </w:p>
    <w:p w14:paraId="0BF2E24C" w14:textId="77777777" w:rsidR="008B53FF" w:rsidRPr="0085022A" w:rsidRDefault="008B53FF" w:rsidP="00E03EE2">
      <w:pPr>
        <w:pStyle w:val="BodyText"/>
        <w:widowControl w:val="0"/>
        <w:spacing w:before="120" w:after="120" w:line="26" w:lineRule="atLeast"/>
        <w:rPr>
          <w:rFonts w:cs="Times New Roman"/>
          <w:iCs/>
          <w:szCs w:val="20"/>
        </w:rPr>
      </w:pPr>
      <w:r w:rsidRPr="0085022A">
        <w:rPr>
          <w:rFonts w:cs="Times New Roman"/>
          <w:iCs/>
          <w:szCs w:val="20"/>
        </w:rPr>
        <w:t xml:space="preserve">If the Notes are traded after their initial issuance, they may trade at a discount to their initial offering price, depending upon prevailing interest rates, the market for similar securities, general economic conditions and the financial condition of the Issuer. </w:t>
      </w:r>
    </w:p>
    <w:p w14:paraId="7FE03368" w14:textId="23768692" w:rsidR="008B53FF" w:rsidRPr="0085022A" w:rsidRDefault="008B53FF" w:rsidP="001A3CE8">
      <w:pPr>
        <w:pStyle w:val="BodyText"/>
        <w:widowControl w:val="0"/>
        <w:spacing w:before="120" w:after="120" w:line="26" w:lineRule="atLeast"/>
        <w:rPr>
          <w:rFonts w:cs="Times New Roman"/>
          <w:szCs w:val="20"/>
        </w:rPr>
      </w:pPr>
      <w:r w:rsidRPr="0085022A">
        <w:rPr>
          <w:rFonts w:cs="Times New Roman"/>
          <w:szCs w:val="20"/>
        </w:rPr>
        <w:t xml:space="preserve">Although application has been made to the Luxembourg Stock Exchange for the Notes issued under the </w:t>
      </w:r>
      <w:r w:rsidRPr="0085022A">
        <w:rPr>
          <w:rFonts w:cs="Times New Roman"/>
          <w:szCs w:val="20"/>
        </w:rPr>
        <w:lastRenderedPageBreak/>
        <w:t xml:space="preserve">Programme to be listed on the Official List and admitted to trading on the regulated market </w:t>
      </w:r>
      <w:r w:rsidR="005440FD" w:rsidRPr="0085022A">
        <w:rPr>
          <w:rFonts w:cs="Times New Roman"/>
          <w:szCs w:val="20"/>
        </w:rPr>
        <w:t>"</w:t>
      </w:r>
      <w:r w:rsidRPr="0085022A">
        <w:rPr>
          <w:rFonts w:cs="Times New Roman"/>
          <w:szCs w:val="20"/>
        </w:rPr>
        <w:t>Bourse de Luxembourg</w:t>
      </w:r>
      <w:r w:rsidR="005440FD" w:rsidRPr="0085022A">
        <w:rPr>
          <w:rFonts w:cs="Times New Roman"/>
          <w:szCs w:val="20"/>
        </w:rPr>
        <w:t>"</w:t>
      </w:r>
      <w:r w:rsidRPr="0085022A">
        <w:rPr>
          <w:rFonts w:cs="Times New Roman"/>
          <w:szCs w:val="20"/>
        </w:rPr>
        <w:t xml:space="preserve"> of the Luxembourg Stock Exchange, there is no assurance that such application will be accepted, that any particular Tranche of Notes will be so admitted or that an active trading market will develop. Accordingly, there is no assurance as to the development or liquidity of any trading market for any particular Tranche of Notes and, therefore, any prospective purchaser should be prepared to hold the Notes until the maturity or final redemption of such Notes. </w:t>
      </w:r>
      <w:r w:rsidR="001A3CE8" w:rsidRPr="001A3CE8">
        <w:rPr>
          <w:rFonts w:cs="Times New Roman"/>
          <w:szCs w:val="20"/>
        </w:rPr>
        <w:t>In addition, the ability of</w:t>
      </w:r>
      <w:r w:rsidR="001A3CE8">
        <w:rPr>
          <w:rFonts w:cs="Times New Roman"/>
          <w:szCs w:val="20"/>
        </w:rPr>
        <w:t xml:space="preserve"> </w:t>
      </w:r>
      <w:r w:rsidR="001A3CE8" w:rsidRPr="001A3CE8">
        <w:rPr>
          <w:rFonts w:cs="Times New Roman"/>
          <w:szCs w:val="20"/>
        </w:rPr>
        <w:t>the Dealers to make a market in the Notes (if applicable) may be impacted by changes in regulatory</w:t>
      </w:r>
      <w:r w:rsidR="001A3CE8">
        <w:rPr>
          <w:rFonts w:cs="Times New Roman"/>
          <w:szCs w:val="20"/>
        </w:rPr>
        <w:t xml:space="preserve"> </w:t>
      </w:r>
      <w:r w:rsidR="001A3CE8" w:rsidRPr="001A3CE8">
        <w:rPr>
          <w:rFonts w:cs="Times New Roman"/>
          <w:szCs w:val="20"/>
        </w:rPr>
        <w:t>requirements applicable to the marketing, holding and trading of, and issuing quotations with</w:t>
      </w:r>
      <w:r w:rsidR="001A3CE8">
        <w:rPr>
          <w:rFonts w:cs="Times New Roman"/>
          <w:szCs w:val="20"/>
        </w:rPr>
        <w:t xml:space="preserve"> </w:t>
      </w:r>
      <w:r w:rsidR="001A3CE8" w:rsidRPr="001A3CE8">
        <w:rPr>
          <w:rFonts w:cs="Times New Roman"/>
          <w:szCs w:val="20"/>
        </w:rPr>
        <w:t>respect to, the Notes.</w:t>
      </w:r>
      <w:r w:rsidR="001A3CE8">
        <w:rPr>
          <w:rFonts w:cs="Times New Roman"/>
          <w:szCs w:val="20"/>
        </w:rPr>
        <w:t xml:space="preserve"> </w:t>
      </w:r>
      <w:r w:rsidR="001A3CE8" w:rsidRPr="001A3CE8">
        <w:rPr>
          <w:rFonts w:cs="Times New Roman"/>
          <w:szCs w:val="20"/>
        </w:rPr>
        <w:t>Therefore, investors may not be able to sell their Notes easily or at prices</w:t>
      </w:r>
      <w:r w:rsidR="001A3CE8">
        <w:rPr>
          <w:rFonts w:cs="Times New Roman"/>
          <w:szCs w:val="20"/>
        </w:rPr>
        <w:t xml:space="preserve"> </w:t>
      </w:r>
      <w:r w:rsidR="001A3CE8" w:rsidRPr="001A3CE8">
        <w:rPr>
          <w:rFonts w:cs="Times New Roman"/>
          <w:szCs w:val="20"/>
        </w:rPr>
        <w:t>that will provide them with a yield comparable to similar investments that have a developed</w:t>
      </w:r>
      <w:r w:rsidR="001A3CE8">
        <w:rPr>
          <w:rFonts w:cs="Times New Roman"/>
          <w:szCs w:val="20"/>
        </w:rPr>
        <w:t xml:space="preserve"> </w:t>
      </w:r>
      <w:r w:rsidR="001A3CE8" w:rsidRPr="001A3CE8">
        <w:rPr>
          <w:rFonts w:cs="Times New Roman"/>
          <w:szCs w:val="20"/>
        </w:rPr>
        <w:t>secondary market.</w:t>
      </w:r>
    </w:p>
    <w:p w14:paraId="572106A7" w14:textId="77777777" w:rsidR="008B53FF" w:rsidRPr="0085022A" w:rsidRDefault="008B53FF" w:rsidP="00E03EE2">
      <w:pPr>
        <w:pStyle w:val="BodyText"/>
        <w:widowControl w:val="0"/>
        <w:spacing w:before="120" w:after="120" w:line="26" w:lineRule="atLeast"/>
        <w:rPr>
          <w:rFonts w:cs="Times New Roman"/>
          <w:szCs w:val="20"/>
        </w:rPr>
      </w:pPr>
      <w:r w:rsidRPr="0085022A">
        <w:rPr>
          <w:rFonts w:cs="Times New Roman"/>
          <w:szCs w:val="20"/>
        </w:rPr>
        <w:t>Illiquidity may have a material adverse effect on the market value of Notes.</w:t>
      </w:r>
    </w:p>
    <w:p w14:paraId="290927D6" w14:textId="77777777" w:rsidR="008B53FF" w:rsidRPr="0085022A" w:rsidRDefault="008B53FF" w:rsidP="00E03EE2">
      <w:pPr>
        <w:pStyle w:val="BodyText"/>
        <w:widowControl w:val="0"/>
        <w:spacing w:before="120" w:after="120" w:line="26" w:lineRule="atLeast"/>
        <w:rPr>
          <w:rFonts w:cs="Times New Roman"/>
          <w:b/>
          <w:i/>
          <w:iCs/>
          <w:szCs w:val="20"/>
        </w:rPr>
      </w:pPr>
      <w:r w:rsidRPr="0085022A">
        <w:rPr>
          <w:rFonts w:cs="Times New Roman"/>
          <w:b/>
          <w:i/>
          <w:iCs/>
          <w:szCs w:val="20"/>
        </w:rPr>
        <w:t>Exchange rate risks and exchange controls</w:t>
      </w:r>
    </w:p>
    <w:p w14:paraId="5F49F72F" w14:textId="09AEF00B" w:rsidR="008B53FF" w:rsidRPr="0085022A" w:rsidRDefault="008B53FF" w:rsidP="00E03EE2">
      <w:pPr>
        <w:pStyle w:val="BodyText"/>
        <w:widowControl w:val="0"/>
        <w:spacing w:before="120" w:after="120" w:line="26" w:lineRule="atLeast"/>
        <w:rPr>
          <w:rFonts w:cs="Times New Roman"/>
          <w:iCs/>
          <w:szCs w:val="20"/>
        </w:rPr>
      </w:pPr>
      <w:r w:rsidRPr="0085022A">
        <w:rPr>
          <w:rFonts w:cs="Times New Roman"/>
          <w:iCs/>
          <w:szCs w:val="20"/>
        </w:rPr>
        <w:t>The Issuer will pay principal and interest on the Notes in the Specified Currency. This presents certain risks relating to currency conversions if an investor</w:t>
      </w:r>
      <w:r w:rsidR="005440FD" w:rsidRPr="0085022A">
        <w:rPr>
          <w:rFonts w:cs="Times New Roman"/>
          <w:iCs/>
          <w:szCs w:val="20"/>
        </w:rPr>
        <w:t>'</w:t>
      </w:r>
      <w:r w:rsidRPr="0085022A">
        <w:rPr>
          <w:rFonts w:cs="Times New Roman"/>
          <w:iCs/>
          <w:szCs w:val="20"/>
        </w:rPr>
        <w:t xml:space="preserve">s financial activities are denominated principally in a currency or currency unit (the </w:t>
      </w:r>
      <w:r w:rsidR="005440FD" w:rsidRPr="0085022A">
        <w:rPr>
          <w:rFonts w:cs="Times New Roman"/>
          <w:iCs/>
          <w:szCs w:val="20"/>
        </w:rPr>
        <w:t>"</w:t>
      </w:r>
      <w:r w:rsidRPr="0085022A">
        <w:rPr>
          <w:rFonts w:cs="Times New Roman"/>
          <w:b/>
          <w:iCs/>
          <w:szCs w:val="20"/>
        </w:rPr>
        <w:t>Investor</w:t>
      </w:r>
      <w:r w:rsidR="005440FD" w:rsidRPr="0085022A">
        <w:rPr>
          <w:rFonts w:cs="Times New Roman"/>
          <w:b/>
          <w:iCs/>
          <w:szCs w:val="20"/>
        </w:rPr>
        <w:t>'</w:t>
      </w:r>
      <w:r w:rsidRPr="0085022A">
        <w:rPr>
          <w:rFonts w:cs="Times New Roman"/>
          <w:b/>
          <w:iCs/>
          <w:szCs w:val="20"/>
        </w:rPr>
        <w:t>s Currency</w:t>
      </w:r>
      <w:r w:rsidR="005440FD" w:rsidRPr="0085022A">
        <w:rPr>
          <w:rFonts w:cs="Times New Roman"/>
          <w:iCs/>
          <w:szCs w:val="20"/>
        </w:rPr>
        <w:t>"</w:t>
      </w:r>
      <w:r w:rsidRPr="0085022A">
        <w:rPr>
          <w:rFonts w:cs="Times New Roman"/>
          <w:iCs/>
          <w:szCs w:val="20"/>
        </w:rPr>
        <w:t>) other than the Specified Currency. These include the risk that exchange rates may significantly change (including changes due to devaluation of the Specified Currency or revaluation of the Investor</w:t>
      </w:r>
      <w:r w:rsidR="005440FD" w:rsidRPr="0085022A">
        <w:rPr>
          <w:rFonts w:cs="Times New Roman"/>
          <w:iCs/>
          <w:szCs w:val="20"/>
        </w:rPr>
        <w:t>'</w:t>
      </w:r>
      <w:r w:rsidRPr="0085022A">
        <w:rPr>
          <w:rFonts w:cs="Times New Roman"/>
          <w:iCs/>
          <w:szCs w:val="20"/>
        </w:rPr>
        <w:t>s Currency) and the risk that authorities with jurisdiction over the Investor</w:t>
      </w:r>
      <w:r w:rsidR="005440FD" w:rsidRPr="0085022A">
        <w:rPr>
          <w:rFonts w:cs="Times New Roman"/>
          <w:iCs/>
          <w:szCs w:val="20"/>
        </w:rPr>
        <w:t>'</w:t>
      </w:r>
      <w:r w:rsidRPr="0085022A">
        <w:rPr>
          <w:rFonts w:cs="Times New Roman"/>
          <w:iCs/>
          <w:szCs w:val="20"/>
        </w:rPr>
        <w:t>s Currency may impose or modify exchange controls. An appreciation in the value of the Investor</w:t>
      </w:r>
      <w:r w:rsidR="005440FD" w:rsidRPr="0085022A">
        <w:rPr>
          <w:rFonts w:cs="Times New Roman"/>
          <w:iCs/>
          <w:szCs w:val="20"/>
        </w:rPr>
        <w:t>'</w:t>
      </w:r>
      <w:r w:rsidRPr="0085022A">
        <w:rPr>
          <w:rFonts w:cs="Times New Roman"/>
          <w:iCs/>
          <w:szCs w:val="20"/>
        </w:rPr>
        <w:t>s Currency relative to the Specified Currency would decrease (1) the Investor</w:t>
      </w:r>
      <w:r w:rsidR="005440FD" w:rsidRPr="0085022A">
        <w:rPr>
          <w:rFonts w:cs="Times New Roman"/>
          <w:iCs/>
          <w:szCs w:val="20"/>
        </w:rPr>
        <w:t>'</w:t>
      </w:r>
      <w:r w:rsidRPr="0085022A">
        <w:rPr>
          <w:rFonts w:cs="Times New Roman"/>
          <w:iCs/>
          <w:szCs w:val="20"/>
        </w:rPr>
        <w:t>s Currency-equivalent yield on the Notes, (2) the Investor</w:t>
      </w:r>
      <w:r w:rsidR="005440FD" w:rsidRPr="0085022A">
        <w:rPr>
          <w:rFonts w:cs="Times New Roman"/>
          <w:iCs/>
          <w:szCs w:val="20"/>
        </w:rPr>
        <w:t>'</w:t>
      </w:r>
      <w:r w:rsidRPr="0085022A">
        <w:rPr>
          <w:rFonts w:cs="Times New Roman"/>
          <w:iCs/>
          <w:szCs w:val="20"/>
        </w:rPr>
        <w:t>s Currency-equivalent value of the principal payable on the Notes and (3) the Investor</w:t>
      </w:r>
      <w:r w:rsidR="005440FD" w:rsidRPr="0085022A">
        <w:rPr>
          <w:rFonts w:cs="Times New Roman"/>
          <w:iCs/>
          <w:szCs w:val="20"/>
        </w:rPr>
        <w:t>'</w:t>
      </w:r>
      <w:r w:rsidRPr="0085022A">
        <w:rPr>
          <w:rFonts w:cs="Times New Roman"/>
          <w:iCs/>
          <w:szCs w:val="20"/>
        </w:rPr>
        <w:t>s Currency-equivalent market value of the Notes.</w:t>
      </w:r>
    </w:p>
    <w:p w14:paraId="339CB9FD" w14:textId="77777777" w:rsidR="008B53FF" w:rsidRPr="0085022A" w:rsidRDefault="008B53FF" w:rsidP="00E03EE2">
      <w:pPr>
        <w:pStyle w:val="BodyText"/>
        <w:widowControl w:val="0"/>
        <w:spacing w:before="120" w:after="120" w:line="26" w:lineRule="atLeast"/>
        <w:rPr>
          <w:rFonts w:cs="Times New Roman"/>
          <w:iCs/>
          <w:szCs w:val="20"/>
        </w:rPr>
      </w:pPr>
      <w:r w:rsidRPr="0085022A">
        <w:rPr>
          <w:rFonts w:cs="Times New Roman"/>
          <w:iCs/>
          <w:szCs w:val="20"/>
        </w:rPr>
        <w:t>Government and monetary authorities may impose (as some have done in the past) exchange controls that could adversely affect an applicable exchange rate or the ability of the Issuer to make payments in respect of the Notes. As a result, investors may receive less interest or principal than expected, or no interest or principal.</w:t>
      </w:r>
    </w:p>
    <w:p w14:paraId="76C631BB" w14:textId="77777777" w:rsidR="008B53FF" w:rsidRPr="0085022A" w:rsidRDefault="008B53FF" w:rsidP="00E03EE2">
      <w:pPr>
        <w:pStyle w:val="BodyText"/>
        <w:widowControl w:val="0"/>
        <w:spacing w:before="120" w:after="120" w:line="26" w:lineRule="atLeast"/>
        <w:rPr>
          <w:rFonts w:cs="Times New Roman"/>
          <w:b/>
          <w:i/>
          <w:iCs/>
          <w:szCs w:val="20"/>
        </w:rPr>
      </w:pPr>
      <w:r w:rsidRPr="0085022A">
        <w:rPr>
          <w:rFonts w:cs="Times New Roman"/>
          <w:b/>
          <w:i/>
          <w:iCs/>
          <w:szCs w:val="20"/>
        </w:rPr>
        <w:t>Notes issued at a substantial discount or premium</w:t>
      </w:r>
    </w:p>
    <w:p w14:paraId="2C6EC726" w14:textId="77777777" w:rsidR="008B53FF" w:rsidRPr="0085022A" w:rsidRDefault="008B53FF" w:rsidP="00E03EE2">
      <w:pPr>
        <w:pStyle w:val="BodyText"/>
        <w:widowControl w:val="0"/>
        <w:spacing w:before="120" w:after="120" w:line="26" w:lineRule="atLeast"/>
        <w:rPr>
          <w:rFonts w:cs="Times New Roman"/>
          <w:iCs/>
          <w:szCs w:val="20"/>
        </w:rPr>
      </w:pPr>
      <w:r w:rsidRPr="0085022A">
        <w:rPr>
          <w:rFonts w:cs="Times New Roman"/>
          <w:iCs/>
          <w:szCs w:val="20"/>
        </w:rPr>
        <w:t>The market values of securities issued at a substantial discount or premium to their nominal amount tend to fluctuate more in relation to general changes in interest rates than do prices for conventional interest-bearing securities. Generally, the longer the remaining term of the securities, the greater the price volatility as compared to conventional interest-bearing securities with comparable maturities.</w:t>
      </w:r>
    </w:p>
    <w:p w14:paraId="30DACC28" w14:textId="77777777" w:rsidR="008B53FF" w:rsidRPr="0085022A" w:rsidRDefault="008B53FF" w:rsidP="00E03EE2">
      <w:pPr>
        <w:pStyle w:val="BodyText"/>
        <w:widowControl w:val="0"/>
        <w:spacing w:before="120" w:after="120" w:line="26" w:lineRule="atLeast"/>
        <w:rPr>
          <w:rFonts w:cs="Times New Roman"/>
          <w:b/>
          <w:i/>
          <w:iCs/>
          <w:szCs w:val="20"/>
        </w:rPr>
      </w:pPr>
      <w:r w:rsidRPr="0085022A">
        <w:rPr>
          <w:rFonts w:cs="Times New Roman"/>
          <w:b/>
          <w:i/>
          <w:iCs/>
          <w:szCs w:val="20"/>
        </w:rPr>
        <w:t>Credit ratings may not reflect all risks</w:t>
      </w:r>
    </w:p>
    <w:p w14:paraId="54D6DBB8" w14:textId="77777777" w:rsidR="008B53FF" w:rsidRPr="0085022A" w:rsidRDefault="008B53FF" w:rsidP="00E03EE2">
      <w:pPr>
        <w:pStyle w:val="BodyText"/>
        <w:widowControl w:val="0"/>
        <w:spacing w:before="120" w:after="120" w:line="26" w:lineRule="atLeast"/>
        <w:rPr>
          <w:rFonts w:cs="Times New Roman"/>
          <w:iCs/>
          <w:szCs w:val="20"/>
        </w:rPr>
      </w:pPr>
      <w:r w:rsidRPr="0085022A">
        <w:rPr>
          <w:rFonts w:cs="Times New Roman"/>
          <w:iCs/>
          <w:szCs w:val="20"/>
        </w:rPr>
        <w:t>One or more independent credit rating agencies may assign credit ratings to an issue of Notes. The ratings may not reflect the potential impact of all risks related to structure, market and additional factors discussed above that may affect the value of the Notes and as such should not be relied upon by investors when making an investment decision. A credit rating is not a recommendation to buy, sell or hold securities and may be revised, suspended or withdrawn by the rating agency at any time.</w:t>
      </w:r>
    </w:p>
    <w:p w14:paraId="51B7FCBB" w14:textId="26E4FD61" w:rsidR="008B53FF" w:rsidRPr="0085022A" w:rsidRDefault="00B55070" w:rsidP="00E03EE2">
      <w:pPr>
        <w:pStyle w:val="BodyText"/>
        <w:widowControl w:val="0"/>
        <w:spacing w:before="120" w:after="120" w:line="26" w:lineRule="atLeast"/>
        <w:rPr>
          <w:rFonts w:cs="Times New Roman"/>
          <w:iCs/>
          <w:szCs w:val="20"/>
        </w:rPr>
      </w:pPr>
      <w:r w:rsidRPr="00B55070">
        <w:rPr>
          <w:rFonts w:cs="Times New Roman"/>
          <w:iCs/>
          <w:szCs w:val="20"/>
        </w:rPr>
        <w:t>In general, European regulated investors are restricted from using a rating for regulatory purposes if such rating is not (1) issued by a credit rating agency established in the EEA and registered under the EU CRA Regulation or (2) provided by a credit rating agency not established in the EEA but is endorsed by a credit rating agency established in the EEA and registered under the EU CRA Regulation or (3) provided by a credit rating agency not established in the EEA which is certified under the EU CRA Regulation.  Similarly, in general, UK regulated investors are restricted from using a rating for regulatory purposes if such rating is not (1) issued by a credit rating agency established in the UK and registered under the UK CRA Regulation or (2) provided by a credit rating agency not established in the UK but is endorsed by a credit rating agency established in the UK and registered under the UK CRA Regulation or (3) provided by a credit rating agency not established in the UK which is certified under the UK CRA Regulation.</w:t>
      </w:r>
      <w:r>
        <w:rPr>
          <w:rFonts w:cs="Times New Roman"/>
          <w:iCs/>
          <w:szCs w:val="20"/>
        </w:rPr>
        <w:t xml:space="preserve"> </w:t>
      </w:r>
      <w:r w:rsidR="008B53FF" w:rsidRPr="0085022A">
        <w:rPr>
          <w:rFonts w:cs="Times New Roman"/>
          <w:iCs/>
          <w:szCs w:val="20"/>
        </w:rPr>
        <w:t xml:space="preserve">Certain information with respect to the credit rating agencies and ratings will be disclosed in the Final Terms. </w:t>
      </w:r>
    </w:p>
    <w:p w14:paraId="1A677870" w14:textId="77777777" w:rsidR="008B53FF" w:rsidRPr="0085022A" w:rsidRDefault="008B53FF" w:rsidP="00E03EE2">
      <w:pPr>
        <w:pStyle w:val="BodyText"/>
        <w:widowControl w:val="0"/>
        <w:spacing w:before="120" w:after="120" w:line="26" w:lineRule="atLeast"/>
        <w:rPr>
          <w:rFonts w:cs="Times New Roman"/>
          <w:b/>
          <w:i/>
          <w:iCs/>
          <w:szCs w:val="20"/>
        </w:rPr>
      </w:pPr>
      <w:r w:rsidRPr="0085022A">
        <w:rPr>
          <w:rFonts w:cs="Times New Roman"/>
          <w:b/>
          <w:i/>
          <w:iCs/>
          <w:szCs w:val="20"/>
        </w:rPr>
        <w:t xml:space="preserve">Legal investment considerations may restrict certain investments </w:t>
      </w:r>
    </w:p>
    <w:p w14:paraId="0E8426C0" w14:textId="77777777" w:rsidR="008B53FF" w:rsidRPr="0085022A" w:rsidRDefault="008B53FF" w:rsidP="00E03EE2">
      <w:pPr>
        <w:pStyle w:val="BodyText"/>
        <w:widowControl w:val="0"/>
        <w:spacing w:before="120" w:after="120" w:line="26" w:lineRule="atLeast"/>
        <w:rPr>
          <w:rFonts w:cs="Times New Roman"/>
          <w:iCs/>
          <w:szCs w:val="20"/>
        </w:rPr>
      </w:pPr>
      <w:r w:rsidRPr="0085022A">
        <w:rPr>
          <w:rFonts w:cs="Times New Roman"/>
          <w:iCs/>
          <w:szCs w:val="20"/>
        </w:rPr>
        <w:t>The investment activities of certain investors are subject to legal investment laws and regulations, or review or regulation by certain authorities. Each potential investor should consult its legal advisers to determine whether and to what extent (1) Notes are legal investments for it, (2) Notes can be used as collateral for various types of borrowing, and (3) other restrictions apply to its purchase or pledge of any Notes. Financial institutions should consult their legal advisers or the appropriate regulators to determine the appropriate treatment of Notes under any applicable risk-based capital or similar rules.</w:t>
      </w:r>
    </w:p>
    <w:p w14:paraId="549E1028" w14:textId="77777777" w:rsidR="00297989" w:rsidRPr="0085022A" w:rsidRDefault="00297989" w:rsidP="00297989">
      <w:pPr>
        <w:pStyle w:val="BodyText2"/>
        <w:ind w:left="0"/>
        <w:rPr>
          <w:rFonts w:cs="Times New Roman"/>
          <w:szCs w:val="20"/>
        </w:rPr>
      </w:pPr>
      <w:r w:rsidRPr="0085022A">
        <w:rPr>
          <w:rFonts w:cs="Times New Roman"/>
          <w:b/>
          <w:bCs/>
          <w:i/>
          <w:iCs/>
          <w:szCs w:val="20"/>
        </w:rPr>
        <w:lastRenderedPageBreak/>
        <w:t>The terms and conditions of the Notes contain a "collective action" clause under which the terms of any one Series of Notes and/or multiple Series of Notes may be amended, modified or waived without the consent of the holders of all Notes</w:t>
      </w:r>
      <w:r w:rsidRPr="0085022A">
        <w:rPr>
          <w:rFonts w:cs="Times New Roman"/>
          <w:szCs w:val="20"/>
        </w:rPr>
        <w:t xml:space="preserve"> </w:t>
      </w:r>
    </w:p>
    <w:p w14:paraId="4EDEC332" w14:textId="77777777" w:rsidR="00297989" w:rsidRPr="0085022A" w:rsidRDefault="00297989" w:rsidP="00297989">
      <w:pPr>
        <w:pStyle w:val="BodyText2"/>
        <w:ind w:left="0"/>
        <w:rPr>
          <w:rFonts w:cs="Times New Roman"/>
          <w:szCs w:val="20"/>
          <w:lang w:eastAsia="zh-CN" w:bidi="he-IL"/>
        </w:rPr>
      </w:pPr>
      <w:r w:rsidRPr="0085022A">
        <w:rPr>
          <w:rFonts w:cs="Times New Roman"/>
          <w:szCs w:val="20"/>
          <w:lang w:eastAsia="zh-CN" w:bidi="he-IL"/>
        </w:rPr>
        <w:t>The Conditions contain provisions regarding amendments, modifications and waivers, commonly referred to as "collective action" clauses. Such clauses permit defined majorities to bind all Noteholders, including Noteholders who did not vote and Noteholders who voted in a manner contrary to the majority. The relevant provisions also permit, in relation to reserved matters, multiple Series of Notes to be aggregated for voting purposes (provided that each such Series also contains the collective action clauses in the terms and conditions of the relevant Notes).</w:t>
      </w:r>
    </w:p>
    <w:p w14:paraId="52F327E2" w14:textId="77777777" w:rsidR="00297989" w:rsidRPr="0085022A" w:rsidRDefault="00297989" w:rsidP="00297989">
      <w:pPr>
        <w:pStyle w:val="BodyText2"/>
        <w:ind w:left="0"/>
        <w:rPr>
          <w:rFonts w:cs="Times New Roman"/>
          <w:szCs w:val="20"/>
          <w:lang w:eastAsia="zh-CN" w:bidi="he-IL"/>
        </w:rPr>
      </w:pPr>
      <w:r w:rsidRPr="0085022A">
        <w:rPr>
          <w:rFonts w:cs="Times New Roman"/>
          <w:szCs w:val="20"/>
          <w:lang w:eastAsia="zh-CN" w:bidi="he-IL"/>
        </w:rPr>
        <w:t xml:space="preserve">The Issuer expects that all Series of Notes issued under the Programme will include such collective action clauses, thereby giving the Issuer the ability to request modifications or actions in respect of reserved matters across multiple Series of Notes. This means that a defined majority of the holders of such Series of Notes (when taken in the aggregate only, in some circumstances, and/or individually) would be able to bind all holders of Notes in all the relevant aggregated Series. Any modification or actions relating to reserved matters, including in respect of payments and other important terms, may be made to a single Series of Notes with the consent of the holders of 75 per cent. of the aggregate nominal amount outstanding of such Notes, and to multiple Series of Notes with the consent of both (i) the holders of 66⅔ per cent. of the aggregate nominal amount outstanding of all Series of Notes being aggregated and (ii) the holders of 50 per cent. in aggregate nominal amount outstanding of each Series of Notes being aggregated. In addition, under certain circumstances, including the satisfaction of the Uniformly Applicable Condition in the Conditions, any such modification or action relating to reserved matters may be made to multiple Series of Notes with the consent of 75 per cent. of the aggregate nominal amount outstanding of all Series of Notes being aggregated only, without requiring a particular percentage of the holders in any individual affected Series of Notes to vote in favour of any proposed modification or action. Any modification or action proposed by the Issuer may, at the option of the Issuer, be made in respect of some Series of Notes only and, for the avoidance of doubt, the provisions may be used for different groups of two or more Series of Notes simultaneously. At the time of any proposed modification or action, the Issuer will be obliged, inter alia, to specify which method or methods of aggregation will be used by the Issuer. </w:t>
      </w:r>
    </w:p>
    <w:p w14:paraId="554DF752" w14:textId="77777777" w:rsidR="00297989" w:rsidRPr="0085022A" w:rsidRDefault="00297989" w:rsidP="00297989">
      <w:pPr>
        <w:pStyle w:val="BodyText2"/>
        <w:ind w:left="0"/>
        <w:rPr>
          <w:rFonts w:cs="Times New Roman"/>
          <w:szCs w:val="20"/>
          <w:lang w:eastAsia="zh-CN" w:bidi="he-IL"/>
        </w:rPr>
      </w:pPr>
      <w:r w:rsidRPr="0085022A">
        <w:rPr>
          <w:rFonts w:cs="Times New Roman"/>
          <w:szCs w:val="20"/>
          <w:lang w:eastAsia="zh-CN" w:bidi="he-IL"/>
        </w:rPr>
        <w:t xml:space="preserve">There is a risk therefore that the terms and conditions of a Series of Notes may be amended, modified or waived in circumstances whereby the Noteholders voting in favour of an amendment, modification or waiver may be Noteholders of a different Series of Notes and as such, without a minimum percentage of the Noteholders of the relevant Series (such as the Notes) having voted in favour of such amendment, modification or waiver. In addition, there is a risk that the provisions allowing for aggregation across multiple Series of Notes may make the Notes less attractive to purchasers in the secondary market on the occurrence of an Event of Default or in a distress situation. Further, any such amendment, modification or waiver in relation to any Notes may adversely affect their trading price. </w:t>
      </w:r>
    </w:p>
    <w:p w14:paraId="2B15E60C" w14:textId="77777777" w:rsidR="00297989" w:rsidRPr="0085022A" w:rsidRDefault="00297989" w:rsidP="00297989">
      <w:pPr>
        <w:pStyle w:val="BodyText2"/>
        <w:ind w:left="0"/>
        <w:rPr>
          <w:rFonts w:cs="Times New Roman"/>
          <w:szCs w:val="20"/>
          <w:lang w:eastAsia="zh-CN" w:bidi="he-IL"/>
        </w:rPr>
      </w:pPr>
      <w:r w:rsidRPr="0085022A">
        <w:rPr>
          <w:rFonts w:cs="Times New Roman"/>
          <w:szCs w:val="20"/>
          <w:lang w:eastAsia="zh-CN" w:bidi="he-IL"/>
        </w:rPr>
        <w:t>In the future, the Issuer may issue debt securities, including securities that may not be issued under the Programme, which contain collective action clauses in the same form as the collective action clauses in the Conditions. If this occurs, then this could mean that any Series of Notes issued under the Programme would be capable of aggregation with any such future debt securities.</w:t>
      </w:r>
    </w:p>
    <w:p w14:paraId="1C97AFA2" w14:textId="79A40AFF" w:rsidR="008B53FF" w:rsidRPr="0085022A" w:rsidRDefault="008B53FF" w:rsidP="00E03EE2">
      <w:pPr>
        <w:pStyle w:val="BodyText"/>
        <w:widowControl w:val="0"/>
        <w:spacing w:before="120" w:after="120" w:line="26" w:lineRule="atLeast"/>
        <w:rPr>
          <w:rFonts w:cs="Times New Roman"/>
          <w:iCs/>
          <w:szCs w:val="20"/>
        </w:rPr>
      </w:pPr>
    </w:p>
    <w:p w14:paraId="790AF84D" w14:textId="77777777" w:rsidR="00F26D49" w:rsidRPr="0085022A" w:rsidRDefault="008B53FF" w:rsidP="00F26D49">
      <w:pPr>
        <w:pStyle w:val="Title1"/>
        <w:pageBreakBefore w:val="0"/>
        <w:widowControl w:val="0"/>
        <w:spacing w:before="120" w:after="120" w:line="26" w:lineRule="atLeast"/>
        <w:outlineLvl w:val="0"/>
        <w:rPr>
          <w:rFonts w:ascii="Times New Roman" w:hAnsi="Times New Roman" w:cs="Times New Roman"/>
          <w:szCs w:val="20"/>
        </w:rPr>
      </w:pPr>
      <w:bookmarkStart w:id="25" w:name="_Toc426705380"/>
      <w:r w:rsidRPr="0085022A">
        <w:rPr>
          <w:rFonts w:ascii="Times New Roman" w:hAnsi="Times New Roman" w:cs="Times New Roman"/>
          <w:szCs w:val="20"/>
        </w:rPr>
        <w:br w:type="page"/>
      </w:r>
      <w:bookmarkStart w:id="26" w:name="_Toc234422875"/>
      <w:bookmarkStart w:id="27" w:name="_Toc235094380"/>
      <w:r w:rsidR="00F26D49">
        <w:rPr>
          <w:rFonts w:ascii="Times New Roman" w:hAnsi="Times New Roman" w:cs="Times New Roman"/>
          <w:szCs w:val="20"/>
        </w:rPr>
        <w:lastRenderedPageBreak/>
        <w:t>INFORMATION INCORPORATED BY REFERENCE</w:t>
      </w:r>
      <w:bookmarkEnd w:id="26"/>
      <w:bookmarkEnd w:id="27"/>
    </w:p>
    <w:p w14:paraId="34E4AAB8" w14:textId="7C893647" w:rsidR="00F26D49" w:rsidRPr="00F26D49" w:rsidRDefault="00F26D49" w:rsidP="00F26D49">
      <w:pPr>
        <w:pStyle w:val="BodyText"/>
        <w:widowControl w:val="0"/>
        <w:spacing w:before="120" w:after="120" w:line="26" w:lineRule="atLeast"/>
        <w:rPr>
          <w:rFonts w:cs="Times New Roman"/>
          <w:iCs/>
          <w:szCs w:val="20"/>
        </w:rPr>
      </w:pPr>
      <w:r w:rsidRPr="00F26D49">
        <w:rPr>
          <w:rFonts w:cs="Times New Roman"/>
          <w:iCs/>
          <w:szCs w:val="20"/>
        </w:rPr>
        <w:t>The following information shall be deemed to be incorporated by reference in, and to form part of, this Base Prospectus</w:t>
      </w:r>
      <w:r>
        <w:rPr>
          <w:rFonts w:cs="Times New Roman"/>
          <w:iCs/>
          <w:szCs w:val="20"/>
        </w:rPr>
        <w:t>:</w:t>
      </w:r>
      <w:r w:rsidRPr="00F26D49">
        <w:rPr>
          <w:rFonts w:cs="Times New Roman"/>
          <w:iCs/>
          <w:szCs w:val="20"/>
        </w:rPr>
        <w:t xml:space="preserve"> </w:t>
      </w:r>
    </w:p>
    <w:p w14:paraId="58ED0037" w14:textId="069F6B6F" w:rsidR="00F26D49" w:rsidRDefault="00F26D49" w:rsidP="000D5238">
      <w:pPr>
        <w:pStyle w:val="BodyText"/>
        <w:widowControl w:val="0"/>
        <w:numPr>
          <w:ilvl w:val="0"/>
          <w:numId w:val="47"/>
        </w:numPr>
        <w:spacing w:before="120" w:after="120" w:line="26" w:lineRule="atLeast"/>
        <w:rPr>
          <w:iCs/>
          <w:szCs w:val="20"/>
        </w:rPr>
      </w:pPr>
      <w:r w:rsidRPr="00F26D49">
        <w:rPr>
          <w:iCs/>
          <w:szCs w:val="20"/>
        </w:rPr>
        <w:t xml:space="preserve">the terms and conditions of the </w:t>
      </w:r>
      <w:r w:rsidR="001A3C55" w:rsidRPr="00F26D49">
        <w:rPr>
          <w:iCs/>
          <w:szCs w:val="20"/>
        </w:rPr>
        <w:t xml:space="preserve">Notes </w:t>
      </w:r>
      <w:r w:rsidRPr="00F26D49">
        <w:rPr>
          <w:iCs/>
          <w:szCs w:val="20"/>
        </w:rPr>
        <w:t xml:space="preserve">set out </w:t>
      </w:r>
      <w:r w:rsidR="00840825">
        <w:rPr>
          <w:iCs/>
          <w:szCs w:val="20"/>
        </w:rPr>
        <w:t>in</w:t>
      </w:r>
      <w:r w:rsidR="00840825" w:rsidRPr="00F26D49">
        <w:rPr>
          <w:iCs/>
          <w:szCs w:val="20"/>
        </w:rPr>
        <w:t xml:space="preserve"> the </w:t>
      </w:r>
      <w:r w:rsidR="00840825">
        <w:rPr>
          <w:iCs/>
          <w:szCs w:val="20"/>
        </w:rPr>
        <w:t xml:space="preserve">previous </w:t>
      </w:r>
      <w:r w:rsidR="001A3C55" w:rsidRPr="00F26D49">
        <w:rPr>
          <w:iCs/>
          <w:szCs w:val="20"/>
        </w:rPr>
        <w:t xml:space="preserve">Base Prospectus </w:t>
      </w:r>
      <w:r w:rsidR="00840825" w:rsidRPr="00F26D49">
        <w:rPr>
          <w:iCs/>
          <w:szCs w:val="20"/>
        </w:rPr>
        <w:t xml:space="preserve">dated </w:t>
      </w:r>
      <w:r w:rsidR="00840825">
        <w:rPr>
          <w:iCs/>
          <w:szCs w:val="20"/>
        </w:rPr>
        <w:t>23 April 2021,</w:t>
      </w:r>
      <w:r w:rsidR="00840825" w:rsidRPr="00F26D49">
        <w:rPr>
          <w:iCs/>
          <w:szCs w:val="20"/>
        </w:rPr>
        <w:t xml:space="preserve"> </w:t>
      </w:r>
      <w:r w:rsidR="00840825">
        <w:rPr>
          <w:iCs/>
          <w:szCs w:val="20"/>
        </w:rPr>
        <w:t>at</w:t>
      </w:r>
      <w:r w:rsidRPr="00F26D49">
        <w:rPr>
          <w:iCs/>
          <w:szCs w:val="20"/>
        </w:rPr>
        <w:t xml:space="preserve"> pages </w:t>
      </w:r>
      <w:r w:rsidR="0022515C">
        <w:rPr>
          <w:iCs/>
          <w:szCs w:val="20"/>
        </w:rPr>
        <w:t>31</w:t>
      </w:r>
      <w:r w:rsidRPr="00840825">
        <w:rPr>
          <w:iCs/>
          <w:szCs w:val="20"/>
        </w:rPr>
        <w:t xml:space="preserve"> to </w:t>
      </w:r>
      <w:r w:rsidR="00505668">
        <w:rPr>
          <w:iCs/>
          <w:szCs w:val="20"/>
        </w:rPr>
        <w:t>64</w:t>
      </w:r>
      <w:r w:rsidRPr="00F26D49">
        <w:rPr>
          <w:iCs/>
          <w:szCs w:val="20"/>
        </w:rPr>
        <w:t xml:space="preserve"> </w:t>
      </w:r>
      <w:r w:rsidR="00840825">
        <w:rPr>
          <w:iCs/>
          <w:szCs w:val="20"/>
        </w:rPr>
        <w:t>(inclusive)</w:t>
      </w:r>
      <w:r w:rsidR="001A3C55">
        <w:rPr>
          <w:iCs/>
          <w:szCs w:val="20"/>
        </w:rPr>
        <w:t>,</w:t>
      </w:r>
      <w:r w:rsidR="00840825">
        <w:rPr>
          <w:iCs/>
          <w:szCs w:val="20"/>
        </w:rPr>
        <w:t xml:space="preserve"> </w:t>
      </w:r>
      <w:r w:rsidR="001A3C55" w:rsidRPr="001A3C55">
        <w:rPr>
          <w:iCs/>
          <w:szCs w:val="20"/>
        </w:rPr>
        <w:t>prepared by the Issuer in connection with the Programme available at</w:t>
      </w:r>
      <w:r w:rsidRPr="00F26D49">
        <w:rPr>
          <w:iCs/>
          <w:szCs w:val="20"/>
        </w:rPr>
        <w:t>:</w:t>
      </w:r>
    </w:p>
    <w:p w14:paraId="0BC3BE73" w14:textId="600101DF" w:rsidR="00F37ABA" w:rsidRPr="00F26D49" w:rsidRDefault="00F37ABA" w:rsidP="00F37ABA">
      <w:pPr>
        <w:pStyle w:val="BodyText"/>
        <w:widowControl w:val="0"/>
        <w:spacing w:before="120" w:after="120" w:line="26" w:lineRule="atLeast"/>
        <w:ind w:left="720"/>
        <w:rPr>
          <w:iCs/>
          <w:szCs w:val="20"/>
        </w:rPr>
      </w:pPr>
      <w:hyperlink r:id="rId30" w:history="1">
        <w:r w:rsidRPr="00400FBB">
          <w:rPr>
            <w:rStyle w:val="Hyperlink"/>
            <w:iCs/>
            <w:szCs w:val="20"/>
          </w:rPr>
          <w:t>https://www.govern.ad/documents/1898932/2635468/21042301.1_Annex+1_angles_Fullet_bas.pdf/8f264766-6213-2139-c77a-ca6820435de0?t=1731397104503</w:t>
        </w:r>
      </w:hyperlink>
      <w:r>
        <w:rPr>
          <w:iCs/>
          <w:szCs w:val="20"/>
        </w:rPr>
        <w:t xml:space="preserve"> </w:t>
      </w:r>
    </w:p>
    <w:p w14:paraId="6AC4FA90" w14:textId="74EA2007" w:rsidR="00F26D49" w:rsidRDefault="00392E68" w:rsidP="00F37ABA">
      <w:pPr>
        <w:pStyle w:val="BodyText"/>
        <w:widowControl w:val="0"/>
        <w:spacing w:before="120" w:after="120" w:line="26" w:lineRule="atLeast"/>
        <w:rPr>
          <w:iCs/>
          <w:szCs w:val="20"/>
        </w:rPr>
      </w:pPr>
      <w:r>
        <w:rPr>
          <w:iCs/>
          <w:szCs w:val="20"/>
        </w:rPr>
        <w:t>A c</w:t>
      </w:r>
      <w:r w:rsidR="00F26D49" w:rsidRPr="00F26D49">
        <w:rPr>
          <w:iCs/>
          <w:szCs w:val="20"/>
        </w:rPr>
        <w:t>op</w:t>
      </w:r>
      <w:r w:rsidR="00BE2D0E">
        <w:rPr>
          <w:iCs/>
          <w:szCs w:val="20"/>
        </w:rPr>
        <w:t>y</w:t>
      </w:r>
      <w:r w:rsidR="00F26D49" w:rsidRPr="00F26D49">
        <w:rPr>
          <w:iCs/>
          <w:szCs w:val="20"/>
        </w:rPr>
        <w:t xml:space="preserve"> of the document specified above as containing information incorporated by reference in this Base Prospectus may be inspected, free of charge, at</w:t>
      </w:r>
      <w:r w:rsidR="00505668">
        <w:rPr>
          <w:iCs/>
          <w:szCs w:val="20"/>
        </w:rPr>
        <w:t xml:space="preserve"> the</w:t>
      </w:r>
      <w:r w:rsidR="00F26D49" w:rsidRPr="00F26D49">
        <w:rPr>
          <w:iCs/>
          <w:szCs w:val="20"/>
        </w:rPr>
        <w:t xml:space="preserve"> </w:t>
      </w:r>
      <w:r w:rsidR="001A3C55" w:rsidRPr="00840825">
        <w:rPr>
          <w:iCs/>
          <w:szCs w:val="20"/>
          <w:lang w:val="en-US"/>
        </w:rPr>
        <w:t>Ministry of Finance, General Controller, Carrer Prat de la Creu, 62-64, AD500 Andorra la Vella, Principat d'Andorra</w:t>
      </w:r>
      <w:r w:rsidR="00F26D49" w:rsidRPr="00F26D49">
        <w:rPr>
          <w:iCs/>
          <w:szCs w:val="20"/>
        </w:rPr>
        <w:t xml:space="preserve">. </w:t>
      </w:r>
      <w:r>
        <w:rPr>
          <w:iCs/>
          <w:szCs w:val="20"/>
        </w:rPr>
        <w:t>A c</w:t>
      </w:r>
      <w:r w:rsidR="00F26D49" w:rsidRPr="00F26D49">
        <w:rPr>
          <w:iCs/>
          <w:szCs w:val="20"/>
        </w:rPr>
        <w:t>op</w:t>
      </w:r>
      <w:r w:rsidR="00BE2D0E">
        <w:rPr>
          <w:iCs/>
          <w:szCs w:val="20"/>
        </w:rPr>
        <w:t>y</w:t>
      </w:r>
      <w:r w:rsidR="00F26D49" w:rsidRPr="00F26D49">
        <w:rPr>
          <w:iCs/>
          <w:szCs w:val="20"/>
        </w:rPr>
        <w:t xml:space="preserve"> of such document </w:t>
      </w:r>
      <w:r w:rsidR="00BE2D0E">
        <w:rPr>
          <w:iCs/>
          <w:szCs w:val="20"/>
        </w:rPr>
        <w:t>is</w:t>
      </w:r>
      <w:r w:rsidR="00F26D49" w:rsidRPr="00F26D49">
        <w:rPr>
          <w:iCs/>
          <w:szCs w:val="20"/>
        </w:rPr>
        <w:t xml:space="preserve"> also available for inspection on the website of the Luxembourg Stock Exchange</w:t>
      </w:r>
      <w:r w:rsidR="001A3C55">
        <w:rPr>
          <w:iCs/>
          <w:szCs w:val="20"/>
        </w:rPr>
        <w:t xml:space="preserve"> at</w:t>
      </w:r>
      <w:r w:rsidR="00F26D49" w:rsidRPr="00F26D49">
        <w:rPr>
          <w:iCs/>
          <w:szCs w:val="20"/>
        </w:rPr>
        <w:t xml:space="preserve"> </w:t>
      </w:r>
      <w:hyperlink r:id="rId31" w:history="1">
        <w:r w:rsidR="00F26D49" w:rsidRPr="00346A84">
          <w:rPr>
            <w:rStyle w:val="Hyperlink"/>
            <w:iCs/>
            <w:szCs w:val="20"/>
          </w:rPr>
          <w:t>www.luxse.com</w:t>
        </w:r>
      </w:hyperlink>
      <w:r w:rsidR="001A3C55">
        <w:rPr>
          <w:iCs/>
          <w:szCs w:val="20"/>
        </w:rPr>
        <w:t xml:space="preserve"> </w:t>
      </w:r>
      <w:r w:rsidR="001A3C55" w:rsidRPr="00840825">
        <w:rPr>
          <w:iCs/>
          <w:szCs w:val="20"/>
          <w:lang w:val="en-US"/>
        </w:rPr>
        <w:t xml:space="preserve">and on the website of the Issuer at </w:t>
      </w:r>
      <w:hyperlink r:id="rId32" w:history="1">
        <w:r w:rsidR="001A3C55" w:rsidRPr="00346A84">
          <w:rPr>
            <w:rStyle w:val="Hyperlink"/>
            <w:iCs/>
            <w:szCs w:val="20"/>
            <w:lang w:val="en-US"/>
          </w:rPr>
          <w:t>https://www.finances.ad/emissions-de-deute-public</w:t>
        </w:r>
      </w:hyperlink>
      <w:r w:rsidR="00F26D49" w:rsidRPr="00F26D49">
        <w:rPr>
          <w:iCs/>
          <w:szCs w:val="20"/>
        </w:rPr>
        <w:t>.</w:t>
      </w:r>
    </w:p>
    <w:p w14:paraId="4D69CB31" w14:textId="6095B81C" w:rsidR="00F26D49" w:rsidRPr="00F26D49" w:rsidRDefault="00F26D49" w:rsidP="00F26D49">
      <w:pPr>
        <w:pStyle w:val="BodyText"/>
        <w:widowControl w:val="0"/>
        <w:spacing w:before="120" w:after="120" w:line="26" w:lineRule="atLeast"/>
        <w:rPr>
          <w:b/>
          <w:bCs/>
          <w:iCs/>
          <w:szCs w:val="20"/>
          <w:lang w:val="en-US"/>
        </w:rPr>
      </w:pPr>
      <w:r w:rsidRPr="00F26D49">
        <w:rPr>
          <w:b/>
          <w:bCs/>
          <w:iCs/>
          <w:szCs w:val="20"/>
          <w:lang w:val="en-US"/>
        </w:rPr>
        <w:t>General information</w:t>
      </w:r>
    </w:p>
    <w:p w14:paraId="6EA4FFFF" w14:textId="4C9501A5" w:rsidR="00F26D49" w:rsidRPr="00F26D49" w:rsidRDefault="00E83475" w:rsidP="00F26D49">
      <w:pPr>
        <w:pStyle w:val="BodyText"/>
        <w:widowControl w:val="0"/>
        <w:spacing w:before="120" w:after="120" w:line="26" w:lineRule="atLeast"/>
        <w:rPr>
          <w:iCs/>
          <w:szCs w:val="20"/>
          <w:lang w:val="en-US"/>
        </w:rPr>
      </w:pPr>
      <w:r>
        <w:rPr>
          <w:iCs/>
          <w:szCs w:val="20"/>
          <w:lang w:val="en-US"/>
        </w:rPr>
        <w:t xml:space="preserve">The </w:t>
      </w:r>
      <w:r w:rsidR="00F26D49" w:rsidRPr="00F26D49">
        <w:rPr>
          <w:iCs/>
          <w:szCs w:val="20"/>
          <w:lang w:val="en-US"/>
        </w:rPr>
        <w:t xml:space="preserve">document incorporated herein by reference is only incorporated as at the date of such document, and the incorporation by reference of such document shall not create any implication that there has been no change in the affairs of </w:t>
      </w:r>
      <w:r w:rsidR="001A3C55">
        <w:rPr>
          <w:iCs/>
          <w:szCs w:val="20"/>
          <w:lang w:val="en-US"/>
        </w:rPr>
        <w:t>the Issuer</w:t>
      </w:r>
      <w:r w:rsidR="00F26D49" w:rsidRPr="00F26D49">
        <w:rPr>
          <w:iCs/>
          <w:szCs w:val="20"/>
          <w:lang w:val="en-US"/>
        </w:rPr>
        <w:t xml:space="preserve"> since the date thereof or that the information contained therein is current as at any time subsequent to its date.</w:t>
      </w:r>
    </w:p>
    <w:p w14:paraId="4AFDDABD" w14:textId="77777777" w:rsidR="00F26D49" w:rsidRPr="00F26D49" w:rsidRDefault="00F26D49" w:rsidP="00F26D49">
      <w:pPr>
        <w:pStyle w:val="BodyText"/>
        <w:widowControl w:val="0"/>
        <w:spacing w:before="120" w:after="120" w:line="26" w:lineRule="atLeast"/>
        <w:rPr>
          <w:iCs/>
          <w:szCs w:val="20"/>
          <w:lang w:val="en-US"/>
        </w:rPr>
      </w:pPr>
      <w:r w:rsidRPr="00F26D49">
        <w:rPr>
          <w:iCs/>
          <w:szCs w:val="20"/>
          <w:lang w:val="en-US"/>
        </w:rPr>
        <w:t>Any documents themselves incorporated by reference in the documents incorporated by reference in this Base Prospectus shall not form part of this Base Prospectus.</w:t>
      </w:r>
    </w:p>
    <w:p w14:paraId="658DE264" w14:textId="77777777" w:rsidR="001A3C55" w:rsidRDefault="001A3C55" w:rsidP="001A3C55">
      <w:pPr>
        <w:pStyle w:val="BodyText"/>
        <w:widowControl w:val="0"/>
        <w:spacing w:before="120" w:after="120" w:line="26" w:lineRule="atLeast"/>
        <w:rPr>
          <w:iCs/>
          <w:szCs w:val="20"/>
        </w:rPr>
      </w:pPr>
      <w:r w:rsidRPr="00F26D49">
        <w:rPr>
          <w:iCs/>
          <w:szCs w:val="20"/>
        </w:rPr>
        <w:t>For the avoidance of doubt, uniform resource locators ("</w:t>
      </w:r>
      <w:r w:rsidRPr="00F26D49">
        <w:rPr>
          <w:b/>
          <w:bCs/>
          <w:iCs/>
          <w:szCs w:val="20"/>
        </w:rPr>
        <w:t>URLs</w:t>
      </w:r>
      <w:r w:rsidRPr="00F26D49">
        <w:rPr>
          <w:iCs/>
          <w:szCs w:val="20"/>
        </w:rPr>
        <w:t>") given in respect of website addresses in this Base Prospectus (other than the above-mentioned hyperlinks in this section relating to the information to be incorporated by reference in, and to form part of, this Base Prospectus) are inactive textual references only and it is not intended to incorporate the contents of any such websites into this Base Prospectus nor should the contents of such websites be deemed to be incorporated into this Base Prospectus.</w:t>
      </w:r>
      <w:r w:rsidRPr="0085022A">
        <w:rPr>
          <w:szCs w:val="20"/>
        </w:rPr>
        <w:t xml:space="preserve"> None of the information contained in such websites has been scrutinised or approved by the CSSF</w:t>
      </w:r>
      <w:r>
        <w:rPr>
          <w:szCs w:val="20"/>
        </w:rPr>
        <w:t>.</w:t>
      </w:r>
    </w:p>
    <w:p w14:paraId="441D10DA" w14:textId="77777777" w:rsidR="00840825" w:rsidRDefault="00840825" w:rsidP="00F26D49">
      <w:pPr>
        <w:pStyle w:val="BodyText"/>
        <w:widowControl w:val="0"/>
        <w:spacing w:before="120" w:after="120" w:line="26" w:lineRule="atLeast"/>
        <w:rPr>
          <w:rFonts w:cs="Times New Roman"/>
          <w:i/>
          <w:szCs w:val="20"/>
        </w:rPr>
      </w:pPr>
    </w:p>
    <w:p w14:paraId="574908B4" w14:textId="77777777" w:rsidR="00F26D49" w:rsidRPr="0085022A" w:rsidRDefault="00F26D49" w:rsidP="00F26D49">
      <w:pPr>
        <w:spacing w:before="120" w:after="120" w:line="26" w:lineRule="atLeast"/>
        <w:jc w:val="left"/>
        <w:rPr>
          <w:b/>
          <w:caps/>
          <w:szCs w:val="20"/>
        </w:rPr>
      </w:pPr>
      <w:r w:rsidRPr="0085022A">
        <w:rPr>
          <w:szCs w:val="20"/>
        </w:rPr>
        <w:br w:type="page"/>
      </w:r>
    </w:p>
    <w:p w14:paraId="191A9E01" w14:textId="27DFC75F" w:rsidR="002F7977" w:rsidRPr="0085022A" w:rsidRDefault="00F87670" w:rsidP="00040524">
      <w:pPr>
        <w:pStyle w:val="Title1"/>
        <w:pageBreakBefore w:val="0"/>
        <w:widowControl w:val="0"/>
        <w:spacing w:before="120" w:after="120" w:line="26" w:lineRule="atLeast"/>
        <w:outlineLvl w:val="0"/>
        <w:rPr>
          <w:rFonts w:ascii="Times New Roman" w:hAnsi="Times New Roman" w:cs="Times New Roman"/>
          <w:szCs w:val="20"/>
        </w:rPr>
      </w:pPr>
      <w:bookmarkStart w:id="28" w:name="_Toc234422876"/>
      <w:bookmarkStart w:id="29" w:name="_Toc235094381"/>
      <w:r w:rsidRPr="0085022A">
        <w:rPr>
          <w:rFonts w:ascii="Times New Roman" w:hAnsi="Times New Roman" w:cs="Times New Roman"/>
          <w:szCs w:val="20"/>
        </w:rPr>
        <w:lastRenderedPageBreak/>
        <w:t>FINAL TERMS AND DRAWDOWN PROSPECTUSES</w:t>
      </w:r>
      <w:bookmarkEnd w:id="25"/>
      <w:bookmarkEnd w:id="28"/>
      <w:bookmarkEnd w:id="29"/>
    </w:p>
    <w:p w14:paraId="191A9E02" w14:textId="34835916"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In this section the expression </w:t>
      </w:r>
      <w:r w:rsidR="005440FD" w:rsidRPr="0085022A">
        <w:rPr>
          <w:rFonts w:cs="Times New Roman"/>
          <w:szCs w:val="20"/>
        </w:rPr>
        <w:t>"</w:t>
      </w:r>
      <w:r w:rsidRPr="0085022A">
        <w:rPr>
          <w:rFonts w:cs="Times New Roman"/>
          <w:szCs w:val="20"/>
        </w:rPr>
        <w:t>necessary information</w:t>
      </w:r>
      <w:r w:rsidR="005440FD" w:rsidRPr="0085022A">
        <w:rPr>
          <w:rFonts w:cs="Times New Roman"/>
          <w:szCs w:val="20"/>
        </w:rPr>
        <w:t>"</w:t>
      </w:r>
      <w:r w:rsidRPr="0085022A">
        <w:rPr>
          <w:rFonts w:cs="Times New Roman"/>
          <w:szCs w:val="20"/>
        </w:rPr>
        <w:t xml:space="preserve"> means, in relation to any Tranche of Notes, the </w:t>
      </w:r>
      <w:r w:rsidR="00243F76" w:rsidRPr="0085022A">
        <w:rPr>
          <w:rFonts w:cs="Times New Roman"/>
          <w:szCs w:val="20"/>
        </w:rPr>
        <w:t xml:space="preserve">necessary </w:t>
      </w:r>
      <w:r w:rsidRPr="0085022A">
        <w:rPr>
          <w:rFonts w:cs="Times New Roman"/>
          <w:szCs w:val="20"/>
        </w:rPr>
        <w:t xml:space="preserve">information </w:t>
      </w:r>
      <w:r w:rsidR="00243F76" w:rsidRPr="0085022A">
        <w:rPr>
          <w:rFonts w:cs="Times New Roman"/>
          <w:szCs w:val="20"/>
        </w:rPr>
        <w:t xml:space="preserve">which is material </w:t>
      </w:r>
      <w:r w:rsidRPr="0085022A">
        <w:rPr>
          <w:rFonts w:cs="Times New Roman"/>
          <w:szCs w:val="20"/>
        </w:rPr>
        <w:t xml:space="preserve">to </w:t>
      </w:r>
      <w:r w:rsidR="00243F76" w:rsidRPr="0085022A">
        <w:rPr>
          <w:rFonts w:cs="Times New Roman"/>
          <w:szCs w:val="20"/>
        </w:rPr>
        <w:t xml:space="preserve">an investor for making </w:t>
      </w:r>
      <w:r w:rsidRPr="0085022A">
        <w:rPr>
          <w:rFonts w:cs="Times New Roman"/>
          <w:szCs w:val="20"/>
        </w:rPr>
        <w:t xml:space="preserve">an informed assessment of the </w:t>
      </w:r>
      <w:r w:rsidR="00667EF5" w:rsidRPr="0085022A">
        <w:rPr>
          <w:rFonts w:cs="Times New Roman"/>
          <w:szCs w:val="20"/>
        </w:rPr>
        <w:t xml:space="preserve">condition (financial, economic, political or otherwise) of the Issuer </w:t>
      </w:r>
      <w:r w:rsidRPr="0085022A">
        <w:rPr>
          <w:rFonts w:cs="Times New Roman"/>
          <w:szCs w:val="20"/>
        </w:rPr>
        <w:t xml:space="preserve">and of the rights attaching to the Notes and the reasons for the issuance and its impact on the </w:t>
      </w:r>
      <w:r w:rsidR="00D177DD" w:rsidRPr="0085022A">
        <w:rPr>
          <w:rFonts w:cs="Times New Roman"/>
          <w:szCs w:val="20"/>
        </w:rPr>
        <w:t>I</w:t>
      </w:r>
      <w:r w:rsidRPr="0085022A">
        <w:rPr>
          <w:rFonts w:cs="Times New Roman"/>
          <w:szCs w:val="20"/>
        </w:rPr>
        <w:t>ssuer.</w:t>
      </w:r>
      <w:r w:rsidR="004E3D1E" w:rsidRPr="0085022A">
        <w:rPr>
          <w:rFonts w:cs="Times New Roman"/>
          <w:szCs w:val="20"/>
        </w:rPr>
        <w:t xml:space="preserve"> </w:t>
      </w:r>
      <w:r w:rsidRPr="0085022A">
        <w:rPr>
          <w:rFonts w:cs="Times New Roman"/>
          <w:szCs w:val="20"/>
        </w:rPr>
        <w:t>In relation to the different types of Notes which may be issued under the Programme</w:t>
      </w:r>
      <w:r w:rsidR="00D177DD" w:rsidRPr="0085022A">
        <w:rPr>
          <w:rFonts w:cs="Times New Roman"/>
          <w:szCs w:val="20"/>
        </w:rPr>
        <w:t>,</w:t>
      </w:r>
      <w:r w:rsidRPr="0085022A">
        <w:rPr>
          <w:rFonts w:cs="Times New Roman"/>
          <w:szCs w:val="20"/>
        </w:rPr>
        <w:t xml:space="preserve"> the Issuer has</w:t>
      </w:r>
      <w:r w:rsidR="00D5782A" w:rsidRPr="0085022A">
        <w:rPr>
          <w:rFonts w:cs="Times New Roman"/>
          <w:szCs w:val="20"/>
        </w:rPr>
        <w:t xml:space="preserve"> </w:t>
      </w:r>
      <w:r w:rsidRPr="0085022A">
        <w:rPr>
          <w:rFonts w:cs="Times New Roman"/>
          <w:szCs w:val="20"/>
        </w:rPr>
        <w:t>included in this Base Prospectus all of the necessary information except for information relating to the Notes which is not known at the date of this Base Prospectus and which can only be determined at the time of an individual issue of a Tranche of Notes.</w:t>
      </w:r>
    </w:p>
    <w:p w14:paraId="191A9E03" w14:textId="64B5AE88"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Any information relating to the Notes which is not included in this Base Prospectus and which is required in order to complete the necessary information in relation to a Tranche of Notes will be contained either in the relevant Final Terms or in a Drawdown Prospectus.</w:t>
      </w:r>
    </w:p>
    <w:p w14:paraId="191A9E04" w14:textId="193EF7FB"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For a Tranche of Notes which is the subject of Final Terms, those Final Terms will, for the purposes of that Tranche only, complete this Base Prospectus and must be read in conjunction with this Base Prospectus.</w:t>
      </w:r>
      <w:r w:rsidR="004E3D1E" w:rsidRPr="0085022A">
        <w:rPr>
          <w:rFonts w:cs="Times New Roman"/>
          <w:szCs w:val="20"/>
        </w:rPr>
        <w:t xml:space="preserve"> </w:t>
      </w:r>
      <w:r w:rsidRPr="0085022A">
        <w:rPr>
          <w:rFonts w:cs="Times New Roman"/>
          <w:szCs w:val="20"/>
        </w:rPr>
        <w:t xml:space="preserve">The terms and conditions applicable to any particular Tranche of Notes which is the subject of Final Terms are the Conditions </w:t>
      </w:r>
      <w:r w:rsidR="00DB76D6" w:rsidRPr="0085022A">
        <w:rPr>
          <w:rFonts w:cs="Times New Roman"/>
          <w:szCs w:val="20"/>
        </w:rPr>
        <w:t>as completed</w:t>
      </w:r>
      <w:r w:rsidRPr="0085022A">
        <w:rPr>
          <w:rFonts w:cs="Times New Roman"/>
          <w:szCs w:val="20"/>
        </w:rPr>
        <w:t xml:space="preserve"> to the extent described in the relevant Final Terms.</w:t>
      </w:r>
    </w:p>
    <w:p w14:paraId="191A9E05" w14:textId="7B64A8E9"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The terms and conditions applicable to any particular Tranche of Notes which is the subject of a Drawdown Prospectus will be the Conditions as supplemented, amended and/or replaced to the extent described in the relevant Drawdown Prospectus.</w:t>
      </w:r>
      <w:r w:rsidR="004E3D1E" w:rsidRPr="0085022A">
        <w:rPr>
          <w:rFonts w:cs="Times New Roman"/>
          <w:szCs w:val="20"/>
        </w:rPr>
        <w:t xml:space="preserve"> </w:t>
      </w:r>
      <w:r w:rsidRPr="0085022A">
        <w:rPr>
          <w:rFonts w:cs="Times New Roman"/>
          <w:szCs w:val="20"/>
        </w:rPr>
        <w:t>In the case of a Tranche of Notes which is the subject of a Drawdown Prospectus, each reference in this Base Prospectus to information being specified or identified in the relevant Final Terms shall be read and construed as a reference to such information being specified or identified in the relevant Drawdown Prospectus unless the context requires otherwise.</w:t>
      </w:r>
      <w:r w:rsidR="004E3D1E" w:rsidRPr="0085022A">
        <w:rPr>
          <w:rFonts w:cs="Times New Roman"/>
          <w:szCs w:val="20"/>
        </w:rPr>
        <w:t xml:space="preserve"> </w:t>
      </w:r>
    </w:p>
    <w:p w14:paraId="191A9E06" w14:textId="132BABDC"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Each Drawdown Prospectus will be constituted either (1) by a single document containing the necessary information relating to the Issuer and the relevant Notes or (2) by a registration document (the </w:t>
      </w:r>
      <w:r w:rsidR="005440FD" w:rsidRPr="0085022A">
        <w:rPr>
          <w:rFonts w:cs="Times New Roman"/>
          <w:szCs w:val="20"/>
        </w:rPr>
        <w:t>"</w:t>
      </w:r>
      <w:r w:rsidRPr="0085022A">
        <w:rPr>
          <w:rFonts w:cs="Times New Roman"/>
          <w:b/>
          <w:szCs w:val="20"/>
        </w:rPr>
        <w:t>Registration Document</w:t>
      </w:r>
      <w:r w:rsidRPr="0085022A">
        <w:rPr>
          <w:rFonts w:cs="Times New Roman"/>
          <w:szCs w:val="20"/>
        </w:rPr>
        <w:fldChar w:fldCharType="begin"/>
      </w:r>
      <w:r w:rsidRPr="0085022A">
        <w:rPr>
          <w:rFonts w:cs="Times New Roman"/>
          <w:szCs w:val="20"/>
        </w:rPr>
        <w:instrText xml:space="preserve"> XE "Registration Document" </w:instrText>
      </w:r>
      <w:r w:rsidRPr="0085022A">
        <w:rPr>
          <w:rFonts w:cs="Times New Roman"/>
          <w:szCs w:val="20"/>
        </w:rPr>
        <w:fldChar w:fldCharType="end"/>
      </w:r>
      <w:r w:rsidR="005440FD" w:rsidRPr="0085022A">
        <w:rPr>
          <w:rFonts w:cs="Times New Roman"/>
          <w:szCs w:val="20"/>
        </w:rPr>
        <w:t>"</w:t>
      </w:r>
      <w:r w:rsidRPr="0085022A">
        <w:rPr>
          <w:rFonts w:cs="Times New Roman"/>
          <w:szCs w:val="20"/>
        </w:rPr>
        <w:t xml:space="preserve">) containing the necessary information relating to the Issuer, a securities note (the </w:t>
      </w:r>
      <w:r w:rsidR="005440FD" w:rsidRPr="0085022A">
        <w:rPr>
          <w:rFonts w:cs="Times New Roman"/>
          <w:szCs w:val="20"/>
        </w:rPr>
        <w:t>"</w:t>
      </w:r>
      <w:r w:rsidRPr="0085022A">
        <w:rPr>
          <w:rFonts w:cs="Times New Roman"/>
          <w:b/>
          <w:szCs w:val="20"/>
        </w:rPr>
        <w:t>Securities Note</w:t>
      </w:r>
      <w:r w:rsidRPr="0085022A">
        <w:rPr>
          <w:rFonts w:cs="Times New Roman"/>
          <w:szCs w:val="20"/>
        </w:rPr>
        <w:fldChar w:fldCharType="begin"/>
      </w:r>
      <w:r w:rsidRPr="0085022A">
        <w:rPr>
          <w:rFonts w:cs="Times New Roman"/>
          <w:szCs w:val="20"/>
        </w:rPr>
        <w:instrText xml:space="preserve"> XE "Securities Note" </w:instrText>
      </w:r>
      <w:r w:rsidRPr="0085022A">
        <w:rPr>
          <w:rFonts w:cs="Times New Roman"/>
          <w:szCs w:val="20"/>
        </w:rPr>
        <w:fldChar w:fldCharType="end"/>
      </w:r>
      <w:r w:rsidR="005440FD" w:rsidRPr="0085022A">
        <w:rPr>
          <w:rFonts w:cs="Times New Roman"/>
          <w:szCs w:val="20"/>
        </w:rPr>
        <w:t>"</w:t>
      </w:r>
      <w:r w:rsidRPr="0085022A">
        <w:rPr>
          <w:rFonts w:cs="Times New Roman"/>
          <w:szCs w:val="20"/>
        </w:rPr>
        <w:t>) containing the necessary information relating to the relevant Notes and, if necessary, a summary note.</w:t>
      </w:r>
    </w:p>
    <w:p w14:paraId="45137E43" w14:textId="77777777" w:rsidR="00D444F8" w:rsidRPr="0085022A" w:rsidRDefault="00D444F8" w:rsidP="00E03EE2">
      <w:pPr>
        <w:spacing w:before="120" w:after="120" w:line="26" w:lineRule="atLeast"/>
        <w:jc w:val="left"/>
        <w:rPr>
          <w:b/>
          <w:caps/>
          <w:szCs w:val="20"/>
        </w:rPr>
      </w:pPr>
      <w:bookmarkStart w:id="30" w:name="_Toc426705381"/>
      <w:r w:rsidRPr="0085022A">
        <w:rPr>
          <w:szCs w:val="20"/>
        </w:rPr>
        <w:br w:type="page"/>
      </w:r>
    </w:p>
    <w:p w14:paraId="191A9E08" w14:textId="30459C54" w:rsidR="002F7977" w:rsidRPr="0085022A" w:rsidRDefault="00F87670" w:rsidP="00E03EE2">
      <w:pPr>
        <w:pStyle w:val="Title1"/>
        <w:pageBreakBefore w:val="0"/>
        <w:widowControl w:val="0"/>
        <w:spacing w:before="120" w:after="120" w:line="26" w:lineRule="atLeast"/>
        <w:outlineLvl w:val="0"/>
        <w:rPr>
          <w:rFonts w:ascii="Times New Roman" w:hAnsi="Times New Roman" w:cs="Times New Roman"/>
          <w:szCs w:val="20"/>
        </w:rPr>
      </w:pPr>
      <w:bookmarkStart w:id="31" w:name="_Toc234422877"/>
      <w:bookmarkStart w:id="32" w:name="_Toc235094382"/>
      <w:r w:rsidRPr="0085022A">
        <w:rPr>
          <w:rFonts w:ascii="Times New Roman" w:hAnsi="Times New Roman" w:cs="Times New Roman"/>
          <w:szCs w:val="20"/>
        </w:rPr>
        <w:lastRenderedPageBreak/>
        <w:t>FORMS OF THE NOTES</w:t>
      </w:r>
      <w:bookmarkEnd w:id="30"/>
      <w:bookmarkEnd w:id="31"/>
      <w:bookmarkEnd w:id="32"/>
    </w:p>
    <w:p w14:paraId="191A9E0A" w14:textId="0B51E99F" w:rsidR="002F7977" w:rsidRPr="0085022A" w:rsidRDefault="00F87670" w:rsidP="00E03EE2">
      <w:pPr>
        <w:pStyle w:val="BodyText"/>
        <w:widowControl w:val="0"/>
        <w:spacing w:before="120" w:after="120" w:line="26" w:lineRule="atLeast"/>
        <w:rPr>
          <w:rFonts w:cs="Times New Roman"/>
          <w:b/>
          <w:szCs w:val="20"/>
        </w:rPr>
      </w:pPr>
      <w:r w:rsidRPr="0085022A">
        <w:rPr>
          <w:rFonts w:cs="Times New Roman"/>
          <w:b/>
          <w:szCs w:val="20"/>
        </w:rPr>
        <w:t>Bearer Notes</w:t>
      </w:r>
    </w:p>
    <w:p w14:paraId="191A9E0B" w14:textId="1BD7D107" w:rsidR="002F7977" w:rsidRPr="0085022A" w:rsidRDefault="00F87670" w:rsidP="00E03EE2">
      <w:pPr>
        <w:pStyle w:val="BodyText"/>
        <w:widowControl w:val="0"/>
        <w:spacing w:before="120" w:after="120" w:line="26" w:lineRule="atLeast"/>
        <w:rPr>
          <w:rFonts w:cs="Times New Roman"/>
          <w:szCs w:val="20"/>
        </w:rPr>
      </w:pPr>
      <w:bookmarkStart w:id="33" w:name="_Hlk66114746"/>
      <w:r w:rsidRPr="0085022A">
        <w:rPr>
          <w:rFonts w:cs="Times New Roman"/>
          <w:szCs w:val="20"/>
        </w:rPr>
        <w:t xml:space="preserve">Each Tranche of Notes will initially be in the form of either a temporary global note (the </w:t>
      </w:r>
      <w:r w:rsidR="005440FD" w:rsidRPr="0085022A">
        <w:rPr>
          <w:rFonts w:cs="Times New Roman"/>
          <w:szCs w:val="20"/>
        </w:rPr>
        <w:t>"</w:t>
      </w:r>
      <w:r w:rsidRPr="0085022A">
        <w:rPr>
          <w:rFonts w:cs="Times New Roman"/>
          <w:b/>
          <w:szCs w:val="20"/>
        </w:rPr>
        <w:t>Temporary Global Note</w:t>
      </w:r>
      <w:r w:rsidRPr="0085022A">
        <w:rPr>
          <w:rFonts w:cs="Times New Roman"/>
          <w:szCs w:val="20"/>
        </w:rPr>
        <w:fldChar w:fldCharType="begin"/>
      </w:r>
      <w:r w:rsidRPr="0085022A">
        <w:rPr>
          <w:rFonts w:cs="Times New Roman"/>
          <w:szCs w:val="20"/>
        </w:rPr>
        <w:instrText xml:space="preserve"> XE "Temporary Global Note" </w:instrText>
      </w:r>
      <w:r w:rsidRPr="0085022A">
        <w:rPr>
          <w:rFonts w:cs="Times New Roman"/>
          <w:szCs w:val="20"/>
        </w:rPr>
        <w:fldChar w:fldCharType="end"/>
      </w:r>
      <w:r w:rsidR="005440FD" w:rsidRPr="0085022A">
        <w:rPr>
          <w:rFonts w:cs="Times New Roman"/>
          <w:szCs w:val="20"/>
        </w:rPr>
        <w:t>"</w:t>
      </w:r>
      <w:r w:rsidRPr="0085022A">
        <w:rPr>
          <w:rFonts w:cs="Times New Roman"/>
          <w:szCs w:val="20"/>
        </w:rPr>
        <w:t xml:space="preserve">), without interest coupons, or a permanent global note (the </w:t>
      </w:r>
      <w:r w:rsidR="005440FD" w:rsidRPr="0085022A">
        <w:rPr>
          <w:rFonts w:cs="Times New Roman"/>
          <w:szCs w:val="20"/>
        </w:rPr>
        <w:t>"</w:t>
      </w:r>
      <w:r w:rsidRPr="0085022A">
        <w:rPr>
          <w:rFonts w:cs="Times New Roman"/>
          <w:b/>
          <w:szCs w:val="20"/>
        </w:rPr>
        <w:t>Permanent Global Note</w:t>
      </w:r>
      <w:r w:rsidRPr="0085022A">
        <w:rPr>
          <w:rFonts w:cs="Times New Roman"/>
          <w:szCs w:val="20"/>
        </w:rPr>
        <w:fldChar w:fldCharType="begin"/>
      </w:r>
      <w:r w:rsidRPr="0085022A">
        <w:rPr>
          <w:rFonts w:cs="Times New Roman"/>
          <w:szCs w:val="20"/>
        </w:rPr>
        <w:instrText xml:space="preserve"> XE "Permanent Global Note" </w:instrText>
      </w:r>
      <w:r w:rsidRPr="0085022A">
        <w:rPr>
          <w:rFonts w:cs="Times New Roman"/>
          <w:szCs w:val="20"/>
        </w:rPr>
        <w:fldChar w:fldCharType="end"/>
      </w:r>
      <w:r w:rsidR="005440FD" w:rsidRPr="0085022A">
        <w:rPr>
          <w:rFonts w:cs="Times New Roman"/>
          <w:szCs w:val="20"/>
        </w:rPr>
        <w:t>"</w:t>
      </w:r>
      <w:r w:rsidRPr="0085022A">
        <w:rPr>
          <w:rFonts w:cs="Times New Roman"/>
          <w:szCs w:val="20"/>
        </w:rPr>
        <w:t>), without interest coupons, in each case as specified in the relevant Final Terms.</w:t>
      </w:r>
      <w:r w:rsidR="004E3D1E" w:rsidRPr="0085022A">
        <w:rPr>
          <w:rFonts w:cs="Times New Roman"/>
          <w:szCs w:val="20"/>
        </w:rPr>
        <w:t xml:space="preserve"> </w:t>
      </w:r>
      <w:r w:rsidRPr="0085022A">
        <w:rPr>
          <w:rFonts w:cs="Times New Roman"/>
          <w:szCs w:val="20"/>
        </w:rPr>
        <w:t xml:space="preserve">Each Temporary Global Note or, as the case may be, Permanent Global Note (each a </w:t>
      </w:r>
      <w:r w:rsidR="005440FD" w:rsidRPr="0085022A">
        <w:rPr>
          <w:rFonts w:cs="Times New Roman"/>
          <w:szCs w:val="20"/>
        </w:rPr>
        <w:t>"</w:t>
      </w:r>
      <w:r w:rsidRPr="0085022A">
        <w:rPr>
          <w:rFonts w:cs="Times New Roman"/>
          <w:b/>
          <w:szCs w:val="20"/>
        </w:rPr>
        <w:t>Global Note</w:t>
      </w:r>
      <w:r w:rsidRPr="0085022A">
        <w:rPr>
          <w:rFonts w:cs="Times New Roman"/>
          <w:szCs w:val="20"/>
        </w:rPr>
        <w:fldChar w:fldCharType="begin"/>
      </w:r>
      <w:r w:rsidRPr="0085022A">
        <w:rPr>
          <w:rFonts w:cs="Times New Roman"/>
          <w:szCs w:val="20"/>
        </w:rPr>
        <w:instrText xml:space="preserve"> XE "Global Note" </w:instrText>
      </w:r>
      <w:r w:rsidRPr="0085022A">
        <w:rPr>
          <w:rFonts w:cs="Times New Roman"/>
          <w:szCs w:val="20"/>
        </w:rPr>
        <w:fldChar w:fldCharType="end"/>
      </w:r>
      <w:r w:rsidR="005440FD" w:rsidRPr="0085022A">
        <w:rPr>
          <w:rFonts w:cs="Times New Roman"/>
          <w:szCs w:val="20"/>
        </w:rPr>
        <w:t>"</w:t>
      </w:r>
      <w:r w:rsidRPr="0085022A">
        <w:rPr>
          <w:rFonts w:cs="Times New Roman"/>
          <w:szCs w:val="20"/>
        </w:rPr>
        <w:t>)</w:t>
      </w:r>
      <w:r w:rsidR="00F6674B" w:rsidRPr="0085022A">
        <w:rPr>
          <w:rFonts w:cs="Times New Roman"/>
          <w:szCs w:val="20"/>
        </w:rPr>
        <w:t>,</w:t>
      </w:r>
      <w:r w:rsidRPr="0085022A">
        <w:rPr>
          <w:rFonts w:cs="Times New Roman"/>
          <w:szCs w:val="20"/>
        </w:rPr>
        <w:t xml:space="preserve"> which </w:t>
      </w:r>
      <w:r w:rsidR="00F6674B" w:rsidRPr="0085022A">
        <w:rPr>
          <w:rFonts w:cs="Times New Roman"/>
          <w:szCs w:val="20"/>
        </w:rPr>
        <w:t>will</w:t>
      </w:r>
      <w:r w:rsidRPr="0085022A">
        <w:rPr>
          <w:rFonts w:cs="Times New Roman"/>
          <w:szCs w:val="20"/>
        </w:rPr>
        <w:t xml:space="preserve"> be issued in </w:t>
      </w:r>
      <w:r w:rsidR="00A50A8F" w:rsidRPr="0085022A">
        <w:rPr>
          <w:rFonts w:cs="Times New Roman"/>
          <w:szCs w:val="20"/>
        </w:rPr>
        <w:t xml:space="preserve">classic </w:t>
      </w:r>
      <w:r w:rsidRPr="0085022A">
        <w:rPr>
          <w:rFonts w:cs="Times New Roman"/>
          <w:szCs w:val="20"/>
        </w:rPr>
        <w:t>global note (</w:t>
      </w:r>
      <w:r w:rsidR="005440FD" w:rsidRPr="0085022A">
        <w:rPr>
          <w:rFonts w:cs="Times New Roman"/>
          <w:szCs w:val="20"/>
        </w:rPr>
        <w:t>"</w:t>
      </w:r>
      <w:r w:rsidR="00A50A8F" w:rsidRPr="0085022A">
        <w:rPr>
          <w:rFonts w:cs="Times New Roman"/>
          <w:b/>
          <w:szCs w:val="20"/>
        </w:rPr>
        <w:t>CGN</w:t>
      </w:r>
      <w:r w:rsidRPr="0085022A">
        <w:rPr>
          <w:rFonts w:cs="Times New Roman"/>
          <w:szCs w:val="20"/>
        </w:rPr>
        <w:fldChar w:fldCharType="begin"/>
      </w:r>
      <w:r w:rsidRPr="0085022A">
        <w:rPr>
          <w:rFonts w:cs="Times New Roman"/>
          <w:szCs w:val="20"/>
        </w:rPr>
        <w:instrText xml:space="preserve"> XE "NGN" </w:instrText>
      </w:r>
      <w:r w:rsidRPr="0085022A">
        <w:rPr>
          <w:rFonts w:cs="Times New Roman"/>
          <w:szCs w:val="20"/>
        </w:rPr>
        <w:fldChar w:fldCharType="end"/>
      </w:r>
      <w:r w:rsidR="005440FD" w:rsidRPr="0085022A">
        <w:rPr>
          <w:rFonts w:cs="Times New Roman"/>
          <w:szCs w:val="20"/>
        </w:rPr>
        <w:t>"</w:t>
      </w:r>
      <w:r w:rsidRPr="0085022A">
        <w:rPr>
          <w:rFonts w:cs="Times New Roman"/>
          <w:szCs w:val="20"/>
        </w:rPr>
        <w:t>) form</w:t>
      </w:r>
      <w:r w:rsidR="00F6674B" w:rsidRPr="0085022A">
        <w:rPr>
          <w:rFonts w:cs="Times New Roman"/>
          <w:szCs w:val="20"/>
        </w:rPr>
        <w:t>,</w:t>
      </w:r>
      <w:r w:rsidRPr="0085022A">
        <w:rPr>
          <w:rFonts w:cs="Times New Roman"/>
          <w:szCs w:val="20"/>
        </w:rPr>
        <w:t xml:space="preserve"> will be deposited on or around the issue date of the relevant Tranche of the Notes with a depositary or a common depositary for Euroclear Bank SA/NV (</w:t>
      </w:r>
      <w:r w:rsidR="005440FD" w:rsidRPr="0085022A">
        <w:rPr>
          <w:rFonts w:cs="Times New Roman"/>
          <w:szCs w:val="20"/>
        </w:rPr>
        <w:t>"</w:t>
      </w:r>
      <w:r w:rsidRPr="0085022A">
        <w:rPr>
          <w:rFonts w:cs="Times New Roman"/>
          <w:b/>
          <w:szCs w:val="20"/>
        </w:rPr>
        <w:t>Euroclear</w:t>
      </w:r>
      <w:r w:rsidRPr="0085022A">
        <w:rPr>
          <w:rFonts w:cs="Times New Roman"/>
          <w:szCs w:val="20"/>
        </w:rPr>
        <w:fldChar w:fldCharType="begin"/>
      </w:r>
      <w:r w:rsidRPr="0085022A">
        <w:rPr>
          <w:rFonts w:cs="Times New Roman"/>
          <w:szCs w:val="20"/>
        </w:rPr>
        <w:instrText xml:space="preserve"> XE "Euroclear" </w:instrText>
      </w:r>
      <w:r w:rsidRPr="0085022A">
        <w:rPr>
          <w:rFonts w:cs="Times New Roman"/>
          <w:szCs w:val="20"/>
        </w:rPr>
        <w:fldChar w:fldCharType="end"/>
      </w:r>
      <w:r w:rsidR="005440FD" w:rsidRPr="0085022A">
        <w:rPr>
          <w:rFonts w:cs="Times New Roman"/>
          <w:szCs w:val="20"/>
        </w:rPr>
        <w:t>"</w:t>
      </w:r>
      <w:r w:rsidRPr="0085022A">
        <w:rPr>
          <w:rFonts w:cs="Times New Roman"/>
          <w:szCs w:val="20"/>
        </w:rPr>
        <w:t xml:space="preserve">) and/or </w:t>
      </w:r>
      <w:r w:rsidRPr="00E845F2">
        <w:rPr>
          <w:rFonts w:cs="Times New Roman"/>
          <w:szCs w:val="20"/>
        </w:rPr>
        <w:t>Clearstream Banking S.A. (</w:t>
      </w:r>
      <w:r w:rsidR="005440FD" w:rsidRPr="00E845F2">
        <w:rPr>
          <w:rFonts w:cs="Times New Roman"/>
          <w:szCs w:val="20"/>
        </w:rPr>
        <w:t>"</w:t>
      </w:r>
      <w:r w:rsidRPr="00E845F2">
        <w:rPr>
          <w:rFonts w:cs="Times New Roman"/>
          <w:b/>
          <w:szCs w:val="20"/>
        </w:rPr>
        <w:t>Clearstream, Luxembourg</w:t>
      </w:r>
      <w:r w:rsidRPr="00E845F2">
        <w:rPr>
          <w:rFonts w:cs="Times New Roman"/>
          <w:szCs w:val="20"/>
        </w:rPr>
        <w:fldChar w:fldCharType="begin"/>
      </w:r>
      <w:r w:rsidRPr="00E845F2">
        <w:rPr>
          <w:rFonts w:cs="Times New Roman"/>
          <w:szCs w:val="20"/>
        </w:rPr>
        <w:instrText xml:space="preserve"> XE "Clearstream, Luxembourg" </w:instrText>
      </w:r>
      <w:r w:rsidRPr="00E845F2">
        <w:rPr>
          <w:rFonts w:cs="Times New Roman"/>
          <w:szCs w:val="20"/>
        </w:rPr>
        <w:fldChar w:fldCharType="end"/>
      </w:r>
      <w:r w:rsidR="005440FD" w:rsidRPr="00E845F2">
        <w:rPr>
          <w:rFonts w:cs="Times New Roman"/>
          <w:szCs w:val="20"/>
        </w:rPr>
        <w:t>"</w:t>
      </w:r>
      <w:r w:rsidRPr="00E845F2">
        <w:rPr>
          <w:rFonts w:cs="Times New Roman"/>
          <w:szCs w:val="20"/>
        </w:rPr>
        <w:t xml:space="preserve">) and/or any other relevant clearing system. </w:t>
      </w:r>
      <w:r w:rsidR="00A50A8F" w:rsidRPr="00E845F2">
        <w:rPr>
          <w:rFonts w:cs="Times New Roman"/>
          <w:szCs w:val="20"/>
        </w:rPr>
        <w:t>Notes issued under the Programme are not intended to be issued in new global note form.</w:t>
      </w:r>
    </w:p>
    <w:p w14:paraId="191A9E0D" w14:textId="115A73B6" w:rsidR="002F7977" w:rsidRPr="0085022A" w:rsidRDefault="00A50A8F" w:rsidP="00E03EE2">
      <w:pPr>
        <w:pStyle w:val="BodyText"/>
        <w:widowControl w:val="0"/>
        <w:spacing w:before="120" w:after="120" w:line="26" w:lineRule="atLeast"/>
        <w:rPr>
          <w:rFonts w:cs="Times New Roman"/>
          <w:szCs w:val="20"/>
        </w:rPr>
      </w:pPr>
      <w:r w:rsidRPr="0085022A">
        <w:rPr>
          <w:rFonts w:cs="Times New Roman"/>
          <w:szCs w:val="20"/>
        </w:rPr>
        <w:t>T</w:t>
      </w:r>
      <w:r w:rsidR="00F87670" w:rsidRPr="0085022A">
        <w:rPr>
          <w:rFonts w:cs="Times New Roman"/>
          <w:szCs w:val="20"/>
        </w:rPr>
        <w:t xml:space="preserve">he relevant Final Terms will also specify whether United States Treasury Regulation §1.163-5(c)(2)(i)(C) (the </w:t>
      </w:r>
      <w:r w:rsidR="005440FD" w:rsidRPr="0085022A">
        <w:rPr>
          <w:rFonts w:cs="Times New Roman"/>
          <w:szCs w:val="20"/>
        </w:rPr>
        <w:t>"</w:t>
      </w:r>
      <w:r w:rsidR="00F87670" w:rsidRPr="0085022A">
        <w:rPr>
          <w:rFonts w:cs="Times New Roman"/>
          <w:b/>
          <w:szCs w:val="20"/>
        </w:rPr>
        <w:t>TEFRA C Rules</w:t>
      </w:r>
      <w:r w:rsidR="00F87670" w:rsidRPr="0085022A">
        <w:rPr>
          <w:rFonts w:cs="Times New Roman"/>
          <w:szCs w:val="20"/>
        </w:rPr>
        <w:fldChar w:fldCharType="begin"/>
      </w:r>
      <w:r w:rsidR="00F87670" w:rsidRPr="0085022A">
        <w:rPr>
          <w:rFonts w:cs="Times New Roman"/>
          <w:szCs w:val="20"/>
        </w:rPr>
        <w:instrText xml:space="preserve"> XE "TEFRA C Rules" </w:instrText>
      </w:r>
      <w:r w:rsidR="00F87670" w:rsidRPr="0085022A">
        <w:rPr>
          <w:rFonts w:cs="Times New Roman"/>
          <w:szCs w:val="20"/>
        </w:rPr>
        <w:fldChar w:fldCharType="end"/>
      </w:r>
      <w:r w:rsidR="005440FD" w:rsidRPr="0085022A">
        <w:rPr>
          <w:rFonts w:cs="Times New Roman"/>
          <w:szCs w:val="20"/>
        </w:rPr>
        <w:t>"</w:t>
      </w:r>
      <w:r w:rsidR="00F87670" w:rsidRPr="0085022A">
        <w:rPr>
          <w:rFonts w:cs="Times New Roman"/>
          <w:szCs w:val="20"/>
        </w:rPr>
        <w:t>) or United States Treasury Regulation §1.163</w:t>
      </w:r>
      <w:r w:rsidR="00F87670" w:rsidRPr="0085022A">
        <w:rPr>
          <w:rFonts w:cs="Times New Roman"/>
          <w:szCs w:val="20"/>
        </w:rPr>
        <w:noBreakHyphen/>
        <w:t xml:space="preserve">5(c)(2)(i)(D) (the </w:t>
      </w:r>
      <w:r w:rsidR="005440FD" w:rsidRPr="0085022A">
        <w:rPr>
          <w:rFonts w:cs="Times New Roman"/>
          <w:szCs w:val="20"/>
        </w:rPr>
        <w:t>"</w:t>
      </w:r>
      <w:r w:rsidR="00F87670" w:rsidRPr="0085022A">
        <w:rPr>
          <w:rFonts w:cs="Times New Roman"/>
          <w:b/>
          <w:szCs w:val="20"/>
        </w:rPr>
        <w:t>TEFRA D Rules</w:t>
      </w:r>
      <w:r w:rsidR="00F87670" w:rsidRPr="0085022A">
        <w:rPr>
          <w:rFonts w:cs="Times New Roman"/>
          <w:szCs w:val="20"/>
        </w:rPr>
        <w:fldChar w:fldCharType="begin"/>
      </w:r>
      <w:r w:rsidR="00F87670" w:rsidRPr="0085022A">
        <w:rPr>
          <w:rFonts w:cs="Times New Roman"/>
          <w:szCs w:val="20"/>
        </w:rPr>
        <w:instrText xml:space="preserve"> XE "TEFRA D Rules" </w:instrText>
      </w:r>
      <w:r w:rsidR="00F87670" w:rsidRPr="0085022A">
        <w:rPr>
          <w:rFonts w:cs="Times New Roman"/>
          <w:szCs w:val="20"/>
        </w:rPr>
        <w:fldChar w:fldCharType="end"/>
      </w:r>
      <w:r w:rsidR="005440FD" w:rsidRPr="0085022A">
        <w:rPr>
          <w:rFonts w:cs="Times New Roman"/>
          <w:szCs w:val="20"/>
        </w:rPr>
        <w:t>"</w:t>
      </w:r>
      <w:r w:rsidR="00F87670" w:rsidRPr="0085022A">
        <w:rPr>
          <w:rFonts w:cs="Times New Roman"/>
          <w:szCs w:val="20"/>
        </w:rPr>
        <w:t>) are applicable in relation to the Notes or, if the Notes do not have a maturity of more than 365 days, that neither the TEFRA C Rules nor the TEFRA D Rules are applicable.</w:t>
      </w:r>
    </w:p>
    <w:p w14:paraId="191A9E0E" w14:textId="2699FB10" w:rsidR="002F7977" w:rsidRPr="0085022A" w:rsidRDefault="00F87670" w:rsidP="00E03EE2">
      <w:pPr>
        <w:pStyle w:val="Title7"/>
        <w:keepNext w:val="0"/>
        <w:widowControl w:val="0"/>
        <w:spacing w:before="120" w:after="120" w:line="26" w:lineRule="atLeast"/>
        <w:outlineLvl w:val="0"/>
        <w:rPr>
          <w:rFonts w:cs="Times New Roman"/>
          <w:b/>
          <w:i w:val="0"/>
          <w:szCs w:val="20"/>
        </w:rPr>
      </w:pPr>
      <w:r w:rsidRPr="0085022A">
        <w:rPr>
          <w:rFonts w:cs="Times New Roman"/>
          <w:b/>
          <w:i w:val="0"/>
          <w:szCs w:val="20"/>
        </w:rPr>
        <w:t>Temporary Global Note exchangeable for Permanent Global Notes</w:t>
      </w:r>
    </w:p>
    <w:p w14:paraId="191A9E0F" w14:textId="09CD28BB"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If the relevant Final Terms specifies the form of Notes as being </w:t>
      </w:r>
      <w:r w:rsidR="005440FD" w:rsidRPr="0085022A">
        <w:rPr>
          <w:rFonts w:cs="Times New Roman"/>
          <w:szCs w:val="20"/>
        </w:rPr>
        <w:t>"</w:t>
      </w:r>
      <w:r w:rsidRPr="0085022A">
        <w:rPr>
          <w:rFonts w:cs="Times New Roman"/>
          <w:szCs w:val="20"/>
        </w:rPr>
        <w:t>Temporary Global Note exchangeable for a Permanent Global Note</w:t>
      </w:r>
      <w:r w:rsidR="005440FD" w:rsidRPr="0085022A">
        <w:rPr>
          <w:rFonts w:cs="Times New Roman"/>
          <w:szCs w:val="20"/>
        </w:rPr>
        <w:t>"</w:t>
      </w:r>
      <w:r w:rsidRPr="0085022A">
        <w:rPr>
          <w:rFonts w:cs="Times New Roman"/>
          <w:szCs w:val="20"/>
        </w:rPr>
        <w:t>, then the Notes will initially be in the form of a Temporary Global Note which will be exchangeable, in whole or in part, for interests in a Permanent Global Note, without interest coupons, not earlier than 40 days after the issue date of the relevant Tranche of the Notes upon certification as to non-U.S. beneficial ownership.</w:t>
      </w:r>
      <w:r w:rsidR="004E3D1E" w:rsidRPr="0085022A">
        <w:rPr>
          <w:rFonts w:cs="Times New Roman"/>
          <w:szCs w:val="20"/>
        </w:rPr>
        <w:t xml:space="preserve"> </w:t>
      </w:r>
      <w:r w:rsidRPr="0085022A">
        <w:rPr>
          <w:rFonts w:cs="Times New Roman"/>
          <w:szCs w:val="20"/>
        </w:rPr>
        <w:t>No payments will be made under the Temporary Global Note unless exchange for interests in the Permanent Global Note is improperly withheld or refused.</w:t>
      </w:r>
      <w:r w:rsidR="004E3D1E" w:rsidRPr="0085022A">
        <w:rPr>
          <w:rFonts w:cs="Times New Roman"/>
          <w:szCs w:val="20"/>
        </w:rPr>
        <w:t xml:space="preserve"> </w:t>
      </w:r>
      <w:r w:rsidRPr="0085022A">
        <w:rPr>
          <w:rFonts w:cs="Times New Roman"/>
          <w:szCs w:val="20"/>
        </w:rPr>
        <w:t>In addition, interest payments in respect of the Notes cannot be collected without such certification of non-U.S. beneficial ownership.</w:t>
      </w:r>
    </w:p>
    <w:bookmarkEnd w:id="33"/>
    <w:p w14:paraId="191A9E10" w14:textId="75C7002C" w:rsidR="002F7977" w:rsidRPr="0085022A" w:rsidRDefault="00F87670" w:rsidP="00E03EE2">
      <w:pPr>
        <w:pStyle w:val="ocNum2nd1"/>
        <w:widowControl w:val="0"/>
        <w:numPr>
          <w:ilvl w:val="0"/>
          <w:numId w:val="3"/>
        </w:numPr>
        <w:spacing w:before="120" w:after="120" w:line="26" w:lineRule="atLeast"/>
        <w:rPr>
          <w:szCs w:val="20"/>
        </w:rPr>
      </w:pPr>
      <w:r w:rsidRPr="0085022A">
        <w:rPr>
          <w:szCs w:val="20"/>
        </w:rPr>
        <w:t>Whenever any interest in the Temporary Global Note is to be exchanged for an interest in a Permanent Global Note, the Issuer shall procure (in the case of first exchange) the delivery of a Permanent Global Note, duly authenticated, to the bearer of the Temporary Global Note or (in the case of any subsequent exchange) an increase in the principal amount of the Permanent Global Note in accordance with its terms against:</w:t>
      </w:r>
    </w:p>
    <w:p w14:paraId="5C6D086E" w14:textId="589CF6D0" w:rsidR="00A06102" w:rsidRPr="0085022A" w:rsidRDefault="00F87670" w:rsidP="00805E28">
      <w:pPr>
        <w:pStyle w:val="ocNum1st2"/>
        <w:widowControl w:val="0"/>
        <w:numPr>
          <w:ilvl w:val="1"/>
          <w:numId w:val="18"/>
        </w:numPr>
        <w:spacing w:before="120" w:after="120" w:line="26" w:lineRule="atLeast"/>
        <w:rPr>
          <w:szCs w:val="20"/>
        </w:rPr>
      </w:pPr>
      <w:r w:rsidRPr="0085022A">
        <w:rPr>
          <w:szCs w:val="20"/>
        </w:rPr>
        <w:t>presentation and (in the case of final exchange) presentation and surrender of the Temporary Global Note to or to the order of the Fiscal Agent; an</w:t>
      </w:r>
      <w:r w:rsidR="00B37A05" w:rsidRPr="0085022A">
        <w:rPr>
          <w:szCs w:val="20"/>
        </w:rPr>
        <w:t>d</w:t>
      </w:r>
    </w:p>
    <w:p w14:paraId="66682BF0" w14:textId="77777777" w:rsidR="00D705D6" w:rsidRPr="0085022A" w:rsidRDefault="00F87670" w:rsidP="00805E28">
      <w:pPr>
        <w:pStyle w:val="ocNum1st2"/>
        <w:widowControl w:val="0"/>
        <w:numPr>
          <w:ilvl w:val="1"/>
          <w:numId w:val="18"/>
        </w:numPr>
        <w:spacing w:before="120" w:after="120" w:line="26" w:lineRule="atLeast"/>
        <w:rPr>
          <w:szCs w:val="20"/>
        </w:rPr>
      </w:pPr>
      <w:r w:rsidRPr="0085022A">
        <w:rPr>
          <w:szCs w:val="20"/>
        </w:rPr>
        <w:t>receipt by the Fiscal Agent of a certificate or certificates of non-U.S. beneficial ownership</w:t>
      </w:r>
    </w:p>
    <w:p w14:paraId="191A9E12" w14:textId="1957F7CA" w:rsidR="002F7977" w:rsidRPr="0085022A" w:rsidRDefault="00D705D6" w:rsidP="00E03EE2">
      <w:pPr>
        <w:pStyle w:val="ocNum2nd2"/>
        <w:widowControl w:val="0"/>
        <w:numPr>
          <w:ilvl w:val="0"/>
          <w:numId w:val="0"/>
        </w:numPr>
        <w:spacing w:before="120" w:after="120" w:line="26" w:lineRule="atLeast"/>
        <w:rPr>
          <w:szCs w:val="20"/>
        </w:rPr>
      </w:pPr>
      <w:r w:rsidRPr="0085022A">
        <w:rPr>
          <w:szCs w:val="20"/>
        </w:rPr>
        <w:t>within 7 days of the bearer requesting such exchange</w:t>
      </w:r>
      <w:r w:rsidR="00221BF0" w:rsidRPr="0085022A">
        <w:rPr>
          <w:szCs w:val="20"/>
        </w:rPr>
        <w:t>.</w:t>
      </w:r>
    </w:p>
    <w:p w14:paraId="191A9E15" w14:textId="37A074DD"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The principal amount of Notes represented by the Permanent Global Note shall be equal to the aggregate of the principal amounts specified in the certificates of non-U.S. beneficial ownership provided, however, that in no circumstances shall the principal amount of Notes represented by the Permanent Global Note exceed the initial principal amount of Notes represented by the Temporary Global Note.</w:t>
      </w:r>
    </w:p>
    <w:p w14:paraId="191A9E16" w14:textId="77777777" w:rsidR="002F7977" w:rsidRPr="0085022A" w:rsidRDefault="00F87670" w:rsidP="00E03EE2">
      <w:pPr>
        <w:pStyle w:val="ocNum1st1"/>
        <w:widowControl w:val="0"/>
        <w:numPr>
          <w:ilvl w:val="0"/>
          <w:numId w:val="9"/>
        </w:numPr>
        <w:spacing w:before="120" w:after="120" w:line="26" w:lineRule="atLeast"/>
        <w:rPr>
          <w:szCs w:val="20"/>
        </w:rPr>
      </w:pPr>
      <w:r w:rsidRPr="0085022A">
        <w:rPr>
          <w:szCs w:val="20"/>
        </w:rPr>
        <w:t>If:</w:t>
      </w:r>
    </w:p>
    <w:p w14:paraId="191A9E17" w14:textId="77777777" w:rsidR="002F7977" w:rsidRPr="0085022A" w:rsidRDefault="00F87670" w:rsidP="00E03EE2">
      <w:pPr>
        <w:pStyle w:val="ocNum1st2"/>
        <w:widowControl w:val="0"/>
        <w:spacing w:before="120" w:after="120" w:line="26" w:lineRule="atLeast"/>
        <w:rPr>
          <w:szCs w:val="20"/>
        </w:rPr>
      </w:pPr>
      <w:r w:rsidRPr="0085022A">
        <w:rPr>
          <w:szCs w:val="20"/>
        </w:rPr>
        <w:t>the Permanent Global Note has not been delivered or the principal amount thereof increased by 5.00 p.m. (London time) on the seventh day after the bearer of the Temporary Global Note has requested exchange of an interest in the Temporary Global Note for an interest in a Permanent Global Note; or</w:t>
      </w:r>
    </w:p>
    <w:p w14:paraId="191A9E18" w14:textId="77777777" w:rsidR="002F7977" w:rsidRPr="0085022A" w:rsidRDefault="00F87670" w:rsidP="00E03EE2">
      <w:pPr>
        <w:pStyle w:val="ocNum1st2"/>
        <w:widowControl w:val="0"/>
        <w:spacing w:before="120" w:after="120" w:line="26" w:lineRule="atLeast"/>
        <w:rPr>
          <w:szCs w:val="20"/>
        </w:rPr>
      </w:pPr>
      <w:r w:rsidRPr="0085022A">
        <w:rPr>
          <w:szCs w:val="20"/>
        </w:rPr>
        <w:t>the Temporary Global Note (or any part thereof) has become due and payable in accordance with the Terms and Conditions of the Notes or the date for final redemption of the Temporary Global Note has occurred and, in either case, payment in full of the amount of principal falling due with all accrued interest thereon has not been made to the bearer of the Temporary Global Note in accordance with the terms of the Temporary Global Note on the due date for payment,</w:t>
      </w:r>
    </w:p>
    <w:p w14:paraId="27A54D68" w14:textId="33ED47E0" w:rsidR="00221BF0"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then the Temporary Global Note (including the obligation to deliver a Permanent Global Note) will become void at 5.00 p.m. (London time) on such seventh day (in the case of (a) above) or at 5.00 p.m. (London time) on such due date (in the case of (b) above) and the bearer of the Temporary Global Note will have no further rights thereunder (but without prejudice to the rights which the bearer of the Temporary Global Note </w:t>
      </w:r>
      <w:r w:rsidRPr="0085022A">
        <w:rPr>
          <w:rFonts w:cs="Times New Roman"/>
          <w:szCs w:val="20"/>
        </w:rPr>
        <w:lastRenderedPageBreak/>
        <w:t>or others may have).</w:t>
      </w:r>
      <w:r w:rsidR="00673C55" w:rsidRPr="0085022A">
        <w:rPr>
          <w:rFonts w:cs="Times New Roman"/>
          <w:szCs w:val="20"/>
        </w:rPr>
        <w:t xml:space="preserve"> </w:t>
      </w:r>
    </w:p>
    <w:p w14:paraId="191A9E1A" w14:textId="170E04F5" w:rsidR="002F7977" w:rsidRPr="0085022A" w:rsidRDefault="00F87670" w:rsidP="00E03EE2">
      <w:pPr>
        <w:pStyle w:val="BodyText"/>
        <w:widowControl w:val="0"/>
        <w:spacing w:before="120" w:after="120" w:line="26" w:lineRule="atLeast"/>
        <w:rPr>
          <w:rFonts w:cs="Times New Roman"/>
          <w:szCs w:val="20"/>
        </w:rPr>
      </w:pPr>
      <w:bookmarkStart w:id="34" w:name="_Hlk66114772"/>
      <w:r w:rsidRPr="0085022A">
        <w:rPr>
          <w:rFonts w:cs="Times New Roman"/>
          <w:szCs w:val="20"/>
        </w:rPr>
        <w:t>The Permanent Global Note will become exchangeable, in whole but not in part only and at the request of the bearer of the Permanent Global Note, for Notes in definitive form (</w:t>
      </w:r>
      <w:r w:rsidR="005440FD" w:rsidRPr="0085022A">
        <w:rPr>
          <w:rFonts w:cs="Times New Roman"/>
          <w:szCs w:val="20"/>
        </w:rPr>
        <w:t>"</w:t>
      </w:r>
      <w:r w:rsidRPr="0085022A">
        <w:rPr>
          <w:rFonts w:cs="Times New Roman"/>
          <w:b/>
          <w:szCs w:val="20"/>
        </w:rPr>
        <w:t>Definitive Notes</w:t>
      </w:r>
      <w:r w:rsidRPr="0085022A">
        <w:rPr>
          <w:rFonts w:cs="Times New Roman"/>
          <w:b/>
          <w:szCs w:val="20"/>
        </w:rPr>
        <w:fldChar w:fldCharType="begin"/>
      </w:r>
      <w:r w:rsidRPr="0085022A">
        <w:rPr>
          <w:rFonts w:cs="Times New Roman"/>
          <w:szCs w:val="20"/>
        </w:rPr>
        <w:instrText xml:space="preserve"> XE "Definitive Notes" </w:instrText>
      </w:r>
      <w:r w:rsidRPr="0085022A">
        <w:rPr>
          <w:rFonts w:cs="Times New Roman"/>
          <w:b/>
          <w:szCs w:val="20"/>
        </w:rPr>
        <w:fldChar w:fldCharType="end"/>
      </w:r>
      <w:r w:rsidR="005440FD" w:rsidRPr="0085022A">
        <w:rPr>
          <w:rFonts w:cs="Times New Roman"/>
          <w:szCs w:val="20"/>
        </w:rPr>
        <w:t>"</w:t>
      </w:r>
      <w:r w:rsidRPr="0085022A">
        <w:rPr>
          <w:rFonts w:cs="Times New Roman"/>
          <w:szCs w:val="20"/>
        </w:rPr>
        <w:t>):</w:t>
      </w:r>
    </w:p>
    <w:p w14:paraId="191A9E1B" w14:textId="77777777" w:rsidR="002F7977" w:rsidRPr="0085022A" w:rsidRDefault="00F87670" w:rsidP="00805E28">
      <w:pPr>
        <w:pStyle w:val="ocNum1st2"/>
        <w:widowControl w:val="0"/>
        <w:numPr>
          <w:ilvl w:val="1"/>
          <w:numId w:val="17"/>
        </w:numPr>
        <w:spacing w:before="120" w:after="120" w:line="26" w:lineRule="atLeast"/>
        <w:rPr>
          <w:szCs w:val="20"/>
        </w:rPr>
      </w:pPr>
      <w:r w:rsidRPr="0085022A">
        <w:rPr>
          <w:szCs w:val="20"/>
        </w:rPr>
        <w:t>on the expiry of such period of notice as may be specified in the Final Terms; or</w:t>
      </w:r>
    </w:p>
    <w:p w14:paraId="191A9E1C" w14:textId="0F2B6559" w:rsidR="002F7977" w:rsidRPr="0085022A" w:rsidRDefault="00F87670" w:rsidP="00E03EE2">
      <w:pPr>
        <w:pStyle w:val="ocNum1st2"/>
        <w:widowControl w:val="0"/>
        <w:spacing w:before="120" w:after="120" w:line="26" w:lineRule="atLeast"/>
        <w:rPr>
          <w:szCs w:val="20"/>
        </w:rPr>
      </w:pPr>
      <w:r w:rsidRPr="0085022A">
        <w:rPr>
          <w:szCs w:val="20"/>
        </w:rPr>
        <w:t>at any time, if so specified in the Final Terms; or</w:t>
      </w:r>
      <w:r w:rsidR="000372EA" w:rsidRPr="0085022A">
        <w:rPr>
          <w:szCs w:val="20"/>
        </w:rPr>
        <w:t xml:space="preserve"> </w:t>
      </w:r>
    </w:p>
    <w:p w14:paraId="191A9E1D" w14:textId="7A83FB72" w:rsidR="002F7977" w:rsidRPr="0085022A" w:rsidRDefault="00F87670" w:rsidP="00E03EE2">
      <w:pPr>
        <w:pStyle w:val="ocNum1st2"/>
        <w:widowControl w:val="0"/>
        <w:spacing w:before="120" w:after="120" w:line="26" w:lineRule="atLeast"/>
        <w:rPr>
          <w:szCs w:val="20"/>
        </w:rPr>
      </w:pPr>
      <w:r w:rsidRPr="0085022A">
        <w:rPr>
          <w:szCs w:val="20"/>
        </w:rPr>
        <w:t xml:space="preserve">if the Final Terms specifies </w:t>
      </w:r>
      <w:r w:rsidR="005440FD" w:rsidRPr="0085022A">
        <w:rPr>
          <w:szCs w:val="20"/>
        </w:rPr>
        <w:t>"</w:t>
      </w:r>
      <w:r w:rsidRPr="0085022A">
        <w:rPr>
          <w:szCs w:val="20"/>
        </w:rPr>
        <w:t>in the limited circumstances described in the Permanent Global Note</w:t>
      </w:r>
      <w:r w:rsidR="005440FD" w:rsidRPr="0085022A">
        <w:rPr>
          <w:szCs w:val="20"/>
        </w:rPr>
        <w:t>"</w:t>
      </w:r>
      <w:r w:rsidRPr="0085022A">
        <w:rPr>
          <w:szCs w:val="20"/>
        </w:rPr>
        <w:t>, then if either of the following events occurs:</w:t>
      </w:r>
    </w:p>
    <w:p w14:paraId="191A9E1E" w14:textId="77777777" w:rsidR="002F7977" w:rsidRPr="0085022A" w:rsidRDefault="00F87670" w:rsidP="00E03EE2">
      <w:pPr>
        <w:pStyle w:val="ocNum1st3"/>
        <w:widowControl w:val="0"/>
        <w:numPr>
          <w:ilvl w:val="2"/>
          <w:numId w:val="1"/>
        </w:numPr>
        <w:spacing w:before="120" w:after="120" w:line="26" w:lineRule="atLeast"/>
        <w:ind w:left="1361" w:hanging="681"/>
        <w:rPr>
          <w:szCs w:val="20"/>
        </w:rPr>
      </w:pPr>
      <w:r w:rsidRPr="0085022A">
        <w:rPr>
          <w:szCs w:val="20"/>
        </w:rPr>
        <w:t>Euroclear or Clearstream, Luxembourg or any other relevant clearing system is closed for business for a continuous period of 14 days (other than by reason of legal holidays) or announces an intention permanently to cease business; or</w:t>
      </w:r>
    </w:p>
    <w:p w14:paraId="191A9E1F" w14:textId="26757597" w:rsidR="002F7977" w:rsidRPr="0085022A" w:rsidRDefault="00F87670" w:rsidP="00E03EE2">
      <w:pPr>
        <w:pStyle w:val="ocNum1st3"/>
        <w:widowControl w:val="0"/>
        <w:numPr>
          <w:ilvl w:val="2"/>
          <w:numId w:val="1"/>
        </w:numPr>
        <w:spacing w:before="120" w:after="120" w:line="26" w:lineRule="atLeast"/>
        <w:ind w:left="1361" w:hanging="681"/>
        <w:rPr>
          <w:szCs w:val="20"/>
        </w:rPr>
      </w:pPr>
      <w:r w:rsidRPr="0085022A">
        <w:rPr>
          <w:szCs w:val="20"/>
        </w:rPr>
        <w:t xml:space="preserve">any of the circumstances described in Condition </w:t>
      </w:r>
      <w:r w:rsidR="001D0962" w:rsidRPr="0085022A">
        <w:rPr>
          <w:szCs w:val="20"/>
        </w:rPr>
        <w:t>12</w:t>
      </w:r>
      <w:r w:rsidRPr="0085022A">
        <w:rPr>
          <w:szCs w:val="20"/>
        </w:rPr>
        <w:t xml:space="preserve"> (</w:t>
      </w:r>
      <w:r w:rsidRPr="0085022A">
        <w:rPr>
          <w:i/>
          <w:iCs/>
          <w:szCs w:val="20"/>
        </w:rPr>
        <w:t>Events of Default</w:t>
      </w:r>
      <w:r w:rsidRPr="0085022A">
        <w:rPr>
          <w:szCs w:val="20"/>
        </w:rPr>
        <w:t>) occurs.</w:t>
      </w:r>
    </w:p>
    <w:p w14:paraId="191A9E20" w14:textId="77777777"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Whenever the Permanent Global Note is to be exchanged for Definitive Notes, the Issuer shall procure the prompt delivery (free of charge to the bearer) of such Definitive Notes, duly authenticated and with Coupons and Talons attached (if so specified in the Final Terms), in an aggregate principal amount equal to the principal amount of Notes represented by the Permanent Global Note to the bearer of the Permanent Global Note against the surrender of the Permanent Global Note to or to the order of the Fiscal Agent within 30 days of the bearer requesting such exchange.</w:t>
      </w:r>
    </w:p>
    <w:bookmarkEnd w:id="34"/>
    <w:p w14:paraId="191A9E21" w14:textId="77777777" w:rsidR="002F7977" w:rsidRPr="0085022A" w:rsidRDefault="00F87670" w:rsidP="00E03EE2">
      <w:pPr>
        <w:pStyle w:val="ocNum1st1"/>
        <w:widowControl w:val="0"/>
        <w:numPr>
          <w:ilvl w:val="0"/>
          <w:numId w:val="9"/>
        </w:numPr>
        <w:spacing w:before="120" w:after="120" w:line="26" w:lineRule="atLeast"/>
        <w:rPr>
          <w:szCs w:val="20"/>
        </w:rPr>
      </w:pPr>
      <w:r w:rsidRPr="0085022A">
        <w:rPr>
          <w:szCs w:val="20"/>
        </w:rPr>
        <w:t>If:</w:t>
      </w:r>
    </w:p>
    <w:p w14:paraId="191A9E22" w14:textId="77777777" w:rsidR="002F7977" w:rsidRPr="0085022A" w:rsidRDefault="00F87670" w:rsidP="00E03EE2">
      <w:pPr>
        <w:pStyle w:val="ocNum1st2"/>
        <w:widowControl w:val="0"/>
        <w:spacing w:before="120" w:after="120" w:line="26" w:lineRule="atLeast"/>
        <w:rPr>
          <w:szCs w:val="20"/>
        </w:rPr>
      </w:pPr>
      <w:r w:rsidRPr="0085022A">
        <w:rPr>
          <w:szCs w:val="20"/>
        </w:rPr>
        <w:t>Definitive Notes have not been duly delivered by 5.00 p.m. (London time) on the thirtieth day after the bearer has requested exchange of the Permanent Global Note for Definitive Notes; or</w:t>
      </w:r>
    </w:p>
    <w:p w14:paraId="191A9E23" w14:textId="77777777" w:rsidR="002F7977" w:rsidRPr="0085022A" w:rsidRDefault="00F87670" w:rsidP="00E03EE2">
      <w:pPr>
        <w:pStyle w:val="ocNum1st2"/>
        <w:widowControl w:val="0"/>
        <w:spacing w:before="120" w:after="120" w:line="26" w:lineRule="atLeast"/>
        <w:rPr>
          <w:szCs w:val="20"/>
        </w:rPr>
      </w:pPr>
      <w:r w:rsidRPr="0085022A">
        <w:rPr>
          <w:szCs w:val="20"/>
        </w:rPr>
        <w:t>the Permanent Global Note was originally issued in exchange for part only of a Temporary Global Note representing the Notes and such Temporary Global Note becomes void in accordance with its terms; or</w:t>
      </w:r>
    </w:p>
    <w:p w14:paraId="191A9E24" w14:textId="77777777" w:rsidR="002F7977" w:rsidRPr="0085022A" w:rsidRDefault="00F87670" w:rsidP="00E03EE2">
      <w:pPr>
        <w:pStyle w:val="ocNum1st2"/>
        <w:widowControl w:val="0"/>
        <w:spacing w:before="120" w:after="120" w:line="26" w:lineRule="atLeast"/>
        <w:rPr>
          <w:szCs w:val="20"/>
        </w:rPr>
      </w:pPr>
      <w:r w:rsidRPr="0085022A">
        <w:rPr>
          <w:szCs w:val="20"/>
        </w:rPr>
        <w:t>the Permanent Global Note (or any part thereof) has become due and payable in accordance with the Terms and Conditions of the Notes or the date for final redemption of the Permanent Global Note has occurred and, in either case, payment in full of the amount of principal falling due with all accrued interest thereon has not been made to the bearer in accordance with the terms of the Permanent Global Note on the due date for payment,</w:t>
      </w:r>
    </w:p>
    <w:p w14:paraId="191A9E25" w14:textId="30EB3D1C" w:rsidR="002F7977" w:rsidRPr="0085022A" w:rsidRDefault="00F87670" w:rsidP="00E03EE2">
      <w:pPr>
        <w:pStyle w:val="BodyText"/>
        <w:widowControl w:val="0"/>
        <w:spacing w:before="120" w:after="120" w:line="26" w:lineRule="atLeast"/>
        <w:rPr>
          <w:rFonts w:cs="Times New Roman"/>
          <w:b/>
          <w:szCs w:val="20"/>
        </w:rPr>
      </w:pPr>
      <w:r w:rsidRPr="0085022A">
        <w:rPr>
          <w:rFonts w:cs="Times New Roman"/>
          <w:szCs w:val="20"/>
        </w:rPr>
        <w:t xml:space="preserve">then the Permanent Global Note (including the obligation to deliver Definitive Notes) will become void at 5.00 p.m. (London time) on such thirtieth day (in the case of (a) above) or at 5.00 p.m. (London time) on the </w:t>
      </w:r>
      <w:r w:rsidRPr="00E845F2">
        <w:rPr>
          <w:rFonts w:cs="Times New Roman"/>
          <w:szCs w:val="20"/>
        </w:rPr>
        <w:t>date on which such Temporary Global Note becomes void (in the case of (b) above) or at 5.00 p.m. (London time) on such due date ((c) above) and the bearer of the Permanent Global Note will have no further rights thereunder (but without prejudice to the rights which the bearer of the Permanent Global Note or others may have).</w:t>
      </w:r>
      <w:r w:rsidR="00CE1E96" w:rsidRPr="0085022A">
        <w:rPr>
          <w:rFonts w:cs="Times New Roman"/>
          <w:szCs w:val="20"/>
        </w:rPr>
        <w:t xml:space="preserve"> </w:t>
      </w:r>
    </w:p>
    <w:p w14:paraId="191A9E26" w14:textId="77777777" w:rsidR="002F7977" w:rsidRPr="0085022A" w:rsidRDefault="00F87670" w:rsidP="00E03EE2">
      <w:pPr>
        <w:pStyle w:val="Title7"/>
        <w:keepNext w:val="0"/>
        <w:widowControl w:val="0"/>
        <w:spacing w:before="120" w:after="120" w:line="26" w:lineRule="atLeast"/>
        <w:outlineLvl w:val="0"/>
        <w:rPr>
          <w:rFonts w:cs="Times New Roman"/>
          <w:b/>
          <w:i w:val="0"/>
          <w:szCs w:val="20"/>
        </w:rPr>
      </w:pPr>
      <w:bookmarkStart w:id="35" w:name="_Hlk66114784"/>
      <w:r w:rsidRPr="0085022A">
        <w:rPr>
          <w:rFonts w:cs="Times New Roman"/>
          <w:b/>
          <w:i w:val="0"/>
          <w:szCs w:val="20"/>
        </w:rPr>
        <w:t>Temporary Global Note exchangeable for Definitive Notes</w:t>
      </w:r>
    </w:p>
    <w:p w14:paraId="191A9E27" w14:textId="574F6EEF"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If the relevant Final Terms specifies the form of Notes as being </w:t>
      </w:r>
      <w:r w:rsidR="005440FD" w:rsidRPr="0085022A">
        <w:rPr>
          <w:rFonts w:cs="Times New Roman"/>
          <w:szCs w:val="20"/>
        </w:rPr>
        <w:t>"</w:t>
      </w:r>
      <w:r w:rsidRPr="0085022A">
        <w:rPr>
          <w:rFonts w:cs="Times New Roman"/>
          <w:szCs w:val="20"/>
        </w:rPr>
        <w:t>Temporary Global Note exchangeable for Definitive Notes</w:t>
      </w:r>
      <w:r w:rsidR="005440FD" w:rsidRPr="0085022A">
        <w:rPr>
          <w:rFonts w:cs="Times New Roman"/>
          <w:szCs w:val="20"/>
        </w:rPr>
        <w:t>"</w:t>
      </w:r>
      <w:r w:rsidRPr="0085022A">
        <w:rPr>
          <w:rFonts w:cs="Times New Roman"/>
          <w:szCs w:val="20"/>
        </w:rPr>
        <w:t xml:space="preserve"> and also specifies that the TEFRA C Rules are applicable or that neither the TEFRA C Rules or the TEFRA D Rules are applicable, then the Notes will initially be in the form of a Temporary Global Note which will be exchangeable, in whole but not in part, for Definitive Notes not earlier than 40 days after the issue date of the relevant Tranche of the Notes.</w:t>
      </w:r>
    </w:p>
    <w:p w14:paraId="191A9E28" w14:textId="1D85AFF0"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If the relevant Final Terms specifies the form of Notes as being </w:t>
      </w:r>
      <w:r w:rsidR="005440FD" w:rsidRPr="0085022A">
        <w:rPr>
          <w:rFonts w:cs="Times New Roman"/>
          <w:szCs w:val="20"/>
        </w:rPr>
        <w:t>"</w:t>
      </w:r>
      <w:r w:rsidRPr="0085022A">
        <w:rPr>
          <w:rFonts w:cs="Times New Roman"/>
          <w:szCs w:val="20"/>
        </w:rPr>
        <w:t>Temporary Global Note exchangeable for Definitive Notes</w:t>
      </w:r>
      <w:r w:rsidR="005440FD" w:rsidRPr="0085022A">
        <w:rPr>
          <w:rFonts w:cs="Times New Roman"/>
          <w:szCs w:val="20"/>
        </w:rPr>
        <w:t>"</w:t>
      </w:r>
      <w:r w:rsidRPr="0085022A">
        <w:rPr>
          <w:rFonts w:cs="Times New Roman"/>
          <w:szCs w:val="20"/>
        </w:rPr>
        <w:t xml:space="preserve"> and also specifies that the TEFRA D Rules are applicable, then the Notes will initially be in the form of a Temporary Global Note which will be exchangeable, in whole or in part, for Definitive Notes not earlier than 40 days after the issue date of the relevant Tranche of the Notes upon certification as to non-U.S. beneficial ownership.</w:t>
      </w:r>
      <w:r w:rsidR="004E3D1E" w:rsidRPr="0085022A">
        <w:rPr>
          <w:rFonts w:cs="Times New Roman"/>
          <w:szCs w:val="20"/>
        </w:rPr>
        <w:t xml:space="preserve"> </w:t>
      </w:r>
      <w:r w:rsidRPr="0085022A">
        <w:rPr>
          <w:rFonts w:cs="Times New Roman"/>
          <w:szCs w:val="20"/>
        </w:rPr>
        <w:t>Interest payments in respect of the Notes cannot be collected without such certification of non-U.S. beneficial ownership.</w:t>
      </w:r>
    </w:p>
    <w:p w14:paraId="191A9E29" w14:textId="71ED4440"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Whenever the Temporary Global Note is to be exchanged for Definitive Notes, the Issuer shall procure the prompt delivery (free of charge to the bearer) of such Definitive Notes, duly authenticated and with Coupons and Talons attached (if so specified in the relevant Final Terms), in an aggregate principal amount equal to the principal amount of the Temporary Global Note to the bearer of the Temporary Global Note against the surrender of the Temporary Global Note to or to the order of the Fiscal Agent within 30 days of </w:t>
      </w:r>
      <w:r w:rsidRPr="0085022A">
        <w:rPr>
          <w:rFonts w:cs="Times New Roman"/>
          <w:szCs w:val="20"/>
        </w:rPr>
        <w:lastRenderedPageBreak/>
        <w:t>the bearer requesting such exchange.</w:t>
      </w:r>
      <w:r w:rsidR="004E3D1E" w:rsidRPr="0085022A">
        <w:rPr>
          <w:rFonts w:cs="Times New Roman"/>
          <w:szCs w:val="20"/>
        </w:rPr>
        <w:t xml:space="preserve"> </w:t>
      </w:r>
    </w:p>
    <w:bookmarkEnd w:id="35"/>
    <w:p w14:paraId="191A9E2A" w14:textId="0392A153" w:rsidR="002F7977" w:rsidRPr="0085022A" w:rsidRDefault="00F87670" w:rsidP="005F0549">
      <w:pPr>
        <w:pStyle w:val="ocNum1st1"/>
        <w:keepNext/>
        <w:widowControl w:val="0"/>
        <w:numPr>
          <w:ilvl w:val="0"/>
          <w:numId w:val="9"/>
        </w:numPr>
        <w:spacing w:before="120" w:after="120" w:line="26" w:lineRule="atLeast"/>
        <w:rPr>
          <w:szCs w:val="20"/>
        </w:rPr>
      </w:pPr>
      <w:r w:rsidRPr="0085022A">
        <w:rPr>
          <w:szCs w:val="20"/>
        </w:rPr>
        <w:t>If:</w:t>
      </w:r>
    </w:p>
    <w:p w14:paraId="191A9E2B" w14:textId="77777777" w:rsidR="002F7977" w:rsidRPr="0085022A" w:rsidRDefault="00F87670" w:rsidP="005F0549">
      <w:pPr>
        <w:pStyle w:val="ocNum1st2"/>
        <w:keepNext/>
        <w:widowControl w:val="0"/>
        <w:spacing w:before="120" w:after="120" w:line="26" w:lineRule="atLeast"/>
        <w:rPr>
          <w:szCs w:val="20"/>
        </w:rPr>
      </w:pPr>
      <w:r w:rsidRPr="0085022A">
        <w:rPr>
          <w:szCs w:val="20"/>
        </w:rPr>
        <w:t>Definitive Notes have not been duly delivered by 5.00 p.m. (London time) on the thirtieth day after the bearer has requested exchange of the Temporary Global Note for Definitive Notes; or</w:t>
      </w:r>
    </w:p>
    <w:p w14:paraId="191A9E2C" w14:textId="77777777" w:rsidR="002F7977" w:rsidRPr="0085022A" w:rsidRDefault="00F87670" w:rsidP="005F0549">
      <w:pPr>
        <w:pStyle w:val="ocNum1st2"/>
        <w:keepNext/>
        <w:widowControl w:val="0"/>
        <w:spacing w:before="120" w:after="120" w:line="26" w:lineRule="atLeast"/>
        <w:rPr>
          <w:szCs w:val="20"/>
        </w:rPr>
      </w:pPr>
      <w:r w:rsidRPr="0085022A">
        <w:rPr>
          <w:szCs w:val="20"/>
        </w:rPr>
        <w:t>the Temporary Global Note (or any part thereof) has become due and payable in accordance with the Terms and Conditions of the Notes or the date for final redemption of the Temporary Global Note has occurred and, in either case, payment in full of the amount of principal falling due with all accrued interest thereon has not been made to the bearer in accordance with the terms of the Temporary Global Note on the due date for payment,</w:t>
      </w:r>
    </w:p>
    <w:p w14:paraId="191A9E2D" w14:textId="4B9421C1"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then the Temporary Global Note (including the obligation to deliver Definitive Notes) will become void at 5.00 p.m. (London time) on such thirtieth day (in the case of (a) above) or at 5.00 p.m. (London time) on such due date (in the case of (b) above) and the bearer of the Temporary Global Note will have no further rights thereunder (but without prejudice to the rights which the bearer of the Temporary Global Note or others may have).</w:t>
      </w:r>
      <w:r w:rsidR="00C31F4F" w:rsidRPr="0085022A">
        <w:rPr>
          <w:rFonts w:cs="Times New Roman"/>
          <w:szCs w:val="20"/>
        </w:rPr>
        <w:t xml:space="preserve"> </w:t>
      </w:r>
    </w:p>
    <w:p w14:paraId="191A9E2E" w14:textId="77777777" w:rsidR="002F7977" w:rsidRPr="0085022A" w:rsidRDefault="00F87670" w:rsidP="00E03EE2">
      <w:pPr>
        <w:pStyle w:val="Title7"/>
        <w:keepNext w:val="0"/>
        <w:widowControl w:val="0"/>
        <w:spacing w:before="120" w:after="120" w:line="26" w:lineRule="atLeast"/>
        <w:outlineLvl w:val="0"/>
        <w:rPr>
          <w:rFonts w:cs="Times New Roman"/>
          <w:b/>
          <w:i w:val="0"/>
          <w:szCs w:val="20"/>
        </w:rPr>
      </w:pPr>
      <w:r w:rsidRPr="0085022A">
        <w:rPr>
          <w:rFonts w:cs="Times New Roman"/>
          <w:b/>
          <w:i w:val="0"/>
          <w:szCs w:val="20"/>
        </w:rPr>
        <w:t>Permanent Global Note exchangeable for Definitive Notes</w:t>
      </w:r>
    </w:p>
    <w:p w14:paraId="191A9E2F" w14:textId="2A98C8C7" w:rsidR="002F7977" w:rsidRPr="0085022A" w:rsidRDefault="00F87670" w:rsidP="00E03EE2">
      <w:pPr>
        <w:pStyle w:val="ocNum1st1"/>
        <w:widowControl w:val="0"/>
        <w:spacing w:before="120" w:after="120" w:line="26" w:lineRule="atLeast"/>
        <w:rPr>
          <w:szCs w:val="20"/>
        </w:rPr>
      </w:pPr>
      <w:r w:rsidRPr="0085022A">
        <w:rPr>
          <w:szCs w:val="20"/>
        </w:rPr>
        <w:t xml:space="preserve">If the relevant Final Terms specifies the form of Notes as being </w:t>
      </w:r>
      <w:r w:rsidR="005440FD" w:rsidRPr="0085022A">
        <w:rPr>
          <w:szCs w:val="20"/>
        </w:rPr>
        <w:t>"</w:t>
      </w:r>
      <w:r w:rsidRPr="0085022A">
        <w:rPr>
          <w:szCs w:val="20"/>
        </w:rPr>
        <w:t>Permanent Global Note exchangeable for Definitive Notes</w:t>
      </w:r>
      <w:r w:rsidR="005440FD" w:rsidRPr="0085022A">
        <w:rPr>
          <w:szCs w:val="20"/>
        </w:rPr>
        <w:t>"</w:t>
      </w:r>
      <w:r w:rsidRPr="0085022A">
        <w:rPr>
          <w:szCs w:val="20"/>
        </w:rPr>
        <w:t>, then the Notes will initially be in the form of a Permanent Global Note which will be exchangeable in whole, but not in part, for Definitive Notes:</w:t>
      </w:r>
    </w:p>
    <w:p w14:paraId="191A9E30" w14:textId="77777777" w:rsidR="002F7977" w:rsidRPr="0085022A" w:rsidRDefault="00F87670" w:rsidP="00E03EE2">
      <w:pPr>
        <w:pStyle w:val="ocNum1st2"/>
        <w:widowControl w:val="0"/>
        <w:spacing w:before="120" w:after="120" w:line="26" w:lineRule="atLeast"/>
        <w:rPr>
          <w:szCs w:val="20"/>
        </w:rPr>
      </w:pPr>
      <w:r w:rsidRPr="0085022A">
        <w:rPr>
          <w:szCs w:val="20"/>
        </w:rPr>
        <w:t>on the expiry of such period of notice as may be specified in the relevant Final Terms; or</w:t>
      </w:r>
    </w:p>
    <w:p w14:paraId="191A9E31" w14:textId="256CCDE7" w:rsidR="002F7977" w:rsidRPr="0085022A" w:rsidRDefault="00F87670" w:rsidP="00E03EE2">
      <w:pPr>
        <w:pStyle w:val="ocNum1st2"/>
        <w:widowControl w:val="0"/>
        <w:spacing w:before="120" w:after="120" w:line="26" w:lineRule="atLeast"/>
        <w:rPr>
          <w:szCs w:val="20"/>
        </w:rPr>
      </w:pPr>
      <w:r w:rsidRPr="0085022A">
        <w:rPr>
          <w:szCs w:val="20"/>
        </w:rPr>
        <w:t>at any time, if so specified in the relevant Final Terms; or</w:t>
      </w:r>
    </w:p>
    <w:p w14:paraId="191A9E32" w14:textId="39A54AA0" w:rsidR="002F7977" w:rsidRPr="0085022A" w:rsidRDefault="00F87670" w:rsidP="00E03EE2">
      <w:pPr>
        <w:pStyle w:val="ocNum1st2"/>
        <w:widowControl w:val="0"/>
        <w:spacing w:before="120" w:after="120" w:line="26" w:lineRule="atLeast"/>
        <w:rPr>
          <w:szCs w:val="20"/>
        </w:rPr>
      </w:pPr>
      <w:r w:rsidRPr="0085022A">
        <w:rPr>
          <w:szCs w:val="20"/>
        </w:rPr>
        <w:t xml:space="preserve">if the relevant Final Terms specifies </w:t>
      </w:r>
      <w:r w:rsidR="005440FD" w:rsidRPr="0085022A">
        <w:rPr>
          <w:szCs w:val="20"/>
        </w:rPr>
        <w:t>"</w:t>
      </w:r>
      <w:r w:rsidRPr="0085022A">
        <w:rPr>
          <w:szCs w:val="20"/>
        </w:rPr>
        <w:t>in the limited circumstances described in the Permanent Global Note</w:t>
      </w:r>
      <w:r w:rsidR="005440FD" w:rsidRPr="0085022A">
        <w:rPr>
          <w:szCs w:val="20"/>
        </w:rPr>
        <w:t>"</w:t>
      </w:r>
      <w:r w:rsidRPr="0085022A">
        <w:rPr>
          <w:szCs w:val="20"/>
        </w:rPr>
        <w:t>, then if either of the following events occurs:</w:t>
      </w:r>
    </w:p>
    <w:p w14:paraId="191A9E33" w14:textId="77777777" w:rsidR="002F7977" w:rsidRPr="0085022A" w:rsidRDefault="00F87670" w:rsidP="00E03EE2">
      <w:pPr>
        <w:pStyle w:val="ocNum1st3"/>
        <w:widowControl w:val="0"/>
        <w:numPr>
          <w:ilvl w:val="2"/>
          <w:numId w:val="1"/>
        </w:numPr>
        <w:spacing w:before="120" w:after="120" w:line="26" w:lineRule="atLeast"/>
        <w:ind w:left="1361" w:hanging="681"/>
        <w:rPr>
          <w:szCs w:val="20"/>
        </w:rPr>
      </w:pPr>
      <w:r w:rsidRPr="0085022A">
        <w:rPr>
          <w:szCs w:val="20"/>
        </w:rPr>
        <w:t xml:space="preserve">Euroclear or Clearstream, Luxembourg or any other relevant clearing system is closed for business for a continuous period of 14 days (other than by reason of legal holidays) or announces an intention permanently to cease business; or </w:t>
      </w:r>
    </w:p>
    <w:p w14:paraId="191A9E34" w14:textId="436E752D" w:rsidR="002F7977" w:rsidRPr="0085022A" w:rsidRDefault="00F87670" w:rsidP="00E03EE2">
      <w:pPr>
        <w:pStyle w:val="ocNum1st3"/>
        <w:widowControl w:val="0"/>
        <w:numPr>
          <w:ilvl w:val="2"/>
          <w:numId w:val="1"/>
        </w:numPr>
        <w:spacing w:before="120" w:after="120" w:line="26" w:lineRule="atLeast"/>
        <w:ind w:left="1361" w:hanging="681"/>
        <w:rPr>
          <w:szCs w:val="20"/>
        </w:rPr>
      </w:pPr>
      <w:r w:rsidRPr="0085022A">
        <w:rPr>
          <w:szCs w:val="20"/>
        </w:rPr>
        <w:t xml:space="preserve">any of the circumstances described in Condition </w:t>
      </w:r>
      <w:r w:rsidR="001D0962" w:rsidRPr="0085022A">
        <w:rPr>
          <w:szCs w:val="20"/>
          <w:cs/>
        </w:rPr>
        <w:t>12</w:t>
      </w:r>
      <w:r w:rsidRPr="0085022A">
        <w:rPr>
          <w:szCs w:val="20"/>
        </w:rPr>
        <w:t xml:space="preserve"> (</w:t>
      </w:r>
      <w:r w:rsidRPr="0085022A">
        <w:rPr>
          <w:i/>
          <w:iCs/>
          <w:szCs w:val="20"/>
        </w:rPr>
        <w:t>Events of Default</w:t>
      </w:r>
      <w:r w:rsidRPr="0085022A">
        <w:rPr>
          <w:szCs w:val="20"/>
        </w:rPr>
        <w:t>) occurs.</w:t>
      </w:r>
    </w:p>
    <w:p w14:paraId="191A9E35" w14:textId="3889128E"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Whenever the Permanent Global Note is to be exchanged for Definitive Notes, the Issuer shall procure the prompt delivery (free of charge to the bearer) of such Definitive Notes, duly authenticated and with Coupons and Talons attached (if so specified in the relevant Final Terms), in an aggregate principal amount equal to the principal amount of Notes represented by the Permanent Global Note to the bearer of the Permanent Global Note against the surrender of the Permanent Global Note to or to the order of the Fiscal Agent within 30 days of the bearer requesting such exchange.</w:t>
      </w:r>
    </w:p>
    <w:p w14:paraId="191A9E36" w14:textId="369A8ED3" w:rsidR="002F7977" w:rsidRPr="0085022A" w:rsidRDefault="00F87670" w:rsidP="00E03EE2">
      <w:pPr>
        <w:pStyle w:val="ocNum1st1"/>
        <w:widowControl w:val="0"/>
        <w:numPr>
          <w:ilvl w:val="0"/>
          <w:numId w:val="9"/>
        </w:numPr>
        <w:spacing w:before="120" w:after="120" w:line="26" w:lineRule="atLeast"/>
        <w:rPr>
          <w:szCs w:val="20"/>
        </w:rPr>
      </w:pPr>
      <w:r w:rsidRPr="0085022A">
        <w:rPr>
          <w:szCs w:val="20"/>
        </w:rPr>
        <w:t>If:</w:t>
      </w:r>
    </w:p>
    <w:p w14:paraId="191A9E37" w14:textId="77777777" w:rsidR="002F7977" w:rsidRPr="0085022A" w:rsidRDefault="00F87670" w:rsidP="00E03EE2">
      <w:pPr>
        <w:pStyle w:val="ocNum1st2"/>
        <w:widowControl w:val="0"/>
        <w:spacing w:before="120" w:after="120" w:line="26" w:lineRule="atLeast"/>
        <w:rPr>
          <w:szCs w:val="20"/>
        </w:rPr>
      </w:pPr>
      <w:r w:rsidRPr="0085022A">
        <w:rPr>
          <w:szCs w:val="20"/>
        </w:rPr>
        <w:t>Definitive Notes have not been duly delivered by 5.00 p.m. (London time) on the thirtieth day after the bearer has requested exchange of the Permanent Global Note for Definitive Notes; or</w:t>
      </w:r>
    </w:p>
    <w:p w14:paraId="191A9E38" w14:textId="77777777" w:rsidR="002F7977" w:rsidRPr="0085022A" w:rsidRDefault="00F87670" w:rsidP="00E03EE2">
      <w:pPr>
        <w:pStyle w:val="ocNum1st2"/>
        <w:widowControl w:val="0"/>
        <w:spacing w:before="120" w:after="120" w:line="26" w:lineRule="atLeast"/>
        <w:rPr>
          <w:szCs w:val="20"/>
        </w:rPr>
      </w:pPr>
      <w:r w:rsidRPr="0085022A">
        <w:rPr>
          <w:szCs w:val="20"/>
        </w:rPr>
        <w:t>the Permanent Global Note (or any part thereof) has become due and payable in accordance with the Terms and Conditions of the Notes or the date for final redemption of the Permanent Global Note has occurred and, in either case, payment in full of the amount of principal falling due with all accrued interest thereon has not been made to the bearer in accordance with the terms of the Permanent Global Note on the due date for payment,</w:t>
      </w:r>
    </w:p>
    <w:p w14:paraId="191A9E3B" w14:textId="0CDFC700"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then the Permanent Global Note (including the obligation to deliver Definitive Notes) will become void at 5.00 p.m. (London time) on such thirtieth day (in the case of (a) above) or at 5.00 p.m. (London time) on such due date ((b) above) and the bearer of the Permanent Global Note will have no further rights thereunder (but without prejudice to the rights which the bearer of the Permanent Global Note or others may have).</w:t>
      </w:r>
      <w:r w:rsidR="00C31F4F" w:rsidRPr="0085022A">
        <w:rPr>
          <w:rFonts w:cs="Times New Roman"/>
          <w:szCs w:val="20"/>
        </w:rPr>
        <w:t xml:space="preserve"> </w:t>
      </w:r>
    </w:p>
    <w:p w14:paraId="191A9E3C" w14:textId="77777777" w:rsidR="002F7977" w:rsidRPr="0085022A" w:rsidRDefault="00F87670" w:rsidP="00E03EE2">
      <w:pPr>
        <w:pStyle w:val="Title7"/>
        <w:keepNext w:val="0"/>
        <w:widowControl w:val="0"/>
        <w:spacing w:before="120" w:after="120" w:line="26" w:lineRule="atLeast"/>
        <w:outlineLvl w:val="0"/>
        <w:rPr>
          <w:rFonts w:cs="Times New Roman"/>
          <w:b/>
          <w:i w:val="0"/>
          <w:szCs w:val="20"/>
        </w:rPr>
      </w:pPr>
      <w:r w:rsidRPr="0085022A">
        <w:rPr>
          <w:rFonts w:cs="Times New Roman"/>
          <w:b/>
          <w:i w:val="0"/>
          <w:szCs w:val="20"/>
        </w:rPr>
        <w:t>Terms and Conditions applicable to the Notes</w:t>
      </w:r>
    </w:p>
    <w:p w14:paraId="191A9E3D" w14:textId="76E4BFE2"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The terms and conditions applicable to any Definitive Note will be endorsed on that Note and will consist of the terms and conditions set out under </w:t>
      </w:r>
      <w:r w:rsidR="005440FD" w:rsidRPr="0085022A">
        <w:rPr>
          <w:rFonts w:cs="Times New Roman"/>
          <w:szCs w:val="20"/>
        </w:rPr>
        <w:t>"</w:t>
      </w:r>
      <w:r w:rsidRPr="0085022A">
        <w:rPr>
          <w:rFonts w:cs="Times New Roman"/>
          <w:i/>
          <w:szCs w:val="20"/>
        </w:rPr>
        <w:t>Terms and Conditions of the Notes</w:t>
      </w:r>
      <w:r w:rsidR="005440FD" w:rsidRPr="0085022A">
        <w:rPr>
          <w:rFonts w:cs="Times New Roman"/>
          <w:szCs w:val="20"/>
        </w:rPr>
        <w:t>"</w:t>
      </w:r>
      <w:r w:rsidRPr="0085022A">
        <w:rPr>
          <w:rFonts w:cs="Times New Roman"/>
          <w:szCs w:val="20"/>
        </w:rPr>
        <w:t xml:space="preserve"> below and the provisions of the relevant Final Terms which complete those terms and conditions.</w:t>
      </w:r>
    </w:p>
    <w:p w14:paraId="191A9E3E" w14:textId="475DEF37"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The terms and conditions applicable to any Note in global form will differ from those terms and conditions which would apply to the Note were it in definitive form to the extent described under </w:t>
      </w:r>
      <w:r w:rsidR="005440FD" w:rsidRPr="0085022A">
        <w:rPr>
          <w:rFonts w:cs="Times New Roman"/>
          <w:szCs w:val="20"/>
        </w:rPr>
        <w:t>"</w:t>
      </w:r>
      <w:r w:rsidRPr="0085022A">
        <w:rPr>
          <w:rFonts w:cs="Times New Roman"/>
          <w:i/>
          <w:szCs w:val="20"/>
        </w:rPr>
        <w:t xml:space="preserve">Summary of </w:t>
      </w:r>
      <w:r w:rsidRPr="0085022A">
        <w:rPr>
          <w:rFonts w:cs="Times New Roman"/>
          <w:i/>
          <w:szCs w:val="20"/>
        </w:rPr>
        <w:lastRenderedPageBreak/>
        <w:t>Provisions Relating to the Notes while in Global Form</w:t>
      </w:r>
      <w:r w:rsidR="005440FD" w:rsidRPr="0085022A">
        <w:rPr>
          <w:rFonts w:cs="Times New Roman"/>
          <w:szCs w:val="20"/>
        </w:rPr>
        <w:t>"</w:t>
      </w:r>
      <w:r w:rsidRPr="0085022A">
        <w:rPr>
          <w:rFonts w:cs="Times New Roman"/>
          <w:szCs w:val="20"/>
        </w:rPr>
        <w:t xml:space="preserve"> below.</w:t>
      </w:r>
    </w:p>
    <w:p w14:paraId="191A9E3F" w14:textId="3EF251E5" w:rsidR="002F7977" w:rsidRPr="0085022A" w:rsidRDefault="00F87670" w:rsidP="00E03EE2">
      <w:pPr>
        <w:pStyle w:val="Title7"/>
        <w:keepNext w:val="0"/>
        <w:widowControl w:val="0"/>
        <w:spacing w:before="120" w:after="120" w:line="26" w:lineRule="atLeast"/>
        <w:outlineLvl w:val="0"/>
        <w:rPr>
          <w:rFonts w:cs="Times New Roman"/>
          <w:b/>
          <w:i w:val="0"/>
          <w:szCs w:val="20"/>
        </w:rPr>
      </w:pPr>
      <w:r w:rsidRPr="0085022A">
        <w:rPr>
          <w:rFonts w:cs="Times New Roman"/>
          <w:b/>
          <w:i w:val="0"/>
          <w:szCs w:val="20"/>
        </w:rPr>
        <w:t>Legend concerning United States persons</w:t>
      </w:r>
    </w:p>
    <w:p w14:paraId="191A9E40" w14:textId="0EDBB3D8"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In the case of any Tranche of Notes having a maturity of more than 365 days, the Notes in global form, the Notes in definitive form and any Coupons and Talons appertaining thereto will bear a legend to the following effect:</w:t>
      </w:r>
    </w:p>
    <w:p w14:paraId="191A9E41" w14:textId="278DB086" w:rsidR="002F7977" w:rsidRPr="0085022A" w:rsidRDefault="005440FD" w:rsidP="005F0549">
      <w:pPr>
        <w:pStyle w:val="BodyText1"/>
        <w:widowControl w:val="0"/>
        <w:spacing w:before="120" w:after="120" w:line="26" w:lineRule="atLeast"/>
        <w:ind w:left="0"/>
        <w:rPr>
          <w:rFonts w:cs="Times New Roman"/>
          <w:szCs w:val="20"/>
        </w:rPr>
      </w:pPr>
      <w:r w:rsidRPr="0085022A">
        <w:rPr>
          <w:rFonts w:cs="Times New Roman"/>
          <w:szCs w:val="20"/>
        </w:rPr>
        <w:t>"</w:t>
      </w:r>
      <w:r w:rsidR="00F87670" w:rsidRPr="0085022A">
        <w:rPr>
          <w:rFonts w:cs="Times New Roman"/>
          <w:i/>
          <w:szCs w:val="20"/>
        </w:rPr>
        <w:t>Any United States person who holds this obligation will be subject to limitations under the United States income tax laws, including the limitations provided in Sections 165(j) and 1287(a) of the Internal Revenue Code</w:t>
      </w:r>
      <w:r w:rsidR="00F87670" w:rsidRPr="0085022A">
        <w:rPr>
          <w:rFonts w:cs="Times New Roman"/>
          <w:szCs w:val="20"/>
        </w:rPr>
        <w:t>.</w:t>
      </w:r>
      <w:r w:rsidRPr="0085022A">
        <w:rPr>
          <w:rFonts w:cs="Times New Roman"/>
          <w:szCs w:val="20"/>
        </w:rPr>
        <w:t>"</w:t>
      </w:r>
    </w:p>
    <w:p w14:paraId="793D47A4" w14:textId="77777777" w:rsidR="00D444F8" w:rsidRPr="0085022A" w:rsidRDefault="00D444F8" w:rsidP="00E03EE2">
      <w:pPr>
        <w:spacing w:before="120" w:after="120" w:line="26" w:lineRule="atLeast"/>
        <w:jc w:val="left"/>
        <w:rPr>
          <w:b/>
          <w:caps/>
          <w:szCs w:val="20"/>
        </w:rPr>
      </w:pPr>
      <w:bookmarkStart w:id="36" w:name="_Toc426705382"/>
      <w:r w:rsidRPr="0085022A">
        <w:rPr>
          <w:szCs w:val="20"/>
        </w:rPr>
        <w:br w:type="page"/>
      </w:r>
    </w:p>
    <w:p w14:paraId="191A9E62" w14:textId="31C6BB1E" w:rsidR="002F7977" w:rsidRPr="0085022A" w:rsidRDefault="00F87670" w:rsidP="00E03EE2">
      <w:pPr>
        <w:pStyle w:val="Title1"/>
        <w:pageBreakBefore w:val="0"/>
        <w:widowControl w:val="0"/>
        <w:spacing w:before="120" w:after="120" w:line="26" w:lineRule="atLeast"/>
        <w:outlineLvl w:val="0"/>
        <w:rPr>
          <w:rFonts w:ascii="Times New Roman" w:hAnsi="Times New Roman" w:cs="Times New Roman"/>
          <w:szCs w:val="20"/>
        </w:rPr>
      </w:pPr>
      <w:bookmarkStart w:id="37" w:name="_Toc234422878"/>
      <w:bookmarkStart w:id="38" w:name="_Toc235094383"/>
      <w:bookmarkStart w:id="39" w:name="_Hlk70002127"/>
      <w:r w:rsidRPr="0085022A">
        <w:rPr>
          <w:rFonts w:ascii="Times New Roman" w:hAnsi="Times New Roman" w:cs="Times New Roman"/>
          <w:szCs w:val="20"/>
        </w:rPr>
        <w:lastRenderedPageBreak/>
        <w:t>TERMS AND CONDITIONS OF THE NOTES</w:t>
      </w:r>
      <w:bookmarkEnd w:id="36"/>
      <w:bookmarkEnd w:id="37"/>
      <w:bookmarkEnd w:id="38"/>
    </w:p>
    <w:p w14:paraId="55939F54" w14:textId="1C85D442" w:rsidR="00D408C5" w:rsidRPr="0085022A" w:rsidRDefault="00D408C5" w:rsidP="00D408C5">
      <w:pPr>
        <w:pStyle w:val="BodyText"/>
        <w:rPr>
          <w:rFonts w:cs="Times New Roman"/>
          <w:i/>
          <w:iCs/>
          <w:szCs w:val="20"/>
        </w:rPr>
      </w:pPr>
      <w:bookmarkStart w:id="40" w:name="_Toc426705384"/>
      <w:bookmarkEnd w:id="39"/>
      <w:r w:rsidRPr="0085022A">
        <w:rPr>
          <w:rFonts w:cs="Times New Roman"/>
          <w:i/>
          <w:iCs/>
          <w:szCs w:val="20"/>
        </w:rPr>
        <w:t>The following is the text of the terms and conditions which, as completed by the relevant Final Terms, will be endorsed on each Note in definitive form issued under the Programme. In the case of any Tranche of Notes which is being admitted to trading on a regulated market in a Member State, the relevant Final Terms shall not amend or replace any information in this Base Prospectus</w:t>
      </w:r>
      <w:r w:rsidRPr="0085022A">
        <w:rPr>
          <w:rFonts w:cs="Times New Roman"/>
          <w:i/>
          <w:szCs w:val="20"/>
        </w:rPr>
        <w:t>.</w:t>
      </w:r>
      <w:r w:rsidR="00EA2EC2" w:rsidRPr="0085022A">
        <w:rPr>
          <w:rFonts w:cs="Times New Roman"/>
          <w:i/>
          <w:iCs/>
          <w:szCs w:val="20"/>
        </w:rPr>
        <w:t xml:space="preserve"> </w:t>
      </w:r>
      <w:r w:rsidRPr="0085022A">
        <w:rPr>
          <w:rFonts w:cs="Times New Roman"/>
          <w:i/>
          <w:iCs/>
          <w:szCs w:val="20"/>
        </w:rPr>
        <w:t>Subject to this, to the extent permitted by applicable law and/or regulation, the Final Terms in respect of any Tranche of Notes may supplement, amend or replace any information in this Base Prospectus.</w:t>
      </w:r>
    </w:p>
    <w:p w14:paraId="1B54383A" w14:textId="582B7E13" w:rsidR="00D408C5" w:rsidRPr="0085022A" w:rsidRDefault="00D408C5" w:rsidP="00D408C5">
      <w:pPr>
        <w:pStyle w:val="BodyText"/>
        <w:rPr>
          <w:rFonts w:cs="Times New Roman"/>
          <w:i/>
          <w:iCs/>
          <w:szCs w:val="20"/>
        </w:rPr>
      </w:pPr>
      <w:r w:rsidRPr="0085022A">
        <w:rPr>
          <w:rFonts w:cs="Times New Roman"/>
          <w:i/>
          <w:iCs/>
          <w:szCs w:val="20"/>
        </w:rPr>
        <w:t xml:space="preserve">The terms and conditions applicable to any Note in global form will differ from those terms and conditions which would apply to the Note were it in definitive form to the extent described under </w:t>
      </w:r>
      <w:r w:rsidR="005440FD" w:rsidRPr="0085022A">
        <w:rPr>
          <w:rFonts w:cs="Times New Roman"/>
          <w:i/>
          <w:iCs/>
          <w:szCs w:val="20"/>
        </w:rPr>
        <w:t>"</w:t>
      </w:r>
      <w:r w:rsidRPr="0085022A">
        <w:rPr>
          <w:rFonts w:cs="Times New Roman"/>
          <w:i/>
          <w:iCs/>
          <w:szCs w:val="20"/>
        </w:rPr>
        <w:t>Summary of Provisions Relating to the Notes while in Global Form</w:t>
      </w:r>
      <w:r w:rsidR="005440FD" w:rsidRPr="0085022A">
        <w:rPr>
          <w:rFonts w:cs="Times New Roman"/>
          <w:i/>
          <w:iCs/>
          <w:szCs w:val="20"/>
        </w:rPr>
        <w:t>"</w:t>
      </w:r>
      <w:r w:rsidRPr="0085022A">
        <w:rPr>
          <w:rFonts w:cs="Times New Roman"/>
          <w:i/>
          <w:iCs/>
          <w:szCs w:val="20"/>
        </w:rPr>
        <w:t xml:space="preserve"> below.</w:t>
      </w:r>
    </w:p>
    <w:p w14:paraId="08FDD354" w14:textId="77777777" w:rsidR="00D408C5" w:rsidRPr="0085022A" w:rsidRDefault="00D408C5" w:rsidP="00D408C5">
      <w:pPr>
        <w:pStyle w:val="ocNum5th1"/>
        <w:keepNext/>
        <w:rPr>
          <w:b/>
          <w:bCs/>
          <w:i/>
          <w:szCs w:val="20"/>
        </w:rPr>
      </w:pPr>
      <w:bookmarkStart w:id="41" w:name="_Toc440095696"/>
      <w:r w:rsidRPr="0085022A">
        <w:rPr>
          <w:b/>
          <w:bCs/>
          <w:szCs w:val="20"/>
        </w:rPr>
        <w:t>Introduction</w:t>
      </w:r>
      <w:bookmarkEnd w:id="41"/>
      <w:r w:rsidRPr="0085022A">
        <w:rPr>
          <w:b/>
          <w:bCs/>
          <w:szCs w:val="20"/>
        </w:rPr>
        <w:t xml:space="preserve"> </w:t>
      </w:r>
    </w:p>
    <w:p w14:paraId="0CA0F138" w14:textId="1E252B64" w:rsidR="00D408C5" w:rsidRPr="0085022A" w:rsidRDefault="00D408C5" w:rsidP="00D408C5">
      <w:pPr>
        <w:pStyle w:val="ocNum5th3"/>
        <w:rPr>
          <w:szCs w:val="20"/>
        </w:rPr>
      </w:pPr>
      <w:r w:rsidRPr="0085022A">
        <w:rPr>
          <w:i/>
          <w:szCs w:val="20"/>
        </w:rPr>
        <w:t>Programme</w:t>
      </w:r>
      <w:r w:rsidRPr="0085022A">
        <w:rPr>
          <w:szCs w:val="20"/>
        </w:rPr>
        <w:t xml:space="preserve">: The Principality of Andorra (the </w:t>
      </w:r>
      <w:r w:rsidR="005440FD" w:rsidRPr="00DC1D35">
        <w:rPr>
          <w:bCs/>
          <w:szCs w:val="20"/>
        </w:rPr>
        <w:t>"</w:t>
      </w:r>
      <w:r w:rsidRPr="0085022A">
        <w:rPr>
          <w:b/>
          <w:szCs w:val="20"/>
        </w:rPr>
        <w:t>Issue</w:t>
      </w:r>
      <w:r w:rsidRPr="0085022A">
        <w:rPr>
          <w:b/>
          <w:bCs/>
          <w:szCs w:val="20"/>
        </w:rPr>
        <w:t>r</w:t>
      </w:r>
      <w:r w:rsidRPr="0085022A">
        <w:rPr>
          <w:bCs/>
          <w:szCs w:val="20"/>
        </w:rPr>
        <w:fldChar w:fldCharType="begin"/>
      </w:r>
      <w:r w:rsidRPr="0085022A">
        <w:rPr>
          <w:bCs/>
          <w:szCs w:val="20"/>
        </w:rPr>
        <w:instrText xml:space="preserve"> XE "Issuer" </w:instrText>
      </w:r>
      <w:r w:rsidRPr="0085022A">
        <w:rPr>
          <w:bCs/>
          <w:szCs w:val="20"/>
        </w:rPr>
        <w:fldChar w:fldCharType="end"/>
      </w:r>
      <w:r w:rsidR="005440FD" w:rsidRPr="0085022A">
        <w:rPr>
          <w:szCs w:val="20"/>
        </w:rPr>
        <w:t>"</w:t>
      </w:r>
      <w:r w:rsidRPr="0085022A">
        <w:rPr>
          <w:szCs w:val="20"/>
        </w:rPr>
        <w:t xml:space="preserve">) has established a Euro Medium Term Note Programme (the </w:t>
      </w:r>
      <w:r w:rsidR="005440FD" w:rsidRPr="0085022A">
        <w:rPr>
          <w:b/>
          <w:szCs w:val="20"/>
        </w:rPr>
        <w:t>"</w:t>
      </w:r>
      <w:r w:rsidRPr="0085022A">
        <w:rPr>
          <w:b/>
          <w:szCs w:val="20"/>
        </w:rPr>
        <w:t>Programm</w:t>
      </w:r>
      <w:r w:rsidRPr="0085022A">
        <w:rPr>
          <w:b/>
          <w:bCs/>
          <w:szCs w:val="20"/>
        </w:rPr>
        <w:t>e</w:t>
      </w:r>
      <w:r w:rsidRPr="0085022A">
        <w:rPr>
          <w:bCs/>
          <w:szCs w:val="20"/>
        </w:rPr>
        <w:fldChar w:fldCharType="begin"/>
      </w:r>
      <w:r w:rsidRPr="0085022A">
        <w:rPr>
          <w:bCs/>
          <w:szCs w:val="20"/>
        </w:rPr>
        <w:instrText xml:space="preserve"> XE "Programme" </w:instrText>
      </w:r>
      <w:r w:rsidRPr="0085022A">
        <w:rPr>
          <w:bCs/>
          <w:szCs w:val="20"/>
        </w:rPr>
        <w:fldChar w:fldCharType="end"/>
      </w:r>
      <w:r w:rsidR="005440FD" w:rsidRPr="0085022A">
        <w:rPr>
          <w:szCs w:val="20"/>
        </w:rPr>
        <w:t>"</w:t>
      </w:r>
      <w:r w:rsidRPr="0085022A">
        <w:rPr>
          <w:szCs w:val="20"/>
        </w:rPr>
        <w:t xml:space="preserve">) for the issuance of up to </w:t>
      </w:r>
      <w:r w:rsidRPr="0085022A">
        <w:rPr>
          <w:iCs/>
          <w:szCs w:val="20"/>
        </w:rPr>
        <w:t>EUR</w:t>
      </w:r>
      <w:r w:rsidR="005440FD" w:rsidRPr="0085022A">
        <w:rPr>
          <w:iCs/>
          <w:szCs w:val="20"/>
        </w:rPr>
        <w:t xml:space="preserve"> </w:t>
      </w:r>
      <w:r w:rsidR="00BD0327" w:rsidRPr="0085022A">
        <w:rPr>
          <w:iCs/>
          <w:szCs w:val="20"/>
        </w:rPr>
        <w:t>1</w:t>
      </w:r>
      <w:r w:rsidRPr="0085022A">
        <w:rPr>
          <w:iCs/>
          <w:szCs w:val="20"/>
        </w:rPr>
        <w:t>,</w:t>
      </w:r>
      <w:r w:rsidR="00BD0327" w:rsidRPr="0085022A">
        <w:rPr>
          <w:iCs/>
          <w:szCs w:val="20"/>
        </w:rPr>
        <w:t>2</w:t>
      </w:r>
      <w:r w:rsidRPr="0085022A">
        <w:rPr>
          <w:iCs/>
          <w:szCs w:val="20"/>
        </w:rPr>
        <w:t xml:space="preserve">00,000,000 in </w:t>
      </w:r>
      <w:r w:rsidRPr="0085022A">
        <w:rPr>
          <w:szCs w:val="20"/>
        </w:rPr>
        <w:t xml:space="preserve">aggregate principal amount of notes (the </w:t>
      </w:r>
      <w:r w:rsidR="005440FD" w:rsidRPr="0085022A">
        <w:rPr>
          <w:b/>
          <w:szCs w:val="20"/>
        </w:rPr>
        <w:t>"</w:t>
      </w:r>
      <w:r w:rsidRPr="0085022A">
        <w:rPr>
          <w:b/>
          <w:szCs w:val="20"/>
        </w:rPr>
        <w:t>Note</w:t>
      </w:r>
      <w:r w:rsidRPr="0085022A">
        <w:rPr>
          <w:b/>
          <w:bCs/>
          <w:szCs w:val="20"/>
        </w:rPr>
        <w:t>s</w:t>
      </w:r>
      <w:r w:rsidRPr="0085022A">
        <w:rPr>
          <w:bCs/>
          <w:szCs w:val="20"/>
        </w:rPr>
        <w:fldChar w:fldCharType="begin"/>
      </w:r>
      <w:r w:rsidRPr="0085022A">
        <w:rPr>
          <w:bCs/>
          <w:szCs w:val="20"/>
        </w:rPr>
        <w:instrText xml:space="preserve"> XE "Notes" </w:instrText>
      </w:r>
      <w:r w:rsidRPr="0085022A">
        <w:rPr>
          <w:bCs/>
          <w:szCs w:val="20"/>
        </w:rPr>
        <w:fldChar w:fldCharType="end"/>
      </w:r>
      <w:r w:rsidR="005440FD" w:rsidRPr="0085022A">
        <w:rPr>
          <w:szCs w:val="20"/>
        </w:rPr>
        <w:t>"</w:t>
      </w:r>
      <w:r w:rsidRPr="0085022A">
        <w:rPr>
          <w:szCs w:val="20"/>
        </w:rPr>
        <w:t>).</w:t>
      </w:r>
    </w:p>
    <w:p w14:paraId="1552B18F" w14:textId="64D817C5" w:rsidR="00D408C5" w:rsidRPr="0085022A" w:rsidRDefault="00D408C5" w:rsidP="00D408C5">
      <w:pPr>
        <w:pStyle w:val="ocNum5th3"/>
        <w:rPr>
          <w:szCs w:val="20"/>
        </w:rPr>
      </w:pPr>
      <w:r w:rsidRPr="0085022A">
        <w:rPr>
          <w:i/>
          <w:szCs w:val="20"/>
        </w:rPr>
        <w:t>Final Terms</w:t>
      </w:r>
      <w:r w:rsidRPr="0085022A">
        <w:rPr>
          <w:szCs w:val="20"/>
        </w:rPr>
        <w:t>:</w:t>
      </w:r>
      <w:r w:rsidR="00EA2EC2" w:rsidRPr="0085022A">
        <w:rPr>
          <w:szCs w:val="20"/>
        </w:rPr>
        <w:t xml:space="preserve"> </w:t>
      </w:r>
      <w:r w:rsidRPr="0085022A">
        <w:rPr>
          <w:szCs w:val="20"/>
        </w:rPr>
        <w:t xml:space="preserve">Notes issued under the Programme are issued in series (each a </w:t>
      </w:r>
      <w:r w:rsidR="005440FD" w:rsidRPr="0085022A">
        <w:rPr>
          <w:szCs w:val="20"/>
        </w:rPr>
        <w:t>"</w:t>
      </w:r>
      <w:r w:rsidRPr="0085022A">
        <w:rPr>
          <w:b/>
          <w:szCs w:val="20"/>
        </w:rPr>
        <w:t>Series</w:t>
      </w:r>
      <w:r w:rsidRPr="0085022A">
        <w:rPr>
          <w:bCs/>
          <w:szCs w:val="20"/>
        </w:rPr>
        <w:fldChar w:fldCharType="begin"/>
      </w:r>
      <w:r w:rsidRPr="0085022A">
        <w:rPr>
          <w:bCs/>
          <w:szCs w:val="20"/>
        </w:rPr>
        <w:instrText xml:space="preserve"> XE "Series" </w:instrText>
      </w:r>
      <w:r w:rsidRPr="0085022A">
        <w:rPr>
          <w:bCs/>
          <w:szCs w:val="20"/>
        </w:rPr>
        <w:fldChar w:fldCharType="end"/>
      </w:r>
      <w:r w:rsidR="005440FD" w:rsidRPr="0085022A">
        <w:rPr>
          <w:szCs w:val="20"/>
        </w:rPr>
        <w:t>"</w:t>
      </w:r>
      <w:r w:rsidRPr="0085022A">
        <w:rPr>
          <w:szCs w:val="20"/>
        </w:rPr>
        <w:t xml:space="preserve">) and each Series may comprise one or more tranches (each a </w:t>
      </w:r>
      <w:r w:rsidR="005440FD" w:rsidRPr="0085022A">
        <w:rPr>
          <w:szCs w:val="20"/>
        </w:rPr>
        <w:t>"</w:t>
      </w:r>
      <w:r w:rsidRPr="0085022A">
        <w:rPr>
          <w:b/>
          <w:szCs w:val="20"/>
        </w:rPr>
        <w:t>Tranche</w:t>
      </w:r>
      <w:r w:rsidRPr="0085022A">
        <w:rPr>
          <w:bCs/>
          <w:szCs w:val="20"/>
        </w:rPr>
        <w:fldChar w:fldCharType="begin"/>
      </w:r>
      <w:r w:rsidRPr="0085022A">
        <w:rPr>
          <w:bCs/>
          <w:szCs w:val="20"/>
        </w:rPr>
        <w:instrText xml:space="preserve"> XE "Tranche" </w:instrText>
      </w:r>
      <w:r w:rsidRPr="0085022A">
        <w:rPr>
          <w:bCs/>
          <w:szCs w:val="20"/>
        </w:rPr>
        <w:fldChar w:fldCharType="end"/>
      </w:r>
      <w:r w:rsidR="005440FD" w:rsidRPr="0085022A">
        <w:rPr>
          <w:szCs w:val="20"/>
        </w:rPr>
        <w:t>"</w:t>
      </w:r>
      <w:r w:rsidRPr="0085022A">
        <w:rPr>
          <w:szCs w:val="20"/>
        </w:rPr>
        <w:t>) of Notes.</w:t>
      </w:r>
      <w:r w:rsidR="00EA2EC2" w:rsidRPr="0085022A">
        <w:rPr>
          <w:szCs w:val="20"/>
        </w:rPr>
        <w:t xml:space="preserve"> </w:t>
      </w:r>
      <w:r w:rsidRPr="0085022A">
        <w:rPr>
          <w:szCs w:val="20"/>
        </w:rPr>
        <w:t xml:space="preserve">Each Tranche is the subject of a final terms (the </w:t>
      </w:r>
      <w:r w:rsidR="005440FD" w:rsidRPr="0085022A">
        <w:rPr>
          <w:szCs w:val="20"/>
        </w:rPr>
        <w:t>"</w:t>
      </w:r>
      <w:r w:rsidRPr="0085022A">
        <w:rPr>
          <w:b/>
          <w:szCs w:val="20"/>
        </w:rPr>
        <w:t>Final Terms</w:t>
      </w:r>
      <w:r w:rsidRPr="0085022A">
        <w:rPr>
          <w:bCs/>
          <w:szCs w:val="20"/>
        </w:rPr>
        <w:fldChar w:fldCharType="begin"/>
      </w:r>
      <w:r w:rsidRPr="0085022A">
        <w:rPr>
          <w:bCs/>
          <w:szCs w:val="20"/>
        </w:rPr>
        <w:instrText xml:space="preserve"> XE "Final Terms" </w:instrText>
      </w:r>
      <w:r w:rsidRPr="0085022A">
        <w:rPr>
          <w:bCs/>
          <w:szCs w:val="20"/>
        </w:rPr>
        <w:fldChar w:fldCharType="end"/>
      </w:r>
      <w:r w:rsidR="005440FD" w:rsidRPr="0085022A">
        <w:rPr>
          <w:szCs w:val="20"/>
        </w:rPr>
        <w:t>"</w:t>
      </w:r>
      <w:r w:rsidRPr="0085022A">
        <w:rPr>
          <w:szCs w:val="20"/>
        </w:rPr>
        <w:t xml:space="preserve">) which supplements these terms and conditions (the </w:t>
      </w:r>
      <w:r w:rsidR="005440FD" w:rsidRPr="0085022A">
        <w:rPr>
          <w:szCs w:val="20"/>
        </w:rPr>
        <w:t>"</w:t>
      </w:r>
      <w:r w:rsidRPr="0085022A">
        <w:rPr>
          <w:b/>
          <w:szCs w:val="20"/>
        </w:rPr>
        <w:t>Conditions</w:t>
      </w:r>
      <w:r w:rsidRPr="0085022A">
        <w:rPr>
          <w:bCs/>
          <w:szCs w:val="20"/>
        </w:rPr>
        <w:fldChar w:fldCharType="begin"/>
      </w:r>
      <w:r w:rsidRPr="0085022A">
        <w:rPr>
          <w:bCs/>
          <w:szCs w:val="20"/>
        </w:rPr>
        <w:instrText xml:space="preserve"> XE "Conditions" </w:instrText>
      </w:r>
      <w:r w:rsidRPr="0085022A">
        <w:rPr>
          <w:bCs/>
          <w:szCs w:val="20"/>
        </w:rPr>
        <w:fldChar w:fldCharType="end"/>
      </w:r>
      <w:r w:rsidR="005440FD" w:rsidRPr="0085022A">
        <w:rPr>
          <w:szCs w:val="20"/>
        </w:rPr>
        <w:t>"</w:t>
      </w:r>
      <w:r w:rsidRPr="0085022A">
        <w:rPr>
          <w:szCs w:val="20"/>
        </w:rPr>
        <w:t>).</w:t>
      </w:r>
      <w:r w:rsidR="00EA2EC2" w:rsidRPr="0085022A">
        <w:rPr>
          <w:szCs w:val="20"/>
        </w:rPr>
        <w:t xml:space="preserve"> </w:t>
      </w:r>
      <w:r w:rsidRPr="0085022A">
        <w:rPr>
          <w:szCs w:val="20"/>
        </w:rPr>
        <w:t>The terms and conditions applicable to any particular Tranche of Notes are these Conditions as supplemented, amended and/or replaced by the relevant Final Terms.</w:t>
      </w:r>
      <w:r w:rsidR="00EA2EC2" w:rsidRPr="0085022A">
        <w:rPr>
          <w:szCs w:val="20"/>
        </w:rPr>
        <w:t xml:space="preserve"> </w:t>
      </w:r>
      <w:r w:rsidRPr="0085022A">
        <w:rPr>
          <w:szCs w:val="20"/>
        </w:rPr>
        <w:t>In the event of any inconsistency between these Conditions and the relevant Final Terms, the relevant Final Terms shall prevail.</w:t>
      </w:r>
    </w:p>
    <w:p w14:paraId="207287FA" w14:textId="7AEE05E7" w:rsidR="00D408C5" w:rsidRPr="0085022A" w:rsidRDefault="00D408C5" w:rsidP="00D408C5">
      <w:pPr>
        <w:pStyle w:val="ocNum5th3"/>
        <w:rPr>
          <w:i/>
          <w:szCs w:val="20"/>
        </w:rPr>
      </w:pPr>
      <w:r w:rsidRPr="0085022A">
        <w:rPr>
          <w:i/>
          <w:szCs w:val="20"/>
        </w:rPr>
        <w:t>Agency Agreement</w:t>
      </w:r>
      <w:r w:rsidRPr="0085022A">
        <w:rPr>
          <w:szCs w:val="20"/>
        </w:rPr>
        <w:t>:</w:t>
      </w:r>
      <w:r w:rsidR="00EA2EC2" w:rsidRPr="0085022A">
        <w:rPr>
          <w:szCs w:val="20"/>
        </w:rPr>
        <w:t xml:space="preserve"> </w:t>
      </w:r>
      <w:r w:rsidRPr="0085022A">
        <w:rPr>
          <w:szCs w:val="20"/>
        </w:rPr>
        <w:t>The Notes are the subject of a</w:t>
      </w:r>
      <w:r w:rsidR="00BC1040">
        <w:rPr>
          <w:szCs w:val="20"/>
        </w:rPr>
        <w:t>n amended and restated</w:t>
      </w:r>
      <w:r w:rsidRPr="0085022A" w:rsidDel="00F8262D">
        <w:rPr>
          <w:szCs w:val="20"/>
        </w:rPr>
        <w:t xml:space="preserve"> </w:t>
      </w:r>
      <w:r w:rsidRPr="0085022A">
        <w:rPr>
          <w:szCs w:val="20"/>
        </w:rPr>
        <w:t xml:space="preserve">fiscal agency agreement dated </w:t>
      </w:r>
      <w:r w:rsidR="0046076B">
        <w:rPr>
          <w:szCs w:val="20"/>
        </w:rPr>
        <w:t>25 September</w:t>
      </w:r>
      <w:r w:rsidR="0046076B" w:rsidRPr="0085022A">
        <w:rPr>
          <w:szCs w:val="20"/>
        </w:rPr>
        <w:t xml:space="preserve"> </w:t>
      </w:r>
      <w:r w:rsidR="005B0F90">
        <w:rPr>
          <w:szCs w:val="20"/>
        </w:rPr>
        <w:t>2026</w:t>
      </w:r>
      <w:r w:rsidRPr="0085022A">
        <w:rPr>
          <w:szCs w:val="20"/>
        </w:rPr>
        <w:t xml:space="preserve"> (the </w:t>
      </w:r>
      <w:r w:rsidR="005440FD" w:rsidRPr="0085022A">
        <w:rPr>
          <w:szCs w:val="20"/>
        </w:rPr>
        <w:t>"</w:t>
      </w:r>
      <w:r w:rsidRPr="0085022A">
        <w:rPr>
          <w:b/>
          <w:szCs w:val="20"/>
        </w:rPr>
        <w:t>Agency Agreement</w:t>
      </w:r>
      <w:r w:rsidRPr="0085022A">
        <w:rPr>
          <w:b/>
          <w:szCs w:val="20"/>
        </w:rPr>
        <w:fldChar w:fldCharType="begin"/>
      </w:r>
      <w:r w:rsidRPr="0085022A">
        <w:rPr>
          <w:szCs w:val="20"/>
        </w:rPr>
        <w:instrText xml:space="preserve"> XE "</w:instrText>
      </w:r>
      <w:r w:rsidRPr="0085022A">
        <w:rPr>
          <w:bCs/>
          <w:szCs w:val="20"/>
        </w:rPr>
        <w:instrText>Agency Agreement</w:instrText>
      </w:r>
      <w:r w:rsidRPr="0085022A">
        <w:rPr>
          <w:szCs w:val="20"/>
        </w:rPr>
        <w:instrText xml:space="preserve">" </w:instrText>
      </w:r>
      <w:r w:rsidRPr="0085022A">
        <w:rPr>
          <w:b/>
          <w:szCs w:val="20"/>
        </w:rPr>
        <w:fldChar w:fldCharType="end"/>
      </w:r>
      <w:r w:rsidR="005440FD" w:rsidRPr="0085022A">
        <w:rPr>
          <w:szCs w:val="20"/>
        </w:rPr>
        <w:t>"</w:t>
      </w:r>
      <w:r w:rsidRPr="0085022A">
        <w:rPr>
          <w:szCs w:val="20"/>
        </w:rPr>
        <w:t xml:space="preserve">) between the Issuer, The Bank of New York Mellon SA/NV, </w:t>
      </w:r>
      <w:r w:rsidR="009F7437" w:rsidRPr="0085022A">
        <w:rPr>
          <w:szCs w:val="20"/>
        </w:rPr>
        <w:t>Dublin</w:t>
      </w:r>
      <w:r w:rsidRPr="0085022A">
        <w:rPr>
          <w:szCs w:val="20"/>
        </w:rPr>
        <w:t xml:space="preserve"> Branch as fiscal agent (the </w:t>
      </w:r>
      <w:r w:rsidR="005440FD" w:rsidRPr="0085022A">
        <w:rPr>
          <w:szCs w:val="20"/>
        </w:rPr>
        <w:t>"</w:t>
      </w:r>
      <w:r w:rsidRPr="0085022A">
        <w:rPr>
          <w:b/>
          <w:szCs w:val="20"/>
        </w:rPr>
        <w:t>Fiscal Agent</w:t>
      </w:r>
      <w:r w:rsidR="005440FD" w:rsidRPr="0085022A">
        <w:rPr>
          <w:szCs w:val="20"/>
        </w:rPr>
        <w:t>"</w:t>
      </w:r>
      <w:r w:rsidRPr="0085022A">
        <w:rPr>
          <w:szCs w:val="20"/>
        </w:rPr>
        <w:t>, which expression includes any successor fiscal agent appointed from time to time in connection with the Notes)</w:t>
      </w:r>
      <w:r w:rsidR="00F260B9" w:rsidRPr="0085022A">
        <w:rPr>
          <w:szCs w:val="20"/>
        </w:rPr>
        <w:t xml:space="preserve"> and</w:t>
      </w:r>
      <w:r w:rsidRPr="0085022A">
        <w:rPr>
          <w:szCs w:val="20"/>
        </w:rPr>
        <w:t xml:space="preserve"> the paying agents named therein (together with the Fiscal Agent, the </w:t>
      </w:r>
      <w:r w:rsidR="005440FD" w:rsidRPr="0085022A">
        <w:rPr>
          <w:szCs w:val="20"/>
        </w:rPr>
        <w:t>"</w:t>
      </w:r>
      <w:r w:rsidRPr="0085022A">
        <w:rPr>
          <w:b/>
          <w:szCs w:val="20"/>
        </w:rPr>
        <w:t>Paying Agents</w:t>
      </w:r>
      <w:r w:rsidRPr="0085022A">
        <w:rPr>
          <w:b/>
          <w:szCs w:val="20"/>
        </w:rPr>
        <w:fldChar w:fldCharType="begin"/>
      </w:r>
      <w:r w:rsidRPr="0085022A">
        <w:rPr>
          <w:szCs w:val="20"/>
        </w:rPr>
        <w:instrText xml:space="preserve"> XE "</w:instrText>
      </w:r>
      <w:r w:rsidRPr="0085022A">
        <w:rPr>
          <w:bCs/>
          <w:szCs w:val="20"/>
        </w:rPr>
        <w:instrText>Paying Agents</w:instrText>
      </w:r>
      <w:r w:rsidRPr="0085022A">
        <w:rPr>
          <w:szCs w:val="20"/>
        </w:rPr>
        <w:instrText xml:space="preserve">" </w:instrText>
      </w:r>
      <w:r w:rsidRPr="0085022A">
        <w:rPr>
          <w:b/>
          <w:szCs w:val="20"/>
        </w:rPr>
        <w:fldChar w:fldCharType="end"/>
      </w:r>
      <w:r w:rsidR="005440FD" w:rsidRPr="0085022A">
        <w:rPr>
          <w:szCs w:val="20"/>
        </w:rPr>
        <w:t>"</w:t>
      </w:r>
      <w:r w:rsidRPr="0085022A">
        <w:rPr>
          <w:szCs w:val="20"/>
        </w:rPr>
        <w:t xml:space="preserve">, which expression includes any successor or additional paying agents appointed from time to time in connection with the Notes). </w:t>
      </w:r>
    </w:p>
    <w:p w14:paraId="64D7512B" w14:textId="2A0AAB8C" w:rsidR="00D408C5" w:rsidRPr="0085022A" w:rsidRDefault="00D408C5" w:rsidP="00D408C5">
      <w:pPr>
        <w:pStyle w:val="ocNum5th3"/>
        <w:rPr>
          <w:szCs w:val="20"/>
        </w:rPr>
      </w:pPr>
      <w:r w:rsidRPr="0085022A" w:rsidDel="001106D0">
        <w:rPr>
          <w:szCs w:val="20"/>
        </w:rPr>
        <w:t xml:space="preserve"> </w:t>
      </w:r>
      <w:r w:rsidRPr="0085022A">
        <w:rPr>
          <w:i/>
          <w:szCs w:val="20"/>
        </w:rPr>
        <w:t>The Notes</w:t>
      </w:r>
      <w:r w:rsidRPr="0085022A">
        <w:rPr>
          <w:szCs w:val="20"/>
        </w:rPr>
        <w:t>:</w:t>
      </w:r>
      <w:r w:rsidR="00EA2EC2" w:rsidRPr="0085022A">
        <w:rPr>
          <w:szCs w:val="20"/>
        </w:rPr>
        <w:t xml:space="preserve"> </w:t>
      </w:r>
      <w:r w:rsidRPr="0085022A">
        <w:rPr>
          <w:szCs w:val="20"/>
        </w:rPr>
        <w:t xml:space="preserve">All subsequent references in these Conditions to </w:t>
      </w:r>
      <w:r w:rsidR="005440FD" w:rsidRPr="0085022A">
        <w:rPr>
          <w:szCs w:val="20"/>
        </w:rPr>
        <w:t>"</w:t>
      </w:r>
      <w:r w:rsidRPr="0085022A">
        <w:rPr>
          <w:szCs w:val="20"/>
        </w:rPr>
        <w:t>Notes</w:t>
      </w:r>
      <w:r w:rsidR="005440FD" w:rsidRPr="0085022A">
        <w:rPr>
          <w:szCs w:val="20"/>
        </w:rPr>
        <w:t>"</w:t>
      </w:r>
      <w:r w:rsidRPr="0085022A">
        <w:rPr>
          <w:szCs w:val="20"/>
        </w:rPr>
        <w:t xml:space="preserve"> are to the Notes which are the subject of the relevant Final Terms. Copies of the relevant Final Terms are available for viewing on the website of the Luxembourg Stock Exchange at </w:t>
      </w:r>
      <w:hyperlink r:id="rId33" w:history="1">
        <w:r w:rsidR="00556A33" w:rsidRPr="00CD34BA">
          <w:rPr>
            <w:rStyle w:val="Hyperlink"/>
            <w:szCs w:val="20"/>
          </w:rPr>
          <w:t>www.</w:t>
        </w:r>
        <w:r w:rsidR="00556A33" w:rsidRPr="00CD34BA">
          <w:rPr>
            <w:rStyle w:val="Hyperlink"/>
          </w:rPr>
          <w:t>luxse.com</w:t>
        </w:r>
      </w:hyperlink>
      <w:r w:rsidR="00556A33">
        <w:t xml:space="preserve"> </w:t>
      </w:r>
      <w:r w:rsidRPr="0085022A">
        <w:rPr>
          <w:szCs w:val="20"/>
        </w:rPr>
        <w:t>and on the website of the Issuer at</w:t>
      </w:r>
      <w:bookmarkStart w:id="42" w:name="_Hlk67908628"/>
      <w:r w:rsidR="0084529D" w:rsidRPr="0085022A">
        <w:rPr>
          <w:szCs w:val="20"/>
        </w:rPr>
        <w:t xml:space="preserve"> https://www</w:t>
      </w:r>
      <w:r w:rsidR="000C57AC" w:rsidRPr="0085022A">
        <w:rPr>
          <w:szCs w:val="20"/>
        </w:rPr>
        <w:t>.finances.ad/emissions-de-deute-public</w:t>
      </w:r>
      <w:bookmarkEnd w:id="42"/>
      <w:r w:rsidRPr="0085022A">
        <w:rPr>
          <w:szCs w:val="20"/>
        </w:rPr>
        <w:t xml:space="preserve"> and copies may be obtained from the Issuer at </w:t>
      </w:r>
      <w:bookmarkStart w:id="43" w:name="_Hlk68507601"/>
      <w:r w:rsidR="000C57AC" w:rsidRPr="0085022A">
        <w:rPr>
          <w:szCs w:val="20"/>
        </w:rPr>
        <w:t xml:space="preserve">Ministry of Finance, General </w:t>
      </w:r>
      <w:r w:rsidR="0029100E" w:rsidRPr="0085022A">
        <w:rPr>
          <w:szCs w:val="20"/>
        </w:rPr>
        <w:t>Controller</w:t>
      </w:r>
      <w:r w:rsidR="000C57AC" w:rsidRPr="0085022A">
        <w:rPr>
          <w:szCs w:val="20"/>
        </w:rPr>
        <w:t xml:space="preserve">, </w:t>
      </w:r>
      <w:r w:rsidRPr="0085022A">
        <w:rPr>
          <w:szCs w:val="20"/>
        </w:rPr>
        <w:t>Carrer Prat de la Creu, 62-64, AD500 Andorra la Vella, Principat d</w:t>
      </w:r>
      <w:r w:rsidR="005440FD" w:rsidRPr="0085022A">
        <w:rPr>
          <w:szCs w:val="20"/>
        </w:rPr>
        <w:t>'</w:t>
      </w:r>
      <w:r w:rsidRPr="0085022A">
        <w:rPr>
          <w:szCs w:val="20"/>
        </w:rPr>
        <w:t>Andorra</w:t>
      </w:r>
      <w:bookmarkEnd w:id="43"/>
      <w:r w:rsidRPr="0085022A">
        <w:rPr>
          <w:szCs w:val="20"/>
        </w:rPr>
        <w:t xml:space="preserve">. </w:t>
      </w:r>
    </w:p>
    <w:p w14:paraId="3351C62C" w14:textId="0D3B5C22" w:rsidR="00D408C5" w:rsidRPr="0085022A" w:rsidRDefault="00D408C5" w:rsidP="00D408C5">
      <w:pPr>
        <w:pStyle w:val="ocNum5th3"/>
        <w:rPr>
          <w:szCs w:val="20"/>
        </w:rPr>
      </w:pPr>
      <w:r w:rsidRPr="0085022A">
        <w:rPr>
          <w:i/>
          <w:szCs w:val="20"/>
        </w:rPr>
        <w:t>Summaries</w:t>
      </w:r>
      <w:r w:rsidRPr="0085022A">
        <w:rPr>
          <w:szCs w:val="20"/>
        </w:rPr>
        <w:t>:</w:t>
      </w:r>
      <w:r w:rsidR="00EA2EC2" w:rsidRPr="0085022A">
        <w:rPr>
          <w:szCs w:val="20"/>
        </w:rPr>
        <w:t xml:space="preserve"> </w:t>
      </w:r>
      <w:r w:rsidRPr="0085022A">
        <w:rPr>
          <w:szCs w:val="20"/>
        </w:rPr>
        <w:t>Certain provisions of these Conditions are summaries of the Agency Agreement and are subject to its detailed provisions.</w:t>
      </w:r>
      <w:r w:rsidR="00EA2EC2" w:rsidRPr="0085022A">
        <w:rPr>
          <w:szCs w:val="20"/>
        </w:rPr>
        <w:t xml:space="preserve"> </w:t>
      </w:r>
      <w:r w:rsidRPr="0085022A">
        <w:rPr>
          <w:szCs w:val="20"/>
        </w:rPr>
        <w:t xml:space="preserve">The holders of the Notes (the </w:t>
      </w:r>
      <w:r w:rsidR="005440FD" w:rsidRPr="0085022A">
        <w:rPr>
          <w:szCs w:val="20"/>
        </w:rPr>
        <w:t>"</w:t>
      </w:r>
      <w:r w:rsidRPr="0085022A">
        <w:rPr>
          <w:b/>
          <w:szCs w:val="20"/>
        </w:rPr>
        <w:t>Noteholders</w:t>
      </w:r>
      <w:r w:rsidRPr="0085022A">
        <w:rPr>
          <w:bCs/>
          <w:szCs w:val="20"/>
        </w:rPr>
        <w:fldChar w:fldCharType="begin"/>
      </w:r>
      <w:r w:rsidRPr="0085022A">
        <w:rPr>
          <w:bCs/>
          <w:szCs w:val="20"/>
        </w:rPr>
        <w:instrText xml:space="preserve"> XE "Noteholders" </w:instrText>
      </w:r>
      <w:r w:rsidRPr="0085022A">
        <w:rPr>
          <w:bCs/>
          <w:szCs w:val="20"/>
        </w:rPr>
        <w:fldChar w:fldCharType="end"/>
      </w:r>
      <w:r w:rsidR="005440FD" w:rsidRPr="0085022A">
        <w:rPr>
          <w:szCs w:val="20"/>
        </w:rPr>
        <w:t>"</w:t>
      </w:r>
      <w:r w:rsidRPr="0085022A">
        <w:rPr>
          <w:szCs w:val="20"/>
        </w:rPr>
        <w:t xml:space="preserve">) and the holders of the related interest coupons, if any, (the </w:t>
      </w:r>
      <w:r w:rsidR="005440FD" w:rsidRPr="0085022A">
        <w:rPr>
          <w:szCs w:val="20"/>
        </w:rPr>
        <w:t>"</w:t>
      </w:r>
      <w:r w:rsidRPr="0085022A">
        <w:rPr>
          <w:b/>
          <w:szCs w:val="20"/>
        </w:rPr>
        <w:t>Couponholders</w:t>
      </w:r>
      <w:r w:rsidRPr="0085022A">
        <w:rPr>
          <w:bCs/>
          <w:szCs w:val="20"/>
        </w:rPr>
        <w:fldChar w:fldCharType="begin"/>
      </w:r>
      <w:r w:rsidRPr="0085022A">
        <w:rPr>
          <w:bCs/>
          <w:szCs w:val="20"/>
        </w:rPr>
        <w:instrText xml:space="preserve"> XE "Couponholders" </w:instrText>
      </w:r>
      <w:r w:rsidRPr="0085022A">
        <w:rPr>
          <w:bCs/>
          <w:szCs w:val="20"/>
        </w:rPr>
        <w:fldChar w:fldCharType="end"/>
      </w:r>
      <w:r w:rsidR="005440FD" w:rsidRPr="0085022A">
        <w:rPr>
          <w:szCs w:val="20"/>
        </w:rPr>
        <w:t>"</w:t>
      </w:r>
      <w:r w:rsidRPr="0085022A">
        <w:rPr>
          <w:szCs w:val="20"/>
        </w:rPr>
        <w:t xml:space="preserve"> and the </w:t>
      </w:r>
      <w:r w:rsidR="005440FD" w:rsidRPr="0085022A">
        <w:rPr>
          <w:szCs w:val="20"/>
        </w:rPr>
        <w:t>"</w:t>
      </w:r>
      <w:r w:rsidRPr="0085022A">
        <w:rPr>
          <w:b/>
          <w:szCs w:val="20"/>
        </w:rPr>
        <w:t>Coupons</w:t>
      </w:r>
      <w:r w:rsidRPr="0085022A">
        <w:rPr>
          <w:bCs/>
          <w:szCs w:val="20"/>
        </w:rPr>
        <w:fldChar w:fldCharType="begin"/>
      </w:r>
      <w:r w:rsidRPr="0085022A">
        <w:rPr>
          <w:bCs/>
          <w:szCs w:val="20"/>
        </w:rPr>
        <w:instrText xml:space="preserve"> XE "Coupons" </w:instrText>
      </w:r>
      <w:r w:rsidRPr="0085022A">
        <w:rPr>
          <w:bCs/>
          <w:szCs w:val="20"/>
        </w:rPr>
        <w:fldChar w:fldCharType="end"/>
      </w:r>
      <w:r w:rsidR="005440FD" w:rsidRPr="0085022A">
        <w:rPr>
          <w:szCs w:val="20"/>
        </w:rPr>
        <w:t>"</w:t>
      </w:r>
      <w:r w:rsidRPr="0085022A">
        <w:rPr>
          <w:szCs w:val="20"/>
        </w:rPr>
        <w:t>, respectively) are bound by, and are deemed to have notice of, all the provisions of the Agency Agreement applicable to them.</w:t>
      </w:r>
      <w:r w:rsidR="00EA2EC2" w:rsidRPr="0085022A">
        <w:rPr>
          <w:szCs w:val="20"/>
        </w:rPr>
        <w:t xml:space="preserve"> </w:t>
      </w:r>
      <w:r w:rsidRPr="0085022A">
        <w:rPr>
          <w:szCs w:val="20"/>
        </w:rPr>
        <w:t>Copies of the Agency Agreement are available for inspection by Noteholders during normal business hours at the Specified Offices of each of the Paying Agents, the initial Specified Offices of which are set out below.</w:t>
      </w:r>
    </w:p>
    <w:p w14:paraId="632C60DF" w14:textId="77777777" w:rsidR="00D408C5" w:rsidRPr="0085022A" w:rsidRDefault="00D408C5" w:rsidP="00D408C5">
      <w:pPr>
        <w:pStyle w:val="ocNum5th1"/>
        <w:keepNext/>
        <w:rPr>
          <w:b/>
          <w:bCs/>
          <w:szCs w:val="20"/>
        </w:rPr>
      </w:pPr>
      <w:bookmarkStart w:id="44" w:name="_Toc440095697"/>
      <w:r w:rsidRPr="0085022A">
        <w:rPr>
          <w:b/>
          <w:bCs/>
          <w:szCs w:val="20"/>
        </w:rPr>
        <w:t>Interpretation</w:t>
      </w:r>
      <w:bookmarkEnd w:id="44"/>
    </w:p>
    <w:p w14:paraId="388D3184" w14:textId="6FAB93D8" w:rsidR="00D408C5" w:rsidRPr="0085022A" w:rsidRDefault="00D408C5" w:rsidP="00D408C5">
      <w:pPr>
        <w:pStyle w:val="ocNum5th3"/>
        <w:rPr>
          <w:szCs w:val="20"/>
        </w:rPr>
      </w:pPr>
      <w:bookmarkStart w:id="45" w:name="_Ref256782985"/>
      <w:r w:rsidRPr="0085022A">
        <w:rPr>
          <w:i/>
          <w:szCs w:val="20"/>
        </w:rPr>
        <w:t>Definitions</w:t>
      </w:r>
      <w:r w:rsidRPr="0085022A">
        <w:rPr>
          <w:szCs w:val="20"/>
        </w:rPr>
        <w:t>:</w:t>
      </w:r>
      <w:r w:rsidR="00EA2EC2" w:rsidRPr="0085022A">
        <w:rPr>
          <w:szCs w:val="20"/>
        </w:rPr>
        <w:t xml:space="preserve"> </w:t>
      </w:r>
      <w:r w:rsidRPr="0085022A">
        <w:rPr>
          <w:szCs w:val="20"/>
        </w:rPr>
        <w:t>In these Conditions the following expressions have the following meanings:</w:t>
      </w:r>
      <w:bookmarkEnd w:id="45"/>
    </w:p>
    <w:p w14:paraId="19C5FB43" w14:textId="60F8DA7C" w:rsidR="00E263B5" w:rsidRDefault="00E263B5" w:rsidP="00E263B5">
      <w:pPr>
        <w:pStyle w:val="BodyText1"/>
        <w:rPr>
          <w:rFonts w:cs="Times New Roman"/>
          <w:szCs w:val="20"/>
        </w:rPr>
      </w:pPr>
      <w:bookmarkStart w:id="46" w:name="_Hlk66114825"/>
      <w:r w:rsidRPr="00E263B5">
        <w:rPr>
          <w:rFonts w:cs="Times New Roman"/>
          <w:szCs w:val="20"/>
        </w:rPr>
        <w:t>"</w:t>
      </w:r>
      <w:r w:rsidRPr="00E263B5">
        <w:rPr>
          <w:rFonts w:cs="Times New Roman"/>
          <w:b/>
          <w:bCs/>
          <w:szCs w:val="20"/>
        </w:rPr>
        <w:t>2006 ISDA Definitions</w:t>
      </w:r>
      <w:r w:rsidRPr="00E263B5">
        <w:rPr>
          <w:rFonts w:cs="Times New Roman"/>
          <w:szCs w:val="20"/>
        </w:rPr>
        <w:t>"</w:t>
      </w:r>
      <w:r>
        <w:rPr>
          <w:rFonts w:cs="Times New Roman"/>
          <w:szCs w:val="20"/>
        </w:rPr>
        <w:t xml:space="preserve"> </w:t>
      </w:r>
      <w:r w:rsidRPr="00E263B5">
        <w:rPr>
          <w:rFonts w:cs="Times New Roman"/>
          <w:szCs w:val="20"/>
        </w:rPr>
        <w:t>means, in relation to a Series of Notes, the 2006 ISDA</w:t>
      </w:r>
      <w:r>
        <w:rPr>
          <w:rFonts w:cs="Times New Roman"/>
          <w:szCs w:val="20"/>
        </w:rPr>
        <w:t xml:space="preserve"> </w:t>
      </w:r>
      <w:r w:rsidRPr="00E263B5">
        <w:rPr>
          <w:rFonts w:cs="Times New Roman"/>
          <w:szCs w:val="20"/>
        </w:rPr>
        <w:t>Definitions (as supplemented, amended and update</w:t>
      </w:r>
      <w:r w:rsidR="00BE2D0E">
        <w:rPr>
          <w:rFonts w:cs="Times New Roman"/>
          <w:szCs w:val="20"/>
        </w:rPr>
        <w:t>d</w:t>
      </w:r>
      <w:r w:rsidR="009D7D4D">
        <w:rPr>
          <w:rFonts w:cs="Times New Roman"/>
          <w:szCs w:val="20"/>
        </w:rPr>
        <w:t xml:space="preserve"> </w:t>
      </w:r>
      <w:r w:rsidRPr="00E263B5">
        <w:rPr>
          <w:rFonts w:cs="Times New Roman"/>
          <w:szCs w:val="20"/>
        </w:rPr>
        <w:t>as at the date of issue of the first</w:t>
      </w:r>
      <w:r>
        <w:rPr>
          <w:rFonts w:cs="Times New Roman"/>
          <w:szCs w:val="20"/>
        </w:rPr>
        <w:t xml:space="preserve"> </w:t>
      </w:r>
      <w:r w:rsidRPr="00E263B5">
        <w:rPr>
          <w:rFonts w:cs="Times New Roman"/>
          <w:szCs w:val="20"/>
        </w:rPr>
        <w:t>Tranche of the Notes of such Series) as published by ISDA (copies of which may be obtained</w:t>
      </w:r>
      <w:r>
        <w:rPr>
          <w:rFonts w:cs="Times New Roman"/>
          <w:szCs w:val="20"/>
        </w:rPr>
        <w:t xml:space="preserve"> </w:t>
      </w:r>
      <w:r w:rsidRPr="00E263B5">
        <w:rPr>
          <w:rFonts w:cs="Times New Roman"/>
          <w:szCs w:val="20"/>
        </w:rPr>
        <w:t>from ISDA at www.isda.org);</w:t>
      </w:r>
    </w:p>
    <w:p w14:paraId="64FCE9FE" w14:textId="090382A7" w:rsidR="00E263B5" w:rsidRDefault="00E263B5" w:rsidP="00E263B5">
      <w:pPr>
        <w:pStyle w:val="BodyText1"/>
        <w:rPr>
          <w:rFonts w:cs="Times New Roman"/>
          <w:szCs w:val="20"/>
        </w:rPr>
      </w:pPr>
      <w:r w:rsidRPr="00E263B5">
        <w:rPr>
          <w:rFonts w:cs="Times New Roman"/>
          <w:szCs w:val="20"/>
        </w:rPr>
        <w:t>"</w:t>
      </w:r>
      <w:r w:rsidRPr="00E263B5">
        <w:rPr>
          <w:rFonts w:cs="Times New Roman"/>
          <w:b/>
          <w:bCs/>
          <w:szCs w:val="20"/>
        </w:rPr>
        <w:t>2021 ISDA Definitions</w:t>
      </w:r>
      <w:r w:rsidRPr="00E263B5">
        <w:rPr>
          <w:rFonts w:cs="Times New Roman"/>
          <w:szCs w:val="20"/>
        </w:rPr>
        <w:t>" means, in relation to a Series of Notes, the latest version of</w:t>
      </w:r>
      <w:r>
        <w:rPr>
          <w:rFonts w:cs="Times New Roman"/>
          <w:szCs w:val="20"/>
        </w:rPr>
        <w:t xml:space="preserve"> </w:t>
      </w:r>
      <w:r w:rsidRPr="00E263B5">
        <w:rPr>
          <w:rFonts w:cs="Times New Roman"/>
          <w:szCs w:val="20"/>
        </w:rPr>
        <w:t>the 2021 ISDA Interest Rate Derivatives Definitions (including each Matrix (and any</w:t>
      </w:r>
      <w:r>
        <w:rPr>
          <w:rFonts w:cs="Times New Roman"/>
          <w:szCs w:val="20"/>
        </w:rPr>
        <w:t xml:space="preserve"> </w:t>
      </w:r>
      <w:r w:rsidRPr="00E263B5">
        <w:rPr>
          <w:rFonts w:cs="Times New Roman"/>
          <w:szCs w:val="20"/>
        </w:rPr>
        <w:t xml:space="preserve">successor Matrix </w:t>
      </w:r>
      <w:r w:rsidRPr="00E263B5">
        <w:rPr>
          <w:rFonts w:cs="Times New Roman"/>
          <w:szCs w:val="20"/>
        </w:rPr>
        <w:lastRenderedPageBreak/>
        <w:t>thereto), as defined in such 2021 ISDA Interest Rate Derivatives Definitions)</w:t>
      </w:r>
      <w:r>
        <w:rPr>
          <w:rFonts w:cs="Times New Roman"/>
          <w:szCs w:val="20"/>
        </w:rPr>
        <w:t xml:space="preserve"> </w:t>
      </w:r>
      <w:r w:rsidRPr="00E263B5">
        <w:rPr>
          <w:rFonts w:cs="Times New Roman"/>
          <w:szCs w:val="20"/>
        </w:rPr>
        <w:t>as at the date of issue of the first Tranche of Notes of such Series, as published by ISDA on</w:t>
      </w:r>
      <w:r>
        <w:rPr>
          <w:rFonts w:cs="Times New Roman"/>
          <w:szCs w:val="20"/>
        </w:rPr>
        <w:t xml:space="preserve"> </w:t>
      </w:r>
      <w:r w:rsidRPr="00E263B5">
        <w:rPr>
          <w:rFonts w:cs="Times New Roman"/>
          <w:szCs w:val="20"/>
        </w:rPr>
        <w:t>its website (www.isda.org);</w:t>
      </w:r>
    </w:p>
    <w:p w14:paraId="1BB15B03" w14:textId="699BD1A1" w:rsidR="00D408C5" w:rsidRPr="0085022A" w:rsidRDefault="005440FD" w:rsidP="00D408C5">
      <w:pPr>
        <w:pStyle w:val="BodyText1"/>
        <w:rPr>
          <w:rFonts w:cs="Times New Roman"/>
          <w:szCs w:val="20"/>
        </w:rPr>
      </w:pPr>
      <w:r w:rsidRPr="0085022A">
        <w:rPr>
          <w:rFonts w:cs="Times New Roman"/>
          <w:szCs w:val="20"/>
        </w:rPr>
        <w:t>"</w:t>
      </w:r>
      <w:r w:rsidR="00D408C5" w:rsidRPr="0085022A">
        <w:rPr>
          <w:rFonts w:cs="Times New Roman"/>
          <w:b/>
          <w:szCs w:val="20"/>
        </w:rPr>
        <w:t>Accrual Yield</w:t>
      </w:r>
      <w:r w:rsidR="00D408C5" w:rsidRPr="0085022A">
        <w:rPr>
          <w:rFonts w:cs="Times New Roman"/>
          <w:bCs/>
          <w:szCs w:val="20"/>
        </w:rPr>
        <w:fldChar w:fldCharType="begin"/>
      </w:r>
      <w:r w:rsidR="00D408C5" w:rsidRPr="0085022A">
        <w:rPr>
          <w:rFonts w:cs="Times New Roman"/>
          <w:bCs/>
          <w:szCs w:val="20"/>
        </w:rPr>
        <w:instrText xml:space="preserve"> XE "Accrual Yield" </w:instrText>
      </w:r>
      <w:r w:rsidR="00D408C5" w:rsidRPr="0085022A">
        <w:rPr>
          <w:rFonts w:cs="Times New Roman"/>
          <w:bCs/>
          <w:szCs w:val="20"/>
        </w:rPr>
        <w:fldChar w:fldCharType="end"/>
      </w:r>
      <w:r w:rsidRPr="0085022A">
        <w:rPr>
          <w:rFonts w:cs="Times New Roman"/>
          <w:szCs w:val="20"/>
        </w:rPr>
        <w:t>"</w:t>
      </w:r>
      <w:r w:rsidR="00D408C5" w:rsidRPr="0085022A">
        <w:rPr>
          <w:rFonts w:cs="Times New Roman"/>
          <w:szCs w:val="20"/>
        </w:rPr>
        <w:t xml:space="preserve"> has the meaning given in the relevant Final Terms;</w:t>
      </w:r>
    </w:p>
    <w:p w14:paraId="7DFD558E" w14:textId="6A9FB97E" w:rsidR="00D408C5" w:rsidRPr="0085022A" w:rsidRDefault="005440FD" w:rsidP="00D408C5">
      <w:pPr>
        <w:pStyle w:val="BodyText1"/>
        <w:rPr>
          <w:rFonts w:cs="Times New Roman"/>
          <w:szCs w:val="20"/>
        </w:rPr>
      </w:pPr>
      <w:r w:rsidRPr="0085022A">
        <w:rPr>
          <w:rFonts w:cs="Times New Roman"/>
          <w:szCs w:val="20"/>
        </w:rPr>
        <w:t>"</w:t>
      </w:r>
      <w:r w:rsidR="00D408C5" w:rsidRPr="0085022A">
        <w:rPr>
          <w:rFonts w:cs="Times New Roman"/>
          <w:b/>
          <w:szCs w:val="20"/>
        </w:rPr>
        <w:t>Additional Business Centre(s)</w:t>
      </w:r>
      <w:r w:rsidR="00D408C5" w:rsidRPr="0085022A">
        <w:rPr>
          <w:rFonts w:cs="Times New Roman"/>
          <w:bCs/>
          <w:szCs w:val="20"/>
        </w:rPr>
        <w:fldChar w:fldCharType="begin"/>
      </w:r>
      <w:r w:rsidR="00D408C5" w:rsidRPr="0085022A">
        <w:rPr>
          <w:rFonts w:cs="Times New Roman"/>
          <w:bCs/>
          <w:szCs w:val="20"/>
        </w:rPr>
        <w:instrText xml:space="preserve"> XE "Additional Business Centre(s)" </w:instrText>
      </w:r>
      <w:r w:rsidR="00D408C5" w:rsidRPr="0085022A">
        <w:rPr>
          <w:rFonts w:cs="Times New Roman"/>
          <w:bCs/>
          <w:szCs w:val="20"/>
        </w:rPr>
        <w:fldChar w:fldCharType="end"/>
      </w:r>
      <w:r w:rsidRPr="0085022A">
        <w:rPr>
          <w:rFonts w:cs="Times New Roman"/>
          <w:szCs w:val="20"/>
        </w:rPr>
        <w:t>"</w:t>
      </w:r>
      <w:r w:rsidR="00D408C5" w:rsidRPr="0085022A">
        <w:rPr>
          <w:rFonts w:cs="Times New Roman"/>
          <w:szCs w:val="20"/>
        </w:rPr>
        <w:t xml:space="preserve">means the city or cities specified as such in the relevant Final Terms; </w:t>
      </w:r>
    </w:p>
    <w:p w14:paraId="7AC8361F" w14:textId="7C81DB9F" w:rsidR="00D408C5" w:rsidRPr="0085022A" w:rsidRDefault="005440FD" w:rsidP="00D408C5">
      <w:pPr>
        <w:pStyle w:val="BodyText1"/>
        <w:rPr>
          <w:rFonts w:cs="Times New Roman"/>
          <w:szCs w:val="20"/>
        </w:rPr>
      </w:pPr>
      <w:r w:rsidRPr="0085022A">
        <w:rPr>
          <w:rFonts w:cs="Times New Roman"/>
          <w:szCs w:val="20"/>
        </w:rPr>
        <w:t>"</w:t>
      </w:r>
      <w:r w:rsidR="00D408C5" w:rsidRPr="0085022A">
        <w:rPr>
          <w:rFonts w:cs="Times New Roman"/>
          <w:b/>
          <w:szCs w:val="20"/>
        </w:rPr>
        <w:t>Additional Financial Centre(s)</w:t>
      </w:r>
      <w:r w:rsidR="00D408C5" w:rsidRPr="0085022A">
        <w:rPr>
          <w:rFonts w:cs="Times New Roman"/>
          <w:bCs/>
          <w:szCs w:val="20"/>
        </w:rPr>
        <w:fldChar w:fldCharType="begin"/>
      </w:r>
      <w:r w:rsidR="00D408C5" w:rsidRPr="0085022A">
        <w:rPr>
          <w:rFonts w:cs="Times New Roman"/>
          <w:bCs/>
          <w:szCs w:val="20"/>
        </w:rPr>
        <w:instrText xml:space="preserve"> XE "Additional Financial Centre(s)" </w:instrText>
      </w:r>
      <w:r w:rsidR="00D408C5" w:rsidRPr="0085022A">
        <w:rPr>
          <w:rFonts w:cs="Times New Roman"/>
          <w:bCs/>
          <w:szCs w:val="20"/>
        </w:rPr>
        <w:fldChar w:fldCharType="end"/>
      </w:r>
      <w:r w:rsidRPr="0085022A">
        <w:rPr>
          <w:rFonts w:cs="Times New Roman"/>
          <w:szCs w:val="20"/>
        </w:rPr>
        <w:t>"</w:t>
      </w:r>
      <w:r w:rsidR="00D408C5" w:rsidRPr="0085022A">
        <w:rPr>
          <w:rFonts w:cs="Times New Roman"/>
          <w:szCs w:val="20"/>
        </w:rPr>
        <w:t>means the city or cities specified as such in the relevant Final Terms;</w:t>
      </w:r>
    </w:p>
    <w:bookmarkEnd w:id="46"/>
    <w:p w14:paraId="6DD1481B" w14:textId="41B61E4F" w:rsidR="00D408C5" w:rsidRPr="0085022A" w:rsidRDefault="005440FD" w:rsidP="00D408C5">
      <w:pPr>
        <w:pStyle w:val="ocNum4th4"/>
        <w:keepNext/>
        <w:rPr>
          <w:szCs w:val="20"/>
        </w:rPr>
      </w:pPr>
      <w:r w:rsidRPr="0085022A">
        <w:rPr>
          <w:szCs w:val="20"/>
        </w:rPr>
        <w:t>"</w:t>
      </w:r>
      <w:r w:rsidR="00D408C5" w:rsidRPr="0085022A">
        <w:rPr>
          <w:b/>
          <w:szCs w:val="20"/>
        </w:rPr>
        <w:t>Business Day</w:t>
      </w:r>
      <w:r w:rsidR="00D408C5" w:rsidRPr="0085022A">
        <w:rPr>
          <w:bCs/>
          <w:szCs w:val="20"/>
        </w:rPr>
        <w:fldChar w:fldCharType="begin"/>
      </w:r>
      <w:r w:rsidR="00D408C5" w:rsidRPr="0085022A">
        <w:rPr>
          <w:bCs/>
          <w:szCs w:val="20"/>
        </w:rPr>
        <w:instrText xml:space="preserve"> XE "Business Day" </w:instrText>
      </w:r>
      <w:r w:rsidR="00D408C5" w:rsidRPr="0085022A">
        <w:rPr>
          <w:bCs/>
          <w:szCs w:val="20"/>
        </w:rPr>
        <w:fldChar w:fldCharType="end"/>
      </w:r>
      <w:r w:rsidRPr="0085022A">
        <w:rPr>
          <w:szCs w:val="20"/>
        </w:rPr>
        <w:t>"</w:t>
      </w:r>
      <w:r w:rsidR="00D408C5" w:rsidRPr="0085022A">
        <w:rPr>
          <w:szCs w:val="20"/>
        </w:rPr>
        <w:t xml:space="preserve"> means:</w:t>
      </w:r>
    </w:p>
    <w:p w14:paraId="10C835F6" w14:textId="77777777" w:rsidR="00D408C5" w:rsidRPr="0085022A" w:rsidRDefault="00D408C5" w:rsidP="000D5238">
      <w:pPr>
        <w:pStyle w:val="ocNum4th5"/>
        <w:numPr>
          <w:ilvl w:val="4"/>
          <w:numId w:val="34"/>
        </w:numPr>
        <w:rPr>
          <w:szCs w:val="20"/>
        </w:rPr>
      </w:pPr>
      <w:r w:rsidRPr="0085022A">
        <w:rPr>
          <w:szCs w:val="20"/>
        </w:rPr>
        <w:t>in relation to any sum payable in euro, a TARGET Settlement Day and a day on which commercial banks and foreign exchange markets settle payments generally in each (if any) Additional Business Centre; and</w:t>
      </w:r>
    </w:p>
    <w:p w14:paraId="6BCAE579" w14:textId="1BFAFF20" w:rsidR="00D408C5" w:rsidRPr="0085022A" w:rsidRDefault="00D408C5" w:rsidP="00D408C5">
      <w:pPr>
        <w:pStyle w:val="ocNum4th5"/>
        <w:rPr>
          <w:szCs w:val="20"/>
        </w:rPr>
      </w:pPr>
      <w:r w:rsidRPr="0085022A">
        <w:rPr>
          <w:szCs w:val="20"/>
        </w:rPr>
        <w:t>in relation to any sum payable in a currency other than euro, a day on which commercial banks and foreign exchange markets settle payments generally in the Principal Financial Centre of the relevant currency and in each (if any) Additional Business Centre;</w:t>
      </w:r>
    </w:p>
    <w:p w14:paraId="61D23B41" w14:textId="530B7BC9" w:rsidR="00D408C5" w:rsidRPr="0085022A" w:rsidRDefault="005440FD" w:rsidP="00D408C5">
      <w:pPr>
        <w:pStyle w:val="ocNum4th4"/>
        <w:keepNext/>
        <w:numPr>
          <w:ilvl w:val="0"/>
          <w:numId w:val="0"/>
        </w:numPr>
        <w:ind w:left="680"/>
        <w:rPr>
          <w:szCs w:val="20"/>
        </w:rPr>
      </w:pPr>
      <w:bookmarkStart w:id="47" w:name="_Hlk66114843"/>
      <w:r w:rsidRPr="0085022A">
        <w:rPr>
          <w:szCs w:val="20"/>
        </w:rPr>
        <w:t>"</w:t>
      </w:r>
      <w:r w:rsidR="00D408C5" w:rsidRPr="0085022A">
        <w:rPr>
          <w:b/>
          <w:szCs w:val="20"/>
        </w:rPr>
        <w:t>Business Day Convention</w:t>
      </w:r>
      <w:r w:rsidR="00D408C5" w:rsidRPr="0085022A">
        <w:rPr>
          <w:bCs/>
          <w:szCs w:val="20"/>
        </w:rPr>
        <w:fldChar w:fldCharType="begin"/>
      </w:r>
      <w:r w:rsidR="00D408C5" w:rsidRPr="0085022A">
        <w:rPr>
          <w:bCs/>
          <w:szCs w:val="20"/>
        </w:rPr>
        <w:instrText xml:space="preserve"> XE "Business Day Convention" </w:instrText>
      </w:r>
      <w:r w:rsidR="00D408C5" w:rsidRPr="0085022A">
        <w:rPr>
          <w:bCs/>
          <w:szCs w:val="20"/>
        </w:rPr>
        <w:fldChar w:fldCharType="end"/>
      </w:r>
      <w:r w:rsidRPr="0085022A">
        <w:rPr>
          <w:szCs w:val="20"/>
        </w:rPr>
        <w:t>"</w:t>
      </w:r>
      <w:r w:rsidR="00D408C5" w:rsidRPr="0085022A">
        <w:rPr>
          <w:szCs w:val="20"/>
        </w:rPr>
        <w:t>, in relation to any particular date, has the meaning given in the relevant Final Terms and, if so specified in the relevant Final Terms, may have different meanings in relation to different dates and, in this context, the following expressions shall have the following meanings:</w:t>
      </w:r>
    </w:p>
    <w:bookmarkEnd w:id="47"/>
    <w:p w14:paraId="593826D2" w14:textId="4D605EC1" w:rsidR="00D408C5" w:rsidRPr="0085022A" w:rsidRDefault="005440FD" w:rsidP="000D5238">
      <w:pPr>
        <w:pStyle w:val="ocNum4th5"/>
        <w:numPr>
          <w:ilvl w:val="4"/>
          <w:numId w:val="35"/>
        </w:numPr>
        <w:rPr>
          <w:szCs w:val="20"/>
        </w:rPr>
      </w:pPr>
      <w:r w:rsidRPr="0085022A">
        <w:rPr>
          <w:bCs/>
          <w:szCs w:val="20"/>
        </w:rPr>
        <w:t>"</w:t>
      </w:r>
      <w:r w:rsidR="00D408C5" w:rsidRPr="0085022A">
        <w:rPr>
          <w:b/>
          <w:szCs w:val="20"/>
        </w:rPr>
        <w:t>Following Business Day Convention</w:t>
      </w:r>
      <w:r w:rsidR="00D408C5" w:rsidRPr="0085022A">
        <w:rPr>
          <w:bCs/>
          <w:szCs w:val="20"/>
        </w:rPr>
        <w:fldChar w:fldCharType="begin"/>
      </w:r>
      <w:r w:rsidR="00D408C5" w:rsidRPr="0085022A">
        <w:rPr>
          <w:bCs/>
          <w:szCs w:val="20"/>
        </w:rPr>
        <w:instrText xml:space="preserve"> XE "Following Business Day Convention" </w:instrText>
      </w:r>
      <w:r w:rsidR="00D408C5" w:rsidRPr="0085022A">
        <w:rPr>
          <w:bCs/>
          <w:szCs w:val="20"/>
        </w:rPr>
        <w:fldChar w:fldCharType="end"/>
      </w:r>
      <w:r w:rsidRPr="0085022A">
        <w:rPr>
          <w:szCs w:val="20"/>
        </w:rPr>
        <w:t>"</w:t>
      </w:r>
      <w:r w:rsidR="00D408C5" w:rsidRPr="0085022A">
        <w:rPr>
          <w:szCs w:val="20"/>
        </w:rPr>
        <w:t xml:space="preserve"> means that the relevant date shall be postponed to the first following day that is a Business Day;</w:t>
      </w:r>
    </w:p>
    <w:p w14:paraId="5A3629F1" w14:textId="5074A9D2" w:rsidR="00D408C5" w:rsidRPr="0085022A" w:rsidRDefault="005440FD" w:rsidP="00D408C5">
      <w:pPr>
        <w:pStyle w:val="ocNum4th5"/>
        <w:rPr>
          <w:szCs w:val="20"/>
        </w:rPr>
      </w:pPr>
      <w:r w:rsidRPr="0085022A">
        <w:rPr>
          <w:szCs w:val="20"/>
        </w:rPr>
        <w:t>"</w:t>
      </w:r>
      <w:r w:rsidR="00D408C5" w:rsidRPr="0085022A">
        <w:rPr>
          <w:b/>
          <w:szCs w:val="20"/>
        </w:rPr>
        <w:t>Modified Following Business Day Convention</w:t>
      </w:r>
      <w:r w:rsidR="00D408C5" w:rsidRPr="0085022A">
        <w:rPr>
          <w:bCs/>
          <w:szCs w:val="20"/>
        </w:rPr>
        <w:fldChar w:fldCharType="begin"/>
      </w:r>
      <w:r w:rsidR="00D408C5" w:rsidRPr="0085022A">
        <w:rPr>
          <w:bCs/>
          <w:szCs w:val="20"/>
        </w:rPr>
        <w:instrText xml:space="preserve"> XE "Modified Following Business Day Convention" </w:instrText>
      </w:r>
      <w:r w:rsidR="00D408C5" w:rsidRPr="0085022A">
        <w:rPr>
          <w:bCs/>
          <w:szCs w:val="20"/>
        </w:rPr>
        <w:fldChar w:fldCharType="end"/>
      </w:r>
      <w:r w:rsidRPr="0085022A">
        <w:rPr>
          <w:szCs w:val="20"/>
        </w:rPr>
        <w:t>"</w:t>
      </w:r>
      <w:r w:rsidR="00D408C5" w:rsidRPr="0085022A">
        <w:rPr>
          <w:szCs w:val="20"/>
        </w:rPr>
        <w:t xml:space="preserve"> or </w:t>
      </w:r>
      <w:r w:rsidRPr="0085022A">
        <w:rPr>
          <w:szCs w:val="20"/>
        </w:rPr>
        <w:t>"</w:t>
      </w:r>
      <w:r w:rsidR="00D408C5" w:rsidRPr="0085022A">
        <w:rPr>
          <w:b/>
          <w:szCs w:val="20"/>
        </w:rPr>
        <w:t>Modified Business Day Convention</w:t>
      </w:r>
      <w:r w:rsidR="00D408C5" w:rsidRPr="0085022A">
        <w:rPr>
          <w:bCs/>
          <w:szCs w:val="20"/>
        </w:rPr>
        <w:fldChar w:fldCharType="begin"/>
      </w:r>
      <w:r w:rsidR="00D408C5" w:rsidRPr="0085022A">
        <w:rPr>
          <w:bCs/>
          <w:szCs w:val="20"/>
        </w:rPr>
        <w:instrText xml:space="preserve"> XE "Modified Business Day Convention" </w:instrText>
      </w:r>
      <w:r w:rsidR="00D408C5" w:rsidRPr="0085022A">
        <w:rPr>
          <w:bCs/>
          <w:szCs w:val="20"/>
        </w:rPr>
        <w:fldChar w:fldCharType="end"/>
      </w:r>
      <w:r w:rsidRPr="0085022A">
        <w:rPr>
          <w:szCs w:val="20"/>
        </w:rPr>
        <w:t>"</w:t>
      </w:r>
      <w:r w:rsidR="00D408C5" w:rsidRPr="0085022A">
        <w:rPr>
          <w:szCs w:val="20"/>
        </w:rPr>
        <w:t xml:space="preserve"> means that the relevant date shall be postponed to the first following day that is a Business Day unless that day falls in the next calendar month in which case that date will be the first preceding day that is a Business Day;</w:t>
      </w:r>
    </w:p>
    <w:p w14:paraId="6AF3F2B7" w14:textId="5B5EE46D" w:rsidR="00D408C5" w:rsidRPr="0085022A" w:rsidRDefault="005440FD" w:rsidP="00D408C5">
      <w:pPr>
        <w:pStyle w:val="ocNum4th5"/>
        <w:rPr>
          <w:szCs w:val="20"/>
        </w:rPr>
      </w:pPr>
      <w:r w:rsidRPr="0085022A">
        <w:rPr>
          <w:szCs w:val="20"/>
        </w:rPr>
        <w:t>"</w:t>
      </w:r>
      <w:r w:rsidR="00D408C5" w:rsidRPr="0085022A">
        <w:rPr>
          <w:b/>
          <w:szCs w:val="20"/>
        </w:rPr>
        <w:t>Preceding Business Day Convention</w:t>
      </w:r>
      <w:r w:rsidR="00D408C5" w:rsidRPr="0085022A">
        <w:rPr>
          <w:bCs/>
          <w:szCs w:val="20"/>
        </w:rPr>
        <w:fldChar w:fldCharType="begin"/>
      </w:r>
      <w:r w:rsidR="00D408C5" w:rsidRPr="0085022A">
        <w:rPr>
          <w:bCs/>
          <w:szCs w:val="20"/>
        </w:rPr>
        <w:instrText xml:space="preserve"> XE "Preceding Business Day Convention" </w:instrText>
      </w:r>
      <w:r w:rsidR="00D408C5" w:rsidRPr="0085022A">
        <w:rPr>
          <w:bCs/>
          <w:szCs w:val="20"/>
        </w:rPr>
        <w:fldChar w:fldCharType="end"/>
      </w:r>
      <w:r w:rsidRPr="0085022A">
        <w:rPr>
          <w:szCs w:val="20"/>
        </w:rPr>
        <w:t>"</w:t>
      </w:r>
      <w:r w:rsidR="00D408C5" w:rsidRPr="0085022A">
        <w:rPr>
          <w:szCs w:val="20"/>
        </w:rPr>
        <w:t xml:space="preserve"> means that the relevant date shall be brought forward to the first preceding day that is a Business Day;</w:t>
      </w:r>
    </w:p>
    <w:p w14:paraId="2BB35376" w14:textId="3A025A2F" w:rsidR="00D408C5" w:rsidRPr="0085022A" w:rsidRDefault="005440FD" w:rsidP="00D408C5">
      <w:pPr>
        <w:pStyle w:val="ocNum4th5"/>
        <w:rPr>
          <w:szCs w:val="20"/>
        </w:rPr>
      </w:pPr>
      <w:r w:rsidRPr="0085022A">
        <w:rPr>
          <w:szCs w:val="20"/>
        </w:rPr>
        <w:t>"</w:t>
      </w:r>
      <w:r w:rsidR="00D408C5" w:rsidRPr="0085022A">
        <w:rPr>
          <w:b/>
          <w:szCs w:val="20"/>
        </w:rPr>
        <w:t>FRN Convention</w:t>
      </w:r>
      <w:r w:rsidR="00D408C5" w:rsidRPr="0085022A">
        <w:rPr>
          <w:bCs/>
          <w:szCs w:val="20"/>
        </w:rPr>
        <w:fldChar w:fldCharType="begin"/>
      </w:r>
      <w:r w:rsidR="00D408C5" w:rsidRPr="0085022A">
        <w:rPr>
          <w:bCs/>
          <w:szCs w:val="20"/>
        </w:rPr>
        <w:instrText xml:space="preserve"> XE "FRN Convention" </w:instrText>
      </w:r>
      <w:r w:rsidR="00D408C5" w:rsidRPr="0085022A">
        <w:rPr>
          <w:bCs/>
          <w:szCs w:val="20"/>
        </w:rPr>
        <w:fldChar w:fldCharType="end"/>
      </w:r>
      <w:r w:rsidRPr="0085022A">
        <w:rPr>
          <w:szCs w:val="20"/>
        </w:rPr>
        <w:t>"</w:t>
      </w:r>
      <w:r w:rsidR="00D408C5" w:rsidRPr="0085022A">
        <w:rPr>
          <w:szCs w:val="20"/>
        </w:rPr>
        <w:t xml:space="preserve">, </w:t>
      </w:r>
      <w:r w:rsidRPr="0085022A">
        <w:rPr>
          <w:szCs w:val="20"/>
        </w:rPr>
        <w:t>"</w:t>
      </w:r>
      <w:r w:rsidR="00D408C5" w:rsidRPr="0085022A">
        <w:rPr>
          <w:b/>
          <w:szCs w:val="20"/>
        </w:rPr>
        <w:t>Floating Rate Convention</w:t>
      </w:r>
      <w:r w:rsidR="00D408C5" w:rsidRPr="0085022A">
        <w:rPr>
          <w:bCs/>
          <w:szCs w:val="20"/>
        </w:rPr>
        <w:fldChar w:fldCharType="begin"/>
      </w:r>
      <w:r w:rsidR="00D408C5" w:rsidRPr="0085022A">
        <w:rPr>
          <w:bCs/>
          <w:szCs w:val="20"/>
        </w:rPr>
        <w:instrText xml:space="preserve"> XE "Floating Rate Convention" </w:instrText>
      </w:r>
      <w:r w:rsidR="00D408C5" w:rsidRPr="0085022A">
        <w:rPr>
          <w:bCs/>
          <w:szCs w:val="20"/>
        </w:rPr>
        <w:fldChar w:fldCharType="end"/>
      </w:r>
      <w:r w:rsidRPr="0085022A">
        <w:rPr>
          <w:szCs w:val="20"/>
        </w:rPr>
        <w:t>"</w:t>
      </w:r>
      <w:r w:rsidR="00D408C5" w:rsidRPr="0085022A">
        <w:rPr>
          <w:szCs w:val="20"/>
        </w:rPr>
        <w:t xml:space="preserve"> or </w:t>
      </w:r>
      <w:r w:rsidRPr="0085022A">
        <w:rPr>
          <w:szCs w:val="20"/>
        </w:rPr>
        <w:t>"</w:t>
      </w:r>
      <w:r w:rsidR="00D408C5" w:rsidRPr="0085022A">
        <w:rPr>
          <w:b/>
          <w:szCs w:val="20"/>
        </w:rPr>
        <w:t>Eurodollar Convention</w:t>
      </w:r>
      <w:r w:rsidR="00D408C5" w:rsidRPr="0085022A">
        <w:rPr>
          <w:bCs/>
          <w:szCs w:val="20"/>
        </w:rPr>
        <w:fldChar w:fldCharType="begin"/>
      </w:r>
      <w:r w:rsidR="00D408C5" w:rsidRPr="0085022A">
        <w:rPr>
          <w:bCs/>
          <w:szCs w:val="20"/>
        </w:rPr>
        <w:instrText xml:space="preserve"> XE "Eurodollar Convention" </w:instrText>
      </w:r>
      <w:r w:rsidR="00D408C5" w:rsidRPr="0085022A">
        <w:rPr>
          <w:bCs/>
          <w:szCs w:val="20"/>
        </w:rPr>
        <w:fldChar w:fldCharType="end"/>
      </w:r>
      <w:r w:rsidRPr="0085022A">
        <w:rPr>
          <w:szCs w:val="20"/>
        </w:rPr>
        <w:t>"</w:t>
      </w:r>
      <w:r w:rsidR="00D408C5" w:rsidRPr="0085022A">
        <w:rPr>
          <w:b/>
          <w:szCs w:val="20"/>
        </w:rPr>
        <w:t xml:space="preserve"> </w:t>
      </w:r>
      <w:r w:rsidR="00D408C5" w:rsidRPr="0085022A">
        <w:rPr>
          <w:szCs w:val="20"/>
        </w:rPr>
        <w:t xml:space="preserve">means that each relevant date shall be the date which numerically corresponds to the preceding such date in the calendar month which is the number of months specified in the relevant Final Terms as the Specified Period after the calendar month in which the preceding such date occurred </w:t>
      </w:r>
      <w:r w:rsidR="00D408C5" w:rsidRPr="0085022A">
        <w:rPr>
          <w:b/>
          <w:bCs/>
          <w:szCs w:val="20"/>
        </w:rPr>
        <w:t>provided, however, that</w:t>
      </w:r>
      <w:r w:rsidR="00D408C5" w:rsidRPr="0085022A">
        <w:rPr>
          <w:szCs w:val="20"/>
        </w:rPr>
        <w:t>:</w:t>
      </w:r>
    </w:p>
    <w:p w14:paraId="1995AECF" w14:textId="77777777" w:rsidR="00D408C5" w:rsidRPr="0085022A" w:rsidRDefault="00D408C5" w:rsidP="00D408C5">
      <w:pPr>
        <w:pStyle w:val="ocNum4th6"/>
        <w:rPr>
          <w:szCs w:val="20"/>
        </w:rPr>
      </w:pPr>
      <w:r w:rsidRPr="0085022A">
        <w:rPr>
          <w:szCs w:val="20"/>
        </w:rPr>
        <w:t>if there is no such numerically corresponding day in the calendar month in which any such date should occur, then such date will be the last day which is a Business Day in that calendar month;</w:t>
      </w:r>
    </w:p>
    <w:p w14:paraId="1E6005FB" w14:textId="77777777" w:rsidR="00D408C5" w:rsidRPr="0085022A" w:rsidRDefault="00D408C5" w:rsidP="00D408C5">
      <w:pPr>
        <w:pStyle w:val="ocNum4th6"/>
        <w:rPr>
          <w:szCs w:val="20"/>
        </w:rPr>
      </w:pPr>
      <w:r w:rsidRPr="0085022A">
        <w:rPr>
          <w:szCs w:val="20"/>
        </w:rPr>
        <w:t>if any such date would otherwise fall on a day which is not a Business Day, then such date will be the first following day which is a Business Day unless that day falls in the next calendar month, in which case it will be the first preceding day which is a Business Day; and</w:t>
      </w:r>
    </w:p>
    <w:p w14:paraId="64D22C4C" w14:textId="77777777" w:rsidR="00D408C5" w:rsidRPr="0085022A" w:rsidRDefault="00D408C5" w:rsidP="00D408C5">
      <w:pPr>
        <w:pStyle w:val="ocNum4th6"/>
        <w:rPr>
          <w:szCs w:val="20"/>
        </w:rPr>
      </w:pPr>
      <w:r w:rsidRPr="0085022A">
        <w:rPr>
          <w:szCs w:val="20"/>
        </w:rPr>
        <w:t>if the preceding such date occurred on the last day in a calendar month which was a Business Day, then all subsequent such dates will be the last day which is a Business Day in the calendar month which is the specified number of months after the calendar month in which the preceding such date occurred; and</w:t>
      </w:r>
    </w:p>
    <w:p w14:paraId="6DFA4FB3" w14:textId="5BF199BF" w:rsidR="00D408C5" w:rsidRPr="0085022A" w:rsidRDefault="005440FD" w:rsidP="00D408C5">
      <w:pPr>
        <w:pStyle w:val="ocNum4th5"/>
        <w:rPr>
          <w:szCs w:val="20"/>
        </w:rPr>
      </w:pPr>
      <w:r w:rsidRPr="0085022A">
        <w:rPr>
          <w:szCs w:val="20"/>
        </w:rPr>
        <w:lastRenderedPageBreak/>
        <w:t>"</w:t>
      </w:r>
      <w:r w:rsidR="00D408C5" w:rsidRPr="0085022A">
        <w:rPr>
          <w:b/>
          <w:szCs w:val="20"/>
        </w:rPr>
        <w:t>No Adjustment</w:t>
      </w:r>
      <w:r w:rsidR="00D408C5" w:rsidRPr="0085022A">
        <w:rPr>
          <w:bCs/>
          <w:szCs w:val="20"/>
        </w:rPr>
        <w:fldChar w:fldCharType="begin"/>
      </w:r>
      <w:r w:rsidR="00D408C5" w:rsidRPr="0085022A">
        <w:rPr>
          <w:bCs/>
          <w:szCs w:val="20"/>
        </w:rPr>
        <w:instrText xml:space="preserve"> XE "No Adjustment" </w:instrText>
      </w:r>
      <w:r w:rsidR="00D408C5" w:rsidRPr="0085022A">
        <w:rPr>
          <w:bCs/>
          <w:szCs w:val="20"/>
        </w:rPr>
        <w:fldChar w:fldCharType="end"/>
      </w:r>
      <w:r w:rsidRPr="0085022A">
        <w:rPr>
          <w:szCs w:val="20"/>
        </w:rPr>
        <w:t>"</w:t>
      </w:r>
      <w:r w:rsidR="00D408C5" w:rsidRPr="0085022A">
        <w:rPr>
          <w:szCs w:val="20"/>
        </w:rPr>
        <w:t xml:space="preserve"> means that the relevant date shall not be adjusted in accordance with any Business Day Convention; </w:t>
      </w:r>
    </w:p>
    <w:p w14:paraId="36D07C0A" w14:textId="77777777" w:rsidR="00D408C5" w:rsidRPr="0085022A" w:rsidRDefault="00D408C5" w:rsidP="00D408C5">
      <w:pPr>
        <w:pStyle w:val="MarginNoteRight"/>
        <w:framePr w:wrap="around" w:x="10728" w:y="69"/>
        <w:rPr>
          <w:sz w:val="20"/>
        </w:rPr>
      </w:pPr>
    </w:p>
    <w:p w14:paraId="773368C4" w14:textId="46F4A225" w:rsidR="00D408C5" w:rsidRPr="0085022A" w:rsidRDefault="005440FD" w:rsidP="00D408C5">
      <w:pPr>
        <w:pStyle w:val="ocNum4th4"/>
        <w:rPr>
          <w:b/>
          <w:szCs w:val="20"/>
        </w:rPr>
      </w:pPr>
      <w:bookmarkStart w:id="48" w:name="_Hlk66114938"/>
      <w:r w:rsidRPr="0085022A">
        <w:rPr>
          <w:szCs w:val="20"/>
        </w:rPr>
        <w:t>"</w:t>
      </w:r>
      <w:r w:rsidR="00D408C5" w:rsidRPr="0085022A">
        <w:rPr>
          <w:b/>
          <w:szCs w:val="20"/>
        </w:rPr>
        <w:t>Calculation Agent</w:t>
      </w:r>
      <w:r w:rsidR="00D408C5" w:rsidRPr="0085022A">
        <w:rPr>
          <w:bCs/>
          <w:szCs w:val="20"/>
        </w:rPr>
        <w:fldChar w:fldCharType="begin"/>
      </w:r>
      <w:r w:rsidR="00D408C5" w:rsidRPr="0085022A">
        <w:rPr>
          <w:bCs/>
          <w:szCs w:val="20"/>
        </w:rPr>
        <w:instrText xml:space="preserve"> XE "Calculation Agent" </w:instrText>
      </w:r>
      <w:r w:rsidR="00D408C5" w:rsidRPr="0085022A">
        <w:rPr>
          <w:bCs/>
          <w:szCs w:val="20"/>
        </w:rPr>
        <w:fldChar w:fldCharType="end"/>
      </w:r>
      <w:r w:rsidRPr="0085022A">
        <w:rPr>
          <w:szCs w:val="20"/>
        </w:rPr>
        <w:t>"</w:t>
      </w:r>
      <w:r w:rsidR="00D408C5" w:rsidRPr="0085022A">
        <w:rPr>
          <w:szCs w:val="20"/>
        </w:rPr>
        <w:t xml:space="preserve"> means the Fiscal Agent or such other Person specified in the relevant Final Terms as the party responsible for calculating the Rate(s) of Interest and Interest Amount(s) and/or such other amount(s) as may be specified in the relevant Final Terms;</w:t>
      </w:r>
      <w:r w:rsidR="00D408C5" w:rsidRPr="0085022A">
        <w:rPr>
          <w:b/>
          <w:szCs w:val="20"/>
        </w:rPr>
        <w:t xml:space="preserve"> </w:t>
      </w:r>
    </w:p>
    <w:p w14:paraId="0A471EF1" w14:textId="6D709451" w:rsidR="00D408C5" w:rsidRPr="0085022A" w:rsidRDefault="005440FD" w:rsidP="00D408C5">
      <w:pPr>
        <w:pStyle w:val="ocNum4th4"/>
        <w:rPr>
          <w:szCs w:val="20"/>
        </w:rPr>
      </w:pPr>
      <w:r w:rsidRPr="0085022A">
        <w:rPr>
          <w:szCs w:val="20"/>
        </w:rPr>
        <w:t>"</w:t>
      </w:r>
      <w:r w:rsidR="00D408C5" w:rsidRPr="0085022A">
        <w:rPr>
          <w:b/>
          <w:bCs/>
          <w:szCs w:val="20"/>
        </w:rPr>
        <w:t>Calculation Amount</w:t>
      </w:r>
      <w:r w:rsidR="00D408C5" w:rsidRPr="0085022A">
        <w:rPr>
          <w:szCs w:val="20"/>
        </w:rPr>
        <w:fldChar w:fldCharType="begin"/>
      </w:r>
      <w:r w:rsidR="00D408C5" w:rsidRPr="0085022A">
        <w:rPr>
          <w:szCs w:val="20"/>
        </w:rPr>
        <w:instrText xml:space="preserve"> XE "Calculation Amount" </w:instrText>
      </w:r>
      <w:r w:rsidR="00D408C5" w:rsidRPr="0085022A">
        <w:rPr>
          <w:szCs w:val="20"/>
        </w:rPr>
        <w:fldChar w:fldCharType="end"/>
      </w:r>
      <w:r w:rsidRPr="0085022A">
        <w:rPr>
          <w:szCs w:val="20"/>
        </w:rPr>
        <w:t>"</w:t>
      </w:r>
      <w:r w:rsidR="00D408C5" w:rsidRPr="0085022A">
        <w:rPr>
          <w:szCs w:val="20"/>
        </w:rPr>
        <w:t xml:space="preserve"> has the meaning given in the relevant Final Terms;</w:t>
      </w:r>
    </w:p>
    <w:bookmarkEnd w:id="48"/>
    <w:p w14:paraId="657AC137" w14:textId="19BD1DBD" w:rsidR="00D408C5" w:rsidRPr="0085022A" w:rsidRDefault="005440FD" w:rsidP="00D408C5">
      <w:pPr>
        <w:pStyle w:val="ocNum4th4"/>
        <w:rPr>
          <w:szCs w:val="20"/>
        </w:rPr>
      </w:pPr>
      <w:r w:rsidRPr="0085022A">
        <w:rPr>
          <w:szCs w:val="20"/>
        </w:rPr>
        <w:t>"</w:t>
      </w:r>
      <w:r w:rsidR="00D408C5" w:rsidRPr="0085022A">
        <w:rPr>
          <w:b/>
          <w:szCs w:val="20"/>
        </w:rPr>
        <w:t>Coupon Sheet</w:t>
      </w:r>
      <w:r w:rsidR="00D408C5" w:rsidRPr="0085022A">
        <w:rPr>
          <w:bCs/>
          <w:szCs w:val="20"/>
        </w:rPr>
        <w:fldChar w:fldCharType="begin"/>
      </w:r>
      <w:r w:rsidR="00D408C5" w:rsidRPr="0085022A">
        <w:rPr>
          <w:bCs/>
          <w:szCs w:val="20"/>
        </w:rPr>
        <w:instrText xml:space="preserve"> XE "Coupon Sheet" </w:instrText>
      </w:r>
      <w:r w:rsidR="00D408C5" w:rsidRPr="0085022A">
        <w:rPr>
          <w:bCs/>
          <w:szCs w:val="20"/>
        </w:rPr>
        <w:fldChar w:fldCharType="end"/>
      </w:r>
      <w:r w:rsidRPr="0085022A">
        <w:rPr>
          <w:szCs w:val="20"/>
        </w:rPr>
        <w:t>"</w:t>
      </w:r>
      <w:r w:rsidR="00D408C5" w:rsidRPr="0085022A">
        <w:rPr>
          <w:szCs w:val="20"/>
        </w:rPr>
        <w:t xml:space="preserve"> means, in respect of a Note, a coupon sheet relating to the Note;</w:t>
      </w:r>
    </w:p>
    <w:p w14:paraId="315347A1" w14:textId="452B482F" w:rsidR="00D408C5" w:rsidRPr="0085022A" w:rsidRDefault="005440FD" w:rsidP="00E263B5">
      <w:pPr>
        <w:pStyle w:val="ocNum4th4"/>
        <w:keepNext/>
        <w:rPr>
          <w:szCs w:val="20"/>
        </w:rPr>
      </w:pPr>
      <w:r w:rsidRPr="0085022A">
        <w:rPr>
          <w:szCs w:val="20"/>
        </w:rPr>
        <w:t>"</w:t>
      </w:r>
      <w:r w:rsidR="00D408C5" w:rsidRPr="0085022A">
        <w:rPr>
          <w:b/>
          <w:szCs w:val="20"/>
        </w:rPr>
        <w:t>DA Selected Bond</w:t>
      </w:r>
      <w:r w:rsidR="00D408C5" w:rsidRPr="0085022A">
        <w:rPr>
          <w:b/>
          <w:szCs w:val="20"/>
        </w:rPr>
        <w:fldChar w:fldCharType="begin"/>
      </w:r>
      <w:r w:rsidR="00D408C5" w:rsidRPr="0085022A">
        <w:rPr>
          <w:szCs w:val="20"/>
        </w:rPr>
        <w:instrText xml:space="preserve"> XE "DA Selected Bond]" </w:instrText>
      </w:r>
      <w:r w:rsidR="00D408C5" w:rsidRPr="0085022A">
        <w:rPr>
          <w:b/>
          <w:szCs w:val="20"/>
        </w:rPr>
        <w:fldChar w:fldCharType="end"/>
      </w:r>
      <w:r w:rsidRPr="0085022A">
        <w:rPr>
          <w:szCs w:val="20"/>
        </w:rPr>
        <w:t>"</w:t>
      </w:r>
      <w:r w:rsidR="00D408C5" w:rsidRPr="0085022A">
        <w:rPr>
          <w:szCs w:val="20"/>
        </w:rPr>
        <w:t xml:space="preserve"> means the government security or securities selected by the Determination Agent as having an actual or interpolated maturity comparable with the Remaining Term of the Notes, that would be utilised, at the time of selection and in accordance with customary financial practice, in determining the redemption price of corporate debt securities denominated in the same currency as the Notes and with a comparable remaining maturity to the Remaining Term of the Notes</w:t>
      </w:r>
      <w:r w:rsidR="00E263B5">
        <w:rPr>
          <w:szCs w:val="20"/>
        </w:rPr>
        <w:t xml:space="preserve"> (</w:t>
      </w:r>
      <w:r w:rsidR="00E263B5" w:rsidRPr="00E263B5">
        <w:rPr>
          <w:szCs w:val="20"/>
        </w:rPr>
        <w:t>provided however, that, if the Remaining Term of the Notes</w:t>
      </w:r>
      <w:r w:rsidR="00E263B5">
        <w:rPr>
          <w:szCs w:val="20"/>
        </w:rPr>
        <w:t xml:space="preserve"> to be redeemed is less than one year, a fixed maturity of one year shall be used); </w:t>
      </w:r>
    </w:p>
    <w:p w14:paraId="62EFAD80" w14:textId="402D4526" w:rsidR="00D408C5" w:rsidRPr="0085022A" w:rsidRDefault="005440FD" w:rsidP="00D408C5">
      <w:pPr>
        <w:pStyle w:val="ocNum4th4"/>
        <w:keepNext/>
        <w:rPr>
          <w:szCs w:val="20"/>
        </w:rPr>
      </w:pPr>
      <w:bookmarkStart w:id="49" w:name="_Hlk66114946"/>
      <w:r w:rsidRPr="0085022A">
        <w:rPr>
          <w:szCs w:val="20"/>
        </w:rPr>
        <w:t>"</w:t>
      </w:r>
      <w:r w:rsidR="00D408C5" w:rsidRPr="0085022A">
        <w:rPr>
          <w:b/>
          <w:szCs w:val="20"/>
        </w:rPr>
        <w:t>Day Count Fraction</w:t>
      </w:r>
      <w:r w:rsidR="00D408C5" w:rsidRPr="0085022A">
        <w:rPr>
          <w:bCs/>
          <w:szCs w:val="20"/>
        </w:rPr>
        <w:fldChar w:fldCharType="begin"/>
      </w:r>
      <w:r w:rsidR="00D408C5" w:rsidRPr="0085022A">
        <w:rPr>
          <w:bCs/>
          <w:szCs w:val="20"/>
        </w:rPr>
        <w:instrText xml:space="preserve"> XE "Day Count Fraction" </w:instrText>
      </w:r>
      <w:r w:rsidR="00D408C5" w:rsidRPr="0085022A">
        <w:rPr>
          <w:bCs/>
          <w:szCs w:val="20"/>
        </w:rPr>
        <w:fldChar w:fldCharType="end"/>
      </w:r>
      <w:r w:rsidRPr="0085022A">
        <w:rPr>
          <w:szCs w:val="20"/>
        </w:rPr>
        <w:t>"</w:t>
      </w:r>
      <w:r w:rsidR="00D408C5" w:rsidRPr="0085022A">
        <w:rPr>
          <w:szCs w:val="20"/>
        </w:rPr>
        <w:t xml:space="preserve"> means, in respect of the calculation of an amount for any period of time (the </w:t>
      </w:r>
      <w:r w:rsidRPr="0085022A">
        <w:rPr>
          <w:szCs w:val="20"/>
        </w:rPr>
        <w:t>"</w:t>
      </w:r>
      <w:r w:rsidR="00D408C5" w:rsidRPr="0085022A">
        <w:rPr>
          <w:b/>
          <w:szCs w:val="20"/>
        </w:rPr>
        <w:t>Calculation Period</w:t>
      </w:r>
      <w:r w:rsidR="00D408C5" w:rsidRPr="0085022A">
        <w:rPr>
          <w:bCs/>
          <w:szCs w:val="20"/>
        </w:rPr>
        <w:fldChar w:fldCharType="begin"/>
      </w:r>
      <w:r w:rsidR="00D408C5" w:rsidRPr="0085022A">
        <w:rPr>
          <w:bCs/>
          <w:szCs w:val="20"/>
        </w:rPr>
        <w:instrText xml:space="preserve"> XE "Calculation Period" </w:instrText>
      </w:r>
      <w:r w:rsidR="00D408C5" w:rsidRPr="0085022A">
        <w:rPr>
          <w:bCs/>
          <w:szCs w:val="20"/>
        </w:rPr>
        <w:fldChar w:fldCharType="end"/>
      </w:r>
      <w:r w:rsidRPr="0085022A">
        <w:rPr>
          <w:szCs w:val="20"/>
        </w:rPr>
        <w:t>"</w:t>
      </w:r>
      <w:r w:rsidR="00D408C5" w:rsidRPr="0085022A">
        <w:rPr>
          <w:szCs w:val="20"/>
        </w:rPr>
        <w:t>), such day count fraction as may be specified in these Conditions or the relevant Final Terms and:</w:t>
      </w:r>
    </w:p>
    <w:bookmarkEnd w:id="49"/>
    <w:p w14:paraId="1FDFE251" w14:textId="6E10B2F4" w:rsidR="00D408C5" w:rsidRPr="0085022A" w:rsidRDefault="00D408C5" w:rsidP="000D5238">
      <w:pPr>
        <w:pStyle w:val="ocNum4th5"/>
        <w:keepNext/>
        <w:numPr>
          <w:ilvl w:val="4"/>
          <w:numId w:val="36"/>
        </w:numPr>
        <w:rPr>
          <w:szCs w:val="20"/>
        </w:rPr>
      </w:pPr>
      <w:r w:rsidRPr="0085022A">
        <w:rPr>
          <w:szCs w:val="20"/>
        </w:rPr>
        <w:t xml:space="preserve">if </w:t>
      </w:r>
      <w:r w:rsidR="005440FD" w:rsidRPr="0085022A">
        <w:rPr>
          <w:szCs w:val="20"/>
        </w:rPr>
        <w:t>"</w:t>
      </w:r>
      <w:r w:rsidRPr="0085022A">
        <w:rPr>
          <w:b/>
          <w:szCs w:val="20"/>
        </w:rPr>
        <w:t>Actual/Actual (ICMA</w:t>
      </w:r>
      <w:r w:rsidRPr="0085022A">
        <w:rPr>
          <w:bCs/>
          <w:szCs w:val="20"/>
        </w:rPr>
        <w:fldChar w:fldCharType="begin"/>
      </w:r>
      <w:r w:rsidRPr="0085022A">
        <w:rPr>
          <w:bCs/>
          <w:szCs w:val="20"/>
        </w:rPr>
        <w:instrText xml:space="preserve"> XE "Actual/Actual (ICMA)" </w:instrText>
      </w:r>
      <w:r w:rsidRPr="0085022A">
        <w:rPr>
          <w:bCs/>
          <w:szCs w:val="20"/>
        </w:rPr>
        <w:fldChar w:fldCharType="end"/>
      </w:r>
      <w:r w:rsidRPr="0085022A">
        <w:rPr>
          <w:b/>
          <w:szCs w:val="20"/>
        </w:rPr>
        <w:t>)</w:t>
      </w:r>
      <w:r w:rsidR="005440FD" w:rsidRPr="0085022A">
        <w:rPr>
          <w:szCs w:val="20"/>
        </w:rPr>
        <w:t>"</w:t>
      </w:r>
      <w:r w:rsidRPr="0085022A">
        <w:rPr>
          <w:szCs w:val="20"/>
        </w:rPr>
        <w:t xml:space="preserve"> is so specified, means:</w:t>
      </w:r>
    </w:p>
    <w:p w14:paraId="6AF9F698" w14:textId="77777777" w:rsidR="00D408C5" w:rsidRPr="0085022A" w:rsidRDefault="00D408C5" w:rsidP="00D408C5">
      <w:pPr>
        <w:pStyle w:val="ocNum4th6"/>
        <w:rPr>
          <w:szCs w:val="20"/>
        </w:rPr>
      </w:pPr>
      <w:r w:rsidRPr="0085022A">
        <w:rPr>
          <w:szCs w:val="20"/>
        </w:rPr>
        <w:t>where the Calculation Period is equal to or shorter than the Regular Period during which it falls, the actual number of days in the Calculation Period divided by the product of (1) the actual number of days in such Regular Period and (2) the number of Regular Periods in any year; and</w:t>
      </w:r>
    </w:p>
    <w:p w14:paraId="127615C4" w14:textId="77777777" w:rsidR="00D408C5" w:rsidRPr="0085022A" w:rsidRDefault="00D408C5" w:rsidP="00D408C5">
      <w:pPr>
        <w:pStyle w:val="ocNum4th6"/>
        <w:rPr>
          <w:szCs w:val="20"/>
        </w:rPr>
      </w:pPr>
      <w:r w:rsidRPr="0085022A">
        <w:rPr>
          <w:szCs w:val="20"/>
        </w:rPr>
        <w:t>where the Calculation Period is longer than one Regular Period, the sum of:</w:t>
      </w:r>
    </w:p>
    <w:p w14:paraId="572DAD16" w14:textId="77777777" w:rsidR="00D408C5" w:rsidRPr="0085022A" w:rsidRDefault="00D408C5" w:rsidP="00D408C5">
      <w:pPr>
        <w:pStyle w:val="ocNum4th7"/>
        <w:rPr>
          <w:szCs w:val="20"/>
        </w:rPr>
      </w:pPr>
      <w:r w:rsidRPr="0085022A">
        <w:rPr>
          <w:szCs w:val="20"/>
        </w:rPr>
        <w:t>the actual number of days in such Calculation Period falling in the Regular Period in which it begins divided by the product of (1) the actual number of days in such Regular Period and (2) the number of Regular Periods in any year; and</w:t>
      </w:r>
    </w:p>
    <w:p w14:paraId="0E55F744" w14:textId="77777777" w:rsidR="00D408C5" w:rsidRPr="0085022A" w:rsidRDefault="00D408C5" w:rsidP="00D408C5">
      <w:pPr>
        <w:pStyle w:val="ocNum4th7"/>
        <w:rPr>
          <w:szCs w:val="20"/>
        </w:rPr>
      </w:pPr>
      <w:r w:rsidRPr="0085022A">
        <w:rPr>
          <w:szCs w:val="20"/>
        </w:rPr>
        <w:t>the actual number of days in such Calculation Period falling in the next Regular Period divided by the product of (a) the actual number of days in such Regular Period and (2) the number of Regular Periods in any year;</w:t>
      </w:r>
    </w:p>
    <w:p w14:paraId="12FBB01E" w14:textId="09332737" w:rsidR="00D408C5" w:rsidRPr="0085022A" w:rsidRDefault="00D408C5" w:rsidP="00D408C5">
      <w:pPr>
        <w:pStyle w:val="ocNum4th6"/>
        <w:rPr>
          <w:szCs w:val="20"/>
        </w:rPr>
      </w:pPr>
      <w:r w:rsidRPr="0085022A">
        <w:rPr>
          <w:szCs w:val="20"/>
        </w:rPr>
        <w:t xml:space="preserve">if </w:t>
      </w:r>
      <w:r w:rsidR="005440FD" w:rsidRPr="0085022A">
        <w:rPr>
          <w:szCs w:val="20"/>
        </w:rPr>
        <w:t>"</w:t>
      </w:r>
      <w:r w:rsidRPr="0085022A">
        <w:rPr>
          <w:b/>
          <w:szCs w:val="20"/>
        </w:rPr>
        <w:t>Actual/Actual (ISDA)</w:t>
      </w:r>
      <w:r w:rsidRPr="0085022A">
        <w:rPr>
          <w:bCs/>
          <w:szCs w:val="20"/>
        </w:rPr>
        <w:fldChar w:fldCharType="begin"/>
      </w:r>
      <w:r w:rsidRPr="0085022A">
        <w:rPr>
          <w:bCs/>
          <w:szCs w:val="20"/>
        </w:rPr>
        <w:instrText xml:space="preserve"> XE "Actual/Actual (ISDA)" </w:instrText>
      </w:r>
      <w:r w:rsidRPr="0085022A">
        <w:rPr>
          <w:bCs/>
          <w:szCs w:val="20"/>
        </w:rPr>
        <w:fldChar w:fldCharType="end"/>
      </w:r>
      <w:r w:rsidR="005440FD" w:rsidRPr="0085022A">
        <w:rPr>
          <w:szCs w:val="20"/>
        </w:rPr>
        <w:t>"</w:t>
      </w:r>
      <w:r w:rsidR="0033771D" w:rsidRPr="0085022A">
        <w:rPr>
          <w:szCs w:val="20"/>
        </w:rPr>
        <w:t xml:space="preserve"> </w:t>
      </w:r>
      <w:r w:rsidRPr="0085022A">
        <w:rPr>
          <w:szCs w:val="20"/>
        </w:rPr>
        <w:t>is so specified, means the actual number of days in the Calculation Period divided by 365 (or, if any portion of the Calculation Period falls in a leap year, the sum of (A) the actual number of days in that portion of the Calculation Period falling in a leap year divided by 366 and (B) the actual number of days in that portion of the Calculation Period falling in a non-leap year divided by 365);</w:t>
      </w:r>
    </w:p>
    <w:p w14:paraId="5CA01C27" w14:textId="4CBF2353" w:rsidR="00D408C5" w:rsidRPr="0085022A" w:rsidRDefault="00D408C5" w:rsidP="00D408C5">
      <w:pPr>
        <w:pStyle w:val="ocNum4th6"/>
        <w:rPr>
          <w:szCs w:val="20"/>
        </w:rPr>
      </w:pPr>
      <w:r w:rsidRPr="0085022A">
        <w:rPr>
          <w:szCs w:val="20"/>
        </w:rPr>
        <w:t xml:space="preserve">if </w:t>
      </w:r>
      <w:r w:rsidR="005440FD" w:rsidRPr="0085022A">
        <w:rPr>
          <w:szCs w:val="20"/>
        </w:rPr>
        <w:t>"</w:t>
      </w:r>
      <w:r w:rsidRPr="0085022A">
        <w:rPr>
          <w:b/>
          <w:szCs w:val="20"/>
        </w:rPr>
        <w:t>Actual/365 (Fixed)</w:t>
      </w:r>
      <w:r w:rsidRPr="0085022A">
        <w:rPr>
          <w:bCs/>
          <w:szCs w:val="20"/>
        </w:rPr>
        <w:fldChar w:fldCharType="begin"/>
      </w:r>
      <w:r w:rsidRPr="0085022A">
        <w:rPr>
          <w:bCs/>
          <w:szCs w:val="20"/>
        </w:rPr>
        <w:instrText xml:space="preserve"> XE "Actual/365 (Fixed)" </w:instrText>
      </w:r>
      <w:r w:rsidRPr="0085022A">
        <w:rPr>
          <w:bCs/>
          <w:szCs w:val="20"/>
        </w:rPr>
        <w:fldChar w:fldCharType="end"/>
      </w:r>
      <w:r w:rsidR="005440FD" w:rsidRPr="0085022A">
        <w:rPr>
          <w:szCs w:val="20"/>
        </w:rPr>
        <w:t>"</w:t>
      </w:r>
      <w:r w:rsidRPr="0085022A">
        <w:rPr>
          <w:szCs w:val="20"/>
        </w:rPr>
        <w:t xml:space="preserve"> is so specified, means the actual number of days in the Calculation Period divided by 365;</w:t>
      </w:r>
    </w:p>
    <w:p w14:paraId="0564F949" w14:textId="3902B564" w:rsidR="00D408C5" w:rsidRPr="0085022A" w:rsidRDefault="00D408C5" w:rsidP="00D408C5">
      <w:pPr>
        <w:pStyle w:val="ocNum4th6"/>
        <w:rPr>
          <w:szCs w:val="20"/>
        </w:rPr>
      </w:pPr>
      <w:r w:rsidRPr="0085022A">
        <w:rPr>
          <w:szCs w:val="20"/>
        </w:rPr>
        <w:t xml:space="preserve">if </w:t>
      </w:r>
      <w:r w:rsidR="005440FD" w:rsidRPr="0085022A">
        <w:rPr>
          <w:szCs w:val="20"/>
        </w:rPr>
        <w:t>"</w:t>
      </w:r>
      <w:r w:rsidRPr="0085022A">
        <w:rPr>
          <w:b/>
          <w:szCs w:val="20"/>
        </w:rPr>
        <w:t>Actual/360</w:t>
      </w:r>
      <w:r w:rsidRPr="0085022A">
        <w:rPr>
          <w:bCs/>
          <w:szCs w:val="20"/>
        </w:rPr>
        <w:fldChar w:fldCharType="begin"/>
      </w:r>
      <w:r w:rsidRPr="0085022A">
        <w:rPr>
          <w:bCs/>
          <w:szCs w:val="20"/>
        </w:rPr>
        <w:instrText xml:space="preserve"> XE "Actual/360" </w:instrText>
      </w:r>
      <w:r w:rsidRPr="0085022A">
        <w:rPr>
          <w:bCs/>
          <w:szCs w:val="20"/>
        </w:rPr>
        <w:fldChar w:fldCharType="end"/>
      </w:r>
      <w:r w:rsidR="005440FD" w:rsidRPr="0085022A">
        <w:rPr>
          <w:szCs w:val="20"/>
        </w:rPr>
        <w:t>"</w:t>
      </w:r>
      <w:r w:rsidRPr="0085022A">
        <w:rPr>
          <w:szCs w:val="20"/>
        </w:rPr>
        <w:t xml:space="preserve"> is so specified, means the actual number of days in the Calculation Period divided by 360;</w:t>
      </w:r>
    </w:p>
    <w:p w14:paraId="0DBC1554" w14:textId="7861208B" w:rsidR="00D408C5" w:rsidRPr="0085022A" w:rsidRDefault="00D408C5" w:rsidP="00D408C5">
      <w:pPr>
        <w:pStyle w:val="ocNum4th6"/>
        <w:rPr>
          <w:szCs w:val="20"/>
        </w:rPr>
      </w:pPr>
      <w:r w:rsidRPr="0085022A">
        <w:rPr>
          <w:szCs w:val="20"/>
        </w:rPr>
        <w:t xml:space="preserve">if </w:t>
      </w:r>
      <w:r w:rsidR="005440FD" w:rsidRPr="0085022A">
        <w:rPr>
          <w:szCs w:val="20"/>
        </w:rPr>
        <w:t>"</w:t>
      </w:r>
      <w:r w:rsidRPr="0085022A">
        <w:rPr>
          <w:b/>
          <w:bCs/>
          <w:szCs w:val="20"/>
        </w:rPr>
        <w:t>30/360</w:t>
      </w:r>
      <w:r w:rsidRPr="0085022A">
        <w:rPr>
          <w:szCs w:val="20"/>
        </w:rPr>
        <w:fldChar w:fldCharType="begin"/>
      </w:r>
      <w:r w:rsidRPr="0085022A">
        <w:rPr>
          <w:szCs w:val="20"/>
        </w:rPr>
        <w:instrText xml:space="preserve"> XE "30/360" </w:instrText>
      </w:r>
      <w:r w:rsidRPr="0085022A">
        <w:rPr>
          <w:szCs w:val="20"/>
        </w:rPr>
        <w:fldChar w:fldCharType="end"/>
      </w:r>
      <w:r w:rsidR="005440FD" w:rsidRPr="0085022A">
        <w:rPr>
          <w:szCs w:val="20"/>
        </w:rPr>
        <w:t>"</w:t>
      </w:r>
      <w:r w:rsidRPr="0085022A">
        <w:rPr>
          <w:b/>
          <w:bCs/>
          <w:szCs w:val="20"/>
        </w:rPr>
        <w:t xml:space="preserve"> </w:t>
      </w:r>
      <w:r w:rsidRPr="0085022A">
        <w:rPr>
          <w:szCs w:val="20"/>
        </w:rPr>
        <w:t>is so specified, the number of days in the Calculation Period divided by 360, calculated on a formula basis as follows</w:t>
      </w:r>
    </w:p>
    <w:p w14:paraId="038AE6A6" w14:textId="77777777" w:rsidR="00D408C5" w:rsidRPr="0085022A" w:rsidRDefault="00D408C5" w:rsidP="00D408C5">
      <w:pPr>
        <w:pStyle w:val="ocNum4th7"/>
        <w:numPr>
          <w:ilvl w:val="0"/>
          <w:numId w:val="0"/>
        </w:numPr>
        <w:ind w:left="2722"/>
        <w:rPr>
          <w:i/>
          <w:iCs/>
          <w:szCs w:val="20"/>
        </w:rPr>
      </w:pPr>
      <w:r w:rsidRPr="0085022A">
        <w:rPr>
          <w:szCs w:val="20"/>
        </w:rPr>
        <w:lastRenderedPageBreak/>
        <w:t>Day Count Fraction</w:t>
      </w:r>
      <w:r w:rsidRPr="0085022A">
        <w:rPr>
          <w:i/>
          <w:iCs/>
          <w:szCs w:val="20"/>
        </w:rPr>
        <w:t xml:space="preserve"> =</w:t>
      </w:r>
      <w:r w:rsidRPr="0085022A">
        <w:rPr>
          <w:position w:val="-28"/>
          <w:szCs w:val="20"/>
        </w:rPr>
        <w:object w:dxaOrig="4560" w:dyaOrig="690" w14:anchorId="07E8C3B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226.5pt;height:34.5pt" o:ole="">
            <v:imagedata r:id="rId34" o:title=""/>
          </v:shape>
          <o:OLEObject Type="Embed" ProgID="Equation.3" ShapeID="_x0000_i1025" DrawAspect="Content" ObjectID="_1851835658" r:id="rId35"/>
        </w:object>
      </w:r>
    </w:p>
    <w:p w14:paraId="02BF2B73" w14:textId="77777777" w:rsidR="00D408C5" w:rsidRPr="0085022A" w:rsidRDefault="00D408C5" w:rsidP="00D408C5">
      <w:pPr>
        <w:pStyle w:val="ocNum4th7"/>
        <w:numPr>
          <w:ilvl w:val="0"/>
          <w:numId w:val="0"/>
        </w:numPr>
        <w:ind w:left="2722"/>
        <w:rPr>
          <w:szCs w:val="20"/>
        </w:rPr>
      </w:pPr>
      <w:r w:rsidRPr="0085022A">
        <w:rPr>
          <w:szCs w:val="20"/>
        </w:rPr>
        <w:t>where:</w:t>
      </w:r>
    </w:p>
    <w:p w14:paraId="7AF296A4" w14:textId="296D4B71" w:rsidR="00D408C5" w:rsidRPr="0085022A" w:rsidRDefault="005440FD" w:rsidP="00D408C5">
      <w:pPr>
        <w:pStyle w:val="ocNum4th7"/>
        <w:numPr>
          <w:ilvl w:val="0"/>
          <w:numId w:val="0"/>
        </w:numPr>
        <w:ind w:left="2722"/>
        <w:rPr>
          <w:szCs w:val="20"/>
        </w:rPr>
      </w:pPr>
      <w:r w:rsidRPr="0085022A">
        <w:rPr>
          <w:szCs w:val="20"/>
        </w:rPr>
        <w:t>"</w:t>
      </w:r>
      <w:r w:rsidR="00D408C5" w:rsidRPr="0085022A">
        <w:rPr>
          <w:b/>
          <w:bCs/>
          <w:szCs w:val="20"/>
        </w:rPr>
        <w:t>Y</w:t>
      </w:r>
      <w:r w:rsidR="00D408C5" w:rsidRPr="0085022A">
        <w:rPr>
          <w:b/>
          <w:bCs/>
          <w:szCs w:val="20"/>
          <w:vertAlign w:val="subscript"/>
        </w:rPr>
        <w:t>1</w:t>
      </w:r>
      <w:r w:rsidRPr="0085022A">
        <w:rPr>
          <w:szCs w:val="20"/>
        </w:rPr>
        <w:t>"</w:t>
      </w:r>
      <w:r w:rsidR="00D408C5" w:rsidRPr="0085022A">
        <w:rPr>
          <w:szCs w:val="20"/>
        </w:rPr>
        <w:t xml:space="preserve"> is the year, expressed as a number, in which the first day of the Calculation Period falls;</w:t>
      </w:r>
    </w:p>
    <w:p w14:paraId="478A16CE" w14:textId="5A4CA0EE" w:rsidR="00D408C5" w:rsidRPr="0085022A" w:rsidRDefault="005440FD" w:rsidP="00D408C5">
      <w:pPr>
        <w:pStyle w:val="ocNum4th7"/>
        <w:numPr>
          <w:ilvl w:val="0"/>
          <w:numId w:val="0"/>
        </w:numPr>
        <w:ind w:left="2722"/>
        <w:rPr>
          <w:szCs w:val="20"/>
        </w:rPr>
      </w:pPr>
      <w:r w:rsidRPr="0085022A">
        <w:rPr>
          <w:szCs w:val="20"/>
        </w:rPr>
        <w:t>"</w:t>
      </w:r>
      <w:r w:rsidR="00D408C5" w:rsidRPr="0085022A">
        <w:rPr>
          <w:b/>
          <w:bCs/>
          <w:szCs w:val="20"/>
        </w:rPr>
        <w:t>Y</w:t>
      </w:r>
      <w:r w:rsidR="00D408C5" w:rsidRPr="0085022A">
        <w:rPr>
          <w:b/>
          <w:bCs/>
          <w:szCs w:val="20"/>
          <w:vertAlign w:val="subscript"/>
        </w:rPr>
        <w:t>2</w:t>
      </w:r>
      <w:r w:rsidRPr="0085022A">
        <w:rPr>
          <w:szCs w:val="20"/>
        </w:rPr>
        <w:t>"</w:t>
      </w:r>
      <w:r w:rsidR="00D408C5" w:rsidRPr="0085022A">
        <w:rPr>
          <w:szCs w:val="20"/>
        </w:rPr>
        <w:t xml:space="preserve"> is the year, expressed as a number, in which the day immediately following the last day included in the Calculation Period falls;</w:t>
      </w:r>
    </w:p>
    <w:p w14:paraId="1799A5BE" w14:textId="3AACE686" w:rsidR="00D408C5" w:rsidRPr="0085022A" w:rsidRDefault="005440FD" w:rsidP="00D408C5">
      <w:pPr>
        <w:pStyle w:val="ocNum4th7"/>
        <w:numPr>
          <w:ilvl w:val="0"/>
          <w:numId w:val="0"/>
        </w:numPr>
        <w:ind w:left="2722"/>
        <w:rPr>
          <w:szCs w:val="20"/>
        </w:rPr>
      </w:pPr>
      <w:r w:rsidRPr="0085022A">
        <w:rPr>
          <w:szCs w:val="20"/>
        </w:rPr>
        <w:t>"</w:t>
      </w:r>
      <w:r w:rsidR="00D408C5" w:rsidRPr="0085022A">
        <w:rPr>
          <w:b/>
          <w:bCs/>
          <w:szCs w:val="20"/>
        </w:rPr>
        <w:t>M</w:t>
      </w:r>
      <w:r w:rsidR="00D408C5" w:rsidRPr="0085022A">
        <w:rPr>
          <w:b/>
          <w:bCs/>
          <w:szCs w:val="20"/>
          <w:vertAlign w:val="subscript"/>
        </w:rPr>
        <w:t>1</w:t>
      </w:r>
      <w:r w:rsidRPr="0085022A">
        <w:rPr>
          <w:szCs w:val="20"/>
        </w:rPr>
        <w:t>"</w:t>
      </w:r>
      <w:r w:rsidR="00D408C5" w:rsidRPr="0085022A">
        <w:rPr>
          <w:szCs w:val="20"/>
        </w:rPr>
        <w:t xml:space="preserve"> is the calendar month, expressed as a number, in which the first day of the Calculation Period falls;</w:t>
      </w:r>
    </w:p>
    <w:p w14:paraId="7C7839BE" w14:textId="583F9571" w:rsidR="00D408C5" w:rsidRPr="0085022A" w:rsidRDefault="005440FD" w:rsidP="00D408C5">
      <w:pPr>
        <w:pStyle w:val="ocNum4th7"/>
        <w:numPr>
          <w:ilvl w:val="0"/>
          <w:numId w:val="0"/>
        </w:numPr>
        <w:ind w:left="2722"/>
        <w:rPr>
          <w:szCs w:val="20"/>
        </w:rPr>
      </w:pPr>
      <w:r w:rsidRPr="0085022A">
        <w:rPr>
          <w:szCs w:val="20"/>
        </w:rPr>
        <w:t>"</w:t>
      </w:r>
      <w:r w:rsidR="00D408C5" w:rsidRPr="0085022A">
        <w:rPr>
          <w:b/>
          <w:bCs/>
          <w:szCs w:val="20"/>
        </w:rPr>
        <w:t>M</w:t>
      </w:r>
      <w:r w:rsidR="00D408C5" w:rsidRPr="0085022A">
        <w:rPr>
          <w:b/>
          <w:bCs/>
          <w:szCs w:val="20"/>
          <w:vertAlign w:val="subscript"/>
        </w:rPr>
        <w:t>2</w:t>
      </w:r>
      <w:r w:rsidRPr="0085022A">
        <w:rPr>
          <w:szCs w:val="20"/>
        </w:rPr>
        <w:t>"</w:t>
      </w:r>
      <w:r w:rsidR="00D408C5" w:rsidRPr="0085022A">
        <w:rPr>
          <w:szCs w:val="20"/>
        </w:rPr>
        <w:t xml:space="preserve"> is the calendar month, expressed as number, in which the day immediately following the last day included in the Calculation Period falls;</w:t>
      </w:r>
    </w:p>
    <w:p w14:paraId="2B4C386B" w14:textId="3C863E16" w:rsidR="00D408C5" w:rsidRPr="0085022A" w:rsidRDefault="005440FD" w:rsidP="00D408C5">
      <w:pPr>
        <w:pStyle w:val="ocNum4th7"/>
        <w:numPr>
          <w:ilvl w:val="0"/>
          <w:numId w:val="0"/>
        </w:numPr>
        <w:ind w:left="2722"/>
        <w:rPr>
          <w:szCs w:val="20"/>
        </w:rPr>
      </w:pPr>
      <w:r w:rsidRPr="0085022A">
        <w:rPr>
          <w:szCs w:val="20"/>
        </w:rPr>
        <w:t>"</w:t>
      </w:r>
      <w:r w:rsidR="00D408C5" w:rsidRPr="0085022A">
        <w:rPr>
          <w:b/>
          <w:bCs/>
          <w:szCs w:val="20"/>
        </w:rPr>
        <w:t>D</w:t>
      </w:r>
      <w:r w:rsidR="00D408C5" w:rsidRPr="0085022A">
        <w:rPr>
          <w:b/>
          <w:bCs/>
          <w:szCs w:val="20"/>
          <w:vertAlign w:val="subscript"/>
        </w:rPr>
        <w:t>1</w:t>
      </w:r>
      <w:r w:rsidRPr="0085022A">
        <w:rPr>
          <w:szCs w:val="20"/>
        </w:rPr>
        <w:t>"</w:t>
      </w:r>
      <w:r w:rsidR="00D408C5" w:rsidRPr="0085022A">
        <w:rPr>
          <w:b/>
          <w:bCs/>
          <w:szCs w:val="20"/>
        </w:rPr>
        <w:t xml:space="preserve"> </w:t>
      </w:r>
      <w:r w:rsidR="00D408C5" w:rsidRPr="0085022A">
        <w:rPr>
          <w:szCs w:val="20"/>
        </w:rPr>
        <w:t>is the first calendar day, expressed as a number, of the Calculation Period, unless such number would be 31, in which case D</w:t>
      </w:r>
      <w:r w:rsidR="00D408C5" w:rsidRPr="0085022A">
        <w:rPr>
          <w:szCs w:val="20"/>
          <w:vertAlign w:val="subscript"/>
        </w:rPr>
        <w:t>1</w:t>
      </w:r>
      <w:r w:rsidR="00D408C5" w:rsidRPr="0085022A">
        <w:rPr>
          <w:szCs w:val="20"/>
        </w:rPr>
        <w:t xml:space="preserve"> will be 30; and</w:t>
      </w:r>
    </w:p>
    <w:p w14:paraId="261D273B" w14:textId="745F00EF" w:rsidR="00D408C5" w:rsidRPr="0085022A" w:rsidRDefault="005440FD" w:rsidP="00D408C5">
      <w:pPr>
        <w:pStyle w:val="ocNum4th7"/>
        <w:numPr>
          <w:ilvl w:val="0"/>
          <w:numId w:val="0"/>
        </w:numPr>
        <w:ind w:left="2722"/>
        <w:rPr>
          <w:szCs w:val="20"/>
        </w:rPr>
      </w:pPr>
      <w:r w:rsidRPr="0085022A">
        <w:rPr>
          <w:szCs w:val="20"/>
        </w:rPr>
        <w:t>"</w:t>
      </w:r>
      <w:r w:rsidR="00D408C5" w:rsidRPr="0085022A">
        <w:rPr>
          <w:b/>
          <w:bCs/>
          <w:szCs w:val="20"/>
        </w:rPr>
        <w:t>D</w:t>
      </w:r>
      <w:r w:rsidR="00D408C5" w:rsidRPr="0085022A">
        <w:rPr>
          <w:b/>
          <w:bCs/>
          <w:szCs w:val="20"/>
          <w:vertAlign w:val="subscript"/>
        </w:rPr>
        <w:t>2</w:t>
      </w:r>
      <w:r w:rsidRPr="0085022A">
        <w:rPr>
          <w:szCs w:val="20"/>
        </w:rPr>
        <w:t>"</w:t>
      </w:r>
      <w:r w:rsidR="00D408C5" w:rsidRPr="0085022A">
        <w:rPr>
          <w:szCs w:val="20"/>
        </w:rPr>
        <w:t xml:space="preserve"> is the calendar day, expressed as a number, immediately following the last day included in the Calculation Period, unless such number would be 31 and D</w:t>
      </w:r>
      <w:r w:rsidR="00D408C5" w:rsidRPr="0085022A">
        <w:rPr>
          <w:szCs w:val="20"/>
          <w:vertAlign w:val="subscript"/>
        </w:rPr>
        <w:t>1</w:t>
      </w:r>
      <w:r w:rsidR="00D408C5" w:rsidRPr="0085022A">
        <w:rPr>
          <w:szCs w:val="20"/>
        </w:rPr>
        <w:t xml:space="preserve"> is greater than 29, in which case D</w:t>
      </w:r>
      <w:r w:rsidR="00D408C5" w:rsidRPr="0085022A">
        <w:rPr>
          <w:szCs w:val="20"/>
          <w:vertAlign w:val="subscript"/>
        </w:rPr>
        <w:t>2</w:t>
      </w:r>
      <w:r w:rsidR="00D408C5" w:rsidRPr="0085022A">
        <w:rPr>
          <w:szCs w:val="20"/>
        </w:rPr>
        <w:t xml:space="preserve"> will be 30</w:t>
      </w:r>
      <w:r w:rsidRPr="0085022A">
        <w:rPr>
          <w:szCs w:val="20"/>
        </w:rPr>
        <w:t>"</w:t>
      </w:r>
      <w:r w:rsidR="00D408C5" w:rsidRPr="0085022A">
        <w:rPr>
          <w:szCs w:val="20"/>
        </w:rPr>
        <w:t xml:space="preserve">; </w:t>
      </w:r>
    </w:p>
    <w:p w14:paraId="4776CB6A" w14:textId="7C6633F7" w:rsidR="00D408C5" w:rsidRPr="0085022A" w:rsidRDefault="00D408C5" w:rsidP="00D408C5">
      <w:pPr>
        <w:pStyle w:val="ocNum4th6"/>
        <w:rPr>
          <w:szCs w:val="20"/>
        </w:rPr>
      </w:pPr>
      <w:r w:rsidRPr="0085022A">
        <w:rPr>
          <w:szCs w:val="20"/>
        </w:rPr>
        <w:t xml:space="preserve">if </w:t>
      </w:r>
      <w:r w:rsidR="005440FD" w:rsidRPr="0085022A">
        <w:rPr>
          <w:szCs w:val="20"/>
        </w:rPr>
        <w:t>"</w:t>
      </w:r>
      <w:r w:rsidRPr="0085022A">
        <w:rPr>
          <w:b/>
          <w:bCs/>
          <w:szCs w:val="20"/>
        </w:rPr>
        <w:t>30E/360</w:t>
      </w:r>
      <w:r w:rsidRPr="0085022A">
        <w:rPr>
          <w:szCs w:val="20"/>
        </w:rPr>
        <w:fldChar w:fldCharType="begin"/>
      </w:r>
      <w:r w:rsidRPr="0085022A">
        <w:rPr>
          <w:szCs w:val="20"/>
        </w:rPr>
        <w:instrText xml:space="preserve"> XE "30E/360" </w:instrText>
      </w:r>
      <w:r w:rsidRPr="0085022A">
        <w:rPr>
          <w:szCs w:val="20"/>
        </w:rPr>
        <w:fldChar w:fldCharType="end"/>
      </w:r>
      <w:r w:rsidR="005440FD" w:rsidRPr="0085022A">
        <w:rPr>
          <w:szCs w:val="20"/>
        </w:rPr>
        <w:t>"</w:t>
      </w:r>
      <w:r w:rsidRPr="0085022A">
        <w:rPr>
          <w:szCs w:val="20"/>
        </w:rPr>
        <w:t xml:space="preserve"> or </w:t>
      </w:r>
      <w:r w:rsidR="005440FD" w:rsidRPr="0085022A">
        <w:rPr>
          <w:szCs w:val="20"/>
        </w:rPr>
        <w:t>"</w:t>
      </w:r>
      <w:r w:rsidRPr="0085022A">
        <w:rPr>
          <w:b/>
          <w:bCs/>
          <w:szCs w:val="20"/>
        </w:rPr>
        <w:t>Eurobond Basis</w:t>
      </w:r>
      <w:r w:rsidRPr="0085022A">
        <w:rPr>
          <w:szCs w:val="20"/>
        </w:rPr>
        <w:fldChar w:fldCharType="begin"/>
      </w:r>
      <w:r w:rsidRPr="0085022A">
        <w:rPr>
          <w:szCs w:val="20"/>
        </w:rPr>
        <w:instrText xml:space="preserve"> XE "Eurobond Basis" </w:instrText>
      </w:r>
      <w:r w:rsidRPr="0085022A">
        <w:rPr>
          <w:szCs w:val="20"/>
        </w:rPr>
        <w:fldChar w:fldCharType="end"/>
      </w:r>
      <w:r w:rsidR="005440FD" w:rsidRPr="0085022A">
        <w:rPr>
          <w:szCs w:val="20"/>
        </w:rPr>
        <w:t>"</w:t>
      </w:r>
      <w:r w:rsidRPr="0085022A">
        <w:rPr>
          <w:szCs w:val="20"/>
        </w:rPr>
        <w:t xml:space="preserve"> is so specified, the number of days in the Calculation Period divided by 360, calculated on a formula basis as follows:</w:t>
      </w:r>
    </w:p>
    <w:p w14:paraId="33667833" w14:textId="77777777" w:rsidR="00D408C5" w:rsidRPr="0085022A" w:rsidRDefault="00D408C5" w:rsidP="00D408C5">
      <w:pPr>
        <w:pStyle w:val="BodyText3"/>
        <w:rPr>
          <w:rFonts w:cs="Times New Roman"/>
          <w:szCs w:val="20"/>
        </w:rPr>
      </w:pPr>
      <w:r w:rsidRPr="0085022A">
        <w:rPr>
          <w:rFonts w:cs="Times New Roman"/>
          <w:szCs w:val="20"/>
        </w:rPr>
        <w:t xml:space="preserve">Day Count Fraction = </w:t>
      </w:r>
      <w:r w:rsidRPr="0085022A">
        <w:rPr>
          <w:rFonts w:cs="Times New Roman"/>
          <w:position w:val="-24"/>
          <w:szCs w:val="20"/>
        </w:rPr>
        <w:object w:dxaOrig="4110" w:dyaOrig="615" w14:anchorId="07A83A71">
          <v:shape id="_x0000_i1026" type="#_x0000_t75" style="width:205.5pt;height:30.75pt" o:ole="">
            <v:imagedata r:id="rId36" o:title=""/>
          </v:shape>
          <o:OLEObject Type="Embed" ProgID="Equation.3" ShapeID="_x0000_i1026" DrawAspect="Content" ObjectID="_1851835659" r:id="rId37"/>
        </w:object>
      </w:r>
    </w:p>
    <w:p w14:paraId="7D1E1C6F" w14:textId="77777777" w:rsidR="00D408C5" w:rsidRPr="0085022A" w:rsidRDefault="00D408C5" w:rsidP="00D408C5">
      <w:pPr>
        <w:pStyle w:val="BodyText3"/>
        <w:rPr>
          <w:rFonts w:cs="Times New Roman"/>
          <w:szCs w:val="20"/>
        </w:rPr>
      </w:pPr>
      <w:r w:rsidRPr="0085022A">
        <w:rPr>
          <w:rFonts w:cs="Times New Roman"/>
          <w:szCs w:val="20"/>
        </w:rPr>
        <w:t>where:</w:t>
      </w:r>
    </w:p>
    <w:p w14:paraId="0735BB59" w14:textId="2442890C" w:rsidR="00D408C5" w:rsidRPr="0085022A" w:rsidRDefault="005440FD" w:rsidP="00D408C5">
      <w:pPr>
        <w:pStyle w:val="BodyText3"/>
        <w:rPr>
          <w:rFonts w:cs="Times New Roman"/>
          <w:szCs w:val="20"/>
        </w:rPr>
      </w:pPr>
      <w:r w:rsidRPr="0085022A">
        <w:rPr>
          <w:rFonts w:cs="Times New Roman"/>
          <w:szCs w:val="20"/>
        </w:rPr>
        <w:t>"</w:t>
      </w:r>
      <w:r w:rsidR="00D408C5" w:rsidRPr="0085022A">
        <w:rPr>
          <w:rFonts w:cs="Times New Roman"/>
          <w:b/>
          <w:bCs/>
          <w:szCs w:val="20"/>
        </w:rPr>
        <w:t>Y</w:t>
      </w:r>
      <w:r w:rsidR="00D408C5" w:rsidRPr="0085022A">
        <w:rPr>
          <w:rFonts w:cs="Times New Roman"/>
          <w:b/>
          <w:bCs/>
          <w:szCs w:val="20"/>
          <w:vertAlign w:val="subscript"/>
        </w:rPr>
        <w:t>1</w:t>
      </w:r>
      <w:r w:rsidRPr="0085022A">
        <w:rPr>
          <w:rFonts w:cs="Times New Roman"/>
          <w:szCs w:val="20"/>
        </w:rPr>
        <w:t>"</w:t>
      </w:r>
      <w:r w:rsidR="00D408C5" w:rsidRPr="0085022A">
        <w:rPr>
          <w:rFonts w:cs="Times New Roman"/>
          <w:szCs w:val="20"/>
        </w:rPr>
        <w:t xml:space="preserve"> is the year, expressed as a number, in which the first day of the Calculation Period falls;</w:t>
      </w:r>
    </w:p>
    <w:p w14:paraId="336103E6" w14:textId="0F8F2361" w:rsidR="00D408C5" w:rsidRPr="0085022A" w:rsidRDefault="005440FD" w:rsidP="00D408C5">
      <w:pPr>
        <w:pStyle w:val="BodyText3"/>
        <w:rPr>
          <w:rFonts w:cs="Times New Roman"/>
          <w:szCs w:val="20"/>
        </w:rPr>
      </w:pPr>
      <w:r w:rsidRPr="0085022A">
        <w:rPr>
          <w:rFonts w:cs="Times New Roman"/>
          <w:szCs w:val="20"/>
        </w:rPr>
        <w:t>"</w:t>
      </w:r>
      <w:r w:rsidR="00D408C5" w:rsidRPr="0085022A">
        <w:rPr>
          <w:rFonts w:cs="Times New Roman"/>
          <w:b/>
          <w:bCs/>
          <w:szCs w:val="20"/>
        </w:rPr>
        <w:t>Y</w:t>
      </w:r>
      <w:r w:rsidR="00D408C5" w:rsidRPr="0085022A">
        <w:rPr>
          <w:rFonts w:cs="Times New Roman"/>
          <w:b/>
          <w:bCs/>
          <w:szCs w:val="20"/>
          <w:vertAlign w:val="subscript"/>
        </w:rPr>
        <w:t>2</w:t>
      </w:r>
      <w:r w:rsidRPr="0085022A">
        <w:rPr>
          <w:rFonts w:cs="Times New Roman"/>
          <w:szCs w:val="20"/>
        </w:rPr>
        <w:t>"</w:t>
      </w:r>
      <w:r w:rsidR="00D408C5" w:rsidRPr="0085022A">
        <w:rPr>
          <w:rFonts w:cs="Times New Roman"/>
          <w:szCs w:val="20"/>
        </w:rPr>
        <w:t xml:space="preserve"> is the year, expressed as a number, in which the day immediately following the last day included in the Calculation Period falls;</w:t>
      </w:r>
    </w:p>
    <w:p w14:paraId="2BDF5BBB" w14:textId="38E48EBB" w:rsidR="00D408C5" w:rsidRPr="0085022A" w:rsidRDefault="005440FD" w:rsidP="00D408C5">
      <w:pPr>
        <w:pStyle w:val="BodyText3"/>
        <w:rPr>
          <w:rFonts w:cs="Times New Roman"/>
          <w:szCs w:val="20"/>
        </w:rPr>
      </w:pPr>
      <w:r w:rsidRPr="0085022A">
        <w:rPr>
          <w:rFonts w:cs="Times New Roman"/>
          <w:szCs w:val="20"/>
        </w:rPr>
        <w:t>"</w:t>
      </w:r>
      <w:r w:rsidR="00D408C5" w:rsidRPr="0085022A">
        <w:rPr>
          <w:rFonts w:cs="Times New Roman"/>
          <w:b/>
          <w:bCs/>
          <w:szCs w:val="20"/>
        </w:rPr>
        <w:t>M</w:t>
      </w:r>
      <w:r w:rsidR="00D408C5" w:rsidRPr="0085022A">
        <w:rPr>
          <w:rFonts w:cs="Times New Roman"/>
          <w:b/>
          <w:bCs/>
          <w:szCs w:val="20"/>
          <w:vertAlign w:val="subscript"/>
        </w:rPr>
        <w:t>1</w:t>
      </w:r>
      <w:r w:rsidRPr="0085022A">
        <w:rPr>
          <w:rFonts w:cs="Times New Roman"/>
          <w:szCs w:val="20"/>
        </w:rPr>
        <w:t>"</w:t>
      </w:r>
      <w:r w:rsidR="00D408C5" w:rsidRPr="0085022A">
        <w:rPr>
          <w:rFonts w:cs="Times New Roman"/>
          <w:szCs w:val="20"/>
        </w:rPr>
        <w:t xml:space="preserve"> is the calendar month, expressed as a number, in which the first day of the Calculation Period falls;</w:t>
      </w:r>
    </w:p>
    <w:p w14:paraId="32CEF238" w14:textId="52968BD7" w:rsidR="00D408C5" w:rsidRPr="0085022A" w:rsidRDefault="005440FD" w:rsidP="00D408C5">
      <w:pPr>
        <w:pStyle w:val="BodyText3"/>
        <w:rPr>
          <w:rFonts w:cs="Times New Roman"/>
          <w:szCs w:val="20"/>
        </w:rPr>
      </w:pPr>
      <w:r w:rsidRPr="0085022A">
        <w:rPr>
          <w:rFonts w:cs="Times New Roman"/>
          <w:szCs w:val="20"/>
        </w:rPr>
        <w:t>"</w:t>
      </w:r>
      <w:r w:rsidR="00D408C5" w:rsidRPr="0085022A">
        <w:rPr>
          <w:rFonts w:cs="Times New Roman"/>
          <w:b/>
          <w:bCs/>
          <w:szCs w:val="20"/>
        </w:rPr>
        <w:t>M</w:t>
      </w:r>
      <w:r w:rsidR="00D408C5" w:rsidRPr="0085022A">
        <w:rPr>
          <w:rFonts w:cs="Times New Roman"/>
          <w:b/>
          <w:bCs/>
          <w:szCs w:val="20"/>
          <w:vertAlign w:val="subscript"/>
        </w:rPr>
        <w:t>2</w:t>
      </w:r>
      <w:r w:rsidRPr="0085022A">
        <w:rPr>
          <w:rFonts w:cs="Times New Roman"/>
          <w:szCs w:val="20"/>
        </w:rPr>
        <w:t>"</w:t>
      </w:r>
      <w:r w:rsidR="00D408C5" w:rsidRPr="0085022A">
        <w:rPr>
          <w:rFonts w:cs="Times New Roman"/>
          <w:szCs w:val="20"/>
        </w:rPr>
        <w:t xml:space="preserve"> is the calendar month, expressed as a number, in which the day immediately following the last day included in the Calculation Period falls;</w:t>
      </w:r>
    </w:p>
    <w:p w14:paraId="482F2DA7" w14:textId="1C99D883" w:rsidR="00D408C5" w:rsidRPr="0085022A" w:rsidRDefault="005440FD" w:rsidP="00D408C5">
      <w:pPr>
        <w:pStyle w:val="BodyText3"/>
        <w:rPr>
          <w:rFonts w:cs="Times New Roman"/>
          <w:szCs w:val="20"/>
        </w:rPr>
      </w:pPr>
      <w:r w:rsidRPr="0085022A">
        <w:rPr>
          <w:rFonts w:cs="Times New Roman"/>
          <w:szCs w:val="20"/>
        </w:rPr>
        <w:t>"</w:t>
      </w:r>
      <w:r w:rsidR="00D408C5" w:rsidRPr="0085022A">
        <w:rPr>
          <w:rFonts w:cs="Times New Roman"/>
          <w:b/>
          <w:bCs/>
          <w:szCs w:val="20"/>
        </w:rPr>
        <w:t>D</w:t>
      </w:r>
      <w:r w:rsidR="00D408C5" w:rsidRPr="0085022A">
        <w:rPr>
          <w:rFonts w:cs="Times New Roman"/>
          <w:b/>
          <w:bCs/>
          <w:szCs w:val="20"/>
          <w:vertAlign w:val="subscript"/>
        </w:rPr>
        <w:t>1</w:t>
      </w:r>
      <w:r w:rsidRPr="0085022A">
        <w:rPr>
          <w:rFonts w:cs="Times New Roman"/>
          <w:szCs w:val="20"/>
        </w:rPr>
        <w:t>"</w:t>
      </w:r>
      <w:r w:rsidR="00D408C5" w:rsidRPr="0085022A">
        <w:rPr>
          <w:rFonts w:cs="Times New Roman"/>
          <w:szCs w:val="20"/>
        </w:rPr>
        <w:t xml:space="preserve"> is the first calendar day, expressed as a number, of the Calculation Period, unless such number would be 31, in which case D</w:t>
      </w:r>
      <w:r w:rsidR="00D408C5" w:rsidRPr="0085022A">
        <w:rPr>
          <w:rFonts w:cs="Times New Roman"/>
          <w:szCs w:val="20"/>
          <w:vertAlign w:val="subscript"/>
        </w:rPr>
        <w:t>1</w:t>
      </w:r>
      <w:r w:rsidR="00D408C5" w:rsidRPr="0085022A">
        <w:rPr>
          <w:rFonts w:cs="Times New Roman"/>
          <w:szCs w:val="20"/>
        </w:rPr>
        <w:t xml:space="preserve"> will be 30; and</w:t>
      </w:r>
    </w:p>
    <w:p w14:paraId="54F73B4E" w14:textId="4F0AB416" w:rsidR="00D408C5" w:rsidRPr="0085022A" w:rsidRDefault="005440FD" w:rsidP="00D408C5">
      <w:pPr>
        <w:pStyle w:val="BodyText3"/>
        <w:rPr>
          <w:rFonts w:cs="Times New Roman"/>
          <w:szCs w:val="20"/>
        </w:rPr>
      </w:pPr>
      <w:r w:rsidRPr="0085022A">
        <w:rPr>
          <w:rFonts w:cs="Times New Roman"/>
          <w:szCs w:val="20"/>
        </w:rPr>
        <w:t>"</w:t>
      </w:r>
      <w:r w:rsidR="00D408C5" w:rsidRPr="0085022A">
        <w:rPr>
          <w:rFonts w:cs="Times New Roman"/>
          <w:b/>
          <w:bCs/>
          <w:szCs w:val="20"/>
        </w:rPr>
        <w:t>D</w:t>
      </w:r>
      <w:r w:rsidR="00D408C5" w:rsidRPr="0085022A">
        <w:rPr>
          <w:rFonts w:cs="Times New Roman"/>
          <w:b/>
          <w:bCs/>
          <w:szCs w:val="20"/>
          <w:vertAlign w:val="subscript"/>
        </w:rPr>
        <w:t>2</w:t>
      </w:r>
      <w:r w:rsidRPr="0085022A">
        <w:rPr>
          <w:rFonts w:cs="Times New Roman"/>
          <w:szCs w:val="20"/>
        </w:rPr>
        <w:t>"</w:t>
      </w:r>
      <w:r w:rsidR="00D408C5" w:rsidRPr="0085022A">
        <w:rPr>
          <w:rFonts w:cs="Times New Roman"/>
          <w:szCs w:val="20"/>
        </w:rPr>
        <w:t xml:space="preserve"> is the calendar day, expressed as a number, immediately following the last day included in the Calculation Period, unless such number would be 31, in which case D</w:t>
      </w:r>
      <w:r w:rsidR="00D408C5" w:rsidRPr="0085022A">
        <w:rPr>
          <w:rFonts w:cs="Times New Roman"/>
          <w:szCs w:val="20"/>
          <w:vertAlign w:val="subscript"/>
        </w:rPr>
        <w:t>2</w:t>
      </w:r>
      <w:r w:rsidR="00D408C5" w:rsidRPr="0085022A">
        <w:rPr>
          <w:rFonts w:cs="Times New Roman"/>
          <w:szCs w:val="20"/>
        </w:rPr>
        <w:t xml:space="preserve"> will be 30; and</w:t>
      </w:r>
    </w:p>
    <w:p w14:paraId="2BAAFECC" w14:textId="12DA862F" w:rsidR="00D408C5" w:rsidRPr="0085022A" w:rsidRDefault="00D408C5" w:rsidP="00D408C5">
      <w:pPr>
        <w:pStyle w:val="BodyText3"/>
        <w:rPr>
          <w:rFonts w:cs="Times New Roman"/>
          <w:szCs w:val="20"/>
        </w:rPr>
      </w:pPr>
      <w:r w:rsidRPr="0085022A">
        <w:rPr>
          <w:rFonts w:cs="Times New Roman"/>
          <w:szCs w:val="20"/>
        </w:rPr>
        <w:t xml:space="preserve">if </w:t>
      </w:r>
      <w:r w:rsidR="005440FD" w:rsidRPr="0085022A">
        <w:rPr>
          <w:rFonts w:cs="Times New Roman"/>
          <w:szCs w:val="20"/>
        </w:rPr>
        <w:t>"</w:t>
      </w:r>
      <w:r w:rsidRPr="0085022A">
        <w:rPr>
          <w:rFonts w:cs="Times New Roman"/>
          <w:b/>
          <w:bCs/>
          <w:szCs w:val="20"/>
        </w:rPr>
        <w:t>30E/360 (ISDA)</w:t>
      </w:r>
      <w:r w:rsidRPr="0085022A">
        <w:rPr>
          <w:rFonts w:cs="Times New Roman"/>
          <w:szCs w:val="20"/>
        </w:rPr>
        <w:fldChar w:fldCharType="begin"/>
      </w:r>
      <w:r w:rsidRPr="0085022A">
        <w:rPr>
          <w:rFonts w:cs="Times New Roman"/>
          <w:szCs w:val="20"/>
        </w:rPr>
        <w:instrText xml:space="preserve"> XE "30E/360 (ISDA)" </w:instrText>
      </w:r>
      <w:r w:rsidRPr="0085022A">
        <w:rPr>
          <w:rFonts w:cs="Times New Roman"/>
          <w:szCs w:val="20"/>
        </w:rPr>
        <w:fldChar w:fldCharType="end"/>
      </w:r>
      <w:r w:rsidR="005440FD" w:rsidRPr="0085022A">
        <w:rPr>
          <w:rFonts w:cs="Times New Roman"/>
          <w:szCs w:val="20"/>
        </w:rPr>
        <w:t>"</w:t>
      </w:r>
      <w:r w:rsidRPr="0085022A">
        <w:rPr>
          <w:rFonts w:cs="Times New Roman"/>
          <w:szCs w:val="20"/>
        </w:rPr>
        <w:t xml:space="preserve"> is so specified, the number of days in the Calculation Period divided by 360, calculated on a formula basis as follows:</w:t>
      </w:r>
    </w:p>
    <w:p w14:paraId="59FD9B52" w14:textId="77777777" w:rsidR="00D408C5" w:rsidRPr="0085022A" w:rsidRDefault="00D408C5" w:rsidP="00D408C5">
      <w:pPr>
        <w:pStyle w:val="BodyText3"/>
        <w:rPr>
          <w:rFonts w:cs="Times New Roman"/>
          <w:szCs w:val="20"/>
        </w:rPr>
      </w:pPr>
      <w:r w:rsidRPr="0085022A">
        <w:rPr>
          <w:rFonts w:cs="Times New Roman"/>
          <w:szCs w:val="20"/>
        </w:rPr>
        <w:t xml:space="preserve">Day Count Fraction = </w:t>
      </w:r>
      <w:r w:rsidRPr="0085022A">
        <w:rPr>
          <w:rFonts w:cs="Times New Roman"/>
          <w:position w:val="-24"/>
          <w:szCs w:val="20"/>
        </w:rPr>
        <w:object w:dxaOrig="4065" w:dyaOrig="630" w14:anchorId="5BD6AC0F">
          <v:shape id="_x0000_i1027" type="#_x0000_t75" style="width:205.5pt;height:30.75pt" o:ole="">
            <v:imagedata r:id="rId38" o:title=""/>
          </v:shape>
          <o:OLEObject Type="Embed" ProgID="Equation.3" ShapeID="_x0000_i1027" DrawAspect="Content" ObjectID="_1851835660" r:id="rId39"/>
        </w:object>
      </w:r>
    </w:p>
    <w:p w14:paraId="713C7001" w14:textId="77777777" w:rsidR="00D408C5" w:rsidRPr="0085022A" w:rsidRDefault="00D408C5" w:rsidP="00D408C5">
      <w:pPr>
        <w:pStyle w:val="BodyText3"/>
        <w:rPr>
          <w:rFonts w:cs="Times New Roman"/>
          <w:szCs w:val="20"/>
        </w:rPr>
      </w:pPr>
      <w:r w:rsidRPr="0085022A">
        <w:rPr>
          <w:rFonts w:cs="Times New Roman"/>
          <w:szCs w:val="20"/>
        </w:rPr>
        <w:lastRenderedPageBreak/>
        <w:t>where:</w:t>
      </w:r>
    </w:p>
    <w:p w14:paraId="36A1C0B0" w14:textId="7478F156" w:rsidR="00D408C5" w:rsidRPr="0085022A" w:rsidRDefault="005440FD" w:rsidP="00D408C5">
      <w:pPr>
        <w:pStyle w:val="BodyText3"/>
        <w:rPr>
          <w:rFonts w:cs="Times New Roman"/>
          <w:szCs w:val="20"/>
        </w:rPr>
      </w:pPr>
      <w:r w:rsidRPr="0085022A">
        <w:rPr>
          <w:rFonts w:cs="Times New Roman"/>
          <w:szCs w:val="20"/>
        </w:rPr>
        <w:t>"</w:t>
      </w:r>
      <w:r w:rsidR="00D408C5" w:rsidRPr="0085022A">
        <w:rPr>
          <w:rFonts w:cs="Times New Roman"/>
          <w:b/>
          <w:bCs/>
          <w:szCs w:val="20"/>
        </w:rPr>
        <w:t>Y</w:t>
      </w:r>
      <w:r w:rsidR="00D408C5" w:rsidRPr="0085022A">
        <w:rPr>
          <w:rFonts w:cs="Times New Roman"/>
          <w:b/>
          <w:bCs/>
          <w:szCs w:val="20"/>
          <w:vertAlign w:val="subscript"/>
        </w:rPr>
        <w:t>1</w:t>
      </w:r>
      <w:r w:rsidRPr="0085022A">
        <w:rPr>
          <w:rFonts w:cs="Times New Roman"/>
          <w:szCs w:val="20"/>
        </w:rPr>
        <w:t>"</w:t>
      </w:r>
      <w:r w:rsidR="00D408C5" w:rsidRPr="0085022A">
        <w:rPr>
          <w:rFonts w:cs="Times New Roman"/>
          <w:szCs w:val="20"/>
        </w:rPr>
        <w:t xml:space="preserve"> is the year, expressed as a number, in which the first day of the Calculation Period falls;</w:t>
      </w:r>
    </w:p>
    <w:p w14:paraId="7669F02F" w14:textId="529EF173" w:rsidR="00D408C5" w:rsidRPr="0085022A" w:rsidRDefault="005440FD" w:rsidP="00D408C5">
      <w:pPr>
        <w:pStyle w:val="BodyText3"/>
        <w:rPr>
          <w:rFonts w:cs="Times New Roman"/>
          <w:szCs w:val="20"/>
        </w:rPr>
      </w:pPr>
      <w:r w:rsidRPr="0085022A">
        <w:rPr>
          <w:rFonts w:cs="Times New Roman"/>
          <w:szCs w:val="20"/>
        </w:rPr>
        <w:t>"</w:t>
      </w:r>
      <w:r w:rsidR="00D408C5" w:rsidRPr="0085022A">
        <w:rPr>
          <w:rFonts w:cs="Times New Roman"/>
          <w:b/>
          <w:bCs/>
          <w:szCs w:val="20"/>
        </w:rPr>
        <w:t>Y</w:t>
      </w:r>
      <w:r w:rsidR="00D408C5" w:rsidRPr="0085022A">
        <w:rPr>
          <w:rFonts w:cs="Times New Roman"/>
          <w:b/>
          <w:bCs/>
          <w:szCs w:val="20"/>
          <w:vertAlign w:val="subscript"/>
        </w:rPr>
        <w:t>2</w:t>
      </w:r>
      <w:r w:rsidRPr="0085022A">
        <w:rPr>
          <w:rFonts w:cs="Times New Roman"/>
          <w:szCs w:val="20"/>
        </w:rPr>
        <w:t>"</w:t>
      </w:r>
      <w:r w:rsidR="00D408C5" w:rsidRPr="0085022A">
        <w:rPr>
          <w:rFonts w:cs="Times New Roman"/>
          <w:szCs w:val="20"/>
        </w:rPr>
        <w:t xml:space="preserve"> is the year, expressed as a number, in which the day immediately following the last day included in the Calculation Period falls;</w:t>
      </w:r>
    </w:p>
    <w:p w14:paraId="59302984" w14:textId="2DACC15F" w:rsidR="00D408C5" w:rsidRPr="0085022A" w:rsidRDefault="005440FD" w:rsidP="00D408C5">
      <w:pPr>
        <w:pStyle w:val="BodyText3"/>
        <w:rPr>
          <w:rFonts w:cs="Times New Roman"/>
          <w:szCs w:val="20"/>
        </w:rPr>
      </w:pPr>
      <w:r w:rsidRPr="0085022A">
        <w:rPr>
          <w:rFonts w:cs="Times New Roman"/>
          <w:szCs w:val="20"/>
        </w:rPr>
        <w:t>"</w:t>
      </w:r>
      <w:r w:rsidR="00D408C5" w:rsidRPr="0085022A">
        <w:rPr>
          <w:rFonts w:cs="Times New Roman"/>
          <w:b/>
          <w:bCs/>
          <w:szCs w:val="20"/>
        </w:rPr>
        <w:t>M</w:t>
      </w:r>
      <w:r w:rsidR="00D408C5" w:rsidRPr="0085022A">
        <w:rPr>
          <w:rFonts w:cs="Times New Roman"/>
          <w:b/>
          <w:bCs/>
          <w:szCs w:val="20"/>
          <w:vertAlign w:val="subscript"/>
        </w:rPr>
        <w:t>1</w:t>
      </w:r>
      <w:r w:rsidRPr="0085022A">
        <w:rPr>
          <w:rFonts w:cs="Times New Roman"/>
          <w:szCs w:val="20"/>
        </w:rPr>
        <w:t>"</w:t>
      </w:r>
      <w:r w:rsidR="00D408C5" w:rsidRPr="0085022A">
        <w:rPr>
          <w:rFonts w:cs="Times New Roman"/>
          <w:szCs w:val="20"/>
        </w:rPr>
        <w:t xml:space="preserve"> is the calendar month, expressed as a number, in which the first day of the Calculation Period falls;</w:t>
      </w:r>
    </w:p>
    <w:p w14:paraId="27B5A344" w14:textId="5B0BB0CD" w:rsidR="00D408C5" w:rsidRPr="0085022A" w:rsidRDefault="005440FD" w:rsidP="00D408C5">
      <w:pPr>
        <w:pStyle w:val="BodyText3"/>
        <w:rPr>
          <w:rFonts w:cs="Times New Roman"/>
          <w:szCs w:val="20"/>
        </w:rPr>
      </w:pPr>
      <w:r w:rsidRPr="0085022A">
        <w:rPr>
          <w:rFonts w:cs="Times New Roman"/>
          <w:szCs w:val="20"/>
        </w:rPr>
        <w:t>"</w:t>
      </w:r>
      <w:r w:rsidR="00D408C5" w:rsidRPr="0085022A">
        <w:rPr>
          <w:rFonts w:cs="Times New Roman"/>
          <w:b/>
          <w:bCs/>
          <w:szCs w:val="20"/>
        </w:rPr>
        <w:t>M</w:t>
      </w:r>
      <w:r w:rsidR="00D408C5" w:rsidRPr="0085022A">
        <w:rPr>
          <w:rFonts w:cs="Times New Roman"/>
          <w:b/>
          <w:bCs/>
          <w:szCs w:val="20"/>
          <w:vertAlign w:val="subscript"/>
        </w:rPr>
        <w:t>2</w:t>
      </w:r>
      <w:r w:rsidRPr="0085022A">
        <w:rPr>
          <w:rFonts w:cs="Times New Roman"/>
          <w:szCs w:val="20"/>
        </w:rPr>
        <w:t>"</w:t>
      </w:r>
      <w:r w:rsidR="00D408C5" w:rsidRPr="0085022A">
        <w:rPr>
          <w:rFonts w:cs="Times New Roman"/>
          <w:szCs w:val="20"/>
        </w:rPr>
        <w:t xml:space="preserve"> is the calendar month, expressed as a number, in which the day immediately following the last day included in the Calculation Period falls;</w:t>
      </w:r>
    </w:p>
    <w:p w14:paraId="7E453A45" w14:textId="685AF95F" w:rsidR="00D408C5" w:rsidRPr="0085022A" w:rsidRDefault="005440FD" w:rsidP="00D408C5">
      <w:pPr>
        <w:pStyle w:val="BodyText3"/>
        <w:rPr>
          <w:rFonts w:cs="Times New Roman"/>
          <w:szCs w:val="20"/>
        </w:rPr>
      </w:pPr>
      <w:r w:rsidRPr="0085022A">
        <w:rPr>
          <w:rFonts w:cs="Times New Roman"/>
          <w:szCs w:val="20"/>
        </w:rPr>
        <w:t>"</w:t>
      </w:r>
      <w:r w:rsidR="00D408C5" w:rsidRPr="0085022A">
        <w:rPr>
          <w:rFonts w:cs="Times New Roman"/>
          <w:b/>
          <w:bCs/>
          <w:szCs w:val="20"/>
        </w:rPr>
        <w:t>D</w:t>
      </w:r>
      <w:r w:rsidR="00D408C5" w:rsidRPr="0085022A">
        <w:rPr>
          <w:rFonts w:cs="Times New Roman"/>
          <w:b/>
          <w:bCs/>
          <w:szCs w:val="20"/>
          <w:vertAlign w:val="subscript"/>
        </w:rPr>
        <w:t>1</w:t>
      </w:r>
      <w:r w:rsidRPr="0085022A">
        <w:rPr>
          <w:rFonts w:cs="Times New Roman"/>
          <w:szCs w:val="20"/>
        </w:rPr>
        <w:t>"</w:t>
      </w:r>
      <w:r w:rsidR="00D408C5" w:rsidRPr="0085022A">
        <w:rPr>
          <w:rFonts w:cs="Times New Roman"/>
          <w:szCs w:val="20"/>
        </w:rPr>
        <w:t xml:space="preserve"> is the first calendar day, expressed as a number, of the Calculation Period, unless (i) that day is the last day of February or (ii) such number would be 31, in which case D</w:t>
      </w:r>
      <w:r w:rsidR="00D408C5" w:rsidRPr="0085022A">
        <w:rPr>
          <w:rFonts w:cs="Times New Roman"/>
          <w:szCs w:val="20"/>
          <w:vertAlign w:val="subscript"/>
        </w:rPr>
        <w:t>1</w:t>
      </w:r>
      <w:r w:rsidR="00D408C5" w:rsidRPr="0085022A">
        <w:rPr>
          <w:rFonts w:cs="Times New Roman"/>
          <w:szCs w:val="20"/>
        </w:rPr>
        <w:t xml:space="preserve"> will be 30; and</w:t>
      </w:r>
    </w:p>
    <w:p w14:paraId="40D96FB6" w14:textId="5D599F32" w:rsidR="00D408C5" w:rsidRPr="0085022A" w:rsidRDefault="005440FD" w:rsidP="00D408C5">
      <w:pPr>
        <w:pStyle w:val="BodyText3"/>
        <w:rPr>
          <w:rFonts w:cs="Times New Roman"/>
          <w:szCs w:val="20"/>
        </w:rPr>
      </w:pPr>
      <w:r w:rsidRPr="0085022A">
        <w:rPr>
          <w:rFonts w:cs="Times New Roman"/>
          <w:szCs w:val="20"/>
        </w:rPr>
        <w:t>"</w:t>
      </w:r>
      <w:r w:rsidR="00D408C5" w:rsidRPr="0085022A">
        <w:rPr>
          <w:rFonts w:cs="Times New Roman"/>
          <w:b/>
          <w:bCs/>
          <w:szCs w:val="20"/>
        </w:rPr>
        <w:t>D</w:t>
      </w:r>
      <w:r w:rsidR="00D408C5" w:rsidRPr="0085022A">
        <w:rPr>
          <w:rFonts w:cs="Times New Roman"/>
          <w:b/>
          <w:bCs/>
          <w:szCs w:val="20"/>
          <w:vertAlign w:val="subscript"/>
        </w:rPr>
        <w:t>2</w:t>
      </w:r>
      <w:r w:rsidRPr="0085022A">
        <w:rPr>
          <w:rFonts w:cs="Times New Roman"/>
          <w:szCs w:val="20"/>
        </w:rPr>
        <w:t>"</w:t>
      </w:r>
      <w:r w:rsidR="00D408C5" w:rsidRPr="0085022A">
        <w:rPr>
          <w:rFonts w:cs="Times New Roman"/>
          <w:b/>
          <w:bCs/>
          <w:szCs w:val="20"/>
        </w:rPr>
        <w:t xml:space="preserve"> </w:t>
      </w:r>
      <w:r w:rsidR="00D408C5" w:rsidRPr="0085022A">
        <w:rPr>
          <w:rFonts w:cs="Times New Roman"/>
          <w:szCs w:val="20"/>
        </w:rPr>
        <w:t>is the calendar day, expressed as a number, immediately following the last day included in the Calculation Period, unless (i) that day is the last day of February but not the Maturity Date or (ii) such number would be 31, in which case D</w:t>
      </w:r>
      <w:r w:rsidR="00D408C5" w:rsidRPr="0085022A">
        <w:rPr>
          <w:rFonts w:cs="Times New Roman"/>
          <w:szCs w:val="20"/>
          <w:vertAlign w:val="subscript"/>
        </w:rPr>
        <w:t>2</w:t>
      </w:r>
      <w:r w:rsidR="00D408C5" w:rsidRPr="0085022A">
        <w:rPr>
          <w:rFonts w:cs="Times New Roman"/>
          <w:szCs w:val="20"/>
        </w:rPr>
        <w:t xml:space="preserve"> will be 30,</w:t>
      </w:r>
    </w:p>
    <w:p w14:paraId="709F82B0" w14:textId="77777777" w:rsidR="00D408C5" w:rsidRPr="0085022A" w:rsidRDefault="00D408C5" w:rsidP="00D408C5">
      <w:pPr>
        <w:pStyle w:val="BodyText2"/>
        <w:rPr>
          <w:rFonts w:cs="Times New Roman"/>
          <w:szCs w:val="20"/>
        </w:rPr>
      </w:pPr>
      <w:r w:rsidRPr="0085022A">
        <w:rPr>
          <w:rFonts w:cs="Times New Roman"/>
          <w:b/>
          <w:bCs/>
          <w:szCs w:val="20"/>
        </w:rPr>
        <w:t>provided, however, that</w:t>
      </w:r>
      <w:r w:rsidRPr="0085022A">
        <w:rPr>
          <w:rFonts w:cs="Times New Roman"/>
          <w:szCs w:val="20"/>
        </w:rPr>
        <w:t xml:space="preserve"> in each such case the number of days in the Calculation Period is calculated from and including the first day of the Calculation Period to but excluding the last day of the Calculation Period;</w:t>
      </w:r>
    </w:p>
    <w:p w14:paraId="32659785" w14:textId="55CBFF57" w:rsidR="00D408C5" w:rsidRPr="0085022A" w:rsidRDefault="005440FD" w:rsidP="00D408C5">
      <w:pPr>
        <w:pStyle w:val="ocNum4th3"/>
        <w:numPr>
          <w:ilvl w:val="0"/>
          <w:numId w:val="0"/>
        </w:numPr>
        <w:ind w:left="680"/>
        <w:rPr>
          <w:szCs w:val="20"/>
        </w:rPr>
      </w:pPr>
      <w:r w:rsidRPr="0085022A">
        <w:rPr>
          <w:szCs w:val="20"/>
        </w:rPr>
        <w:t>"</w:t>
      </w:r>
      <w:r w:rsidR="00D408C5" w:rsidRPr="0085022A">
        <w:rPr>
          <w:b/>
          <w:bCs/>
          <w:szCs w:val="20"/>
        </w:rPr>
        <w:t>Determination Agent</w:t>
      </w:r>
      <w:r w:rsidRPr="0085022A">
        <w:rPr>
          <w:szCs w:val="20"/>
        </w:rPr>
        <w:t>"</w:t>
      </w:r>
      <w:r w:rsidR="00D408C5" w:rsidRPr="0085022A">
        <w:rPr>
          <w:b/>
          <w:szCs w:val="20"/>
        </w:rPr>
        <w:fldChar w:fldCharType="begin"/>
      </w:r>
      <w:r w:rsidR="00D408C5" w:rsidRPr="0085022A">
        <w:rPr>
          <w:szCs w:val="20"/>
        </w:rPr>
        <w:instrText xml:space="preserve"> XE "</w:instrText>
      </w:r>
      <w:r w:rsidR="00D408C5" w:rsidRPr="0085022A">
        <w:rPr>
          <w:bCs/>
          <w:szCs w:val="20"/>
        </w:rPr>
        <w:instrText>Determination Agent</w:instrText>
      </w:r>
      <w:r w:rsidR="00D408C5" w:rsidRPr="0085022A">
        <w:rPr>
          <w:szCs w:val="20"/>
        </w:rPr>
        <w:instrText xml:space="preserve">" </w:instrText>
      </w:r>
      <w:r w:rsidR="00D408C5" w:rsidRPr="0085022A">
        <w:rPr>
          <w:b/>
          <w:szCs w:val="20"/>
        </w:rPr>
        <w:fldChar w:fldCharType="end"/>
      </w:r>
      <w:r w:rsidR="00D408C5" w:rsidRPr="0085022A">
        <w:rPr>
          <w:szCs w:val="20"/>
        </w:rPr>
        <w:t xml:space="preserve"> means an independent adviser, investment bank or financial institution of recognised standing selected by the Issuer;</w:t>
      </w:r>
    </w:p>
    <w:p w14:paraId="7E728D46" w14:textId="59B4537F" w:rsidR="00D408C5" w:rsidRPr="0085022A" w:rsidRDefault="005440FD" w:rsidP="00D408C5">
      <w:pPr>
        <w:pStyle w:val="ocNum4th4"/>
        <w:rPr>
          <w:szCs w:val="20"/>
        </w:rPr>
      </w:pPr>
      <w:bookmarkStart w:id="50" w:name="_Hlk66114963"/>
      <w:r w:rsidRPr="0085022A">
        <w:rPr>
          <w:szCs w:val="20"/>
        </w:rPr>
        <w:t>"</w:t>
      </w:r>
      <w:r w:rsidR="00D408C5" w:rsidRPr="0085022A">
        <w:rPr>
          <w:b/>
          <w:szCs w:val="20"/>
        </w:rPr>
        <w:t>Early Termination Amount</w:t>
      </w:r>
      <w:r w:rsidR="00D408C5" w:rsidRPr="0085022A">
        <w:rPr>
          <w:bCs/>
          <w:szCs w:val="20"/>
        </w:rPr>
        <w:fldChar w:fldCharType="begin"/>
      </w:r>
      <w:r w:rsidR="00D408C5" w:rsidRPr="0085022A">
        <w:rPr>
          <w:bCs/>
          <w:szCs w:val="20"/>
        </w:rPr>
        <w:instrText xml:space="preserve"> XE "Early Termination Amount" </w:instrText>
      </w:r>
      <w:r w:rsidR="00D408C5" w:rsidRPr="0085022A">
        <w:rPr>
          <w:bCs/>
          <w:szCs w:val="20"/>
        </w:rPr>
        <w:fldChar w:fldCharType="end"/>
      </w:r>
      <w:r w:rsidRPr="0085022A">
        <w:rPr>
          <w:szCs w:val="20"/>
        </w:rPr>
        <w:t>"</w:t>
      </w:r>
      <w:r w:rsidR="00D408C5" w:rsidRPr="0085022A">
        <w:rPr>
          <w:szCs w:val="20"/>
        </w:rPr>
        <w:t xml:space="preserve"> means, in respect of any Note, its principal amount or such other amount as may be specified in, or determined in accordance with, these Conditions or the relevant Final Terms;</w:t>
      </w:r>
    </w:p>
    <w:bookmarkEnd w:id="50"/>
    <w:p w14:paraId="0BA2ACF8" w14:textId="0D4FCD81" w:rsidR="00D408C5" w:rsidRPr="005179DD" w:rsidRDefault="005440FD" w:rsidP="00D408C5">
      <w:pPr>
        <w:pStyle w:val="ocNum4th4"/>
        <w:rPr>
          <w:szCs w:val="20"/>
        </w:rPr>
      </w:pPr>
      <w:r w:rsidRPr="005179DD">
        <w:rPr>
          <w:szCs w:val="20"/>
        </w:rPr>
        <w:t>"</w:t>
      </w:r>
      <w:r w:rsidR="00D408C5" w:rsidRPr="005179DD">
        <w:rPr>
          <w:b/>
          <w:bCs/>
          <w:szCs w:val="20"/>
        </w:rPr>
        <w:t>EURIBOR</w:t>
      </w:r>
      <w:r w:rsidRPr="005179DD">
        <w:rPr>
          <w:szCs w:val="20"/>
        </w:rPr>
        <w:t>"</w:t>
      </w:r>
      <w:r w:rsidR="00D408C5" w:rsidRPr="005179DD">
        <w:rPr>
          <w:szCs w:val="20"/>
        </w:rPr>
        <w:t xml:space="preserve"> means</w:t>
      </w:r>
      <w:r w:rsidR="005179DD" w:rsidRPr="005179DD">
        <w:rPr>
          <w:szCs w:val="20"/>
        </w:rPr>
        <w:t xml:space="preserve"> the Euro wholesale funding rate known as the Euro Interbank Offered Rate administered by the </w:t>
      </w:r>
      <w:r w:rsidR="00D408C5" w:rsidRPr="005179DD">
        <w:rPr>
          <w:szCs w:val="20"/>
        </w:rPr>
        <w:t xml:space="preserve">European Money Markets Institute (or any </w:t>
      </w:r>
      <w:r w:rsidR="005179DD" w:rsidRPr="005179DD">
        <w:rPr>
          <w:szCs w:val="20"/>
        </w:rPr>
        <w:t>successor administrator</w:t>
      </w:r>
      <w:r w:rsidR="00D408C5" w:rsidRPr="005179DD">
        <w:rPr>
          <w:szCs w:val="20"/>
        </w:rPr>
        <w:t>);</w:t>
      </w:r>
    </w:p>
    <w:p w14:paraId="7AD2675A" w14:textId="61E71C0D" w:rsidR="00D408C5" w:rsidRPr="0085022A" w:rsidRDefault="005440FD" w:rsidP="00D408C5">
      <w:pPr>
        <w:pStyle w:val="ocNum4th4"/>
        <w:rPr>
          <w:b/>
          <w:szCs w:val="20"/>
        </w:rPr>
      </w:pPr>
      <w:r w:rsidRPr="0085022A">
        <w:rPr>
          <w:szCs w:val="20"/>
        </w:rPr>
        <w:t>"</w:t>
      </w:r>
      <w:r w:rsidR="00D408C5" w:rsidRPr="0085022A">
        <w:rPr>
          <w:b/>
          <w:szCs w:val="20"/>
        </w:rPr>
        <w:t>Extraordinary Resolution</w:t>
      </w:r>
      <w:r w:rsidR="00D408C5" w:rsidRPr="0085022A">
        <w:rPr>
          <w:bCs/>
          <w:szCs w:val="20"/>
        </w:rPr>
        <w:fldChar w:fldCharType="begin"/>
      </w:r>
      <w:r w:rsidR="00D408C5" w:rsidRPr="0085022A">
        <w:rPr>
          <w:bCs/>
          <w:szCs w:val="20"/>
        </w:rPr>
        <w:instrText xml:space="preserve"> XE "Extraordinary Resolution" </w:instrText>
      </w:r>
      <w:r w:rsidR="00D408C5" w:rsidRPr="0085022A">
        <w:rPr>
          <w:bCs/>
          <w:szCs w:val="20"/>
        </w:rPr>
        <w:fldChar w:fldCharType="end"/>
      </w:r>
      <w:r w:rsidRPr="0085022A">
        <w:rPr>
          <w:szCs w:val="20"/>
        </w:rPr>
        <w:t>"</w:t>
      </w:r>
      <w:r w:rsidR="00D408C5" w:rsidRPr="0085022A">
        <w:rPr>
          <w:szCs w:val="20"/>
        </w:rPr>
        <w:t xml:space="preserve"> has the meaning given in the Agency Agreement;</w:t>
      </w:r>
      <w:r w:rsidR="00D408C5" w:rsidRPr="0085022A">
        <w:rPr>
          <w:b/>
          <w:szCs w:val="20"/>
        </w:rPr>
        <w:t xml:space="preserve"> </w:t>
      </w:r>
    </w:p>
    <w:p w14:paraId="74D3EFE9" w14:textId="777BB0FE" w:rsidR="00D408C5" w:rsidRPr="0085022A" w:rsidRDefault="005440FD" w:rsidP="00D408C5">
      <w:pPr>
        <w:pStyle w:val="ocNum4th4"/>
        <w:rPr>
          <w:szCs w:val="20"/>
        </w:rPr>
      </w:pPr>
      <w:bookmarkStart w:id="51" w:name="_Hlk66114975"/>
      <w:r w:rsidRPr="0085022A">
        <w:rPr>
          <w:szCs w:val="20"/>
        </w:rPr>
        <w:t>"</w:t>
      </w:r>
      <w:r w:rsidR="00D408C5" w:rsidRPr="0085022A">
        <w:rPr>
          <w:b/>
          <w:szCs w:val="20"/>
        </w:rPr>
        <w:t>Final Redemption Amount</w:t>
      </w:r>
      <w:r w:rsidR="00D408C5" w:rsidRPr="0085022A">
        <w:rPr>
          <w:bCs/>
          <w:szCs w:val="20"/>
        </w:rPr>
        <w:fldChar w:fldCharType="begin"/>
      </w:r>
      <w:r w:rsidR="00D408C5" w:rsidRPr="0085022A">
        <w:rPr>
          <w:bCs/>
          <w:szCs w:val="20"/>
        </w:rPr>
        <w:instrText xml:space="preserve"> XE "Final Redemption Amount" </w:instrText>
      </w:r>
      <w:r w:rsidR="00D408C5" w:rsidRPr="0085022A">
        <w:rPr>
          <w:bCs/>
          <w:szCs w:val="20"/>
        </w:rPr>
        <w:fldChar w:fldCharType="end"/>
      </w:r>
      <w:r w:rsidRPr="0085022A">
        <w:rPr>
          <w:szCs w:val="20"/>
        </w:rPr>
        <w:t>"</w:t>
      </w:r>
      <w:r w:rsidR="00D408C5" w:rsidRPr="0085022A">
        <w:rPr>
          <w:szCs w:val="20"/>
        </w:rPr>
        <w:t xml:space="preserve"> means, in respect of any Note, its principal amount or such other amount as may be specified in the relevant Final Terms;</w:t>
      </w:r>
    </w:p>
    <w:p w14:paraId="01A7C68B" w14:textId="2A5A2F07" w:rsidR="00D408C5" w:rsidRPr="0085022A" w:rsidRDefault="005440FD" w:rsidP="00D408C5">
      <w:pPr>
        <w:pStyle w:val="ocNum4th4"/>
        <w:rPr>
          <w:szCs w:val="20"/>
        </w:rPr>
      </w:pPr>
      <w:r w:rsidRPr="0085022A">
        <w:rPr>
          <w:szCs w:val="20"/>
        </w:rPr>
        <w:t>"</w:t>
      </w:r>
      <w:r w:rsidR="00D408C5" w:rsidRPr="0085022A">
        <w:rPr>
          <w:b/>
          <w:bCs/>
          <w:szCs w:val="20"/>
        </w:rPr>
        <w:t>First Interest Payment Date</w:t>
      </w:r>
      <w:r w:rsidR="00D408C5" w:rsidRPr="0085022A">
        <w:rPr>
          <w:szCs w:val="20"/>
        </w:rPr>
        <w:fldChar w:fldCharType="begin"/>
      </w:r>
      <w:r w:rsidR="00D408C5" w:rsidRPr="0085022A">
        <w:rPr>
          <w:szCs w:val="20"/>
        </w:rPr>
        <w:instrText xml:space="preserve"> XE "First Interest Payment Date" </w:instrText>
      </w:r>
      <w:r w:rsidR="00D408C5" w:rsidRPr="0085022A">
        <w:rPr>
          <w:szCs w:val="20"/>
        </w:rPr>
        <w:fldChar w:fldCharType="end"/>
      </w:r>
      <w:r w:rsidRPr="0085022A">
        <w:rPr>
          <w:szCs w:val="20"/>
        </w:rPr>
        <w:t>"</w:t>
      </w:r>
      <w:r w:rsidR="00D408C5" w:rsidRPr="0085022A">
        <w:rPr>
          <w:szCs w:val="20"/>
        </w:rPr>
        <w:t xml:space="preserve"> means the date specified in the relevant Final Terms;</w:t>
      </w:r>
    </w:p>
    <w:p w14:paraId="1C787094" w14:textId="49CB1FFD" w:rsidR="00D408C5" w:rsidRPr="0085022A" w:rsidRDefault="005440FD" w:rsidP="00D408C5">
      <w:pPr>
        <w:pStyle w:val="ocNum4th4"/>
        <w:rPr>
          <w:szCs w:val="20"/>
        </w:rPr>
      </w:pPr>
      <w:r w:rsidRPr="0085022A">
        <w:rPr>
          <w:szCs w:val="20"/>
        </w:rPr>
        <w:t>"</w:t>
      </w:r>
      <w:r w:rsidR="00D408C5" w:rsidRPr="0085022A">
        <w:rPr>
          <w:b/>
          <w:szCs w:val="20"/>
        </w:rPr>
        <w:t>Fixed Coupon Amount</w:t>
      </w:r>
      <w:r w:rsidR="00D408C5" w:rsidRPr="0085022A">
        <w:rPr>
          <w:bCs/>
          <w:szCs w:val="20"/>
        </w:rPr>
        <w:fldChar w:fldCharType="begin"/>
      </w:r>
      <w:r w:rsidR="00D408C5" w:rsidRPr="0085022A">
        <w:rPr>
          <w:bCs/>
          <w:szCs w:val="20"/>
        </w:rPr>
        <w:instrText xml:space="preserve"> XE "Fixed Coupon Amount" </w:instrText>
      </w:r>
      <w:r w:rsidR="00D408C5" w:rsidRPr="0085022A">
        <w:rPr>
          <w:bCs/>
          <w:szCs w:val="20"/>
        </w:rPr>
        <w:fldChar w:fldCharType="end"/>
      </w:r>
      <w:r w:rsidRPr="0085022A">
        <w:rPr>
          <w:szCs w:val="20"/>
        </w:rPr>
        <w:t>"</w:t>
      </w:r>
      <w:r w:rsidR="00D408C5" w:rsidRPr="0085022A">
        <w:rPr>
          <w:szCs w:val="20"/>
        </w:rPr>
        <w:t xml:space="preserve"> has the meaning given in the relevant Final Terms; </w:t>
      </w:r>
    </w:p>
    <w:bookmarkEnd w:id="51"/>
    <w:p w14:paraId="5383AC71" w14:textId="078F355F" w:rsidR="00D408C5" w:rsidRPr="0085022A" w:rsidRDefault="005440FD" w:rsidP="00D408C5">
      <w:pPr>
        <w:pStyle w:val="ocNum4th2"/>
        <w:numPr>
          <w:ilvl w:val="0"/>
          <w:numId w:val="0"/>
        </w:numPr>
        <w:ind w:left="680"/>
        <w:rPr>
          <w:szCs w:val="20"/>
        </w:rPr>
      </w:pPr>
      <w:r w:rsidRPr="0085022A">
        <w:rPr>
          <w:szCs w:val="20"/>
        </w:rPr>
        <w:t>"</w:t>
      </w:r>
      <w:r w:rsidR="00D408C5" w:rsidRPr="0085022A">
        <w:rPr>
          <w:b/>
          <w:bCs/>
          <w:szCs w:val="20"/>
        </w:rPr>
        <w:t>Gross Redemption Yield</w:t>
      </w:r>
      <w:r w:rsidRPr="0085022A">
        <w:rPr>
          <w:szCs w:val="20"/>
        </w:rPr>
        <w:t>"</w:t>
      </w:r>
      <w:r w:rsidR="00D408C5" w:rsidRPr="0085022A">
        <w:rPr>
          <w:b/>
          <w:szCs w:val="20"/>
        </w:rPr>
        <w:fldChar w:fldCharType="begin"/>
      </w:r>
      <w:r w:rsidR="00D408C5" w:rsidRPr="0085022A">
        <w:rPr>
          <w:szCs w:val="20"/>
        </w:rPr>
        <w:instrText xml:space="preserve"> XE "</w:instrText>
      </w:r>
      <w:r w:rsidR="00D408C5" w:rsidRPr="0085022A">
        <w:rPr>
          <w:bCs/>
          <w:szCs w:val="20"/>
        </w:rPr>
        <w:instrText>Gross Redemption Yield</w:instrText>
      </w:r>
      <w:r w:rsidR="00D408C5" w:rsidRPr="0085022A">
        <w:rPr>
          <w:szCs w:val="20"/>
        </w:rPr>
        <w:instrText xml:space="preserve">" </w:instrText>
      </w:r>
      <w:r w:rsidR="00D408C5" w:rsidRPr="0085022A">
        <w:rPr>
          <w:b/>
          <w:szCs w:val="20"/>
        </w:rPr>
        <w:fldChar w:fldCharType="end"/>
      </w:r>
      <w:r w:rsidR="00D408C5" w:rsidRPr="0085022A">
        <w:rPr>
          <w:szCs w:val="20"/>
        </w:rPr>
        <w:t xml:space="preserve"> means, with respect to a security, the gross redemption yield on such security, expressed as a percentage and calculated by the Determination Agent on the basis set out by the United Kingdom Debt Management Office in the paper </w:t>
      </w:r>
      <w:r w:rsidRPr="0085022A">
        <w:rPr>
          <w:szCs w:val="20"/>
        </w:rPr>
        <w:t>"</w:t>
      </w:r>
      <w:r w:rsidR="00D408C5" w:rsidRPr="0085022A">
        <w:rPr>
          <w:i/>
          <w:iCs/>
          <w:szCs w:val="20"/>
        </w:rPr>
        <w:t>Formulae for Calculating Gilt Prices from Yields</w:t>
      </w:r>
      <w:r w:rsidRPr="0085022A">
        <w:rPr>
          <w:szCs w:val="20"/>
        </w:rPr>
        <w:t>"</w:t>
      </w:r>
      <w:r w:rsidR="00D408C5" w:rsidRPr="0085022A">
        <w:rPr>
          <w:i/>
          <w:iCs/>
          <w:szCs w:val="20"/>
        </w:rPr>
        <w:t xml:space="preserve">, </w:t>
      </w:r>
      <w:r w:rsidR="00D408C5" w:rsidRPr="0085022A">
        <w:rPr>
          <w:szCs w:val="20"/>
        </w:rPr>
        <w:t xml:space="preserve">page 5, Section One: Price/Yield Formulae </w:t>
      </w:r>
      <w:r w:rsidRPr="0085022A">
        <w:rPr>
          <w:szCs w:val="20"/>
        </w:rPr>
        <w:t>"</w:t>
      </w:r>
      <w:r w:rsidR="00D408C5" w:rsidRPr="0085022A">
        <w:rPr>
          <w:i/>
          <w:iCs/>
          <w:szCs w:val="20"/>
        </w:rPr>
        <w:t>Conventional Gilts; Double-dated and Undated Gilts with Assumed (or Actual) Redemption on a Quasi-Coupon Date</w:t>
      </w:r>
      <w:r w:rsidRPr="0085022A">
        <w:rPr>
          <w:szCs w:val="20"/>
        </w:rPr>
        <w:t>"</w:t>
      </w:r>
      <w:r w:rsidR="00D408C5" w:rsidRPr="0085022A">
        <w:rPr>
          <w:szCs w:val="20"/>
        </w:rPr>
        <w:t xml:space="preserve"> (published on 8 June 1998 and updated on 15 January 2002 and 16 March 2005, and as further amended, updated, supplemented or replaced from time to time) or, if such formula does not reflect generally accepted market practice at the time of redemption, a gross redemption yield calculated in accordance with generally accepted market practice at such time as determined by the Determination Agent;</w:t>
      </w:r>
    </w:p>
    <w:p w14:paraId="7D7B45C0" w14:textId="42D8A4B5" w:rsidR="00D408C5" w:rsidRPr="0085022A" w:rsidRDefault="005440FD" w:rsidP="00D408C5">
      <w:pPr>
        <w:pStyle w:val="ocNum4th4"/>
        <w:keepNext/>
        <w:rPr>
          <w:szCs w:val="20"/>
        </w:rPr>
      </w:pPr>
      <w:r w:rsidRPr="0085022A">
        <w:rPr>
          <w:szCs w:val="20"/>
        </w:rPr>
        <w:lastRenderedPageBreak/>
        <w:t>"</w:t>
      </w:r>
      <w:r w:rsidR="00D408C5" w:rsidRPr="0085022A">
        <w:rPr>
          <w:b/>
          <w:szCs w:val="20"/>
        </w:rPr>
        <w:t>Guarantee</w:t>
      </w:r>
      <w:r w:rsidR="00D408C5" w:rsidRPr="0085022A">
        <w:rPr>
          <w:bCs/>
          <w:szCs w:val="20"/>
        </w:rPr>
        <w:fldChar w:fldCharType="begin"/>
      </w:r>
      <w:r w:rsidR="00D408C5" w:rsidRPr="0085022A">
        <w:rPr>
          <w:bCs/>
          <w:szCs w:val="20"/>
        </w:rPr>
        <w:instrText xml:space="preserve"> XE "Guarantee" </w:instrText>
      </w:r>
      <w:r w:rsidR="00D408C5" w:rsidRPr="0085022A">
        <w:rPr>
          <w:bCs/>
          <w:szCs w:val="20"/>
        </w:rPr>
        <w:fldChar w:fldCharType="end"/>
      </w:r>
      <w:r w:rsidRPr="0085022A">
        <w:rPr>
          <w:szCs w:val="20"/>
        </w:rPr>
        <w:t>"</w:t>
      </w:r>
      <w:r w:rsidR="00D408C5" w:rsidRPr="0085022A">
        <w:rPr>
          <w:szCs w:val="20"/>
        </w:rPr>
        <w:t xml:space="preserve"> means any guarantee of or indemnity in respect of indebtedness or other like obligation; </w:t>
      </w:r>
    </w:p>
    <w:p w14:paraId="7D2FBF0C" w14:textId="0129CC8D" w:rsidR="00D408C5" w:rsidRPr="0085022A" w:rsidRDefault="005440FD" w:rsidP="00D408C5">
      <w:pPr>
        <w:pStyle w:val="ocNum4th4"/>
        <w:rPr>
          <w:szCs w:val="20"/>
        </w:rPr>
      </w:pPr>
      <w:r w:rsidRPr="0085022A">
        <w:rPr>
          <w:szCs w:val="20"/>
        </w:rPr>
        <w:t>"</w:t>
      </w:r>
      <w:r w:rsidR="00D408C5" w:rsidRPr="0085022A">
        <w:rPr>
          <w:b/>
          <w:szCs w:val="20"/>
        </w:rPr>
        <w:t>Interest Amount</w:t>
      </w:r>
      <w:r w:rsidR="00D408C5" w:rsidRPr="0085022A">
        <w:rPr>
          <w:bCs/>
          <w:szCs w:val="20"/>
        </w:rPr>
        <w:fldChar w:fldCharType="begin"/>
      </w:r>
      <w:r w:rsidR="00D408C5" w:rsidRPr="0085022A">
        <w:rPr>
          <w:bCs/>
          <w:szCs w:val="20"/>
        </w:rPr>
        <w:instrText xml:space="preserve"> XE "Interest Amount" </w:instrText>
      </w:r>
      <w:r w:rsidR="00D408C5" w:rsidRPr="0085022A">
        <w:rPr>
          <w:bCs/>
          <w:szCs w:val="20"/>
        </w:rPr>
        <w:fldChar w:fldCharType="end"/>
      </w:r>
      <w:r w:rsidRPr="0085022A">
        <w:rPr>
          <w:szCs w:val="20"/>
        </w:rPr>
        <w:t>"</w:t>
      </w:r>
      <w:r w:rsidR="00D408C5" w:rsidRPr="0085022A">
        <w:rPr>
          <w:szCs w:val="20"/>
        </w:rPr>
        <w:t xml:space="preserve"> means, in relation to a Note and an Interest Period, the amount of interest payable in respect of that Note for that Interest Period;</w:t>
      </w:r>
    </w:p>
    <w:p w14:paraId="2BC12992" w14:textId="2C7FBA51" w:rsidR="00D408C5" w:rsidRPr="0085022A" w:rsidRDefault="005440FD" w:rsidP="00D408C5">
      <w:pPr>
        <w:pStyle w:val="ocNum4th4"/>
        <w:rPr>
          <w:szCs w:val="20"/>
        </w:rPr>
      </w:pPr>
      <w:bookmarkStart w:id="52" w:name="_Hlk66115142"/>
      <w:r w:rsidRPr="0085022A">
        <w:rPr>
          <w:szCs w:val="20"/>
        </w:rPr>
        <w:t>"</w:t>
      </w:r>
      <w:r w:rsidR="00D408C5" w:rsidRPr="0085022A">
        <w:rPr>
          <w:b/>
          <w:szCs w:val="20"/>
        </w:rPr>
        <w:t>Interest Commencement Date</w:t>
      </w:r>
      <w:r w:rsidR="00D408C5" w:rsidRPr="0085022A">
        <w:rPr>
          <w:bCs/>
          <w:szCs w:val="20"/>
        </w:rPr>
        <w:fldChar w:fldCharType="begin"/>
      </w:r>
      <w:r w:rsidR="00D408C5" w:rsidRPr="0085022A">
        <w:rPr>
          <w:bCs/>
          <w:szCs w:val="20"/>
        </w:rPr>
        <w:instrText xml:space="preserve"> XE "Interest Commencement Date" </w:instrText>
      </w:r>
      <w:r w:rsidR="00D408C5" w:rsidRPr="0085022A">
        <w:rPr>
          <w:bCs/>
          <w:szCs w:val="20"/>
        </w:rPr>
        <w:fldChar w:fldCharType="end"/>
      </w:r>
      <w:r w:rsidRPr="0085022A">
        <w:rPr>
          <w:szCs w:val="20"/>
        </w:rPr>
        <w:t>"</w:t>
      </w:r>
      <w:r w:rsidR="00D408C5" w:rsidRPr="0085022A">
        <w:rPr>
          <w:szCs w:val="20"/>
        </w:rPr>
        <w:t xml:space="preserve"> means the Issue Date of the Notes or such other date as may be specified as the Interest Commencement Date in the relevant Final Terms;</w:t>
      </w:r>
    </w:p>
    <w:p w14:paraId="2C648368" w14:textId="6B0B120C" w:rsidR="00D408C5" w:rsidRPr="0085022A" w:rsidRDefault="005440FD" w:rsidP="00D408C5">
      <w:pPr>
        <w:pStyle w:val="ocNum4th4"/>
        <w:rPr>
          <w:b/>
          <w:szCs w:val="20"/>
        </w:rPr>
      </w:pPr>
      <w:r w:rsidRPr="0085022A">
        <w:rPr>
          <w:szCs w:val="20"/>
        </w:rPr>
        <w:t>"</w:t>
      </w:r>
      <w:r w:rsidR="00D408C5" w:rsidRPr="0085022A">
        <w:rPr>
          <w:b/>
          <w:szCs w:val="20"/>
        </w:rPr>
        <w:t>Interest Determination Date</w:t>
      </w:r>
      <w:r w:rsidR="00D408C5" w:rsidRPr="0085022A">
        <w:rPr>
          <w:bCs/>
          <w:szCs w:val="20"/>
        </w:rPr>
        <w:fldChar w:fldCharType="begin"/>
      </w:r>
      <w:r w:rsidR="00D408C5" w:rsidRPr="0085022A">
        <w:rPr>
          <w:bCs/>
          <w:szCs w:val="20"/>
        </w:rPr>
        <w:instrText xml:space="preserve"> XE "Interest Determination Date" </w:instrText>
      </w:r>
      <w:r w:rsidR="00D408C5" w:rsidRPr="0085022A">
        <w:rPr>
          <w:bCs/>
          <w:szCs w:val="20"/>
        </w:rPr>
        <w:fldChar w:fldCharType="end"/>
      </w:r>
      <w:r w:rsidRPr="0085022A">
        <w:rPr>
          <w:szCs w:val="20"/>
        </w:rPr>
        <w:t>"</w:t>
      </w:r>
      <w:r w:rsidR="00D408C5" w:rsidRPr="0085022A">
        <w:rPr>
          <w:szCs w:val="20"/>
        </w:rPr>
        <w:t xml:space="preserve"> has the meaning given in the relevant Final Terms;</w:t>
      </w:r>
    </w:p>
    <w:p w14:paraId="2711FD8E" w14:textId="162F2700" w:rsidR="00D408C5" w:rsidRPr="0085022A" w:rsidRDefault="005440FD" w:rsidP="00D408C5">
      <w:pPr>
        <w:pStyle w:val="ocNum4th4"/>
        <w:keepNext/>
        <w:rPr>
          <w:szCs w:val="20"/>
        </w:rPr>
      </w:pPr>
      <w:r w:rsidRPr="0085022A">
        <w:rPr>
          <w:szCs w:val="20"/>
        </w:rPr>
        <w:t>"</w:t>
      </w:r>
      <w:r w:rsidR="00D408C5" w:rsidRPr="0085022A">
        <w:rPr>
          <w:b/>
          <w:szCs w:val="20"/>
        </w:rPr>
        <w:t>Interest Payment Date</w:t>
      </w:r>
      <w:r w:rsidR="00D408C5" w:rsidRPr="0085022A">
        <w:rPr>
          <w:bCs/>
          <w:szCs w:val="20"/>
        </w:rPr>
        <w:fldChar w:fldCharType="begin"/>
      </w:r>
      <w:r w:rsidR="00D408C5" w:rsidRPr="0085022A">
        <w:rPr>
          <w:bCs/>
          <w:szCs w:val="20"/>
        </w:rPr>
        <w:instrText xml:space="preserve"> XE "Interest Payment Date" </w:instrText>
      </w:r>
      <w:r w:rsidR="00D408C5" w:rsidRPr="0085022A">
        <w:rPr>
          <w:bCs/>
          <w:szCs w:val="20"/>
        </w:rPr>
        <w:fldChar w:fldCharType="end"/>
      </w:r>
      <w:r w:rsidRPr="0085022A">
        <w:rPr>
          <w:szCs w:val="20"/>
        </w:rPr>
        <w:t>"</w:t>
      </w:r>
      <w:r w:rsidR="00D408C5" w:rsidRPr="0085022A">
        <w:rPr>
          <w:szCs w:val="20"/>
        </w:rPr>
        <w:t xml:space="preserve"> means the First Interest Payment Date and any other date or dates specified as such in, or determined in accordance with the provisions of, the relevant Final Terms and, if a Business Day Convention is specified in the relevant Final Terms:</w:t>
      </w:r>
    </w:p>
    <w:p w14:paraId="78390314" w14:textId="77777777" w:rsidR="00D408C5" w:rsidRPr="0085022A" w:rsidRDefault="00D408C5" w:rsidP="000D5238">
      <w:pPr>
        <w:pStyle w:val="ocNum4th5"/>
        <w:numPr>
          <w:ilvl w:val="4"/>
          <w:numId w:val="37"/>
        </w:numPr>
        <w:rPr>
          <w:szCs w:val="20"/>
        </w:rPr>
      </w:pPr>
      <w:r w:rsidRPr="0085022A">
        <w:rPr>
          <w:szCs w:val="20"/>
        </w:rPr>
        <w:t>as the same may be adjusted in accordance with the relevant Business Day Convention; or</w:t>
      </w:r>
    </w:p>
    <w:p w14:paraId="3E3815F2" w14:textId="77777777" w:rsidR="00D408C5" w:rsidRPr="0085022A" w:rsidRDefault="00D408C5" w:rsidP="00D408C5">
      <w:pPr>
        <w:pStyle w:val="ocNum4th5"/>
        <w:rPr>
          <w:szCs w:val="20"/>
        </w:rPr>
      </w:pPr>
      <w:r w:rsidRPr="0085022A">
        <w:rPr>
          <w:szCs w:val="20"/>
        </w:rPr>
        <w:t>if the Business Day Convention is the FRN Convention, Floating Rate Convention or Eurodollar Convention and an interval of a number of calendar months is specified in the relevant Final Terms as being the Specified Period, each of such dates as may occur in accordance with the FRN Convention, Floating Rate Convention or Eurodollar Convention at such Specified Period of calendar months following the Interest Commencement Date (in the case of the first Interest Payment Date) or the previous Interest Payment Date (in any other case);</w:t>
      </w:r>
    </w:p>
    <w:p w14:paraId="766465B0" w14:textId="7A50934A" w:rsidR="00230F2C" w:rsidRPr="00230F2C" w:rsidRDefault="005440FD" w:rsidP="00230F2C">
      <w:pPr>
        <w:pStyle w:val="ocNum4th4"/>
        <w:rPr>
          <w:szCs w:val="20"/>
        </w:rPr>
      </w:pPr>
      <w:r w:rsidRPr="0085022A">
        <w:t>"</w:t>
      </w:r>
      <w:r w:rsidR="00D408C5" w:rsidRPr="0085022A">
        <w:rPr>
          <w:b/>
        </w:rPr>
        <w:t>Interest Period</w:t>
      </w:r>
      <w:r w:rsidR="00D408C5" w:rsidRPr="0085022A">
        <w:rPr>
          <w:bCs/>
        </w:rPr>
        <w:fldChar w:fldCharType="begin"/>
      </w:r>
      <w:r w:rsidR="00D408C5" w:rsidRPr="0085022A">
        <w:rPr>
          <w:bCs/>
        </w:rPr>
        <w:instrText xml:space="preserve"> XE "Interest Period" </w:instrText>
      </w:r>
      <w:r w:rsidR="00D408C5" w:rsidRPr="0085022A">
        <w:rPr>
          <w:bCs/>
        </w:rPr>
        <w:fldChar w:fldCharType="end"/>
      </w:r>
      <w:r w:rsidRPr="0085022A">
        <w:t>"</w:t>
      </w:r>
      <w:r w:rsidR="00D408C5" w:rsidRPr="0085022A">
        <w:t xml:space="preserve"> means each period beginning on (and including) the Interest Commencement Date or any Interest Payment Date and ending on (but excluding) the next Interest Payment Date</w:t>
      </w:r>
      <w:r w:rsidR="00230F2C" w:rsidRPr="00230F2C">
        <w:t xml:space="preserve"> </w:t>
      </w:r>
      <w:r w:rsidR="00230F2C" w:rsidRPr="00230F2C">
        <w:rPr>
          <w:szCs w:val="20"/>
        </w:rPr>
        <w:t>(or, if the Notes</w:t>
      </w:r>
      <w:r w:rsidR="00230F2C">
        <w:rPr>
          <w:szCs w:val="20"/>
        </w:rPr>
        <w:t xml:space="preserve"> are redeemed on any earlier date, the relevant redemption date); </w:t>
      </w:r>
    </w:p>
    <w:p w14:paraId="611AB041" w14:textId="482A377C" w:rsidR="00230F2C" w:rsidRPr="00230F2C" w:rsidRDefault="00230F2C" w:rsidP="00230F2C">
      <w:pPr>
        <w:pStyle w:val="ocNum4th2"/>
        <w:numPr>
          <w:ilvl w:val="0"/>
          <w:numId w:val="0"/>
        </w:numPr>
        <w:ind w:left="680"/>
        <w:rPr>
          <w:szCs w:val="20"/>
        </w:rPr>
      </w:pPr>
      <w:bookmarkStart w:id="53" w:name="_Hlk534813091"/>
      <w:r w:rsidRPr="00230F2C">
        <w:rPr>
          <w:szCs w:val="20"/>
        </w:rPr>
        <w:t>"</w:t>
      </w:r>
      <w:r w:rsidRPr="00230F2C">
        <w:rPr>
          <w:b/>
          <w:bCs/>
          <w:szCs w:val="20"/>
        </w:rPr>
        <w:t>ISDA</w:t>
      </w:r>
      <w:r w:rsidRPr="00230F2C">
        <w:rPr>
          <w:szCs w:val="20"/>
        </w:rPr>
        <w:t>" means the International Swaps and Derivatives Association, Inc. (or any</w:t>
      </w:r>
      <w:r>
        <w:rPr>
          <w:szCs w:val="20"/>
        </w:rPr>
        <w:t xml:space="preserve"> </w:t>
      </w:r>
      <w:r w:rsidRPr="00230F2C">
        <w:rPr>
          <w:szCs w:val="20"/>
        </w:rPr>
        <w:t>successor);</w:t>
      </w:r>
    </w:p>
    <w:p w14:paraId="300FE3DC" w14:textId="45A16EA7" w:rsidR="00D408C5" w:rsidRPr="0085022A" w:rsidRDefault="005440FD" w:rsidP="00D408C5">
      <w:pPr>
        <w:pStyle w:val="ocNum4th2"/>
        <w:numPr>
          <w:ilvl w:val="0"/>
          <w:numId w:val="0"/>
        </w:numPr>
        <w:ind w:left="680"/>
        <w:rPr>
          <w:szCs w:val="20"/>
        </w:rPr>
      </w:pPr>
      <w:r w:rsidRPr="0085022A">
        <w:rPr>
          <w:szCs w:val="20"/>
        </w:rPr>
        <w:t>"</w:t>
      </w:r>
      <w:r w:rsidR="00D408C5" w:rsidRPr="0085022A">
        <w:rPr>
          <w:b/>
          <w:szCs w:val="20"/>
        </w:rPr>
        <w:t>ISDA Benchmarks Supplement</w:t>
      </w:r>
      <w:r w:rsidR="00D408C5" w:rsidRPr="0085022A">
        <w:rPr>
          <w:b/>
          <w:szCs w:val="20"/>
        </w:rPr>
        <w:fldChar w:fldCharType="begin"/>
      </w:r>
      <w:r w:rsidR="00D408C5" w:rsidRPr="0085022A">
        <w:rPr>
          <w:szCs w:val="20"/>
        </w:rPr>
        <w:instrText xml:space="preserve"> XE "</w:instrText>
      </w:r>
      <w:r w:rsidR="00D408C5" w:rsidRPr="0085022A">
        <w:rPr>
          <w:bCs/>
          <w:szCs w:val="20"/>
        </w:rPr>
        <w:instrText>ISDA Benchmarks Supplement</w:instrText>
      </w:r>
      <w:r w:rsidR="00D408C5" w:rsidRPr="0085022A">
        <w:rPr>
          <w:szCs w:val="20"/>
        </w:rPr>
        <w:instrText xml:space="preserve">" </w:instrText>
      </w:r>
      <w:r w:rsidR="00D408C5" w:rsidRPr="0085022A">
        <w:rPr>
          <w:b/>
          <w:szCs w:val="20"/>
        </w:rPr>
        <w:fldChar w:fldCharType="end"/>
      </w:r>
      <w:r w:rsidRPr="0085022A">
        <w:rPr>
          <w:szCs w:val="20"/>
        </w:rPr>
        <w:t>"</w:t>
      </w:r>
      <w:r w:rsidR="00D408C5" w:rsidRPr="0085022A">
        <w:rPr>
          <w:szCs w:val="20"/>
        </w:rPr>
        <w:t xml:space="preserve"> means the Benchmarks Supplement (as amended and updated as at the date of issue of the first Tranche of the Notes of the relevant Series (as specified in the relevant Final Terms)) published by </w:t>
      </w:r>
      <w:r w:rsidR="00230F2C">
        <w:rPr>
          <w:szCs w:val="20"/>
        </w:rPr>
        <w:t>ISDA</w:t>
      </w:r>
      <w:r w:rsidR="00D408C5" w:rsidRPr="0085022A">
        <w:rPr>
          <w:szCs w:val="20"/>
        </w:rPr>
        <w:t>;</w:t>
      </w:r>
      <w:bookmarkEnd w:id="53"/>
    </w:p>
    <w:p w14:paraId="6CA53A86" w14:textId="7DFFB228" w:rsidR="00D408C5" w:rsidRPr="00230F2C" w:rsidRDefault="005440FD" w:rsidP="00D408C5">
      <w:pPr>
        <w:pStyle w:val="ocNum4th4"/>
        <w:rPr>
          <w:szCs w:val="20"/>
        </w:rPr>
      </w:pPr>
      <w:r w:rsidRPr="00230F2C">
        <w:rPr>
          <w:szCs w:val="20"/>
        </w:rPr>
        <w:t>"</w:t>
      </w:r>
      <w:r w:rsidR="00D408C5" w:rsidRPr="00230F2C">
        <w:rPr>
          <w:b/>
          <w:szCs w:val="20"/>
        </w:rPr>
        <w:t>ISDA Definitions</w:t>
      </w:r>
      <w:r w:rsidR="00D408C5" w:rsidRPr="00230F2C">
        <w:rPr>
          <w:bCs/>
          <w:szCs w:val="20"/>
        </w:rPr>
        <w:fldChar w:fldCharType="begin"/>
      </w:r>
      <w:r w:rsidR="00D408C5" w:rsidRPr="00230F2C">
        <w:rPr>
          <w:bCs/>
          <w:szCs w:val="20"/>
        </w:rPr>
        <w:instrText xml:space="preserve"> XE "ISDA Definitions" </w:instrText>
      </w:r>
      <w:r w:rsidR="00D408C5" w:rsidRPr="00230F2C">
        <w:rPr>
          <w:bCs/>
          <w:szCs w:val="20"/>
        </w:rPr>
        <w:fldChar w:fldCharType="end"/>
      </w:r>
      <w:r w:rsidRPr="00230F2C">
        <w:rPr>
          <w:szCs w:val="20"/>
        </w:rPr>
        <w:t>"</w:t>
      </w:r>
      <w:r w:rsidR="00230F2C" w:rsidRPr="00230F2C">
        <w:rPr>
          <w:szCs w:val="20"/>
        </w:rPr>
        <w:t xml:space="preserve"> has the meaning given in the relevant Final Terms </w:t>
      </w:r>
      <w:r w:rsidR="00D408C5" w:rsidRPr="00230F2C">
        <w:rPr>
          <w:szCs w:val="20"/>
        </w:rPr>
        <w:t>including, if specified in the relevant Final Terms, the ISDA Benchmark Supplement;</w:t>
      </w:r>
    </w:p>
    <w:p w14:paraId="19C30B16" w14:textId="09116B25" w:rsidR="00D408C5" w:rsidRPr="0085022A" w:rsidRDefault="005440FD" w:rsidP="00D408C5">
      <w:pPr>
        <w:pStyle w:val="ocNum4th4"/>
        <w:rPr>
          <w:szCs w:val="20"/>
        </w:rPr>
      </w:pPr>
      <w:r w:rsidRPr="0085022A">
        <w:rPr>
          <w:szCs w:val="20"/>
        </w:rPr>
        <w:t>"</w:t>
      </w:r>
      <w:r w:rsidR="00D408C5" w:rsidRPr="0085022A">
        <w:rPr>
          <w:b/>
          <w:szCs w:val="20"/>
        </w:rPr>
        <w:t>Issue Date</w:t>
      </w:r>
      <w:r w:rsidR="00D408C5" w:rsidRPr="0085022A">
        <w:rPr>
          <w:bCs/>
          <w:szCs w:val="20"/>
        </w:rPr>
        <w:fldChar w:fldCharType="begin"/>
      </w:r>
      <w:r w:rsidR="00D408C5" w:rsidRPr="0085022A">
        <w:rPr>
          <w:bCs/>
          <w:szCs w:val="20"/>
        </w:rPr>
        <w:instrText xml:space="preserve"> XE "Issue Date" </w:instrText>
      </w:r>
      <w:r w:rsidR="00D408C5" w:rsidRPr="0085022A">
        <w:rPr>
          <w:bCs/>
          <w:szCs w:val="20"/>
        </w:rPr>
        <w:fldChar w:fldCharType="end"/>
      </w:r>
      <w:r w:rsidRPr="0085022A">
        <w:rPr>
          <w:szCs w:val="20"/>
        </w:rPr>
        <w:t>"</w:t>
      </w:r>
      <w:r w:rsidR="00D408C5" w:rsidRPr="0085022A">
        <w:rPr>
          <w:szCs w:val="20"/>
        </w:rPr>
        <w:t xml:space="preserve"> has the meaning given in the relevant Final Terms;</w:t>
      </w:r>
    </w:p>
    <w:p w14:paraId="6A8D0DC0" w14:textId="309317B8" w:rsidR="00D408C5" w:rsidRPr="0085022A" w:rsidRDefault="005440FD" w:rsidP="00D408C5">
      <w:pPr>
        <w:pStyle w:val="ocNum4th2"/>
        <w:numPr>
          <w:ilvl w:val="0"/>
          <w:numId w:val="0"/>
        </w:numPr>
        <w:ind w:left="680"/>
        <w:rPr>
          <w:szCs w:val="20"/>
        </w:rPr>
      </w:pPr>
      <w:r w:rsidRPr="0085022A">
        <w:rPr>
          <w:szCs w:val="20"/>
        </w:rPr>
        <w:t>"</w:t>
      </w:r>
      <w:r w:rsidR="00D408C5" w:rsidRPr="0085022A">
        <w:rPr>
          <w:b/>
          <w:bCs/>
          <w:szCs w:val="20"/>
        </w:rPr>
        <w:t>Make Whole Redemption Price</w:t>
      </w:r>
      <w:r w:rsidRPr="0085022A">
        <w:rPr>
          <w:szCs w:val="20"/>
        </w:rPr>
        <w:t>"</w:t>
      </w:r>
      <w:r w:rsidR="00D408C5" w:rsidRPr="0085022A">
        <w:rPr>
          <w:b/>
          <w:szCs w:val="20"/>
        </w:rPr>
        <w:fldChar w:fldCharType="begin"/>
      </w:r>
      <w:r w:rsidR="00D408C5" w:rsidRPr="0085022A">
        <w:rPr>
          <w:szCs w:val="20"/>
        </w:rPr>
        <w:instrText xml:space="preserve"> XE "</w:instrText>
      </w:r>
      <w:r w:rsidR="00D408C5" w:rsidRPr="0085022A">
        <w:rPr>
          <w:bCs/>
          <w:szCs w:val="20"/>
        </w:rPr>
        <w:instrText>Make Whole Redemption Price</w:instrText>
      </w:r>
      <w:r w:rsidR="00D408C5" w:rsidRPr="0085022A">
        <w:rPr>
          <w:szCs w:val="20"/>
        </w:rPr>
        <w:instrText xml:space="preserve">" </w:instrText>
      </w:r>
      <w:r w:rsidR="00D408C5" w:rsidRPr="0085022A">
        <w:rPr>
          <w:b/>
          <w:szCs w:val="20"/>
        </w:rPr>
        <w:fldChar w:fldCharType="end"/>
      </w:r>
      <w:r w:rsidR="00D408C5" w:rsidRPr="0085022A">
        <w:rPr>
          <w:szCs w:val="20"/>
        </w:rPr>
        <w:t xml:space="preserve"> has the meaning given in Condition 9(</w:t>
      </w:r>
      <w:r w:rsidR="001D0962" w:rsidRPr="0085022A">
        <w:rPr>
          <w:szCs w:val="20"/>
        </w:rPr>
        <w:t>b</w:t>
      </w:r>
      <w:r w:rsidR="00D408C5" w:rsidRPr="0085022A">
        <w:rPr>
          <w:szCs w:val="20"/>
        </w:rPr>
        <w:t>) (</w:t>
      </w:r>
      <w:r w:rsidR="00D408C5" w:rsidRPr="0085022A">
        <w:rPr>
          <w:i/>
          <w:iCs/>
          <w:szCs w:val="20"/>
        </w:rPr>
        <w:t>Redemption and Purchase - Redemption at the option of the Issuer</w:t>
      </w:r>
      <w:r w:rsidR="00D408C5" w:rsidRPr="0085022A">
        <w:rPr>
          <w:szCs w:val="20"/>
        </w:rPr>
        <w:t>);</w:t>
      </w:r>
    </w:p>
    <w:p w14:paraId="405578E2" w14:textId="272F8680" w:rsidR="00D408C5" w:rsidRPr="0085022A" w:rsidRDefault="005440FD" w:rsidP="00D408C5">
      <w:pPr>
        <w:pStyle w:val="ocNum4th4"/>
        <w:rPr>
          <w:szCs w:val="20"/>
        </w:rPr>
      </w:pPr>
      <w:r w:rsidRPr="0085022A">
        <w:rPr>
          <w:szCs w:val="20"/>
        </w:rPr>
        <w:t>"</w:t>
      </w:r>
      <w:r w:rsidR="00D408C5" w:rsidRPr="0085022A">
        <w:rPr>
          <w:b/>
          <w:szCs w:val="20"/>
        </w:rPr>
        <w:t>Margin</w:t>
      </w:r>
      <w:r w:rsidR="00D408C5" w:rsidRPr="0085022A">
        <w:rPr>
          <w:bCs/>
          <w:szCs w:val="20"/>
        </w:rPr>
        <w:fldChar w:fldCharType="begin"/>
      </w:r>
      <w:r w:rsidR="00D408C5" w:rsidRPr="0085022A">
        <w:rPr>
          <w:bCs/>
          <w:szCs w:val="20"/>
        </w:rPr>
        <w:instrText xml:space="preserve"> XE "Margin" </w:instrText>
      </w:r>
      <w:r w:rsidR="00D408C5" w:rsidRPr="0085022A">
        <w:rPr>
          <w:bCs/>
          <w:szCs w:val="20"/>
        </w:rPr>
        <w:fldChar w:fldCharType="end"/>
      </w:r>
      <w:r w:rsidRPr="0085022A">
        <w:rPr>
          <w:szCs w:val="20"/>
        </w:rPr>
        <w:t>"</w:t>
      </w:r>
      <w:r w:rsidR="00D408C5" w:rsidRPr="0085022A">
        <w:rPr>
          <w:szCs w:val="20"/>
        </w:rPr>
        <w:t xml:space="preserve"> has the meaning given in the relevant Final Terms;</w:t>
      </w:r>
    </w:p>
    <w:p w14:paraId="2A0B52CA" w14:textId="6FD0A05E" w:rsidR="00D408C5" w:rsidRPr="0085022A" w:rsidRDefault="005440FD" w:rsidP="00D408C5">
      <w:pPr>
        <w:pStyle w:val="ocNum4th4"/>
        <w:rPr>
          <w:szCs w:val="20"/>
        </w:rPr>
      </w:pPr>
      <w:r w:rsidRPr="0085022A">
        <w:rPr>
          <w:szCs w:val="20"/>
        </w:rPr>
        <w:t>"</w:t>
      </w:r>
      <w:r w:rsidR="00D408C5" w:rsidRPr="0085022A">
        <w:rPr>
          <w:b/>
          <w:szCs w:val="20"/>
        </w:rPr>
        <w:t>Maturity Date</w:t>
      </w:r>
      <w:r w:rsidR="00D408C5" w:rsidRPr="0085022A">
        <w:rPr>
          <w:bCs/>
          <w:szCs w:val="20"/>
        </w:rPr>
        <w:fldChar w:fldCharType="begin"/>
      </w:r>
      <w:r w:rsidR="00D408C5" w:rsidRPr="0085022A">
        <w:rPr>
          <w:bCs/>
          <w:szCs w:val="20"/>
        </w:rPr>
        <w:instrText xml:space="preserve"> XE "Maturity Date" </w:instrText>
      </w:r>
      <w:r w:rsidR="00D408C5" w:rsidRPr="0085022A">
        <w:rPr>
          <w:bCs/>
          <w:szCs w:val="20"/>
        </w:rPr>
        <w:fldChar w:fldCharType="end"/>
      </w:r>
      <w:r w:rsidRPr="0085022A">
        <w:rPr>
          <w:szCs w:val="20"/>
        </w:rPr>
        <w:t>"</w:t>
      </w:r>
      <w:r w:rsidR="00D408C5" w:rsidRPr="0085022A">
        <w:rPr>
          <w:szCs w:val="20"/>
        </w:rPr>
        <w:t xml:space="preserve"> has the meaning given in the relevant Final Terms; </w:t>
      </w:r>
    </w:p>
    <w:p w14:paraId="0F73DD50" w14:textId="551889C6" w:rsidR="00D408C5" w:rsidRPr="0085022A" w:rsidRDefault="005440FD" w:rsidP="00D408C5">
      <w:pPr>
        <w:pStyle w:val="ocNum4th4"/>
        <w:rPr>
          <w:szCs w:val="20"/>
        </w:rPr>
      </w:pPr>
      <w:r w:rsidRPr="0085022A">
        <w:rPr>
          <w:szCs w:val="20"/>
        </w:rPr>
        <w:t>"</w:t>
      </w:r>
      <w:r w:rsidR="00D408C5" w:rsidRPr="0085022A">
        <w:rPr>
          <w:b/>
          <w:szCs w:val="20"/>
        </w:rPr>
        <w:t>Maximum Redemption Amount</w:t>
      </w:r>
      <w:r w:rsidR="00D408C5" w:rsidRPr="0085022A">
        <w:rPr>
          <w:bCs/>
          <w:szCs w:val="20"/>
        </w:rPr>
        <w:fldChar w:fldCharType="begin"/>
      </w:r>
      <w:r w:rsidR="00D408C5" w:rsidRPr="0085022A">
        <w:rPr>
          <w:bCs/>
          <w:szCs w:val="20"/>
        </w:rPr>
        <w:instrText xml:space="preserve"> XE "Maximum Redemption Amount" </w:instrText>
      </w:r>
      <w:r w:rsidR="00D408C5" w:rsidRPr="0085022A">
        <w:rPr>
          <w:bCs/>
          <w:szCs w:val="20"/>
        </w:rPr>
        <w:fldChar w:fldCharType="end"/>
      </w:r>
      <w:r w:rsidRPr="0085022A">
        <w:rPr>
          <w:szCs w:val="20"/>
        </w:rPr>
        <w:t>"</w:t>
      </w:r>
      <w:r w:rsidR="00D408C5" w:rsidRPr="0085022A">
        <w:rPr>
          <w:szCs w:val="20"/>
        </w:rPr>
        <w:t xml:space="preserve"> has the meaning given in the relevant Final Terms;</w:t>
      </w:r>
    </w:p>
    <w:p w14:paraId="6AFDF5F0" w14:textId="04A588A0" w:rsidR="00D408C5" w:rsidRPr="0085022A" w:rsidRDefault="005440FD" w:rsidP="00D408C5">
      <w:pPr>
        <w:pStyle w:val="ocNum4th4"/>
        <w:rPr>
          <w:b/>
          <w:bCs/>
          <w:szCs w:val="20"/>
        </w:rPr>
      </w:pPr>
      <w:bookmarkStart w:id="54" w:name="_Hlk30517956"/>
      <w:r w:rsidRPr="0085022A">
        <w:rPr>
          <w:b/>
          <w:bCs/>
          <w:szCs w:val="20"/>
        </w:rPr>
        <w:t>"</w:t>
      </w:r>
      <w:r w:rsidR="00D408C5" w:rsidRPr="0085022A">
        <w:rPr>
          <w:b/>
          <w:bCs/>
          <w:szCs w:val="20"/>
        </w:rPr>
        <w:t>Minimum Rate of Interest</w:t>
      </w:r>
      <w:bookmarkEnd w:id="54"/>
      <w:r w:rsidRPr="0085022A">
        <w:rPr>
          <w:b/>
          <w:bCs/>
          <w:szCs w:val="20"/>
        </w:rPr>
        <w:t>"</w:t>
      </w:r>
      <w:r w:rsidR="00D408C5" w:rsidRPr="0085022A">
        <w:rPr>
          <w:b/>
          <w:bCs/>
          <w:szCs w:val="20"/>
        </w:rPr>
        <w:t xml:space="preserve"> </w:t>
      </w:r>
      <w:r w:rsidR="00D408C5" w:rsidRPr="0085022A">
        <w:rPr>
          <w:szCs w:val="20"/>
        </w:rPr>
        <w:t>for any Interest Period has the meaning given in the Final Terms but shall never be less than zero, including any relevant margin;</w:t>
      </w:r>
    </w:p>
    <w:p w14:paraId="2BD0FB04" w14:textId="65DB2289" w:rsidR="00D408C5" w:rsidRPr="0085022A" w:rsidRDefault="005440FD" w:rsidP="00D408C5">
      <w:pPr>
        <w:pStyle w:val="ocNum4th4"/>
        <w:rPr>
          <w:szCs w:val="20"/>
        </w:rPr>
      </w:pPr>
      <w:r w:rsidRPr="0085022A">
        <w:rPr>
          <w:szCs w:val="20"/>
        </w:rPr>
        <w:t>"</w:t>
      </w:r>
      <w:r w:rsidR="00D408C5" w:rsidRPr="0085022A">
        <w:rPr>
          <w:b/>
          <w:szCs w:val="20"/>
        </w:rPr>
        <w:t>Minimum Redemption Amount</w:t>
      </w:r>
      <w:r w:rsidR="00D408C5" w:rsidRPr="0085022A">
        <w:rPr>
          <w:bCs/>
          <w:szCs w:val="20"/>
        </w:rPr>
        <w:fldChar w:fldCharType="begin"/>
      </w:r>
      <w:r w:rsidR="00D408C5" w:rsidRPr="0085022A">
        <w:rPr>
          <w:bCs/>
          <w:szCs w:val="20"/>
        </w:rPr>
        <w:instrText xml:space="preserve"> XE "Minimum Redemption Amount" </w:instrText>
      </w:r>
      <w:r w:rsidR="00D408C5" w:rsidRPr="0085022A">
        <w:rPr>
          <w:bCs/>
          <w:szCs w:val="20"/>
        </w:rPr>
        <w:fldChar w:fldCharType="end"/>
      </w:r>
      <w:r w:rsidRPr="0085022A">
        <w:rPr>
          <w:szCs w:val="20"/>
        </w:rPr>
        <w:t>"</w:t>
      </w:r>
      <w:r w:rsidR="00D408C5" w:rsidRPr="0085022A">
        <w:rPr>
          <w:szCs w:val="20"/>
        </w:rPr>
        <w:t xml:space="preserve"> has the meaning given in the relevant Final Terms; </w:t>
      </w:r>
    </w:p>
    <w:p w14:paraId="0B3A81A1" w14:textId="6A23E629" w:rsidR="00D408C5" w:rsidRPr="0085022A" w:rsidRDefault="005440FD" w:rsidP="00D408C5">
      <w:pPr>
        <w:pStyle w:val="ocNum4th2"/>
        <w:numPr>
          <w:ilvl w:val="0"/>
          <w:numId w:val="0"/>
        </w:numPr>
        <w:ind w:left="680"/>
        <w:rPr>
          <w:szCs w:val="20"/>
        </w:rPr>
      </w:pPr>
      <w:r w:rsidRPr="0085022A">
        <w:rPr>
          <w:szCs w:val="20"/>
        </w:rPr>
        <w:lastRenderedPageBreak/>
        <w:t>"</w:t>
      </w:r>
      <w:r w:rsidR="00D408C5" w:rsidRPr="0085022A">
        <w:rPr>
          <w:b/>
          <w:bCs/>
          <w:szCs w:val="20"/>
        </w:rPr>
        <w:t>Non-Sterling Make Whole Redemption Amount</w:t>
      </w:r>
      <w:r w:rsidRPr="0085022A">
        <w:rPr>
          <w:szCs w:val="20"/>
        </w:rPr>
        <w:t>"</w:t>
      </w:r>
      <w:r w:rsidR="00D408C5" w:rsidRPr="0085022A">
        <w:rPr>
          <w:b/>
          <w:szCs w:val="20"/>
        </w:rPr>
        <w:fldChar w:fldCharType="begin"/>
      </w:r>
      <w:r w:rsidR="00D408C5" w:rsidRPr="0085022A">
        <w:rPr>
          <w:szCs w:val="20"/>
        </w:rPr>
        <w:instrText xml:space="preserve"> XE "</w:instrText>
      </w:r>
      <w:r w:rsidR="00D408C5" w:rsidRPr="0085022A">
        <w:rPr>
          <w:bCs/>
          <w:szCs w:val="20"/>
        </w:rPr>
        <w:instrText>Non-Sterling Make Whole Redemption Amount</w:instrText>
      </w:r>
      <w:r w:rsidR="00D408C5" w:rsidRPr="0085022A">
        <w:rPr>
          <w:szCs w:val="20"/>
        </w:rPr>
        <w:instrText xml:space="preserve">" </w:instrText>
      </w:r>
      <w:r w:rsidR="00D408C5" w:rsidRPr="0085022A">
        <w:rPr>
          <w:b/>
          <w:szCs w:val="20"/>
        </w:rPr>
        <w:fldChar w:fldCharType="end"/>
      </w:r>
      <w:r w:rsidR="00D408C5" w:rsidRPr="0085022A">
        <w:rPr>
          <w:szCs w:val="20"/>
        </w:rPr>
        <w:t xml:space="preserve"> has the meaning given in Condition 9(</w:t>
      </w:r>
      <w:r w:rsidR="001D0962" w:rsidRPr="0085022A">
        <w:rPr>
          <w:szCs w:val="20"/>
        </w:rPr>
        <w:t>b</w:t>
      </w:r>
      <w:r w:rsidR="00D408C5" w:rsidRPr="0085022A">
        <w:rPr>
          <w:szCs w:val="20"/>
        </w:rPr>
        <w:t>) (</w:t>
      </w:r>
      <w:r w:rsidR="00D408C5" w:rsidRPr="0085022A">
        <w:rPr>
          <w:i/>
          <w:iCs/>
          <w:szCs w:val="20"/>
        </w:rPr>
        <w:t>Redemption and Purchase - Redemption at the option of the Issuer</w:t>
      </w:r>
      <w:r w:rsidR="00D408C5" w:rsidRPr="0085022A">
        <w:rPr>
          <w:szCs w:val="20"/>
        </w:rPr>
        <w:t>);</w:t>
      </w:r>
    </w:p>
    <w:p w14:paraId="5E8BA14D" w14:textId="0177FC58" w:rsidR="00D408C5" w:rsidRDefault="005440FD" w:rsidP="00D408C5">
      <w:pPr>
        <w:pStyle w:val="ocNum4th4"/>
        <w:rPr>
          <w:szCs w:val="20"/>
        </w:rPr>
      </w:pPr>
      <w:r w:rsidRPr="0085022A">
        <w:rPr>
          <w:szCs w:val="20"/>
        </w:rPr>
        <w:t>"</w:t>
      </w:r>
      <w:r w:rsidR="00D408C5" w:rsidRPr="0085022A">
        <w:rPr>
          <w:b/>
          <w:szCs w:val="20"/>
        </w:rPr>
        <w:t>Optional Redemption Amount (Call)</w:t>
      </w:r>
      <w:r w:rsidR="00D408C5" w:rsidRPr="0085022A">
        <w:rPr>
          <w:bCs/>
          <w:szCs w:val="20"/>
        </w:rPr>
        <w:fldChar w:fldCharType="begin"/>
      </w:r>
      <w:r w:rsidR="00D408C5" w:rsidRPr="0085022A">
        <w:rPr>
          <w:bCs/>
          <w:szCs w:val="20"/>
        </w:rPr>
        <w:instrText xml:space="preserve"> XE "Optional Redemption Amount (Call)" </w:instrText>
      </w:r>
      <w:r w:rsidR="00D408C5" w:rsidRPr="0085022A">
        <w:rPr>
          <w:bCs/>
          <w:szCs w:val="20"/>
        </w:rPr>
        <w:fldChar w:fldCharType="end"/>
      </w:r>
      <w:r w:rsidRPr="0085022A">
        <w:rPr>
          <w:szCs w:val="20"/>
        </w:rPr>
        <w:t>"</w:t>
      </w:r>
      <w:r w:rsidR="00D408C5" w:rsidRPr="0085022A">
        <w:rPr>
          <w:szCs w:val="20"/>
        </w:rPr>
        <w:t xml:space="preserve"> means, in respect of any Note, its principal amount or such other amount as may be specified in the relevant Final Terms;</w:t>
      </w:r>
    </w:p>
    <w:p w14:paraId="55702B7F" w14:textId="6B1A9519" w:rsidR="00F81099" w:rsidRPr="0085022A" w:rsidRDefault="00F81099" w:rsidP="00F81099">
      <w:pPr>
        <w:pStyle w:val="ocNum4th4"/>
        <w:rPr>
          <w:szCs w:val="20"/>
        </w:rPr>
      </w:pPr>
      <w:r w:rsidRPr="0085022A">
        <w:rPr>
          <w:szCs w:val="20"/>
        </w:rPr>
        <w:t>"</w:t>
      </w:r>
      <w:r w:rsidRPr="0085022A">
        <w:rPr>
          <w:b/>
          <w:szCs w:val="20"/>
        </w:rPr>
        <w:t>Optional Redemption Amount (</w:t>
      </w:r>
      <w:r>
        <w:rPr>
          <w:b/>
          <w:szCs w:val="20"/>
        </w:rPr>
        <w:t xml:space="preserve">Clean-up </w:t>
      </w:r>
      <w:r w:rsidRPr="0085022A">
        <w:rPr>
          <w:b/>
          <w:szCs w:val="20"/>
        </w:rPr>
        <w:t>Call)</w:t>
      </w:r>
      <w:r w:rsidRPr="0085022A">
        <w:rPr>
          <w:bCs/>
          <w:szCs w:val="20"/>
        </w:rPr>
        <w:fldChar w:fldCharType="begin"/>
      </w:r>
      <w:r w:rsidRPr="0085022A">
        <w:rPr>
          <w:bCs/>
          <w:szCs w:val="20"/>
        </w:rPr>
        <w:instrText xml:space="preserve"> XE "Optional Redemption Amount (Call)" </w:instrText>
      </w:r>
      <w:r w:rsidRPr="0085022A">
        <w:rPr>
          <w:bCs/>
          <w:szCs w:val="20"/>
        </w:rPr>
        <w:fldChar w:fldCharType="end"/>
      </w:r>
      <w:r w:rsidRPr="0085022A">
        <w:rPr>
          <w:szCs w:val="20"/>
        </w:rPr>
        <w:t>" means, in respect of any Note, its principal amount or such other amount as may be specified in the relevant Final Terms;</w:t>
      </w:r>
    </w:p>
    <w:p w14:paraId="2DB8006F" w14:textId="39AA29D1" w:rsidR="00D408C5" w:rsidRPr="0085022A" w:rsidRDefault="005440FD" w:rsidP="00D408C5">
      <w:pPr>
        <w:pStyle w:val="ocNum4th4"/>
        <w:rPr>
          <w:szCs w:val="20"/>
        </w:rPr>
      </w:pPr>
      <w:r w:rsidRPr="0085022A">
        <w:rPr>
          <w:szCs w:val="20"/>
        </w:rPr>
        <w:t>"</w:t>
      </w:r>
      <w:r w:rsidR="00D408C5" w:rsidRPr="0085022A">
        <w:rPr>
          <w:b/>
          <w:szCs w:val="20"/>
        </w:rPr>
        <w:t>Optional Redemption Amount (Put)</w:t>
      </w:r>
      <w:r w:rsidR="00D408C5" w:rsidRPr="0085022A">
        <w:rPr>
          <w:bCs/>
          <w:szCs w:val="20"/>
        </w:rPr>
        <w:fldChar w:fldCharType="begin"/>
      </w:r>
      <w:r w:rsidR="00D408C5" w:rsidRPr="0085022A">
        <w:rPr>
          <w:bCs/>
          <w:szCs w:val="20"/>
        </w:rPr>
        <w:instrText xml:space="preserve"> XE "Optional Redemption Amount (Put)" </w:instrText>
      </w:r>
      <w:r w:rsidR="00D408C5" w:rsidRPr="0085022A">
        <w:rPr>
          <w:bCs/>
          <w:szCs w:val="20"/>
        </w:rPr>
        <w:fldChar w:fldCharType="end"/>
      </w:r>
      <w:r w:rsidRPr="0085022A">
        <w:rPr>
          <w:szCs w:val="20"/>
        </w:rPr>
        <w:t>"</w:t>
      </w:r>
      <w:r w:rsidR="00D408C5" w:rsidRPr="0085022A">
        <w:rPr>
          <w:szCs w:val="20"/>
        </w:rPr>
        <w:t xml:space="preserve"> means, in respect of any Note, its principal amount or such other amount as may be specified in the relevant Final Terms;</w:t>
      </w:r>
    </w:p>
    <w:p w14:paraId="06F566AA" w14:textId="3AFEAF5B" w:rsidR="00D408C5" w:rsidRPr="0085022A" w:rsidRDefault="005440FD" w:rsidP="00D408C5">
      <w:pPr>
        <w:pStyle w:val="ocNum4th4"/>
        <w:rPr>
          <w:szCs w:val="20"/>
        </w:rPr>
      </w:pPr>
      <w:r w:rsidRPr="0085022A">
        <w:rPr>
          <w:szCs w:val="20"/>
        </w:rPr>
        <w:t>"</w:t>
      </w:r>
      <w:r w:rsidR="00D408C5" w:rsidRPr="0085022A">
        <w:rPr>
          <w:b/>
          <w:szCs w:val="20"/>
        </w:rPr>
        <w:t>Optional Redemption Date (Call)</w:t>
      </w:r>
      <w:r w:rsidR="00D408C5" w:rsidRPr="0085022A">
        <w:rPr>
          <w:bCs/>
          <w:szCs w:val="20"/>
        </w:rPr>
        <w:fldChar w:fldCharType="begin"/>
      </w:r>
      <w:r w:rsidR="00D408C5" w:rsidRPr="0085022A">
        <w:rPr>
          <w:bCs/>
          <w:szCs w:val="20"/>
        </w:rPr>
        <w:instrText xml:space="preserve"> XE "Optional Redemption Date (Call)" </w:instrText>
      </w:r>
      <w:r w:rsidR="00D408C5" w:rsidRPr="0085022A">
        <w:rPr>
          <w:bCs/>
          <w:szCs w:val="20"/>
        </w:rPr>
        <w:fldChar w:fldCharType="end"/>
      </w:r>
      <w:r w:rsidRPr="0085022A">
        <w:rPr>
          <w:szCs w:val="20"/>
        </w:rPr>
        <w:t>"</w:t>
      </w:r>
      <w:r w:rsidR="00D408C5" w:rsidRPr="0085022A">
        <w:rPr>
          <w:szCs w:val="20"/>
        </w:rPr>
        <w:t xml:space="preserve"> has the meaning given in the relevant Final Terms; </w:t>
      </w:r>
    </w:p>
    <w:p w14:paraId="0F702E0D" w14:textId="6424143C" w:rsidR="00D408C5" w:rsidRDefault="005440FD" w:rsidP="00D408C5">
      <w:pPr>
        <w:pStyle w:val="ocNum4th4"/>
        <w:rPr>
          <w:szCs w:val="20"/>
        </w:rPr>
      </w:pPr>
      <w:r w:rsidRPr="0085022A">
        <w:rPr>
          <w:szCs w:val="20"/>
        </w:rPr>
        <w:t>"</w:t>
      </w:r>
      <w:r w:rsidR="00D408C5" w:rsidRPr="0085022A">
        <w:rPr>
          <w:b/>
          <w:szCs w:val="20"/>
        </w:rPr>
        <w:t>Optional Redemption Date (Put)</w:t>
      </w:r>
      <w:r w:rsidR="00D408C5" w:rsidRPr="0085022A">
        <w:rPr>
          <w:bCs/>
          <w:szCs w:val="20"/>
        </w:rPr>
        <w:fldChar w:fldCharType="begin"/>
      </w:r>
      <w:r w:rsidR="00D408C5" w:rsidRPr="0085022A">
        <w:rPr>
          <w:bCs/>
          <w:szCs w:val="20"/>
        </w:rPr>
        <w:instrText xml:space="preserve"> XE "Optional Redemption Date (Put)" </w:instrText>
      </w:r>
      <w:r w:rsidR="00D408C5" w:rsidRPr="0085022A">
        <w:rPr>
          <w:bCs/>
          <w:szCs w:val="20"/>
        </w:rPr>
        <w:fldChar w:fldCharType="end"/>
      </w:r>
      <w:r w:rsidRPr="0085022A">
        <w:rPr>
          <w:szCs w:val="20"/>
        </w:rPr>
        <w:t>"</w:t>
      </w:r>
      <w:r w:rsidR="00D408C5" w:rsidRPr="0085022A">
        <w:rPr>
          <w:szCs w:val="20"/>
        </w:rPr>
        <w:t xml:space="preserve"> has the meaning given in the relevant Final Terms;</w:t>
      </w:r>
    </w:p>
    <w:p w14:paraId="78F44B31" w14:textId="47FAB419" w:rsidR="004F5C48" w:rsidRPr="004F5C48" w:rsidRDefault="004F5C48" w:rsidP="004F5C48">
      <w:pPr>
        <w:pStyle w:val="BodyText1"/>
        <w:rPr>
          <w:lang w:eastAsia="zh-CN" w:bidi="he-IL"/>
        </w:rPr>
      </w:pPr>
      <w:r>
        <w:rPr>
          <w:lang w:eastAsia="zh-CN" w:bidi="he-IL"/>
        </w:rPr>
        <w:t>"</w:t>
      </w:r>
      <w:r w:rsidRPr="004F5C48">
        <w:rPr>
          <w:b/>
          <w:bCs/>
          <w:lang w:eastAsia="zh-CN" w:bidi="he-IL"/>
        </w:rPr>
        <w:t>Par Redemption Date</w:t>
      </w:r>
      <w:r>
        <w:rPr>
          <w:lang w:eastAsia="zh-CN" w:bidi="he-IL"/>
        </w:rPr>
        <w:t xml:space="preserve">" </w:t>
      </w:r>
      <w:r w:rsidRPr="0085022A">
        <w:rPr>
          <w:szCs w:val="20"/>
        </w:rPr>
        <w:t>has the meaning given in the relevant Final Terms;</w:t>
      </w:r>
    </w:p>
    <w:bookmarkEnd w:id="52"/>
    <w:p w14:paraId="5DA3553B" w14:textId="391337BD" w:rsidR="00D408C5" w:rsidRPr="0085022A" w:rsidRDefault="005440FD" w:rsidP="00D408C5">
      <w:pPr>
        <w:pStyle w:val="ocNum4th4"/>
        <w:keepNext/>
        <w:rPr>
          <w:szCs w:val="20"/>
        </w:rPr>
      </w:pPr>
      <w:r w:rsidRPr="0085022A">
        <w:rPr>
          <w:szCs w:val="20"/>
        </w:rPr>
        <w:t>"</w:t>
      </w:r>
      <w:r w:rsidR="00D408C5" w:rsidRPr="0085022A">
        <w:rPr>
          <w:b/>
          <w:bCs/>
          <w:szCs w:val="20"/>
        </w:rPr>
        <w:t>Payment Business Day</w:t>
      </w:r>
      <w:r w:rsidR="00D408C5" w:rsidRPr="0085022A">
        <w:rPr>
          <w:szCs w:val="20"/>
        </w:rPr>
        <w:fldChar w:fldCharType="begin"/>
      </w:r>
      <w:r w:rsidR="00D408C5" w:rsidRPr="0085022A">
        <w:rPr>
          <w:szCs w:val="20"/>
        </w:rPr>
        <w:instrText xml:space="preserve"> XE "Payment Business Day" </w:instrText>
      </w:r>
      <w:r w:rsidR="00D408C5" w:rsidRPr="0085022A">
        <w:rPr>
          <w:szCs w:val="20"/>
        </w:rPr>
        <w:fldChar w:fldCharType="end"/>
      </w:r>
      <w:r w:rsidRPr="0085022A">
        <w:rPr>
          <w:szCs w:val="20"/>
        </w:rPr>
        <w:t>"</w:t>
      </w:r>
      <w:r w:rsidR="00D408C5" w:rsidRPr="0085022A">
        <w:rPr>
          <w:szCs w:val="20"/>
        </w:rPr>
        <w:t xml:space="preserve"> means:</w:t>
      </w:r>
    </w:p>
    <w:p w14:paraId="5E098E3A" w14:textId="77777777" w:rsidR="00D408C5" w:rsidRPr="0085022A" w:rsidRDefault="00D408C5" w:rsidP="000D5238">
      <w:pPr>
        <w:pStyle w:val="ocNum4th5"/>
        <w:keepNext/>
        <w:numPr>
          <w:ilvl w:val="4"/>
          <w:numId w:val="38"/>
        </w:numPr>
        <w:rPr>
          <w:szCs w:val="20"/>
        </w:rPr>
      </w:pPr>
      <w:r w:rsidRPr="0085022A">
        <w:rPr>
          <w:szCs w:val="20"/>
        </w:rPr>
        <w:t>if the currency of payment is euro, any day which is:</w:t>
      </w:r>
    </w:p>
    <w:p w14:paraId="2FA22016" w14:textId="77777777" w:rsidR="00D408C5" w:rsidRPr="0085022A" w:rsidRDefault="00D408C5" w:rsidP="00D408C5">
      <w:pPr>
        <w:pStyle w:val="ocNum4th6"/>
        <w:rPr>
          <w:szCs w:val="20"/>
        </w:rPr>
      </w:pPr>
      <w:r w:rsidRPr="0085022A">
        <w:rPr>
          <w:szCs w:val="20"/>
        </w:rPr>
        <w:t xml:space="preserve">a day on which banks in the relevant place of presentation are open for </w:t>
      </w:r>
      <w:r w:rsidRPr="0085022A">
        <w:rPr>
          <w:snapToGrid w:val="0"/>
          <w:szCs w:val="20"/>
        </w:rPr>
        <w:t xml:space="preserve">presentation and payment of bearer debt securities and for dealings in foreign </w:t>
      </w:r>
      <w:r w:rsidRPr="0085022A">
        <w:rPr>
          <w:szCs w:val="20"/>
        </w:rPr>
        <w:t>currencies; and</w:t>
      </w:r>
    </w:p>
    <w:p w14:paraId="79B5BDBC" w14:textId="77777777" w:rsidR="00D408C5" w:rsidRPr="0085022A" w:rsidRDefault="00D408C5" w:rsidP="00D408C5">
      <w:pPr>
        <w:pStyle w:val="ocNum4th6"/>
        <w:rPr>
          <w:szCs w:val="20"/>
        </w:rPr>
      </w:pPr>
      <w:r w:rsidRPr="0085022A">
        <w:rPr>
          <w:szCs w:val="20"/>
        </w:rPr>
        <w:t>in the case of payment by transfer to an account, a TARGET Settlement Day and a day on which dealings in foreign currencies may be carried on in each (if any) Additional Financial Centre; or</w:t>
      </w:r>
    </w:p>
    <w:p w14:paraId="4C3CDC04" w14:textId="77777777" w:rsidR="00D408C5" w:rsidRPr="0085022A" w:rsidRDefault="00D408C5" w:rsidP="00D408C5">
      <w:pPr>
        <w:pStyle w:val="ocNum4th5"/>
        <w:keepNext/>
        <w:ind w:left="1360" w:hanging="680"/>
        <w:rPr>
          <w:szCs w:val="20"/>
        </w:rPr>
      </w:pPr>
      <w:r w:rsidRPr="0085022A">
        <w:rPr>
          <w:szCs w:val="20"/>
        </w:rPr>
        <w:t>if the currency of payment is not euro, any day which is:</w:t>
      </w:r>
    </w:p>
    <w:p w14:paraId="55D17612" w14:textId="77777777" w:rsidR="00D408C5" w:rsidRPr="0085022A" w:rsidRDefault="00D408C5" w:rsidP="00D408C5">
      <w:pPr>
        <w:pStyle w:val="ocNum4th6"/>
        <w:rPr>
          <w:szCs w:val="20"/>
        </w:rPr>
      </w:pPr>
      <w:r w:rsidRPr="0085022A">
        <w:rPr>
          <w:szCs w:val="20"/>
        </w:rPr>
        <w:t xml:space="preserve">a day on which banks in the relevant place of presentation are open for </w:t>
      </w:r>
      <w:r w:rsidRPr="0085022A">
        <w:rPr>
          <w:snapToGrid w:val="0"/>
          <w:szCs w:val="20"/>
        </w:rPr>
        <w:t xml:space="preserve">presentation and payment of bearer debt securities and for dealings in foreign </w:t>
      </w:r>
      <w:r w:rsidRPr="0085022A">
        <w:rPr>
          <w:szCs w:val="20"/>
        </w:rPr>
        <w:t>currencies; and</w:t>
      </w:r>
    </w:p>
    <w:p w14:paraId="5FAB6A9A" w14:textId="77777777" w:rsidR="00D408C5" w:rsidRPr="0085022A" w:rsidRDefault="00D408C5" w:rsidP="00D408C5">
      <w:pPr>
        <w:pStyle w:val="ocNum4th6"/>
        <w:rPr>
          <w:szCs w:val="20"/>
        </w:rPr>
      </w:pPr>
      <w:r w:rsidRPr="0085022A">
        <w:rPr>
          <w:szCs w:val="20"/>
        </w:rPr>
        <w:t>in the case of payment by transfer to an account, a day on which dealings in foreign currencies may be carried on in the Principal Financial Centre of the currency of payment and in each (if any) Additional Financial Centre;</w:t>
      </w:r>
    </w:p>
    <w:p w14:paraId="4E257C86" w14:textId="242D34F0" w:rsidR="00D408C5" w:rsidRPr="0085022A" w:rsidRDefault="005440FD" w:rsidP="00D408C5">
      <w:pPr>
        <w:pStyle w:val="ocNum4th2"/>
        <w:numPr>
          <w:ilvl w:val="0"/>
          <w:numId w:val="0"/>
        </w:numPr>
        <w:ind w:left="680"/>
        <w:rPr>
          <w:szCs w:val="20"/>
        </w:rPr>
      </w:pPr>
      <w:r w:rsidRPr="0085022A">
        <w:rPr>
          <w:szCs w:val="20"/>
        </w:rPr>
        <w:t>"</w:t>
      </w:r>
      <w:r w:rsidR="00D408C5" w:rsidRPr="0085022A">
        <w:rPr>
          <w:b/>
          <w:bCs/>
          <w:szCs w:val="20"/>
        </w:rPr>
        <w:t>Permitted Security Interest</w:t>
      </w:r>
      <w:r w:rsidRPr="0085022A">
        <w:rPr>
          <w:szCs w:val="20"/>
        </w:rPr>
        <w:t>"</w:t>
      </w:r>
      <w:r w:rsidR="00D408C5" w:rsidRPr="0085022A">
        <w:rPr>
          <w:b/>
          <w:bCs/>
          <w:szCs w:val="20"/>
        </w:rPr>
        <w:t xml:space="preserve"> </w:t>
      </w:r>
      <w:r w:rsidR="00D408C5" w:rsidRPr="0085022A">
        <w:rPr>
          <w:szCs w:val="20"/>
        </w:rPr>
        <w:t>means:</w:t>
      </w:r>
    </w:p>
    <w:p w14:paraId="0F26EDB6" w14:textId="77777777" w:rsidR="00D408C5" w:rsidRPr="0085022A" w:rsidRDefault="00D408C5" w:rsidP="000D5238">
      <w:pPr>
        <w:pStyle w:val="ocNum4th5"/>
        <w:keepNext/>
        <w:numPr>
          <w:ilvl w:val="4"/>
          <w:numId w:val="41"/>
        </w:numPr>
        <w:rPr>
          <w:szCs w:val="20"/>
        </w:rPr>
      </w:pPr>
      <w:r w:rsidRPr="0085022A">
        <w:rPr>
          <w:szCs w:val="20"/>
        </w:rPr>
        <w:t>any Security Interest upon property (or any revenues therefrom) to secure Public External Indebtedness incurred for the purpose of financing the acquisition or construction of such property;</w:t>
      </w:r>
    </w:p>
    <w:p w14:paraId="637A081A" w14:textId="77777777" w:rsidR="00D408C5" w:rsidRPr="0085022A" w:rsidRDefault="00D408C5" w:rsidP="000D5238">
      <w:pPr>
        <w:pStyle w:val="ocNum4th5"/>
        <w:keepNext/>
        <w:numPr>
          <w:ilvl w:val="4"/>
          <w:numId w:val="38"/>
        </w:numPr>
        <w:rPr>
          <w:szCs w:val="20"/>
        </w:rPr>
      </w:pPr>
      <w:r w:rsidRPr="0085022A">
        <w:rPr>
          <w:szCs w:val="20"/>
        </w:rPr>
        <w:t>any Security Interest existing on any property (or any revenues therefrom) at the time of its acquisition;</w:t>
      </w:r>
    </w:p>
    <w:p w14:paraId="5B95B4FF" w14:textId="2D5B4657" w:rsidR="00D408C5" w:rsidRPr="0085022A" w:rsidRDefault="00D408C5" w:rsidP="000D5238">
      <w:pPr>
        <w:pStyle w:val="ocNum4th5"/>
        <w:keepNext/>
        <w:numPr>
          <w:ilvl w:val="4"/>
          <w:numId w:val="38"/>
        </w:numPr>
        <w:rPr>
          <w:szCs w:val="20"/>
        </w:rPr>
      </w:pPr>
      <w:r w:rsidRPr="0085022A">
        <w:rPr>
          <w:szCs w:val="20"/>
        </w:rPr>
        <w:t xml:space="preserve">any Security Interest securing Public External Indebtedness incurred for the purpose of Project Financing provided that (i) </w:t>
      </w:r>
      <w:r w:rsidR="00D966B6">
        <w:rPr>
          <w:szCs w:val="20"/>
        </w:rPr>
        <w:t xml:space="preserve">the holders of </w:t>
      </w:r>
      <w:r w:rsidRPr="0085022A">
        <w:rPr>
          <w:szCs w:val="20"/>
        </w:rPr>
        <w:t xml:space="preserve">such Public External Indebtedness </w:t>
      </w:r>
      <w:r w:rsidR="00D966B6">
        <w:rPr>
          <w:szCs w:val="20"/>
        </w:rPr>
        <w:t xml:space="preserve">expressly agree to limit their recourse to </w:t>
      </w:r>
      <w:r w:rsidRPr="0085022A">
        <w:rPr>
          <w:szCs w:val="20"/>
        </w:rPr>
        <w:t xml:space="preserve">the assets and revenues of such project </w:t>
      </w:r>
      <w:r w:rsidR="00D966B6">
        <w:rPr>
          <w:szCs w:val="20"/>
        </w:rPr>
        <w:t>as</w:t>
      </w:r>
      <w:r w:rsidR="00D966B6" w:rsidRPr="0085022A">
        <w:rPr>
          <w:szCs w:val="20"/>
        </w:rPr>
        <w:t xml:space="preserve"> </w:t>
      </w:r>
      <w:r w:rsidRPr="0085022A">
        <w:rPr>
          <w:szCs w:val="20"/>
        </w:rPr>
        <w:t xml:space="preserve">the </w:t>
      </w:r>
      <w:r w:rsidRPr="0085022A">
        <w:rPr>
          <w:szCs w:val="20"/>
        </w:rPr>
        <w:lastRenderedPageBreak/>
        <w:t>principal source of repayment of such Public External Indebtedness and (ii) the property over which such Security Interest is granted consists solely of such assets and revenues;</w:t>
      </w:r>
    </w:p>
    <w:p w14:paraId="194D7587" w14:textId="77777777" w:rsidR="00D408C5" w:rsidRPr="0085022A" w:rsidRDefault="00D408C5" w:rsidP="000D5238">
      <w:pPr>
        <w:pStyle w:val="ocNum4th5"/>
        <w:keepNext/>
        <w:numPr>
          <w:ilvl w:val="4"/>
          <w:numId w:val="38"/>
        </w:numPr>
        <w:rPr>
          <w:szCs w:val="20"/>
        </w:rPr>
      </w:pPr>
      <w:r w:rsidRPr="0085022A">
        <w:rPr>
          <w:szCs w:val="20"/>
        </w:rPr>
        <w:t>any Security Interest existing on the original date of issue of the relevant Series;</w:t>
      </w:r>
    </w:p>
    <w:p w14:paraId="4BA27C2E" w14:textId="77777777" w:rsidR="00D408C5" w:rsidRPr="0085022A" w:rsidRDefault="00D408C5" w:rsidP="000D5238">
      <w:pPr>
        <w:pStyle w:val="ocNum4th5"/>
        <w:keepNext/>
        <w:numPr>
          <w:ilvl w:val="4"/>
          <w:numId w:val="38"/>
        </w:numPr>
        <w:rPr>
          <w:szCs w:val="20"/>
        </w:rPr>
      </w:pPr>
      <w:r w:rsidRPr="0085022A">
        <w:rPr>
          <w:szCs w:val="20"/>
        </w:rPr>
        <w:t>any Security Interest arising by operation of law or which arose pursuant to any order of attachment, distraint or similar legal process arising in connection with court proceedings so long as the execution or other enforcement thereof is effectively stayed and the claims secured thereby are being contested in good faith by appropriate proceedings; and</w:t>
      </w:r>
    </w:p>
    <w:p w14:paraId="3382DD22" w14:textId="12E6BC31" w:rsidR="00D408C5" w:rsidRPr="0085022A" w:rsidRDefault="00D408C5" w:rsidP="000D5238">
      <w:pPr>
        <w:pStyle w:val="ocNum4th5"/>
        <w:keepNext/>
        <w:numPr>
          <w:ilvl w:val="4"/>
          <w:numId w:val="38"/>
        </w:numPr>
        <w:rPr>
          <w:szCs w:val="20"/>
        </w:rPr>
      </w:pPr>
      <w:r w:rsidRPr="0085022A">
        <w:rPr>
          <w:szCs w:val="20"/>
        </w:rPr>
        <w:t>the renewal or extension of any Security Interest described in subparagraphs (a) to (</w:t>
      </w:r>
      <w:r w:rsidR="00E25AB5" w:rsidRPr="0085022A">
        <w:rPr>
          <w:szCs w:val="20"/>
        </w:rPr>
        <w:t>e</w:t>
      </w:r>
      <w:r w:rsidRPr="0085022A">
        <w:rPr>
          <w:szCs w:val="20"/>
        </w:rPr>
        <w:t>) above, provided that the principal amount of the original financing secured thereby is not increased;</w:t>
      </w:r>
    </w:p>
    <w:p w14:paraId="3E6A34D2" w14:textId="2BE32343" w:rsidR="00D408C5" w:rsidRPr="0085022A" w:rsidRDefault="005440FD" w:rsidP="00D408C5">
      <w:pPr>
        <w:pStyle w:val="ocNum4th4"/>
        <w:rPr>
          <w:szCs w:val="20"/>
        </w:rPr>
      </w:pPr>
      <w:r w:rsidRPr="0085022A">
        <w:rPr>
          <w:szCs w:val="20"/>
        </w:rPr>
        <w:t>"</w:t>
      </w:r>
      <w:r w:rsidR="00D408C5" w:rsidRPr="0085022A">
        <w:rPr>
          <w:b/>
          <w:szCs w:val="20"/>
        </w:rPr>
        <w:t>Person</w:t>
      </w:r>
      <w:r w:rsidR="00D408C5" w:rsidRPr="0085022A">
        <w:rPr>
          <w:bCs/>
          <w:szCs w:val="20"/>
        </w:rPr>
        <w:fldChar w:fldCharType="begin"/>
      </w:r>
      <w:r w:rsidR="00D408C5" w:rsidRPr="0085022A">
        <w:rPr>
          <w:bCs/>
          <w:szCs w:val="20"/>
        </w:rPr>
        <w:instrText xml:space="preserve"> XE "Person" </w:instrText>
      </w:r>
      <w:r w:rsidR="00D408C5" w:rsidRPr="0085022A">
        <w:rPr>
          <w:bCs/>
          <w:szCs w:val="20"/>
        </w:rPr>
        <w:fldChar w:fldCharType="end"/>
      </w:r>
      <w:r w:rsidRPr="0085022A">
        <w:rPr>
          <w:szCs w:val="20"/>
        </w:rPr>
        <w:t>"</w:t>
      </w:r>
      <w:r w:rsidR="00D408C5" w:rsidRPr="0085022A">
        <w:rPr>
          <w:szCs w:val="20"/>
        </w:rPr>
        <w:t xml:space="preserve"> means any individual, company, corporation, firm, partnership, joint venture, association, organisation, state or agency of a state or other entity, whether or not having separate legal personality;</w:t>
      </w:r>
    </w:p>
    <w:p w14:paraId="0B794378" w14:textId="4E1B7FA0" w:rsidR="00D408C5" w:rsidRPr="0085022A" w:rsidRDefault="005440FD" w:rsidP="00D408C5">
      <w:pPr>
        <w:pStyle w:val="ocNum4th4"/>
        <w:keepNext/>
        <w:rPr>
          <w:szCs w:val="20"/>
        </w:rPr>
      </w:pPr>
      <w:r w:rsidRPr="0085022A">
        <w:rPr>
          <w:szCs w:val="20"/>
        </w:rPr>
        <w:t>"</w:t>
      </w:r>
      <w:r w:rsidR="00D408C5" w:rsidRPr="0085022A">
        <w:rPr>
          <w:b/>
          <w:szCs w:val="20"/>
        </w:rPr>
        <w:t>Principal Financial Centre</w:t>
      </w:r>
      <w:r w:rsidR="00D408C5" w:rsidRPr="0085022A">
        <w:rPr>
          <w:bCs/>
          <w:szCs w:val="20"/>
        </w:rPr>
        <w:fldChar w:fldCharType="begin"/>
      </w:r>
      <w:r w:rsidR="00D408C5" w:rsidRPr="0085022A">
        <w:rPr>
          <w:bCs/>
          <w:szCs w:val="20"/>
        </w:rPr>
        <w:instrText xml:space="preserve"> XE "Principal Financial Centre" </w:instrText>
      </w:r>
      <w:r w:rsidR="00D408C5" w:rsidRPr="0085022A">
        <w:rPr>
          <w:bCs/>
          <w:szCs w:val="20"/>
        </w:rPr>
        <w:fldChar w:fldCharType="end"/>
      </w:r>
      <w:r w:rsidRPr="0085022A">
        <w:rPr>
          <w:szCs w:val="20"/>
        </w:rPr>
        <w:t>"</w:t>
      </w:r>
      <w:r w:rsidR="00D408C5" w:rsidRPr="0085022A">
        <w:rPr>
          <w:szCs w:val="20"/>
        </w:rPr>
        <w:t xml:space="preserve"> means, in relation to any currency, the principal financial centre for that currency</w:t>
      </w:r>
      <w:r w:rsidR="00D408C5" w:rsidRPr="0085022A">
        <w:rPr>
          <w:i/>
          <w:szCs w:val="20"/>
        </w:rPr>
        <w:t xml:space="preserve"> </w:t>
      </w:r>
      <w:r w:rsidR="00D408C5" w:rsidRPr="0085022A">
        <w:rPr>
          <w:b/>
          <w:bCs/>
          <w:szCs w:val="20"/>
        </w:rPr>
        <w:t>provided, however, that</w:t>
      </w:r>
      <w:r w:rsidR="00D408C5" w:rsidRPr="0085022A">
        <w:rPr>
          <w:szCs w:val="20"/>
        </w:rPr>
        <w:t>:</w:t>
      </w:r>
    </w:p>
    <w:p w14:paraId="461E0AA4" w14:textId="77777777" w:rsidR="00D408C5" w:rsidRPr="0085022A" w:rsidRDefault="00D408C5" w:rsidP="00E83475">
      <w:pPr>
        <w:pStyle w:val="ocNum4th5"/>
        <w:numPr>
          <w:ilvl w:val="4"/>
          <w:numId w:val="51"/>
        </w:numPr>
      </w:pPr>
      <w:r w:rsidRPr="0085022A">
        <w:t>in relation to euro, it means the principal financial centre of such Member State of the European Union as is selected (in the case of a payment) by the payee or (in the case of a calculation) by the Calculation Agent; and</w:t>
      </w:r>
    </w:p>
    <w:p w14:paraId="098B0A53" w14:textId="77777777" w:rsidR="00D408C5" w:rsidRPr="0085022A" w:rsidRDefault="00D408C5" w:rsidP="00D408C5">
      <w:pPr>
        <w:pStyle w:val="ocNum4th5"/>
        <w:rPr>
          <w:szCs w:val="20"/>
        </w:rPr>
      </w:pPr>
      <w:r w:rsidRPr="0085022A">
        <w:rPr>
          <w:szCs w:val="20"/>
        </w:rPr>
        <w:t>in relation to New Zealand dollars, it means either Wellington or Auckland as is selected (in the case of a payment) by the payee or (in the case of a calculation) by the Calculation Agent;</w:t>
      </w:r>
    </w:p>
    <w:p w14:paraId="3617D657" w14:textId="469BE7B7" w:rsidR="00D408C5" w:rsidRPr="0085022A" w:rsidRDefault="005440FD" w:rsidP="00D408C5">
      <w:pPr>
        <w:pStyle w:val="ocNum4th2"/>
        <w:numPr>
          <w:ilvl w:val="0"/>
          <w:numId w:val="0"/>
        </w:numPr>
        <w:ind w:left="680"/>
        <w:rPr>
          <w:szCs w:val="20"/>
        </w:rPr>
      </w:pPr>
      <w:r w:rsidRPr="0085022A">
        <w:rPr>
          <w:szCs w:val="20"/>
        </w:rPr>
        <w:t>"</w:t>
      </w:r>
      <w:r w:rsidR="00D408C5" w:rsidRPr="0085022A">
        <w:rPr>
          <w:b/>
          <w:bCs/>
          <w:szCs w:val="20"/>
        </w:rPr>
        <w:t>Project Financing</w:t>
      </w:r>
      <w:r w:rsidRPr="0085022A">
        <w:rPr>
          <w:szCs w:val="20"/>
        </w:rPr>
        <w:t>"</w:t>
      </w:r>
      <w:r w:rsidR="00D408C5" w:rsidRPr="0085022A">
        <w:rPr>
          <w:szCs w:val="20"/>
        </w:rPr>
        <w:t xml:space="preserve"> means any arrangement for the provision of funds which are to be used solely to finance a project for the acquisition, construction, development or exploitation of any property;</w:t>
      </w:r>
    </w:p>
    <w:p w14:paraId="4B868652" w14:textId="5F0929E8" w:rsidR="00D408C5" w:rsidRPr="0085022A" w:rsidRDefault="005440FD" w:rsidP="00D408C5">
      <w:pPr>
        <w:pStyle w:val="ocNum4th4"/>
        <w:rPr>
          <w:szCs w:val="20"/>
        </w:rPr>
      </w:pPr>
      <w:r w:rsidRPr="0085022A">
        <w:rPr>
          <w:szCs w:val="20"/>
        </w:rPr>
        <w:t>"</w:t>
      </w:r>
      <w:r w:rsidR="00D408C5" w:rsidRPr="0085022A">
        <w:rPr>
          <w:b/>
          <w:szCs w:val="20"/>
        </w:rPr>
        <w:t>Public External Indebtedness</w:t>
      </w:r>
      <w:r w:rsidRPr="0085022A">
        <w:rPr>
          <w:szCs w:val="20"/>
        </w:rPr>
        <w:t>"</w:t>
      </w:r>
      <w:r w:rsidR="00D408C5" w:rsidRPr="0085022A">
        <w:rPr>
          <w:szCs w:val="20"/>
        </w:rPr>
        <w:t xml:space="preserve"> means any present or future indebtedness</w:t>
      </w:r>
    </w:p>
    <w:p w14:paraId="02DBD2E8" w14:textId="77777777" w:rsidR="00D408C5" w:rsidRPr="0085022A" w:rsidRDefault="00D408C5" w:rsidP="000D5238">
      <w:pPr>
        <w:pStyle w:val="ocNum4th5"/>
        <w:numPr>
          <w:ilvl w:val="4"/>
          <w:numId w:val="42"/>
        </w:numPr>
        <w:rPr>
          <w:szCs w:val="20"/>
        </w:rPr>
      </w:pPr>
      <w:r w:rsidRPr="0085022A">
        <w:rPr>
          <w:szCs w:val="20"/>
        </w:rPr>
        <w:t>in the form of, or represented by, notes, bonds or other similar instruments which are for the time being, or are capable of being, quoted, listed or ordinarily dealt in on any stock exchange, over the counter or other securities market; and</w:t>
      </w:r>
    </w:p>
    <w:p w14:paraId="4636BCF6" w14:textId="77777777" w:rsidR="00D408C5" w:rsidRPr="0085022A" w:rsidRDefault="00D408C5" w:rsidP="00D408C5">
      <w:pPr>
        <w:pStyle w:val="ocNum4th5"/>
        <w:rPr>
          <w:szCs w:val="20"/>
        </w:rPr>
      </w:pPr>
      <w:r w:rsidRPr="0085022A">
        <w:rPr>
          <w:szCs w:val="20"/>
        </w:rPr>
        <w:t>which is (i) payable in or by reference to a currency which is not the lawful currency for the time being of Andorra, or (ii) which is payable in or by reference to the lawful currency for the time being of Andorra where more than 50 per cent. in aggregate principal amount of such indebtedness is initially placed outside Andorra;</w:t>
      </w:r>
    </w:p>
    <w:p w14:paraId="3CFC096E" w14:textId="33393236" w:rsidR="00D408C5" w:rsidRPr="0085022A" w:rsidRDefault="005440FD" w:rsidP="00D408C5">
      <w:pPr>
        <w:pStyle w:val="ocNum4th4"/>
        <w:rPr>
          <w:szCs w:val="20"/>
        </w:rPr>
      </w:pPr>
      <w:r w:rsidRPr="0085022A">
        <w:rPr>
          <w:szCs w:val="20"/>
        </w:rPr>
        <w:t>"</w:t>
      </w:r>
      <w:r w:rsidR="00D408C5" w:rsidRPr="0085022A">
        <w:rPr>
          <w:b/>
          <w:szCs w:val="20"/>
        </w:rPr>
        <w:t>Put Option Notice</w:t>
      </w:r>
      <w:r w:rsidR="00D408C5" w:rsidRPr="0085022A">
        <w:rPr>
          <w:bCs/>
          <w:szCs w:val="20"/>
        </w:rPr>
        <w:fldChar w:fldCharType="begin"/>
      </w:r>
      <w:r w:rsidR="00D408C5" w:rsidRPr="0085022A">
        <w:rPr>
          <w:bCs/>
          <w:szCs w:val="20"/>
        </w:rPr>
        <w:instrText xml:space="preserve"> XE "Put Option Notice" </w:instrText>
      </w:r>
      <w:r w:rsidR="00D408C5" w:rsidRPr="0085022A">
        <w:rPr>
          <w:bCs/>
          <w:szCs w:val="20"/>
        </w:rPr>
        <w:fldChar w:fldCharType="end"/>
      </w:r>
      <w:r w:rsidRPr="0085022A">
        <w:rPr>
          <w:szCs w:val="20"/>
        </w:rPr>
        <w:t>"</w:t>
      </w:r>
      <w:r w:rsidR="00D408C5" w:rsidRPr="0085022A">
        <w:rPr>
          <w:szCs w:val="20"/>
        </w:rPr>
        <w:t xml:space="preserve"> means a notice which must be delivered to a Paying Agent by any Noteholder wanting to exercise a right to redeem a Note at the option of the Noteholder;</w:t>
      </w:r>
    </w:p>
    <w:p w14:paraId="2C028632" w14:textId="40067C42" w:rsidR="00D408C5" w:rsidRPr="0085022A" w:rsidRDefault="005440FD" w:rsidP="00D408C5">
      <w:pPr>
        <w:pStyle w:val="ocNum4th4"/>
        <w:rPr>
          <w:szCs w:val="20"/>
        </w:rPr>
      </w:pPr>
      <w:r w:rsidRPr="0085022A">
        <w:rPr>
          <w:szCs w:val="20"/>
        </w:rPr>
        <w:t>"</w:t>
      </w:r>
      <w:r w:rsidR="00D408C5" w:rsidRPr="0085022A">
        <w:rPr>
          <w:b/>
          <w:szCs w:val="20"/>
        </w:rPr>
        <w:t>Put Option Receipt</w:t>
      </w:r>
      <w:r w:rsidR="00D408C5" w:rsidRPr="0085022A">
        <w:rPr>
          <w:bCs/>
          <w:szCs w:val="20"/>
        </w:rPr>
        <w:fldChar w:fldCharType="begin"/>
      </w:r>
      <w:r w:rsidR="00D408C5" w:rsidRPr="0085022A">
        <w:rPr>
          <w:bCs/>
          <w:szCs w:val="20"/>
        </w:rPr>
        <w:instrText xml:space="preserve"> XE "Put Option Receipt" </w:instrText>
      </w:r>
      <w:r w:rsidR="00D408C5" w:rsidRPr="0085022A">
        <w:rPr>
          <w:bCs/>
          <w:szCs w:val="20"/>
        </w:rPr>
        <w:fldChar w:fldCharType="end"/>
      </w:r>
      <w:r w:rsidRPr="0085022A">
        <w:rPr>
          <w:szCs w:val="20"/>
        </w:rPr>
        <w:t>"</w:t>
      </w:r>
      <w:r w:rsidR="00D408C5" w:rsidRPr="0085022A">
        <w:rPr>
          <w:szCs w:val="20"/>
        </w:rPr>
        <w:t xml:space="preserve"> means a receipt issued by a Paying Agent to a depositing Noteholder upon deposit of a Note with such Paying Agent by any Noteholder wanting to exercise a right to redeem a Note at the option of the Noteholder;</w:t>
      </w:r>
    </w:p>
    <w:p w14:paraId="77E2FFB5" w14:textId="50CE254F" w:rsidR="00D408C5" w:rsidRPr="0085022A" w:rsidRDefault="005440FD" w:rsidP="00D408C5">
      <w:pPr>
        <w:pStyle w:val="ocNum4th2"/>
        <w:numPr>
          <w:ilvl w:val="0"/>
          <w:numId w:val="0"/>
        </w:numPr>
        <w:ind w:left="680"/>
        <w:rPr>
          <w:szCs w:val="20"/>
        </w:rPr>
      </w:pPr>
      <w:bookmarkStart w:id="55" w:name="_Hlk66115156"/>
      <w:r w:rsidRPr="0085022A">
        <w:rPr>
          <w:szCs w:val="20"/>
        </w:rPr>
        <w:t>"</w:t>
      </w:r>
      <w:r w:rsidR="00D408C5" w:rsidRPr="0085022A">
        <w:rPr>
          <w:b/>
          <w:bCs/>
          <w:szCs w:val="20"/>
        </w:rPr>
        <w:t>Quotation Time</w:t>
      </w:r>
      <w:r w:rsidRPr="0085022A">
        <w:rPr>
          <w:szCs w:val="20"/>
        </w:rPr>
        <w:t>"</w:t>
      </w:r>
      <w:r w:rsidR="00D408C5" w:rsidRPr="0085022A">
        <w:rPr>
          <w:b/>
          <w:szCs w:val="20"/>
        </w:rPr>
        <w:fldChar w:fldCharType="begin"/>
      </w:r>
      <w:r w:rsidR="00D408C5" w:rsidRPr="0085022A">
        <w:rPr>
          <w:szCs w:val="20"/>
        </w:rPr>
        <w:instrText xml:space="preserve"> XE "</w:instrText>
      </w:r>
      <w:r w:rsidR="00D408C5" w:rsidRPr="0085022A">
        <w:rPr>
          <w:bCs/>
          <w:szCs w:val="20"/>
        </w:rPr>
        <w:instrText>Quotation Time</w:instrText>
      </w:r>
      <w:r w:rsidR="00D408C5" w:rsidRPr="0085022A">
        <w:rPr>
          <w:szCs w:val="20"/>
        </w:rPr>
        <w:instrText xml:space="preserve">" </w:instrText>
      </w:r>
      <w:r w:rsidR="00D408C5" w:rsidRPr="0085022A">
        <w:rPr>
          <w:b/>
          <w:szCs w:val="20"/>
        </w:rPr>
        <w:fldChar w:fldCharType="end"/>
      </w:r>
      <w:r w:rsidR="00D408C5" w:rsidRPr="0085022A">
        <w:rPr>
          <w:szCs w:val="20"/>
        </w:rPr>
        <w:t xml:space="preserve"> has the meaning given in the relevant Final Terms;</w:t>
      </w:r>
    </w:p>
    <w:p w14:paraId="5A78B0E6" w14:textId="63333EA6" w:rsidR="00D408C5" w:rsidRPr="0085022A" w:rsidRDefault="005440FD" w:rsidP="00D408C5">
      <w:pPr>
        <w:pStyle w:val="ocNum4th4"/>
        <w:rPr>
          <w:szCs w:val="20"/>
        </w:rPr>
      </w:pPr>
      <w:r w:rsidRPr="0085022A">
        <w:rPr>
          <w:szCs w:val="20"/>
        </w:rPr>
        <w:t>"</w:t>
      </w:r>
      <w:r w:rsidR="00D408C5" w:rsidRPr="0085022A">
        <w:rPr>
          <w:b/>
          <w:szCs w:val="20"/>
        </w:rPr>
        <w:t>Rate of Interest</w:t>
      </w:r>
      <w:r w:rsidR="00D408C5" w:rsidRPr="0085022A">
        <w:rPr>
          <w:bCs/>
          <w:szCs w:val="20"/>
        </w:rPr>
        <w:fldChar w:fldCharType="begin"/>
      </w:r>
      <w:r w:rsidR="00D408C5" w:rsidRPr="0085022A">
        <w:rPr>
          <w:bCs/>
          <w:szCs w:val="20"/>
        </w:rPr>
        <w:instrText xml:space="preserve"> XE "Rate of Interest" </w:instrText>
      </w:r>
      <w:r w:rsidR="00D408C5" w:rsidRPr="0085022A">
        <w:rPr>
          <w:bCs/>
          <w:szCs w:val="20"/>
        </w:rPr>
        <w:fldChar w:fldCharType="end"/>
      </w:r>
      <w:r w:rsidRPr="0085022A">
        <w:rPr>
          <w:szCs w:val="20"/>
        </w:rPr>
        <w:t>"</w:t>
      </w:r>
      <w:r w:rsidR="00D408C5" w:rsidRPr="0085022A">
        <w:rPr>
          <w:szCs w:val="20"/>
        </w:rPr>
        <w:t xml:space="preserve"> means the rate or rates (expressed as a percentage per annum) of interest payable in respect of the Notes specified in the relevant Final Terms or calculated or determined in accordance with the provisions of these Conditions and/or the relevant Final Terms;</w:t>
      </w:r>
    </w:p>
    <w:p w14:paraId="5CAD0820" w14:textId="77777777" w:rsidR="00F81099" w:rsidRPr="00F81099" w:rsidRDefault="005440FD" w:rsidP="00F81099">
      <w:pPr>
        <w:pStyle w:val="ocNum4th4"/>
        <w:rPr>
          <w:szCs w:val="20"/>
        </w:rPr>
      </w:pPr>
      <w:r w:rsidRPr="0085022A">
        <w:t>"</w:t>
      </w:r>
      <w:r w:rsidR="00D408C5" w:rsidRPr="0085022A">
        <w:rPr>
          <w:b/>
        </w:rPr>
        <w:t>Redemption Amount</w:t>
      </w:r>
      <w:r w:rsidR="00D408C5" w:rsidRPr="0085022A">
        <w:rPr>
          <w:bCs/>
        </w:rPr>
        <w:fldChar w:fldCharType="begin"/>
      </w:r>
      <w:r w:rsidR="00D408C5" w:rsidRPr="0085022A">
        <w:rPr>
          <w:bCs/>
        </w:rPr>
        <w:instrText xml:space="preserve"> XE "Redemption Amount" </w:instrText>
      </w:r>
      <w:r w:rsidR="00D408C5" w:rsidRPr="0085022A">
        <w:rPr>
          <w:bCs/>
        </w:rPr>
        <w:fldChar w:fldCharType="end"/>
      </w:r>
      <w:r w:rsidRPr="0085022A">
        <w:t>"</w:t>
      </w:r>
      <w:r w:rsidR="00D408C5" w:rsidRPr="0085022A">
        <w:t xml:space="preserve"> means, as appropriate, the Final Redemption Amount, the Optional Redemption Amount (Call), </w:t>
      </w:r>
      <w:r w:rsidR="00F81099">
        <w:rPr>
          <w:szCs w:val="20"/>
        </w:rPr>
        <w:t xml:space="preserve">the </w:t>
      </w:r>
      <w:r w:rsidR="00F81099" w:rsidRPr="00F81099">
        <w:rPr>
          <w:szCs w:val="20"/>
        </w:rPr>
        <w:t>Optional Redemption Amount (</w:t>
      </w:r>
      <w:r w:rsidR="00F81099">
        <w:rPr>
          <w:szCs w:val="20"/>
        </w:rPr>
        <w:t xml:space="preserve">Clean-Up </w:t>
      </w:r>
      <w:r w:rsidR="00F81099" w:rsidRPr="00F81099">
        <w:rPr>
          <w:szCs w:val="20"/>
        </w:rPr>
        <w:t>Call)</w:t>
      </w:r>
      <w:r w:rsidR="00F81099">
        <w:rPr>
          <w:szCs w:val="20"/>
        </w:rPr>
        <w:t xml:space="preserve">, the Sterling </w:t>
      </w:r>
      <w:r w:rsidR="00F81099" w:rsidRPr="00F81099">
        <w:rPr>
          <w:szCs w:val="20"/>
        </w:rPr>
        <w:t xml:space="preserve">Make Whole Redemption Amount, the Non-Sterling Make Whole Redemption Amount, the Optional Redemption Amount (Put), the Early Termination Amount or </w:t>
      </w:r>
      <w:r w:rsidR="00F81099" w:rsidRPr="00F81099">
        <w:rPr>
          <w:szCs w:val="20"/>
        </w:rPr>
        <w:lastRenderedPageBreak/>
        <w:t>such other amount in the nature of a redemption amount as may be specified in the relevant Final Terms;</w:t>
      </w:r>
    </w:p>
    <w:p w14:paraId="741B9053" w14:textId="5A7DF04F" w:rsidR="00D408C5" w:rsidRPr="00F81099" w:rsidRDefault="005440FD" w:rsidP="00533CDC">
      <w:pPr>
        <w:pStyle w:val="ocNum4th4"/>
        <w:numPr>
          <w:ilvl w:val="0"/>
          <w:numId w:val="0"/>
        </w:numPr>
        <w:ind w:left="680"/>
        <w:rPr>
          <w:szCs w:val="20"/>
        </w:rPr>
      </w:pPr>
      <w:r w:rsidRPr="00F81099">
        <w:rPr>
          <w:szCs w:val="20"/>
        </w:rPr>
        <w:t>"</w:t>
      </w:r>
      <w:r w:rsidR="00D408C5" w:rsidRPr="00F81099">
        <w:rPr>
          <w:b/>
          <w:bCs/>
          <w:szCs w:val="20"/>
        </w:rPr>
        <w:t>Redemption Margin</w:t>
      </w:r>
      <w:r w:rsidRPr="00F81099">
        <w:rPr>
          <w:szCs w:val="20"/>
        </w:rPr>
        <w:t>"</w:t>
      </w:r>
      <w:r w:rsidR="00D408C5" w:rsidRPr="00F81099">
        <w:rPr>
          <w:b/>
          <w:szCs w:val="20"/>
        </w:rPr>
        <w:fldChar w:fldCharType="begin"/>
      </w:r>
      <w:r w:rsidR="00D408C5" w:rsidRPr="00F81099">
        <w:rPr>
          <w:szCs w:val="20"/>
        </w:rPr>
        <w:instrText xml:space="preserve"> XE "</w:instrText>
      </w:r>
      <w:r w:rsidR="00D408C5" w:rsidRPr="00F81099">
        <w:rPr>
          <w:bCs/>
          <w:szCs w:val="20"/>
        </w:rPr>
        <w:instrText>Redemption Margin</w:instrText>
      </w:r>
      <w:r w:rsidR="00D408C5" w:rsidRPr="00F81099">
        <w:rPr>
          <w:szCs w:val="20"/>
        </w:rPr>
        <w:instrText xml:space="preserve">" </w:instrText>
      </w:r>
      <w:r w:rsidR="00D408C5" w:rsidRPr="00F81099">
        <w:rPr>
          <w:b/>
          <w:szCs w:val="20"/>
        </w:rPr>
        <w:fldChar w:fldCharType="end"/>
      </w:r>
      <w:r w:rsidR="00D408C5" w:rsidRPr="00F81099">
        <w:rPr>
          <w:szCs w:val="20"/>
        </w:rPr>
        <w:t xml:space="preserve"> means the figure specified in the relevant Final Terms;</w:t>
      </w:r>
    </w:p>
    <w:p w14:paraId="607CC54C" w14:textId="6C6D6B04" w:rsidR="00D408C5" w:rsidRPr="0085022A" w:rsidRDefault="005440FD" w:rsidP="00D408C5">
      <w:pPr>
        <w:pStyle w:val="ocNum4th4"/>
        <w:rPr>
          <w:szCs w:val="20"/>
        </w:rPr>
      </w:pPr>
      <w:r w:rsidRPr="0085022A">
        <w:rPr>
          <w:szCs w:val="20"/>
        </w:rPr>
        <w:t>"</w:t>
      </w:r>
      <w:r w:rsidR="00D408C5" w:rsidRPr="0085022A">
        <w:rPr>
          <w:b/>
          <w:szCs w:val="20"/>
        </w:rPr>
        <w:t>Reference Banks</w:t>
      </w:r>
      <w:r w:rsidR="00D408C5" w:rsidRPr="0085022A">
        <w:rPr>
          <w:bCs/>
          <w:szCs w:val="20"/>
        </w:rPr>
        <w:fldChar w:fldCharType="begin"/>
      </w:r>
      <w:r w:rsidR="00D408C5" w:rsidRPr="0085022A">
        <w:rPr>
          <w:bCs/>
          <w:szCs w:val="20"/>
        </w:rPr>
        <w:instrText xml:space="preserve"> XE "Reference Banks" </w:instrText>
      </w:r>
      <w:r w:rsidR="00D408C5" w:rsidRPr="0085022A">
        <w:rPr>
          <w:bCs/>
          <w:szCs w:val="20"/>
        </w:rPr>
        <w:fldChar w:fldCharType="end"/>
      </w:r>
      <w:r w:rsidRPr="0085022A">
        <w:rPr>
          <w:szCs w:val="20"/>
        </w:rPr>
        <w:t>"</w:t>
      </w:r>
      <w:r w:rsidR="00D408C5" w:rsidRPr="0085022A">
        <w:rPr>
          <w:b/>
          <w:szCs w:val="20"/>
        </w:rPr>
        <w:t xml:space="preserve"> </w:t>
      </w:r>
      <w:r w:rsidR="00D408C5" w:rsidRPr="0085022A">
        <w:rPr>
          <w:szCs w:val="20"/>
        </w:rPr>
        <w:t xml:space="preserve">has the meaning given in the relevant Final Terms or, if none, four major banks selected by the Issuer in the market that is most closely connected with the Reference Rate; </w:t>
      </w:r>
    </w:p>
    <w:p w14:paraId="2DA9EC45" w14:textId="688D11C4" w:rsidR="00D408C5" w:rsidRPr="0085022A" w:rsidRDefault="005440FD" w:rsidP="00D408C5">
      <w:pPr>
        <w:pStyle w:val="ocNum4th2"/>
        <w:numPr>
          <w:ilvl w:val="0"/>
          <w:numId w:val="0"/>
        </w:numPr>
        <w:ind w:left="680"/>
        <w:rPr>
          <w:szCs w:val="20"/>
        </w:rPr>
      </w:pPr>
      <w:r w:rsidRPr="0085022A">
        <w:rPr>
          <w:szCs w:val="20"/>
        </w:rPr>
        <w:t>"</w:t>
      </w:r>
      <w:r w:rsidR="00D408C5" w:rsidRPr="0085022A">
        <w:rPr>
          <w:b/>
          <w:bCs/>
          <w:szCs w:val="20"/>
        </w:rPr>
        <w:t>Reference Bond</w:t>
      </w:r>
      <w:r w:rsidRPr="0085022A">
        <w:rPr>
          <w:szCs w:val="20"/>
        </w:rPr>
        <w:t>"</w:t>
      </w:r>
      <w:r w:rsidR="00D408C5" w:rsidRPr="0085022A">
        <w:rPr>
          <w:b/>
          <w:szCs w:val="20"/>
        </w:rPr>
        <w:fldChar w:fldCharType="begin"/>
      </w:r>
      <w:r w:rsidR="00D408C5" w:rsidRPr="0085022A">
        <w:rPr>
          <w:szCs w:val="20"/>
        </w:rPr>
        <w:instrText xml:space="preserve"> XE "</w:instrText>
      </w:r>
      <w:r w:rsidR="00D408C5" w:rsidRPr="0085022A">
        <w:rPr>
          <w:bCs/>
          <w:szCs w:val="20"/>
        </w:rPr>
        <w:instrText>Reference Bond</w:instrText>
      </w:r>
      <w:r w:rsidR="00D408C5" w:rsidRPr="0085022A">
        <w:rPr>
          <w:szCs w:val="20"/>
        </w:rPr>
        <w:instrText xml:space="preserve">" </w:instrText>
      </w:r>
      <w:r w:rsidR="00D408C5" w:rsidRPr="0085022A">
        <w:rPr>
          <w:b/>
          <w:szCs w:val="20"/>
        </w:rPr>
        <w:fldChar w:fldCharType="end"/>
      </w:r>
      <w:r w:rsidR="00D408C5" w:rsidRPr="0085022A">
        <w:rPr>
          <w:szCs w:val="20"/>
        </w:rPr>
        <w:t xml:space="preserve"> means the bond specified in the relevant Final Terms or, if not so specified or to the extent that such Reference Bond specified in the Final Terms is no longer outstanding on the relevant Reference Date, the DA Selected Bond;</w:t>
      </w:r>
    </w:p>
    <w:bookmarkEnd w:id="55"/>
    <w:p w14:paraId="6AD9EFFA" w14:textId="0269FF3D" w:rsidR="00D408C5" w:rsidRPr="0085022A" w:rsidRDefault="005440FD" w:rsidP="00D408C5">
      <w:pPr>
        <w:pStyle w:val="BodyText1"/>
        <w:rPr>
          <w:rFonts w:cs="Times New Roman"/>
          <w:szCs w:val="20"/>
        </w:rPr>
      </w:pPr>
      <w:r w:rsidRPr="0085022A">
        <w:rPr>
          <w:rFonts w:cs="Times New Roman"/>
          <w:szCs w:val="20"/>
        </w:rPr>
        <w:t>"</w:t>
      </w:r>
      <w:r w:rsidR="00D408C5" w:rsidRPr="0085022A">
        <w:rPr>
          <w:rFonts w:cs="Times New Roman"/>
          <w:b/>
          <w:bCs/>
          <w:szCs w:val="20"/>
        </w:rPr>
        <w:t>Reference Bond Price</w:t>
      </w:r>
      <w:r w:rsidRPr="0085022A">
        <w:rPr>
          <w:rFonts w:cs="Times New Roman"/>
          <w:szCs w:val="20"/>
        </w:rPr>
        <w:t>"</w:t>
      </w:r>
      <w:r w:rsidR="00D408C5" w:rsidRPr="0085022A">
        <w:rPr>
          <w:rFonts w:cs="Times New Roman"/>
          <w:b/>
          <w:szCs w:val="20"/>
        </w:rPr>
        <w:fldChar w:fldCharType="begin"/>
      </w:r>
      <w:r w:rsidR="00D408C5" w:rsidRPr="0085022A">
        <w:rPr>
          <w:rFonts w:cs="Times New Roman"/>
          <w:szCs w:val="20"/>
        </w:rPr>
        <w:instrText xml:space="preserve"> XE "</w:instrText>
      </w:r>
      <w:r w:rsidR="00D408C5" w:rsidRPr="0085022A">
        <w:rPr>
          <w:rFonts w:cs="Times New Roman"/>
          <w:bCs/>
          <w:szCs w:val="20"/>
        </w:rPr>
        <w:instrText>Reference Bond Price</w:instrText>
      </w:r>
      <w:r w:rsidR="00D408C5" w:rsidRPr="0085022A">
        <w:rPr>
          <w:rFonts w:cs="Times New Roman"/>
          <w:szCs w:val="20"/>
        </w:rPr>
        <w:instrText xml:space="preserve">" </w:instrText>
      </w:r>
      <w:r w:rsidR="00D408C5" w:rsidRPr="0085022A">
        <w:rPr>
          <w:rFonts w:cs="Times New Roman"/>
          <w:b/>
          <w:szCs w:val="20"/>
        </w:rPr>
        <w:fldChar w:fldCharType="end"/>
      </w:r>
      <w:r w:rsidR="00D408C5" w:rsidRPr="0085022A">
        <w:rPr>
          <w:rFonts w:cs="Times New Roman"/>
          <w:szCs w:val="20"/>
        </w:rPr>
        <w:t xml:space="preserve"> means, with respect to any Reference Date, (i) the arithmetic average of the Reference Government Bond Dealer Quotations for such date of redemption, after excluding the highest and lowest such Reference Government Bond Dealer Quotations, or (ii) if fewer than five such Reference Government Bond Dealer Quotations are received, the arithmetic average of all such quotations;</w:t>
      </w:r>
    </w:p>
    <w:p w14:paraId="45D82CA7" w14:textId="45BAB861" w:rsidR="00D408C5" w:rsidRPr="0085022A" w:rsidRDefault="005440FD" w:rsidP="00D408C5">
      <w:pPr>
        <w:pStyle w:val="BodyText1"/>
        <w:rPr>
          <w:rFonts w:cs="Times New Roman"/>
          <w:szCs w:val="20"/>
        </w:rPr>
      </w:pPr>
      <w:r w:rsidRPr="0085022A">
        <w:rPr>
          <w:rFonts w:cs="Times New Roman"/>
          <w:szCs w:val="20"/>
        </w:rPr>
        <w:t>"</w:t>
      </w:r>
      <w:r w:rsidR="00D408C5" w:rsidRPr="0085022A">
        <w:rPr>
          <w:rFonts w:cs="Times New Roman"/>
          <w:b/>
          <w:bCs/>
          <w:szCs w:val="20"/>
        </w:rPr>
        <w:t>Reference Bond Rate</w:t>
      </w:r>
      <w:r w:rsidRPr="0085022A">
        <w:rPr>
          <w:rFonts w:cs="Times New Roman"/>
          <w:szCs w:val="20"/>
        </w:rPr>
        <w:t>"</w:t>
      </w:r>
      <w:r w:rsidR="00D408C5" w:rsidRPr="0085022A">
        <w:rPr>
          <w:rFonts w:cs="Times New Roman"/>
          <w:b/>
          <w:szCs w:val="20"/>
        </w:rPr>
        <w:fldChar w:fldCharType="begin"/>
      </w:r>
      <w:r w:rsidR="00D408C5" w:rsidRPr="0085022A">
        <w:rPr>
          <w:rFonts w:cs="Times New Roman"/>
          <w:szCs w:val="20"/>
        </w:rPr>
        <w:instrText xml:space="preserve"> XE "</w:instrText>
      </w:r>
      <w:r w:rsidR="00D408C5" w:rsidRPr="0085022A">
        <w:rPr>
          <w:rFonts w:cs="Times New Roman"/>
          <w:bCs/>
          <w:szCs w:val="20"/>
        </w:rPr>
        <w:instrText>Reference Bond Rate</w:instrText>
      </w:r>
      <w:r w:rsidR="00D408C5" w:rsidRPr="0085022A">
        <w:rPr>
          <w:rFonts w:cs="Times New Roman"/>
          <w:szCs w:val="20"/>
        </w:rPr>
        <w:instrText xml:space="preserve">" </w:instrText>
      </w:r>
      <w:r w:rsidR="00D408C5" w:rsidRPr="0085022A">
        <w:rPr>
          <w:rFonts w:cs="Times New Roman"/>
          <w:b/>
          <w:szCs w:val="20"/>
        </w:rPr>
        <w:fldChar w:fldCharType="end"/>
      </w:r>
      <w:r w:rsidR="00D408C5" w:rsidRPr="0085022A">
        <w:rPr>
          <w:rFonts w:cs="Times New Roman"/>
          <w:szCs w:val="20"/>
        </w:rPr>
        <w:t xml:space="preserve"> means, with respect to any Reference Date, the rate per annum equal to the annual or semi-annual yield (as the case may be) for the Remaining Term or interpolated yield for the Remaining Term (on the relevant day count basis) of the Reference Bond, assuming a price for the Reference Bond (expressed as a percentage of its principal amount) equal to the Reference Bond Price for such Reference Date;</w:t>
      </w:r>
    </w:p>
    <w:p w14:paraId="1135CCA0" w14:textId="386E1749" w:rsidR="00D408C5" w:rsidRPr="0085022A" w:rsidRDefault="005440FD" w:rsidP="00D408C5">
      <w:pPr>
        <w:pStyle w:val="BodyText1"/>
        <w:rPr>
          <w:rFonts w:cs="Times New Roman"/>
          <w:szCs w:val="20"/>
        </w:rPr>
      </w:pPr>
      <w:r w:rsidRPr="0085022A">
        <w:rPr>
          <w:rFonts w:cs="Times New Roman"/>
          <w:szCs w:val="20"/>
        </w:rPr>
        <w:t>"</w:t>
      </w:r>
      <w:r w:rsidR="00D408C5" w:rsidRPr="0085022A">
        <w:rPr>
          <w:rFonts w:cs="Times New Roman"/>
          <w:b/>
          <w:bCs/>
          <w:szCs w:val="20"/>
        </w:rPr>
        <w:t>Reference Date</w:t>
      </w:r>
      <w:r w:rsidRPr="0085022A">
        <w:rPr>
          <w:rFonts w:cs="Times New Roman"/>
          <w:szCs w:val="20"/>
        </w:rPr>
        <w:t>"</w:t>
      </w:r>
      <w:r w:rsidR="00D408C5" w:rsidRPr="0085022A">
        <w:rPr>
          <w:rFonts w:cs="Times New Roman"/>
          <w:b/>
          <w:szCs w:val="20"/>
        </w:rPr>
        <w:fldChar w:fldCharType="begin"/>
      </w:r>
      <w:r w:rsidR="00D408C5" w:rsidRPr="0085022A">
        <w:rPr>
          <w:rFonts w:cs="Times New Roman"/>
          <w:szCs w:val="20"/>
        </w:rPr>
        <w:instrText xml:space="preserve"> XE "</w:instrText>
      </w:r>
      <w:r w:rsidR="00D408C5" w:rsidRPr="0085022A">
        <w:rPr>
          <w:rFonts w:cs="Times New Roman"/>
          <w:bCs/>
          <w:szCs w:val="20"/>
        </w:rPr>
        <w:instrText>Reference Date</w:instrText>
      </w:r>
      <w:r w:rsidR="00D408C5" w:rsidRPr="0085022A">
        <w:rPr>
          <w:rFonts w:cs="Times New Roman"/>
          <w:szCs w:val="20"/>
        </w:rPr>
        <w:instrText xml:space="preserve">" </w:instrText>
      </w:r>
      <w:r w:rsidR="00D408C5" w:rsidRPr="0085022A">
        <w:rPr>
          <w:rFonts w:cs="Times New Roman"/>
          <w:b/>
          <w:szCs w:val="20"/>
        </w:rPr>
        <w:fldChar w:fldCharType="end"/>
      </w:r>
      <w:r w:rsidR="00D408C5" w:rsidRPr="0085022A">
        <w:rPr>
          <w:rFonts w:cs="Times New Roman"/>
          <w:szCs w:val="20"/>
        </w:rPr>
        <w:t xml:space="preserve"> means the date falling three London Business Days prior to the Optional Redemption Date (Call);</w:t>
      </w:r>
    </w:p>
    <w:p w14:paraId="57F7D450" w14:textId="1E68FB28" w:rsidR="00D408C5" w:rsidRPr="0085022A" w:rsidRDefault="005440FD" w:rsidP="00D408C5">
      <w:pPr>
        <w:pStyle w:val="BodyText1"/>
        <w:rPr>
          <w:rFonts w:cs="Times New Roman"/>
          <w:b/>
          <w:szCs w:val="20"/>
        </w:rPr>
      </w:pPr>
      <w:r w:rsidRPr="0085022A">
        <w:rPr>
          <w:rFonts w:cs="Times New Roman"/>
          <w:szCs w:val="20"/>
        </w:rPr>
        <w:t>"</w:t>
      </w:r>
      <w:r w:rsidR="00D408C5" w:rsidRPr="0085022A">
        <w:rPr>
          <w:rFonts w:cs="Times New Roman"/>
          <w:b/>
          <w:bCs/>
          <w:szCs w:val="20"/>
        </w:rPr>
        <w:t>Reference Government Bond Dealer</w:t>
      </w:r>
      <w:r w:rsidRPr="0085022A">
        <w:rPr>
          <w:rFonts w:cs="Times New Roman"/>
          <w:szCs w:val="20"/>
        </w:rPr>
        <w:t>"</w:t>
      </w:r>
      <w:r w:rsidR="00D408C5" w:rsidRPr="0085022A">
        <w:rPr>
          <w:rFonts w:cs="Times New Roman"/>
          <w:b/>
          <w:szCs w:val="20"/>
        </w:rPr>
        <w:fldChar w:fldCharType="begin"/>
      </w:r>
      <w:r w:rsidR="00D408C5" w:rsidRPr="0085022A">
        <w:rPr>
          <w:rFonts w:cs="Times New Roman"/>
          <w:szCs w:val="20"/>
        </w:rPr>
        <w:instrText xml:space="preserve"> XE "</w:instrText>
      </w:r>
      <w:r w:rsidR="00D408C5" w:rsidRPr="0085022A">
        <w:rPr>
          <w:rFonts w:cs="Times New Roman"/>
          <w:bCs/>
          <w:szCs w:val="20"/>
        </w:rPr>
        <w:instrText>Reference Government Bond Dealer</w:instrText>
      </w:r>
      <w:r w:rsidR="00D408C5" w:rsidRPr="0085022A">
        <w:rPr>
          <w:rFonts w:cs="Times New Roman"/>
          <w:szCs w:val="20"/>
        </w:rPr>
        <w:instrText xml:space="preserve">" </w:instrText>
      </w:r>
      <w:r w:rsidR="00D408C5" w:rsidRPr="0085022A">
        <w:rPr>
          <w:rFonts w:cs="Times New Roman"/>
          <w:b/>
          <w:szCs w:val="20"/>
        </w:rPr>
        <w:fldChar w:fldCharType="end"/>
      </w:r>
      <w:r w:rsidR="00D408C5" w:rsidRPr="0085022A">
        <w:rPr>
          <w:rFonts w:cs="Times New Roman"/>
          <w:szCs w:val="20"/>
        </w:rPr>
        <w:t xml:space="preserve"> means each of five banks selected by the Issuer (following, where practicable, consultation with the Determination Agent, if applicable), or their affiliates, which are (i) primary government securities dealers, and their respective successors, or (ii) market makers in pricing corporate bond issues</w:t>
      </w:r>
      <w:r w:rsidR="00D408C5" w:rsidRPr="0085022A">
        <w:rPr>
          <w:rFonts w:cs="Times New Roman"/>
          <w:b/>
          <w:szCs w:val="20"/>
        </w:rPr>
        <w:t>;</w:t>
      </w:r>
    </w:p>
    <w:p w14:paraId="5998F81F" w14:textId="2FAF77F1" w:rsidR="00D408C5" w:rsidRPr="0085022A" w:rsidRDefault="005440FD" w:rsidP="00D408C5">
      <w:pPr>
        <w:pStyle w:val="BodyText1"/>
        <w:rPr>
          <w:rFonts w:cs="Times New Roman"/>
          <w:szCs w:val="20"/>
        </w:rPr>
      </w:pPr>
      <w:r w:rsidRPr="0085022A">
        <w:rPr>
          <w:rFonts w:cs="Times New Roman"/>
          <w:szCs w:val="20"/>
        </w:rPr>
        <w:t>"</w:t>
      </w:r>
      <w:r w:rsidR="00D408C5" w:rsidRPr="0085022A">
        <w:rPr>
          <w:rFonts w:cs="Times New Roman"/>
          <w:b/>
          <w:bCs/>
          <w:szCs w:val="20"/>
        </w:rPr>
        <w:t>Reference Government Bond Dealer Quotations</w:t>
      </w:r>
      <w:r w:rsidRPr="0085022A">
        <w:rPr>
          <w:rFonts w:cs="Times New Roman"/>
          <w:szCs w:val="20"/>
        </w:rPr>
        <w:t>"</w:t>
      </w:r>
      <w:r w:rsidR="00D408C5" w:rsidRPr="0085022A">
        <w:rPr>
          <w:rFonts w:cs="Times New Roman"/>
          <w:b/>
          <w:szCs w:val="20"/>
        </w:rPr>
        <w:fldChar w:fldCharType="begin"/>
      </w:r>
      <w:r w:rsidR="00D408C5" w:rsidRPr="0085022A">
        <w:rPr>
          <w:rFonts w:cs="Times New Roman"/>
          <w:szCs w:val="20"/>
        </w:rPr>
        <w:instrText xml:space="preserve"> XE "</w:instrText>
      </w:r>
      <w:r w:rsidR="00D408C5" w:rsidRPr="0085022A">
        <w:rPr>
          <w:rFonts w:cs="Times New Roman"/>
          <w:bCs/>
          <w:szCs w:val="20"/>
        </w:rPr>
        <w:instrText>Reference Government Bond Dealer Quotations</w:instrText>
      </w:r>
      <w:r w:rsidR="00D408C5" w:rsidRPr="0085022A">
        <w:rPr>
          <w:rFonts w:cs="Times New Roman"/>
          <w:szCs w:val="20"/>
        </w:rPr>
        <w:instrText xml:space="preserve">" </w:instrText>
      </w:r>
      <w:r w:rsidR="00D408C5" w:rsidRPr="0085022A">
        <w:rPr>
          <w:rFonts w:cs="Times New Roman"/>
          <w:b/>
          <w:szCs w:val="20"/>
        </w:rPr>
        <w:fldChar w:fldCharType="end"/>
      </w:r>
      <w:r w:rsidR="00D408C5" w:rsidRPr="0085022A">
        <w:rPr>
          <w:rFonts w:cs="Times New Roman"/>
          <w:szCs w:val="20"/>
        </w:rPr>
        <w:t xml:space="preserve"> means, with respect to each Reference Government Bond Dealer and any Reference Date, the arithmetic average, as determined by the Determination Agent, of the bid and offered prices for the Reference Bond (expressed in each case as a percentage of its principal amount) at the Quotation Time on the Reference Date quoted in writing to the Determination Agent by such Reference Government Bond Dealer;</w:t>
      </w:r>
    </w:p>
    <w:p w14:paraId="5C73AF27" w14:textId="2F6F518C" w:rsidR="00D408C5" w:rsidRPr="0085022A" w:rsidRDefault="005440FD" w:rsidP="00D408C5">
      <w:pPr>
        <w:pStyle w:val="BodyText1"/>
        <w:rPr>
          <w:rFonts w:cs="Times New Roman"/>
          <w:szCs w:val="20"/>
        </w:rPr>
      </w:pPr>
      <w:bookmarkStart w:id="56" w:name="_Hlk66116890"/>
      <w:r w:rsidRPr="0085022A">
        <w:rPr>
          <w:rFonts w:cs="Times New Roman"/>
          <w:szCs w:val="20"/>
        </w:rPr>
        <w:t>"</w:t>
      </w:r>
      <w:r w:rsidR="00D408C5" w:rsidRPr="0085022A">
        <w:rPr>
          <w:rFonts w:cs="Times New Roman"/>
          <w:b/>
          <w:szCs w:val="20"/>
        </w:rPr>
        <w:t>Reference Price</w:t>
      </w:r>
      <w:r w:rsidR="00D408C5" w:rsidRPr="0085022A">
        <w:rPr>
          <w:rFonts w:cs="Times New Roman"/>
          <w:b/>
          <w:szCs w:val="20"/>
        </w:rPr>
        <w:fldChar w:fldCharType="begin"/>
      </w:r>
      <w:r w:rsidR="00D408C5" w:rsidRPr="0085022A">
        <w:rPr>
          <w:rFonts w:cs="Times New Roman"/>
          <w:szCs w:val="20"/>
        </w:rPr>
        <w:instrText xml:space="preserve"> XE "</w:instrText>
      </w:r>
      <w:r w:rsidR="00D408C5" w:rsidRPr="0085022A">
        <w:rPr>
          <w:rFonts w:cs="Times New Roman"/>
          <w:bCs/>
          <w:szCs w:val="20"/>
        </w:rPr>
        <w:instrText>Reference Price</w:instrText>
      </w:r>
      <w:r w:rsidR="00D408C5" w:rsidRPr="0085022A">
        <w:rPr>
          <w:rFonts w:cs="Times New Roman"/>
          <w:szCs w:val="20"/>
        </w:rPr>
        <w:instrText xml:space="preserve">" </w:instrText>
      </w:r>
      <w:r w:rsidR="00D408C5" w:rsidRPr="0085022A">
        <w:rPr>
          <w:rFonts w:cs="Times New Roman"/>
          <w:b/>
          <w:szCs w:val="20"/>
        </w:rPr>
        <w:fldChar w:fldCharType="end"/>
      </w:r>
      <w:r w:rsidRPr="0085022A">
        <w:rPr>
          <w:rFonts w:cs="Times New Roman"/>
          <w:szCs w:val="20"/>
        </w:rPr>
        <w:t>"</w:t>
      </w:r>
      <w:r w:rsidR="00D408C5" w:rsidRPr="0085022A">
        <w:rPr>
          <w:rFonts w:cs="Times New Roman"/>
          <w:szCs w:val="20"/>
        </w:rPr>
        <w:t xml:space="preserve"> has the meaning given in the relevant Final Terms;</w:t>
      </w:r>
    </w:p>
    <w:p w14:paraId="5D13489A" w14:textId="7C6642E5" w:rsidR="00D408C5" w:rsidRPr="0085022A" w:rsidRDefault="005440FD" w:rsidP="00D408C5">
      <w:pPr>
        <w:pStyle w:val="ocNum4th4"/>
        <w:rPr>
          <w:szCs w:val="20"/>
        </w:rPr>
      </w:pPr>
      <w:r w:rsidRPr="0085022A">
        <w:rPr>
          <w:szCs w:val="20"/>
        </w:rPr>
        <w:t>"</w:t>
      </w:r>
      <w:r w:rsidR="00D408C5" w:rsidRPr="0085022A">
        <w:rPr>
          <w:b/>
          <w:szCs w:val="20"/>
        </w:rPr>
        <w:t>Reference Rate</w:t>
      </w:r>
      <w:r w:rsidR="00D408C5" w:rsidRPr="0085022A">
        <w:rPr>
          <w:bCs/>
          <w:szCs w:val="20"/>
        </w:rPr>
        <w:fldChar w:fldCharType="begin"/>
      </w:r>
      <w:r w:rsidR="00D408C5" w:rsidRPr="0085022A">
        <w:rPr>
          <w:bCs/>
          <w:szCs w:val="20"/>
        </w:rPr>
        <w:instrText xml:space="preserve"> XE "Reference Rate" </w:instrText>
      </w:r>
      <w:r w:rsidR="00D408C5" w:rsidRPr="0085022A">
        <w:rPr>
          <w:bCs/>
          <w:szCs w:val="20"/>
        </w:rPr>
        <w:fldChar w:fldCharType="end"/>
      </w:r>
      <w:r w:rsidRPr="0085022A">
        <w:rPr>
          <w:szCs w:val="20"/>
        </w:rPr>
        <w:t>"</w:t>
      </w:r>
      <w:r w:rsidR="00D408C5" w:rsidRPr="0085022A">
        <w:rPr>
          <w:b/>
          <w:szCs w:val="20"/>
        </w:rPr>
        <w:t xml:space="preserve"> </w:t>
      </w:r>
      <w:r w:rsidR="00D408C5" w:rsidRPr="0085022A">
        <w:rPr>
          <w:szCs w:val="20"/>
        </w:rPr>
        <w:t>means EURIBOR as specified in the relevant Final Terms in respect of the currency and period specified in the relevant Final Terms;</w:t>
      </w:r>
    </w:p>
    <w:p w14:paraId="47D52931" w14:textId="0BAE8ED1" w:rsidR="00D408C5" w:rsidRPr="0085022A" w:rsidRDefault="005440FD" w:rsidP="00D408C5">
      <w:pPr>
        <w:pStyle w:val="ocNum4th4"/>
        <w:keepNext/>
        <w:rPr>
          <w:szCs w:val="20"/>
        </w:rPr>
      </w:pPr>
      <w:r w:rsidRPr="0085022A">
        <w:rPr>
          <w:szCs w:val="20"/>
        </w:rPr>
        <w:t>"</w:t>
      </w:r>
      <w:r w:rsidR="00D408C5" w:rsidRPr="0085022A">
        <w:rPr>
          <w:b/>
          <w:szCs w:val="20"/>
        </w:rPr>
        <w:t>Regular Period</w:t>
      </w:r>
      <w:r w:rsidR="00D408C5" w:rsidRPr="0085022A">
        <w:rPr>
          <w:bCs/>
          <w:szCs w:val="20"/>
        </w:rPr>
        <w:fldChar w:fldCharType="begin"/>
      </w:r>
      <w:r w:rsidR="00D408C5" w:rsidRPr="0085022A">
        <w:rPr>
          <w:bCs/>
          <w:szCs w:val="20"/>
        </w:rPr>
        <w:instrText xml:space="preserve"> XE "Regular Period" </w:instrText>
      </w:r>
      <w:r w:rsidR="00D408C5" w:rsidRPr="0085022A">
        <w:rPr>
          <w:bCs/>
          <w:szCs w:val="20"/>
        </w:rPr>
        <w:fldChar w:fldCharType="end"/>
      </w:r>
      <w:r w:rsidRPr="0085022A">
        <w:rPr>
          <w:szCs w:val="20"/>
        </w:rPr>
        <w:t>"</w:t>
      </w:r>
      <w:r w:rsidR="00D408C5" w:rsidRPr="0085022A">
        <w:rPr>
          <w:szCs w:val="20"/>
        </w:rPr>
        <w:t xml:space="preserve"> means:</w:t>
      </w:r>
    </w:p>
    <w:p w14:paraId="579A1032" w14:textId="77777777" w:rsidR="00D408C5" w:rsidRPr="0085022A" w:rsidRDefault="00D408C5" w:rsidP="000D5238">
      <w:pPr>
        <w:pStyle w:val="ocNum4th5"/>
        <w:numPr>
          <w:ilvl w:val="4"/>
          <w:numId w:val="39"/>
        </w:numPr>
        <w:rPr>
          <w:szCs w:val="20"/>
        </w:rPr>
      </w:pPr>
      <w:r w:rsidRPr="0085022A">
        <w:rPr>
          <w:szCs w:val="20"/>
        </w:rPr>
        <w:t>in the case of Notes where interest is scheduled to be paid only by means of regular payments, each period from and including the Interest Commencement Date to but excluding the first Interest Payment Date and each successive period from and including one Interest Payment Date to but excluding the next Interest Payment Date;</w:t>
      </w:r>
    </w:p>
    <w:p w14:paraId="4C6C2E5F" w14:textId="44D02FAC" w:rsidR="00D408C5" w:rsidRPr="0085022A" w:rsidRDefault="00D408C5" w:rsidP="00D408C5">
      <w:pPr>
        <w:pStyle w:val="ocNum4th5"/>
        <w:rPr>
          <w:szCs w:val="20"/>
        </w:rPr>
      </w:pPr>
      <w:r w:rsidRPr="0085022A">
        <w:rPr>
          <w:szCs w:val="20"/>
        </w:rPr>
        <w:t xml:space="preserve">in the case of Notes where, apart from the first Interest Period, interest is scheduled to be paid only by means of regular payments, each period from and including a Regular Date falling in any year to but excluding the next Regular Date, where </w:t>
      </w:r>
      <w:r w:rsidR="005440FD" w:rsidRPr="0085022A">
        <w:rPr>
          <w:szCs w:val="20"/>
        </w:rPr>
        <w:t>"</w:t>
      </w:r>
      <w:r w:rsidRPr="0085022A">
        <w:rPr>
          <w:b/>
          <w:szCs w:val="20"/>
        </w:rPr>
        <w:t>Regular Date</w:t>
      </w:r>
      <w:r w:rsidRPr="0085022A">
        <w:rPr>
          <w:bCs/>
          <w:szCs w:val="20"/>
        </w:rPr>
        <w:fldChar w:fldCharType="begin"/>
      </w:r>
      <w:r w:rsidRPr="0085022A">
        <w:rPr>
          <w:bCs/>
          <w:szCs w:val="20"/>
        </w:rPr>
        <w:instrText xml:space="preserve"> XE "Regular Date" </w:instrText>
      </w:r>
      <w:r w:rsidRPr="0085022A">
        <w:rPr>
          <w:bCs/>
          <w:szCs w:val="20"/>
        </w:rPr>
        <w:fldChar w:fldCharType="end"/>
      </w:r>
      <w:r w:rsidR="005440FD" w:rsidRPr="0085022A">
        <w:rPr>
          <w:szCs w:val="20"/>
        </w:rPr>
        <w:t>"</w:t>
      </w:r>
      <w:r w:rsidRPr="0085022A">
        <w:rPr>
          <w:szCs w:val="20"/>
        </w:rPr>
        <w:t xml:space="preserve"> means the day and month (but not the year) on which any Interest Payment Date falls; and</w:t>
      </w:r>
    </w:p>
    <w:p w14:paraId="6D3BD50A" w14:textId="63AC3AA5" w:rsidR="00D408C5" w:rsidRPr="0085022A" w:rsidRDefault="00D408C5" w:rsidP="00D408C5">
      <w:pPr>
        <w:pStyle w:val="ocNum4th5"/>
        <w:rPr>
          <w:szCs w:val="20"/>
        </w:rPr>
      </w:pPr>
      <w:r w:rsidRPr="0085022A">
        <w:rPr>
          <w:szCs w:val="20"/>
        </w:rPr>
        <w:t xml:space="preserve">in the case of Notes where, apart from one Interest Period other than the first Interest Period, interest is scheduled to be paid only by means of regular payments, each period from and including a Regular Date falling in any year to but excluding the next Regular </w:t>
      </w:r>
      <w:r w:rsidRPr="0085022A">
        <w:rPr>
          <w:szCs w:val="20"/>
        </w:rPr>
        <w:lastRenderedPageBreak/>
        <w:t xml:space="preserve">Date, where </w:t>
      </w:r>
      <w:r w:rsidR="005440FD" w:rsidRPr="0085022A">
        <w:rPr>
          <w:szCs w:val="20"/>
        </w:rPr>
        <w:t>"</w:t>
      </w:r>
      <w:r w:rsidRPr="0085022A">
        <w:rPr>
          <w:b/>
          <w:szCs w:val="20"/>
        </w:rPr>
        <w:t>Regular Date</w:t>
      </w:r>
      <w:r w:rsidRPr="0085022A">
        <w:rPr>
          <w:bCs/>
          <w:szCs w:val="20"/>
        </w:rPr>
        <w:fldChar w:fldCharType="begin"/>
      </w:r>
      <w:r w:rsidRPr="0085022A">
        <w:rPr>
          <w:bCs/>
          <w:szCs w:val="20"/>
        </w:rPr>
        <w:instrText xml:space="preserve"> XE "Regular Date" </w:instrText>
      </w:r>
      <w:r w:rsidRPr="0085022A">
        <w:rPr>
          <w:bCs/>
          <w:szCs w:val="20"/>
        </w:rPr>
        <w:fldChar w:fldCharType="end"/>
      </w:r>
      <w:r w:rsidR="005440FD" w:rsidRPr="0085022A">
        <w:rPr>
          <w:szCs w:val="20"/>
        </w:rPr>
        <w:t>"</w:t>
      </w:r>
      <w:r w:rsidRPr="0085022A">
        <w:rPr>
          <w:szCs w:val="20"/>
        </w:rPr>
        <w:t xml:space="preserve"> means the day and month (but not the year) on which any Interest Payment Date falls other than the Interest Payment Date falling at the end of the irregular Interest Period</w:t>
      </w:r>
      <w:r w:rsidR="00F260B9" w:rsidRPr="0085022A">
        <w:rPr>
          <w:szCs w:val="20"/>
        </w:rPr>
        <w:t>;</w:t>
      </w:r>
    </w:p>
    <w:p w14:paraId="2B68DB5E" w14:textId="3D662E0E" w:rsidR="00D408C5" w:rsidRPr="0085022A" w:rsidRDefault="005440FD" w:rsidP="00D408C5">
      <w:pPr>
        <w:pStyle w:val="ocNum4th4"/>
        <w:rPr>
          <w:szCs w:val="20"/>
        </w:rPr>
      </w:pPr>
      <w:r w:rsidRPr="0085022A">
        <w:rPr>
          <w:szCs w:val="20"/>
        </w:rPr>
        <w:t>"</w:t>
      </w:r>
      <w:r w:rsidR="00D408C5" w:rsidRPr="0085022A">
        <w:rPr>
          <w:b/>
          <w:szCs w:val="20"/>
        </w:rPr>
        <w:t>Relevant Date</w:t>
      </w:r>
      <w:r w:rsidR="00D408C5" w:rsidRPr="0085022A">
        <w:rPr>
          <w:bCs/>
          <w:szCs w:val="20"/>
        </w:rPr>
        <w:fldChar w:fldCharType="begin"/>
      </w:r>
      <w:r w:rsidR="00D408C5" w:rsidRPr="0085022A">
        <w:rPr>
          <w:bCs/>
          <w:szCs w:val="20"/>
        </w:rPr>
        <w:instrText xml:space="preserve"> XE "Relevant Date" </w:instrText>
      </w:r>
      <w:r w:rsidR="00D408C5" w:rsidRPr="0085022A">
        <w:rPr>
          <w:bCs/>
          <w:szCs w:val="20"/>
        </w:rPr>
        <w:fldChar w:fldCharType="end"/>
      </w:r>
      <w:r w:rsidRPr="0085022A">
        <w:rPr>
          <w:szCs w:val="20"/>
        </w:rPr>
        <w:t>"</w:t>
      </w:r>
      <w:r w:rsidR="00D408C5" w:rsidRPr="0085022A">
        <w:rPr>
          <w:szCs w:val="20"/>
        </w:rPr>
        <w:t xml:space="preserve"> means, in relation to any payment, whichever is the later of (a) the date on which the payment in question first becomes due and (b) if the full amount payable has not been received in the Principal Financial Centre of the currency of payment by the Fiscal Agent on or prior to such due date, the date on which (the full amount having been so received) notice to that effect has been given to the Noteholders; </w:t>
      </w:r>
    </w:p>
    <w:p w14:paraId="70B46D01" w14:textId="54E12F70" w:rsidR="00D408C5" w:rsidRPr="0085022A" w:rsidRDefault="005440FD" w:rsidP="00D408C5">
      <w:pPr>
        <w:pStyle w:val="ocNum4th4"/>
        <w:rPr>
          <w:szCs w:val="20"/>
        </w:rPr>
      </w:pPr>
      <w:r w:rsidRPr="0085022A">
        <w:rPr>
          <w:szCs w:val="20"/>
        </w:rPr>
        <w:t>"</w:t>
      </w:r>
      <w:r w:rsidR="00D408C5" w:rsidRPr="0085022A">
        <w:rPr>
          <w:b/>
          <w:szCs w:val="20"/>
        </w:rPr>
        <w:t>Relevant Financial Centre</w:t>
      </w:r>
      <w:r w:rsidR="00D408C5" w:rsidRPr="0085022A">
        <w:rPr>
          <w:bCs/>
          <w:szCs w:val="20"/>
        </w:rPr>
        <w:fldChar w:fldCharType="begin"/>
      </w:r>
      <w:r w:rsidR="00D408C5" w:rsidRPr="0085022A">
        <w:rPr>
          <w:bCs/>
          <w:szCs w:val="20"/>
        </w:rPr>
        <w:instrText xml:space="preserve"> XE "Relevant Financial Centre" </w:instrText>
      </w:r>
      <w:r w:rsidR="00D408C5" w:rsidRPr="0085022A">
        <w:rPr>
          <w:bCs/>
          <w:szCs w:val="20"/>
        </w:rPr>
        <w:fldChar w:fldCharType="end"/>
      </w:r>
      <w:r w:rsidRPr="0085022A">
        <w:rPr>
          <w:szCs w:val="20"/>
        </w:rPr>
        <w:t>"</w:t>
      </w:r>
      <w:r w:rsidR="00D408C5" w:rsidRPr="0085022A">
        <w:rPr>
          <w:szCs w:val="20"/>
        </w:rPr>
        <w:t xml:space="preserve"> has the meaning given in the relevant Final Terms;</w:t>
      </w:r>
    </w:p>
    <w:p w14:paraId="54C6A09F" w14:textId="6A4BD514" w:rsidR="00D408C5" w:rsidRPr="0085022A" w:rsidRDefault="005440FD" w:rsidP="00D408C5">
      <w:pPr>
        <w:pStyle w:val="ocNum4th4"/>
        <w:rPr>
          <w:szCs w:val="20"/>
        </w:rPr>
      </w:pPr>
      <w:r w:rsidRPr="0085022A">
        <w:rPr>
          <w:szCs w:val="20"/>
        </w:rPr>
        <w:t>"</w:t>
      </w:r>
      <w:r w:rsidR="00D408C5" w:rsidRPr="0085022A">
        <w:rPr>
          <w:b/>
          <w:szCs w:val="20"/>
        </w:rPr>
        <w:t>Relevant Screen Page</w:t>
      </w:r>
      <w:r w:rsidR="00D408C5" w:rsidRPr="0085022A">
        <w:rPr>
          <w:bCs/>
          <w:szCs w:val="20"/>
        </w:rPr>
        <w:fldChar w:fldCharType="begin"/>
      </w:r>
      <w:r w:rsidR="00D408C5" w:rsidRPr="0085022A">
        <w:rPr>
          <w:bCs/>
          <w:szCs w:val="20"/>
        </w:rPr>
        <w:instrText xml:space="preserve"> XE "Relevant Screen Page" </w:instrText>
      </w:r>
      <w:r w:rsidR="00D408C5" w:rsidRPr="0085022A">
        <w:rPr>
          <w:bCs/>
          <w:szCs w:val="20"/>
        </w:rPr>
        <w:fldChar w:fldCharType="end"/>
      </w:r>
      <w:r w:rsidRPr="0085022A">
        <w:rPr>
          <w:szCs w:val="20"/>
        </w:rPr>
        <w:t>"</w:t>
      </w:r>
      <w:r w:rsidR="00D408C5" w:rsidRPr="0085022A">
        <w:rPr>
          <w:b/>
          <w:szCs w:val="20"/>
        </w:rPr>
        <w:t xml:space="preserve"> </w:t>
      </w:r>
      <w:r w:rsidR="00D408C5" w:rsidRPr="0085022A">
        <w:rPr>
          <w:szCs w:val="20"/>
        </w:rPr>
        <w:t>means the page, section or other part of a particular information service (including, without limitation, Reuters) specified as the Relevant Screen Page in the relevant Final Terms, or such other page, section or other part as may replace it on that information service or such other information service, in each case, as may be nominated by the Person providing or sponsoring the information appearing there for the purpose of displaying rates or prices comparable to the Reference Rate;</w:t>
      </w:r>
    </w:p>
    <w:p w14:paraId="630CC4E8" w14:textId="00697746" w:rsidR="00D408C5" w:rsidRPr="0085022A" w:rsidRDefault="005440FD" w:rsidP="00D408C5">
      <w:pPr>
        <w:pStyle w:val="ocNum4th4"/>
        <w:rPr>
          <w:szCs w:val="20"/>
        </w:rPr>
      </w:pPr>
      <w:r w:rsidRPr="0085022A">
        <w:rPr>
          <w:szCs w:val="20"/>
        </w:rPr>
        <w:t>"</w:t>
      </w:r>
      <w:r w:rsidR="00D408C5" w:rsidRPr="0085022A">
        <w:rPr>
          <w:b/>
          <w:szCs w:val="20"/>
        </w:rPr>
        <w:t>Relevant Time</w:t>
      </w:r>
      <w:r w:rsidR="00D408C5" w:rsidRPr="0085022A">
        <w:rPr>
          <w:bCs/>
          <w:szCs w:val="20"/>
        </w:rPr>
        <w:fldChar w:fldCharType="begin"/>
      </w:r>
      <w:r w:rsidR="00D408C5" w:rsidRPr="0085022A">
        <w:rPr>
          <w:bCs/>
          <w:szCs w:val="20"/>
        </w:rPr>
        <w:instrText xml:space="preserve"> XE "Relevant Time" </w:instrText>
      </w:r>
      <w:r w:rsidR="00D408C5" w:rsidRPr="0085022A">
        <w:rPr>
          <w:bCs/>
          <w:szCs w:val="20"/>
        </w:rPr>
        <w:fldChar w:fldCharType="end"/>
      </w:r>
      <w:r w:rsidRPr="0085022A">
        <w:rPr>
          <w:szCs w:val="20"/>
        </w:rPr>
        <w:t>"</w:t>
      </w:r>
      <w:r w:rsidR="00D408C5" w:rsidRPr="0085022A">
        <w:rPr>
          <w:szCs w:val="20"/>
        </w:rPr>
        <w:t xml:space="preserve"> has the meaning given in the relevant Final Terms;</w:t>
      </w:r>
    </w:p>
    <w:p w14:paraId="7BEAED9E" w14:textId="43949503" w:rsidR="00D408C5" w:rsidRPr="0085022A" w:rsidRDefault="005440FD" w:rsidP="00D408C5">
      <w:pPr>
        <w:pStyle w:val="BodyText1"/>
        <w:rPr>
          <w:rFonts w:cs="Times New Roman"/>
          <w:szCs w:val="20"/>
          <w:lang w:eastAsia="zh-CN"/>
        </w:rPr>
      </w:pPr>
      <w:r w:rsidRPr="0085022A">
        <w:rPr>
          <w:rFonts w:cs="Times New Roman"/>
          <w:szCs w:val="20"/>
          <w:lang w:eastAsia="zh-CN"/>
        </w:rPr>
        <w:t>"</w:t>
      </w:r>
      <w:r w:rsidR="00D408C5" w:rsidRPr="0085022A">
        <w:rPr>
          <w:rFonts w:cs="Times New Roman"/>
          <w:b/>
          <w:bCs/>
          <w:szCs w:val="20"/>
          <w:lang w:eastAsia="zh-CN"/>
        </w:rPr>
        <w:t>Remaining Term</w:t>
      </w:r>
      <w:r w:rsidRPr="0085022A">
        <w:rPr>
          <w:rFonts w:cs="Times New Roman"/>
          <w:szCs w:val="20"/>
          <w:lang w:eastAsia="zh-CN"/>
        </w:rPr>
        <w:t>"</w:t>
      </w:r>
      <w:r w:rsidR="00D408C5" w:rsidRPr="0085022A">
        <w:rPr>
          <w:rFonts w:cs="Times New Roman"/>
          <w:bCs/>
          <w:szCs w:val="20"/>
        </w:rPr>
        <w:fldChar w:fldCharType="begin"/>
      </w:r>
      <w:r w:rsidR="00D408C5" w:rsidRPr="0085022A">
        <w:rPr>
          <w:rFonts w:cs="Times New Roman"/>
          <w:bCs/>
          <w:szCs w:val="20"/>
        </w:rPr>
        <w:instrText xml:space="preserve"> XE "Remaining Term" </w:instrText>
      </w:r>
      <w:r w:rsidR="00D408C5" w:rsidRPr="0085022A">
        <w:rPr>
          <w:rFonts w:cs="Times New Roman"/>
          <w:bCs/>
          <w:szCs w:val="20"/>
        </w:rPr>
        <w:fldChar w:fldCharType="end"/>
      </w:r>
      <w:r w:rsidR="00D408C5" w:rsidRPr="0085022A">
        <w:rPr>
          <w:rFonts w:cs="Times New Roman"/>
          <w:bCs/>
          <w:szCs w:val="20"/>
        </w:rPr>
        <w:t xml:space="preserve"> means the term to maturity or, if a Par Redemption Date is specified in the relevant Final Terms, to such Par Redemption Date; </w:t>
      </w:r>
    </w:p>
    <w:p w14:paraId="7EAAB178" w14:textId="60FF3CE7" w:rsidR="00D408C5" w:rsidRPr="0085022A" w:rsidRDefault="005440FD" w:rsidP="00686804">
      <w:pPr>
        <w:pStyle w:val="ocNum4th4"/>
        <w:numPr>
          <w:ilvl w:val="0"/>
          <w:numId w:val="0"/>
        </w:numPr>
        <w:ind w:left="680"/>
        <w:rPr>
          <w:szCs w:val="20"/>
        </w:rPr>
      </w:pPr>
      <w:r w:rsidRPr="0085022A">
        <w:rPr>
          <w:szCs w:val="20"/>
        </w:rPr>
        <w:t>"</w:t>
      </w:r>
      <w:r w:rsidR="00D408C5" w:rsidRPr="0085022A">
        <w:rPr>
          <w:b/>
          <w:szCs w:val="20"/>
        </w:rPr>
        <w:t>Reserved Matter</w:t>
      </w:r>
      <w:r w:rsidR="00D408C5" w:rsidRPr="0085022A">
        <w:rPr>
          <w:bCs/>
          <w:szCs w:val="20"/>
        </w:rPr>
        <w:fldChar w:fldCharType="begin"/>
      </w:r>
      <w:r w:rsidR="00D408C5" w:rsidRPr="0085022A">
        <w:rPr>
          <w:bCs/>
          <w:szCs w:val="20"/>
        </w:rPr>
        <w:instrText xml:space="preserve"> XE "Reserved Matter" </w:instrText>
      </w:r>
      <w:r w:rsidR="00D408C5" w:rsidRPr="0085022A">
        <w:rPr>
          <w:bCs/>
          <w:szCs w:val="20"/>
        </w:rPr>
        <w:fldChar w:fldCharType="end"/>
      </w:r>
      <w:r w:rsidRPr="0085022A">
        <w:rPr>
          <w:szCs w:val="20"/>
        </w:rPr>
        <w:t>"</w:t>
      </w:r>
      <w:r w:rsidR="00D408C5" w:rsidRPr="0085022A">
        <w:rPr>
          <w:szCs w:val="20"/>
        </w:rPr>
        <w:t xml:space="preserve"> </w:t>
      </w:r>
      <w:r w:rsidR="00262B80">
        <w:rPr>
          <w:szCs w:val="20"/>
        </w:rPr>
        <w:t xml:space="preserve">has the meaning given in Condition </w:t>
      </w:r>
      <w:r w:rsidR="00262B80">
        <w:rPr>
          <w:szCs w:val="20"/>
        </w:rPr>
        <w:fldChar w:fldCharType="begin"/>
      </w:r>
      <w:r w:rsidR="00262B80">
        <w:rPr>
          <w:szCs w:val="20"/>
        </w:rPr>
        <w:instrText xml:space="preserve"> REF _Ref69770177 \r \h </w:instrText>
      </w:r>
      <w:r w:rsidR="00262B80">
        <w:rPr>
          <w:szCs w:val="20"/>
        </w:rPr>
      </w:r>
      <w:r w:rsidR="00262B80">
        <w:rPr>
          <w:szCs w:val="20"/>
        </w:rPr>
        <w:fldChar w:fldCharType="separate"/>
      </w:r>
      <w:r w:rsidR="00E54AB2">
        <w:rPr>
          <w:szCs w:val="20"/>
        </w:rPr>
        <w:t>16(e)</w:t>
      </w:r>
      <w:r w:rsidR="00262B80">
        <w:rPr>
          <w:szCs w:val="20"/>
        </w:rPr>
        <w:fldChar w:fldCharType="end"/>
      </w:r>
      <w:r w:rsidR="00D408C5" w:rsidRPr="0085022A">
        <w:rPr>
          <w:szCs w:val="20"/>
        </w:rPr>
        <w:t>;</w:t>
      </w:r>
    </w:p>
    <w:p w14:paraId="75673829" w14:textId="605C12B1" w:rsidR="00D408C5" w:rsidRPr="0085022A" w:rsidRDefault="005440FD" w:rsidP="00D408C5">
      <w:pPr>
        <w:pStyle w:val="ocNum4th4"/>
        <w:rPr>
          <w:szCs w:val="20"/>
        </w:rPr>
      </w:pPr>
      <w:bookmarkStart w:id="57" w:name="_Hlk30690700"/>
      <w:r w:rsidRPr="0085022A">
        <w:rPr>
          <w:szCs w:val="20"/>
        </w:rPr>
        <w:t>"</w:t>
      </w:r>
      <w:r w:rsidR="00D408C5" w:rsidRPr="0085022A">
        <w:rPr>
          <w:b/>
          <w:szCs w:val="20"/>
        </w:rPr>
        <w:t>Security Interest</w:t>
      </w:r>
      <w:r w:rsidR="00D408C5" w:rsidRPr="0085022A">
        <w:rPr>
          <w:bCs/>
          <w:szCs w:val="20"/>
        </w:rPr>
        <w:fldChar w:fldCharType="begin"/>
      </w:r>
      <w:r w:rsidR="00D408C5" w:rsidRPr="0085022A">
        <w:rPr>
          <w:bCs/>
          <w:szCs w:val="20"/>
        </w:rPr>
        <w:instrText xml:space="preserve"> XE "Security Interest" </w:instrText>
      </w:r>
      <w:r w:rsidR="00D408C5" w:rsidRPr="0085022A">
        <w:rPr>
          <w:bCs/>
          <w:szCs w:val="20"/>
        </w:rPr>
        <w:fldChar w:fldCharType="end"/>
      </w:r>
      <w:r w:rsidRPr="0085022A">
        <w:rPr>
          <w:szCs w:val="20"/>
        </w:rPr>
        <w:t>"</w:t>
      </w:r>
      <w:r w:rsidR="00D408C5" w:rsidRPr="0085022A">
        <w:rPr>
          <w:szCs w:val="20"/>
        </w:rPr>
        <w:t xml:space="preserve"> means a lien, pledge, mortgage, security interest, charge or other encumbrance or preferential arrangement which has the practical effect of constituting a security interest;</w:t>
      </w:r>
    </w:p>
    <w:bookmarkEnd w:id="57"/>
    <w:p w14:paraId="13E26892" w14:textId="3D7E0855" w:rsidR="00D408C5" w:rsidRPr="0085022A" w:rsidRDefault="005440FD" w:rsidP="00D408C5">
      <w:pPr>
        <w:pStyle w:val="ocNum4th4"/>
        <w:rPr>
          <w:szCs w:val="20"/>
        </w:rPr>
      </w:pPr>
      <w:r w:rsidRPr="0085022A">
        <w:rPr>
          <w:szCs w:val="20"/>
        </w:rPr>
        <w:t>"</w:t>
      </w:r>
      <w:r w:rsidR="00D408C5" w:rsidRPr="0085022A">
        <w:rPr>
          <w:b/>
          <w:szCs w:val="20"/>
        </w:rPr>
        <w:t>Specified Currency</w:t>
      </w:r>
      <w:r w:rsidR="00D408C5" w:rsidRPr="0085022A">
        <w:rPr>
          <w:bCs/>
          <w:szCs w:val="20"/>
        </w:rPr>
        <w:fldChar w:fldCharType="begin"/>
      </w:r>
      <w:r w:rsidR="00D408C5" w:rsidRPr="0085022A">
        <w:rPr>
          <w:bCs/>
          <w:szCs w:val="20"/>
        </w:rPr>
        <w:instrText xml:space="preserve"> XE "Specified Currency" </w:instrText>
      </w:r>
      <w:r w:rsidR="00D408C5" w:rsidRPr="0085022A">
        <w:rPr>
          <w:bCs/>
          <w:szCs w:val="20"/>
        </w:rPr>
        <w:fldChar w:fldCharType="end"/>
      </w:r>
      <w:r w:rsidRPr="0085022A">
        <w:rPr>
          <w:szCs w:val="20"/>
        </w:rPr>
        <w:t>"</w:t>
      </w:r>
      <w:r w:rsidR="00D408C5" w:rsidRPr="0085022A">
        <w:rPr>
          <w:szCs w:val="20"/>
        </w:rPr>
        <w:t xml:space="preserve"> has the meaning given in the relevant Final Terms;</w:t>
      </w:r>
    </w:p>
    <w:p w14:paraId="6FD25D43" w14:textId="4B1D6837" w:rsidR="00D408C5" w:rsidRPr="0085022A" w:rsidRDefault="005440FD" w:rsidP="00D408C5">
      <w:pPr>
        <w:pStyle w:val="ocNum4th4"/>
        <w:rPr>
          <w:szCs w:val="20"/>
        </w:rPr>
      </w:pPr>
      <w:r w:rsidRPr="0085022A">
        <w:rPr>
          <w:szCs w:val="20"/>
        </w:rPr>
        <w:t>"</w:t>
      </w:r>
      <w:r w:rsidR="00D408C5" w:rsidRPr="0085022A">
        <w:rPr>
          <w:b/>
          <w:szCs w:val="20"/>
        </w:rPr>
        <w:t>Specified Denomination(s)</w:t>
      </w:r>
      <w:r w:rsidR="00D408C5" w:rsidRPr="0085022A">
        <w:rPr>
          <w:bCs/>
          <w:szCs w:val="20"/>
        </w:rPr>
        <w:fldChar w:fldCharType="begin"/>
      </w:r>
      <w:r w:rsidR="00D408C5" w:rsidRPr="0085022A">
        <w:rPr>
          <w:bCs/>
          <w:szCs w:val="20"/>
        </w:rPr>
        <w:instrText xml:space="preserve"> XE "\"Specified Denomination(s)" </w:instrText>
      </w:r>
      <w:r w:rsidR="00D408C5" w:rsidRPr="0085022A">
        <w:rPr>
          <w:bCs/>
          <w:szCs w:val="20"/>
        </w:rPr>
        <w:fldChar w:fldCharType="end"/>
      </w:r>
      <w:r w:rsidRPr="0085022A">
        <w:rPr>
          <w:szCs w:val="20"/>
        </w:rPr>
        <w:t>"</w:t>
      </w:r>
      <w:r w:rsidR="00D408C5" w:rsidRPr="0085022A">
        <w:rPr>
          <w:szCs w:val="20"/>
        </w:rPr>
        <w:t xml:space="preserve"> has the meaning given in the relevant Final Terms; </w:t>
      </w:r>
    </w:p>
    <w:p w14:paraId="7450C454" w14:textId="53A41F6C" w:rsidR="00D408C5" w:rsidRPr="0085022A" w:rsidRDefault="005440FD" w:rsidP="00D408C5">
      <w:pPr>
        <w:pStyle w:val="ocNum4th4"/>
        <w:rPr>
          <w:szCs w:val="20"/>
        </w:rPr>
      </w:pPr>
      <w:r w:rsidRPr="0085022A">
        <w:rPr>
          <w:szCs w:val="20"/>
        </w:rPr>
        <w:t>"</w:t>
      </w:r>
      <w:r w:rsidR="00D408C5" w:rsidRPr="0085022A">
        <w:rPr>
          <w:b/>
          <w:szCs w:val="20"/>
        </w:rPr>
        <w:t>Specified Office</w:t>
      </w:r>
      <w:r w:rsidR="00D408C5" w:rsidRPr="0085022A">
        <w:rPr>
          <w:bCs/>
          <w:szCs w:val="20"/>
        </w:rPr>
        <w:fldChar w:fldCharType="begin"/>
      </w:r>
      <w:r w:rsidR="00D408C5" w:rsidRPr="0085022A">
        <w:rPr>
          <w:bCs/>
          <w:szCs w:val="20"/>
        </w:rPr>
        <w:instrText xml:space="preserve"> XE "Specified Office" </w:instrText>
      </w:r>
      <w:r w:rsidR="00D408C5" w:rsidRPr="0085022A">
        <w:rPr>
          <w:bCs/>
          <w:szCs w:val="20"/>
        </w:rPr>
        <w:fldChar w:fldCharType="end"/>
      </w:r>
      <w:r w:rsidRPr="0085022A">
        <w:rPr>
          <w:szCs w:val="20"/>
        </w:rPr>
        <w:t>"</w:t>
      </w:r>
      <w:r w:rsidR="00D408C5" w:rsidRPr="0085022A">
        <w:rPr>
          <w:szCs w:val="20"/>
        </w:rPr>
        <w:t xml:space="preserve"> has the meaning given in the Agency Agreement;</w:t>
      </w:r>
    </w:p>
    <w:p w14:paraId="5988C76B" w14:textId="112EF7A4" w:rsidR="00D408C5" w:rsidRPr="0085022A" w:rsidRDefault="005440FD" w:rsidP="00D408C5">
      <w:pPr>
        <w:pStyle w:val="ocNum4th4"/>
        <w:rPr>
          <w:szCs w:val="20"/>
        </w:rPr>
      </w:pPr>
      <w:r w:rsidRPr="0085022A">
        <w:rPr>
          <w:szCs w:val="20"/>
        </w:rPr>
        <w:t>"</w:t>
      </w:r>
      <w:r w:rsidR="00D408C5" w:rsidRPr="0085022A">
        <w:rPr>
          <w:b/>
          <w:szCs w:val="20"/>
        </w:rPr>
        <w:t>Specified Period</w:t>
      </w:r>
      <w:r w:rsidR="00D408C5" w:rsidRPr="0085022A">
        <w:rPr>
          <w:bCs/>
          <w:szCs w:val="20"/>
        </w:rPr>
        <w:fldChar w:fldCharType="begin"/>
      </w:r>
      <w:r w:rsidR="00D408C5" w:rsidRPr="0085022A">
        <w:rPr>
          <w:bCs/>
          <w:szCs w:val="20"/>
        </w:rPr>
        <w:instrText xml:space="preserve"> XE "Specified Period" </w:instrText>
      </w:r>
      <w:r w:rsidR="00D408C5" w:rsidRPr="0085022A">
        <w:rPr>
          <w:bCs/>
          <w:szCs w:val="20"/>
        </w:rPr>
        <w:fldChar w:fldCharType="end"/>
      </w:r>
      <w:r w:rsidRPr="0085022A">
        <w:rPr>
          <w:szCs w:val="20"/>
        </w:rPr>
        <w:t>"</w:t>
      </w:r>
      <w:r w:rsidR="00D408C5" w:rsidRPr="0085022A">
        <w:rPr>
          <w:szCs w:val="20"/>
        </w:rPr>
        <w:t xml:space="preserve"> has the meaning given in the relevant Final Terms; </w:t>
      </w:r>
    </w:p>
    <w:p w14:paraId="6F574C47" w14:textId="49A53944" w:rsidR="00D408C5" w:rsidRPr="0085022A" w:rsidRDefault="005440FD" w:rsidP="00D408C5">
      <w:pPr>
        <w:pStyle w:val="ocNum4th4"/>
        <w:keepNext/>
        <w:numPr>
          <w:ilvl w:val="0"/>
          <w:numId w:val="0"/>
        </w:numPr>
        <w:ind w:left="680"/>
        <w:rPr>
          <w:szCs w:val="20"/>
        </w:rPr>
      </w:pPr>
      <w:r w:rsidRPr="0085022A">
        <w:rPr>
          <w:szCs w:val="20"/>
        </w:rPr>
        <w:t>"</w:t>
      </w:r>
      <w:r w:rsidR="00D408C5" w:rsidRPr="0085022A">
        <w:rPr>
          <w:b/>
          <w:bCs/>
          <w:szCs w:val="20"/>
        </w:rPr>
        <w:t>Sterling Make Whole Redemption Amount</w:t>
      </w:r>
      <w:r w:rsidRPr="0085022A">
        <w:rPr>
          <w:szCs w:val="20"/>
        </w:rPr>
        <w:t>"</w:t>
      </w:r>
      <w:r w:rsidR="00D408C5" w:rsidRPr="0085022A">
        <w:rPr>
          <w:b/>
          <w:szCs w:val="20"/>
        </w:rPr>
        <w:fldChar w:fldCharType="begin"/>
      </w:r>
      <w:r w:rsidR="00D408C5" w:rsidRPr="0085022A">
        <w:rPr>
          <w:szCs w:val="20"/>
        </w:rPr>
        <w:instrText xml:space="preserve"> XE "</w:instrText>
      </w:r>
      <w:r w:rsidR="00D408C5" w:rsidRPr="0085022A">
        <w:rPr>
          <w:bCs/>
          <w:szCs w:val="20"/>
        </w:rPr>
        <w:instrText>Sterling Make Whole Redemption Amount</w:instrText>
      </w:r>
      <w:r w:rsidR="00D408C5" w:rsidRPr="0085022A">
        <w:rPr>
          <w:szCs w:val="20"/>
        </w:rPr>
        <w:instrText xml:space="preserve">" </w:instrText>
      </w:r>
      <w:r w:rsidR="00D408C5" w:rsidRPr="0085022A">
        <w:rPr>
          <w:b/>
          <w:szCs w:val="20"/>
        </w:rPr>
        <w:fldChar w:fldCharType="end"/>
      </w:r>
      <w:r w:rsidR="00D408C5" w:rsidRPr="0085022A">
        <w:rPr>
          <w:szCs w:val="20"/>
        </w:rPr>
        <w:t xml:space="preserve"> has the meaning given in Condition 9(</w:t>
      </w:r>
      <w:r w:rsidR="001D0962" w:rsidRPr="0085022A">
        <w:rPr>
          <w:szCs w:val="20"/>
        </w:rPr>
        <w:t>b</w:t>
      </w:r>
      <w:r w:rsidR="00D408C5" w:rsidRPr="0085022A">
        <w:rPr>
          <w:szCs w:val="20"/>
        </w:rPr>
        <w:t>) (</w:t>
      </w:r>
      <w:r w:rsidR="00D408C5" w:rsidRPr="0085022A">
        <w:rPr>
          <w:i/>
          <w:iCs/>
          <w:szCs w:val="20"/>
        </w:rPr>
        <w:t>Redemption and Purchase – Redemption at the option of the Issuer</w:t>
      </w:r>
      <w:r w:rsidR="00D408C5" w:rsidRPr="0085022A">
        <w:rPr>
          <w:szCs w:val="20"/>
        </w:rPr>
        <w:t>);</w:t>
      </w:r>
    </w:p>
    <w:bookmarkEnd w:id="56"/>
    <w:p w14:paraId="03163C07" w14:textId="06D2C466" w:rsidR="00D408C5" w:rsidRPr="0085022A" w:rsidRDefault="005440FD" w:rsidP="00D408C5">
      <w:pPr>
        <w:pStyle w:val="ocNum4th4"/>
        <w:rPr>
          <w:szCs w:val="20"/>
        </w:rPr>
      </w:pPr>
      <w:r w:rsidRPr="0085022A">
        <w:rPr>
          <w:szCs w:val="20"/>
        </w:rPr>
        <w:t>"</w:t>
      </w:r>
      <w:r w:rsidR="00D408C5" w:rsidRPr="0085022A">
        <w:rPr>
          <w:b/>
          <w:szCs w:val="20"/>
        </w:rPr>
        <w:t>Talon</w:t>
      </w:r>
      <w:r w:rsidR="00D408C5" w:rsidRPr="0085022A">
        <w:rPr>
          <w:bCs/>
          <w:szCs w:val="20"/>
        </w:rPr>
        <w:fldChar w:fldCharType="begin"/>
      </w:r>
      <w:r w:rsidR="00D408C5" w:rsidRPr="0085022A">
        <w:rPr>
          <w:bCs/>
          <w:szCs w:val="20"/>
        </w:rPr>
        <w:instrText xml:space="preserve"> XE "Talon" </w:instrText>
      </w:r>
      <w:r w:rsidR="00D408C5" w:rsidRPr="0085022A">
        <w:rPr>
          <w:bCs/>
          <w:szCs w:val="20"/>
        </w:rPr>
        <w:fldChar w:fldCharType="end"/>
      </w:r>
      <w:r w:rsidRPr="0085022A">
        <w:rPr>
          <w:szCs w:val="20"/>
        </w:rPr>
        <w:t>"</w:t>
      </w:r>
      <w:r w:rsidR="00D408C5" w:rsidRPr="0085022A">
        <w:rPr>
          <w:szCs w:val="20"/>
        </w:rPr>
        <w:t xml:space="preserve"> means a talon for further Coupons;</w:t>
      </w:r>
    </w:p>
    <w:p w14:paraId="769A9CC7" w14:textId="4F763FF9" w:rsidR="004F5C48" w:rsidRPr="004F5C48" w:rsidRDefault="005440FD" w:rsidP="004F5C48">
      <w:pPr>
        <w:pStyle w:val="ocNum4th4"/>
        <w:rPr>
          <w:szCs w:val="20"/>
        </w:rPr>
      </w:pPr>
      <w:r w:rsidRPr="004F5C48">
        <w:rPr>
          <w:szCs w:val="20"/>
        </w:rPr>
        <w:t>"</w:t>
      </w:r>
      <w:r w:rsidR="00D408C5" w:rsidRPr="004F5C48">
        <w:rPr>
          <w:b/>
          <w:bCs/>
          <w:szCs w:val="20"/>
        </w:rPr>
        <w:t>T2</w:t>
      </w:r>
      <w:r w:rsidR="00D408C5" w:rsidRPr="004F5C48">
        <w:rPr>
          <w:szCs w:val="20"/>
        </w:rPr>
        <w:fldChar w:fldCharType="begin"/>
      </w:r>
      <w:r w:rsidR="00D408C5" w:rsidRPr="004F5C48">
        <w:rPr>
          <w:szCs w:val="20"/>
        </w:rPr>
        <w:instrText xml:space="preserve"> XE "TARGET2" </w:instrText>
      </w:r>
      <w:r w:rsidR="00D408C5" w:rsidRPr="004F5C48">
        <w:rPr>
          <w:szCs w:val="20"/>
        </w:rPr>
        <w:fldChar w:fldCharType="end"/>
      </w:r>
      <w:r w:rsidRPr="004F5C48">
        <w:rPr>
          <w:szCs w:val="20"/>
        </w:rPr>
        <w:t>"</w:t>
      </w:r>
      <w:r w:rsidR="004F5C48" w:rsidRPr="004F5C48">
        <w:rPr>
          <w:szCs w:val="20"/>
        </w:rPr>
        <w:t xml:space="preserve"> means the real time gross settlement system operated by the Eurosystem or any successor system; </w:t>
      </w:r>
    </w:p>
    <w:p w14:paraId="153EE2A1" w14:textId="6E0820AB" w:rsidR="00D408C5" w:rsidRPr="0085022A" w:rsidRDefault="005440FD" w:rsidP="00D408C5">
      <w:pPr>
        <w:pStyle w:val="ocNum4th4"/>
        <w:numPr>
          <w:ilvl w:val="0"/>
          <w:numId w:val="0"/>
        </w:numPr>
        <w:ind w:left="680"/>
        <w:rPr>
          <w:szCs w:val="20"/>
        </w:rPr>
      </w:pPr>
      <w:r w:rsidRPr="004F5C48">
        <w:rPr>
          <w:szCs w:val="20"/>
        </w:rPr>
        <w:t>"</w:t>
      </w:r>
      <w:r w:rsidR="00D408C5" w:rsidRPr="004F5C48">
        <w:rPr>
          <w:b/>
          <w:bCs/>
          <w:szCs w:val="20"/>
        </w:rPr>
        <w:t>TARGET Settlement Day</w:t>
      </w:r>
      <w:r w:rsidR="00D408C5" w:rsidRPr="004F5C48">
        <w:rPr>
          <w:szCs w:val="20"/>
        </w:rPr>
        <w:fldChar w:fldCharType="begin"/>
      </w:r>
      <w:r w:rsidR="00D408C5" w:rsidRPr="004F5C48">
        <w:rPr>
          <w:szCs w:val="20"/>
        </w:rPr>
        <w:instrText xml:space="preserve"> XE "TARGET Settlement Day" </w:instrText>
      </w:r>
      <w:r w:rsidR="00D408C5" w:rsidRPr="004F5C48">
        <w:rPr>
          <w:szCs w:val="20"/>
        </w:rPr>
        <w:fldChar w:fldCharType="end"/>
      </w:r>
      <w:r w:rsidRPr="004F5C48">
        <w:rPr>
          <w:szCs w:val="20"/>
        </w:rPr>
        <w:t>"</w:t>
      </w:r>
      <w:r w:rsidR="00D408C5" w:rsidRPr="004F5C48">
        <w:rPr>
          <w:szCs w:val="20"/>
        </w:rPr>
        <w:t xml:space="preserve"> means any day on which T2 is open for the settlement of payments in euro; and</w:t>
      </w:r>
    </w:p>
    <w:p w14:paraId="2889039C" w14:textId="18D9F30B" w:rsidR="00D408C5" w:rsidRPr="0085022A" w:rsidRDefault="005440FD" w:rsidP="00D408C5">
      <w:pPr>
        <w:pStyle w:val="ocNum4th4"/>
        <w:keepNext/>
        <w:rPr>
          <w:szCs w:val="20"/>
        </w:rPr>
      </w:pPr>
      <w:bookmarkStart w:id="58" w:name="_Hlk66116900"/>
      <w:r w:rsidRPr="0085022A">
        <w:rPr>
          <w:szCs w:val="20"/>
        </w:rPr>
        <w:t>"</w:t>
      </w:r>
      <w:r w:rsidR="00D408C5" w:rsidRPr="0085022A">
        <w:rPr>
          <w:b/>
          <w:szCs w:val="20"/>
        </w:rPr>
        <w:t>Zero Coupon Note</w:t>
      </w:r>
      <w:r w:rsidR="00D408C5" w:rsidRPr="0085022A">
        <w:rPr>
          <w:bCs/>
          <w:szCs w:val="20"/>
        </w:rPr>
        <w:fldChar w:fldCharType="begin"/>
      </w:r>
      <w:r w:rsidR="00D408C5" w:rsidRPr="0085022A">
        <w:rPr>
          <w:bCs/>
          <w:szCs w:val="20"/>
        </w:rPr>
        <w:instrText xml:space="preserve"> XE "Zero Coupon Note" </w:instrText>
      </w:r>
      <w:r w:rsidR="00D408C5" w:rsidRPr="0085022A">
        <w:rPr>
          <w:bCs/>
          <w:szCs w:val="20"/>
        </w:rPr>
        <w:fldChar w:fldCharType="end"/>
      </w:r>
      <w:r w:rsidRPr="0085022A">
        <w:rPr>
          <w:szCs w:val="20"/>
        </w:rPr>
        <w:t>"</w:t>
      </w:r>
      <w:r w:rsidR="00D408C5" w:rsidRPr="0085022A">
        <w:rPr>
          <w:szCs w:val="20"/>
        </w:rPr>
        <w:t xml:space="preserve"> means a Note specified as such in the relevant Final Terms.</w:t>
      </w:r>
    </w:p>
    <w:p w14:paraId="2B5C4D0E" w14:textId="77777777" w:rsidR="00D408C5" w:rsidRPr="0085022A" w:rsidRDefault="00D408C5" w:rsidP="00D408C5">
      <w:pPr>
        <w:pStyle w:val="ocNum5th3"/>
        <w:keepNext/>
        <w:rPr>
          <w:szCs w:val="20"/>
        </w:rPr>
      </w:pPr>
      <w:r w:rsidRPr="0085022A">
        <w:rPr>
          <w:i/>
          <w:szCs w:val="20"/>
        </w:rPr>
        <w:t>Interpretation</w:t>
      </w:r>
      <w:r w:rsidRPr="0085022A">
        <w:rPr>
          <w:szCs w:val="20"/>
        </w:rPr>
        <w:t>: In these Conditions:</w:t>
      </w:r>
    </w:p>
    <w:p w14:paraId="0F04D7F6" w14:textId="77777777" w:rsidR="00D408C5" w:rsidRPr="0085022A" w:rsidRDefault="00D408C5" w:rsidP="00D408C5">
      <w:pPr>
        <w:pStyle w:val="ocNum5th4"/>
        <w:rPr>
          <w:szCs w:val="20"/>
        </w:rPr>
      </w:pPr>
      <w:r w:rsidRPr="0085022A">
        <w:rPr>
          <w:szCs w:val="20"/>
        </w:rPr>
        <w:t>if the Notes are Zero Coupon Notes, references to Coupons and Couponholders are not applicable;</w:t>
      </w:r>
    </w:p>
    <w:p w14:paraId="47DDA73C" w14:textId="77777777" w:rsidR="00D408C5" w:rsidRPr="0085022A" w:rsidRDefault="00D408C5" w:rsidP="00D408C5">
      <w:pPr>
        <w:pStyle w:val="ocNum5th4"/>
        <w:rPr>
          <w:szCs w:val="20"/>
        </w:rPr>
      </w:pPr>
      <w:r w:rsidRPr="0085022A">
        <w:rPr>
          <w:szCs w:val="20"/>
        </w:rPr>
        <w:t>if Talons are specified in the relevant Final Terms as being attached to the Notes at the time of issue, references to Coupons shall be deemed to include references to Talons;</w:t>
      </w:r>
    </w:p>
    <w:p w14:paraId="1D658719" w14:textId="77777777" w:rsidR="00D408C5" w:rsidRPr="0085022A" w:rsidRDefault="00D408C5" w:rsidP="00D408C5">
      <w:pPr>
        <w:pStyle w:val="ocNum5th4"/>
        <w:rPr>
          <w:szCs w:val="20"/>
        </w:rPr>
      </w:pPr>
      <w:r w:rsidRPr="0085022A">
        <w:rPr>
          <w:szCs w:val="20"/>
        </w:rPr>
        <w:lastRenderedPageBreak/>
        <w:t>if Talons are not specified in the relevant Final Terms as being attached to the Notes at the time of issue, references to Talons are not applicable;</w:t>
      </w:r>
    </w:p>
    <w:bookmarkEnd w:id="58"/>
    <w:p w14:paraId="5AFC813A" w14:textId="6306582C" w:rsidR="00D408C5" w:rsidRPr="0085022A" w:rsidRDefault="00D408C5" w:rsidP="00D408C5">
      <w:pPr>
        <w:pStyle w:val="ocNum5th4"/>
        <w:rPr>
          <w:szCs w:val="20"/>
        </w:rPr>
      </w:pPr>
      <w:r w:rsidRPr="0085022A">
        <w:rPr>
          <w:szCs w:val="20"/>
        </w:rPr>
        <w:t xml:space="preserve">any reference to principal shall be deemed to include the Redemption Amount, any additional amounts in respect of principal which may be payable under Condition </w:t>
      </w:r>
      <w:r w:rsidRPr="0085022A">
        <w:rPr>
          <w:szCs w:val="20"/>
        </w:rPr>
        <w:fldChar w:fldCharType="begin"/>
      </w:r>
      <w:r w:rsidRPr="0085022A">
        <w:rPr>
          <w:szCs w:val="20"/>
        </w:rPr>
        <w:instrText xml:space="preserve"> REF _Ref256782937 \r \h  \* MERGEFORMAT </w:instrText>
      </w:r>
      <w:r w:rsidRPr="0085022A">
        <w:rPr>
          <w:szCs w:val="20"/>
        </w:rPr>
      </w:r>
      <w:r w:rsidRPr="0085022A">
        <w:rPr>
          <w:szCs w:val="20"/>
        </w:rPr>
        <w:fldChar w:fldCharType="separate"/>
      </w:r>
      <w:r w:rsidR="00E54AB2">
        <w:rPr>
          <w:szCs w:val="20"/>
        </w:rPr>
        <w:t>11</w:t>
      </w:r>
      <w:r w:rsidRPr="0085022A">
        <w:rPr>
          <w:szCs w:val="20"/>
        </w:rPr>
        <w:fldChar w:fldCharType="end"/>
      </w:r>
      <w:r w:rsidRPr="0085022A">
        <w:rPr>
          <w:szCs w:val="20"/>
        </w:rPr>
        <w:t xml:space="preserve"> (</w:t>
      </w:r>
      <w:r w:rsidRPr="0085022A">
        <w:rPr>
          <w:i/>
          <w:szCs w:val="20"/>
        </w:rPr>
        <w:t>Taxation</w:t>
      </w:r>
      <w:r w:rsidRPr="0085022A">
        <w:rPr>
          <w:szCs w:val="20"/>
        </w:rPr>
        <w:t>), any premium payable in respect of a Note and any other amount in the nature of principal payable pursuant to these Conditions;</w:t>
      </w:r>
    </w:p>
    <w:p w14:paraId="23F68249" w14:textId="6DEF530D" w:rsidR="00D408C5" w:rsidRPr="0085022A" w:rsidRDefault="00D408C5" w:rsidP="00D408C5">
      <w:pPr>
        <w:pStyle w:val="ocNum5th4"/>
        <w:rPr>
          <w:szCs w:val="20"/>
        </w:rPr>
      </w:pPr>
      <w:r w:rsidRPr="0085022A">
        <w:rPr>
          <w:szCs w:val="20"/>
        </w:rPr>
        <w:t xml:space="preserve">any reference to interest shall be deemed to include any additional amounts in respect of interest which may be payable under Condition </w:t>
      </w:r>
      <w:r w:rsidRPr="0085022A">
        <w:rPr>
          <w:szCs w:val="20"/>
        </w:rPr>
        <w:fldChar w:fldCharType="begin"/>
      </w:r>
      <w:r w:rsidRPr="0085022A">
        <w:rPr>
          <w:szCs w:val="20"/>
        </w:rPr>
        <w:instrText xml:space="preserve"> REF _Ref256782945 \r \h  \* MERGEFORMAT </w:instrText>
      </w:r>
      <w:r w:rsidRPr="0085022A">
        <w:rPr>
          <w:szCs w:val="20"/>
        </w:rPr>
      </w:r>
      <w:r w:rsidRPr="0085022A">
        <w:rPr>
          <w:szCs w:val="20"/>
        </w:rPr>
        <w:fldChar w:fldCharType="separate"/>
      </w:r>
      <w:r w:rsidR="00E54AB2">
        <w:rPr>
          <w:szCs w:val="20"/>
        </w:rPr>
        <w:t>11</w:t>
      </w:r>
      <w:r w:rsidRPr="0085022A">
        <w:rPr>
          <w:szCs w:val="20"/>
        </w:rPr>
        <w:fldChar w:fldCharType="end"/>
      </w:r>
      <w:r w:rsidRPr="0085022A">
        <w:rPr>
          <w:szCs w:val="20"/>
        </w:rPr>
        <w:t xml:space="preserve"> (</w:t>
      </w:r>
      <w:r w:rsidRPr="0085022A">
        <w:rPr>
          <w:i/>
          <w:szCs w:val="20"/>
        </w:rPr>
        <w:t>Taxation</w:t>
      </w:r>
      <w:r w:rsidRPr="0085022A">
        <w:rPr>
          <w:szCs w:val="20"/>
        </w:rPr>
        <w:t>) and any other amount in the nature of interest payable pursuant to these Conditions;</w:t>
      </w:r>
    </w:p>
    <w:p w14:paraId="42F0F9CB" w14:textId="39CFDF82" w:rsidR="00D408C5" w:rsidRPr="0085022A" w:rsidRDefault="00D408C5" w:rsidP="00D408C5">
      <w:pPr>
        <w:pStyle w:val="ocNum5th4"/>
        <w:rPr>
          <w:szCs w:val="20"/>
        </w:rPr>
      </w:pPr>
      <w:r w:rsidRPr="0085022A">
        <w:rPr>
          <w:szCs w:val="20"/>
        </w:rPr>
        <w:t xml:space="preserve">references to Notes being </w:t>
      </w:r>
      <w:r w:rsidR="005440FD" w:rsidRPr="0085022A">
        <w:rPr>
          <w:szCs w:val="20"/>
        </w:rPr>
        <w:t>"</w:t>
      </w:r>
      <w:r w:rsidRPr="0085022A">
        <w:rPr>
          <w:szCs w:val="20"/>
        </w:rPr>
        <w:t>outstanding</w:t>
      </w:r>
      <w:r w:rsidR="005440FD" w:rsidRPr="0085022A">
        <w:rPr>
          <w:szCs w:val="20"/>
        </w:rPr>
        <w:t>"</w:t>
      </w:r>
      <w:r w:rsidRPr="0085022A">
        <w:rPr>
          <w:szCs w:val="20"/>
        </w:rPr>
        <w:t xml:space="preserve"> shall be construed in accordance with the Agency Agreement; </w:t>
      </w:r>
    </w:p>
    <w:p w14:paraId="31ABC154" w14:textId="12F92A9B" w:rsidR="00D408C5" w:rsidRPr="0085022A" w:rsidRDefault="00D408C5" w:rsidP="00D408C5">
      <w:pPr>
        <w:pStyle w:val="ocNum5th4"/>
        <w:rPr>
          <w:szCs w:val="20"/>
        </w:rPr>
      </w:pPr>
      <w:r w:rsidRPr="0085022A">
        <w:rPr>
          <w:szCs w:val="20"/>
        </w:rPr>
        <w:t xml:space="preserve">if an expression is stated in Condition </w:t>
      </w:r>
      <w:r w:rsidRPr="0085022A">
        <w:rPr>
          <w:szCs w:val="20"/>
        </w:rPr>
        <w:fldChar w:fldCharType="begin"/>
      </w:r>
      <w:r w:rsidRPr="0085022A">
        <w:rPr>
          <w:szCs w:val="20"/>
        </w:rPr>
        <w:instrText xml:space="preserve"> REF _Ref256782985 \w \h  \* MERGEFORMAT </w:instrText>
      </w:r>
      <w:r w:rsidRPr="0085022A">
        <w:rPr>
          <w:szCs w:val="20"/>
        </w:rPr>
      </w:r>
      <w:r w:rsidRPr="0085022A">
        <w:rPr>
          <w:szCs w:val="20"/>
        </w:rPr>
        <w:fldChar w:fldCharType="separate"/>
      </w:r>
      <w:r w:rsidR="00E54AB2">
        <w:rPr>
          <w:szCs w:val="20"/>
        </w:rPr>
        <w:t>2(a)</w:t>
      </w:r>
      <w:r w:rsidRPr="0085022A">
        <w:rPr>
          <w:szCs w:val="20"/>
        </w:rPr>
        <w:fldChar w:fldCharType="end"/>
      </w:r>
      <w:r w:rsidRPr="0085022A">
        <w:rPr>
          <w:szCs w:val="20"/>
        </w:rPr>
        <w:t xml:space="preserve"> (</w:t>
      </w:r>
      <w:r w:rsidRPr="0085022A">
        <w:rPr>
          <w:i/>
          <w:szCs w:val="20"/>
        </w:rPr>
        <w:t>Definitions</w:t>
      </w:r>
      <w:r w:rsidRPr="0085022A">
        <w:rPr>
          <w:szCs w:val="20"/>
        </w:rPr>
        <w:t xml:space="preserve">) to have the meaning given in the relevant Final Terms, but the relevant Final Terms gives no such meaning or specifies that such expression is </w:t>
      </w:r>
      <w:r w:rsidR="005440FD" w:rsidRPr="0085022A">
        <w:rPr>
          <w:szCs w:val="20"/>
        </w:rPr>
        <w:t>"</w:t>
      </w:r>
      <w:r w:rsidRPr="0085022A">
        <w:rPr>
          <w:szCs w:val="20"/>
        </w:rPr>
        <w:t>not applicable</w:t>
      </w:r>
      <w:r w:rsidR="005440FD" w:rsidRPr="0085022A">
        <w:rPr>
          <w:szCs w:val="20"/>
        </w:rPr>
        <w:t>"</w:t>
      </w:r>
      <w:r w:rsidRPr="0085022A">
        <w:rPr>
          <w:szCs w:val="20"/>
        </w:rPr>
        <w:t xml:space="preserve"> then such expression is not applicable to the Notes; </w:t>
      </w:r>
    </w:p>
    <w:p w14:paraId="24095B1B" w14:textId="6BE1112A" w:rsidR="004F5C48" w:rsidRDefault="00D408C5" w:rsidP="00D408C5">
      <w:pPr>
        <w:pStyle w:val="ocNum5th4"/>
        <w:rPr>
          <w:szCs w:val="20"/>
        </w:rPr>
      </w:pPr>
      <w:r w:rsidRPr="0085022A">
        <w:rPr>
          <w:szCs w:val="20"/>
        </w:rPr>
        <w:t>any reference to the Agency Agreement shall be construed as a reference to the Agency Agreement, as amended and/or supplemented up to and including the Issue Date of the Note</w:t>
      </w:r>
      <w:r w:rsidR="004F5C48">
        <w:rPr>
          <w:szCs w:val="20"/>
        </w:rPr>
        <w:t>s;</w:t>
      </w:r>
      <w:r w:rsidR="009D7D4D">
        <w:rPr>
          <w:szCs w:val="20"/>
        </w:rPr>
        <w:t xml:space="preserve"> and</w:t>
      </w:r>
    </w:p>
    <w:p w14:paraId="25249287" w14:textId="2FEB13FA" w:rsidR="00D408C5" w:rsidRPr="004F5C48" w:rsidRDefault="004F5C48" w:rsidP="004F5C48">
      <w:pPr>
        <w:pStyle w:val="ocNum5th4"/>
        <w:rPr>
          <w:szCs w:val="20"/>
        </w:rPr>
      </w:pPr>
      <w:r w:rsidRPr="004F5C48">
        <w:rPr>
          <w:szCs w:val="20"/>
        </w:rPr>
        <w:t>any reference in these Conditions to any legislation (whether primary legislation or</w:t>
      </w:r>
      <w:r>
        <w:rPr>
          <w:szCs w:val="20"/>
        </w:rPr>
        <w:t xml:space="preserve"> </w:t>
      </w:r>
      <w:r w:rsidRPr="004F5C48">
        <w:rPr>
          <w:szCs w:val="20"/>
        </w:rPr>
        <w:t>regulations or other subsidiary legislation made pursuant to primary legislation) shall</w:t>
      </w:r>
      <w:r>
        <w:rPr>
          <w:szCs w:val="20"/>
        </w:rPr>
        <w:t xml:space="preserve"> </w:t>
      </w:r>
      <w:r w:rsidRPr="004F5C48">
        <w:rPr>
          <w:szCs w:val="20"/>
        </w:rPr>
        <w:t>be construed as a reference to such legislation as the same may have been, or may</w:t>
      </w:r>
      <w:r>
        <w:rPr>
          <w:szCs w:val="20"/>
        </w:rPr>
        <w:t xml:space="preserve"> </w:t>
      </w:r>
      <w:r w:rsidRPr="004F5C48">
        <w:rPr>
          <w:szCs w:val="20"/>
        </w:rPr>
        <w:t>from time to time be, amended or re-enacted</w:t>
      </w:r>
      <w:r w:rsidR="000E2F76">
        <w:rPr>
          <w:szCs w:val="20"/>
        </w:rPr>
        <w:t>.</w:t>
      </w:r>
    </w:p>
    <w:p w14:paraId="071604D0" w14:textId="77777777" w:rsidR="00D408C5" w:rsidRPr="0085022A" w:rsidRDefault="00D408C5" w:rsidP="00D408C5">
      <w:pPr>
        <w:pStyle w:val="MarginNoteRight"/>
        <w:framePr w:wrap="around"/>
        <w:rPr>
          <w:sz w:val="20"/>
        </w:rPr>
      </w:pPr>
    </w:p>
    <w:p w14:paraId="72C342C7" w14:textId="77777777" w:rsidR="00D408C5" w:rsidRPr="0085022A" w:rsidRDefault="00D408C5" w:rsidP="00D408C5">
      <w:pPr>
        <w:pStyle w:val="MarginNoteRight"/>
        <w:framePr w:wrap="around"/>
        <w:rPr>
          <w:sz w:val="20"/>
        </w:rPr>
      </w:pPr>
    </w:p>
    <w:p w14:paraId="47E5B45E" w14:textId="77777777" w:rsidR="00D408C5" w:rsidRPr="0085022A" w:rsidRDefault="00D408C5" w:rsidP="00D408C5">
      <w:pPr>
        <w:pStyle w:val="MarginNoteRight"/>
        <w:framePr w:wrap="around"/>
        <w:rPr>
          <w:sz w:val="20"/>
        </w:rPr>
      </w:pPr>
    </w:p>
    <w:p w14:paraId="52455F87" w14:textId="77777777" w:rsidR="00D408C5" w:rsidRPr="0085022A" w:rsidRDefault="00D408C5" w:rsidP="00D408C5">
      <w:pPr>
        <w:pStyle w:val="MarginNoteRight"/>
        <w:framePr w:wrap="around"/>
        <w:rPr>
          <w:sz w:val="20"/>
        </w:rPr>
      </w:pPr>
    </w:p>
    <w:p w14:paraId="4A6E8EAA" w14:textId="77777777" w:rsidR="00D408C5" w:rsidRPr="0085022A" w:rsidRDefault="00D408C5" w:rsidP="00D408C5">
      <w:pPr>
        <w:pStyle w:val="MarginNoteRight"/>
        <w:framePr w:wrap="around"/>
        <w:rPr>
          <w:sz w:val="20"/>
        </w:rPr>
      </w:pPr>
    </w:p>
    <w:p w14:paraId="0E63FAAF" w14:textId="77777777" w:rsidR="00D408C5" w:rsidRPr="0085022A" w:rsidRDefault="00D408C5" w:rsidP="00D408C5">
      <w:pPr>
        <w:pStyle w:val="ocNum5th1"/>
        <w:keepNext/>
        <w:rPr>
          <w:b/>
          <w:bCs/>
          <w:szCs w:val="20"/>
        </w:rPr>
      </w:pPr>
      <w:bookmarkStart w:id="59" w:name="_Toc440095698"/>
      <w:r w:rsidRPr="0085022A">
        <w:rPr>
          <w:b/>
          <w:bCs/>
          <w:szCs w:val="20"/>
        </w:rPr>
        <w:t>Form, Denomination and Title</w:t>
      </w:r>
      <w:bookmarkEnd w:id="59"/>
    </w:p>
    <w:p w14:paraId="2C94C6C5" w14:textId="72F045F7" w:rsidR="00D408C5" w:rsidRPr="0085022A" w:rsidRDefault="00D408C5" w:rsidP="00D408C5">
      <w:pPr>
        <w:pStyle w:val="ocNum5th3"/>
        <w:rPr>
          <w:szCs w:val="20"/>
        </w:rPr>
      </w:pPr>
      <w:bookmarkStart w:id="60" w:name="_Hlk66116913"/>
      <w:r w:rsidRPr="0085022A">
        <w:rPr>
          <w:i/>
          <w:iCs/>
          <w:szCs w:val="20"/>
        </w:rPr>
        <w:t>Notes:</w:t>
      </w:r>
      <w:r w:rsidR="00EA2EC2" w:rsidRPr="0085022A">
        <w:rPr>
          <w:i/>
          <w:iCs/>
          <w:szCs w:val="20"/>
        </w:rPr>
        <w:t xml:space="preserve"> </w:t>
      </w:r>
      <w:r w:rsidRPr="0085022A">
        <w:rPr>
          <w:szCs w:val="20"/>
        </w:rPr>
        <w:t>The Notes are in bearer form in the Specified Denomination(s) with Coupons and, if specified in the relevant Final Terms, Talons attached at the time of issue.</w:t>
      </w:r>
      <w:r w:rsidR="00EA2EC2" w:rsidRPr="0085022A">
        <w:rPr>
          <w:szCs w:val="20"/>
        </w:rPr>
        <w:t xml:space="preserve"> </w:t>
      </w:r>
      <w:r w:rsidRPr="0085022A">
        <w:rPr>
          <w:szCs w:val="20"/>
        </w:rPr>
        <w:t>In the case of a Series of Notes with more than one Specified Denomination, Notes of one Specified Denomination will not be exchangeable for Notes of another Specified Denomination.</w:t>
      </w:r>
    </w:p>
    <w:p w14:paraId="629A3A12" w14:textId="73DCC67B" w:rsidR="00D408C5" w:rsidRPr="0085022A" w:rsidRDefault="00D408C5" w:rsidP="00D408C5">
      <w:pPr>
        <w:pStyle w:val="ocNum5th3"/>
        <w:rPr>
          <w:szCs w:val="20"/>
        </w:rPr>
      </w:pPr>
      <w:bookmarkStart w:id="61" w:name="_Ref256706631"/>
      <w:bookmarkEnd w:id="60"/>
      <w:r w:rsidRPr="0085022A">
        <w:rPr>
          <w:i/>
          <w:iCs/>
          <w:szCs w:val="20"/>
        </w:rPr>
        <w:t>Title to Notes:</w:t>
      </w:r>
      <w:r w:rsidR="00EA2EC2" w:rsidRPr="0085022A">
        <w:rPr>
          <w:i/>
          <w:iCs/>
          <w:szCs w:val="20"/>
        </w:rPr>
        <w:t xml:space="preserve"> </w:t>
      </w:r>
      <w:r w:rsidRPr="0085022A">
        <w:rPr>
          <w:szCs w:val="20"/>
        </w:rPr>
        <w:t xml:space="preserve">Title to Notes and the Coupons will pass by delivery. </w:t>
      </w:r>
      <w:r w:rsidR="005440FD" w:rsidRPr="0085022A">
        <w:rPr>
          <w:szCs w:val="20"/>
        </w:rPr>
        <w:t>"</w:t>
      </w:r>
      <w:r w:rsidRPr="0085022A">
        <w:rPr>
          <w:b/>
          <w:bCs/>
          <w:szCs w:val="20"/>
        </w:rPr>
        <w:t>Noteholder</w:t>
      </w:r>
      <w:r w:rsidRPr="0085022A">
        <w:rPr>
          <w:szCs w:val="20"/>
        </w:rPr>
        <w:fldChar w:fldCharType="begin"/>
      </w:r>
      <w:r w:rsidRPr="0085022A">
        <w:rPr>
          <w:szCs w:val="20"/>
        </w:rPr>
        <w:instrText xml:space="preserve"> XE "Noteholder" </w:instrText>
      </w:r>
      <w:r w:rsidRPr="0085022A">
        <w:rPr>
          <w:szCs w:val="20"/>
        </w:rPr>
        <w:fldChar w:fldCharType="end"/>
      </w:r>
      <w:r w:rsidR="005440FD" w:rsidRPr="0085022A">
        <w:rPr>
          <w:szCs w:val="20"/>
        </w:rPr>
        <w:t>"</w:t>
      </w:r>
      <w:r w:rsidRPr="0085022A">
        <w:rPr>
          <w:szCs w:val="20"/>
        </w:rPr>
        <w:t xml:space="preserve"> means the holder of such Note and </w:t>
      </w:r>
      <w:r w:rsidR="005440FD" w:rsidRPr="0085022A">
        <w:rPr>
          <w:szCs w:val="20"/>
        </w:rPr>
        <w:t>"</w:t>
      </w:r>
      <w:r w:rsidRPr="0085022A">
        <w:rPr>
          <w:b/>
          <w:bCs/>
          <w:szCs w:val="20"/>
        </w:rPr>
        <w:t>Couponholder</w:t>
      </w:r>
      <w:r w:rsidRPr="0085022A">
        <w:rPr>
          <w:szCs w:val="20"/>
        </w:rPr>
        <w:fldChar w:fldCharType="begin"/>
      </w:r>
      <w:r w:rsidRPr="0085022A">
        <w:rPr>
          <w:szCs w:val="20"/>
        </w:rPr>
        <w:instrText xml:space="preserve"> XE "Couponholder" </w:instrText>
      </w:r>
      <w:r w:rsidRPr="0085022A">
        <w:rPr>
          <w:szCs w:val="20"/>
        </w:rPr>
        <w:fldChar w:fldCharType="end"/>
      </w:r>
      <w:r w:rsidR="005440FD" w:rsidRPr="0085022A">
        <w:rPr>
          <w:szCs w:val="20"/>
        </w:rPr>
        <w:t>"</w:t>
      </w:r>
      <w:r w:rsidRPr="0085022A">
        <w:rPr>
          <w:szCs w:val="20"/>
        </w:rPr>
        <w:t xml:space="preserve"> shall be construed accordingly.</w:t>
      </w:r>
      <w:bookmarkEnd w:id="61"/>
    </w:p>
    <w:p w14:paraId="51B2C1D2" w14:textId="40651A0E" w:rsidR="00D408C5" w:rsidRPr="0085022A" w:rsidRDefault="00D408C5" w:rsidP="00D408C5">
      <w:pPr>
        <w:pStyle w:val="ocNum5th3"/>
        <w:rPr>
          <w:szCs w:val="20"/>
        </w:rPr>
      </w:pPr>
      <w:r w:rsidRPr="0085022A">
        <w:rPr>
          <w:i/>
          <w:iCs/>
          <w:szCs w:val="20"/>
        </w:rPr>
        <w:t>Ownership:</w:t>
      </w:r>
      <w:r w:rsidR="00EA2EC2" w:rsidRPr="0085022A">
        <w:rPr>
          <w:szCs w:val="20"/>
        </w:rPr>
        <w:t xml:space="preserve"> </w:t>
      </w:r>
      <w:r w:rsidRPr="0085022A">
        <w:rPr>
          <w:szCs w:val="20"/>
        </w:rPr>
        <w:t>The holder of any Note or Coupon shall (except as otherwise required by law) be treated as its absolute owner for all purposes (whether or not it is overdue and regardless of any notice of ownership, trust or any other interest therein, any writing thereon or any notice of any previous loss or theft thereof) and no Person shall be liable for so treating such Holder.</w:t>
      </w:r>
    </w:p>
    <w:p w14:paraId="51C263BD" w14:textId="77777777" w:rsidR="00D408C5" w:rsidRPr="0085022A" w:rsidRDefault="00D408C5" w:rsidP="00D408C5">
      <w:pPr>
        <w:pStyle w:val="ocNum5th1"/>
        <w:keepNext/>
        <w:rPr>
          <w:b/>
          <w:i/>
          <w:szCs w:val="20"/>
        </w:rPr>
      </w:pPr>
      <w:bookmarkStart w:id="62" w:name="_Toc440095699"/>
      <w:r w:rsidRPr="0085022A">
        <w:rPr>
          <w:b/>
          <w:bCs/>
          <w:szCs w:val="20"/>
        </w:rPr>
        <w:t xml:space="preserve">Status </w:t>
      </w:r>
      <w:bookmarkEnd w:id="62"/>
    </w:p>
    <w:p w14:paraId="29792A52" w14:textId="77777777" w:rsidR="00D408C5" w:rsidRPr="0085022A" w:rsidRDefault="00D408C5" w:rsidP="00D408C5">
      <w:pPr>
        <w:autoSpaceDE w:val="0"/>
        <w:autoSpaceDN w:val="0"/>
        <w:adjustRightInd w:val="0"/>
        <w:ind w:left="680"/>
        <w:rPr>
          <w:szCs w:val="20"/>
        </w:rPr>
      </w:pPr>
      <w:r w:rsidRPr="0085022A">
        <w:rPr>
          <w:szCs w:val="20"/>
        </w:rPr>
        <w:t xml:space="preserve">The Notes constitute direct, unconditional and (subject to the provisions of Condition 5 </w:t>
      </w:r>
      <w:r w:rsidRPr="0085022A">
        <w:rPr>
          <w:i/>
          <w:iCs/>
          <w:szCs w:val="20"/>
        </w:rPr>
        <w:t>(Negative Pledge)</w:t>
      </w:r>
      <w:r w:rsidRPr="0085022A">
        <w:rPr>
          <w:szCs w:val="20"/>
        </w:rPr>
        <w:t xml:space="preserve">), unsecured obligations of the Issuer which will at all times rank </w:t>
      </w:r>
      <w:r w:rsidRPr="0085022A">
        <w:rPr>
          <w:i/>
          <w:szCs w:val="20"/>
        </w:rPr>
        <w:t>pari passu</w:t>
      </w:r>
      <w:r w:rsidRPr="0085022A">
        <w:rPr>
          <w:szCs w:val="20"/>
        </w:rPr>
        <w:t xml:space="preserve"> without preference among themselves and shall be unsubordinated and rank at least </w:t>
      </w:r>
      <w:r w:rsidRPr="0085022A">
        <w:rPr>
          <w:i/>
          <w:szCs w:val="20"/>
        </w:rPr>
        <w:t>pari passu</w:t>
      </w:r>
      <w:r w:rsidRPr="0085022A">
        <w:rPr>
          <w:szCs w:val="20"/>
        </w:rPr>
        <w:t xml:space="preserve"> with all other present and future unsecured Public External Indebtedness of the Issuer from time to time outstanding, provided, however, that the Issuer shall have no obligation to effect equal or rateable payment(s) at any time with respect to any such other Public External Indebtedness and, in particular, shall have no obligation to pay other Public External Indebtedness at the same time or as a condition of paying sums due on the Notes and vice versa.</w:t>
      </w:r>
    </w:p>
    <w:p w14:paraId="28594B68" w14:textId="77777777" w:rsidR="00D408C5" w:rsidRPr="0085022A" w:rsidRDefault="00D408C5" w:rsidP="00D408C5">
      <w:pPr>
        <w:pStyle w:val="ocNum5th1"/>
        <w:keepNext/>
        <w:rPr>
          <w:b/>
          <w:bCs/>
          <w:szCs w:val="20"/>
        </w:rPr>
      </w:pPr>
      <w:r w:rsidRPr="0085022A">
        <w:rPr>
          <w:b/>
          <w:bCs/>
          <w:szCs w:val="20"/>
        </w:rPr>
        <w:t>Negative Pledge</w:t>
      </w:r>
    </w:p>
    <w:p w14:paraId="04AE906E" w14:textId="77777777" w:rsidR="00D408C5" w:rsidRPr="0085022A" w:rsidRDefault="00D408C5" w:rsidP="00036EA8">
      <w:pPr>
        <w:pStyle w:val="AODocTxt"/>
        <w:widowControl w:val="0"/>
        <w:spacing w:before="0" w:after="200" w:line="240" w:lineRule="auto"/>
        <w:ind w:left="680"/>
        <w:rPr>
          <w:sz w:val="20"/>
          <w:szCs w:val="20"/>
          <w:lang w:eastAsia="zh-CN"/>
        </w:rPr>
      </w:pPr>
      <w:r w:rsidRPr="0085022A">
        <w:rPr>
          <w:rFonts w:eastAsia="SimSun"/>
          <w:sz w:val="20"/>
          <w:szCs w:val="20"/>
          <w:lang w:eastAsia="zh-CN" w:bidi="he-IL"/>
        </w:rPr>
        <w:t xml:space="preserve">So long as any Note remains outstanding (as defined in the Agency Agreement), the Issuer shall not create or permit to subsist any Security Interest other than a Permitted Security Interest upon any of its assets or revenues, present or future, to secure any Public External Indebtedness or Guarantee of Public External Indebtedness without (a) at the same time or prior thereto securing the Notes equally and rateably therewith or (b) providing such other security for the Notes as may </w:t>
      </w:r>
      <w:r w:rsidRPr="0085022A">
        <w:rPr>
          <w:rFonts w:eastAsia="SimSun"/>
          <w:sz w:val="20"/>
          <w:szCs w:val="20"/>
          <w:lang w:eastAsia="zh-CN" w:bidi="he-IL"/>
        </w:rPr>
        <w:lastRenderedPageBreak/>
        <w:t xml:space="preserve">be approved by an Extraordinary Resolution of Noteholders. </w:t>
      </w:r>
    </w:p>
    <w:p w14:paraId="37E76F8D" w14:textId="77777777" w:rsidR="00D408C5" w:rsidRPr="0085022A" w:rsidRDefault="00D408C5" w:rsidP="00036EA8">
      <w:pPr>
        <w:pStyle w:val="ocNum5th1"/>
        <w:widowControl w:val="0"/>
        <w:rPr>
          <w:b/>
          <w:bCs/>
          <w:szCs w:val="20"/>
        </w:rPr>
      </w:pPr>
      <w:bookmarkStart w:id="63" w:name="_Toc440095701"/>
      <w:bookmarkStart w:id="64" w:name="_Ref256782995"/>
      <w:bookmarkStart w:id="65" w:name="_Ref256783014"/>
      <w:r w:rsidRPr="0085022A">
        <w:rPr>
          <w:b/>
          <w:bCs/>
          <w:szCs w:val="20"/>
        </w:rPr>
        <w:t>Fixed Rate Note Provisions</w:t>
      </w:r>
      <w:bookmarkEnd w:id="63"/>
      <w:bookmarkEnd w:id="64"/>
      <w:bookmarkEnd w:id="65"/>
    </w:p>
    <w:p w14:paraId="44AF58C7" w14:textId="70BA97B8" w:rsidR="00D408C5" w:rsidRPr="0085022A" w:rsidRDefault="00D408C5" w:rsidP="00036EA8">
      <w:pPr>
        <w:pStyle w:val="ocNum5th3"/>
        <w:widowControl w:val="0"/>
        <w:rPr>
          <w:szCs w:val="20"/>
        </w:rPr>
      </w:pPr>
      <w:bookmarkStart w:id="66" w:name="_Hlk66116925"/>
      <w:r w:rsidRPr="0085022A">
        <w:rPr>
          <w:i/>
          <w:szCs w:val="20"/>
        </w:rPr>
        <w:t>Application:</w:t>
      </w:r>
      <w:r w:rsidR="00EA2EC2" w:rsidRPr="0085022A">
        <w:rPr>
          <w:szCs w:val="20"/>
        </w:rPr>
        <w:t xml:space="preserve"> </w:t>
      </w:r>
      <w:r w:rsidRPr="0085022A">
        <w:rPr>
          <w:szCs w:val="20"/>
        </w:rPr>
        <w:t>This Condition 6 (</w:t>
      </w:r>
      <w:r w:rsidRPr="0085022A">
        <w:rPr>
          <w:i/>
          <w:szCs w:val="20"/>
        </w:rPr>
        <w:t>Fixed Rate Note Provisions</w:t>
      </w:r>
      <w:r w:rsidRPr="0085022A">
        <w:rPr>
          <w:szCs w:val="20"/>
        </w:rPr>
        <w:t xml:space="preserve">) is applicable to the Notes only if the Fixed Rate Note Provisions are specified in the relevant Final Terms as being applicable. </w:t>
      </w:r>
    </w:p>
    <w:bookmarkEnd w:id="66"/>
    <w:p w14:paraId="15ED9AFE" w14:textId="7FE3F754" w:rsidR="00D408C5" w:rsidRPr="0085022A" w:rsidRDefault="00D408C5" w:rsidP="00036EA8">
      <w:pPr>
        <w:pStyle w:val="ocNum5th3"/>
        <w:widowControl w:val="0"/>
        <w:rPr>
          <w:szCs w:val="20"/>
        </w:rPr>
      </w:pPr>
      <w:r w:rsidRPr="0085022A">
        <w:rPr>
          <w:i/>
          <w:szCs w:val="20"/>
        </w:rPr>
        <w:t>Accrual of interest:</w:t>
      </w:r>
      <w:r w:rsidR="00EA2EC2" w:rsidRPr="0085022A">
        <w:rPr>
          <w:szCs w:val="20"/>
        </w:rPr>
        <w:t xml:space="preserve"> </w:t>
      </w:r>
      <w:r w:rsidRPr="0085022A">
        <w:rPr>
          <w:szCs w:val="20"/>
        </w:rPr>
        <w:t xml:space="preserve">The Notes bear interest from the Interest Commencement Date at the Rate of Interest payable in arrear on each Interest Payment Date, subject as provided in Condition </w:t>
      </w:r>
      <w:r w:rsidRPr="0085022A">
        <w:rPr>
          <w:szCs w:val="20"/>
        </w:rPr>
        <w:fldChar w:fldCharType="begin"/>
      </w:r>
      <w:r w:rsidRPr="0085022A">
        <w:rPr>
          <w:szCs w:val="20"/>
        </w:rPr>
        <w:instrText xml:space="preserve"> REF _Ref256783003 \w \h  \* MERGEFORMAT </w:instrText>
      </w:r>
      <w:r w:rsidRPr="0085022A">
        <w:rPr>
          <w:szCs w:val="20"/>
        </w:rPr>
      </w:r>
      <w:r w:rsidRPr="0085022A">
        <w:rPr>
          <w:szCs w:val="20"/>
        </w:rPr>
        <w:fldChar w:fldCharType="separate"/>
      </w:r>
      <w:r w:rsidR="00E54AB2">
        <w:rPr>
          <w:szCs w:val="20"/>
        </w:rPr>
        <w:t>10</w:t>
      </w:r>
      <w:r w:rsidRPr="0085022A">
        <w:rPr>
          <w:szCs w:val="20"/>
        </w:rPr>
        <w:fldChar w:fldCharType="end"/>
      </w:r>
      <w:r w:rsidRPr="0085022A">
        <w:rPr>
          <w:szCs w:val="20"/>
        </w:rPr>
        <w:t xml:space="preserve"> (</w:t>
      </w:r>
      <w:r w:rsidRPr="0085022A">
        <w:rPr>
          <w:i/>
          <w:szCs w:val="20"/>
        </w:rPr>
        <w:t>Payments</w:t>
      </w:r>
      <w:r w:rsidRPr="0085022A">
        <w:rPr>
          <w:szCs w:val="20"/>
        </w:rPr>
        <w:t xml:space="preserve">). Each Note will cease to bear interest from the due date for final redemption unless, upon due presentation, payment of the Redemption Amount is improperly withheld or refused, in which case it will continue to bear interest in accordance with this Condition 6 (as well after as before judgment) until whichever is the earlier of (i) the day on which all sums due in respect of such Note up to that day are received by or on behalf of the relevant Noteholder and (ii) the day which is seven days after the Fiscal Agent has notified the Noteholders that it has received all sums due in respect of the Notes up to such seventh day (except to the extent that there is any subsequent default in payment). </w:t>
      </w:r>
    </w:p>
    <w:p w14:paraId="575FCDCD" w14:textId="16786001" w:rsidR="00D408C5" w:rsidRPr="0085022A" w:rsidRDefault="00D408C5" w:rsidP="00036EA8">
      <w:pPr>
        <w:pStyle w:val="ocNum5th3"/>
        <w:widowControl w:val="0"/>
        <w:rPr>
          <w:szCs w:val="20"/>
        </w:rPr>
      </w:pPr>
      <w:r w:rsidRPr="0085022A">
        <w:rPr>
          <w:i/>
          <w:szCs w:val="20"/>
        </w:rPr>
        <w:t>Fixed Coupon Amount:</w:t>
      </w:r>
      <w:r w:rsidR="00EA2EC2" w:rsidRPr="0085022A">
        <w:rPr>
          <w:i/>
          <w:szCs w:val="20"/>
        </w:rPr>
        <w:t xml:space="preserve"> </w:t>
      </w:r>
      <w:r w:rsidR="00556A33" w:rsidRPr="00556A33">
        <w:rPr>
          <w:iCs/>
          <w:szCs w:val="20"/>
        </w:rPr>
        <w:t xml:space="preserve">Other than if the Notes are redeemed on any date that is not an Interest Payment Date, the </w:t>
      </w:r>
      <w:r w:rsidRPr="00556A33">
        <w:rPr>
          <w:iCs/>
          <w:szCs w:val="20"/>
        </w:rPr>
        <w:t>amount of i</w:t>
      </w:r>
      <w:r w:rsidRPr="0085022A">
        <w:rPr>
          <w:szCs w:val="20"/>
        </w:rPr>
        <w:t>nterest payable in respect of each Note for any Interest Period shall be the relevant Fixed Coupon Amount and, if the Notes are in more than one Specified Denomination, shall be the relevant Fixed Coupon Amount in respect of the relevant Specified Denomination.</w:t>
      </w:r>
    </w:p>
    <w:p w14:paraId="11670EE9" w14:textId="70FF816C" w:rsidR="00D408C5" w:rsidRPr="00804BC4" w:rsidRDefault="00D408C5" w:rsidP="00036EA8">
      <w:pPr>
        <w:pStyle w:val="ocNum5th3"/>
        <w:widowControl w:val="0"/>
        <w:rPr>
          <w:szCs w:val="20"/>
        </w:rPr>
      </w:pPr>
      <w:r w:rsidRPr="0085022A">
        <w:rPr>
          <w:i/>
        </w:rPr>
        <w:t>Calculation of interest amount:</w:t>
      </w:r>
      <w:r w:rsidR="00EA2EC2" w:rsidRPr="0085022A">
        <w:t xml:space="preserve"> </w:t>
      </w:r>
      <w:r w:rsidRPr="0085022A">
        <w:t>The amount of interest payable in respect of each Note for any period for which a Fixed Coupon Amount is not specified</w:t>
      </w:r>
      <w:r w:rsidR="00804BC4">
        <w:t>,</w:t>
      </w:r>
      <w:r w:rsidRPr="0085022A">
        <w:t xml:space="preserve"> </w:t>
      </w:r>
      <w:r w:rsidR="00804BC4" w:rsidRPr="00804BC4">
        <w:rPr>
          <w:szCs w:val="20"/>
        </w:rPr>
        <w:t>or if the Notes</w:t>
      </w:r>
      <w:r w:rsidR="00804BC4">
        <w:rPr>
          <w:szCs w:val="20"/>
        </w:rPr>
        <w:t xml:space="preserve"> </w:t>
      </w:r>
      <w:r w:rsidR="00804BC4" w:rsidRPr="00804BC4">
        <w:rPr>
          <w:szCs w:val="20"/>
        </w:rPr>
        <w:t>are redeemed on any date that is not an Interest Payment Date</w:t>
      </w:r>
      <w:r w:rsidR="00804BC4">
        <w:rPr>
          <w:szCs w:val="20"/>
        </w:rPr>
        <w:t>,</w:t>
      </w:r>
      <w:r w:rsidR="00804BC4" w:rsidRPr="00804BC4">
        <w:rPr>
          <w:szCs w:val="20"/>
        </w:rPr>
        <w:t xml:space="preserve"> </w:t>
      </w:r>
      <w:r w:rsidRPr="0085022A">
        <w:t>shall be calculated by applying the Rate of Interest to the Calculation Amount, multiplying the product by the relevant Day Count Fraction, rounding the resulting figure to the nearest sub-unit of the Specified Currency (half a sub-unit being rounded upwards) and multiplying such rounded figure by a fraction equal to the Specified Denomination of such Note divided by the Calculation Amount.</w:t>
      </w:r>
      <w:r w:rsidR="00EA2EC2" w:rsidRPr="0085022A">
        <w:t xml:space="preserve"> </w:t>
      </w:r>
      <w:r w:rsidRPr="0085022A">
        <w:t xml:space="preserve">For this purpose a </w:t>
      </w:r>
      <w:r w:rsidR="005440FD" w:rsidRPr="0085022A">
        <w:t>"</w:t>
      </w:r>
      <w:r w:rsidRPr="00804BC4">
        <w:rPr>
          <w:b/>
        </w:rPr>
        <w:t>sub-unit</w:t>
      </w:r>
      <w:r w:rsidRPr="00804BC4">
        <w:rPr>
          <w:bCs/>
        </w:rPr>
        <w:fldChar w:fldCharType="begin"/>
      </w:r>
      <w:r w:rsidRPr="00804BC4">
        <w:rPr>
          <w:bCs/>
        </w:rPr>
        <w:instrText xml:space="preserve"> XE "sub-unit" </w:instrText>
      </w:r>
      <w:r w:rsidRPr="00804BC4">
        <w:rPr>
          <w:bCs/>
        </w:rPr>
        <w:fldChar w:fldCharType="end"/>
      </w:r>
      <w:r w:rsidR="005440FD" w:rsidRPr="0085022A">
        <w:t>"</w:t>
      </w:r>
      <w:r w:rsidRPr="00804BC4">
        <w:rPr>
          <w:b/>
        </w:rPr>
        <w:t xml:space="preserve"> </w:t>
      </w:r>
      <w:r w:rsidRPr="0085022A">
        <w:t>means, in the case of any currency other than euro, the lowest amount of such currency that is available as legal tender in the country of such currency and, in the case of euro, means one cent.</w:t>
      </w:r>
    </w:p>
    <w:p w14:paraId="39B3C787" w14:textId="77777777" w:rsidR="00D408C5" w:rsidRPr="0085022A" w:rsidRDefault="00D408C5" w:rsidP="00036EA8">
      <w:pPr>
        <w:pStyle w:val="ocNum5th1"/>
        <w:widowControl w:val="0"/>
        <w:rPr>
          <w:b/>
          <w:bCs/>
          <w:szCs w:val="20"/>
        </w:rPr>
      </w:pPr>
      <w:bookmarkStart w:id="67" w:name="_Toc440095702"/>
      <w:bookmarkStart w:id="68" w:name="_Ref256783019"/>
      <w:bookmarkStart w:id="69" w:name="_Hlk30692937"/>
      <w:bookmarkStart w:id="70" w:name="_Hlk66116936"/>
      <w:r w:rsidRPr="0085022A">
        <w:rPr>
          <w:b/>
          <w:bCs/>
          <w:szCs w:val="20"/>
        </w:rPr>
        <w:t>Floating Rate Note Provisions</w:t>
      </w:r>
      <w:bookmarkEnd w:id="67"/>
      <w:bookmarkEnd w:id="68"/>
      <w:r w:rsidRPr="0085022A">
        <w:rPr>
          <w:b/>
          <w:bCs/>
          <w:szCs w:val="20"/>
        </w:rPr>
        <w:t xml:space="preserve"> </w:t>
      </w:r>
    </w:p>
    <w:bookmarkEnd w:id="69"/>
    <w:p w14:paraId="56E72FCF" w14:textId="40E48805" w:rsidR="00D408C5" w:rsidRPr="0085022A" w:rsidRDefault="00D408C5" w:rsidP="00036EA8">
      <w:pPr>
        <w:pStyle w:val="ocNum5th3"/>
        <w:widowControl w:val="0"/>
        <w:rPr>
          <w:szCs w:val="20"/>
        </w:rPr>
      </w:pPr>
      <w:r w:rsidRPr="0085022A">
        <w:rPr>
          <w:i/>
          <w:szCs w:val="20"/>
        </w:rPr>
        <w:t>Application:</w:t>
      </w:r>
      <w:r w:rsidR="00EA2EC2" w:rsidRPr="0085022A">
        <w:rPr>
          <w:szCs w:val="20"/>
        </w:rPr>
        <w:t xml:space="preserve"> </w:t>
      </w:r>
      <w:r w:rsidRPr="0085022A">
        <w:rPr>
          <w:szCs w:val="20"/>
        </w:rPr>
        <w:t xml:space="preserve">This Condition </w:t>
      </w:r>
      <w:r w:rsidRPr="0085022A">
        <w:rPr>
          <w:szCs w:val="20"/>
        </w:rPr>
        <w:fldChar w:fldCharType="begin"/>
      </w:r>
      <w:r w:rsidRPr="0085022A">
        <w:rPr>
          <w:szCs w:val="20"/>
        </w:rPr>
        <w:instrText xml:space="preserve"> REF _Ref256783019 \w \h  \* MERGEFORMAT </w:instrText>
      </w:r>
      <w:r w:rsidRPr="0085022A">
        <w:rPr>
          <w:szCs w:val="20"/>
        </w:rPr>
      </w:r>
      <w:r w:rsidRPr="0085022A">
        <w:rPr>
          <w:szCs w:val="20"/>
        </w:rPr>
        <w:fldChar w:fldCharType="separate"/>
      </w:r>
      <w:r w:rsidR="00E54AB2">
        <w:rPr>
          <w:szCs w:val="20"/>
        </w:rPr>
        <w:t>7</w:t>
      </w:r>
      <w:r w:rsidRPr="0085022A">
        <w:rPr>
          <w:szCs w:val="20"/>
        </w:rPr>
        <w:fldChar w:fldCharType="end"/>
      </w:r>
      <w:r w:rsidRPr="0085022A">
        <w:rPr>
          <w:szCs w:val="20"/>
        </w:rPr>
        <w:t xml:space="preserve"> (</w:t>
      </w:r>
      <w:r w:rsidRPr="0085022A">
        <w:rPr>
          <w:i/>
          <w:iCs/>
          <w:szCs w:val="20"/>
        </w:rPr>
        <w:t>Floating Rate Note Provisions</w:t>
      </w:r>
      <w:r w:rsidRPr="0085022A">
        <w:rPr>
          <w:szCs w:val="20"/>
        </w:rPr>
        <w:t>) is applicable to the Notes only if the Floating Rate Note Provisions are specified in the relevant Final Terms as being applicable.</w:t>
      </w:r>
    </w:p>
    <w:p w14:paraId="7E21F3D5" w14:textId="3C53308D" w:rsidR="00D408C5" w:rsidRPr="0085022A" w:rsidRDefault="00D408C5" w:rsidP="00036EA8">
      <w:pPr>
        <w:pStyle w:val="ocNum5th3"/>
        <w:widowControl w:val="0"/>
        <w:rPr>
          <w:szCs w:val="20"/>
        </w:rPr>
      </w:pPr>
      <w:r w:rsidRPr="0085022A">
        <w:rPr>
          <w:i/>
          <w:szCs w:val="20"/>
        </w:rPr>
        <w:t>Accrual of interest:</w:t>
      </w:r>
      <w:r w:rsidRPr="0085022A">
        <w:rPr>
          <w:szCs w:val="20"/>
        </w:rPr>
        <w:t xml:space="preserve"> The Notes bear interest from the Interest Commencement Date at the Rate of Interest payable in arrear on each Interest Payment Date, subject as provided in Condition 1</w:t>
      </w:r>
      <w:r w:rsidR="001D0962" w:rsidRPr="0085022A">
        <w:rPr>
          <w:szCs w:val="20"/>
        </w:rPr>
        <w:t>0</w:t>
      </w:r>
      <w:r w:rsidRPr="0085022A">
        <w:rPr>
          <w:szCs w:val="20"/>
        </w:rPr>
        <w:t xml:space="preserve"> (</w:t>
      </w:r>
      <w:r w:rsidRPr="0085022A">
        <w:rPr>
          <w:i/>
          <w:szCs w:val="20"/>
        </w:rPr>
        <w:t>Payments</w:t>
      </w:r>
      <w:r w:rsidRPr="0085022A">
        <w:rPr>
          <w:szCs w:val="20"/>
        </w:rPr>
        <w:t>). Each Note will cease to bear interest from the due date for final redemption unless, upon due presentation, payment of the Redemption Amount is improperly withheld or refused, in which case it will continue to bear interest in accordance with this Condition (as well after as before judgment) until whichever is the earlier of (i) the day on which all sums due in respect of such Note up to that day are received by or on behalf of the relevant Noteholder and (ii) the day which is seven days after the Fiscal Agent has notified the Noteholders that it has received all sums due in respect of the Notes up to such seventh day (except to the extent that there is any subsequent default in payment).</w:t>
      </w:r>
    </w:p>
    <w:p w14:paraId="77943833" w14:textId="3EEA431E" w:rsidR="00D408C5" w:rsidRPr="0085022A" w:rsidRDefault="00D408C5" w:rsidP="00036EA8">
      <w:pPr>
        <w:pStyle w:val="ocNum5th3"/>
        <w:widowControl w:val="0"/>
        <w:rPr>
          <w:szCs w:val="20"/>
        </w:rPr>
      </w:pPr>
      <w:r w:rsidRPr="0085022A">
        <w:rPr>
          <w:i/>
          <w:szCs w:val="20"/>
        </w:rPr>
        <w:t>Screen Rate Determination:</w:t>
      </w:r>
      <w:r w:rsidRPr="0085022A">
        <w:rPr>
          <w:szCs w:val="20"/>
        </w:rPr>
        <w:t xml:space="preserve"> If Screen Rate Determination is specified in the relevant Final Terms as the manner in which the Rate(s) of Interest is/are to be determined, the Rate of Interest applicable to the Notes for each Interest Period will be determined by the Calculation Agent on the following basis:</w:t>
      </w:r>
    </w:p>
    <w:p w14:paraId="0C3CE641" w14:textId="77777777" w:rsidR="00D408C5" w:rsidRPr="0085022A" w:rsidRDefault="00D408C5" w:rsidP="00036EA8">
      <w:pPr>
        <w:pStyle w:val="ocNum5th4"/>
        <w:widowControl w:val="0"/>
        <w:rPr>
          <w:szCs w:val="20"/>
        </w:rPr>
      </w:pPr>
      <w:r w:rsidRPr="0085022A">
        <w:rPr>
          <w:szCs w:val="20"/>
        </w:rPr>
        <w:t>if the Reference Rate is a composite quotation or customarily supplied by one entity, the Calculation Agent will determine the Reference Rate which appears on the Relevant Screen Page as of the Relevant Time on the relevant Interest Determination Date;</w:t>
      </w:r>
    </w:p>
    <w:p w14:paraId="175A0A7B" w14:textId="77777777" w:rsidR="00D408C5" w:rsidRPr="0085022A" w:rsidRDefault="00D408C5" w:rsidP="00036EA8">
      <w:pPr>
        <w:pStyle w:val="ocNum5th4"/>
        <w:widowControl w:val="0"/>
        <w:rPr>
          <w:szCs w:val="20"/>
        </w:rPr>
      </w:pPr>
      <w:r w:rsidRPr="0085022A">
        <w:rPr>
          <w:szCs w:val="20"/>
        </w:rPr>
        <w:t xml:space="preserve">if Linear Interpolation is specified as applicable in respect of an Interest Period in the applicable Final Terms, the Rate of Interest for such Interest Period shall be calculated by the Calculation Agent by straight-line linear interpolation by reference to two rates which </w:t>
      </w:r>
      <w:r w:rsidRPr="0085022A">
        <w:rPr>
          <w:szCs w:val="20"/>
        </w:rPr>
        <w:lastRenderedPageBreak/>
        <w:t>appear on the Relevant Screen Page as of the Relevant Time on the relevant Interest Determination Date, where:</w:t>
      </w:r>
    </w:p>
    <w:bookmarkEnd w:id="70"/>
    <w:p w14:paraId="7450D35E" w14:textId="77777777" w:rsidR="00D408C5" w:rsidRPr="0085022A" w:rsidRDefault="00D408C5" w:rsidP="00036EA8">
      <w:pPr>
        <w:pStyle w:val="ocNum5th5"/>
        <w:widowControl w:val="0"/>
        <w:rPr>
          <w:szCs w:val="20"/>
        </w:rPr>
      </w:pPr>
      <w:r w:rsidRPr="0085022A">
        <w:rPr>
          <w:szCs w:val="20"/>
        </w:rPr>
        <w:t>one rate shall be determined as if the relevant Interest Period were the period of time for which rates are available next shorter than the length of the relevant Interest Period; and</w:t>
      </w:r>
    </w:p>
    <w:p w14:paraId="5BC9B050" w14:textId="77777777" w:rsidR="00D408C5" w:rsidRPr="0085022A" w:rsidRDefault="00D408C5" w:rsidP="00036EA8">
      <w:pPr>
        <w:pStyle w:val="ocNum5th5"/>
        <w:widowControl w:val="0"/>
        <w:rPr>
          <w:szCs w:val="20"/>
        </w:rPr>
      </w:pPr>
      <w:r w:rsidRPr="0085022A">
        <w:rPr>
          <w:szCs w:val="20"/>
        </w:rPr>
        <w:t>the other rate shall be determined as if the relevant Interest Period were the period of time for which rates are available next longer than the length of the relevant Interest Period;</w:t>
      </w:r>
    </w:p>
    <w:p w14:paraId="637DCDF1" w14:textId="77777777" w:rsidR="00D408C5" w:rsidRPr="0085022A" w:rsidRDefault="00D408C5" w:rsidP="00036EA8">
      <w:pPr>
        <w:pStyle w:val="ocNum5th5"/>
        <w:widowControl w:val="0"/>
        <w:numPr>
          <w:ilvl w:val="0"/>
          <w:numId w:val="0"/>
        </w:numPr>
        <w:ind w:left="1361"/>
        <w:rPr>
          <w:szCs w:val="20"/>
        </w:rPr>
      </w:pPr>
      <w:r w:rsidRPr="0085022A">
        <w:rPr>
          <w:b/>
          <w:i/>
          <w:szCs w:val="20"/>
        </w:rPr>
        <w:t>provided, however, that</w:t>
      </w:r>
      <w:r w:rsidRPr="0085022A">
        <w:rPr>
          <w:szCs w:val="20"/>
        </w:rPr>
        <w:t xml:space="preserve"> if no rate is available for a period of time next shorter or, as the case may be, next longer than the length of the relevant Interest Period, then the Calculation Agent shall determine such rate at such time and by reference to such sources as it determines appropriate;</w:t>
      </w:r>
    </w:p>
    <w:p w14:paraId="6C52916E" w14:textId="77777777" w:rsidR="00D408C5" w:rsidRPr="0085022A" w:rsidRDefault="00D408C5" w:rsidP="00036EA8">
      <w:pPr>
        <w:pStyle w:val="ocNum5th4"/>
        <w:widowControl w:val="0"/>
        <w:rPr>
          <w:szCs w:val="20"/>
        </w:rPr>
      </w:pPr>
      <w:r w:rsidRPr="0085022A">
        <w:rPr>
          <w:szCs w:val="20"/>
        </w:rPr>
        <w:t>in any other case, the Calculation Agent will determine the arithmetic mean of the Reference Rates which appear on the Relevant Screen Page as of the Relevant Time on the relevant Interest Determination Date;</w:t>
      </w:r>
    </w:p>
    <w:p w14:paraId="36A224F8" w14:textId="4438C792" w:rsidR="00D408C5" w:rsidRPr="0085022A" w:rsidRDefault="00D408C5" w:rsidP="00036EA8">
      <w:pPr>
        <w:pStyle w:val="ocNum5th4"/>
        <w:widowControl w:val="0"/>
        <w:rPr>
          <w:szCs w:val="20"/>
        </w:rPr>
      </w:pPr>
      <w:r w:rsidRPr="0085022A">
        <w:rPr>
          <w:szCs w:val="20"/>
        </w:rPr>
        <w:t>if, in the case of (i) above, such rate does not appear on that page or, in the case of (iii) above, fewer than two such rates appear on that page or if, in either case, the Relevant Screen Page is unavailable:</w:t>
      </w:r>
    </w:p>
    <w:p w14:paraId="05710940" w14:textId="0B5F5017" w:rsidR="00D408C5" w:rsidRPr="0085022A" w:rsidRDefault="002D418C" w:rsidP="00036EA8">
      <w:pPr>
        <w:pStyle w:val="ocNum5th5"/>
        <w:widowControl w:val="0"/>
        <w:rPr>
          <w:szCs w:val="20"/>
        </w:rPr>
      </w:pPr>
      <w:r>
        <w:rPr>
          <w:szCs w:val="20"/>
        </w:rPr>
        <w:t xml:space="preserve">the Issuer will </w:t>
      </w:r>
      <w:r w:rsidR="00D408C5" w:rsidRPr="0085022A">
        <w:rPr>
          <w:szCs w:val="20"/>
        </w:rPr>
        <w:t>request the principal Relevant Financial Centre office of each of the Reference Banks to provide a quotation of the Reference Rate at approximately the Relevant Time on the Interest Determination Date to prime banks in the Relevant Financial Centre interbank market in an amount that is representative for a single transaction in that market at that time</w:t>
      </w:r>
      <w:r w:rsidR="006E27C0">
        <w:rPr>
          <w:szCs w:val="20"/>
        </w:rPr>
        <w:t>, and the Issuer will inform the Calculation Agent accordingly</w:t>
      </w:r>
      <w:r w:rsidR="00D408C5" w:rsidRPr="0085022A">
        <w:rPr>
          <w:szCs w:val="20"/>
        </w:rPr>
        <w:t xml:space="preserve">; and </w:t>
      </w:r>
    </w:p>
    <w:p w14:paraId="69D01427" w14:textId="2E20CBCA" w:rsidR="00610ADD" w:rsidRPr="006E27C0" w:rsidRDefault="002D418C" w:rsidP="006E27C0">
      <w:pPr>
        <w:pStyle w:val="ocNum5th5"/>
        <w:widowControl w:val="0"/>
        <w:rPr>
          <w:szCs w:val="20"/>
        </w:rPr>
      </w:pPr>
      <w:r>
        <w:rPr>
          <w:szCs w:val="20"/>
        </w:rPr>
        <w:t xml:space="preserve">the Calculation Agent will </w:t>
      </w:r>
      <w:r w:rsidR="00D408C5" w:rsidRPr="0085022A">
        <w:rPr>
          <w:szCs w:val="20"/>
        </w:rPr>
        <w:t>determine the arithmetic mean of such quotations; and</w:t>
      </w:r>
    </w:p>
    <w:p w14:paraId="32B3B7F5" w14:textId="223FCD9A" w:rsidR="00D408C5" w:rsidRPr="0085022A" w:rsidRDefault="00D408C5" w:rsidP="00D408C5">
      <w:pPr>
        <w:pStyle w:val="ocNum5th4"/>
        <w:rPr>
          <w:szCs w:val="20"/>
        </w:rPr>
      </w:pPr>
      <w:r w:rsidRPr="0085022A">
        <w:rPr>
          <w:szCs w:val="20"/>
        </w:rPr>
        <w:t>if fewer than two such quotations are provided as requested, the Calculation Agent will determine the arithmetic mean of the rates (being the nearest to the Reference Rate, as determined by the Calculation Agent) quoted by major banks in the Principal Financial Centre of the Specified Currency, selected by</w:t>
      </w:r>
      <w:r w:rsidR="006E27C0">
        <w:rPr>
          <w:szCs w:val="20"/>
        </w:rPr>
        <w:t xml:space="preserve"> and provided to</w:t>
      </w:r>
      <w:r w:rsidRPr="0085022A">
        <w:rPr>
          <w:szCs w:val="20"/>
        </w:rPr>
        <w:t xml:space="preserve"> the </w:t>
      </w:r>
      <w:r w:rsidR="006E27C0">
        <w:rPr>
          <w:szCs w:val="20"/>
        </w:rPr>
        <w:t>Issuer</w:t>
      </w:r>
      <w:r w:rsidRPr="0085022A">
        <w:rPr>
          <w:szCs w:val="20"/>
        </w:rPr>
        <w:t>, at approximately 11.00 a.m. (local time in the Principal Financial Centre of the Specified Currency) on the first day of the relevant Interest Period for loans in the Specified Currency to leading European banks for a period equal to the relevant Interest Period and in an amount that is representative for a single transaction in that market at that time,</w:t>
      </w:r>
    </w:p>
    <w:p w14:paraId="33A50387" w14:textId="77777777" w:rsidR="00D408C5" w:rsidRPr="0085022A" w:rsidRDefault="00D408C5" w:rsidP="00D408C5">
      <w:pPr>
        <w:pStyle w:val="BodyText1"/>
        <w:rPr>
          <w:rFonts w:cs="Times New Roman"/>
          <w:szCs w:val="20"/>
        </w:rPr>
      </w:pPr>
      <w:r w:rsidRPr="0085022A">
        <w:rPr>
          <w:rFonts w:cs="Times New Roman"/>
          <w:szCs w:val="20"/>
        </w:rPr>
        <w:t xml:space="preserve">and the Rate of Interest for such Interest Period shall be the sum of the Margin and the rate or (as the case may be) the arithmetic mean so determined; </w:t>
      </w:r>
      <w:r w:rsidRPr="0085022A">
        <w:rPr>
          <w:rFonts w:cs="Times New Roman"/>
          <w:b/>
          <w:bCs/>
          <w:szCs w:val="20"/>
        </w:rPr>
        <w:t>provided, however, that</w:t>
      </w:r>
      <w:r w:rsidRPr="0085022A">
        <w:rPr>
          <w:rFonts w:cs="Times New Roman"/>
          <w:szCs w:val="20"/>
        </w:rPr>
        <w:t xml:space="preserve"> if the Calculation Agent is unable to determine a rate or (as the case may be) an arithmetic mean in accordance with the above provisions in relation to any Interest Period, the Rate of Interest applicable to the Notes during such Interest Period will be the sum of the Margin and the rate or (as the case may be) the arithmetic mean last determined in relation to the Notes in respect of a preceding Interest Period.</w:t>
      </w:r>
    </w:p>
    <w:p w14:paraId="5C851D7F" w14:textId="040E332F" w:rsidR="00D408C5" w:rsidRPr="0085022A" w:rsidRDefault="00D408C5" w:rsidP="00D408C5">
      <w:pPr>
        <w:pStyle w:val="ocNum5th3"/>
        <w:keepNext/>
        <w:rPr>
          <w:szCs w:val="20"/>
        </w:rPr>
      </w:pPr>
      <w:bookmarkStart w:id="71" w:name="_Hlk66116945"/>
      <w:r w:rsidRPr="0085022A">
        <w:rPr>
          <w:i/>
          <w:szCs w:val="20"/>
        </w:rPr>
        <w:t>ISDA Determination:</w:t>
      </w:r>
      <w:r w:rsidR="00EA2EC2" w:rsidRPr="0085022A">
        <w:rPr>
          <w:i/>
          <w:szCs w:val="20"/>
        </w:rPr>
        <w:t xml:space="preserve"> </w:t>
      </w:r>
      <w:r w:rsidRPr="0085022A">
        <w:rPr>
          <w:szCs w:val="20"/>
        </w:rPr>
        <w:t xml:space="preserve">If ISDA Determination is specified in the relevant Final Terms as the manner in which the Rate(s) of Interest is/are to be determined, the Rate of Interest applicable to the Notes for each Interest Period will be the sum of the Margin and the relevant ISDA Rate where </w:t>
      </w:r>
      <w:r w:rsidR="005440FD" w:rsidRPr="0085022A">
        <w:rPr>
          <w:szCs w:val="20"/>
        </w:rPr>
        <w:t>"</w:t>
      </w:r>
      <w:r w:rsidRPr="0085022A">
        <w:rPr>
          <w:szCs w:val="20"/>
        </w:rPr>
        <w:t>ISDA Rate</w:t>
      </w:r>
      <w:r w:rsidR="005440FD" w:rsidRPr="0085022A">
        <w:rPr>
          <w:szCs w:val="20"/>
        </w:rPr>
        <w:t>"</w:t>
      </w:r>
      <w:r w:rsidRPr="0085022A">
        <w:rPr>
          <w:szCs w:val="20"/>
        </w:rPr>
        <w:t xml:space="preserve"> in relation to any Interest Period means a rate equal to the Floating Rate (as defined in the ISDA Definitions) that would be determined by the Calculation Agent under an interest rate swap transaction if the Calculation Agent were acting as Calculation Agent for that interest rate swap transaction under the terms of an agreement incorporating the ISDA Definitions and under which:</w:t>
      </w:r>
    </w:p>
    <w:p w14:paraId="19D3613A" w14:textId="52766B6B" w:rsidR="00804BC4" w:rsidRPr="00804BC4" w:rsidRDefault="00804BC4" w:rsidP="00804BC4">
      <w:pPr>
        <w:pStyle w:val="ocNum5th4"/>
        <w:rPr>
          <w:szCs w:val="20"/>
        </w:rPr>
      </w:pPr>
      <w:r w:rsidRPr="00804BC4">
        <w:rPr>
          <w:szCs w:val="20"/>
        </w:rPr>
        <w:t>if the Final Terms specify either "2006 ISDA Definitions" or "2021 ISDA Definitions" as the</w:t>
      </w:r>
      <w:r>
        <w:rPr>
          <w:szCs w:val="20"/>
        </w:rPr>
        <w:t xml:space="preserve"> applicable ISDA Definitions: </w:t>
      </w:r>
    </w:p>
    <w:p w14:paraId="79C9679A" w14:textId="56CB7332" w:rsidR="00D408C5" w:rsidRPr="0085022A" w:rsidRDefault="00804BC4" w:rsidP="00804BC4">
      <w:pPr>
        <w:pStyle w:val="ocNum5th5"/>
      </w:pPr>
      <w:r>
        <w:t>t</w:t>
      </w:r>
      <w:r w:rsidR="00D408C5" w:rsidRPr="0085022A">
        <w:t>he Floating Rate Option is as specified in the relevant Final Terms;</w:t>
      </w:r>
    </w:p>
    <w:p w14:paraId="3E987050" w14:textId="560F1BEE" w:rsidR="00D408C5" w:rsidRPr="0085022A" w:rsidRDefault="00D408C5" w:rsidP="00804BC4">
      <w:pPr>
        <w:pStyle w:val="ocNum5th5"/>
      </w:pPr>
      <w:r w:rsidRPr="0085022A">
        <w:lastRenderedPageBreak/>
        <w:t>the Designated Maturity</w:t>
      </w:r>
      <w:r w:rsidR="002E7BCA">
        <w:t>, if applicable,</w:t>
      </w:r>
      <w:r w:rsidRPr="0085022A">
        <w:t xml:space="preserve"> is a period specified in the relevant Final Terms;</w:t>
      </w:r>
    </w:p>
    <w:p w14:paraId="79198028" w14:textId="1CAF6057" w:rsidR="00D408C5" w:rsidRPr="0085022A" w:rsidRDefault="00D408C5" w:rsidP="00804BC4">
      <w:pPr>
        <w:pStyle w:val="ocNum5th5"/>
      </w:pPr>
      <w:r w:rsidRPr="0085022A">
        <w:t>the relevant Reset Date</w:t>
      </w:r>
      <w:r w:rsidR="002E7BCA" w:rsidRPr="002E7BCA">
        <w:t xml:space="preserve"> , unless otherwise</w:t>
      </w:r>
      <w:r w:rsidRPr="0085022A">
        <w:t xml:space="preserve"> specified in the relevant Final Terms</w:t>
      </w:r>
      <w:r w:rsidR="002E7BCA" w:rsidRPr="002E7BCA">
        <w:t>, has the meaning given to it in the ISDA Definitions</w:t>
      </w:r>
      <w:r w:rsidRPr="0085022A">
        <w:t xml:space="preserve">; </w:t>
      </w:r>
    </w:p>
    <w:p w14:paraId="6256693A" w14:textId="77777777" w:rsidR="00D408C5" w:rsidRPr="0085022A" w:rsidRDefault="00D408C5" w:rsidP="00804BC4">
      <w:pPr>
        <w:pStyle w:val="ocNum5th5"/>
      </w:pPr>
      <w:r w:rsidRPr="0085022A">
        <w:t>if Linear Interpolation is specified as applicable in respect of an Interest Period in the applicable Final Terms, the rate for such Interest Period shall be calculated by the Calculation Agent by straight-line linear interpolation by reference to two rates based on the relevant Floating Rate Option, where:</w:t>
      </w:r>
    </w:p>
    <w:p w14:paraId="280FC916" w14:textId="77777777" w:rsidR="00D408C5" w:rsidRPr="0085022A" w:rsidRDefault="00D408C5" w:rsidP="00804BC4">
      <w:pPr>
        <w:pStyle w:val="ocNum5th6"/>
      </w:pPr>
      <w:r w:rsidRPr="0085022A">
        <w:t>one rate shall be determined as if the Designated Maturity were the period of time for which rates are available next shorter than the length of the relevant Interest Period; and</w:t>
      </w:r>
    </w:p>
    <w:p w14:paraId="00A223DE" w14:textId="489A25E5" w:rsidR="00D408C5" w:rsidRPr="0085022A" w:rsidRDefault="00D408C5" w:rsidP="00804BC4">
      <w:pPr>
        <w:pStyle w:val="ocNum5th6"/>
      </w:pPr>
      <w:r w:rsidRPr="0085022A">
        <w:t>the other rate shall be determined as if the Designated Maturity were the period of time for which rates are available next longer than the length of the relevant Interest Period</w:t>
      </w:r>
      <w:r w:rsidR="00B733F6">
        <w:t>,</w:t>
      </w:r>
    </w:p>
    <w:p w14:paraId="41D7344F" w14:textId="4D4A7AAD" w:rsidR="00A06CB1" w:rsidRDefault="00D408C5" w:rsidP="00804BC4">
      <w:pPr>
        <w:pStyle w:val="ocNum5th5"/>
        <w:numPr>
          <w:ilvl w:val="0"/>
          <w:numId w:val="0"/>
        </w:numPr>
        <w:ind w:left="2040"/>
        <w:rPr>
          <w:szCs w:val="20"/>
        </w:rPr>
      </w:pPr>
      <w:r w:rsidRPr="0085022A">
        <w:rPr>
          <w:b/>
          <w:i/>
          <w:szCs w:val="20"/>
        </w:rPr>
        <w:t>provided, however, that</w:t>
      </w:r>
      <w:r w:rsidRPr="0085022A">
        <w:rPr>
          <w:szCs w:val="20"/>
        </w:rPr>
        <w:t xml:space="preserve"> if there is no rate available for a period of time next shorter than the length of the relevant Interest Period or, as the case may be, next longer than the length of the relevant Interest Period, then the Calculation Agent shall </w:t>
      </w:r>
      <w:r w:rsidR="007956F7">
        <w:rPr>
          <w:szCs w:val="20"/>
        </w:rPr>
        <w:t>determine such rate</w:t>
      </w:r>
      <w:r w:rsidR="002E7BCA" w:rsidRPr="0085022A">
        <w:rPr>
          <w:szCs w:val="20"/>
        </w:rPr>
        <w:t xml:space="preserve"> </w:t>
      </w:r>
      <w:r w:rsidRPr="0085022A">
        <w:rPr>
          <w:szCs w:val="20"/>
        </w:rPr>
        <w:t xml:space="preserve">at such time and by reference to such sources as </w:t>
      </w:r>
      <w:r w:rsidR="007956F7">
        <w:rPr>
          <w:szCs w:val="20"/>
        </w:rPr>
        <w:t xml:space="preserve">it </w:t>
      </w:r>
      <w:r w:rsidRPr="0085022A">
        <w:rPr>
          <w:szCs w:val="20"/>
        </w:rPr>
        <w:t>determines appropriate</w:t>
      </w:r>
      <w:r w:rsidR="009D7D4D">
        <w:rPr>
          <w:szCs w:val="20"/>
        </w:rPr>
        <w:t>;</w:t>
      </w:r>
    </w:p>
    <w:p w14:paraId="0101B1BA" w14:textId="0DB01904" w:rsidR="002E7BCA" w:rsidRPr="00787695" w:rsidRDefault="002E7BCA" w:rsidP="002E7BCA">
      <w:pPr>
        <w:pStyle w:val="ocNum5th5"/>
        <w:rPr>
          <w:sz w:val="21"/>
        </w:rPr>
      </w:pPr>
      <w:r w:rsidRPr="00787695">
        <w:t>if the specified Floating Rate Option is an Overnight Floating Rate Option, Compounding is specified to be applicable in the relevant Final Terms and:</w:t>
      </w:r>
    </w:p>
    <w:p w14:paraId="390BE9A4" w14:textId="77777777" w:rsidR="002E7BCA" w:rsidRPr="00787695" w:rsidRDefault="002E7BCA" w:rsidP="002E7BCA">
      <w:pPr>
        <w:pStyle w:val="ocNum5th6"/>
        <w:rPr>
          <w:sz w:val="21"/>
        </w:rPr>
      </w:pPr>
      <w:r w:rsidRPr="00787695">
        <w:t xml:space="preserve">if Compounding with Lookback is specified as the Compounding Method in the relevant Final Terms then (a) Compounding with Lookback is the Overnight Rate Compounding Method and (b) Lookback is the number of Applicable Business Days specified in the relevant Final Terms; </w:t>
      </w:r>
    </w:p>
    <w:p w14:paraId="190F047A" w14:textId="77777777" w:rsidR="002E7BCA" w:rsidRPr="00787695" w:rsidRDefault="002E7BCA" w:rsidP="002E7BCA">
      <w:pPr>
        <w:pStyle w:val="ocNum5th6"/>
        <w:rPr>
          <w:sz w:val="21"/>
        </w:rPr>
      </w:pPr>
      <w:r w:rsidRPr="00787695">
        <w:t>if Compounding with Observation Period Shift is specified as the Compounding Method in the relevant Final Terms then (a) Compounding with Observation Period Shift is the Overnight Rate Compounding Method, (b) Observation Period Shift is the number of Observation Period Shift Business Days specified in the relevant Final Terms and (c) Observation Period Shift Additional Business Days, if applicable, are the days specified in the relevant Final Terms; or</w:t>
      </w:r>
    </w:p>
    <w:p w14:paraId="702B8320" w14:textId="77777777" w:rsidR="002E7BCA" w:rsidRPr="00787695" w:rsidRDefault="002E7BCA" w:rsidP="002E7BCA">
      <w:pPr>
        <w:pStyle w:val="ocNum5th6"/>
        <w:rPr>
          <w:sz w:val="21"/>
        </w:rPr>
      </w:pPr>
      <w:r w:rsidRPr="00787695">
        <w:t>if Compounding with Lockout is specified as the Compounding Method in the relevant Final Terms then (a) Compounding with Lockout is the Overnight Rate Compounding Method, (b) Lockout is the number of Lockout Period Business Days specified in the relevant Final Terms and (c) Lockout Period Business Days, if applicable, are the days specified in the relevant Final Terms;</w:t>
      </w:r>
    </w:p>
    <w:p w14:paraId="5052556A" w14:textId="77777777" w:rsidR="002E7BCA" w:rsidRPr="00787695" w:rsidRDefault="002E7BCA" w:rsidP="002E7BCA">
      <w:pPr>
        <w:pStyle w:val="ocNum5th5"/>
        <w:rPr>
          <w:sz w:val="21"/>
        </w:rPr>
      </w:pPr>
      <w:r w:rsidRPr="00787695">
        <w:t xml:space="preserve">if the specified Floating Rate Option is an Overnight Floating Rate Option, Averaging is specified to be applicable in the relevant Final Terms and: </w:t>
      </w:r>
    </w:p>
    <w:p w14:paraId="01A3A7D7" w14:textId="77777777" w:rsidR="002E7BCA" w:rsidRPr="00787695" w:rsidRDefault="002E7BCA" w:rsidP="002E7BCA">
      <w:pPr>
        <w:pStyle w:val="ocNum5th6"/>
        <w:rPr>
          <w:sz w:val="21"/>
        </w:rPr>
      </w:pPr>
      <w:r w:rsidRPr="00787695">
        <w:t>if Averaging with Lookback is specified as the Averaging Method in the relevant Final Terms then (a) Averaging with Lookback is the Overnight Rate Averaging Method and (b) Lookback is the number of Applicable Business Days specified in the relevant Final Terms;</w:t>
      </w:r>
    </w:p>
    <w:p w14:paraId="7E6A9EE5" w14:textId="77777777" w:rsidR="002E7BCA" w:rsidRPr="00787695" w:rsidRDefault="002E7BCA" w:rsidP="002E7BCA">
      <w:pPr>
        <w:pStyle w:val="ocNum5th6"/>
        <w:rPr>
          <w:sz w:val="21"/>
        </w:rPr>
      </w:pPr>
      <w:r w:rsidRPr="00787695">
        <w:t xml:space="preserve">if Averaging with Observation Period Shift is specified as the Averaging Method in the relevant Final Terms then (a) Averaging with Observation Period Shift is the Overnight Rate Averaging Method, (b) Observation Period Shift is the number of Observation Period Shift Business Days specified in the relevant Final Terms and (c) Observation Period Shift </w:t>
      </w:r>
      <w:r w:rsidRPr="00787695">
        <w:lastRenderedPageBreak/>
        <w:t>Additional Business Days, if applicable, are the days specified in the relevant Final Terms; or</w:t>
      </w:r>
    </w:p>
    <w:p w14:paraId="5B5EB572" w14:textId="77777777" w:rsidR="002E7BCA" w:rsidRPr="00787695" w:rsidRDefault="002E7BCA" w:rsidP="002E7BCA">
      <w:pPr>
        <w:pStyle w:val="ocNum5th6"/>
        <w:rPr>
          <w:sz w:val="21"/>
        </w:rPr>
      </w:pPr>
      <w:r w:rsidRPr="00787695">
        <w:t>if Averaging with Lockout is specified as the Averaging Method in the relevant Final Terms then (a) Averaging with Lockout is the Overnight Rate Averaging Method, (b) Lockout is the number of Lockout Period Business Days specified in the relevant Final Terms and (c) Lockout Period Business Days, if applicable, are the days specified in the relevant Final Terms; and</w:t>
      </w:r>
    </w:p>
    <w:p w14:paraId="191F8F15" w14:textId="577E60E1" w:rsidR="002E7BCA" w:rsidRPr="00787695" w:rsidRDefault="002E7BCA" w:rsidP="002E7BCA">
      <w:pPr>
        <w:pStyle w:val="ocNum5th5"/>
        <w:rPr>
          <w:sz w:val="21"/>
        </w:rPr>
      </w:pPr>
      <w:r w:rsidRPr="00787695">
        <w:t>if the specified Floating Rate Option is an Index Floating Rate Option and Index Provisions are specified to be applicable in the relevant Final Terms, the Compounded Index Method with Observation Period Shift shall be applicable and, (a) Observation Period Shift is the number of Observation Period Shift Business Days specified in the relevant Final Terms and (b) Observation Period Shift Additional Business Days, if applicable, are the days specified in the relevant Final Terms; and</w:t>
      </w:r>
    </w:p>
    <w:p w14:paraId="4AB90B26" w14:textId="5B63BE57" w:rsidR="00A06CB1" w:rsidRDefault="00A06CB1" w:rsidP="002E7BCA">
      <w:pPr>
        <w:pStyle w:val="ocNum5th5"/>
        <w:rPr>
          <w:szCs w:val="20"/>
        </w:rPr>
      </w:pPr>
      <w:r w:rsidRPr="00A06CB1">
        <w:rPr>
          <w:szCs w:val="20"/>
        </w:rPr>
        <w:t xml:space="preserve">if the specified Floating Rate Option is EUR-EURIBOR or </w:t>
      </w:r>
      <w:r w:rsidRPr="002E7BCA">
        <w:t>EUR</w:t>
      </w:r>
      <w:r w:rsidRPr="00A06CB1">
        <w:rPr>
          <w:szCs w:val="20"/>
        </w:rPr>
        <w:t>-EURIBOR Reuters</w:t>
      </w:r>
      <w:r>
        <w:rPr>
          <w:szCs w:val="20"/>
        </w:rPr>
        <w:t xml:space="preserve"> </w:t>
      </w:r>
      <w:r w:rsidRPr="00A06CB1">
        <w:rPr>
          <w:szCs w:val="20"/>
        </w:rPr>
        <w:t>and an Index Cessation Event occurs the Applicable Fallback Rate will be</w:t>
      </w:r>
      <w:r>
        <w:rPr>
          <w:szCs w:val="20"/>
        </w:rPr>
        <w:t xml:space="preserve"> </w:t>
      </w:r>
      <w:r w:rsidRPr="00A06CB1">
        <w:rPr>
          <w:szCs w:val="20"/>
        </w:rPr>
        <w:t>determined as if the Fallback Observation Day in respect of a Reset Date and</w:t>
      </w:r>
      <w:r>
        <w:rPr>
          <w:szCs w:val="20"/>
        </w:rPr>
        <w:t xml:space="preserve"> </w:t>
      </w:r>
      <w:r w:rsidRPr="00A06CB1">
        <w:rPr>
          <w:szCs w:val="20"/>
        </w:rPr>
        <w:t>the relevant Interest Period was five Business Days preceding the related</w:t>
      </w:r>
      <w:r>
        <w:rPr>
          <w:szCs w:val="20"/>
        </w:rPr>
        <w:t xml:space="preserve"> </w:t>
      </w:r>
      <w:r w:rsidRPr="00A06CB1">
        <w:rPr>
          <w:szCs w:val="20"/>
        </w:rPr>
        <w:t>Interest Payment Date</w:t>
      </w:r>
      <w:r>
        <w:rPr>
          <w:szCs w:val="20"/>
        </w:rPr>
        <w:t xml:space="preserve">; </w:t>
      </w:r>
    </w:p>
    <w:p w14:paraId="37C3CEB4" w14:textId="3760B741" w:rsidR="00A06CB1" w:rsidRDefault="00A06CB1" w:rsidP="00A06CB1">
      <w:pPr>
        <w:pStyle w:val="ocNum5th5"/>
        <w:numPr>
          <w:ilvl w:val="0"/>
          <w:numId w:val="0"/>
        </w:numPr>
        <w:ind w:firstLine="680"/>
        <w:rPr>
          <w:szCs w:val="20"/>
        </w:rPr>
      </w:pPr>
      <w:r>
        <w:rPr>
          <w:szCs w:val="20"/>
        </w:rPr>
        <w:t xml:space="preserve">(ii) </w:t>
      </w:r>
      <w:r>
        <w:rPr>
          <w:szCs w:val="20"/>
        </w:rPr>
        <w:tab/>
      </w:r>
      <w:r w:rsidRPr="00A06CB1">
        <w:rPr>
          <w:szCs w:val="20"/>
        </w:rPr>
        <w:t>references in the ISDA Definitions to</w:t>
      </w:r>
      <w:r>
        <w:rPr>
          <w:szCs w:val="20"/>
        </w:rPr>
        <w:t xml:space="preserve">: </w:t>
      </w:r>
    </w:p>
    <w:p w14:paraId="553A4EAE" w14:textId="14631634" w:rsidR="00A06CB1" w:rsidRDefault="00A06CB1" w:rsidP="00A06CB1">
      <w:pPr>
        <w:pStyle w:val="BodyText3"/>
        <w:ind w:left="680" w:firstLine="680"/>
        <w:rPr>
          <w:lang w:eastAsia="zh-CN" w:bidi="he-IL"/>
        </w:rPr>
      </w:pPr>
      <w:r>
        <w:rPr>
          <w:lang w:eastAsia="zh-CN" w:bidi="he-IL"/>
        </w:rPr>
        <w:t xml:space="preserve">(A) </w:t>
      </w:r>
      <w:r>
        <w:rPr>
          <w:lang w:eastAsia="zh-CN" w:bidi="he-IL"/>
        </w:rPr>
        <w:tab/>
        <w:t>"Confirmation" shall be references to the relevant Final Terms;</w:t>
      </w:r>
    </w:p>
    <w:p w14:paraId="29E288EC" w14:textId="38577759" w:rsidR="00A06CB1" w:rsidRDefault="00A06CB1" w:rsidP="00A06CB1">
      <w:pPr>
        <w:pStyle w:val="BodyText3"/>
        <w:ind w:left="680" w:firstLine="680"/>
        <w:rPr>
          <w:lang w:eastAsia="zh-CN" w:bidi="he-IL"/>
        </w:rPr>
      </w:pPr>
      <w:r w:rsidRPr="00A06CB1">
        <w:rPr>
          <w:lang w:eastAsia="zh-CN" w:bidi="he-IL"/>
        </w:rPr>
        <w:t xml:space="preserve">(B) </w:t>
      </w:r>
      <w:r>
        <w:rPr>
          <w:lang w:eastAsia="zh-CN" w:bidi="he-IL"/>
        </w:rPr>
        <w:tab/>
      </w:r>
      <w:r w:rsidRPr="00A06CB1">
        <w:rPr>
          <w:lang w:eastAsia="zh-CN" w:bidi="he-IL"/>
        </w:rPr>
        <w:t>"Calculation Period" shall be references to the relevant Interest Period;</w:t>
      </w:r>
    </w:p>
    <w:p w14:paraId="53851651" w14:textId="0E8A5C7D" w:rsidR="00A06CB1" w:rsidRDefault="00A06CB1" w:rsidP="00A06CB1">
      <w:pPr>
        <w:pStyle w:val="BodyText3"/>
        <w:ind w:left="680" w:firstLine="680"/>
        <w:rPr>
          <w:lang w:eastAsia="zh-CN" w:bidi="he-IL"/>
        </w:rPr>
      </w:pPr>
      <w:r w:rsidRPr="00A06CB1">
        <w:rPr>
          <w:lang w:eastAsia="zh-CN" w:bidi="he-IL"/>
        </w:rPr>
        <w:t xml:space="preserve">(C) </w:t>
      </w:r>
      <w:r>
        <w:rPr>
          <w:lang w:eastAsia="zh-CN" w:bidi="he-IL"/>
        </w:rPr>
        <w:tab/>
      </w:r>
      <w:r w:rsidRPr="00A06CB1">
        <w:rPr>
          <w:lang w:eastAsia="zh-CN" w:bidi="he-IL"/>
        </w:rPr>
        <w:t>"Termination Date" shall be references to the Maturity Date;</w:t>
      </w:r>
    </w:p>
    <w:p w14:paraId="1029DCEA" w14:textId="6D5DB567" w:rsidR="00A06CB1" w:rsidRDefault="00A06CB1" w:rsidP="00A06CB1">
      <w:pPr>
        <w:pStyle w:val="BodyText3"/>
        <w:ind w:left="680" w:firstLine="680"/>
        <w:rPr>
          <w:lang w:eastAsia="zh-CN" w:bidi="he-IL"/>
        </w:rPr>
      </w:pPr>
      <w:r w:rsidRPr="00A06CB1">
        <w:rPr>
          <w:lang w:eastAsia="zh-CN" w:bidi="he-IL"/>
        </w:rPr>
        <w:t xml:space="preserve">(D) </w:t>
      </w:r>
      <w:r>
        <w:rPr>
          <w:lang w:eastAsia="zh-CN" w:bidi="he-IL"/>
        </w:rPr>
        <w:tab/>
      </w:r>
      <w:r w:rsidRPr="00A06CB1">
        <w:rPr>
          <w:lang w:eastAsia="zh-CN" w:bidi="he-IL"/>
        </w:rPr>
        <w:t xml:space="preserve">"Effective Date" shall be references to the Interest Commencement Date; </w:t>
      </w:r>
    </w:p>
    <w:p w14:paraId="0AD4FD7E" w14:textId="558D1BDA" w:rsidR="00A06CB1" w:rsidRDefault="00A06CB1" w:rsidP="00A06CB1">
      <w:pPr>
        <w:pStyle w:val="BodyText3"/>
        <w:ind w:left="0" w:firstLine="680"/>
        <w:rPr>
          <w:lang w:eastAsia="zh-CN" w:bidi="he-IL"/>
        </w:rPr>
      </w:pPr>
      <w:r w:rsidRPr="00A06CB1">
        <w:rPr>
          <w:lang w:eastAsia="zh-CN" w:bidi="he-IL"/>
        </w:rPr>
        <w:t xml:space="preserve">(iii) </w:t>
      </w:r>
      <w:r>
        <w:rPr>
          <w:lang w:eastAsia="zh-CN" w:bidi="he-IL"/>
        </w:rPr>
        <w:tab/>
      </w:r>
      <w:r w:rsidRPr="00A06CB1">
        <w:rPr>
          <w:lang w:eastAsia="zh-CN" w:bidi="he-IL"/>
        </w:rPr>
        <w:t>if the Final Terms specify "2021 ISDA Definitions" as being applicable:</w:t>
      </w:r>
    </w:p>
    <w:p w14:paraId="611AC3A8" w14:textId="0CD1CDC8" w:rsidR="00A06CB1" w:rsidRDefault="00A06CB1" w:rsidP="00A06CB1">
      <w:pPr>
        <w:pStyle w:val="BodyText3"/>
        <w:ind w:left="680" w:firstLine="680"/>
        <w:rPr>
          <w:lang w:eastAsia="zh-CN" w:bidi="he-IL"/>
        </w:rPr>
      </w:pPr>
      <w:r w:rsidRPr="00A06CB1">
        <w:rPr>
          <w:lang w:eastAsia="zh-CN" w:bidi="he-IL"/>
        </w:rPr>
        <w:t xml:space="preserve">(A) </w:t>
      </w:r>
      <w:r>
        <w:rPr>
          <w:lang w:eastAsia="zh-CN" w:bidi="he-IL"/>
        </w:rPr>
        <w:t xml:space="preserve"> </w:t>
      </w:r>
      <w:r>
        <w:rPr>
          <w:lang w:eastAsia="zh-CN" w:bidi="he-IL"/>
        </w:rPr>
        <w:tab/>
      </w:r>
      <w:r w:rsidRPr="00A06CB1">
        <w:rPr>
          <w:lang w:eastAsia="zh-CN" w:bidi="he-IL"/>
        </w:rPr>
        <w:t>"Administrator/Benchmark Event" shall be disapplied;</w:t>
      </w:r>
      <w:r w:rsidR="009D7D4D">
        <w:rPr>
          <w:lang w:eastAsia="zh-CN" w:bidi="he-IL"/>
        </w:rPr>
        <w:t xml:space="preserve"> </w:t>
      </w:r>
      <w:r w:rsidRPr="00A06CB1">
        <w:rPr>
          <w:lang w:eastAsia="zh-CN" w:bidi="he-IL"/>
        </w:rPr>
        <w:t>and</w:t>
      </w:r>
    </w:p>
    <w:p w14:paraId="758D6228" w14:textId="35E93507" w:rsidR="00A06CB1" w:rsidRDefault="00A06CB1" w:rsidP="00A06CB1">
      <w:pPr>
        <w:pStyle w:val="BodyText3"/>
        <w:ind w:left="2040" w:hanging="680"/>
        <w:rPr>
          <w:lang w:eastAsia="zh-CN" w:bidi="he-IL"/>
        </w:rPr>
      </w:pPr>
      <w:r>
        <w:rPr>
          <w:lang w:eastAsia="zh-CN" w:bidi="he-IL"/>
        </w:rPr>
        <w:t xml:space="preserve">(B) </w:t>
      </w:r>
      <w:r>
        <w:rPr>
          <w:lang w:eastAsia="zh-CN" w:bidi="he-IL"/>
        </w:rPr>
        <w:tab/>
        <w:t>if the Temporary Non-Publication Fallback in respect of any specified Floating Rate Option is specified to be "Temporary Non-Publication Fallback – Alternative Rate" in the Floating Rate Matrix of the 2021 ISDA Definitions the reference to "Calculation Agent Alternative Rate Determination" in the definition of "Temporary Non-Publication Fallback – Alternative Rate" shall be replaced by "Temporary Non-Publication Fallback – Previous Day's Rate"</w:t>
      </w:r>
      <w:r w:rsidR="009D7D4D">
        <w:rPr>
          <w:lang w:eastAsia="zh-CN" w:bidi="he-IL"/>
        </w:rPr>
        <w:t>; and</w:t>
      </w:r>
    </w:p>
    <w:p w14:paraId="6746AB13" w14:textId="301D492E" w:rsidR="00D408C5" w:rsidRPr="00A06CB1" w:rsidRDefault="00A06CB1" w:rsidP="00A06CB1">
      <w:pPr>
        <w:pStyle w:val="BodyText3"/>
        <w:ind w:left="1360" w:hanging="680"/>
        <w:rPr>
          <w:lang w:eastAsia="zh-CN" w:bidi="he-IL"/>
        </w:rPr>
      </w:pPr>
      <w:r>
        <w:rPr>
          <w:lang w:eastAsia="zh-CN" w:bidi="he-IL"/>
        </w:rPr>
        <w:t xml:space="preserve">(iv) </w:t>
      </w:r>
      <w:r>
        <w:rPr>
          <w:lang w:eastAsia="zh-CN" w:bidi="he-IL"/>
        </w:rPr>
        <w:tab/>
      </w:r>
      <w:r w:rsidR="009D7D4D">
        <w:rPr>
          <w:lang w:eastAsia="zh-CN" w:bidi="he-IL"/>
        </w:rPr>
        <w:t>u</w:t>
      </w:r>
      <w:r>
        <w:rPr>
          <w:lang w:eastAsia="zh-CN" w:bidi="he-IL"/>
        </w:rPr>
        <w:t>nless otherwise defined capitalised terms used in this Condition 7(d) shall have the meaning ascribed to them in the ISDA Definitions.</w:t>
      </w:r>
    </w:p>
    <w:p w14:paraId="1D1DF749" w14:textId="77777777" w:rsidR="00D408C5" w:rsidRPr="0085022A" w:rsidRDefault="00D408C5" w:rsidP="00D408C5">
      <w:pPr>
        <w:pStyle w:val="ocNum5th3"/>
        <w:rPr>
          <w:i/>
          <w:szCs w:val="20"/>
        </w:rPr>
      </w:pPr>
      <w:r w:rsidRPr="0085022A">
        <w:rPr>
          <w:i/>
          <w:szCs w:val="20"/>
        </w:rPr>
        <w:t>Maximum or Minimum Rate of Interest:</w:t>
      </w:r>
      <w:r w:rsidRPr="0085022A">
        <w:rPr>
          <w:szCs w:val="20"/>
        </w:rPr>
        <w:t xml:space="preserve"> If any Maximum Rate of Interest or Minimum Rate of Interest is specified in the relevant Final Terms, then the Rate of Interest shall in no event be greater than the maximum or be less than the minimum so specified.</w:t>
      </w:r>
    </w:p>
    <w:bookmarkEnd w:id="71"/>
    <w:p w14:paraId="21A4625F" w14:textId="453AE619" w:rsidR="00D408C5" w:rsidRPr="0085022A" w:rsidRDefault="00D408C5" w:rsidP="00D408C5">
      <w:pPr>
        <w:pStyle w:val="ocNum5th3"/>
        <w:rPr>
          <w:szCs w:val="20"/>
        </w:rPr>
      </w:pPr>
      <w:r w:rsidRPr="0085022A">
        <w:rPr>
          <w:i/>
          <w:szCs w:val="20"/>
        </w:rPr>
        <w:t>Calculation of Interest Amount:</w:t>
      </w:r>
      <w:r w:rsidRPr="0085022A">
        <w:rPr>
          <w:szCs w:val="20"/>
        </w:rPr>
        <w:t xml:space="preserve"> The Calculation Agent will, as soon as practicable after the time at which the Rate of Interest is to be determined in relation to each Interest Period, calculate the Interest Amount payable in respect of each Note for such Interest Period.</w:t>
      </w:r>
      <w:r w:rsidR="00EA2EC2" w:rsidRPr="0085022A">
        <w:rPr>
          <w:szCs w:val="20"/>
        </w:rPr>
        <w:t xml:space="preserve"> </w:t>
      </w:r>
      <w:r w:rsidRPr="0085022A">
        <w:rPr>
          <w:szCs w:val="20"/>
        </w:rPr>
        <w:t>The Interest Amount will be calculated by applying the Rate of Interest for such Interest Period to the Calculation Amount, multiplying the product by the relevant Day Count Fraction, rounding the resulting figure to the nearest sub-unit of the Specified Currency (half a sub-unit being rounded upwards) and multiplying such rounded figure by a fraction equal to the Specified Denomination of the relevant Note divided by the Calculation Amount.</w:t>
      </w:r>
      <w:r w:rsidR="00EA2EC2" w:rsidRPr="0085022A">
        <w:rPr>
          <w:szCs w:val="20"/>
        </w:rPr>
        <w:t xml:space="preserve"> </w:t>
      </w:r>
      <w:r w:rsidRPr="0085022A">
        <w:rPr>
          <w:szCs w:val="20"/>
        </w:rPr>
        <w:t xml:space="preserve">For this purpose a </w:t>
      </w:r>
      <w:r w:rsidR="005440FD" w:rsidRPr="0085022A">
        <w:rPr>
          <w:szCs w:val="20"/>
        </w:rPr>
        <w:t>"</w:t>
      </w:r>
      <w:r w:rsidRPr="0085022A">
        <w:rPr>
          <w:b/>
          <w:bCs/>
          <w:szCs w:val="20"/>
        </w:rPr>
        <w:t>sub-unit</w:t>
      </w:r>
      <w:r w:rsidRPr="0085022A">
        <w:rPr>
          <w:szCs w:val="20"/>
        </w:rPr>
        <w:fldChar w:fldCharType="begin"/>
      </w:r>
      <w:r w:rsidRPr="0085022A">
        <w:rPr>
          <w:szCs w:val="20"/>
        </w:rPr>
        <w:instrText xml:space="preserve"> XE "sub-unit" </w:instrText>
      </w:r>
      <w:r w:rsidRPr="0085022A">
        <w:rPr>
          <w:szCs w:val="20"/>
        </w:rPr>
        <w:fldChar w:fldCharType="end"/>
      </w:r>
      <w:r w:rsidR="005440FD" w:rsidRPr="0085022A">
        <w:rPr>
          <w:szCs w:val="20"/>
        </w:rPr>
        <w:t>"</w:t>
      </w:r>
      <w:r w:rsidRPr="0085022A">
        <w:rPr>
          <w:szCs w:val="20"/>
        </w:rPr>
        <w:t xml:space="preserve"> means, in the case of any currency other than euro, the lowest amount of such currency that is available as legal tender in the country of such currency and, in the case of euro, means one cent.</w:t>
      </w:r>
      <w:r w:rsidRPr="0085022A">
        <w:rPr>
          <w:i/>
          <w:szCs w:val="20"/>
        </w:rPr>
        <w:t xml:space="preserve"> </w:t>
      </w:r>
    </w:p>
    <w:p w14:paraId="3A5E887D" w14:textId="0A05EE1B" w:rsidR="00D408C5" w:rsidRPr="00E47FD1" w:rsidRDefault="00D408C5" w:rsidP="00E47FD1">
      <w:pPr>
        <w:pStyle w:val="ocNum5th3"/>
        <w:rPr>
          <w:szCs w:val="20"/>
        </w:rPr>
      </w:pPr>
      <w:r w:rsidRPr="0085022A">
        <w:rPr>
          <w:i/>
        </w:rPr>
        <w:lastRenderedPageBreak/>
        <w:t>Publication:</w:t>
      </w:r>
      <w:r w:rsidR="00EA2EC2" w:rsidRPr="0085022A">
        <w:t xml:space="preserve"> </w:t>
      </w:r>
      <w:r w:rsidRPr="0085022A">
        <w:t xml:space="preserve">The Calculation Agent will cause each Rate of Interest and Interest Amount determined by it, together with the relevant Interest Payment Date, and any other amount(s) required to be determined by it together with any relevant payment date(s) to be notified to the Paying Agents and each competent authority, stock exchange and/or quotation system (if any) by which the Notes have then been admitted to listing, trading and/or quotation as soon as practicable after such determination </w:t>
      </w:r>
      <w:r w:rsidR="00E47FD1" w:rsidRPr="00E47FD1">
        <w:rPr>
          <w:szCs w:val="20"/>
        </w:rPr>
        <w:t>(if required by the</w:t>
      </w:r>
      <w:r w:rsidR="00E47FD1">
        <w:rPr>
          <w:szCs w:val="20"/>
        </w:rPr>
        <w:t xml:space="preserve"> </w:t>
      </w:r>
      <w:r w:rsidR="00E47FD1" w:rsidRPr="00E47FD1">
        <w:rPr>
          <w:szCs w:val="20"/>
        </w:rPr>
        <w:t xml:space="preserve">rules of the relevant competent authority, stock exchange and/or quotation system (if any)) </w:t>
      </w:r>
      <w:r w:rsidRPr="0085022A">
        <w:t>but (in the case of each Rate of Interest, Interest Amount and Interest Payment Date) in any event not later than the first day of the relevant Interest Period.</w:t>
      </w:r>
      <w:r w:rsidR="00EA2EC2" w:rsidRPr="0085022A">
        <w:t xml:space="preserve"> </w:t>
      </w:r>
      <w:r w:rsidRPr="0085022A">
        <w:t>Notice thereof shall also promptly be given to the Noteholders.</w:t>
      </w:r>
      <w:r w:rsidR="00EA2EC2" w:rsidRPr="0085022A">
        <w:t xml:space="preserve"> </w:t>
      </w:r>
      <w:r w:rsidRPr="0085022A">
        <w:t>The Calculation Agent will be entitled to recalculate any Interest Amount (on the basis of the foregoing provisions) without notice in the event of an extension or shortening of the relevant Interest Period.</w:t>
      </w:r>
      <w:r w:rsidR="00EA2EC2" w:rsidRPr="0085022A">
        <w:t xml:space="preserve"> </w:t>
      </w:r>
      <w:r w:rsidRPr="0085022A">
        <w:t>If the Calculation Amount is less than the minimum Specified Denomination the Calculation Agent shall not be obliged to publish each Interest Amount but instead may publish only the Calculation Amount and the Interest Amount in respect of a Note having the minimum Specified Denomination.</w:t>
      </w:r>
      <w:r w:rsidRPr="00E47FD1">
        <w:rPr>
          <w:rStyle w:val="EndnoteReference"/>
          <w:rFonts w:ascii="Times New Roman" w:hAnsi="Times New Roman"/>
          <w:szCs w:val="20"/>
        </w:rPr>
        <w:t xml:space="preserve"> </w:t>
      </w:r>
    </w:p>
    <w:p w14:paraId="57A7032B" w14:textId="14B0A496" w:rsidR="00D408C5" w:rsidRDefault="00D408C5" w:rsidP="00D408C5">
      <w:pPr>
        <w:pStyle w:val="ocNum5th3"/>
        <w:rPr>
          <w:szCs w:val="20"/>
        </w:rPr>
      </w:pPr>
      <w:r w:rsidRPr="0085022A">
        <w:rPr>
          <w:i/>
          <w:szCs w:val="20"/>
        </w:rPr>
        <w:t>Notifications etc:</w:t>
      </w:r>
      <w:r w:rsidR="00EA2EC2" w:rsidRPr="0085022A">
        <w:rPr>
          <w:szCs w:val="20"/>
        </w:rPr>
        <w:t xml:space="preserve"> </w:t>
      </w:r>
      <w:r w:rsidRPr="0085022A">
        <w:rPr>
          <w:szCs w:val="20"/>
        </w:rPr>
        <w:t>All notifications, opinions, determinations, certificates, calculations, quotations and decisions given, expressed, made or obtained for the purposes of this Condition by the Calculation Agent will (in the absence of manifest error) be binding on the Issuer, the Paying Agents, the Noteholders and the Couponholders and (subject as aforesaid) no liability to any such Person will attach to the Calculation Agent in connection with the exercise or non-exercise by it of its powers, duties and discretions for such purposes.</w:t>
      </w:r>
    </w:p>
    <w:p w14:paraId="3D3167B5" w14:textId="559461E9" w:rsidR="00D408C5" w:rsidRPr="0085022A" w:rsidRDefault="00D408C5" w:rsidP="00C103CF">
      <w:pPr>
        <w:pStyle w:val="ocNum5th3"/>
        <w:rPr>
          <w:bCs/>
          <w:szCs w:val="20"/>
        </w:rPr>
      </w:pPr>
      <w:bookmarkStart w:id="72" w:name="_Ref235095193"/>
      <w:r w:rsidRPr="0085022A">
        <w:rPr>
          <w:bCs/>
          <w:i/>
          <w:szCs w:val="20"/>
        </w:rPr>
        <w:t xml:space="preserve">Benchmark </w:t>
      </w:r>
      <w:r w:rsidR="007956F7">
        <w:rPr>
          <w:i/>
          <w:iCs/>
          <w:color w:val="000000" w:themeColor="text1"/>
        </w:rPr>
        <w:t>Discontinuation</w:t>
      </w:r>
      <w:r w:rsidRPr="0085022A">
        <w:rPr>
          <w:bCs/>
          <w:szCs w:val="20"/>
        </w:rPr>
        <w:t>:</w:t>
      </w:r>
      <w:bookmarkEnd w:id="72"/>
      <w:r w:rsidR="00EA2EC2" w:rsidRPr="0085022A">
        <w:rPr>
          <w:bCs/>
          <w:szCs w:val="20"/>
        </w:rPr>
        <w:t xml:space="preserve"> </w:t>
      </w:r>
    </w:p>
    <w:p w14:paraId="2B64517D" w14:textId="76CF9425" w:rsidR="00D408C5" w:rsidRPr="0085022A" w:rsidRDefault="007956F7" w:rsidP="00D408C5">
      <w:pPr>
        <w:pStyle w:val="BodyText"/>
        <w:ind w:left="680"/>
        <w:rPr>
          <w:rFonts w:cs="Times New Roman"/>
          <w:szCs w:val="20"/>
        </w:rPr>
      </w:pPr>
      <w:r>
        <w:rPr>
          <w:rFonts w:cs="Times New Roman"/>
          <w:szCs w:val="20"/>
        </w:rPr>
        <w:t>If a</w:t>
      </w:r>
      <w:r w:rsidR="00D408C5" w:rsidRPr="0085022A">
        <w:rPr>
          <w:rFonts w:cs="Times New Roman"/>
          <w:szCs w:val="20"/>
        </w:rPr>
        <w:t xml:space="preserve"> Benchmark Event occurs in relation to the Reference Rate when the Rate of Interest (or any component part thereof) for any Interest Period remains to be determined by reference to such Reference Rate, then the Issuer shall use its reasonable endeavours to appoint an Independent Adviser, as soon as reasonably practicable, to determine a Successor Rate, failing which an </w:t>
      </w:r>
      <w:r w:rsidR="00D408C5" w:rsidRPr="00B1248F">
        <w:rPr>
          <w:rFonts w:cs="Times New Roman"/>
          <w:szCs w:val="20"/>
        </w:rPr>
        <w:t>Alternative Rate (</w:t>
      </w:r>
      <w:r w:rsidR="007D17C7" w:rsidRPr="00B1248F">
        <w:t xml:space="preserve">in accordance with Condition </w:t>
      </w:r>
      <w:r w:rsidR="00593FB6" w:rsidRPr="00B1248F">
        <w:fldChar w:fldCharType="begin"/>
      </w:r>
      <w:r w:rsidR="00593FB6" w:rsidRPr="00B1248F">
        <w:instrText xml:space="preserve"> REF _Ref235095193 \w \h  \* MERGEFORMAT </w:instrText>
      </w:r>
      <w:r w:rsidR="00593FB6" w:rsidRPr="00B1248F">
        <w:fldChar w:fldCharType="separate"/>
      </w:r>
      <w:r w:rsidR="00E54AB2">
        <w:t>7(i)</w:t>
      </w:r>
      <w:r w:rsidR="00593FB6" w:rsidRPr="00B1248F">
        <w:fldChar w:fldCharType="end"/>
      </w:r>
      <w:r w:rsidR="007D17C7" w:rsidRPr="00B1248F">
        <w:t>) and, in either case, an Adjustment Spread, if</w:t>
      </w:r>
      <w:r w:rsidR="007D17C7" w:rsidRPr="00787695">
        <w:t xml:space="preserve"> any (in accordance with Condition </w:t>
      </w:r>
      <w:r w:rsidR="0096387E">
        <w:fldChar w:fldCharType="begin"/>
      </w:r>
      <w:r w:rsidR="0096387E">
        <w:instrText xml:space="preserve"> REF _Ref235095698 \w \h </w:instrText>
      </w:r>
      <w:r w:rsidR="0096387E">
        <w:fldChar w:fldCharType="separate"/>
      </w:r>
      <w:r w:rsidR="00E54AB2">
        <w:t>7(i)(ee)</w:t>
      </w:r>
      <w:r w:rsidR="0096387E">
        <w:fldChar w:fldCharType="end"/>
      </w:r>
      <w:r w:rsidR="007D17C7" w:rsidRPr="00787695">
        <w:t xml:space="preserve">) and any Benchmark Amendments (in accordance with Condition </w:t>
      </w:r>
      <w:r w:rsidR="0096387E">
        <w:fldChar w:fldCharType="begin"/>
      </w:r>
      <w:r w:rsidR="0096387E">
        <w:instrText xml:space="preserve"> REF _Ref235095277 \w \h </w:instrText>
      </w:r>
      <w:r w:rsidR="0096387E">
        <w:fldChar w:fldCharType="separate"/>
      </w:r>
      <w:r w:rsidR="00E54AB2">
        <w:t>7(i)(dd)</w:t>
      </w:r>
      <w:r w:rsidR="0096387E">
        <w:fldChar w:fldCharType="end"/>
      </w:r>
      <w:r w:rsidR="00D408C5" w:rsidRPr="0085022A">
        <w:rPr>
          <w:rFonts w:cs="Times New Roman"/>
          <w:szCs w:val="20"/>
        </w:rPr>
        <w:t xml:space="preserve">). </w:t>
      </w:r>
    </w:p>
    <w:p w14:paraId="4296EDDE" w14:textId="257E6D61" w:rsidR="00D408C5" w:rsidRPr="0085022A" w:rsidRDefault="00D408C5" w:rsidP="00D408C5">
      <w:pPr>
        <w:pStyle w:val="BodyText"/>
        <w:ind w:left="680" w:hanging="680"/>
        <w:rPr>
          <w:rFonts w:cs="Times New Roman"/>
          <w:szCs w:val="20"/>
        </w:rPr>
      </w:pPr>
      <w:r w:rsidRPr="0085022A">
        <w:rPr>
          <w:rFonts w:cs="Times New Roman"/>
          <w:szCs w:val="20"/>
        </w:rPr>
        <w:tab/>
        <w:t xml:space="preserve">In the absence of bad faith or fraud, the Independent Adviser shall have no liability whatsoever to the Issuer, the Fiscal Agent, or the Noteholders for any determination made by it pursuant to this </w:t>
      </w:r>
      <w:r w:rsidR="007956F7" w:rsidRPr="00787695">
        <w:t xml:space="preserve">Condition </w:t>
      </w:r>
      <w:r w:rsidR="00B1248F" w:rsidRPr="00B1248F">
        <w:fldChar w:fldCharType="begin"/>
      </w:r>
      <w:r w:rsidR="00B1248F" w:rsidRPr="00B1248F">
        <w:instrText xml:space="preserve"> REF _Ref235095193 \w \h  \* MERGEFORMAT </w:instrText>
      </w:r>
      <w:r w:rsidR="00B1248F" w:rsidRPr="00B1248F">
        <w:fldChar w:fldCharType="separate"/>
      </w:r>
      <w:r w:rsidR="00E54AB2">
        <w:t>7(i)</w:t>
      </w:r>
      <w:r w:rsidR="00B1248F" w:rsidRPr="00B1248F">
        <w:fldChar w:fldCharType="end"/>
      </w:r>
      <w:r w:rsidR="007956F7">
        <w:t xml:space="preserve"> </w:t>
      </w:r>
      <w:r w:rsidR="007956F7" w:rsidRPr="00787695">
        <w:t>(</w:t>
      </w:r>
      <w:r w:rsidR="007956F7" w:rsidRPr="00787695">
        <w:rPr>
          <w:i/>
          <w:iCs/>
          <w:color w:val="000000" w:themeColor="text1"/>
        </w:rPr>
        <w:t xml:space="preserve">Benchmark </w:t>
      </w:r>
      <w:r w:rsidR="007956F7">
        <w:rPr>
          <w:i/>
          <w:iCs/>
          <w:color w:val="000000" w:themeColor="text1"/>
        </w:rPr>
        <w:t>Discontinuation</w:t>
      </w:r>
      <w:r w:rsidR="007956F7" w:rsidRPr="007956F7">
        <w:rPr>
          <w:color w:val="000000" w:themeColor="text1"/>
        </w:rPr>
        <w:t>)</w:t>
      </w:r>
      <w:r w:rsidR="007956F7">
        <w:rPr>
          <w:color w:val="000000" w:themeColor="text1"/>
        </w:rPr>
        <w:t>.</w:t>
      </w:r>
    </w:p>
    <w:p w14:paraId="33DFA3F8" w14:textId="34041D25" w:rsidR="007956F7" w:rsidRPr="007956F7" w:rsidRDefault="007956F7" w:rsidP="002448D4">
      <w:pPr>
        <w:pStyle w:val="ocNum5th4"/>
        <w:numPr>
          <w:ilvl w:val="3"/>
          <w:numId w:val="52"/>
        </w:numPr>
      </w:pPr>
      <w:bookmarkStart w:id="73" w:name="_Ref235095493"/>
      <w:r w:rsidRPr="007956F7">
        <w:t>If (i) the Issuer is unable to appoint an Independent Adviser or (ii) the Independent</w:t>
      </w:r>
      <w:r>
        <w:t xml:space="preserve"> </w:t>
      </w:r>
      <w:r w:rsidRPr="007956F7">
        <w:t xml:space="preserve">Adviser appointed by it fails to determine a Successor Rate or, failing which, an Alternative Rate in accordance with this </w:t>
      </w:r>
      <w:r w:rsidRPr="00787695">
        <w:t xml:space="preserve">Condition </w:t>
      </w:r>
      <w:r w:rsidR="00B1248F" w:rsidRPr="00B1248F">
        <w:fldChar w:fldCharType="begin"/>
      </w:r>
      <w:r w:rsidR="00B1248F" w:rsidRPr="00B1248F">
        <w:instrText xml:space="preserve"> REF _Ref235095193 \w \h  \* MERGEFORMAT </w:instrText>
      </w:r>
      <w:r w:rsidR="00B1248F" w:rsidRPr="00B1248F">
        <w:fldChar w:fldCharType="separate"/>
      </w:r>
      <w:r w:rsidR="00E54AB2">
        <w:t>7(i)</w:t>
      </w:r>
      <w:r w:rsidR="00B1248F" w:rsidRPr="00B1248F">
        <w:fldChar w:fldCharType="end"/>
      </w:r>
      <w:r>
        <w:t xml:space="preserve"> </w:t>
      </w:r>
      <w:r w:rsidRPr="007956F7">
        <w:t xml:space="preserve">prior to the relevant Interest Determination Date, the Reference Rate applicable to the immediately following Interest Period shall be the Reference Rate applicable as at the last preceding Interest Determination Date. If there has not been a first Interest Payment Date, the Reference Rate shall be the Reference Rate applicable to the first Interest Period. For the avoidance of doubt, any adjustment pursuant to this </w:t>
      </w:r>
      <w:r w:rsidR="00B1248F">
        <w:t xml:space="preserve">Condition </w:t>
      </w:r>
      <w:r w:rsidR="0096387E">
        <w:fldChar w:fldCharType="begin"/>
      </w:r>
      <w:r w:rsidR="0096387E">
        <w:instrText xml:space="preserve"> REF _Ref235095493 \w \h </w:instrText>
      </w:r>
      <w:r w:rsidR="0096387E">
        <w:fldChar w:fldCharType="separate"/>
      </w:r>
      <w:r w:rsidR="00E54AB2">
        <w:t>7(i)(aa)</w:t>
      </w:r>
      <w:r w:rsidR="0096387E">
        <w:fldChar w:fldCharType="end"/>
      </w:r>
      <w:r>
        <w:t xml:space="preserve"> </w:t>
      </w:r>
      <w:r w:rsidRPr="007956F7">
        <w:t xml:space="preserve">shall apply to the immediately following Interest Period only. Any subsequent Interest Period may be subject to the subsequent operation of this </w:t>
      </w:r>
      <w:r w:rsidRPr="00787695">
        <w:t xml:space="preserve">Condition </w:t>
      </w:r>
      <w:r w:rsidR="00B1248F" w:rsidRPr="00B1248F">
        <w:fldChar w:fldCharType="begin"/>
      </w:r>
      <w:r w:rsidR="00B1248F" w:rsidRPr="00B1248F">
        <w:instrText xml:space="preserve"> REF _Ref235095193 \w \h  \* MERGEFORMAT </w:instrText>
      </w:r>
      <w:r w:rsidR="00B1248F" w:rsidRPr="00B1248F">
        <w:fldChar w:fldCharType="separate"/>
      </w:r>
      <w:r w:rsidR="00E54AB2">
        <w:t>7(i)</w:t>
      </w:r>
      <w:r w:rsidR="00B1248F" w:rsidRPr="00B1248F">
        <w:fldChar w:fldCharType="end"/>
      </w:r>
      <w:r>
        <w:t xml:space="preserve"> </w:t>
      </w:r>
      <w:r w:rsidRPr="00787695">
        <w:t>(</w:t>
      </w:r>
      <w:r w:rsidRPr="0096387E">
        <w:rPr>
          <w:i/>
          <w:iCs/>
          <w:color w:val="000000" w:themeColor="text1"/>
        </w:rPr>
        <w:t>Benchmark Discontinuation</w:t>
      </w:r>
      <w:r w:rsidRPr="007956F7">
        <w:t>).</w:t>
      </w:r>
      <w:bookmarkEnd w:id="73"/>
      <w:r w:rsidRPr="007956F7">
        <w:t xml:space="preserve"> </w:t>
      </w:r>
    </w:p>
    <w:p w14:paraId="5DFE0EDD" w14:textId="5744CAC0" w:rsidR="00D408C5" w:rsidRPr="0085022A" w:rsidRDefault="00D408C5" w:rsidP="0096387E">
      <w:pPr>
        <w:pStyle w:val="ocNum5th4"/>
        <w:rPr>
          <w:szCs w:val="20"/>
        </w:rPr>
      </w:pPr>
      <w:bookmarkStart w:id="74" w:name="_Ref240882120"/>
      <w:r w:rsidRPr="0085022A">
        <w:rPr>
          <w:szCs w:val="20"/>
        </w:rPr>
        <w:t xml:space="preserve">If the </w:t>
      </w:r>
      <w:r w:rsidRPr="0096387E">
        <w:t>Independent</w:t>
      </w:r>
      <w:r w:rsidRPr="0085022A">
        <w:rPr>
          <w:szCs w:val="20"/>
        </w:rPr>
        <w:t xml:space="preserve"> Adviser determines in its discretion that:</w:t>
      </w:r>
      <w:bookmarkEnd w:id="74"/>
      <w:r w:rsidRPr="0085022A">
        <w:rPr>
          <w:szCs w:val="20"/>
        </w:rPr>
        <w:t xml:space="preserve"> </w:t>
      </w:r>
    </w:p>
    <w:p w14:paraId="768D0FB2" w14:textId="08777F49" w:rsidR="00D408C5" w:rsidRPr="0085022A" w:rsidRDefault="00D408C5" w:rsidP="00D408C5">
      <w:pPr>
        <w:pStyle w:val="BodyText2"/>
        <w:ind w:left="2040" w:hanging="679"/>
        <w:rPr>
          <w:rFonts w:cs="Times New Roman"/>
          <w:szCs w:val="20"/>
        </w:rPr>
      </w:pPr>
      <w:r w:rsidRPr="0085022A">
        <w:rPr>
          <w:rFonts w:cs="Times New Roman"/>
          <w:szCs w:val="20"/>
        </w:rPr>
        <w:t>(A)</w:t>
      </w:r>
      <w:r w:rsidRPr="0085022A">
        <w:rPr>
          <w:rFonts w:cs="Times New Roman"/>
          <w:szCs w:val="20"/>
        </w:rPr>
        <w:tab/>
        <w:t xml:space="preserve">there is a Successor Rate, then such Successor Rate shall (subject to adjustment as provided in </w:t>
      </w:r>
      <w:r w:rsidR="007D17C7" w:rsidRPr="00787695">
        <w:t xml:space="preserve">Condition </w:t>
      </w:r>
      <w:r w:rsidR="0096387E">
        <w:fldChar w:fldCharType="begin"/>
      </w:r>
      <w:r w:rsidR="0096387E">
        <w:instrText xml:space="preserve"> REF _Ref235095698 \w \h </w:instrText>
      </w:r>
      <w:r w:rsidR="0096387E">
        <w:fldChar w:fldCharType="separate"/>
      </w:r>
      <w:r w:rsidR="00E54AB2">
        <w:t>7(i)(ee)</w:t>
      </w:r>
      <w:r w:rsidR="0096387E">
        <w:fldChar w:fldCharType="end"/>
      </w:r>
      <w:r w:rsidR="007D17C7" w:rsidRPr="00787695">
        <w:t xml:space="preserve">) subsequently be used in place of the Reference Rate to determine the Rate of Interest for the </w:t>
      </w:r>
      <w:r w:rsidR="007956F7">
        <w:t xml:space="preserve">immediately following </w:t>
      </w:r>
      <w:r w:rsidR="007D17C7" w:rsidRPr="00787695">
        <w:t xml:space="preserve">Interest Period and all following Interest Periods, subject to the subsequent operation of this </w:t>
      </w:r>
      <w:r w:rsidR="007956F7" w:rsidRPr="00787695">
        <w:t xml:space="preserve">Condition </w:t>
      </w:r>
      <w:r w:rsidR="00B1248F" w:rsidRPr="00B1248F">
        <w:fldChar w:fldCharType="begin"/>
      </w:r>
      <w:r w:rsidR="00B1248F" w:rsidRPr="00B1248F">
        <w:instrText xml:space="preserve"> REF _Ref235095193 \w \h  \* MERGEFORMAT </w:instrText>
      </w:r>
      <w:r w:rsidR="00B1248F" w:rsidRPr="00B1248F">
        <w:fldChar w:fldCharType="separate"/>
      </w:r>
      <w:r w:rsidR="00E54AB2">
        <w:t>7(i)</w:t>
      </w:r>
      <w:r w:rsidR="00B1248F" w:rsidRPr="00B1248F">
        <w:fldChar w:fldCharType="end"/>
      </w:r>
      <w:r w:rsidR="007956F7">
        <w:t xml:space="preserve"> </w:t>
      </w:r>
      <w:r w:rsidR="007956F7" w:rsidRPr="00787695">
        <w:t>(</w:t>
      </w:r>
      <w:r w:rsidR="007956F7" w:rsidRPr="00787695">
        <w:rPr>
          <w:i/>
          <w:iCs/>
          <w:color w:val="000000" w:themeColor="text1"/>
        </w:rPr>
        <w:t xml:space="preserve">Benchmark </w:t>
      </w:r>
      <w:r w:rsidR="007956F7">
        <w:rPr>
          <w:i/>
          <w:iCs/>
          <w:color w:val="000000" w:themeColor="text1"/>
        </w:rPr>
        <w:t>Discontinuation</w:t>
      </w:r>
      <w:r w:rsidR="007956F7" w:rsidRPr="007956F7">
        <w:rPr>
          <w:color w:val="000000" w:themeColor="text1"/>
        </w:rPr>
        <w:t>)</w:t>
      </w:r>
      <w:r w:rsidR="007956F7">
        <w:rPr>
          <w:color w:val="000000" w:themeColor="text1"/>
        </w:rPr>
        <w:t xml:space="preserve"> </w:t>
      </w:r>
      <w:r w:rsidRPr="0085022A">
        <w:rPr>
          <w:rFonts w:cs="Times New Roman"/>
          <w:szCs w:val="20"/>
        </w:rPr>
        <w:t xml:space="preserve">in the event of a further Benchmark Event affecting the Successor Rate; or </w:t>
      </w:r>
    </w:p>
    <w:p w14:paraId="1CA01095" w14:textId="414E54FF" w:rsidR="00D408C5" w:rsidRPr="0085022A" w:rsidRDefault="00D408C5" w:rsidP="00D408C5">
      <w:pPr>
        <w:pStyle w:val="BodyText2"/>
        <w:ind w:left="2040" w:hanging="679"/>
        <w:rPr>
          <w:rFonts w:cs="Times New Roman"/>
          <w:szCs w:val="20"/>
        </w:rPr>
      </w:pPr>
      <w:r w:rsidRPr="0085022A">
        <w:rPr>
          <w:rFonts w:cs="Times New Roman"/>
          <w:szCs w:val="20"/>
        </w:rPr>
        <w:t>(B)</w:t>
      </w:r>
      <w:r w:rsidRPr="0085022A">
        <w:rPr>
          <w:rFonts w:cs="Times New Roman"/>
          <w:szCs w:val="20"/>
        </w:rPr>
        <w:tab/>
        <w:t xml:space="preserve">there is no Successor Rate but that there is an Alternative Rate, then such Alternative Rate shall (subject to adjustment as provided in Condition </w:t>
      </w:r>
      <w:r w:rsidR="0096387E">
        <w:fldChar w:fldCharType="begin"/>
      </w:r>
      <w:r w:rsidR="0096387E">
        <w:instrText xml:space="preserve"> REF _Ref235095698 \w \h </w:instrText>
      </w:r>
      <w:r w:rsidR="0096387E">
        <w:fldChar w:fldCharType="separate"/>
      </w:r>
      <w:r w:rsidR="00E54AB2">
        <w:t>7(i)(ee)</w:t>
      </w:r>
      <w:r w:rsidR="0096387E">
        <w:fldChar w:fldCharType="end"/>
      </w:r>
      <w:r w:rsidR="007D17C7" w:rsidRPr="00787695">
        <w:t xml:space="preserve">) subsequently be used in place of the Reference Rate to determine the Rate of Interest </w:t>
      </w:r>
      <w:r w:rsidR="007956F7" w:rsidRPr="00787695">
        <w:t xml:space="preserve">for the </w:t>
      </w:r>
      <w:r w:rsidR="007956F7">
        <w:t xml:space="preserve">immediately following </w:t>
      </w:r>
      <w:r w:rsidR="007956F7" w:rsidRPr="00787695">
        <w:t xml:space="preserve">Interest Period </w:t>
      </w:r>
      <w:r w:rsidR="007D17C7" w:rsidRPr="00787695">
        <w:t xml:space="preserve">and all following Interest Periods, subject to the subsequent operation of this </w:t>
      </w:r>
      <w:r w:rsidR="00B1248F">
        <w:t xml:space="preserve">Condition </w:t>
      </w:r>
      <w:r w:rsidR="00B1248F" w:rsidRPr="00B1248F">
        <w:fldChar w:fldCharType="begin"/>
      </w:r>
      <w:r w:rsidR="00B1248F" w:rsidRPr="00B1248F">
        <w:instrText xml:space="preserve"> REF _Ref235095193 \w \h  \* MERGEFORMAT </w:instrText>
      </w:r>
      <w:r w:rsidR="00B1248F" w:rsidRPr="00B1248F">
        <w:fldChar w:fldCharType="separate"/>
      </w:r>
      <w:r w:rsidR="00E54AB2">
        <w:t>7(i)</w:t>
      </w:r>
      <w:r w:rsidR="00B1248F" w:rsidRPr="00B1248F">
        <w:fldChar w:fldCharType="end"/>
      </w:r>
      <w:r w:rsidR="007956F7">
        <w:t xml:space="preserve"> </w:t>
      </w:r>
      <w:r w:rsidR="007956F7" w:rsidRPr="00787695">
        <w:t>(</w:t>
      </w:r>
      <w:r w:rsidR="007956F7" w:rsidRPr="00787695">
        <w:rPr>
          <w:i/>
          <w:iCs/>
          <w:color w:val="000000" w:themeColor="text1"/>
        </w:rPr>
        <w:t xml:space="preserve">Benchmark </w:t>
      </w:r>
      <w:r w:rsidR="007956F7">
        <w:rPr>
          <w:i/>
          <w:iCs/>
          <w:color w:val="000000" w:themeColor="text1"/>
        </w:rPr>
        <w:lastRenderedPageBreak/>
        <w:t>Discontinuation</w:t>
      </w:r>
      <w:r w:rsidR="007956F7" w:rsidRPr="007956F7">
        <w:rPr>
          <w:color w:val="000000" w:themeColor="text1"/>
        </w:rPr>
        <w:t>)</w:t>
      </w:r>
      <w:r w:rsidRPr="0085022A">
        <w:rPr>
          <w:rFonts w:cs="Times New Roman"/>
          <w:szCs w:val="20"/>
        </w:rPr>
        <w:t xml:space="preserve"> in the event of a further Benchmark Event affecting the Alternative Rate. </w:t>
      </w:r>
    </w:p>
    <w:p w14:paraId="43A8F3C7" w14:textId="7B481589" w:rsidR="00D408C5" w:rsidRPr="0085022A" w:rsidRDefault="00D408C5" w:rsidP="002448D4">
      <w:pPr>
        <w:pStyle w:val="ocNum5th4"/>
        <w:numPr>
          <w:ilvl w:val="3"/>
          <w:numId w:val="52"/>
        </w:numPr>
        <w:rPr>
          <w:szCs w:val="20"/>
        </w:rPr>
      </w:pPr>
      <w:bookmarkStart w:id="75" w:name="_Ref235095271"/>
      <w:r w:rsidRPr="0085022A">
        <w:rPr>
          <w:szCs w:val="20"/>
        </w:rPr>
        <w:t>If the Independent Adviser determines in its discretion (A) that an Adjustment Spread is required to be applied to the Successor Rate or the Alternative Rate (as the case may be) and (B) the quantum of, or a formula or methodology for determining, such Adjustment Spread, then such Adjustment Spread shall apply to the Successor Rate or the Alternative Rate (as the case may be).</w:t>
      </w:r>
      <w:bookmarkEnd w:id="75"/>
      <w:r w:rsidRPr="0085022A">
        <w:rPr>
          <w:szCs w:val="20"/>
        </w:rPr>
        <w:t xml:space="preserve"> </w:t>
      </w:r>
    </w:p>
    <w:p w14:paraId="439CF65B" w14:textId="28CC2D7C" w:rsidR="00D408C5" w:rsidRPr="0085022A" w:rsidRDefault="00D408C5" w:rsidP="002448D4">
      <w:pPr>
        <w:pStyle w:val="ocNum5th4"/>
        <w:numPr>
          <w:ilvl w:val="3"/>
          <w:numId w:val="52"/>
        </w:numPr>
        <w:rPr>
          <w:szCs w:val="20"/>
        </w:rPr>
      </w:pPr>
      <w:bookmarkStart w:id="76" w:name="_Ref235095277"/>
      <w:bookmarkStart w:id="77" w:name="_Hlk66116955"/>
      <w:r w:rsidRPr="0085022A">
        <w:rPr>
          <w:szCs w:val="20"/>
        </w:rPr>
        <w:t xml:space="preserve">If any relevant Successor Rate, Alternative Rate or Adjustment Spread is determined in accordance with this Condition </w:t>
      </w:r>
      <w:r w:rsidR="00B1248F" w:rsidRPr="00B1248F">
        <w:fldChar w:fldCharType="begin"/>
      </w:r>
      <w:r w:rsidR="00B1248F" w:rsidRPr="00B1248F">
        <w:instrText xml:space="preserve"> REF _Ref235095193 \w \h  \* MERGEFORMAT </w:instrText>
      </w:r>
      <w:r w:rsidR="00B1248F" w:rsidRPr="00B1248F">
        <w:fldChar w:fldCharType="separate"/>
      </w:r>
      <w:r w:rsidR="00E54AB2">
        <w:t>7(i)</w:t>
      </w:r>
      <w:r w:rsidR="00B1248F" w:rsidRPr="00B1248F">
        <w:fldChar w:fldCharType="end"/>
      </w:r>
      <w:r w:rsidR="007956F7">
        <w:t xml:space="preserve"> </w:t>
      </w:r>
      <w:r w:rsidR="007956F7" w:rsidRPr="00787695">
        <w:t>(</w:t>
      </w:r>
      <w:r w:rsidR="007956F7" w:rsidRPr="00787695">
        <w:rPr>
          <w:i/>
          <w:iCs/>
          <w:color w:val="000000" w:themeColor="text1"/>
        </w:rPr>
        <w:t xml:space="preserve">Benchmark </w:t>
      </w:r>
      <w:r w:rsidR="007956F7">
        <w:rPr>
          <w:i/>
          <w:iCs/>
          <w:color w:val="000000" w:themeColor="text1"/>
        </w:rPr>
        <w:t>Discontinuation</w:t>
      </w:r>
      <w:r w:rsidR="007956F7" w:rsidRPr="007956F7">
        <w:rPr>
          <w:color w:val="000000" w:themeColor="text1"/>
        </w:rPr>
        <w:t>)</w:t>
      </w:r>
      <w:r w:rsidRPr="0085022A">
        <w:rPr>
          <w:szCs w:val="20"/>
        </w:rPr>
        <w:t xml:space="preserve"> and the Independent Adviser determines in its discretion (i) that amendments to these Conditions are necessary to ensure the proper operation of such Successor Rate, Alternative Rate and/or Adjustment Spread (such amendments, the </w:t>
      </w:r>
      <w:r w:rsidR="005440FD" w:rsidRPr="0085022A">
        <w:rPr>
          <w:szCs w:val="20"/>
        </w:rPr>
        <w:t>"</w:t>
      </w:r>
      <w:r w:rsidRPr="0085022A">
        <w:rPr>
          <w:b/>
          <w:bCs/>
          <w:szCs w:val="20"/>
        </w:rPr>
        <w:t>Benchmark Amendments</w:t>
      </w:r>
      <w:r w:rsidR="005440FD" w:rsidRPr="0085022A">
        <w:rPr>
          <w:szCs w:val="20"/>
        </w:rPr>
        <w:t>"</w:t>
      </w:r>
      <w:r w:rsidRPr="0085022A">
        <w:rPr>
          <w:szCs w:val="20"/>
        </w:rPr>
        <w:t xml:space="preserve">) and (ii) the terms of the Benchmark Amendments, then the Issuer shall, following consultation with the Calculation Agent (or the person specified in the applicable Final Terms as the party responsible for calculating the Rate of Interest and the Interest Amount(s)), subject to giving notice thereof in accordance with Condition </w:t>
      </w:r>
      <w:r w:rsidR="0096387E">
        <w:fldChar w:fldCharType="begin"/>
      </w:r>
      <w:r w:rsidR="0096387E">
        <w:instrText xml:space="preserve"> REF _Ref235095698 \w \h </w:instrText>
      </w:r>
      <w:r w:rsidR="0096387E">
        <w:fldChar w:fldCharType="separate"/>
      </w:r>
      <w:r w:rsidR="00E54AB2">
        <w:t>7(i)(ee)</w:t>
      </w:r>
      <w:r w:rsidR="0096387E">
        <w:fldChar w:fldCharType="end"/>
      </w:r>
      <w:r w:rsidRPr="0085022A">
        <w:rPr>
          <w:szCs w:val="20"/>
        </w:rPr>
        <w:t xml:space="preserve">, without any requirement for the consent or approval of relevant Noteholders, vary these Conditions to give effect to such Benchmark Amendments with effect from the date specified in such notice (and for the avoidance of doubt, the Fiscal Agent shall, at the direction and expense of the Issuer, consent to and effect such consequential amendments to the Agency Agreement and these Conditions as may be required in order to give effect to this </w:t>
      </w:r>
      <w:r w:rsidR="00D47581" w:rsidRPr="0085022A">
        <w:rPr>
          <w:szCs w:val="20"/>
        </w:rPr>
        <w:t xml:space="preserve">Condition </w:t>
      </w:r>
      <w:r w:rsidR="00B1248F" w:rsidRPr="00B1248F">
        <w:fldChar w:fldCharType="begin"/>
      </w:r>
      <w:r w:rsidR="00B1248F" w:rsidRPr="00B1248F">
        <w:instrText xml:space="preserve"> REF _Ref235095193 \w \h  \* MERGEFORMAT </w:instrText>
      </w:r>
      <w:r w:rsidR="00B1248F" w:rsidRPr="00B1248F">
        <w:fldChar w:fldCharType="separate"/>
      </w:r>
      <w:r w:rsidR="00E54AB2">
        <w:t>7(i)</w:t>
      </w:r>
      <w:r w:rsidR="00B1248F" w:rsidRPr="00B1248F">
        <w:fldChar w:fldCharType="end"/>
      </w:r>
      <w:r w:rsidR="00D47581">
        <w:t xml:space="preserve"> </w:t>
      </w:r>
      <w:r w:rsidR="00D47581" w:rsidRPr="00787695">
        <w:t>(</w:t>
      </w:r>
      <w:r w:rsidR="00D47581" w:rsidRPr="00787695">
        <w:rPr>
          <w:i/>
          <w:iCs/>
          <w:color w:val="000000" w:themeColor="text1"/>
        </w:rPr>
        <w:t xml:space="preserve">Benchmark </w:t>
      </w:r>
      <w:r w:rsidR="00D47581">
        <w:rPr>
          <w:i/>
          <w:iCs/>
          <w:color w:val="000000" w:themeColor="text1"/>
        </w:rPr>
        <w:t>Discontinuation</w:t>
      </w:r>
      <w:r w:rsidR="00D47581" w:rsidRPr="007956F7">
        <w:rPr>
          <w:color w:val="000000" w:themeColor="text1"/>
        </w:rPr>
        <w:t>)</w:t>
      </w:r>
      <w:r w:rsidRPr="0085022A">
        <w:rPr>
          <w:szCs w:val="20"/>
        </w:rPr>
        <w:t>).</w:t>
      </w:r>
      <w:bookmarkEnd w:id="76"/>
      <w:r w:rsidRPr="0085022A">
        <w:rPr>
          <w:szCs w:val="20"/>
        </w:rPr>
        <w:t xml:space="preserve"> </w:t>
      </w:r>
      <w:bookmarkEnd w:id="77"/>
    </w:p>
    <w:p w14:paraId="77A3CB76" w14:textId="64EEEACB" w:rsidR="00D408C5" w:rsidRPr="0085022A" w:rsidRDefault="00D408C5" w:rsidP="002448D4">
      <w:pPr>
        <w:pStyle w:val="ocNum5th4"/>
        <w:numPr>
          <w:ilvl w:val="3"/>
          <w:numId w:val="52"/>
        </w:numPr>
        <w:rPr>
          <w:szCs w:val="20"/>
        </w:rPr>
      </w:pPr>
      <w:bookmarkStart w:id="78" w:name="_Ref235095698"/>
      <w:r w:rsidRPr="0085022A">
        <w:rPr>
          <w:szCs w:val="20"/>
        </w:rPr>
        <w:t xml:space="preserve">Any Successor Rate, Alternative Rate, Adjustment Spread and the specific terms of any Benchmark Amendments, determined under this Condition </w:t>
      </w:r>
      <w:r w:rsidR="00B1248F" w:rsidRPr="00B1248F">
        <w:fldChar w:fldCharType="begin"/>
      </w:r>
      <w:r w:rsidR="00B1248F" w:rsidRPr="00B1248F">
        <w:instrText xml:space="preserve"> REF _Ref235095193 \w \h  \* MERGEFORMAT </w:instrText>
      </w:r>
      <w:r w:rsidR="00B1248F" w:rsidRPr="00B1248F">
        <w:fldChar w:fldCharType="separate"/>
      </w:r>
      <w:r w:rsidR="00E54AB2">
        <w:t>7(i)</w:t>
      </w:r>
      <w:r w:rsidR="00B1248F" w:rsidRPr="00B1248F">
        <w:fldChar w:fldCharType="end"/>
      </w:r>
      <w:r w:rsidRPr="0085022A">
        <w:rPr>
          <w:szCs w:val="20"/>
        </w:rPr>
        <w:t xml:space="preserve"> will be notified promptly by the Issuer to the Fiscal Agent, the Calculation Agent, the Paying Agents and, in accordance with Condition </w:t>
      </w:r>
      <w:r w:rsidR="009728AE" w:rsidRPr="0085022A">
        <w:rPr>
          <w:szCs w:val="20"/>
        </w:rPr>
        <w:t>2</w:t>
      </w:r>
      <w:r w:rsidR="00696FD6" w:rsidRPr="0085022A">
        <w:rPr>
          <w:szCs w:val="20"/>
        </w:rPr>
        <w:t>0</w:t>
      </w:r>
      <w:r w:rsidRPr="0085022A">
        <w:rPr>
          <w:szCs w:val="20"/>
        </w:rPr>
        <w:t xml:space="preserve"> (</w:t>
      </w:r>
      <w:r w:rsidRPr="0085022A">
        <w:rPr>
          <w:i/>
          <w:szCs w:val="20"/>
        </w:rPr>
        <w:t>Notices</w:t>
      </w:r>
      <w:r w:rsidRPr="0085022A">
        <w:rPr>
          <w:szCs w:val="20"/>
        </w:rPr>
        <w:t>), the Noteholders. Such notice shall be irrevocable and shall specify the effective date of the Benchmark Amendments, if any.</w:t>
      </w:r>
      <w:bookmarkEnd w:id="78"/>
      <w:r w:rsidRPr="0085022A">
        <w:rPr>
          <w:szCs w:val="20"/>
        </w:rPr>
        <w:t xml:space="preserve"> </w:t>
      </w:r>
    </w:p>
    <w:p w14:paraId="61C155DE" w14:textId="43B2BEA8" w:rsidR="00D408C5" w:rsidRPr="0085022A" w:rsidRDefault="00D408C5" w:rsidP="002448D4">
      <w:pPr>
        <w:pStyle w:val="ocNum5th4"/>
        <w:numPr>
          <w:ilvl w:val="3"/>
          <w:numId w:val="52"/>
        </w:numPr>
        <w:rPr>
          <w:szCs w:val="20"/>
        </w:rPr>
      </w:pPr>
      <w:r w:rsidRPr="0085022A">
        <w:rPr>
          <w:szCs w:val="20"/>
        </w:rPr>
        <w:t xml:space="preserve">No later than notifying the Fiscal Agent of the same, the Issuer shall deliver to the Fiscal Agent a certificate signed by two authorised signatories of the Issuer: </w:t>
      </w:r>
    </w:p>
    <w:p w14:paraId="510803FC" w14:textId="77777777" w:rsidR="00D408C5" w:rsidRPr="0085022A" w:rsidRDefault="00D408C5" w:rsidP="00D408C5">
      <w:pPr>
        <w:pStyle w:val="BodyText2"/>
        <w:ind w:left="2040" w:hanging="679"/>
        <w:rPr>
          <w:rFonts w:cs="Times New Roman"/>
          <w:szCs w:val="20"/>
        </w:rPr>
      </w:pPr>
      <w:r w:rsidRPr="0085022A">
        <w:rPr>
          <w:rFonts w:cs="Times New Roman"/>
          <w:szCs w:val="20"/>
        </w:rPr>
        <w:t>(A)</w:t>
      </w:r>
      <w:r w:rsidRPr="0085022A">
        <w:rPr>
          <w:rFonts w:cs="Times New Roman"/>
          <w:szCs w:val="20"/>
        </w:rPr>
        <w:tab/>
        <w:t xml:space="preserve">confirming (x) that a Benchmark Event has occurred, (y) the relevant Successor Rate, or, as the case may be, the relevant Alternative Rate and, (z) where applicable, any relevant Adjustment Spread and/or the specific terms of any relevant Benchmark Amendments, in each case as determined in accordance with the provisions of this Condition 7(i); and </w:t>
      </w:r>
    </w:p>
    <w:p w14:paraId="3B8DA853" w14:textId="4B2D32FD" w:rsidR="00D408C5" w:rsidRPr="0085022A" w:rsidRDefault="00D408C5" w:rsidP="00D408C5">
      <w:pPr>
        <w:pStyle w:val="BodyText2"/>
        <w:ind w:left="2040" w:hanging="679"/>
        <w:rPr>
          <w:rFonts w:cs="Times New Roman"/>
          <w:szCs w:val="20"/>
        </w:rPr>
      </w:pPr>
      <w:r w:rsidRPr="0085022A">
        <w:rPr>
          <w:rFonts w:cs="Times New Roman"/>
          <w:szCs w:val="20"/>
        </w:rPr>
        <w:t>(B)</w:t>
      </w:r>
      <w:r w:rsidRPr="0085022A">
        <w:rPr>
          <w:rFonts w:cs="Times New Roman"/>
          <w:szCs w:val="20"/>
        </w:rPr>
        <w:tab/>
        <w:t xml:space="preserve">certifying that the relevant Benchmark Amendments are necessary to ensure the proper operation of such relevant Successor Rate, Alternative Rate and/or Adjustment Spread. </w:t>
      </w:r>
    </w:p>
    <w:p w14:paraId="447F4075" w14:textId="3B491543" w:rsidR="00D408C5" w:rsidRPr="0085022A" w:rsidRDefault="00D408C5" w:rsidP="002448D4">
      <w:pPr>
        <w:pStyle w:val="ocNum5th4"/>
        <w:numPr>
          <w:ilvl w:val="3"/>
          <w:numId w:val="52"/>
        </w:numPr>
        <w:rPr>
          <w:szCs w:val="20"/>
        </w:rPr>
      </w:pPr>
      <w:r w:rsidRPr="0085022A">
        <w:rPr>
          <w:szCs w:val="20"/>
        </w:rPr>
        <w:t xml:space="preserve">The Successor Rate or Alternative Rate and the Adjustment Spread (if any) and the Benchmark Amendments (if any) specified in such certificate will (in the absence of manifest error or bad faith in the determination of such Successor Rate or Alternative Rate and such Adjustment Spread (if any) and such Benchmark Amendments (if any)) be binding on the Issuer, the Fiscal Agent, the Calculation Agent, the Paying Agents and the Noteholders. </w:t>
      </w:r>
    </w:p>
    <w:p w14:paraId="60D8AD35" w14:textId="56C6A70B" w:rsidR="00D408C5" w:rsidRPr="0085022A" w:rsidRDefault="00D408C5" w:rsidP="002448D4">
      <w:pPr>
        <w:pStyle w:val="ocNum5th4"/>
        <w:numPr>
          <w:ilvl w:val="3"/>
          <w:numId w:val="52"/>
        </w:numPr>
        <w:rPr>
          <w:szCs w:val="20"/>
        </w:rPr>
      </w:pPr>
      <w:r w:rsidRPr="0085022A">
        <w:rPr>
          <w:szCs w:val="20"/>
        </w:rPr>
        <w:t xml:space="preserve">As used in this </w:t>
      </w:r>
      <w:r w:rsidR="00D47581" w:rsidRPr="0085022A">
        <w:rPr>
          <w:szCs w:val="20"/>
        </w:rPr>
        <w:t xml:space="preserve">Condition </w:t>
      </w:r>
      <w:r w:rsidR="00B1248F" w:rsidRPr="00B1248F">
        <w:fldChar w:fldCharType="begin"/>
      </w:r>
      <w:r w:rsidR="00B1248F" w:rsidRPr="00B1248F">
        <w:instrText xml:space="preserve"> REF _Ref235095193 \w \h  \* MERGEFORMAT </w:instrText>
      </w:r>
      <w:r w:rsidR="00B1248F" w:rsidRPr="00B1248F">
        <w:fldChar w:fldCharType="separate"/>
      </w:r>
      <w:r w:rsidR="00E54AB2">
        <w:t>7(i)</w:t>
      </w:r>
      <w:r w:rsidR="00B1248F" w:rsidRPr="00B1248F">
        <w:fldChar w:fldCharType="end"/>
      </w:r>
      <w:r w:rsidR="00D47581">
        <w:t xml:space="preserve"> </w:t>
      </w:r>
      <w:r w:rsidR="00D47581" w:rsidRPr="00787695">
        <w:t>(</w:t>
      </w:r>
      <w:r w:rsidR="00D47581" w:rsidRPr="00787695">
        <w:rPr>
          <w:i/>
          <w:iCs/>
          <w:color w:val="000000" w:themeColor="text1"/>
        </w:rPr>
        <w:t xml:space="preserve">Benchmark </w:t>
      </w:r>
      <w:r w:rsidR="00D47581">
        <w:rPr>
          <w:i/>
          <w:iCs/>
          <w:color w:val="000000" w:themeColor="text1"/>
        </w:rPr>
        <w:t>Discontinuation</w:t>
      </w:r>
      <w:r w:rsidR="00D47581" w:rsidRPr="007956F7">
        <w:rPr>
          <w:color w:val="000000" w:themeColor="text1"/>
        </w:rPr>
        <w:t>)</w:t>
      </w:r>
      <w:r w:rsidRPr="0085022A">
        <w:rPr>
          <w:szCs w:val="20"/>
        </w:rPr>
        <w:t>:</w:t>
      </w:r>
    </w:p>
    <w:p w14:paraId="7379A8E3" w14:textId="3DB5AB37" w:rsidR="00D408C5" w:rsidRPr="0085022A" w:rsidRDefault="005440FD" w:rsidP="00D408C5">
      <w:pPr>
        <w:pStyle w:val="BodyText2"/>
        <w:rPr>
          <w:rFonts w:cs="Times New Roman"/>
          <w:szCs w:val="20"/>
        </w:rPr>
      </w:pPr>
      <w:r w:rsidRPr="0085022A">
        <w:rPr>
          <w:rFonts w:cs="Times New Roman"/>
          <w:szCs w:val="20"/>
        </w:rPr>
        <w:t>"</w:t>
      </w:r>
      <w:r w:rsidR="00D408C5" w:rsidRPr="0085022A">
        <w:rPr>
          <w:rFonts w:cs="Times New Roman"/>
          <w:b/>
          <w:bCs/>
          <w:szCs w:val="20"/>
        </w:rPr>
        <w:t>Adjustment Spread</w:t>
      </w:r>
      <w:r w:rsidRPr="0085022A">
        <w:rPr>
          <w:rFonts w:cs="Times New Roman"/>
          <w:szCs w:val="20"/>
        </w:rPr>
        <w:t>"</w:t>
      </w:r>
      <w:r w:rsidR="00D408C5" w:rsidRPr="0085022A">
        <w:rPr>
          <w:rFonts w:cs="Times New Roman"/>
          <w:szCs w:val="20"/>
        </w:rPr>
        <w:t xml:space="preserve"> means either a spread (which may be positive or negative), or the formula or methodology for calculating a spread, in either case, which the Independent Adviser determines is required to be applied to the relevant Successor Rate or the relevant Alternative Rate (as the case may be) and is the spread, formula or methodology which: </w:t>
      </w:r>
    </w:p>
    <w:p w14:paraId="1D50F61E" w14:textId="77777777" w:rsidR="00D408C5" w:rsidRPr="0085022A" w:rsidRDefault="00D408C5" w:rsidP="00D408C5">
      <w:pPr>
        <w:pStyle w:val="BodyText2"/>
        <w:ind w:left="2040" w:hanging="679"/>
        <w:rPr>
          <w:rFonts w:cs="Times New Roman"/>
          <w:szCs w:val="20"/>
        </w:rPr>
      </w:pPr>
      <w:r w:rsidRPr="0085022A">
        <w:rPr>
          <w:rFonts w:cs="Times New Roman"/>
          <w:szCs w:val="20"/>
        </w:rPr>
        <w:t>(A)</w:t>
      </w:r>
      <w:r w:rsidRPr="0085022A">
        <w:rPr>
          <w:rFonts w:cs="Times New Roman"/>
          <w:szCs w:val="20"/>
        </w:rPr>
        <w:tab/>
        <w:t>in the case of a Successor Rate, is formally recommended, or formally provided as an option for parties to adopt, in relation to the replacement of the Reference Rate with the Successor Rate by any Relevant Nominating Body; or</w:t>
      </w:r>
    </w:p>
    <w:p w14:paraId="45FE94DF" w14:textId="6A8B95F1" w:rsidR="00D408C5" w:rsidRPr="0085022A" w:rsidRDefault="00D408C5" w:rsidP="00D408C5">
      <w:pPr>
        <w:pStyle w:val="BodyText2"/>
        <w:ind w:left="2040" w:hanging="679"/>
        <w:rPr>
          <w:rFonts w:cs="Times New Roman"/>
          <w:szCs w:val="20"/>
        </w:rPr>
      </w:pPr>
      <w:r w:rsidRPr="0085022A">
        <w:rPr>
          <w:rFonts w:cs="Times New Roman"/>
          <w:szCs w:val="20"/>
        </w:rPr>
        <w:lastRenderedPageBreak/>
        <w:t>(B)</w:t>
      </w:r>
      <w:r w:rsidRPr="0085022A">
        <w:rPr>
          <w:rFonts w:cs="Times New Roman"/>
          <w:szCs w:val="20"/>
        </w:rPr>
        <w:tab/>
        <w:t>(if no such recommendation has been made, or in the case of an Alternative Rate), the Independent Adviser, determines is customarily applied to the relevant Successor Rate or Alternative Rate (as the case may be) in international debt capital markets transactions to produce an industry-accepted replacement rate for the Reference Rate; or</w:t>
      </w:r>
      <w:r w:rsidR="00EA2EC2" w:rsidRPr="0085022A">
        <w:rPr>
          <w:rFonts w:cs="Times New Roman"/>
          <w:szCs w:val="20"/>
        </w:rPr>
        <w:t xml:space="preserve"> </w:t>
      </w:r>
    </w:p>
    <w:p w14:paraId="52A1FCC9" w14:textId="77777777" w:rsidR="00D408C5" w:rsidRPr="0085022A" w:rsidRDefault="00D408C5" w:rsidP="00D408C5">
      <w:pPr>
        <w:pStyle w:val="BodyText2"/>
        <w:ind w:left="2040" w:hanging="679"/>
        <w:rPr>
          <w:rFonts w:cs="Times New Roman"/>
          <w:szCs w:val="20"/>
        </w:rPr>
      </w:pPr>
      <w:r w:rsidRPr="0085022A">
        <w:rPr>
          <w:rFonts w:cs="Times New Roman"/>
          <w:szCs w:val="20"/>
        </w:rPr>
        <w:t>(C)</w:t>
      </w:r>
      <w:r w:rsidRPr="0085022A">
        <w:rPr>
          <w:rFonts w:cs="Times New Roman"/>
          <w:szCs w:val="20"/>
        </w:rPr>
        <w:tab/>
        <w:t xml:space="preserve">(if no such determination has been made) the Independent Adviser determines, is recognised or acknowledged as being the industry standard for over-the-counter derivative transactions which reference the Reference Rate, where such rate has been replaced by the Successor Rate or the Alternative Rate (as the case may be); or </w:t>
      </w:r>
    </w:p>
    <w:p w14:paraId="2B6B99B1" w14:textId="77777777" w:rsidR="00D408C5" w:rsidRPr="0085022A" w:rsidRDefault="00D408C5" w:rsidP="00D408C5">
      <w:pPr>
        <w:pStyle w:val="BodyText2"/>
        <w:ind w:left="2040" w:hanging="679"/>
        <w:rPr>
          <w:rFonts w:cs="Times New Roman"/>
          <w:szCs w:val="20"/>
        </w:rPr>
      </w:pPr>
      <w:r w:rsidRPr="0085022A">
        <w:rPr>
          <w:rFonts w:cs="Times New Roman"/>
          <w:szCs w:val="20"/>
        </w:rPr>
        <w:t>(D)</w:t>
      </w:r>
      <w:r w:rsidRPr="0085022A">
        <w:rPr>
          <w:rFonts w:cs="Times New Roman"/>
          <w:szCs w:val="20"/>
        </w:rPr>
        <w:tab/>
        <w:t xml:space="preserve">(if the Independent Adviser determines that no such industry standard is recognised or acknowledged) the Independent Adviser determines to be appropriate to reduce or eliminate, to the extent reasonably practicable in the circumstances, any economic prejudice or benefit (as the case may be) to Noteholders as a result of the replacement of the Reference Rate with the Successor Rate or the Alternative Rate (as the case may be). </w:t>
      </w:r>
    </w:p>
    <w:p w14:paraId="5E1D2E6D" w14:textId="7D7A83C9" w:rsidR="0007557D" w:rsidRPr="00787695" w:rsidRDefault="0007557D" w:rsidP="0007557D">
      <w:pPr>
        <w:pStyle w:val="BodyText2"/>
        <w:rPr>
          <w:sz w:val="21"/>
        </w:rPr>
      </w:pPr>
      <w:r w:rsidRPr="00787695">
        <w:t>"</w:t>
      </w:r>
      <w:r w:rsidRPr="00787695">
        <w:rPr>
          <w:b/>
          <w:bCs/>
        </w:rPr>
        <w:t>Alternative Rate</w:t>
      </w:r>
      <w:r w:rsidRPr="00787695">
        <w:t xml:space="preserve">" means an alternative benchmark or screen rate which the Independent Adviser determines in accordance with this Condition </w:t>
      </w:r>
      <w:r w:rsidR="00B1248F" w:rsidRPr="00B1248F">
        <w:fldChar w:fldCharType="begin"/>
      </w:r>
      <w:r w:rsidR="00B1248F" w:rsidRPr="00B1248F">
        <w:instrText xml:space="preserve"> REF _Ref235095193 \w \h  \* MERGEFORMAT </w:instrText>
      </w:r>
      <w:r w:rsidR="00B1248F" w:rsidRPr="00B1248F">
        <w:fldChar w:fldCharType="separate"/>
      </w:r>
      <w:r w:rsidR="00E54AB2">
        <w:t>7(i)</w:t>
      </w:r>
      <w:r w:rsidR="00B1248F" w:rsidRPr="00B1248F">
        <w:fldChar w:fldCharType="end"/>
      </w:r>
      <w:r w:rsidRPr="00787695">
        <w:t xml:space="preserve"> is customary in market usage in the international debt capital markets for the purposes of determining floating rates of interest (or the relevant component part thereof) in the Specified Currency</w:t>
      </w:r>
      <w:r w:rsidR="00F06CD7">
        <w:t>.</w:t>
      </w:r>
    </w:p>
    <w:p w14:paraId="208AF985" w14:textId="1597B694" w:rsidR="0007557D" w:rsidRPr="00787695" w:rsidRDefault="0007557D" w:rsidP="0007557D">
      <w:pPr>
        <w:pStyle w:val="BodyText2"/>
        <w:rPr>
          <w:sz w:val="21"/>
        </w:rPr>
      </w:pPr>
      <w:r w:rsidRPr="00787695">
        <w:t>"</w:t>
      </w:r>
      <w:r w:rsidRPr="00787695">
        <w:rPr>
          <w:b/>
          <w:bCs/>
        </w:rPr>
        <w:t>Benchmark Amendments</w:t>
      </w:r>
      <w:r w:rsidRPr="00787695">
        <w:t xml:space="preserve">" has the meaning given to it in Condition </w:t>
      </w:r>
      <w:r w:rsidR="0096387E">
        <w:fldChar w:fldCharType="begin"/>
      </w:r>
      <w:r w:rsidR="0096387E">
        <w:instrText xml:space="preserve"> REF _Ref235095277 \w \h </w:instrText>
      </w:r>
      <w:r w:rsidR="0096387E">
        <w:fldChar w:fldCharType="separate"/>
      </w:r>
      <w:r w:rsidR="00E54AB2">
        <w:t>7(i)(dd)</w:t>
      </w:r>
      <w:r w:rsidR="0096387E">
        <w:fldChar w:fldCharType="end"/>
      </w:r>
      <w:r w:rsidR="00A600D8">
        <w:t xml:space="preserve">. </w:t>
      </w:r>
    </w:p>
    <w:p w14:paraId="7AF14736" w14:textId="78A59B90" w:rsidR="00D408C5" w:rsidRPr="0085022A" w:rsidRDefault="005440FD" w:rsidP="00D408C5">
      <w:pPr>
        <w:pStyle w:val="BodyText2"/>
        <w:rPr>
          <w:rFonts w:cs="Times New Roman"/>
          <w:color w:val="000000"/>
          <w:szCs w:val="20"/>
        </w:rPr>
      </w:pPr>
      <w:r w:rsidRPr="0085022A">
        <w:rPr>
          <w:rFonts w:cs="Times New Roman"/>
          <w:color w:val="000000"/>
          <w:szCs w:val="20"/>
        </w:rPr>
        <w:t>"</w:t>
      </w:r>
      <w:r w:rsidR="00D408C5" w:rsidRPr="0085022A">
        <w:rPr>
          <w:rFonts w:cs="Times New Roman"/>
          <w:b/>
          <w:bCs/>
          <w:color w:val="000000"/>
          <w:szCs w:val="20"/>
        </w:rPr>
        <w:t>Benchmark Event</w:t>
      </w:r>
      <w:r w:rsidRPr="0085022A">
        <w:rPr>
          <w:rFonts w:cs="Times New Roman"/>
          <w:color w:val="000000"/>
          <w:szCs w:val="20"/>
        </w:rPr>
        <w:t>"</w:t>
      </w:r>
      <w:r w:rsidR="00D408C5" w:rsidRPr="0085022A">
        <w:rPr>
          <w:rFonts w:cs="Times New Roman"/>
          <w:color w:val="000000"/>
          <w:szCs w:val="20"/>
        </w:rPr>
        <w:t xml:space="preserve"> means:</w:t>
      </w:r>
    </w:p>
    <w:p w14:paraId="1545CC45" w14:textId="77777777" w:rsidR="00D408C5" w:rsidRPr="0085022A" w:rsidRDefault="00D408C5" w:rsidP="00D408C5">
      <w:pPr>
        <w:pStyle w:val="BodyText2"/>
        <w:ind w:left="2040" w:hanging="679"/>
        <w:rPr>
          <w:rFonts w:cs="Times New Roman"/>
          <w:szCs w:val="20"/>
        </w:rPr>
      </w:pPr>
      <w:r w:rsidRPr="0085022A">
        <w:rPr>
          <w:rFonts w:cs="Times New Roman"/>
          <w:szCs w:val="20"/>
        </w:rPr>
        <w:t>(A)</w:t>
      </w:r>
      <w:r w:rsidRPr="0085022A">
        <w:rPr>
          <w:rFonts w:cs="Times New Roman"/>
          <w:szCs w:val="20"/>
        </w:rPr>
        <w:tab/>
        <w:t>the relevant Reference Rate has ceased to be published on the Relevant Screen Page as a result of such benchmark ceasing to be calculated or administered; or</w:t>
      </w:r>
    </w:p>
    <w:p w14:paraId="31BA2B0A" w14:textId="1FB94D84" w:rsidR="00D408C5" w:rsidRPr="0085022A" w:rsidRDefault="00D408C5" w:rsidP="00D408C5">
      <w:pPr>
        <w:pStyle w:val="BodyText2"/>
        <w:ind w:left="2040" w:hanging="679"/>
        <w:rPr>
          <w:rFonts w:cs="Times New Roman"/>
          <w:szCs w:val="20"/>
        </w:rPr>
      </w:pPr>
      <w:r w:rsidRPr="0085022A">
        <w:rPr>
          <w:rFonts w:cs="Times New Roman"/>
          <w:szCs w:val="20"/>
        </w:rPr>
        <w:t>(B)</w:t>
      </w:r>
      <w:r w:rsidRPr="0085022A">
        <w:rPr>
          <w:rFonts w:cs="Times New Roman"/>
          <w:szCs w:val="20"/>
        </w:rPr>
        <w:tab/>
        <w:t xml:space="preserve">a public statement by the administrator of the relevant Reference Rate that (in circumstances where no successor administrator has been or will be appointed that will continue publication of such Reference Rate) it has ceased publishing such Reference Rate permanently or indefinitely or that it will cease to do so by a specified future date (the </w:t>
      </w:r>
      <w:r w:rsidR="005440FD" w:rsidRPr="0085022A">
        <w:rPr>
          <w:rFonts w:cs="Times New Roman"/>
          <w:szCs w:val="20"/>
        </w:rPr>
        <w:t>"</w:t>
      </w:r>
      <w:r w:rsidRPr="0085022A">
        <w:rPr>
          <w:rFonts w:cs="Times New Roman"/>
          <w:b/>
          <w:bCs/>
          <w:szCs w:val="20"/>
        </w:rPr>
        <w:t>Specified Future Date</w:t>
      </w:r>
      <w:r w:rsidR="005440FD" w:rsidRPr="0085022A">
        <w:rPr>
          <w:rFonts w:cs="Times New Roman"/>
          <w:szCs w:val="20"/>
        </w:rPr>
        <w:t>"</w:t>
      </w:r>
      <w:r w:rsidRPr="0085022A">
        <w:rPr>
          <w:rFonts w:cs="Times New Roman"/>
          <w:szCs w:val="20"/>
        </w:rPr>
        <w:t xml:space="preserve">); or </w:t>
      </w:r>
    </w:p>
    <w:p w14:paraId="4E11EC68" w14:textId="1DA89801" w:rsidR="00D408C5" w:rsidRPr="0085022A" w:rsidRDefault="00D408C5" w:rsidP="00D408C5">
      <w:pPr>
        <w:pStyle w:val="BodyText2"/>
        <w:ind w:left="2040" w:hanging="679"/>
        <w:rPr>
          <w:rFonts w:cs="Times New Roman"/>
          <w:szCs w:val="20"/>
        </w:rPr>
      </w:pPr>
      <w:r w:rsidRPr="0085022A">
        <w:rPr>
          <w:rFonts w:cs="Times New Roman"/>
          <w:szCs w:val="20"/>
        </w:rPr>
        <w:t>(C)</w:t>
      </w:r>
      <w:r w:rsidRPr="0085022A">
        <w:rPr>
          <w:rFonts w:cs="Times New Roman"/>
          <w:szCs w:val="20"/>
        </w:rPr>
        <w:tab/>
        <w:t xml:space="preserve">a public statement by the supervisor of the administrator of the relevant Reference Rate that such Reference Rate has been or will, by a specified future date (the </w:t>
      </w:r>
      <w:r w:rsidR="005440FD" w:rsidRPr="0085022A">
        <w:rPr>
          <w:rFonts w:cs="Times New Roman"/>
          <w:szCs w:val="20"/>
        </w:rPr>
        <w:t>"</w:t>
      </w:r>
      <w:r w:rsidRPr="0085022A">
        <w:rPr>
          <w:rFonts w:cs="Times New Roman"/>
          <w:b/>
          <w:bCs/>
          <w:szCs w:val="20"/>
        </w:rPr>
        <w:t>Specified Future Date</w:t>
      </w:r>
      <w:r w:rsidR="005440FD" w:rsidRPr="0085022A">
        <w:rPr>
          <w:rFonts w:cs="Times New Roman"/>
          <w:szCs w:val="20"/>
        </w:rPr>
        <w:t>"</w:t>
      </w:r>
      <w:r w:rsidRPr="0085022A">
        <w:rPr>
          <w:rFonts w:cs="Times New Roman"/>
          <w:szCs w:val="20"/>
        </w:rPr>
        <w:t>), be permanently or indefinitely discontinued; or</w:t>
      </w:r>
    </w:p>
    <w:p w14:paraId="20A74074" w14:textId="0320FBCA" w:rsidR="00D408C5" w:rsidRPr="0085022A" w:rsidRDefault="00D408C5" w:rsidP="00D408C5">
      <w:pPr>
        <w:pStyle w:val="BodyText2"/>
        <w:ind w:left="2040" w:hanging="679"/>
        <w:rPr>
          <w:rFonts w:cs="Times New Roman"/>
          <w:szCs w:val="20"/>
        </w:rPr>
      </w:pPr>
      <w:r w:rsidRPr="0085022A">
        <w:rPr>
          <w:rFonts w:cs="Times New Roman"/>
          <w:szCs w:val="20"/>
        </w:rPr>
        <w:t>(D)</w:t>
      </w:r>
      <w:r w:rsidRPr="0085022A">
        <w:rPr>
          <w:rFonts w:cs="Times New Roman"/>
          <w:szCs w:val="20"/>
        </w:rPr>
        <w:tab/>
        <w:t xml:space="preserve">a public statement by the supervisor of the administrator of the relevant Reference Rate that means that such Reference Rate will, by a specified future date (the </w:t>
      </w:r>
      <w:r w:rsidR="005440FD" w:rsidRPr="0085022A">
        <w:rPr>
          <w:rFonts w:cs="Times New Roman"/>
          <w:szCs w:val="20"/>
        </w:rPr>
        <w:t>"</w:t>
      </w:r>
      <w:r w:rsidRPr="0085022A">
        <w:rPr>
          <w:rFonts w:cs="Times New Roman"/>
          <w:b/>
          <w:bCs/>
          <w:szCs w:val="20"/>
        </w:rPr>
        <w:t>Specified Future Date</w:t>
      </w:r>
      <w:r w:rsidR="005440FD" w:rsidRPr="0085022A">
        <w:rPr>
          <w:rFonts w:cs="Times New Roman"/>
          <w:szCs w:val="20"/>
        </w:rPr>
        <w:t>"</w:t>
      </w:r>
      <w:r w:rsidRPr="0085022A">
        <w:rPr>
          <w:rFonts w:cs="Times New Roman"/>
          <w:szCs w:val="20"/>
        </w:rPr>
        <w:t>), be prohibited from being used or that its use will be subject to restrictions or adverse consequences, either generally or in respect of the Notes; or</w:t>
      </w:r>
    </w:p>
    <w:p w14:paraId="4B60607B" w14:textId="27BF03C0" w:rsidR="00D408C5" w:rsidRPr="0085022A" w:rsidRDefault="00D408C5" w:rsidP="00D408C5">
      <w:pPr>
        <w:pStyle w:val="BodyText2"/>
        <w:ind w:left="2040" w:hanging="679"/>
        <w:rPr>
          <w:rFonts w:cs="Times New Roman"/>
          <w:szCs w:val="20"/>
        </w:rPr>
      </w:pPr>
      <w:r w:rsidRPr="0085022A">
        <w:rPr>
          <w:rFonts w:cs="Times New Roman"/>
          <w:szCs w:val="20"/>
        </w:rPr>
        <w:t>(E)</w:t>
      </w:r>
      <w:r w:rsidRPr="0085022A">
        <w:rPr>
          <w:rFonts w:cs="Times New Roman"/>
          <w:szCs w:val="20"/>
        </w:rPr>
        <w:tab/>
        <w:t xml:space="preserve">a public statement by the supervisor of the administrator of the relevant Reference Rate (as applicable) that, in the view of such supervisor, (i) such Reference Rate is or will, by a specified future date (the </w:t>
      </w:r>
      <w:r w:rsidR="005440FD" w:rsidRPr="0085022A">
        <w:rPr>
          <w:rFonts w:cs="Times New Roman"/>
          <w:szCs w:val="20"/>
        </w:rPr>
        <w:t>"</w:t>
      </w:r>
      <w:r w:rsidRPr="0085022A">
        <w:rPr>
          <w:rFonts w:cs="Times New Roman"/>
          <w:b/>
          <w:bCs/>
          <w:szCs w:val="20"/>
        </w:rPr>
        <w:t>Specified Future Date</w:t>
      </w:r>
      <w:r w:rsidR="005440FD" w:rsidRPr="0085022A">
        <w:rPr>
          <w:rFonts w:cs="Times New Roman"/>
          <w:szCs w:val="20"/>
        </w:rPr>
        <w:t>"</w:t>
      </w:r>
      <w:r w:rsidRPr="0085022A">
        <w:rPr>
          <w:rFonts w:cs="Times New Roman"/>
          <w:szCs w:val="20"/>
        </w:rPr>
        <w:t xml:space="preserve">), be no longer representative of an underlying market or (ii) the methodology to calculate such Reference Rate has materially changed; or </w:t>
      </w:r>
    </w:p>
    <w:p w14:paraId="4B622D51" w14:textId="77777777" w:rsidR="00D408C5" w:rsidRPr="0085022A" w:rsidRDefault="00D408C5" w:rsidP="00D408C5">
      <w:pPr>
        <w:pStyle w:val="BodyText2"/>
        <w:ind w:left="2040" w:hanging="679"/>
        <w:rPr>
          <w:rFonts w:cs="Times New Roman"/>
          <w:szCs w:val="20"/>
        </w:rPr>
      </w:pPr>
      <w:r w:rsidRPr="0085022A">
        <w:rPr>
          <w:rFonts w:cs="Times New Roman"/>
          <w:szCs w:val="20"/>
        </w:rPr>
        <w:t>(F)</w:t>
      </w:r>
      <w:r w:rsidRPr="0085022A">
        <w:rPr>
          <w:rFonts w:cs="Times New Roman"/>
          <w:szCs w:val="20"/>
        </w:rPr>
        <w:tab/>
        <w:t>it has or will, by a specified date within the following six months, become unlawful for the Calculation Agent to calculate any payments due to be made to any Noteholder using the relevant Reference Rate (as applicable) (including, without limitation, under the Benchmarks Regulation (EU) 2016/1011, if applicable).</w:t>
      </w:r>
    </w:p>
    <w:p w14:paraId="10716614" w14:textId="1BACE568" w:rsidR="00D408C5" w:rsidRDefault="00D408C5" w:rsidP="00D408C5">
      <w:pPr>
        <w:pStyle w:val="BodyText2"/>
        <w:rPr>
          <w:rFonts w:cs="Times New Roman"/>
          <w:szCs w:val="20"/>
        </w:rPr>
      </w:pPr>
      <w:r w:rsidRPr="0085022A">
        <w:rPr>
          <w:rFonts w:cs="Times New Roman"/>
          <w:szCs w:val="20"/>
        </w:rPr>
        <w:t>Notwithstanding</w:t>
      </w:r>
      <w:r w:rsidRPr="0085022A">
        <w:rPr>
          <w:rFonts w:cs="Times New Roman"/>
          <w:color w:val="333333"/>
          <w:szCs w:val="20"/>
        </w:rPr>
        <w:t xml:space="preserve"> the sub-paragraphs above, where the</w:t>
      </w:r>
      <w:r w:rsidRPr="0085022A">
        <w:rPr>
          <w:rFonts w:cs="Times New Roman"/>
          <w:szCs w:val="20"/>
        </w:rPr>
        <w:t xml:space="preserve"> relevant Benchmark Event is a public statement within sub-paragraphs (B), (C), (D) or (E) above and the Specified Future Date in the public statement is more than six months after the date of that public statement, </w:t>
      </w:r>
      <w:r w:rsidRPr="0085022A">
        <w:rPr>
          <w:rFonts w:cs="Times New Roman"/>
          <w:szCs w:val="20"/>
        </w:rPr>
        <w:lastRenderedPageBreak/>
        <w:t>the Benchmark Event shall not be deemed</w:t>
      </w:r>
      <w:r w:rsidR="00511E5D">
        <w:rPr>
          <w:rFonts w:cs="Times New Roman"/>
          <w:szCs w:val="20"/>
        </w:rPr>
        <w:t xml:space="preserve"> to</w:t>
      </w:r>
      <w:r w:rsidRPr="0085022A">
        <w:rPr>
          <w:rFonts w:cs="Times New Roman"/>
          <w:szCs w:val="20"/>
        </w:rPr>
        <w:t xml:space="preserve"> occur until the date falling six months prior to such Specified Future Date.</w:t>
      </w:r>
    </w:p>
    <w:p w14:paraId="0046C333" w14:textId="635622AF" w:rsidR="00D408C5" w:rsidRPr="0085022A" w:rsidRDefault="005440FD" w:rsidP="00D408C5">
      <w:pPr>
        <w:pStyle w:val="BodyText2"/>
        <w:rPr>
          <w:rFonts w:cs="Times New Roman"/>
          <w:szCs w:val="20"/>
        </w:rPr>
      </w:pPr>
      <w:r w:rsidRPr="0085022A">
        <w:rPr>
          <w:rFonts w:cs="Times New Roman"/>
          <w:szCs w:val="20"/>
        </w:rPr>
        <w:t>"</w:t>
      </w:r>
      <w:r w:rsidR="00D408C5" w:rsidRPr="0085022A">
        <w:rPr>
          <w:rFonts w:cs="Times New Roman"/>
          <w:b/>
          <w:bCs/>
          <w:szCs w:val="20"/>
        </w:rPr>
        <w:t>Independent Adviser</w:t>
      </w:r>
      <w:r w:rsidRPr="0085022A">
        <w:rPr>
          <w:rFonts w:cs="Times New Roman"/>
          <w:szCs w:val="20"/>
        </w:rPr>
        <w:t>"</w:t>
      </w:r>
      <w:r w:rsidR="00D408C5" w:rsidRPr="0085022A">
        <w:rPr>
          <w:rFonts w:cs="Times New Roman"/>
          <w:szCs w:val="20"/>
        </w:rPr>
        <w:t xml:space="preserve"> means an independent financial institution of international repute or other independent financial adviser experienced in the international capital markets, in each case appointed by the Issuer at its own expense</w:t>
      </w:r>
      <w:r w:rsidR="00D47581">
        <w:rPr>
          <w:rFonts w:cs="Times New Roman"/>
          <w:szCs w:val="20"/>
        </w:rPr>
        <w:t xml:space="preserve"> under </w:t>
      </w:r>
      <w:r w:rsidR="00D47581" w:rsidRPr="00787695">
        <w:t xml:space="preserve">Condition </w:t>
      </w:r>
      <w:r w:rsidR="00B1248F" w:rsidRPr="00B1248F">
        <w:fldChar w:fldCharType="begin"/>
      </w:r>
      <w:r w:rsidR="00B1248F" w:rsidRPr="00B1248F">
        <w:instrText xml:space="preserve"> REF _Ref235095193 \w \h  \* MERGEFORMAT </w:instrText>
      </w:r>
      <w:r w:rsidR="00B1248F" w:rsidRPr="00B1248F">
        <w:fldChar w:fldCharType="separate"/>
      </w:r>
      <w:r w:rsidR="00E54AB2">
        <w:t>7(i)</w:t>
      </w:r>
      <w:r w:rsidR="00B1248F" w:rsidRPr="00B1248F">
        <w:fldChar w:fldCharType="end"/>
      </w:r>
      <w:r w:rsidR="00D408C5" w:rsidRPr="0085022A">
        <w:rPr>
          <w:rFonts w:cs="Times New Roman"/>
          <w:szCs w:val="20"/>
        </w:rPr>
        <w:t>.</w:t>
      </w:r>
    </w:p>
    <w:p w14:paraId="35BB25B7" w14:textId="672010A4" w:rsidR="00D408C5" w:rsidRPr="0085022A" w:rsidRDefault="005440FD" w:rsidP="00D408C5">
      <w:pPr>
        <w:pStyle w:val="BodyText2"/>
        <w:rPr>
          <w:rFonts w:cs="Times New Roman"/>
          <w:szCs w:val="20"/>
        </w:rPr>
      </w:pPr>
      <w:r w:rsidRPr="0085022A">
        <w:rPr>
          <w:rFonts w:cs="Times New Roman"/>
          <w:szCs w:val="20"/>
        </w:rPr>
        <w:t>"</w:t>
      </w:r>
      <w:r w:rsidR="00D408C5" w:rsidRPr="0085022A">
        <w:rPr>
          <w:rFonts w:cs="Times New Roman"/>
          <w:b/>
          <w:bCs/>
          <w:szCs w:val="20"/>
        </w:rPr>
        <w:t>Relevant Nominating Body</w:t>
      </w:r>
      <w:r w:rsidRPr="0085022A">
        <w:rPr>
          <w:rFonts w:cs="Times New Roman"/>
          <w:szCs w:val="20"/>
        </w:rPr>
        <w:t>"</w:t>
      </w:r>
      <w:r w:rsidR="00D408C5" w:rsidRPr="0085022A">
        <w:rPr>
          <w:rFonts w:cs="Times New Roman"/>
          <w:szCs w:val="20"/>
        </w:rPr>
        <w:t xml:space="preserve"> means, in respect of a benchmark or screen rate (as applicable): </w:t>
      </w:r>
    </w:p>
    <w:p w14:paraId="67A29B12" w14:textId="77777777" w:rsidR="00D408C5" w:rsidRPr="0085022A" w:rsidRDefault="00D408C5" w:rsidP="00D408C5">
      <w:pPr>
        <w:pStyle w:val="BodyText2"/>
        <w:ind w:left="2040" w:hanging="679"/>
        <w:rPr>
          <w:rFonts w:cs="Times New Roman"/>
          <w:szCs w:val="20"/>
        </w:rPr>
      </w:pPr>
      <w:r w:rsidRPr="0085022A">
        <w:rPr>
          <w:rFonts w:cs="Times New Roman"/>
          <w:szCs w:val="20"/>
        </w:rPr>
        <w:t>(A)</w:t>
      </w:r>
      <w:r w:rsidRPr="0085022A">
        <w:rPr>
          <w:rFonts w:cs="Times New Roman"/>
          <w:szCs w:val="20"/>
        </w:rPr>
        <w:tab/>
        <w:t xml:space="preserve">the central bank for the currency to which the benchmark or screen rate (as applicable) relates, or any central bank or other supervisory authority which is responsible for supervising the administrator of the benchmark or screen rate (as applicable); or </w:t>
      </w:r>
    </w:p>
    <w:p w14:paraId="6423F59A" w14:textId="77777777" w:rsidR="00D408C5" w:rsidRPr="0085022A" w:rsidRDefault="00D408C5" w:rsidP="00D408C5">
      <w:pPr>
        <w:pStyle w:val="BodyText2"/>
        <w:ind w:left="2040" w:hanging="679"/>
        <w:rPr>
          <w:rFonts w:cs="Times New Roman"/>
          <w:szCs w:val="20"/>
        </w:rPr>
      </w:pPr>
      <w:r w:rsidRPr="0085022A">
        <w:rPr>
          <w:rFonts w:cs="Times New Roman"/>
          <w:szCs w:val="20"/>
        </w:rPr>
        <w:t>(B)</w:t>
      </w:r>
      <w:r w:rsidRPr="0085022A">
        <w:rPr>
          <w:rFonts w:cs="Times New Roman"/>
          <w:szCs w:val="20"/>
        </w:rPr>
        <w:tab/>
        <w:t xml:space="preserve">any working group or committee sponsored by, chaired or co-chaired by or constituted at the request of (a) the central bank for the currency to which the benchmark or screen rate (as applicable) relates, (b) any central bank or other supervisory authority which is responsible for supervising the administrator of the benchmark or screen rate (as applicable), (c) a group of the aforementioned central banks or other supervisory authorities or (d) the Financial Stability Board or any part thereof. </w:t>
      </w:r>
    </w:p>
    <w:p w14:paraId="5291FCA5" w14:textId="74754921" w:rsidR="00D408C5" w:rsidRPr="0085022A" w:rsidRDefault="005440FD" w:rsidP="00D408C5">
      <w:pPr>
        <w:pStyle w:val="BodyText1"/>
        <w:ind w:left="1360"/>
        <w:rPr>
          <w:rFonts w:cs="Times New Roman"/>
          <w:szCs w:val="20"/>
        </w:rPr>
      </w:pPr>
      <w:bookmarkStart w:id="79" w:name="_Hlk49324462"/>
      <w:r w:rsidRPr="0085022A">
        <w:rPr>
          <w:rFonts w:cs="Times New Roman"/>
          <w:szCs w:val="20"/>
          <w:lang w:eastAsia="zh-CN"/>
        </w:rPr>
        <w:t>"</w:t>
      </w:r>
      <w:r w:rsidR="00D408C5" w:rsidRPr="0085022A">
        <w:rPr>
          <w:rFonts w:cs="Times New Roman"/>
          <w:b/>
          <w:bCs/>
          <w:szCs w:val="20"/>
          <w:lang w:eastAsia="zh-CN"/>
        </w:rPr>
        <w:t>Successor Rate</w:t>
      </w:r>
      <w:r w:rsidRPr="0085022A">
        <w:rPr>
          <w:rFonts w:cs="Times New Roman"/>
          <w:szCs w:val="20"/>
          <w:lang w:eastAsia="zh-CN"/>
        </w:rPr>
        <w:t>"</w:t>
      </w:r>
      <w:r w:rsidR="00D408C5" w:rsidRPr="0085022A">
        <w:rPr>
          <w:rFonts w:cs="Times New Roman"/>
          <w:szCs w:val="20"/>
          <w:lang w:eastAsia="zh-CN"/>
        </w:rPr>
        <w:t xml:space="preserve"> means a successor to or replacement of the Reference Rate which is formally recommended by any Relevant Nominating Body.</w:t>
      </w:r>
    </w:p>
    <w:p w14:paraId="5BA2D3C6" w14:textId="77777777" w:rsidR="00D408C5" w:rsidRPr="0085022A" w:rsidRDefault="00D408C5" w:rsidP="00D408C5">
      <w:pPr>
        <w:pStyle w:val="ocNum5th1"/>
        <w:keepNext/>
        <w:rPr>
          <w:b/>
          <w:bCs/>
          <w:szCs w:val="20"/>
        </w:rPr>
      </w:pPr>
      <w:bookmarkStart w:id="80" w:name="_Toc440095703"/>
      <w:bookmarkStart w:id="81" w:name="_Ref256783030"/>
      <w:bookmarkStart w:id="82" w:name="_Hlk66116988"/>
      <w:bookmarkEnd w:id="79"/>
      <w:r w:rsidRPr="0085022A">
        <w:rPr>
          <w:b/>
          <w:bCs/>
          <w:szCs w:val="20"/>
        </w:rPr>
        <w:t>Zero Coupon Note Provisions</w:t>
      </w:r>
      <w:bookmarkEnd w:id="80"/>
      <w:bookmarkEnd w:id="81"/>
      <w:r w:rsidRPr="0085022A">
        <w:rPr>
          <w:b/>
          <w:bCs/>
          <w:szCs w:val="20"/>
        </w:rPr>
        <w:t xml:space="preserve"> </w:t>
      </w:r>
    </w:p>
    <w:p w14:paraId="10A32EDF" w14:textId="3DFA1235" w:rsidR="00D408C5" w:rsidRPr="0085022A" w:rsidRDefault="00D408C5" w:rsidP="00D408C5">
      <w:pPr>
        <w:pStyle w:val="ocNum5th3"/>
        <w:rPr>
          <w:szCs w:val="20"/>
        </w:rPr>
      </w:pPr>
      <w:r w:rsidRPr="0085022A">
        <w:rPr>
          <w:i/>
          <w:szCs w:val="20"/>
        </w:rPr>
        <w:t>Application:</w:t>
      </w:r>
      <w:r w:rsidR="00EA2EC2" w:rsidRPr="0085022A">
        <w:rPr>
          <w:szCs w:val="20"/>
        </w:rPr>
        <w:t xml:space="preserve"> </w:t>
      </w:r>
      <w:r w:rsidRPr="0085022A">
        <w:rPr>
          <w:szCs w:val="20"/>
        </w:rPr>
        <w:t xml:space="preserve">This Condition </w:t>
      </w:r>
      <w:r w:rsidRPr="0085022A">
        <w:rPr>
          <w:szCs w:val="20"/>
        </w:rPr>
        <w:fldChar w:fldCharType="begin"/>
      </w:r>
      <w:r w:rsidRPr="0085022A">
        <w:rPr>
          <w:szCs w:val="20"/>
        </w:rPr>
        <w:instrText xml:space="preserve"> REF _Ref256783030 \w \h  \* MERGEFORMAT </w:instrText>
      </w:r>
      <w:r w:rsidRPr="0085022A">
        <w:rPr>
          <w:szCs w:val="20"/>
        </w:rPr>
      </w:r>
      <w:r w:rsidRPr="0085022A">
        <w:rPr>
          <w:szCs w:val="20"/>
        </w:rPr>
        <w:fldChar w:fldCharType="separate"/>
      </w:r>
      <w:r w:rsidR="00E54AB2">
        <w:rPr>
          <w:szCs w:val="20"/>
        </w:rPr>
        <w:t>8</w:t>
      </w:r>
      <w:r w:rsidRPr="0085022A">
        <w:rPr>
          <w:szCs w:val="20"/>
        </w:rPr>
        <w:fldChar w:fldCharType="end"/>
      </w:r>
      <w:r w:rsidRPr="0085022A">
        <w:rPr>
          <w:szCs w:val="20"/>
        </w:rPr>
        <w:t xml:space="preserve"> (</w:t>
      </w:r>
      <w:r w:rsidRPr="0085022A">
        <w:rPr>
          <w:i/>
          <w:szCs w:val="20"/>
        </w:rPr>
        <w:t>Zero Coupon Note Provisions</w:t>
      </w:r>
      <w:r w:rsidRPr="0085022A">
        <w:rPr>
          <w:szCs w:val="20"/>
        </w:rPr>
        <w:t xml:space="preserve">) is applicable to the Notes only if the Zero Coupon Note Provisions are specified in the relevant Final Terms as being applicable. </w:t>
      </w:r>
    </w:p>
    <w:p w14:paraId="5F49CF9E" w14:textId="77777777" w:rsidR="00D408C5" w:rsidRPr="0085022A" w:rsidRDefault="00D408C5" w:rsidP="00D408C5">
      <w:pPr>
        <w:pStyle w:val="ocNum5th3"/>
        <w:rPr>
          <w:szCs w:val="20"/>
        </w:rPr>
      </w:pPr>
      <w:r w:rsidRPr="0085022A">
        <w:rPr>
          <w:i/>
          <w:szCs w:val="20"/>
        </w:rPr>
        <w:t>Late payment on Zero Coupon Notes:</w:t>
      </w:r>
      <w:r w:rsidRPr="0085022A">
        <w:rPr>
          <w:szCs w:val="20"/>
        </w:rPr>
        <w:t xml:space="preserve"> If the Redemption Amount payable in respect of any Zero Coupon Note is improperly withheld or refused, the Redemption Amount shall thereafter be an amount equal to the sum of:</w:t>
      </w:r>
    </w:p>
    <w:p w14:paraId="2DAEB97D" w14:textId="77777777" w:rsidR="00D408C5" w:rsidRPr="0085022A" w:rsidRDefault="00D408C5" w:rsidP="00D408C5">
      <w:pPr>
        <w:pStyle w:val="ocNum5th4"/>
        <w:rPr>
          <w:szCs w:val="20"/>
        </w:rPr>
      </w:pPr>
      <w:r w:rsidRPr="0085022A">
        <w:rPr>
          <w:szCs w:val="20"/>
        </w:rPr>
        <w:t>the Reference Price; and</w:t>
      </w:r>
    </w:p>
    <w:p w14:paraId="230EC921" w14:textId="77777777" w:rsidR="00D408C5" w:rsidRPr="0085022A" w:rsidRDefault="00D408C5" w:rsidP="00D408C5">
      <w:pPr>
        <w:pStyle w:val="ocNum5th4"/>
        <w:rPr>
          <w:szCs w:val="20"/>
        </w:rPr>
      </w:pPr>
      <w:r w:rsidRPr="0085022A">
        <w:rPr>
          <w:szCs w:val="20"/>
        </w:rPr>
        <w:t xml:space="preserve">the product of the Accrual Yield (compounded annually) being applied to the Reference Price on the basis of the relevant Day Count Fraction from (and including) the Issue Date to (but excluding) whichever is the earlier of (i) the day on which all sums due in respect of such Note up to that day are received by or on behalf of the relevant Noteholder and (ii) the day which is seven days after the Fiscal Agent has notified the Noteholders that it has received all sums due in respect of the Notes up to such seventh day (except to the extent that there is any subsequent default in payment). </w:t>
      </w:r>
    </w:p>
    <w:p w14:paraId="0946ACDE" w14:textId="77777777" w:rsidR="00D408C5" w:rsidRPr="0085022A" w:rsidRDefault="00D408C5" w:rsidP="00D408C5">
      <w:pPr>
        <w:pStyle w:val="ocNum5th1"/>
        <w:keepNext/>
        <w:rPr>
          <w:b/>
          <w:bCs/>
          <w:szCs w:val="20"/>
        </w:rPr>
      </w:pPr>
      <w:bookmarkStart w:id="83" w:name="_Toc440095705"/>
      <w:r w:rsidRPr="0085022A">
        <w:rPr>
          <w:b/>
          <w:bCs/>
          <w:szCs w:val="20"/>
        </w:rPr>
        <w:t>Redemption and Purchase</w:t>
      </w:r>
      <w:bookmarkEnd w:id="83"/>
    </w:p>
    <w:p w14:paraId="776264C3" w14:textId="242E2647" w:rsidR="00D408C5" w:rsidRPr="0085022A" w:rsidRDefault="00D408C5" w:rsidP="00D408C5">
      <w:pPr>
        <w:pStyle w:val="ocNum5th3"/>
        <w:rPr>
          <w:szCs w:val="20"/>
        </w:rPr>
      </w:pPr>
      <w:bookmarkStart w:id="84" w:name="_Ref256783055"/>
      <w:r w:rsidRPr="0085022A">
        <w:rPr>
          <w:i/>
          <w:szCs w:val="20"/>
        </w:rPr>
        <w:t>Scheduled redemption</w:t>
      </w:r>
      <w:r w:rsidRPr="0085022A">
        <w:rPr>
          <w:szCs w:val="20"/>
        </w:rPr>
        <w:t>:</w:t>
      </w:r>
      <w:r w:rsidR="00EA2EC2" w:rsidRPr="0085022A">
        <w:rPr>
          <w:szCs w:val="20"/>
        </w:rPr>
        <w:t xml:space="preserve"> </w:t>
      </w:r>
      <w:r w:rsidRPr="0085022A">
        <w:rPr>
          <w:szCs w:val="20"/>
        </w:rPr>
        <w:t>Unless previously redeemed, or purchased and cancelled, the Notes will be redeemed at their Final Redemption Amount on the Maturity Date, subject as provided in Condition 10 (</w:t>
      </w:r>
      <w:r w:rsidRPr="0085022A">
        <w:rPr>
          <w:i/>
          <w:szCs w:val="20"/>
        </w:rPr>
        <w:t>Payments)</w:t>
      </w:r>
      <w:r w:rsidRPr="0085022A">
        <w:rPr>
          <w:szCs w:val="20"/>
        </w:rPr>
        <w:t>.</w:t>
      </w:r>
      <w:bookmarkEnd w:id="84"/>
    </w:p>
    <w:p w14:paraId="14C07BD0" w14:textId="7BFFBDD1" w:rsidR="00D408C5" w:rsidRPr="0085022A" w:rsidRDefault="00D408C5" w:rsidP="00D408C5">
      <w:pPr>
        <w:pStyle w:val="ocNum5th3"/>
        <w:rPr>
          <w:szCs w:val="20"/>
        </w:rPr>
      </w:pPr>
      <w:r w:rsidRPr="0085022A">
        <w:rPr>
          <w:i/>
          <w:szCs w:val="20"/>
        </w:rPr>
        <w:t>Redemption at the option of the Issuer:</w:t>
      </w:r>
      <w:r w:rsidRPr="0085022A">
        <w:rPr>
          <w:szCs w:val="20"/>
        </w:rPr>
        <w:t xml:space="preserve"> If the Call Option is specified in the relevant Final Terms as being applicable, the Notes may be redeemed at the option of the Issuer in whole or, if so specified in the relevant Final Terms, in part on any Optional Redemption Date (Call) on the Issuer</w:t>
      </w:r>
      <w:r w:rsidR="005440FD" w:rsidRPr="0085022A">
        <w:rPr>
          <w:szCs w:val="20"/>
        </w:rPr>
        <w:t>'</w:t>
      </w:r>
      <w:r w:rsidRPr="0085022A">
        <w:rPr>
          <w:szCs w:val="20"/>
        </w:rPr>
        <w:t xml:space="preserve">s giving not less than </w:t>
      </w:r>
      <w:r w:rsidR="00BD0327" w:rsidRPr="0085022A">
        <w:rPr>
          <w:szCs w:val="20"/>
        </w:rPr>
        <w:t xml:space="preserve">15 </w:t>
      </w:r>
      <w:r w:rsidRPr="0085022A">
        <w:rPr>
          <w:szCs w:val="20"/>
        </w:rPr>
        <w:t>nor more than 60 days</w:t>
      </w:r>
      <w:r w:rsidR="005440FD" w:rsidRPr="0085022A">
        <w:rPr>
          <w:szCs w:val="20"/>
        </w:rPr>
        <w:t>'</w:t>
      </w:r>
      <w:r w:rsidRPr="0085022A">
        <w:rPr>
          <w:szCs w:val="20"/>
        </w:rPr>
        <w:t xml:space="preserve"> notice to the Noteholders, or such other period(s) as may be specified in the relevant Final Terms (which notice shall be irrevocable</w:t>
      </w:r>
      <w:r w:rsidR="00E25AB5" w:rsidRPr="0085022A">
        <w:rPr>
          <w:szCs w:val="20"/>
        </w:rPr>
        <w:t>)</w:t>
      </w:r>
      <w:r w:rsidRPr="0085022A">
        <w:rPr>
          <w:szCs w:val="20"/>
        </w:rPr>
        <w:t>, but may (at the option of the Issuer) be conditional on one or more conditions precedent being satisfied, or waived by the Issuer, and shall oblige the Issuer to redeem the Notes or, as the case may be, the Notes specified in such notice on the relevant Optional Redemption Date (Call) at the applicable amount specified in the relevant Final Terms (together, if appropriate, with accrued interest to (but excluding) the relevant Optional Redemption Date (Call)) at one of:</w:t>
      </w:r>
    </w:p>
    <w:p w14:paraId="375A8E7D" w14:textId="77777777" w:rsidR="00D408C5" w:rsidRPr="0085022A" w:rsidRDefault="00D408C5" w:rsidP="00D408C5">
      <w:pPr>
        <w:pStyle w:val="ocNum5th4"/>
        <w:rPr>
          <w:szCs w:val="20"/>
        </w:rPr>
      </w:pPr>
      <w:bookmarkStart w:id="85" w:name="_Hlk66117006"/>
      <w:r w:rsidRPr="0085022A">
        <w:rPr>
          <w:szCs w:val="20"/>
        </w:rPr>
        <w:lastRenderedPageBreak/>
        <w:t>the Optional Redemption Amount (Call); or</w:t>
      </w:r>
    </w:p>
    <w:p w14:paraId="28192688" w14:textId="77777777" w:rsidR="00D408C5" w:rsidRPr="0085022A" w:rsidRDefault="00D408C5" w:rsidP="00D408C5">
      <w:pPr>
        <w:pStyle w:val="ocNum5th4"/>
        <w:rPr>
          <w:szCs w:val="20"/>
        </w:rPr>
      </w:pPr>
      <w:r w:rsidRPr="0085022A">
        <w:rPr>
          <w:szCs w:val="20"/>
        </w:rPr>
        <w:t>the Make Whole Redemption Price.</w:t>
      </w:r>
    </w:p>
    <w:p w14:paraId="67E7F011" w14:textId="66D04B5F" w:rsidR="00D408C5" w:rsidRPr="0085022A" w:rsidRDefault="00D408C5" w:rsidP="00D408C5">
      <w:pPr>
        <w:pStyle w:val="BodyText1"/>
        <w:ind w:left="1361"/>
        <w:rPr>
          <w:rFonts w:cs="Times New Roman"/>
          <w:szCs w:val="20"/>
        </w:rPr>
      </w:pPr>
      <w:r w:rsidRPr="0085022A">
        <w:rPr>
          <w:rFonts w:cs="Times New Roman"/>
          <w:szCs w:val="20"/>
        </w:rPr>
        <w:t xml:space="preserve">The </w:t>
      </w:r>
      <w:r w:rsidR="005440FD" w:rsidRPr="0085022A">
        <w:rPr>
          <w:rFonts w:cs="Times New Roman"/>
          <w:szCs w:val="20"/>
        </w:rPr>
        <w:t>"</w:t>
      </w:r>
      <w:r w:rsidRPr="0085022A">
        <w:rPr>
          <w:rFonts w:cs="Times New Roman"/>
          <w:b/>
          <w:szCs w:val="20"/>
        </w:rPr>
        <w:t>Make Whole Redemption Price</w:t>
      </w:r>
      <w:r w:rsidRPr="0085022A">
        <w:rPr>
          <w:rFonts w:cs="Times New Roman"/>
          <w:b/>
          <w:szCs w:val="20"/>
        </w:rPr>
        <w:fldChar w:fldCharType="begin"/>
      </w:r>
      <w:r w:rsidRPr="0085022A">
        <w:rPr>
          <w:rFonts w:cs="Times New Roman"/>
          <w:szCs w:val="20"/>
        </w:rPr>
        <w:instrText xml:space="preserve"> XE "Make Whole Redemption Price" </w:instrText>
      </w:r>
      <w:r w:rsidRPr="0085022A">
        <w:rPr>
          <w:rFonts w:cs="Times New Roman"/>
          <w:b/>
          <w:szCs w:val="20"/>
        </w:rPr>
        <w:fldChar w:fldCharType="end"/>
      </w:r>
      <w:r w:rsidR="005440FD" w:rsidRPr="0085022A">
        <w:rPr>
          <w:rFonts w:cs="Times New Roman"/>
          <w:szCs w:val="20"/>
        </w:rPr>
        <w:t>"</w:t>
      </w:r>
      <w:r w:rsidRPr="0085022A">
        <w:rPr>
          <w:rFonts w:cs="Times New Roman"/>
          <w:szCs w:val="20"/>
        </w:rPr>
        <w:t xml:space="preserve"> will, in respect of Notes to be redeemed, be:</w:t>
      </w:r>
    </w:p>
    <w:p w14:paraId="47F1B303" w14:textId="607E2F43" w:rsidR="00D408C5" w:rsidRPr="0085022A" w:rsidRDefault="00D408C5" w:rsidP="000D5238">
      <w:pPr>
        <w:pStyle w:val="ocNum5th4"/>
        <w:numPr>
          <w:ilvl w:val="3"/>
          <w:numId w:val="43"/>
        </w:numPr>
        <w:rPr>
          <w:szCs w:val="20"/>
        </w:rPr>
      </w:pPr>
      <w:r w:rsidRPr="0085022A">
        <w:rPr>
          <w:szCs w:val="20"/>
        </w:rPr>
        <w:t xml:space="preserve">if </w:t>
      </w:r>
      <w:r w:rsidR="005440FD" w:rsidRPr="0085022A">
        <w:rPr>
          <w:szCs w:val="20"/>
        </w:rPr>
        <w:t>"</w:t>
      </w:r>
      <w:r w:rsidRPr="0085022A">
        <w:rPr>
          <w:b/>
          <w:szCs w:val="20"/>
        </w:rPr>
        <w:t>Sterling Make Whole Redemption Amount</w:t>
      </w:r>
      <w:r w:rsidRPr="0085022A">
        <w:rPr>
          <w:b/>
          <w:szCs w:val="20"/>
        </w:rPr>
        <w:fldChar w:fldCharType="begin"/>
      </w:r>
      <w:r w:rsidRPr="0085022A">
        <w:rPr>
          <w:szCs w:val="20"/>
        </w:rPr>
        <w:instrText xml:space="preserve"> XE "Sterling Make Whole Redemption Amoun</w:instrText>
      </w:r>
      <w:r w:rsidRPr="0085022A">
        <w:rPr>
          <w:b/>
          <w:szCs w:val="20"/>
        </w:rPr>
        <w:instrText>t</w:instrText>
      </w:r>
      <w:r w:rsidRPr="0085022A">
        <w:rPr>
          <w:szCs w:val="20"/>
        </w:rPr>
        <w:instrText xml:space="preserve">" </w:instrText>
      </w:r>
      <w:r w:rsidRPr="0085022A">
        <w:rPr>
          <w:b/>
          <w:szCs w:val="20"/>
        </w:rPr>
        <w:fldChar w:fldCharType="end"/>
      </w:r>
      <w:r w:rsidR="005440FD" w:rsidRPr="0085022A">
        <w:rPr>
          <w:szCs w:val="20"/>
        </w:rPr>
        <w:t>"</w:t>
      </w:r>
      <w:r w:rsidRPr="0085022A">
        <w:rPr>
          <w:szCs w:val="20"/>
        </w:rPr>
        <w:t xml:space="preserve"> is specified as being applicable in the relevant Final Terms an amount equal to the higher of (i) 100 per cent. of the principal amount of such Notes and (ii) the principal amount of such Notes multiplied by the price (expressed as a percentage), as reported in writing to the Issuer by the Determination Agent (if applicable), at which the Gross Redemption Yield on such Notes on the </w:t>
      </w:r>
      <w:bookmarkEnd w:id="82"/>
      <w:r w:rsidRPr="0085022A">
        <w:rPr>
          <w:szCs w:val="20"/>
        </w:rPr>
        <w:t xml:space="preserve">Reference Date is equal to the sum of (x) the Gross Redemption Yield (as determined by reference to the middle market price) at the Quotation Time on the Reference Date of the Reference Bond, plus (y) the Redemption Margin, as determined by the Determination Agent; or </w:t>
      </w:r>
    </w:p>
    <w:p w14:paraId="1E6D5714" w14:textId="7DE66811" w:rsidR="00D408C5" w:rsidRPr="0085022A" w:rsidRDefault="00D408C5" w:rsidP="00D408C5">
      <w:pPr>
        <w:pStyle w:val="ocNum5th4"/>
        <w:rPr>
          <w:rStyle w:val="EndnoteReference"/>
          <w:rFonts w:ascii="Times New Roman" w:hAnsi="Times New Roman"/>
          <w:szCs w:val="20"/>
        </w:rPr>
      </w:pPr>
      <w:r w:rsidRPr="0085022A">
        <w:rPr>
          <w:szCs w:val="20"/>
        </w:rPr>
        <w:t xml:space="preserve">if </w:t>
      </w:r>
      <w:r w:rsidR="005440FD" w:rsidRPr="0085022A">
        <w:rPr>
          <w:szCs w:val="20"/>
        </w:rPr>
        <w:t>"</w:t>
      </w:r>
      <w:r w:rsidRPr="0085022A">
        <w:rPr>
          <w:b/>
          <w:szCs w:val="20"/>
        </w:rPr>
        <w:t>Non-Sterling Make Whole Redemption Amount</w:t>
      </w:r>
      <w:r w:rsidRPr="0085022A">
        <w:rPr>
          <w:b/>
          <w:szCs w:val="20"/>
        </w:rPr>
        <w:fldChar w:fldCharType="begin"/>
      </w:r>
      <w:r w:rsidRPr="0085022A">
        <w:rPr>
          <w:szCs w:val="20"/>
        </w:rPr>
        <w:instrText xml:space="preserve"> XE "Non-Sterling Make Whole Redemption Amount" </w:instrText>
      </w:r>
      <w:r w:rsidRPr="0085022A">
        <w:rPr>
          <w:b/>
          <w:szCs w:val="20"/>
        </w:rPr>
        <w:fldChar w:fldCharType="end"/>
      </w:r>
      <w:r w:rsidR="005440FD" w:rsidRPr="0085022A">
        <w:rPr>
          <w:szCs w:val="20"/>
        </w:rPr>
        <w:t>"</w:t>
      </w:r>
      <w:r w:rsidRPr="0085022A">
        <w:rPr>
          <w:szCs w:val="20"/>
        </w:rPr>
        <w:t xml:space="preserve"> is specified in the applicable Final Terms an amount equal to the higher of (i) 100 per cent. of the principal amount of such Notes and (ii) the principal amount of such Notes multiplied by the price (expressed as a percentage), as reported in writing to the Issuer by the Determination Agent (if applicable), at which the yield to maturity (or, if applicable, yield to the Par Redemption Date) on such Notes on the Reference Date is equal to the sum of (x) the Reference Bond Rate at the Quotation Time on the Reference Date, plus (y) the Redemption Margin, as determined by the Determination Agent,</w:t>
      </w:r>
      <w:r w:rsidRPr="0085022A">
        <w:rPr>
          <w:rStyle w:val="EndnoteReference"/>
          <w:rFonts w:ascii="Times New Roman" w:hAnsi="Times New Roman"/>
          <w:szCs w:val="20"/>
        </w:rPr>
        <w:t xml:space="preserve"> </w:t>
      </w:r>
    </w:p>
    <w:p w14:paraId="63B25DB3" w14:textId="77777777" w:rsidR="00D408C5" w:rsidRPr="0085022A" w:rsidRDefault="00D408C5" w:rsidP="00D408C5">
      <w:pPr>
        <w:pStyle w:val="BodyText1"/>
        <w:ind w:left="1360"/>
        <w:rPr>
          <w:rFonts w:cs="Times New Roman"/>
          <w:szCs w:val="20"/>
        </w:rPr>
      </w:pPr>
      <w:r w:rsidRPr="0085022A">
        <w:rPr>
          <w:rFonts w:cs="Times New Roman"/>
          <w:szCs w:val="20"/>
        </w:rPr>
        <w:t>provided however that, in the case of either (i) or (ii) above, if the Optional Redemption Date (Call) occurs on or after the Par Redemption Date (if any) specified in the relevant Final Terms, the Make-Whole Redemption Price will be equal to 100 per cent of the principal amount of the Notes.</w:t>
      </w:r>
    </w:p>
    <w:p w14:paraId="4CC18826" w14:textId="2DB857A4" w:rsidR="00D408C5" w:rsidRPr="0085022A" w:rsidRDefault="00D408C5" w:rsidP="00D408C5">
      <w:pPr>
        <w:pStyle w:val="ocNum5th3"/>
        <w:rPr>
          <w:szCs w:val="20"/>
        </w:rPr>
      </w:pPr>
      <w:r w:rsidRPr="0085022A">
        <w:rPr>
          <w:i/>
          <w:szCs w:val="20"/>
        </w:rPr>
        <w:t>Partial redemption:</w:t>
      </w:r>
      <w:r w:rsidR="00EA2EC2" w:rsidRPr="0085022A">
        <w:rPr>
          <w:szCs w:val="20"/>
        </w:rPr>
        <w:t xml:space="preserve"> </w:t>
      </w:r>
      <w:r w:rsidRPr="0085022A">
        <w:rPr>
          <w:szCs w:val="20"/>
        </w:rPr>
        <w:t>If the Notes are to be redeemed in part only on any date in accordance with Condition 9(</w:t>
      </w:r>
      <w:r w:rsidR="001D0962" w:rsidRPr="0085022A">
        <w:rPr>
          <w:szCs w:val="20"/>
        </w:rPr>
        <w:t>b</w:t>
      </w:r>
      <w:r w:rsidRPr="0085022A">
        <w:rPr>
          <w:szCs w:val="20"/>
        </w:rPr>
        <w:t>) (</w:t>
      </w:r>
      <w:r w:rsidRPr="0085022A">
        <w:rPr>
          <w:i/>
          <w:szCs w:val="20"/>
        </w:rPr>
        <w:t>Redemption at the option of the Issuer</w:t>
      </w:r>
      <w:r w:rsidRPr="0085022A">
        <w:rPr>
          <w:szCs w:val="20"/>
        </w:rPr>
        <w:t>), the Notes to be redeemed shall be selected by the drawing of lots in such place as the Fiscal Agent approves and in such manner as the Fiscal Agent considers appropriate, subject to compliance with applicable law, the rules of each competent authority, stock exchange and/or quotation system (if any) by which the Notes have then been admitted to listing, trading and/or quotation and the notice to Noteholders referred to in Condition 9(</w:t>
      </w:r>
      <w:r w:rsidR="001D0962" w:rsidRPr="0085022A">
        <w:rPr>
          <w:szCs w:val="20"/>
        </w:rPr>
        <w:t>b</w:t>
      </w:r>
      <w:r w:rsidRPr="0085022A">
        <w:rPr>
          <w:szCs w:val="20"/>
        </w:rPr>
        <w:t>) (</w:t>
      </w:r>
      <w:r w:rsidRPr="0085022A">
        <w:rPr>
          <w:i/>
          <w:szCs w:val="20"/>
        </w:rPr>
        <w:t>Redemption at the option of the Issuer</w:t>
      </w:r>
      <w:r w:rsidRPr="0085022A">
        <w:rPr>
          <w:szCs w:val="20"/>
        </w:rPr>
        <w:t>) shall specify the serial numbers of the Notes so to be redeemed. If any Maximum Redemption Amount or Minimum Redemption Amount is specified in the relevant Final Terms, then the Optional Redemption Amount (Call) shall in no event be greater than the maximum or be less than the minimum so specified.</w:t>
      </w:r>
    </w:p>
    <w:p w14:paraId="3790F7C4" w14:textId="0EB667DA" w:rsidR="00D408C5" w:rsidRPr="0085022A" w:rsidRDefault="00D408C5" w:rsidP="00D408C5">
      <w:pPr>
        <w:pStyle w:val="ocNum5th3"/>
        <w:rPr>
          <w:szCs w:val="20"/>
        </w:rPr>
      </w:pPr>
      <w:bookmarkStart w:id="86" w:name="_Ref256783159"/>
      <w:r w:rsidRPr="0085022A">
        <w:rPr>
          <w:i/>
          <w:szCs w:val="20"/>
        </w:rPr>
        <w:t>Redemption at the option of Noteholders:</w:t>
      </w:r>
      <w:r w:rsidRPr="0085022A">
        <w:rPr>
          <w:szCs w:val="20"/>
        </w:rPr>
        <w:t xml:space="preserve"> If the Put Option is specified in the relevant Final Terms as being applicable, the Issuer shall, at the option of the </w:t>
      </w:r>
      <w:r w:rsidR="005179DD">
        <w:rPr>
          <w:szCs w:val="20"/>
        </w:rPr>
        <w:t>h</w:t>
      </w:r>
      <w:r w:rsidRPr="0085022A">
        <w:rPr>
          <w:szCs w:val="20"/>
        </w:rPr>
        <w:t>older of any Note</w:t>
      </w:r>
      <w:r w:rsidR="00597404" w:rsidRPr="0085022A">
        <w:rPr>
          <w:szCs w:val="20"/>
        </w:rPr>
        <w:t>,</w:t>
      </w:r>
      <w:r w:rsidRPr="0085022A">
        <w:rPr>
          <w:szCs w:val="20"/>
        </w:rPr>
        <w:t xml:space="preserve"> redeem such Note on the Optional Redemption Date (Put) specified in the relevant Put Option Notice at the relevant Optional Redemption Amount (Put) together with interest (if any) accrued to such date.</w:t>
      </w:r>
      <w:r w:rsidR="00EA2EC2" w:rsidRPr="0085022A">
        <w:rPr>
          <w:szCs w:val="20"/>
        </w:rPr>
        <w:t xml:space="preserve"> </w:t>
      </w:r>
      <w:r w:rsidRPr="0085022A">
        <w:rPr>
          <w:szCs w:val="20"/>
        </w:rPr>
        <w:t xml:space="preserve">In order to exercise the option contained in this Condition </w:t>
      </w:r>
      <w:r w:rsidRPr="0085022A">
        <w:rPr>
          <w:szCs w:val="20"/>
        </w:rPr>
        <w:fldChar w:fldCharType="begin"/>
      </w:r>
      <w:r w:rsidRPr="0085022A">
        <w:rPr>
          <w:szCs w:val="20"/>
        </w:rPr>
        <w:instrText xml:space="preserve"> REF _Ref256783159 \w \h  \* MERGEFORMAT </w:instrText>
      </w:r>
      <w:r w:rsidRPr="0085022A">
        <w:rPr>
          <w:szCs w:val="20"/>
        </w:rPr>
      </w:r>
      <w:r w:rsidRPr="0085022A">
        <w:rPr>
          <w:szCs w:val="20"/>
        </w:rPr>
        <w:fldChar w:fldCharType="separate"/>
      </w:r>
      <w:r w:rsidR="00E54AB2">
        <w:rPr>
          <w:szCs w:val="20"/>
        </w:rPr>
        <w:t>9(d)</w:t>
      </w:r>
      <w:r w:rsidRPr="0085022A">
        <w:rPr>
          <w:szCs w:val="20"/>
        </w:rPr>
        <w:fldChar w:fldCharType="end"/>
      </w:r>
      <w:r w:rsidRPr="0085022A">
        <w:rPr>
          <w:szCs w:val="20"/>
        </w:rPr>
        <w:t xml:space="preserve">, the </w:t>
      </w:r>
      <w:r w:rsidR="005179DD">
        <w:rPr>
          <w:szCs w:val="20"/>
        </w:rPr>
        <w:t>h</w:t>
      </w:r>
      <w:r w:rsidRPr="0085022A">
        <w:rPr>
          <w:szCs w:val="20"/>
        </w:rPr>
        <w:t>older of a Note must, not less than 30 nor more than 60 days before the relevant Optional Redemption Date (Put) (or such other period(s) as may be specified in the relevant final terms), deposit with any Paying Agent such Note together with all unmatured Coupons relating thereto and a duly completed Put Option Notice in the form obtainable from any Paying Agent.</w:t>
      </w:r>
      <w:r w:rsidR="00EA2EC2" w:rsidRPr="0085022A">
        <w:rPr>
          <w:szCs w:val="20"/>
        </w:rPr>
        <w:t xml:space="preserve"> </w:t>
      </w:r>
      <w:r w:rsidRPr="0085022A">
        <w:rPr>
          <w:szCs w:val="20"/>
        </w:rPr>
        <w:t>The Paying Agent with which a Note is so deposited shall deliver a duly completed Put Option Receipt to the depositing Noteholder.</w:t>
      </w:r>
      <w:r w:rsidR="00EA2EC2" w:rsidRPr="0085022A">
        <w:rPr>
          <w:szCs w:val="20"/>
        </w:rPr>
        <w:t xml:space="preserve"> </w:t>
      </w:r>
      <w:r w:rsidRPr="0085022A">
        <w:rPr>
          <w:szCs w:val="20"/>
        </w:rPr>
        <w:t xml:space="preserve">No Note, once deposited with a duly completed Put Option Notice in accordance with this Condition </w:t>
      </w:r>
      <w:r w:rsidRPr="0085022A">
        <w:rPr>
          <w:szCs w:val="20"/>
        </w:rPr>
        <w:fldChar w:fldCharType="begin"/>
      </w:r>
      <w:r w:rsidRPr="0085022A">
        <w:rPr>
          <w:szCs w:val="20"/>
        </w:rPr>
        <w:instrText xml:space="preserve"> REF _Ref256783159 \w \h  \* MERGEFORMAT </w:instrText>
      </w:r>
      <w:r w:rsidRPr="0085022A">
        <w:rPr>
          <w:szCs w:val="20"/>
        </w:rPr>
      </w:r>
      <w:r w:rsidRPr="0085022A">
        <w:rPr>
          <w:szCs w:val="20"/>
        </w:rPr>
        <w:fldChar w:fldCharType="separate"/>
      </w:r>
      <w:r w:rsidR="00E54AB2">
        <w:rPr>
          <w:szCs w:val="20"/>
        </w:rPr>
        <w:t>9(d)</w:t>
      </w:r>
      <w:r w:rsidRPr="0085022A">
        <w:rPr>
          <w:szCs w:val="20"/>
        </w:rPr>
        <w:fldChar w:fldCharType="end"/>
      </w:r>
      <w:r w:rsidRPr="0085022A">
        <w:rPr>
          <w:szCs w:val="20"/>
        </w:rPr>
        <w:t xml:space="preserve">, may be withdrawn; </w:t>
      </w:r>
      <w:r w:rsidRPr="0085022A">
        <w:rPr>
          <w:b/>
          <w:bCs/>
          <w:szCs w:val="20"/>
        </w:rPr>
        <w:t>provided, however, that</w:t>
      </w:r>
      <w:r w:rsidRPr="0085022A">
        <w:rPr>
          <w:i/>
          <w:szCs w:val="20"/>
        </w:rPr>
        <w:t xml:space="preserve"> </w:t>
      </w:r>
      <w:r w:rsidRPr="0085022A">
        <w:rPr>
          <w:szCs w:val="20"/>
        </w:rPr>
        <w:t>if, prior to the relevant Optional Redemption Date (Put), any such Note becomes immediately due and payable or, upon due presentation of any such Note on the relevant Optional Redemption Date (Put), payment of the redemption moneys is improperly withheld or refused, the relevant Paying Agent shall mail notification thereof to the depositing Noteholder at such address as may have been given by such Noteholder in the relevant Put Option Notice and shall hold such Note at its Specified Office for collection by the depositing Noteholder against surrender of the relevant Put Option Receipt.</w:t>
      </w:r>
      <w:r w:rsidR="00EA2EC2" w:rsidRPr="0085022A">
        <w:rPr>
          <w:szCs w:val="20"/>
        </w:rPr>
        <w:t xml:space="preserve"> </w:t>
      </w:r>
      <w:r w:rsidRPr="0085022A">
        <w:rPr>
          <w:szCs w:val="20"/>
        </w:rPr>
        <w:t xml:space="preserve">For so long as any outstanding Note is held by a </w:t>
      </w:r>
      <w:r w:rsidRPr="0085022A">
        <w:rPr>
          <w:szCs w:val="20"/>
        </w:rPr>
        <w:lastRenderedPageBreak/>
        <w:t xml:space="preserve">Paying Agent in accordance with this Condition </w:t>
      </w:r>
      <w:r w:rsidRPr="0085022A">
        <w:rPr>
          <w:szCs w:val="20"/>
        </w:rPr>
        <w:fldChar w:fldCharType="begin"/>
      </w:r>
      <w:r w:rsidRPr="0085022A">
        <w:rPr>
          <w:szCs w:val="20"/>
        </w:rPr>
        <w:instrText xml:space="preserve"> REF _Ref256783159 \w \h  \* MERGEFORMAT </w:instrText>
      </w:r>
      <w:r w:rsidRPr="0085022A">
        <w:rPr>
          <w:szCs w:val="20"/>
        </w:rPr>
      </w:r>
      <w:r w:rsidRPr="0085022A">
        <w:rPr>
          <w:szCs w:val="20"/>
        </w:rPr>
        <w:fldChar w:fldCharType="separate"/>
      </w:r>
      <w:r w:rsidR="00E54AB2">
        <w:rPr>
          <w:szCs w:val="20"/>
        </w:rPr>
        <w:t>9(d)</w:t>
      </w:r>
      <w:r w:rsidRPr="0085022A">
        <w:rPr>
          <w:szCs w:val="20"/>
        </w:rPr>
        <w:fldChar w:fldCharType="end"/>
      </w:r>
      <w:r w:rsidRPr="0085022A">
        <w:rPr>
          <w:szCs w:val="20"/>
        </w:rPr>
        <w:t>, the depositor of such Note and not such Paying Agent shall be deemed to be the holder of such Note for all purposes.</w:t>
      </w:r>
      <w:bookmarkEnd w:id="86"/>
    </w:p>
    <w:p w14:paraId="4F7DEB80" w14:textId="0C242CB8" w:rsidR="00D408C5" w:rsidRPr="00BE2D0E" w:rsidRDefault="00D408C5" w:rsidP="003B7EAB">
      <w:pPr>
        <w:pStyle w:val="ocNum5th3"/>
        <w:autoSpaceDE w:val="0"/>
        <w:autoSpaceDN w:val="0"/>
        <w:adjustRightInd w:val="0"/>
        <w:rPr>
          <w:szCs w:val="20"/>
          <w:lang w:bidi="ar-SA"/>
        </w:rPr>
      </w:pPr>
      <w:r w:rsidRPr="00BE2D0E">
        <w:rPr>
          <w:i/>
          <w:iCs/>
          <w:szCs w:val="20"/>
          <w:lang w:bidi="ar-SA"/>
        </w:rPr>
        <w:t>Clean-up Call Option</w:t>
      </w:r>
      <w:r w:rsidRPr="00BE2D0E">
        <w:rPr>
          <w:szCs w:val="20"/>
          <w:lang w:bidi="ar-SA"/>
        </w:rPr>
        <w:t xml:space="preserve">: If the Clean-up Call Option (defined herein) is specified in the relevant Final Terms as being applicable, in the event that at least </w:t>
      </w:r>
      <w:r w:rsidR="00BD0327" w:rsidRPr="00BE2D0E">
        <w:rPr>
          <w:szCs w:val="20"/>
          <w:lang w:bidi="ar-SA"/>
        </w:rPr>
        <w:t xml:space="preserve">75 </w:t>
      </w:r>
      <w:r w:rsidRPr="00BE2D0E">
        <w:rPr>
          <w:szCs w:val="20"/>
          <w:lang w:bidi="ar-SA"/>
        </w:rPr>
        <w:t xml:space="preserve">per cent. of the </w:t>
      </w:r>
      <w:r w:rsidR="00BE2D0E" w:rsidRPr="00BE2D0E">
        <w:rPr>
          <w:szCs w:val="20"/>
          <w:lang w:bidi="ar-SA"/>
        </w:rPr>
        <w:t>initial</w:t>
      </w:r>
      <w:r w:rsidR="00E536D8" w:rsidRPr="00BE2D0E">
        <w:rPr>
          <w:szCs w:val="20"/>
          <w:lang w:bidi="ar-SA"/>
        </w:rPr>
        <w:t xml:space="preserve"> </w:t>
      </w:r>
      <w:r w:rsidRPr="00BE2D0E">
        <w:rPr>
          <w:szCs w:val="20"/>
          <w:lang w:bidi="ar-SA"/>
        </w:rPr>
        <w:t>aggregate principal amount of the Notes</w:t>
      </w:r>
      <w:r w:rsidR="00BD0327" w:rsidRPr="00BE2D0E">
        <w:rPr>
          <w:szCs w:val="20"/>
          <w:lang w:bidi="ar-SA"/>
        </w:rPr>
        <w:t xml:space="preserve"> </w:t>
      </w:r>
      <w:r w:rsidR="009D6CB4">
        <w:rPr>
          <w:szCs w:val="20"/>
          <w:lang w:bidi="ar-SA"/>
        </w:rPr>
        <w:t>(and, for these purposes any further Notes issued pursuant to Condition 19 (</w:t>
      </w:r>
      <w:r w:rsidR="009D6CB4" w:rsidRPr="00E00412">
        <w:rPr>
          <w:i/>
          <w:iCs/>
          <w:szCs w:val="20"/>
          <w:lang w:bidi="ar-SA"/>
        </w:rPr>
        <w:t>Further Issues</w:t>
      </w:r>
      <w:r w:rsidR="009D6CB4">
        <w:rPr>
          <w:szCs w:val="20"/>
          <w:lang w:bidi="ar-SA"/>
        </w:rPr>
        <w:t xml:space="preserve">) </w:t>
      </w:r>
      <w:r w:rsidRPr="00BE2D0E">
        <w:rPr>
          <w:szCs w:val="20"/>
          <w:lang w:bidi="ar-SA"/>
        </w:rPr>
        <w:t xml:space="preserve">has been </w:t>
      </w:r>
      <w:r w:rsidR="00BD0327" w:rsidRPr="00BE2D0E">
        <w:rPr>
          <w:szCs w:val="20"/>
          <w:lang w:bidi="ar-SA"/>
        </w:rPr>
        <w:t xml:space="preserve">redeemed and/or </w:t>
      </w:r>
      <w:r w:rsidRPr="00BE2D0E">
        <w:rPr>
          <w:szCs w:val="20"/>
          <w:lang w:bidi="ar-SA"/>
        </w:rPr>
        <w:t xml:space="preserve">purchased </w:t>
      </w:r>
      <w:r w:rsidR="00D966B6" w:rsidRPr="00BE2D0E">
        <w:rPr>
          <w:szCs w:val="20"/>
          <w:lang w:bidi="ar-SA"/>
        </w:rPr>
        <w:t xml:space="preserve">and cancelled </w:t>
      </w:r>
      <w:r w:rsidRPr="00BE2D0E">
        <w:rPr>
          <w:szCs w:val="20"/>
          <w:lang w:bidi="ar-SA"/>
        </w:rPr>
        <w:t xml:space="preserve">by the Issuer, the Issuer may, at its option (the </w:t>
      </w:r>
      <w:r w:rsidR="005440FD" w:rsidRPr="00BE2D0E">
        <w:rPr>
          <w:szCs w:val="20"/>
          <w:lang w:bidi="ar-SA"/>
        </w:rPr>
        <w:t>"</w:t>
      </w:r>
      <w:r w:rsidRPr="00BE2D0E">
        <w:rPr>
          <w:b/>
          <w:bCs/>
          <w:szCs w:val="20"/>
          <w:lang w:bidi="ar-SA"/>
        </w:rPr>
        <w:t>Clean-Up Call Option</w:t>
      </w:r>
      <w:r w:rsidR="005440FD" w:rsidRPr="00BE2D0E">
        <w:rPr>
          <w:szCs w:val="20"/>
          <w:lang w:bidi="ar-SA"/>
        </w:rPr>
        <w:t>"</w:t>
      </w:r>
      <w:r w:rsidRPr="00BE2D0E">
        <w:rPr>
          <w:szCs w:val="20"/>
          <w:lang w:bidi="ar-SA"/>
        </w:rPr>
        <w:t xml:space="preserve">) but subject to having given not less than </w:t>
      </w:r>
      <w:r w:rsidR="00BD0327" w:rsidRPr="00BE2D0E">
        <w:rPr>
          <w:szCs w:val="20"/>
          <w:lang w:bidi="ar-SA"/>
        </w:rPr>
        <w:t xml:space="preserve">15 </w:t>
      </w:r>
      <w:r w:rsidRPr="00BE2D0E">
        <w:rPr>
          <w:szCs w:val="20"/>
          <w:lang w:bidi="ar-SA"/>
        </w:rPr>
        <w:t>nor more than 60 days</w:t>
      </w:r>
      <w:r w:rsidR="005440FD" w:rsidRPr="00BE2D0E">
        <w:rPr>
          <w:szCs w:val="20"/>
          <w:lang w:bidi="ar-SA"/>
        </w:rPr>
        <w:t>'</w:t>
      </w:r>
      <w:r w:rsidRPr="00BE2D0E">
        <w:rPr>
          <w:szCs w:val="20"/>
          <w:lang w:bidi="ar-SA"/>
        </w:rPr>
        <w:t xml:space="preserve"> notice to the Noteholders in accordance with Condition </w:t>
      </w:r>
      <w:r w:rsidR="009728AE" w:rsidRPr="00BE2D0E">
        <w:rPr>
          <w:szCs w:val="20"/>
          <w:lang w:bidi="ar-SA"/>
        </w:rPr>
        <w:t>2</w:t>
      </w:r>
      <w:r w:rsidR="00696FD6" w:rsidRPr="00BE2D0E">
        <w:rPr>
          <w:szCs w:val="20"/>
          <w:lang w:bidi="ar-SA"/>
        </w:rPr>
        <w:t>0</w:t>
      </w:r>
      <w:r w:rsidRPr="00BE2D0E">
        <w:rPr>
          <w:szCs w:val="20"/>
          <w:lang w:bidi="ar-SA"/>
        </w:rPr>
        <w:t xml:space="preserve"> (</w:t>
      </w:r>
      <w:r w:rsidRPr="00BE2D0E">
        <w:rPr>
          <w:i/>
          <w:iCs/>
          <w:szCs w:val="20"/>
          <w:lang w:bidi="ar-SA"/>
        </w:rPr>
        <w:t>Notices</w:t>
      </w:r>
      <w:r w:rsidRPr="00BE2D0E">
        <w:rPr>
          <w:szCs w:val="20"/>
          <w:lang w:bidi="ar-SA"/>
        </w:rPr>
        <w:t>), redeem or purchase (or procure the purchase of) all, but not some only, of the outstanding Notes. Any such redemption of Notes shall be at their Optional Redemption Amount</w:t>
      </w:r>
      <w:r w:rsidR="00F81099" w:rsidRPr="00BE2D0E">
        <w:rPr>
          <w:szCs w:val="20"/>
          <w:lang w:bidi="ar-SA"/>
        </w:rPr>
        <w:t xml:space="preserve"> (Clean-Up Call)</w:t>
      </w:r>
      <w:r w:rsidRPr="00BE2D0E">
        <w:rPr>
          <w:szCs w:val="20"/>
          <w:lang w:bidi="ar-SA"/>
        </w:rPr>
        <w:t xml:space="preserve"> (as specified in the applicable Final Terms) together with interest accrued up to (but excluding) the date fixed for redemption. </w:t>
      </w:r>
    </w:p>
    <w:p w14:paraId="2CC06A6A" w14:textId="2213E464" w:rsidR="00D408C5" w:rsidRPr="0085022A" w:rsidRDefault="00D408C5" w:rsidP="00D408C5">
      <w:pPr>
        <w:pStyle w:val="ocNum5th3"/>
        <w:rPr>
          <w:szCs w:val="20"/>
        </w:rPr>
      </w:pPr>
      <w:r w:rsidRPr="0085022A">
        <w:rPr>
          <w:i/>
          <w:iCs/>
          <w:szCs w:val="20"/>
          <w:lang w:bidi="ar-SA"/>
        </w:rPr>
        <w:t>Residual Maturity Call Option</w:t>
      </w:r>
      <w:r w:rsidRPr="0085022A">
        <w:rPr>
          <w:szCs w:val="20"/>
          <w:lang w:bidi="ar-SA"/>
        </w:rPr>
        <w:t xml:space="preserve">: If a Residual Maturity Call Option is specified in the relevant Final Terms as being applicable, the Issuer may, on giving not less than 15 nor more than </w:t>
      </w:r>
      <w:r w:rsidR="00BD0327" w:rsidRPr="0085022A">
        <w:rPr>
          <w:szCs w:val="20"/>
          <w:lang w:bidi="ar-SA"/>
        </w:rPr>
        <w:t xml:space="preserve">60 </w:t>
      </w:r>
      <w:r w:rsidRPr="0085022A">
        <w:rPr>
          <w:szCs w:val="20"/>
          <w:lang w:bidi="ar-SA"/>
        </w:rPr>
        <w:t>days</w:t>
      </w:r>
      <w:r w:rsidR="005440FD" w:rsidRPr="0085022A">
        <w:rPr>
          <w:szCs w:val="20"/>
          <w:lang w:bidi="ar-SA"/>
        </w:rPr>
        <w:t>'</w:t>
      </w:r>
      <w:r w:rsidRPr="0085022A">
        <w:rPr>
          <w:szCs w:val="20"/>
          <w:lang w:bidi="ar-SA"/>
        </w:rPr>
        <w:t xml:space="preserve"> notice (or such other period of notice as may be specified in the relevant Final Terms) to the Noteholders in accordance with Condition </w:t>
      </w:r>
      <w:r w:rsidR="009728AE" w:rsidRPr="0085022A">
        <w:rPr>
          <w:szCs w:val="20"/>
          <w:lang w:bidi="ar-SA"/>
        </w:rPr>
        <w:t>2</w:t>
      </w:r>
      <w:r w:rsidR="00696FD6" w:rsidRPr="0085022A">
        <w:rPr>
          <w:szCs w:val="20"/>
          <w:lang w:bidi="ar-SA"/>
        </w:rPr>
        <w:t>0</w:t>
      </w:r>
      <w:r w:rsidRPr="0085022A">
        <w:rPr>
          <w:szCs w:val="20"/>
          <w:lang w:bidi="ar-SA"/>
        </w:rPr>
        <w:t xml:space="preserve"> (</w:t>
      </w:r>
      <w:r w:rsidRPr="0085022A">
        <w:rPr>
          <w:i/>
          <w:iCs/>
          <w:szCs w:val="20"/>
          <w:lang w:bidi="ar-SA"/>
        </w:rPr>
        <w:t>Notices</w:t>
      </w:r>
      <w:r w:rsidRPr="0085022A">
        <w:rPr>
          <w:szCs w:val="20"/>
          <w:lang w:bidi="ar-SA"/>
        </w:rPr>
        <w:t xml:space="preserve">) (which notice shall specify the date fixed for redemption (the </w:t>
      </w:r>
      <w:r w:rsidR="005440FD" w:rsidRPr="0085022A">
        <w:rPr>
          <w:szCs w:val="20"/>
          <w:lang w:bidi="ar-SA"/>
        </w:rPr>
        <w:t>"</w:t>
      </w:r>
      <w:r w:rsidRPr="0085022A">
        <w:rPr>
          <w:b/>
          <w:bCs/>
          <w:szCs w:val="20"/>
          <w:lang w:bidi="ar-SA"/>
        </w:rPr>
        <w:t>Residual Maturity Call Option Redemption Date</w:t>
      </w:r>
      <w:r w:rsidR="005440FD" w:rsidRPr="0085022A">
        <w:rPr>
          <w:szCs w:val="20"/>
          <w:lang w:bidi="ar-SA"/>
        </w:rPr>
        <w:t>"</w:t>
      </w:r>
      <w:r w:rsidRPr="0085022A">
        <w:rPr>
          <w:szCs w:val="20"/>
          <w:lang w:bidi="ar-SA"/>
        </w:rPr>
        <w:t>)), redeem the Notes comprising the relevant Series, in whole but not in part, at their principal amount together with any accrued and unpaid interest up to (but excluding) the date fixed for redemption, which shall be no earlier than three months before the Maturity Date in respect of Notes or such shorter time period as may be specified in the Final Terms.</w:t>
      </w:r>
    </w:p>
    <w:p w14:paraId="6CBF20F9" w14:textId="6466C0AA" w:rsidR="00D408C5" w:rsidRPr="0085022A" w:rsidRDefault="00D408C5" w:rsidP="00D408C5">
      <w:pPr>
        <w:pStyle w:val="ocNum5th3"/>
        <w:rPr>
          <w:szCs w:val="20"/>
        </w:rPr>
      </w:pPr>
      <w:r w:rsidRPr="0085022A">
        <w:rPr>
          <w:i/>
          <w:szCs w:val="20"/>
        </w:rPr>
        <w:t>No other redemption:</w:t>
      </w:r>
      <w:r w:rsidR="00EA2EC2" w:rsidRPr="0085022A">
        <w:rPr>
          <w:szCs w:val="20"/>
        </w:rPr>
        <w:t xml:space="preserve"> </w:t>
      </w:r>
      <w:r w:rsidRPr="0085022A">
        <w:rPr>
          <w:szCs w:val="20"/>
        </w:rPr>
        <w:t>The Issuer shall not be entitled to redeem the Notes otherwise than as provided in paragraphs (a) to (</w:t>
      </w:r>
      <w:r w:rsidR="00BD0327" w:rsidRPr="0085022A">
        <w:rPr>
          <w:szCs w:val="20"/>
        </w:rPr>
        <w:t>f</w:t>
      </w:r>
      <w:r w:rsidRPr="0085022A">
        <w:rPr>
          <w:szCs w:val="20"/>
        </w:rPr>
        <w:t>) above.</w:t>
      </w:r>
    </w:p>
    <w:p w14:paraId="7B60E0B2" w14:textId="0E40AFFB" w:rsidR="00D408C5" w:rsidRPr="0085022A" w:rsidRDefault="00D408C5" w:rsidP="00D408C5">
      <w:pPr>
        <w:pStyle w:val="ocNum5th3"/>
        <w:keepNext/>
        <w:rPr>
          <w:szCs w:val="20"/>
        </w:rPr>
      </w:pPr>
      <w:bookmarkStart w:id="87" w:name="_Ref256783185"/>
      <w:r w:rsidRPr="0085022A">
        <w:rPr>
          <w:i/>
          <w:szCs w:val="20"/>
        </w:rPr>
        <w:t>Early redemption of Zero Coupon Notes:</w:t>
      </w:r>
      <w:r w:rsidR="00EA2EC2" w:rsidRPr="0085022A">
        <w:rPr>
          <w:szCs w:val="20"/>
        </w:rPr>
        <w:t xml:space="preserve"> </w:t>
      </w:r>
      <w:r w:rsidRPr="0085022A">
        <w:rPr>
          <w:szCs w:val="20"/>
        </w:rPr>
        <w:t>Unless otherwise specified in the relevant Final Terms, the Redemption Amount payable on redemption of a Zero Coupon Note at any time before the Maturity Date shall be an amount equal to the sum of:</w:t>
      </w:r>
      <w:bookmarkEnd w:id="87"/>
    </w:p>
    <w:p w14:paraId="4E9910C3" w14:textId="77777777" w:rsidR="00D408C5" w:rsidRPr="0085022A" w:rsidRDefault="00D408C5" w:rsidP="00D408C5">
      <w:pPr>
        <w:pStyle w:val="ocNum5th4"/>
        <w:rPr>
          <w:szCs w:val="20"/>
        </w:rPr>
      </w:pPr>
      <w:r w:rsidRPr="0085022A">
        <w:rPr>
          <w:szCs w:val="20"/>
        </w:rPr>
        <w:t>the Reference Price; and</w:t>
      </w:r>
    </w:p>
    <w:p w14:paraId="6124EBAB" w14:textId="77777777" w:rsidR="00D408C5" w:rsidRPr="0085022A" w:rsidRDefault="00D408C5" w:rsidP="00D408C5">
      <w:pPr>
        <w:pStyle w:val="ocNum5th4"/>
        <w:rPr>
          <w:szCs w:val="20"/>
        </w:rPr>
      </w:pPr>
      <w:r w:rsidRPr="0085022A">
        <w:rPr>
          <w:szCs w:val="20"/>
        </w:rPr>
        <w:t>the product of the Accrual Yield (compounded annually) being applied to the Reference Price from (and including) the Issue Date to (but excluding) the date Fixed for redemption or (as the case may be) the date upon which the Note becomes due and payable.</w:t>
      </w:r>
    </w:p>
    <w:p w14:paraId="6071EF5D" w14:textId="49054411" w:rsidR="00D408C5" w:rsidRPr="0085022A" w:rsidRDefault="00D408C5" w:rsidP="00D408C5">
      <w:pPr>
        <w:pStyle w:val="BodyText1"/>
        <w:rPr>
          <w:rFonts w:cs="Times New Roman"/>
          <w:szCs w:val="20"/>
        </w:rPr>
      </w:pPr>
      <w:r w:rsidRPr="0085022A">
        <w:rPr>
          <w:rFonts w:cs="Times New Roman"/>
          <w:szCs w:val="20"/>
        </w:rPr>
        <w:t xml:space="preserve">Where such calculation is to be made for a period which is not a whole number of years, the calculation in respect of the period of less than a full year shall be made on the basis of such Day Count Fraction as may be specified in the Final Terms for the purposes of this Condition </w:t>
      </w:r>
      <w:r w:rsidRPr="0085022A">
        <w:rPr>
          <w:rFonts w:cs="Times New Roman"/>
          <w:szCs w:val="20"/>
        </w:rPr>
        <w:fldChar w:fldCharType="begin"/>
      </w:r>
      <w:r w:rsidRPr="0085022A">
        <w:rPr>
          <w:rFonts w:cs="Times New Roman"/>
          <w:szCs w:val="20"/>
        </w:rPr>
        <w:instrText xml:space="preserve"> REF _Ref256783185 \w \h  \* MERGEFORMAT </w:instrText>
      </w:r>
      <w:r w:rsidRPr="0085022A">
        <w:rPr>
          <w:rFonts w:cs="Times New Roman"/>
          <w:szCs w:val="20"/>
        </w:rPr>
      </w:r>
      <w:r w:rsidRPr="0085022A">
        <w:rPr>
          <w:rFonts w:cs="Times New Roman"/>
          <w:szCs w:val="20"/>
        </w:rPr>
        <w:fldChar w:fldCharType="separate"/>
      </w:r>
      <w:r w:rsidR="00E54AB2">
        <w:rPr>
          <w:rFonts w:cs="Times New Roman"/>
          <w:szCs w:val="20"/>
        </w:rPr>
        <w:t>9(h)</w:t>
      </w:r>
      <w:r w:rsidRPr="0085022A">
        <w:rPr>
          <w:rFonts w:cs="Times New Roman"/>
          <w:szCs w:val="20"/>
        </w:rPr>
        <w:fldChar w:fldCharType="end"/>
      </w:r>
      <w:r w:rsidRPr="0085022A">
        <w:rPr>
          <w:rFonts w:cs="Times New Roman"/>
          <w:szCs w:val="20"/>
        </w:rPr>
        <w:t xml:space="preserve"> or, if none is so specified, a Day Count Fraction of 30E/360.</w:t>
      </w:r>
    </w:p>
    <w:bookmarkEnd w:id="85"/>
    <w:p w14:paraId="0DF8A060" w14:textId="54FA2A00" w:rsidR="00D408C5" w:rsidRPr="0085022A" w:rsidRDefault="00D408C5" w:rsidP="00D408C5">
      <w:pPr>
        <w:pStyle w:val="ocNum5th3"/>
        <w:rPr>
          <w:szCs w:val="20"/>
        </w:rPr>
      </w:pPr>
      <w:r w:rsidRPr="0085022A">
        <w:rPr>
          <w:i/>
          <w:iCs/>
          <w:szCs w:val="20"/>
        </w:rPr>
        <w:t>Purchase</w:t>
      </w:r>
      <w:r w:rsidRPr="0085022A">
        <w:rPr>
          <w:szCs w:val="20"/>
        </w:rPr>
        <w:t>:</w:t>
      </w:r>
      <w:r w:rsidR="00EA2EC2" w:rsidRPr="0085022A">
        <w:rPr>
          <w:szCs w:val="20"/>
        </w:rPr>
        <w:t xml:space="preserve"> </w:t>
      </w:r>
      <w:r w:rsidRPr="0085022A">
        <w:rPr>
          <w:szCs w:val="20"/>
        </w:rPr>
        <w:t>The Issuer may at any time purchase Notes in the open market or otherwise and at any price and such Notes may be held, resold or, at the option of the Issuer, surrendered to any Paying Agent for cancellation (</w:t>
      </w:r>
      <w:r w:rsidRPr="0085022A">
        <w:rPr>
          <w:i/>
          <w:iCs/>
          <w:szCs w:val="20"/>
        </w:rPr>
        <w:t>provided that</w:t>
      </w:r>
      <w:r w:rsidRPr="0085022A">
        <w:rPr>
          <w:szCs w:val="20"/>
        </w:rPr>
        <w:t>, if the Notes are to be cancelled, they are purchased together with all unmatured Coupons and unexchanged Talons relating to them).</w:t>
      </w:r>
    </w:p>
    <w:p w14:paraId="162D3155" w14:textId="0B1925B8" w:rsidR="00D408C5" w:rsidRPr="0085022A" w:rsidRDefault="00D408C5" w:rsidP="00D408C5">
      <w:pPr>
        <w:pStyle w:val="ocNum5th3"/>
        <w:rPr>
          <w:szCs w:val="20"/>
        </w:rPr>
      </w:pPr>
      <w:r w:rsidRPr="0085022A">
        <w:rPr>
          <w:i/>
          <w:iCs/>
          <w:szCs w:val="20"/>
        </w:rPr>
        <w:t>Cancellation</w:t>
      </w:r>
      <w:r w:rsidRPr="0085022A">
        <w:rPr>
          <w:szCs w:val="20"/>
        </w:rPr>
        <w:t>:</w:t>
      </w:r>
      <w:r w:rsidR="00EA2EC2" w:rsidRPr="0085022A">
        <w:rPr>
          <w:szCs w:val="20"/>
        </w:rPr>
        <w:t xml:space="preserve"> </w:t>
      </w:r>
      <w:r w:rsidRPr="0085022A">
        <w:rPr>
          <w:szCs w:val="20"/>
        </w:rPr>
        <w:t>All Notes redeemed and any unmatured Coupons or unexchanged Talons attached to or surrendered with them shall be cancelled and all Notes so cancelled and any Notes cancelled pursuant to Condition 9(</w:t>
      </w:r>
      <w:r w:rsidR="00C92538" w:rsidRPr="0085022A">
        <w:rPr>
          <w:szCs w:val="20"/>
        </w:rPr>
        <w:t>i</w:t>
      </w:r>
      <w:r w:rsidRPr="0085022A">
        <w:rPr>
          <w:szCs w:val="20"/>
        </w:rPr>
        <w:t>) (</w:t>
      </w:r>
      <w:r w:rsidRPr="0085022A">
        <w:rPr>
          <w:i/>
          <w:iCs/>
          <w:szCs w:val="20"/>
        </w:rPr>
        <w:t>Purchase</w:t>
      </w:r>
      <w:r w:rsidRPr="0085022A">
        <w:rPr>
          <w:szCs w:val="20"/>
        </w:rPr>
        <w:t>) above (together with all unmatured Coupons and unexchanged Talons cancelled with them) may not be reissued or resold.</w:t>
      </w:r>
    </w:p>
    <w:p w14:paraId="5ECA5508" w14:textId="77777777" w:rsidR="00D408C5" w:rsidRPr="0085022A" w:rsidRDefault="00D408C5" w:rsidP="00D408C5">
      <w:pPr>
        <w:pStyle w:val="ocNum5th1"/>
        <w:keepNext/>
        <w:rPr>
          <w:b/>
          <w:bCs/>
          <w:szCs w:val="20"/>
        </w:rPr>
      </w:pPr>
      <w:bookmarkStart w:id="88" w:name="_Toc440095706"/>
      <w:bookmarkStart w:id="89" w:name="_Ref256783003"/>
      <w:bookmarkStart w:id="90" w:name="_Ref256783023"/>
      <w:bookmarkStart w:id="91" w:name="_Ref256783040"/>
      <w:bookmarkStart w:id="92" w:name="_Ref416792097"/>
      <w:r w:rsidRPr="0085022A">
        <w:rPr>
          <w:b/>
          <w:bCs/>
          <w:szCs w:val="20"/>
        </w:rPr>
        <w:t>Payments</w:t>
      </w:r>
      <w:bookmarkEnd w:id="88"/>
      <w:bookmarkEnd w:id="89"/>
      <w:bookmarkEnd w:id="90"/>
      <w:bookmarkEnd w:id="91"/>
      <w:bookmarkEnd w:id="92"/>
    </w:p>
    <w:p w14:paraId="132CF4DE" w14:textId="7B18000E" w:rsidR="00D408C5" w:rsidRPr="0085022A" w:rsidRDefault="00D408C5" w:rsidP="00D408C5">
      <w:pPr>
        <w:pStyle w:val="ocNum5th3"/>
        <w:rPr>
          <w:i/>
          <w:szCs w:val="20"/>
        </w:rPr>
      </w:pPr>
      <w:r w:rsidRPr="0085022A">
        <w:rPr>
          <w:i/>
          <w:szCs w:val="20"/>
        </w:rPr>
        <w:t>Principal:</w:t>
      </w:r>
      <w:r w:rsidR="00EA2EC2" w:rsidRPr="0085022A">
        <w:rPr>
          <w:i/>
          <w:szCs w:val="20"/>
        </w:rPr>
        <w:t xml:space="preserve"> </w:t>
      </w:r>
      <w:r w:rsidRPr="0085022A">
        <w:rPr>
          <w:iCs/>
          <w:szCs w:val="20"/>
        </w:rPr>
        <w:t>Payments of principal shall be made only against presentation and (</w:t>
      </w:r>
      <w:r w:rsidRPr="0085022A">
        <w:rPr>
          <w:b/>
          <w:bCs/>
          <w:iCs/>
          <w:szCs w:val="20"/>
        </w:rPr>
        <w:t>provided that</w:t>
      </w:r>
      <w:r w:rsidRPr="0085022A">
        <w:rPr>
          <w:iCs/>
          <w:szCs w:val="20"/>
        </w:rPr>
        <w:t xml:space="preserve"> payment is made in full) surrender of Notes at the Specified Office of any Paying Agent outside the United States by cheque drawn in the currency in which the payment is due on, or by transfer to an account denominated in that currency (or, if that currency is euro, any other account to which euro may be credited or transferred) and maintained by the payee with, a bank in the Principal Financial Centre of that currency.</w:t>
      </w:r>
    </w:p>
    <w:p w14:paraId="3EBA9DC6" w14:textId="62C7117E" w:rsidR="00D408C5" w:rsidRPr="0085022A" w:rsidRDefault="00D408C5" w:rsidP="00D408C5">
      <w:pPr>
        <w:pStyle w:val="ocNum5th3"/>
        <w:rPr>
          <w:szCs w:val="20"/>
        </w:rPr>
      </w:pPr>
      <w:r w:rsidRPr="0085022A">
        <w:rPr>
          <w:i/>
          <w:szCs w:val="20"/>
        </w:rPr>
        <w:lastRenderedPageBreak/>
        <w:t>Interest:</w:t>
      </w:r>
      <w:r w:rsidR="00EA2EC2" w:rsidRPr="0085022A">
        <w:rPr>
          <w:szCs w:val="20"/>
        </w:rPr>
        <w:t xml:space="preserve"> </w:t>
      </w:r>
      <w:r w:rsidRPr="0085022A">
        <w:rPr>
          <w:szCs w:val="20"/>
        </w:rPr>
        <w:t>Payments of interest shall, subject to paragraph (h) below, be made only against presentation and (</w:t>
      </w:r>
      <w:r w:rsidRPr="0085022A">
        <w:rPr>
          <w:b/>
          <w:bCs/>
          <w:szCs w:val="20"/>
        </w:rPr>
        <w:t>provided that</w:t>
      </w:r>
      <w:r w:rsidRPr="0085022A">
        <w:rPr>
          <w:szCs w:val="20"/>
        </w:rPr>
        <w:t xml:space="preserve"> payment is made in full) surrender of the appropriate Coupons at the Specified Office of any Paying Agent outside the United States in the manner described in paragraph (a) above. </w:t>
      </w:r>
    </w:p>
    <w:p w14:paraId="18438674" w14:textId="09F70B15" w:rsidR="00D408C5" w:rsidRPr="0085022A" w:rsidRDefault="00D408C5" w:rsidP="00D408C5">
      <w:pPr>
        <w:pStyle w:val="ocNum5th3"/>
        <w:rPr>
          <w:szCs w:val="20"/>
        </w:rPr>
      </w:pPr>
      <w:r w:rsidRPr="0085022A">
        <w:rPr>
          <w:i/>
          <w:szCs w:val="20"/>
        </w:rPr>
        <w:t>Payments in New York City:</w:t>
      </w:r>
      <w:r w:rsidR="00EA2EC2" w:rsidRPr="0085022A">
        <w:rPr>
          <w:szCs w:val="20"/>
        </w:rPr>
        <w:t xml:space="preserve"> </w:t>
      </w:r>
      <w:r w:rsidRPr="0085022A">
        <w:rPr>
          <w:szCs w:val="20"/>
        </w:rPr>
        <w:t>Payments of principal or interest may be made at the Specified Office of a Paying Agent in New York City if (i) the Issuer has appointed Paying Agents outside the United States with the reasonable expectation that such Paying Agents will be able to make payment of the full amount of the interest on the Notes in the currency in which the payment is due when due, (ii) payment of the full amount of such interest at the offices of all such Paying Agents is illegal or effectively precluded by exchange controls or other similar restrictions and (iii) payment is permitted by applicable United States law.</w:t>
      </w:r>
    </w:p>
    <w:p w14:paraId="7189DB97" w14:textId="2DFA534C" w:rsidR="00D408C5" w:rsidRPr="0085022A" w:rsidRDefault="00D408C5" w:rsidP="00D408C5">
      <w:pPr>
        <w:pStyle w:val="ocNum5th3"/>
        <w:rPr>
          <w:szCs w:val="20"/>
        </w:rPr>
      </w:pPr>
      <w:r w:rsidRPr="0085022A">
        <w:rPr>
          <w:i/>
          <w:szCs w:val="20"/>
        </w:rPr>
        <w:t>Payments subject to fiscal laws:</w:t>
      </w:r>
      <w:r w:rsidR="00EA2EC2" w:rsidRPr="0085022A">
        <w:rPr>
          <w:szCs w:val="20"/>
        </w:rPr>
        <w:t xml:space="preserve"> </w:t>
      </w:r>
      <w:r w:rsidRPr="0085022A">
        <w:rPr>
          <w:szCs w:val="20"/>
        </w:rPr>
        <w:t xml:space="preserve">All payments in respect of the Notes are subject in all cases to (i) any applicable fiscal or other laws and regulations in the place of payment, but without prejudice to the provisions of Condition </w:t>
      </w:r>
      <w:r w:rsidRPr="0085022A">
        <w:rPr>
          <w:szCs w:val="20"/>
        </w:rPr>
        <w:fldChar w:fldCharType="begin"/>
      </w:r>
      <w:r w:rsidRPr="0085022A">
        <w:rPr>
          <w:szCs w:val="20"/>
        </w:rPr>
        <w:instrText xml:space="preserve"> REF _Ref256783191 \w \h  \* MERGEFORMAT </w:instrText>
      </w:r>
      <w:r w:rsidRPr="0085022A">
        <w:rPr>
          <w:szCs w:val="20"/>
        </w:rPr>
      </w:r>
      <w:r w:rsidRPr="0085022A">
        <w:rPr>
          <w:szCs w:val="20"/>
        </w:rPr>
        <w:fldChar w:fldCharType="separate"/>
      </w:r>
      <w:r w:rsidR="00E54AB2">
        <w:rPr>
          <w:szCs w:val="20"/>
        </w:rPr>
        <w:t>11</w:t>
      </w:r>
      <w:r w:rsidRPr="0085022A">
        <w:rPr>
          <w:szCs w:val="20"/>
        </w:rPr>
        <w:fldChar w:fldCharType="end"/>
      </w:r>
      <w:r w:rsidRPr="0085022A">
        <w:rPr>
          <w:szCs w:val="20"/>
        </w:rPr>
        <w:t xml:space="preserve"> (</w:t>
      </w:r>
      <w:r w:rsidRPr="0085022A">
        <w:rPr>
          <w:i/>
          <w:szCs w:val="20"/>
        </w:rPr>
        <w:t>Taxation</w:t>
      </w:r>
      <w:r w:rsidRPr="0085022A">
        <w:rPr>
          <w:szCs w:val="20"/>
        </w:rPr>
        <w:t xml:space="preserve">) and (ii) any withholding or deduction required pursuant to an agreement described in Section 1471(b) of the U.S. Internal Revenue Code of 1986 (the </w:t>
      </w:r>
      <w:r w:rsidR="005440FD" w:rsidRPr="0085022A">
        <w:rPr>
          <w:szCs w:val="20"/>
        </w:rPr>
        <w:t>"</w:t>
      </w:r>
      <w:r w:rsidRPr="0085022A">
        <w:rPr>
          <w:b/>
          <w:bCs/>
          <w:szCs w:val="20"/>
        </w:rPr>
        <w:t>Code</w:t>
      </w:r>
      <w:r w:rsidR="005440FD" w:rsidRPr="0085022A">
        <w:rPr>
          <w:szCs w:val="20"/>
        </w:rPr>
        <w:t>"</w:t>
      </w:r>
      <w:r w:rsidRPr="0085022A">
        <w:rPr>
          <w:szCs w:val="20"/>
        </w:rPr>
        <w:t>) or otherwise imposed pursuant to Sections 1471 through 1474 of the Code, any regulations or agreements thereunder, any official interpretations thereof, or (without prejudice to the provisions of Condition 11 (</w:t>
      </w:r>
      <w:r w:rsidRPr="0085022A">
        <w:rPr>
          <w:i/>
          <w:iCs/>
          <w:szCs w:val="20"/>
        </w:rPr>
        <w:t>Taxation)</w:t>
      </w:r>
      <w:r w:rsidRPr="0085022A">
        <w:rPr>
          <w:szCs w:val="20"/>
        </w:rPr>
        <w:t>) any law implementing an intergovernmental approach thereto.</w:t>
      </w:r>
    </w:p>
    <w:p w14:paraId="50BA2CAF" w14:textId="1DA25F9D" w:rsidR="00D408C5" w:rsidRPr="0085022A" w:rsidRDefault="00D408C5" w:rsidP="00D408C5">
      <w:pPr>
        <w:pStyle w:val="ocNum5th3"/>
        <w:rPr>
          <w:szCs w:val="20"/>
        </w:rPr>
      </w:pPr>
      <w:r w:rsidRPr="0085022A">
        <w:rPr>
          <w:i/>
          <w:iCs/>
          <w:szCs w:val="20"/>
        </w:rPr>
        <w:t>Commissions or Expenses:</w:t>
      </w:r>
      <w:r w:rsidR="00EA2EC2" w:rsidRPr="0085022A">
        <w:rPr>
          <w:szCs w:val="20"/>
        </w:rPr>
        <w:t xml:space="preserve"> </w:t>
      </w:r>
      <w:r w:rsidRPr="0085022A">
        <w:rPr>
          <w:szCs w:val="20"/>
        </w:rPr>
        <w:t>No commissions or expenses shall be charged to the Noteholders or Couponholders in respect of such payments.</w:t>
      </w:r>
    </w:p>
    <w:p w14:paraId="11512718" w14:textId="0CF5AB0C" w:rsidR="00D408C5" w:rsidRPr="00E61625" w:rsidRDefault="00D408C5" w:rsidP="00E61625">
      <w:pPr>
        <w:pStyle w:val="ocNum5th3"/>
        <w:rPr>
          <w:szCs w:val="20"/>
        </w:rPr>
      </w:pPr>
      <w:r w:rsidRPr="0085022A">
        <w:rPr>
          <w:i/>
        </w:rPr>
        <w:t>Deductions for unmatured Coupons:</w:t>
      </w:r>
      <w:r w:rsidR="00EA2EC2" w:rsidRPr="0085022A">
        <w:t xml:space="preserve"> </w:t>
      </w:r>
      <w:r w:rsidRPr="0085022A">
        <w:t xml:space="preserve">If the relevant Final Terms specifies that the Fixed Rate Note Provisions are applicable </w:t>
      </w:r>
      <w:r w:rsidR="00E61625" w:rsidRPr="00E61625">
        <w:rPr>
          <w:szCs w:val="20"/>
        </w:rPr>
        <w:t>(unless the relevant Final Terms also specify that Condition 10(g)</w:t>
      </w:r>
      <w:r w:rsidR="00E61625">
        <w:rPr>
          <w:szCs w:val="20"/>
        </w:rPr>
        <w:t xml:space="preserve"> </w:t>
      </w:r>
      <w:r w:rsidR="00E61625" w:rsidRPr="00E61625">
        <w:rPr>
          <w:szCs w:val="20"/>
        </w:rPr>
        <w:t>(</w:t>
      </w:r>
      <w:r w:rsidR="00E61625" w:rsidRPr="00E61625">
        <w:rPr>
          <w:i/>
          <w:iCs/>
          <w:szCs w:val="20"/>
        </w:rPr>
        <w:t>Unmatured coupons void</w:t>
      </w:r>
      <w:r w:rsidR="00E61625" w:rsidRPr="00E61625">
        <w:rPr>
          <w:szCs w:val="20"/>
        </w:rPr>
        <w:t xml:space="preserve">) is applicable) </w:t>
      </w:r>
      <w:r w:rsidRPr="0085022A">
        <w:t>and a Note is presented without all unmatured Coupons relating thereto:</w:t>
      </w:r>
    </w:p>
    <w:p w14:paraId="71557E4F" w14:textId="77777777" w:rsidR="00D408C5" w:rsidRPr="0085022A" w:rsidRDefault="00D408C5" w:rsidP="00D408C5">
      <w:pPr>
        <w:pStyle w:val="ocNum5th4"/>
        <w:rPr>
          <w:szCs w:val="20"/>
        </w:rPr>
      </w:pPr>
      <w:r w:rsidRPr="0085022A">
        <w:rPr>
          <w:szCs w:val="20"/>
        </w:rPr>
        <w:t xml:space="preserve">if the aggregate amount of the missing Coupons is less than or equal to the amount of principal due for payment, a sum equal to the aggregate amount of the missing Coupons will be deducted from the amount of principal due for payment; </w:t>
      </w:r>
      <w:r w:rsidRPr="0085022A">
        <w:rPr>
          <w:b/>
          <w:bCs/>
          <w:szCs w:val="20"/>
        </w:rPr>
        <w:t>provided, however, that</w:t>
      </w:r>
      <w:r w:rsidRPr="0085022A">
        <w:rPr>
          <w:i/>
          <w:szCs w:val="20"/>
        </w:rPr>
        <w:t xml:space="preserve"> </w:t>
      </w:r>
      <w:r w:rsidRPr="0085022A">
        <w:rPr>
          <w:szCs w:val="20"/>
        </w:rPr>
        <w:t>if the gross amount available for payment is less than the amount of principal due for payment, the sum deducted will be that proportion of the aggregate amount of such missing Coupons which the gross amount actually available for payment bears to the amount of principal due for payment;</w:t>
      </w:r>
    </w:p>
    <w:p w14:paraId="77DB9E8C" w14:textId="77777777" w:rsidR="00D408C5" w:rsidRPr="0085022A" w:rsidRDefault="00D408C5" w:rsidP="00D408C5">
      <w:pPr>
        <w:pStyle w:val="ocNum5th4"/>
        <w:rPr>
          <w:szCs w:val="20"/>
        </w:rPr>
      </w:pPr>
      <w:r w:rsidRPr="0085022A">
        <w:rPr>
          <w:szCs w:val="20"/>
        </w:rPr>
        <w:t>if the aggregate amount of the missing Coupons is greater than the amount of principal due for payment:</w:t>
      </w:r>
    </w:p>
    <w:p w14:paraId="3F5E58D2" w14:textId="592C9CAB" w:rsidR="00D408C5" w:rsidRPr="0085022A" w:rsidRDefault="00D408C5" w:rsidP="00D408C5">
      <w:pPr>
        <w:pStyle w:val="ocNum5th5"/>
        <w:rPr>
          <w:szCs w:val="20"/>
        </w:rPr>
      </w:pPr>
      <w:r w:rsidRPr="0085022A">
        <w:rPr>
          <w:szCs w:val="20"/>
        </w:rPr>
        <w:t xml:space="preserve">so many of such missing Coupons shall become void (in inverse order of maturity) as will result in the aggregate amount of the remainder of such missing Coupons (the </w:t>
      </w:r>
      <w:r w:rsidR="005440FD" w:rsidRPr="0085022A">
        <w:rPr>
          <w:szCs w:val="20"/>
        </w:rPr>
        <w:t>"</w:t>
      </w:r>
      <w:r w:rsidRPr="0085022A">
        <w:rPr>
          <w:b/>
          <w:szCs w:val="20"/>
        </w:rPr>
        <w:t>Relevant Coupons</w:t>
      </w:r>
      <w:r w:rsidRPr="0085022A">
        <w:rPr>
          <w:bCs/>
          <w:szCs w:val="20"/>
        </w:rPr>
        <w:fldChar w:fldCharType="begin"/>
      </w:r>
      <w:r w:rsidRPr="0085022A">
        <w:rPr>
          <w:bCs/>
          <w:szCs w:val="20"/>
        </w:rPr>
        <w:instrText xml:space="preserve"> XE "Relevant Coupons" </w:instrText>
      </w:r>
      <w:r w:rsidRPr="0085022A">
        <w:rPr>
          <w:bCs/>
          <w:szCs w:val="20"/>
        </w:rPr>
        <w:fldChar w:fldCharType="end"/>
      </w:r>
      <w:r w:rsidR="005440FD" w:rsidRPr="0085022A">
        <w:rPr>
          <w:szCs w:val="20"/>
        </w:rPr>
        <w:t>"</w:t>
      </w:r>
      <w:r w:rsidRPr="0085022A">
        <w:rPr>
          <w:szCs w:val="20"/>
        </w:rPr>
        <w:t xml:space="preserve">) being equal to the amount of principal due for payment; </w:t>
      </w:r>
      <w:r w:rsidRPr="0085022A">
        <w:rPr>
          <w:b/>
          <w:bCs/>
          <w:szCs w:val="20"/>
        </w:rPr>
        <w:t>provided, however, that</w:t>
      </w:r>
      <w:r w:rsidRPr="0085022A">
        <w:rPr>
          <w:i/>
          <w:szCs w:val="20"/>
        </w:rPr>
        <w:t xml:space="preserve"> </w:t>
      </w:r>
      <w:r w:rsidRPr="0085022A">
        <w:rPr>
          <w:szCs w:val="20"/>
        </w:rPr>
        <w:t>where this sub-paragraph would otherwise require a fraction of a missing Coupon to become void, such missing Coupon shall become void in its entirety; and</w:t>
      </w:r>
    </w:p>
    <w:p w14:paraId="218242CA" w14:textId="77777777" w:rsidR="00D408C5" w:rsidRPr="0085022A" w:rsidRDefault="00D408C5" w:rsidP="00D408C5">
      <w:pPr>
        <w:pStyle w:val="ocNum5th5"/>
        <w:rPr>
          <w:szCs w:val="20"/>
        </w:rPr>
      </w:pPr>
      <w:r w:rsidRPr="0085022A">
        <w:rPr>
          <w:szCs w:val="20"/>
        </w:rPr>
        <w:t xml:space="preserve">a sum equal to the aggregate amount of the Relevant Coupons (or, if less, the amount of principal due for payment) will be deducted from the amount of principal due for payment; </w:t>
      </w:r>
      <w:r w:rsidRPr="0085022A">
        <w:rPr>
          <w:b/>
          <w:bCs/>
          <w:szCs w:val="20"/>
        </w:rPr>
        <w:t>provided, however, that</w:t>
      </w:r>
      <w:r w:rsidRPr="0085022A">
        <w:rPr>
          <w:szCs w:val="20"/>
        </w:rPr>
        <w:t>, if the gross amount available for payment is less than the amount of principal due for payment, the sum deducted will be that proportion of the aggregate amount of the Relevant Coupons (or, as the case may be, the amount of principal due for payment) which the gross amount actually available for payment bears to the amount of principal due for payment.</w:t>
      </w:r>
    </w:p>
    <w:p w14:paraId="1D48F256" w14:textId="77777777" w:rsidR="00D408C5" w:rsidRPr="0085022A" w:rsidRDefault="00D408C5" w:rsidP="00D408C5">
      <w:pPr>
        <w:pStyle w:val="BodyText2"/>
        <w:rPr>
          <w:rFonts w:cs="Times New Roman"/>
          <w:szCs w:val="20"/>
        </w:rPr>
      </w:pPr>
      <w:r w:rsidRPr="0085022A">
        <w:rPr>
          <w:rFonts w:cs="Times New Roman"/>
          <w:szCs w:val="20"/>
        </w:rPr>
        <w:t>Each sum of principal so deducted shall be paid in the manner provided in paragraph (a) above against presentation and (</w:t>
      </w:r>
      <w:r w:rsidRPr="0085022A">
        <w:rPr>
          <w:rFonts w:cs="Times New Roman"/>
          <w:b/>
          <w:bCs/>
          <w:szCs w:val="20"/>
        </w:rPr>
        <w:t>provided that</w:t>
      </w:r>
      <w:r w:rsidRPr="0085022A">
        <w:rPr>
          <w:rFonts w:cs="Times New Roman"/>
          <w:szCs w:val="20"/>
        </w:rPr>
        <w:t xml:space="preserve"> payment is made in full) surrender of the relevant missing Coupons. </w:t>
      </w:r>
    </w:p>
    <w:p w14:paraId="12859481" w14:textId="4F5FD799" w:rsidR="00D408C5" w:rsidRPr="0085022A" w:rsidRDefault="00D408C5" w:rsidP="00D408C5">
      <w:pPr>
        <w:pStyle w:val="ocNum5th3"/>
        <w:rPr>
          <w:szCs w:val="20"/>
        </w:rPr>
      </w:pPr>
      <w:bookmarkStart w:id="93" w:name="_Ref256783200"/>
      <w:bookmarkStart w:id="94" w:name="_Hlk66117028"/>
      <w:r w:rsidRPr="0085022A">
        <w:rPr>
          <w:i/>
          <w:szCs w:val="20"/>
        </w:rPr>
        <w:lastRenderedPageBreak/>
        <w:t>Unmatured Coupons void</w:t>
      </w:r>
      <w:r w:rsidRPr="0085022A">
        <w:rPr>
          <w:szCs w:val="20"/>
        </w:rPr>
        <w:t>:</w:t>
      </w:r>
      <w:r w:rsidR="00EA2EC2" w:rsidRPr="0085022A">
        <w:rPr>
          <w:szCs w:val="20"/>
        </w:rPr>
        <w:t xml:space="preserve"> </w:t>
      </w:r>
      <w:r w:rsidRPr="0085022A">
        <w:rPr>
          <w:szCs w:val="20"/>
        </w:rPr>
        <w:t>If the relevant Final Terms specifies that this Condition </w:t>
      </w:r>
      <w:r w:rsidRPr="0085022A">
        <w:rPr>
          <w:szCs w:val="20"/>
        </w:rPr>
        <w:fldChar w:fldCharType="begin"/>
      </w:r>
      <w:r w:rsidRPr="0085022A">
        <w:rPr>
          <w:szCs w:val="20"/>
        </w:rPr>
        <w:instrText xml:space="preserve"> REF _Ref256783200 \w \h  \* MERGEFORMAT </w:instrText>
      </w:r>
      <w:r w:rsidRPr="0085022A">
        <w:rPr>
          <w:szCs w:val="20"/>
        </w:rPr>
      </w:r>
      <w:r w:rsidRPr="0085022A">
        <w:rPr>
          <w:szCs w:val="20"/>
        </w:rPr>
        <w:fldChar w:fldCharType="separate"/>
      </w:r>
      <w:r w:rsidR="00E54AB2">
        <w:rPr>
          <w:szCs w:val="20"/>
        </w:rPr>
        <w:t>10(g)</w:t>
      </w:r>
      <w:r w:rsidRPr="0085022A">
        <w:rPr>
          <w:szCs w:val="20"/>
        </w:rPr>
        <w:fldChar w:fldCharType="end"/>
      </w:r>
      <w:r w:rsidRPr="0085022A">
        <w:rPr>
          <w:szCs w:val="20"/>
        </w:rPr>
        <w:t xml:space="preserve"> is applicable or that the Floating Rate Note Provisions are applicable, on the due date for final redemption of any Note or early redemption in whole of such Note pursuant to Condition </w:t>
      </w:r>
      <w:r w:rsidRPr="0085022A">
        <w:rPr>
          <w:szCs w:val="20"/>
        </w:rPr>
        <w:fldChar w:fldCharType="begin"/>
      </w:r>
      <w:r w:rsidRPr="0085022A">
        <w:rPr>
          <w:szCs w:val="20"/>
        </w:rPr>
        <w:instrText xml:space="preserve"> REF _Ref256783159 \w \h  \* MERGEFORMAT </w:instrText>
      </w:r>
      <w:r w:rsidRPr="0085022A">
        <w:rPr>
          <w:szCs w:val="20"/>
        </w:rPr>
      </w:r>
      <w:r w:rsidRPr="0085022A">
        <w:rPr>
          <w:szCs w:val="20"/>
        </w:rPr>
        <w:fldChar w:fldCharType="separate"/>
      </w:r>
      <w:r w:rsidR="00E54AB2">
        <w:rPr>
          <w:szCs w:val="20"/>
        </w:rPr>
        <w:t>9(d)</w:t>
      </w:r>
      <w:r w:rsidRPr="0085022A">
        <w:rPr>
          <w:szCs w:val="20"/>
        </w:rPr>
        <w:fldChar w:fldCharType="end"/>
      </w:r>
      <w:r w:rsidRPr="0085022A">
        <w:rPr>
          <w:szCs w:val="20"/>
        </w:rPr>
        <w:t xml:space="preserve"> (</w:t>
      </w:r>
      <w:r w:rsidRPr="0085022A">
        <w:rPr>
          <w:i/>
          <w:szCs w:val="20"/>
        </w:rPr>
        <w:t>Redemption at the option of Noteholders</w:t>
      </w:r>
      <w:r w:rsidRPr="0085022A">
        <w:rPr>
          <w:szCs w:val="20"/>
        </w:rPr>
        <w:t>), Condition 9(</w:t>
      </w:r>
      <w:r w:rsidR="001D0962" w:rsidRPr="0085022A">
        <w:rPr>
          <w:szCs w:val="20"/>
        </w:rPr>
        <w:t>b</w:t>
      </w:r>
      <w:r w:rsidRPr="0085022A">
        <w:rPr>
          <w:szCs w:val="20"/>
        </w:rPr>
        <w:t>) (</w:t>
      </w:r>
      <w:r w:rsidRPr="0085022A">
        <w:rPr>
          <w:i/>
          <w:szCs w:val="20"/>
        </w:rPr>
        <w:t>Redemption at the option of the Issuer</w:t>
      </w:r>
      <w:r w:rsidRPr="0085022A">
        <w:rPr>
          <w:szCs w:val="20"/>
        </w:rPr>
        <w:t xml:space="preserve">) or Condition </w:t>
      </w:r>
      <w:r w:rsidR="009728AE" w:rsidRPr="0085022A">
        <w:rPr>
          <w:szCs w:val="20"/>
        </w:rPr>
        <w:t>1</w:t>
      </w:r>
      <w:r w:rsidR="00696FD6" w:rsidRPr="0085022A">
        <w:rPr>
          <w:szCs w:val="20"/>
        </w:rPr>
        <w:t>2</w:t>
      </w:r>
      <w:r w:rsidR="009728AE" w:rsidRPr="0085022A">
        <w:rPr>
          <w:szCs w:val="20"/>
        </w:rPr>
        <w:t xml:space="preserve"> </w:t>
      </w:r>
      <w:r w:rsidRPr="0085022A">
        <w:rPr>
          <w:szCs w:val="20"/>
        </w:rPr>
        <w:t>(</w:t>
      </w:r>
      <w:r w:rsidRPr="0085022A">
        <w:rPr>
          <w:i/>
          <w:szCs w:val="20"/>
        </w:rPr>
        <w:t>Events of Default</w:t>
      </w:r>
      <w:r w:rsidRPr="0085022A">
        <w:rPr>
          <w:szCs w:val="20"/>
        </w:rPr>
        <w:t>), all unmatured Coupons relating thereto (whether or not still attached) shall become void and no payment will be made in respect thereof.</w:t>
      </w:r>
      <w:bookmarkEnd w:id="93"/>
    </w:p>
    <w:p w14:paraId="299EC260" w14:textId="250E1776" w:rsidR="00D408C5" w:rsidRPr="0085022A" w:rsidRDefault="00D408C5" w:rsidP="00D408C5">
      <w:pPr>
        <w:pStyle w:val="ocNum5th3"/>
        <w:rPr>
          <w:szCs w:val="20"/>
        </w:rPr>
      </w:pPr>
      <w:r w:rsidRPr="0085022A">
        <w:rPr>
          <w:i/>
          <w:szCs w:val="20"/>
        </w:rPr>
        <w:t xml:space="preserve">Payments on </w:t>
      </w:r>
      <w:r w:rsidR="00F6674B" w:rsidRPr="0085022A">
        <w:rPr>
          <w:i/>
          <w:szCs w:val="20"/>
        </w:rPr>
        <w:t>B</w:t>
      </w:r>
      <w:r w:rsidRPr="0085022A">
        <w:rPr>
          <w:i/>
          <w:szCs w:val="20"/>
        </w:rPr>
        <w:t xml:space="preserve">usiness </w:t>
      </w:r>
      <w:r w:rsidR="00F6674B" w:rsidRPr="0085022A">
        <w:rPr>
          <w:i/>
          <w:szCs w:val="20"/>
        </w:rPr>
        <w:t>D</w:t>
      </w:r>
      <w:r w:rsidRPr="0085022A">
        <w:rPr>
          <w:i/>
          <w:szCs w:val="20"/>
        </w:rPr>
        <w:t>ays:</w:t>
      </w:r>
      <w:r w:rsidR="00EA2EC2" w:rsidRPr="0085022A">
        <w:rPr>
          <w:b/>
          <w:i/>
          <w:szCs w:val="20"/>
        </w:rPr>
        <w:t xml:space="preserve"> </w:t>
      </w:r>
      <w:r w:rsidRPr="0085022A">
        <w:rPr>
          <w:szCs w:val="20"/>
        </w:rPr>
        <w:t xml:space="preserve">If the due date for payment of any amount in respect of any Note or Coupon is not a Payment Business Day in the place of presentation, the </w:t>
      </w:r>
      <w:r w:rsidR="005179DD">
        <w:rPr>
          <w:szCs w:val="20"/>
        </w:rPr>
        <w:t>h</w:t>
      </w:r>
      <w:r w:rsidRPr="0085022A">
        <w:rPr>
          <w:szCs w:val="20"/>
        </w:rPr>
        <w:t>older shall not be entitled to payment in such place of the amount due until the next succeeding Payment Business Day in such place and shall not be entitled to any further interest or other payment in respect of any such delay.</w:t>
      </w:r>
    </w:p>
    <w:p w14:paraId="4A93A87A" w14:textId="576AE983" w:rsidR="00D408C5" w:rsidRPr="0085022A" w:rsidRDefault="00D408C5" w:rsidP="00D408C5">
      <w:pPr>
        <w:pStyle w:val="ocNum5th3"/>
        <w:rPr>
          <w:szCs w:val="20"/>
        </w:rPr>
      </w:pPr>
      <w:r w:rsidRPr="0085022A">
        <w:rPr>
          <w:i/>
          <w:szCs w:val="20"/>
        </w:rPr>
        <w:t>Payments other than in respect of matured Coupons:</w:t>
      </w:r>
      <w:r w:rsidR="00EA2EC2" w:rsidRPr="0085022A">
        <w:rPr>
          <w:szCs w:val="20"/>
        </w:rPr>
        <w:t xml:space="preserve"> </w:t>
      </w:r>
      <w:r w:rsidRPr="0085022A">
        <w:rPr>
          <w:szCs w:val="20"/>
        </w:rPr>
        <w:t>Payments of interest other than in respect of matured Coupons shall be made only against presentation of the relevant Notes at the Specified Office of any Paying Agent outside the United States (or in New York City if permitted by paragraph (c) above).</w:t>
      </w:r>
    </w:p>
    <w:p w14:paraId="1DB334BA" w14:textId="3B8D1916" w:rsidR="00D408C5" w:rsidRPr="0085022A" w:rsidRDefault="00D408C5" w:rsidP="00D408C5">
      <w:pPr>
        <w:pStyle w:val="ocNum5th3"/>
        <w:rPr>
          <w:szCs w:val="20"/>
        </w:rPr>
      </w:pPr>
      <w:r w:rsidRPr="0085022A">
        <w:rPr>
          <w:i/>
          <w:szCs w:val="20"/>
        </w:rPr>
        <w:t>Partial payments:</w:t>
      </w:r>
      <w:r w:rsidR="00EA2EC2" w:rsidRPr="0085022A">
        <w:rPr>
          <w:szCs w:val="20"/>
        </w:rPr>
        <w:t xml:space="preserve"> </w:t>
      </w:r>
      <w:r w:rsidRPr="0085022A">
        <w:rPr>
          <w:szCs w:val="20"/>
        </w:rPr>
        <w:t>If a Paying Agent makes a partial payment in respect of any Note or Coupon presented to it for payment, such Paying Agent will endorse thereon a statement indicating the amount and date of such payment.</w:t>
      </w:r>
    </w:p>
    <w:p w14:paraId="7EFA8654" w14:textId="4305E1E4" w:rsidR="00D408C5" w:rsidRPr="0085022A" w:rsidRDefault="00D408C5" w:rsidP="00D408C5">
      <w:pPr>
        <w:pStyle w:val="ocNum5th3"/>
        <w:rPr>
          <w:szCs w:val="20"/>
        </w:rPr>
      </w:pPr>
      <w:r w:rsidRPr="0085022A">
        <w:rPr>
          <w:i/>
          <w:szCs w:val="20"/>
        </w:rPr>
        <w:t>Exchange of Talons:</w:t>
      </w:r>
      <w:r w:rsidR="00EA2EC2" w:rsidRPr="0085022A">
        <w:rPr>
          <w:szCs w:val="20"/>
        </w:rPr>
        <w:t xml:space="preserve"> </w:t>
      </w:r>
      <w:r w:rsidRPr="0085022A">
        <w:rPr>
          <w:szCs w:val="20"/>
        </w:rPr>
        <w:t xml:space="preserve">On or after the maturity date of the final Coupon which is (or was at the time of issue) part of a Coupon Sheet relating to the Notes, the Talon forming part of such Coupon Sheet may be exchanged at the Specified Office of the Fiscal Agent for a further Coupon Sheet (including, if appropriate, a further Talon but excluding any Coupons in respect of which claims have already become void pursuant to Condition </w:t>
      </w:r>
      <w:r w:rsidRPr="0085022A">
        <w:rPr>
          <w:szCs w:val="20"/>
        </w:rPr>
        <w:fldChar w:fldCharType="begin"/>
      </w:r>
      <w:r w:rsidRPr="0085022A">
        <w:rPr>
          <w:szCs w:val="20"/>
        </w:rPr>
        <w:instrText xml:space="preserve"> REF _Ref256783254 \w \h  \* MERGEFORMAT </w:instrText>
      </w:r>
      <w:r w:rsidRPr="0085022A">
        <w:rPr>
          <w:szCs w:val="20"/>
        </w:rPr>
      </w:r>
      <w:r w:rsidRPr="0085022A">
        <w:rPr>
          <w:szCs w:val="20"/>
        </w:rPr>
        <w:fldChar w:fldCharType="separate"/>
      </w:r>
      <w:r w:rsidR="00E54AB2">
        <w:rPr>
          <w:szCs w:val="20"/>
        </w:rPr>
        <w:t>13</w:t>
      </w:r>
      <w:r w:rsidRPr="0085022A">
        <w:rPr>
          <w:szCs w:val="20"/>
        </w:rPr>
        <w:fldChar w:fldCharType="end"/>
      </w:r>
      <w:r w:rsidRPr="0085022A">
        <w:rPr>
          <w:szCs w:val="20"/>
        </w:rPr>
        <w:t xml:space="preserve"> (</w:t>
      </w:r>
      <w:r w:rsidRPr="0085022A">
        <w:rPr>
          <w:i/>
          <w:szCs w:val="20"/>
        </w:rPr>
        <w:t>Prescription</w:t>
      </w:r>
      <w:r w:rsidRPr="0085022A">
        <w:rPr>
          <w:szCs w:val="20"/>
        </w:rPr>
        <w:t>)</w:t>
      </w:r>
      <w:r w:rsidR="00E25AB5" w:rsidRPr="0085022A">
        <w:rPr>
          <w:szCs w:val="20"/>
        </w:rPr>
        <w:t>)</w:t>
      </w:r>
      <w:r w:rsidRPr="0085022A">
        <w:rPr>
          <w:szCs w:val="20"/>
        </w:rPr>
        <w:t>.</w:t>
      </w:r>
      <w:r w:rsidR="00EA2EC2" w:rsidRPr="0085022A">
        <w:rPr>
          <w:szCs w:val="20"/>
        </w:rPr>
        <w:t xml:space="preserve"> </w:t>
      </w:r>
      <w:r w:rsidRPr="0085022A">
        <w:rPr>
          <w:szCs w:val="20"/>
        </w:rPr>
        <w:t>Upon the due date for redemption of any Note, any unexchanged Talon relating to such Note shall become void and no Coupon will be delivered in respect of such Talon.</w:t>
      </w:r>
    </w:p>
    <w:p w14:paraId="6C003EA5" w14:textId="77777777" w:rsidR="00D408C5" w:rsidRPr="0085022A" w:rsidRDefault="00D408C5" w:rsidP="00D408C5">
      <w:pPr>
        <w:pStyle w:val="ocNum5th1"/>
        <w:keepNext/>
        <w:rPr>
          <w:b/>
          <w:bCs/>
          <w:szCs w:val="20"/>
        </w:rPr>
      </w:pPr>
      <w:bookmarkStart w:id="95" w:name="_Toc440095707"/>
      <w:bookmarkStart w:id="96" w:name="_Ref256782572"/>
      <w:bookmarkStart w:id="97" w:name="_Ref256782937"/>
      <w:bookmarkStart w:id="98" w:name="_Ref256782945"/>
      <w:bookmarkStart w:id="99" w:name="_Ref256783044"/>
      <w:bookmarkStart w:id="100" w:name="_Ref256783078"/>
      <w:bookmarkStart w:id="101" w:name="_Ref256783082"/>
      <w:bookmarkStart w:id="102" w:name="_Ref256783089"/>
      <w:bookmarkStart w:id="103" w:name="_Ref256783191"/>
      <w:bookmarkStart w:id="104" w:name="_Ref417914180"/>
      <w:r w:rsidRPr="0085022A">
        <w:rPr>
          <w:b/>
          <w:bCs/>
          <w:szCs w:val="20"/>
        </w:rPr>
        <w:t>Taxation</w:t>
      </w:r>
      <w:bookmarkEnd w:id="95"/>
      <w:bookmarkEnd w:id="96"/>
      <w:bookmarkEnd w:id="97"/>
      <w:bookmarkEnd w:id="98"/>
      <w:bookmarkEnd w:id="99"/>
      <w:bookmarkEnd w:id="100"/>
      <w:bookmarkEnd w:id="101"/>
      <w:bookmarkEnd w:id="102"/>
      <w:bookmarkEnd w:id="103"/>
      <w:bookmarkEnd w:id="104"/>
    </w:p>
    <w:p w14:paraId="60704324" w14:textId="5E77F266" w:rsidR="00D408C5" w:rsidRPr="0085022A" w:rsidRDefault="00D408C5" w:rsidP="00D408C5">
      <w:pPr>
        <w:pStyle w:val="ocNum5th3"/>
        <w:numPr>
          <w:ilvl w:val="0"/>
          <w:numId w:val="0"/>
        </w:numPr>
        <w:ind w:left="680"/>
        <w:rPr>
          <w:szCs w:val="20"/>
        </w:rPr>
      </w:pPr>
      <w:r w:rsidRPr="0085022A">
        <w:rPr>
          <w:szCs w:val="20"/>
        </w:rPr>
        <w:t>All payments of principal and interest in respect of the Notes and the Coupons by or on behalf of the Issuer shall be made free and clear of, and without withholding or deduction for or on account of, any present or future taxes, duties, assessments or governmental charges of whatever nature imposed, levied, collected, withheld or assessed by or on behalf of The Principality of Andorra or any political subdivision therein or any authority therein or thereof having power to tax</w:t>
      </w:r>
      <w:r w:rsidR="00D970E3" w:rsidRPr="0085022A">
        <w:rPr>
          <w:szCs w:val="20"/>
        </w:rPr>
        <w:t xml:space="preserve"> (the </w:t>
      </w:r>
      <w:r w:rsidR="005440FD" w:rsidRPr="0085022A">
        <w:rPr>
          <w:szCs w:val="20"/>
        </w:rPr>
        <w:t>"</w:t>
      </w:r>
      <w:r w:rsidR="00D970E3" w:rsidRPr="0085022A">
        <w:rPr>
          <w:b/>
          <w:bCs/>
          <w:szCs w:val="20"/>
        </w:rPr>
        <w:t>Relevant Jurisdiction</w:t>
      </w:r>
      <w:r w:rsidR="005440FD" w:rsidRPr="0085022A">
        <w:rPr>
          <w:szCs w:val="20"/>
        </w:rPr>
        <w:t>"</w:t>
      </w:r>
      <w:r w:rsidR="00D970E3" w:rsidRPr="0085022A">
        <w:rPr>
          <w:szCs w:val="20"/>
        </w:rPr>
        <w:t>)</w:t>
      </w:r>
      <w:r w:rsidRPr="0085022A">
        <w:rPr>
          <w:szCs w:val="20"/>
        </w:rPr>
        <w:t>, unless the withholding or deduction of such taxes, duties, assessments, or governmental charges is required by law.</w:t>
      </w:r>
      <w:r w:rsidR="00EA2EC2" w:rsidRPr="0085022A">
        <w:rPr>
          <w:szCs w:val="20"/>
        </w:rPr>
        <w:t xml:space="preserve"> </w:t>
      </w:r>
      <w:r w:rsidRPr="0085022A">
        <w:rPr>
          <w:szCs w:val="20"/>
        </w:rPr>
        <w:t>In that event, the Issuer shall pay such additional amounts as will result in receipt by the Noteholders and the Couponholders after such withholding or deduction of such amounts as would have been received by them had no such withholding or deduction been required, except that no such additional amounts shall be payable in respect of any Note or Coupon presented for payment:</w:t>
      </w:r>
    </w:p>
    <w:p w14:paraId="4DCC9804" w14:textId="617F6BB6" w:rsidR="00D408C5" w:rsidRPr="0085022A" w:rsidRDefault="00D408C5" w:rsidP="00D408C5">
      <w:pPr>
        <w:pStyle w:val="ocNum5th4"/>
        <w:rPr>
          <w:szCs w:val="20"/>
        </w:rPr>
      </w:pPr>
      <w:r w:rsidRPr="0085022A">
        <w:rPr>
          <w:szCs w:val="20"/>
        </w:rPr>
        <w:t xml:space="preserve">by or on behalf of a </w:t>
      </w:r>
      <w:r w:rsidR="005179DD">
        <w:rPr>
          <w:szCs w:val="20"/>
        </w:rPr>
        <w:t>h</w:t>
      </w:r>
      <w:r w:rsidRPr="0085022A">
        <w:rPr>
          <w:szCs w:val="20"/>
        </w:rPr>
        <w:t xml:space="preserve">older </w:t>
      </w:r>
      <w:r w:rsidR="005179DD">
        <w:rPr>
          <w:szCs w:val="20"/>
        </w:rPr>
        <w:t>of such</w:t>
      </w:r>
      <w:r w:rsidR="005179DD" w:rsidRPr="0085022A">
        <w:rPr>
          <w:szCs w:val="20"/>
        </w:rPr>
        <w:t xml:space="preserve"> Note or Coupon </w:t>
      </w:r>
      <w:r w:rsidRPr="0085022A">
        <w:rPr>
          <w:szCs w:val="20"/>
        </w:rPr>
        <w:t>which is liable to such taxes, duties, assessments or governmental charges in respect of such Note or Coupon by reason of its having some connection with the</w:t>
      </w:r>
      <w:r w:rsidR="00ED628E" w:rsidRPr="0085022A">
        <w:rPr>
          <w:szCs w:val="20"/>
        </w:rPr>
        <w:t xml:space="preserve"> </w:t>
      </w:r>
      <w:r w:rsidR="00D970E3" w:rsidRPr="0085022A">
        <w:rPr>
          <w:szCs w:val="20"/>
        </w:rPr>
        <w:t>Relevan</w:t>
      </w:r>
      <w:r w:rsidR="00BD0327" w:rsidRPr="0085022A">
        <w:rPr>
          <w:szCs w:val="20"/>
        </w:rPr>
        <w:t>t</w:t>
      </w:r>
      <w:r w:rsidR="00D970E3" w:rsidRPr="0085022A">
        <w:rPr>
          <w:szCs w:val="20"/>
        </w:rPr>
        <w:t xml:space="preserve"> Jurisdict</w:t>
      </w:r>
      <w:r w:rsidR="00BD0327" w:rsidRPr="0085022A">
        <w:rPr>
          <w:szCs w:val="20"/>
        </w:rPr>
        <w:t>i</w:t>
      </w:r>
      <w:r w:rsidR="00D970E3" w:rsidRPr="0085022A">
        <w:rPr>
          <w:szCs w:val="20"/>
        </w:rPr>
        <w:t>on</w:t>
      </w:r>
      <w:r w:rsidRPr="0085022A">
        <w:rPr>
          <w:szCs w:val="20"/>
        </w:rPr>
        <w:t xml:space="preserve"> other than the mere holding of the Note or Coupon; or</w:t>
      </w:r>
    </w:p>
    <w:p w14:paraId="320DCB13" w14:textId="63A20088" w:rsidR="00D970E3" w:rsidRPr="0085022A" w:rsidRDefault="00D408C5" w:rsidP="00D408C5">
      <w:pPr>
        <w:pStyle w:val="ocNum5th4"/>
        <w:rPr>
          <w:szCs w:val="20"/>
        </w:rPr>
      </w:pPr>
      <w:r w:rsidRPr="0085022A">
        <w:rPr>
          <w:szCs w:val="20"/>
        </w:rPr>
        <w:t xml:space="preserve">more than 30 days after the Relevant Date except to the extent that the </w:t>
      </w:r>
      <w:r w:rsidR="005179DD">
        <w:rPr>
          <w:szCs w:val="20"/>
        </w:rPr>
        <w:t>h</w:t>
      </w:r>
      <w:r w:rsidRPr="0085022A">
        <w:rPr>
          <w:szCs w:val="20"/>
        </w:rPr>
        <w:t>older of such Note or Coupon would have been entitled to such additional amounts on presenting such Note or Coupon for payment on the last day of such period of 30 days</w:t>
      </w:r>
      <w:r w:rsidR="00D970E3" w:rsidRPr="0085022A">
        <w:rPr>
          <w:szCs w:val="20"/>
        </w:rPr>
        <w:t>; or</w:t>
      </w:r>
    </w:p>
    <w:p w14:paraId="6C080B4D" w14:textId="58FB4EE0" w:rsidR="00D970E3" w:rsidRPr="0085022A" w:rsidRDefault="00D970E3" w:rsidP="00D970E3">
      <w:pPr>
        <w:pStyle w:val="ocNum5th4"/>
        <w:rPr>
          <w:szCs w:val="20"/>
        </w:rPr>
      </w:pPr>
      <w:r w:rsidRPr="0085022A">
        <w:rPr>
          <w:szCs w:val="20"/>
        </w:rPr>
        <w:t xml:space="preserve">held by or on behalf of a </w:t>
      </w:r>
      <w:r w:rsidR="005179DD">
        <w:rPr>
          <w:szCs w:val="20"/>
        </w:rPr>
        <w:t>h</w:t>
      </w:r>
      <w:r w:rsidRPr="0085022A">
        <w:rPr>
          <w:szCs w:val="20"/>
        </w:rPr>
        <w:t xml:space="preserve">older </w:t>
      </w:r>
      <w:r w:rsidR="005179DD" w:rsidRPr="0085022A">
        <w:rPr>
          <w:szCs w:val="20"/>
        </w:rPr>
        <w:t xml:space="preserve">such Note or Coupon </w:t>
      </w:r>
      <w:r w:rsidRPr="0085022A">
        <w:rPr>
          <w:szCs w:val="20"/>
        </w:rPr>
        <w:t>who is an individual and such withholding or deduction is required to be made pursuant to any EU regulations or directives or any laws or regulations of the Relevant Jurisdiction which are adopted so as to be aligned with such EU regulations or directives; or</w:t>
      </w:r>
    </w:p>
    <w:p w14:paraId="3CF0A66C" w14:textId="69B29AAC" w:rsidR="00D408C5" w:rsidRPr="0085022A" w:rsidRDefault="00D970E3" w:rsidP="007E3ECF">
      <w:pPr>
        <w:pStyle w:val="ocNum5th4"/>
        <w:rPr>
          <w:szCs w:val="20"/>
        </w:rPr>
      </w:pPr>
      <w:r w:rsidRPr="0085022A">
        <w:rPr>
          <w:szCs w:val="20"/>
        </w:rPr>
        <w:t>where such withholding or deduction is required to be made pursuant to any laws or regulations</w:t>
      </w:r>
      <w:r w:rsidR="006F20B5" w:rsidRPr="0085022A">
        <w:rPr>
          <w:szCs w:val="20"/>
        </w:rPr>
        <w:t xml:space="preserve"> </w:t>
      </w:r>
      <w:r w:rsidRPr="0085022A">
        <w:rPr>
          <w:szCs w:val="20"/>
        </w:rPr>
        <w:t>of the Relevant Jurisdiction which are adopted so as to be aligned with international tax</w:t>
      </w:r>
      <w:r w:rsidR="006F20B5" w:rsidRPr="0085022A">
        <w:rPr>
          <w:szCs w:val="20"/>
        </w:rPr>
        <w:t xml:space="preserve"> </w:t>
      </w:r>
      <w:r w:rsidRPr="0085022A">
        <w:rPr>
          <w:szCs w:val="20"/>
        </w:rPr>
        <w:t>standards adopted in OECD countries.</w:t>
      </w:r>
    </w:p>
    <w:p w14:paraId="772D5652" w14:textId="77777777" w:rsidR="00D408C5" w:rsidRPr="0085022A" w:rsidRDefault="00D408C5" w:rsidP="00D408C5">
      <w:pPr>
        <w:pStyle w:val="ocNum5th1"/>
        <w:keepNext/>
        <w:rPr>
          <w:b/>
          <w:bCs/>
          <w:szCs w:val="20"/>
        </w:rPr>
      </w:pPr>
      <w:bookmarkStart w:id="105" w:name="_Toc440095708"/>
      <w:bookmarkStart w:id="106" w:name="_Ref256782568"/>
      <w:bookmarkStart w:id="107" w:name="_Ref256782605"/>
      <w:bookmarkStart w:id="108" w:name="_Ref256782623"/>
      <w:bookmarkStart w:id="109" w:name="_Ref256783250"/>
      <w:r w:rsidRPr="0085022A">
        <w:rPr>
          <w:b/>
          <w:bCs/>
          <w:szCs w:val="20"/>
        </w:rPr>
        <w:lastRenderedPageBreak/>
        <w:t>Events of Default</w:t>
      </w:r>
      <w:bookmarkEnd w:id="105"/>
      <w:bookmarkEnd w:id="106"/>
      <w:bookmarkEnd w:id="107"/>
      <w:bookmarkEnd w:id="108"/>
      <w:bookmarkEnd w:id="109"/>
    </w:p>
    <w:p w14:paraId="215586DF" w14:textId="3DADBC91" w:rsidR="00D408C5" w:rsidRPr="0085022A" w:rsidRDefault="00D408C5" w:rsidP="00271F41">
      <w:pPr>
        <w:pStyle w:val="BodyText"/>
        <w:ind w:left="680"/>
        <w:rPr>
          <w:rFonts w:cs="Times New Roman"/>
          <w:szCs w:val="20"/>
        </w:rPr>
      </w:pPr>
      <w:r w:rsidRPr="0085022A">
        <w:rPr>
          <w:rFonts w:cs="Times New Roman"/>
          <w:szCs w:val="20"/>
        </w:rPr>
        <w:t>If any of the following events occurs and is continuing, then Holders of at least 25 per cent. of the aggregate principal amount of the outstanding Notes may give written notice to the Issuer</w:t>
      </w:r>
      <w:r w:rsidR="009728AE" w:rsidRPr="0085022A">
        <w:rPr>
          <w:rFonts w:cs="Times New Roman"/>
          <w:szCs w:val="20"/>
        </w:rPr>
        <w:t xml:space="preserve"> (with copy to the Fiscal Agent)</w:t>
      </w:r>
      <w:r w:rsidRPr="0085022A">
        <w:rPr>
          <w:rFonts w:cs="Times New Roman"/>
          <w:szCs w:val="20"/>
        </w:rPr>
        <w:t xml:space="preserve"> declaring the Notes to be immediately due and payable, whereupon they shall become immediately due and payable at their Early Termination Amount together with accrued interest (if any) without further action or formality:</w:t>
      </w:r>
    </w:p>
    <w:p w14:paraId="6923CEE2" w14:textId="656BEDB2" w:rsidR="00D408C5" w:rsidRPr="0085022A" w:rsidRDefault="00D408C5" w:rsidP="00271F41">
      <w:pPr>
        <w:pStyle w:val="ocNum5th4"/>
        <w:rPr>
          <w:b/>
          <w:szCs w:val="20"/>
        </w:rPr>
      </w:pPr>
      <w:r w:rsidRPr="0085022A">
        <w:rPr>
          <w:i/>
          <w:szCs w:val="20"/>
        </w:rPr>
        <w:t>Non-payment:</w:t>
      </w:r>
      <w:r w:rsidR="00EA2EC2" w:rsidRPr="0085022A">
        <w:rPr>
          <w:szCs w:val="20"/>
        </w:rPr>
        <w:t xml:space="preserve"> </w:t>
      </w:r>
      <w:r w:rsidRPr="0085022A">
        <w:rPr>
          <w:szCs w:val="20"/>
        </w:rPr>
        <w:t xml:space="preserve">the Issuer fails to pay any amount of principal in respect of the Notes </w:t>
      </w:r>
      <w:r w:rsidR="00380427">
        <w:rPr>
          <w:szCs w:val="20"/>
        </w:rPr>
        <w:t xml:space="preserve">within 14 days </w:t>
      </w:r>
      <w:r w:rsidRPr="0085022A">
        <w:rPr>
          <w:szCs w:val="20"/>
        </w:rPr>
        <w:t>o</w:t>
      </w:r>
      <w:r w:rsidR="00380427">
        <w:rPr>
          <w:szCs w:val="20"/>
        </w:rPr>
        <w:t>f</w:t>
      </w:r>
      <w:r w:rsidRPr="0085022A">
        <w:rPr>
          <w:szCs w:val="20"/>
        </w:rPr>
        <w:t xml:space="preserve"> the due date for payment thereof or fails to pay any amount of interest in respect of the Notes within </w:t>
      </w:r>
      <w:r w:rsidR="00E5504F" w:rsidRPr="0085022A">
        <w:rPr>
          <w:szCs w:val="20"/>
        </w:rPr>
        <w:t xml:space="preserve">30 </w:t>
      </w:r>
      <w:r w:rsidRPr="0085022A">
        <w:rPr>
          <w:szCs w:val="20"/>
        </w:rPr>
        <w:t>days of the due date for payment thereof; or</w:t>
      </w:r>
    </w:p>
    <w:p w14:paraId="1DC4A4F2" w14:textId="788AB12F" w:rsidR="00D408C5" w:rsidRPr="0085022A" w:rsidRDefault="00D408C5" w:rsidP="00271F41">
      <w:pPr>
        <w:pStyle w:val="ocNum5th4"/>
        <w:rPr>
          <w:szCs w:val="20"/>
        </w:rPr>
      </w:pPr>
      <w:r w:rsidRPr="0085022A">
        <w:rPr>
          <w:i/>
          <w:szCs w:val="20"/>
        </w:rPr>
        <w:t>Breach of other obligations:</w:t>
      </w:r>
      <w:r w:rsidR="00EA2EC2" w:rsidRPr="0085022A">
        <w:rPr>
          <w:szCs w:val="20"/>
        </w:rPr>
        <w:t xml:space="preserve"> </w:t>
      </w:r>
      <w:r w:rsidRPr="0085022A">
        <w:rPr>
          <w:szCs w:val="20"/>
        </w:rPr>
        <w:t xml:space="preserve">the Issuer defaults in the performance or observance of any of its other obligations under the </w:t>
      </w:r>
      <w:r w:rsidR="00380427">
        <w:rPr>
          <w:szCs w:val="20"/>
        </w:rPr>
        <w:t xml:space="preserve">Terms and Conditions of the </w:t>
      </w:r>
      <w:r w:rsidRPr="0085022A">
        <w:rPr>
          <w:szCs w:val="20"/>
        </w:rPr>
        <w:t xml:space="preserve">Notes and such default remains unremedied for </w:t>
      </w:r>
      <w:r w:rsidR="00E5504F" w:rsidRPr="0085022A">
        <w:rPr>
          <w:szCs w:val="20"/>
        </w:rPr>
        <w:t xml:space="preserve">45 </w:t>
      </w:r>
      <w:r w:rsidRPr="0085022A">
        <w:rPr>
          <w:szCs w:val="20"/>
        </w:rPr>
        <w:t>days after written notice thereof has been delivered to the Issuer or to the Specified Office of the Fiscal Agent by or on behalf of any Noteholder; or</w:t>
      </w:r>
    </w:p>
    <w:p w14:paraId="1BF8A086" w14:textId="77777777" w:rsidR="00D408C5" w:rsidRPr="00634E98" w:rsidRDefault="00D408C5" w:rsidP="00271F41">
      <w:pPr>
        <w:pStyle w:val="ocNum5th4"/>
        <w:rPr>
          <w:i/>
          <w:iCs/>
          <w:szCs w:val="20"/>
        </w:rPr>
      </w:pPr>
      <w:r w:rsidRPr="00634E98">
        <w:rPr>
          <w:i/>
          <w:iCs/>
          <w:szCs w:val="20"/>
        </w:rPr>
        <w:t xml:space="preserve">Acceleration and cross-default: </w:t>
      </w:r>
    </w:p>
    <w:p w14:paraId="2C32E888" w14:textId="57F08B26" w:rsidR="00D408C5" w:rsidRPr="0085022A" w:rsidRDefault="00D408C5" w:rsidP="00271F41">
      <w:pPr>
        <w:pStyle w:val="ocNum5th5"/>
        <w:rPr>
          <w:szCs w:val="20"/>
        </w:rPr>
      </w:pPr>
      <w:r w:rsidRPr="0085022A">
        <w:rPr>
          <w:szCs w:val="20"/>
        </w:rPr>
        <w:t>the holders of any Public External Indebtedness of the Issuer accelerate such Public External Indebtedness or declare such Public External Indebtedness to be due and payable, or required to be prepaid (other than by a regularly scheduled required payment), prior to the originally stated maturity thereof</w:t>
      </w:r>
      <w:r w:rsidR="00B930D5">
        <w:rPr>
          <w:szCs w:val="20"/>
        </w:rPr>
        <w:t xml:space="preserve"> as a result of an event of default or potential event of default (howsoever described)</w:t>
      </w:r>
      <w:r w:rsidRPr="0085022A">
        <w:rPr>
          <w:szCs w:val="20"/>
        </w:rPr>
        <w:t>; or</w:t>
      </w:r>
    </w:p>
    <w:p w14:paraId="380F778F" w14:textId="0B31D0CB" w:rsidR="00D408C5" w:rsidRPr="0085022A" w:rsidRDefault="00D408C5" w:rsidP="00271F41">
      <w:pPr>
        <w:pStyle w:val="ocNum5th5"/>
        <w:rPr>
          <w:szCs w:val="20"/>
        </w:rPr>
      </w:pPr>
      <w:r w:rsidRPr="0085022A">
        <w:rPr>
          <w:szCs w:val="20"/>
        </w:rPr>
        <w:t>the Issuer fails to pay in full any principal of</w:t>
      </w:r>
      <w:r w:rsidR="008376D9">
        <w:rPr>
          <w:szCs w:val="20"/>
        </w:rPr>
        <w:t xml:space="preserve"> </w:t>
      </w:r>
      <w:r w:rsidRPr="0085022A">
        <w:rPr>
          <w:szCs w:val="20"/>
        </w:rPr>
        <w:t>any Public External Indebtedness when due (after expiration of any originally applicable grace period) or any Guarantee thereof given by the Issuer shall not be honoured when due and called upon (after the expiration of any originally applicable grace period),</w:t>
      </w:r>
    </w:p>
    <w:p w14:paraId="446A6DBC" w14:textId="4DFD0D92" w:rsidR="00D408C5" w:rsidRPr="0085022A" w:rsidRDefault="00D408C5" w:rsidP="00271F41">
      <w:pPr>
        <w:pStyle w:val="ocNum5th4"/>
        <w:numPr>
          <w:ilvl w:val="0"/>
          <w:numId w:val="0"/>
        </w:numPr>
        <w:ind w:left="1360"/>
        <w:rPr>
          <w:szCs w:val="20"/>
        </w:rPr>
      </w:pPr>
      <w:r w:rsidRPr="0085022A">
        <w:rPr>
          <w:b/>
          <w:bCs/>
          <w:szCs w:val="20"/>
        </w:rPr>
        <w:t>provided that</w:t>
      </w:r>
      <w:r w:rsidRPr="0085022A">
        <w:rPr>
          <w:szCs w:val="20"/>
        </w:rPr>
        <w:t xml:space="preserve"> the aggregate amount of the relevant Public External Indebtedness or Guarantee in respect of which one or more of the events mentioned above in this Condition 12(c) shall have occurred equals or exceeds EUR</w:t>
      </w:r>
      <w:r w:rsidR="005440FD" w:rsidRPr="0085022A">
        <w:rPr>
          <w:szCs w:val="20"/>
        </w:rPr>
        <w:t xml:space="preserve"> </w:t>
      </w:r>
      <w:r w:rsidR="0067526D" w:rsidRPr="0067526D">
        <w:rPr>
          <w:szCs w:val="20"/>
        </w:rPr>
        <w:t>50,000,000</w:t>
      </w:r>
      <w:r w:rsidR="009D7D4D" w:rsidRPr="0067526D">
        <w:rPr>
          <w:szCs w:val="20"/>
        </w:rPr>
        <w:t xml:space="preserve"> </w:t>
      </w:r>
      <w:r w:rsidRPr="0085022A">
        <w:rPr>
          <w:szCs w:val="20"/>
        </w:rPr>
        <w:t>or its equivalent in any other currency or currencies, as the case may be</w:t>
      </w:r>
      <w:r w:rsidR="009728AE" w:rsidRPr="0085022A">
        <w:rPr>
          <w:szCs w:val="20"/>
        </w:rPr>
        <w:t>,</w:t>
      </w:r>
    </w:p>
    <w:p w14:paraId="2B702433" w14:textId="1566595B" w:rsidR="00D408C5" w:rsidRPr="0085022A" w:rsidRDefault="00D408C5" w:rsidP="00271F41">
      <w:pPr>
        <w:pStyle w:val="BodyText"/>
        <w:ind w:left="680"/>
        <w:rPr>
          <w:rFonts w:cs="Times New Roman"/>
          <w:szCs w:val="20"/>
        </w:rPr>
      </w:pPr>
      <w:r w:rsidRPr="0085022A">
        <w:rPr>
          <w:rFonts w:cs="Times New Roman"/>
          <w:szCs w:val="20"/>
        </w:rPr>
        <w:t>If the Issuer receives notice in writing from Holders of at least 50 per cent. in aggregate principal amount of the outstanding Notes to the effect that the Event of Default or Events of Default giving rise to any above mentioned declaration of acceleration is or are cured following any such declaration and that such holders wish the relevant declaration to be withdrawn, the Issuer shall give notice thereof to the Holders (with a copy to the Fiscal Agent), whereupon the relevant declaration shall be withdrawn and shall have no further effect but without prejudice to any rights or obligations which may have arisen before the Issuer gives such notice (whether pursuant to these Conditions or otherwise). No such withdrawal shall affect any other or any subsequent Event of Default or any right of any Noteholder in relation thereto.</w:t>
      </w:r>
    </w:p>
    <w:p w14:paraId="08299092" w14:textId="77777777" w:rsidR="00D408C5" w:rsidRPr="0085022A" w:rsidRDefault="00D408C5" w:rsidP="00D408C5">
      <w:pPr>
        <w:pStyle w:val="ocNum5th1"/>
        <w:keepNext/>
        <w:rPr>
          <w:b/>
          <w:bCs/>
          <w:szCs w:val="20"/>
        </w:rPr>
      </w:pPr>
      <w:bookmarkStart w:id="110" w:name="_Toc440095709"/>
      <w:bookmarkStart w:id="111" w:name="_Ref256783254"/>
      <w:r w:rsidRPr="0085022A">
        <w:rPr>
          <w:b/>
          <w:bCs/>
          <w:szCs w:val="20"/>
        </w:rPr>
        <w:t>Prescription</w:t>
      </w:r>
      <w:bookmarkEnd w:id="110"/>
      <w:bookmarkEnd w:id="111"/>
    </w:p>
    <w:p w14:paraId="3D9BF4ED" w14:textId="77777777" w:rsidR="00D408C5" w:rsidRPr="0085022A" w:rsidRDefault="00D408C5" w:rsidP="00D408C5">
      <w:pPr>
        <w:pStyle w:val="BodyText1"/>
        <w:rPr>
          <w:rFonts w:cs="Times New Roman"/>
          <w:szCs w:val="20"/>
        </w:rPr>
      </w:pPr>
      <w:r w:rsidRPr="0085022A">
        <w:rPr>
          <w:rFonts w:cs="Times New Roman"/>
          <w:szCs w:val="20"/>
        </w:rPr>
        <w:t>Claims for principal shall become void unless the relevant Notes are presented for payment within ten years of the appropriate Relevant Date. Claims for interest shall become void unless the relevant Coupons are presented for payment within five years of the appropriate Relevant Date.</w:t>
      </w:r>
    </w:p>
    <w:p w14:paraId="230FF14E" w14:textId="48287358" w:rsidR="00D408C5" w:rsidRPr="0085022A" w:rsidRDefault="00D408C5" w:rsidP="00D408C5">
      <w:pPr>
        <w:pStyle w:val="BodyText1"/>
        <w:rPr>
          <w:rFonts w:cs="Times New Roman"/>
          <w:szCs w:val="20"/>
        </w:rPr>
      </w:pPr>
      <w:r w:rsidRPr="0085022A">
        <w:rPr>
          <w:rFonts w:cs="Times New Roman"/>
          <w:szCs w:val="20"/>
        </w:rPr>
        <w:t xml:space="preserve">The Luxembourg act dated 3 September 1996 on the involuntary dispossession of bearer securities, as amended (the </w:t>
      </w:r>
      <w:r w:rsidR="005440FD" w:rsidRPr="0085022A">
        <w:rPr>
          <w:rFonts w:cs="Times New Roman"/>
          <w:szCs w:val="20"/>
        </w:rPr>
        <w:t>"</w:t>
      </w:r>
      <w:r w:rsidRPr="0085022A">
        <w:rPr>
          <w:rFonts w:cs="Times New Roman"/>
          <w:b/>
          <w:bCs/>
          <w:szCs w:val="20"/>
        </w:rPr>
        <w:t>Involuntary Dispossession Act 1996</w:t>
      </w:r>
      <w:r w:rsidR="005440FD" w:rsidRPr="0085022A">
        <w:rPr>
          <w:rFonts w:cs="Times New Roman"/>
          <w:szCs w:val="20"/>
        </w:rPr>
        <w:t>"</w:t>
      </w:r>
      <w:r w:rsidRPr="0085022A">
        <w:rPr>
          <w:rFonts w:cs="Times New Roman"/>
          <w:szCs w:val="20"/>
        </w:rPr>
        <w:t xml:space="preserve">) requires that any amount that is payable under the Notes (but has not yet been paid to the holders of the Notes), in the event that (i) an opposition has been filed in relation to the Notes and (ii) the Notes mature prior to becoming forfeited (as provided for in the Involuntary Dispossession Act 1996), is paid to the </w:t>
      </w:r>
      <w:r w:rsidRPr="0085022A">
        <w:rPr>
          <w:rFonts w:cs="Times New Roman"/>
          <w:i/>
          <w:iCs/>
          <w:szCs w:val="20"/>
        </w:rPr>
        <w:t>Caisse des consignations</w:t>
      </w:r>
      <w:r w:rsidRPr="0085022A">
        <w:rPr>
          <w:rFonts w:cs="Times New Roman"/>
          <w:szCs w:val="20"/>
        </w:rPr>
        <w:t xml:space="preserve"> in Luxembourg until the opposition has been withdrawn or the forfeiture of the Notes occurs.</w:t>
      </w:r>
    </w:p>
    <w:p w14:paraId="35A90292" w14:textId="77777777" w:rsidR="00D408C5" w:rsidRPr="0085022A" w:rsidRDefault="00D408C5" w:rsidP="00D408C5">
      <w:pPr>
        <w:pStyle w:val="ocNum5th1"/>
        <w:keepNext/>
        <w:rPr>
          <w:b/>
          <w:bCs/>
          <w:szCs w:val="20"/>
        </w:rPr>
      </w:pPr>
      <w:bookmarkStart w:id="112" w:name="_Toc440095710"/>
      <w:r w:rsidRPr="0085022A">
        <w:rPr>
          <w:b/>
          <w:bCs/>
          <w:szCs w:val="20"/>
        </w:rPr>
        <w:lastRenderedPageBreak/>
        <w:t>Replacement of Notes and Coupons</w:t>
      </w:r>
      <w:bookmarkEnd w:id="112"/>
    </w:p>
    <w:p w14:paraId="2FD46E96" w14:textId="77777777" w:rsidR="00D408C5" w:rsidRPr="0085022A" w:rsidRDefault="00D408C5" w:rsidP="00D408C5">
      <w:pPr>
        <w:pStyle w:val="BodyText1"/>
        <w:rPr>
          <w:rFonts w:cs="Times New Roman"/>
          <w:szCs w:val="20"/>
        </w:rPr>
      </w:pPr>
      <w:r w:rsidRPr="0085022A">
        <w:rPr>
          <w:rFonts w:cs="Times New Roman"/>
          <w:szCs w:val="20"/>
        </w:rPr>
        <w:t>If any Note or Coupon is lost, stolen, mutilated, defaced or destroyed, it may be replaced at the Specified Office of the Fiscal Agent (and, if the Notes are then admitted to listing, trading and/or quotation by any competent authority, stock exchange and/or quotation system which requires the appointment of a Paying Agent in any particular place, the Paying Agent having its Specified Office in the place required by such competent authority, stock exchange and/or quotation system), subject to all applicable laws and competent authority, stock exchange and/or quotation system requirements, upon payment by the claimant of the expenses incurred in connection with such replacement and on such terms as to evidence, security, indemnity and otherwise as the Issuer may reasonably require. Mutilated or defaced Notes or Coupons must be surrendered before replacements will be issued.</w:t>
      </w:r>
    </w:p>
    <w:p w14:paraId="03A33847" w14:textId="77777777" w:rsidR="00D408C5" w:rsidRPr="0085022A" w:rsidRDefault="00D408C5" w:rsidP="00D408C5">
      <w:pPr>
        <w:pStyle w:val="ocNum5th1"/>
        <w:keepNext/>
        <w:rPr>
          <w:b/>
          <w:bCs/>
          <w:szCs w:val="20"/>
        </w:rPr>
      </w:pPr>
      <w:bookmarkStart w:id="113" w:name="_Toc440095711"/>
      <w:r w:rsidRPr="0085022A">
        <w:rPr>
          <w:b/>
          <w:bCs/>
          <w:szCs w:val="20"/>
        </w:rPr>
        <w:t>Agents</w:t>
      </w:r>
      <w:bookmarkEnd w:id="113"/>
    </w:p>
    <w:p w14:paraId="27B2AFB8" w14:textId="77777777" w:rsidR="00D408C5" w:rsidRPr="0085022A" w:rsidRDefault="00D408C5" w:rsidP="00D408C5">
      <w:pPr>
        <w:pStyle w:val="BodyText1"/>
        <w:rPr>
          <w:rFonts w:cs="Times New Roman"/>
          <w:szCs w:val="20"/>
        </w:rPr>
      </w:pPr>
      <w:r w:rsidRPr="0085022A">
        <w:rPr>
          <w:rFonts w:cs="Times New Roman"/>
          <w:szCs w:val="20"/>
        </w:rPr>
        <w:t>In acting under the Agency Agreement and in connection with the Notes and the Coupons, the Paying Agents act solely as agents of the Issuer</w:t>
      </w:r>
      <w:r w:rsidRPr="0085022A" w:rsidDel="00DD5BEC">
        <w:rPr>
          <w:rFonts w:cs="Times New Roman"/>
          <w:szCs w:val="20"/>
        </w:rPr>
        <w:t xml:space="preserve"> </w:t>
      </w:r>
      <w:r w:rsidRPr="0085022A">
        <w:rPr>
          <w:rFonts w:cs="Times New Roman"/>
          <w:szCs w:val="20"/>
        </w:rPr>
        <w:t>and do not assume any obligations towards or relationship of agency or trust for or with any of the Noteholders or Couponholders.</w:t>
      </w:r>
    </w:p>
    <w:p w14:paraId="0D0BFAF7" w14:textId="085E33CD" w:rsidR="00D408C5" w:rsidRPr="0085022A" w:rsidRDefault="00D408C5" w:rsidP="00D408C5">
      <w:pPr>
        <w:pStyle w:val="BodyText1"/>
        <w:rPr>
          <w:rFonts w:cs="Times New Roman"/>
          <w:szCs w:val="20"/>
        </w:rPr>
      </w:pPr>
      <w:r w:rsidRPr="0085022A">
        <w:rPr>
          <w:rFonts w:cs="Times New Roman"/>
          <w:szCs w:val="20"/>
        </w:rPr>
        <w:t>The initial Fiscal Agent and Paying Agents and their initial Specified Offices are listed below.</w:t>
      </w:r>
      <w:r w:rsidR="00EA2EC2" w:rsidRPr="0085022A">
        <w:rPr>
          <w:rFonts w:cs="Times New Roman"/>
          <w:szCs w:val="20"/>
        </w:rPr>
        <w:t xml:space="preserve"> </w:t>
      </w:r>
      <w:r w:rsidRPr="0085022A">
        <w:rPr>
          <w:rFonts w:cs="Times New Roman"/>
          <w:szCs w:val="20"/>
        </w:rPr>
        <w:t>The initial Calculation Agent (if any) is specified in the relevant Final Terms.</w:t>
      </w:r>
      <w:r w:rsidR="00EA2EC2" w:rsidRPr="0085022A">
        <w:rPr>
          <w:rFonts w:cs="Times New Roman"/>
          <w:szCs w:val="20"/>
        </w:rPr>
        <w:t xml:space="preserve"> </w:t>
      </w:r>
      <w:r w:rsidRPr="0085022A">
        <w:rPr>
          <w:rFonts w:cs="Times New Roman"/>
          <w:szCs w:val="20"/>
        </w:rPr>
        <w:t xml:space="preserve">The Issuer reserves the right at any time to vary or terminate the appointment of any Paying Agent and to appoint a successor fiscal agent or Calculation Agent and additional or successor paying agents; </w:t>
      </w:r>
      <w:r w:rsidRPr="0085022A">
        <w:rPr>
          <w:rFonts w:cs="Times New Roman"/>
          <w:b/>
          <w:bCs/>
          <w:szCs w:val="20"/>
        </w:rPr>
        <w:t>provided, however, that</w:t>
      </w:r>
      <w:r w:rsidRPr="0085022A">
        <w:rPr>
          <w:rFonts w:cs="Times New Roman"/>
          <w:i/>
          <w:szCs w:val="20"/>
        </w:rPr>
        <w:t>:</w:t>
      </w:r>
      <w:r w:rsidRPr="0085022A">
        <w:rPr>
          <w:rFonts w:cs="Times New Roman"/>
          <w:szCs w:val="20"/>
        </w:rPr>
        <w:t xml:space="preserve"> </w:t>
      </w:r>
    </w:p>
    <w:p w14:paraId="1FA79665" w14:textId="77777777" w:rsidR="00D408C5" w:rsidRPr="0085022A" w:rsidRDefault="00D408C5" w:rsidP="000D5238">
      <w:pPr>
        <w:pStyle w:val="ocNum4th5"/>
        <w:numPr>
          <w:ilvl w:val="4"/>
          <w:numId w:val="40"/>
        </w:numPr>
        <w:rPr>
          <w:szCs w:val="20"/>
        </w:rPr>
      </w:pPr>
      <w:r w:rsidRPr="0085022A">
        <w:rPr>
          <w:szCs w:val="20"/>
        </w:rPr>
        <w:t>the Issuer shall at all times maintain a Fiscal Agent; and</w:t>
      </w:r>
    </w:p>
    <w:p w14:paraId="7B417129" w14:textId="77777777" w:rsidR="00D408C5" w:rsidRPr="0085022A" w:rsidRDefault="00D408C5" w:rsidP="00D408C5">
      <w:pPr>
        <w:pStyle w:val="ocNum4th5"/>
        <w:rPr>
          <w:szCs w:val="20"/>
        </w:rPr>
      </w:pPr>
      <w:r w:rsidRPr="0085022A">
        <w:rPr>
          <w:szCs w:val="20"/>
        </w:rPr>
        <w:t>if a Calculation Agent is specified in the relevant Final Terms, the Issuer shall at all times maintain a Calculation Agent; and</w:t>
      </w:r>
    </w:p>
    <w:p w14:paraId="189F353F" w14:textId="77777777" w:rsidR="00D408C5" w:rsidRPr="0085022A" w:rsidRDefault="00D408C5" w:rsidP="00D408C5">
      <w:pPr>
        <w:pStyle w:val="ocNum4th5"/>
        <w:rPr>
          <w:szCs w:val="20"/>
        </w:rPr>
      </w:pPr>
      <w:r w:rsidRPr="0085022A">
        <w:rPr>
          <w:szCs w:val="20"/>
        </w:rPr>
        <w:t>if and for so long as the Notes are admitted to listing, trading and/or quotation by any competent authority, stock exchange and/or quotation system which requires the appointment of a Paying Agent in any particular place, the Issuer shall maintain a Paying Agent having its Specified Office in the place required by such competent authority, stock exchange and/or quotation system.</w:t>
      </w:r>
    </w:p>
    <w:p w14:paraId="2ECA7566" w14:textId="77777777" w:rsidR="00D408C5" w:rsidRPr="0085022A" w:rsidRDefault="00D408C5" w:rsidP="00D408C5">
      <w:pPr>
        <w:pStyle w:val="BodyText1"/>
        <w:rPr>
          <w:rFonts w:cs="Times New Roman"/>
          <w:szCs w:val="20"/>
        </w:rPr>
      </w:pPr>
      <w:r w:rsidRPr="0085022A">
        <w:rPr>
          <w:rFonts w:cs="Times New Roman"/>
          <w:szCs w:val="20"/>
        </w:rPr>
        <w:t>Notice of any change in any of the Paying Agents or in their Specified Offices shall promptly be given to the Noteholders.</w:t>
      </w:r>
      <w:bookmarkStart w:id="114" w:name="_Toc440095712"/>
      <w:r w:rsidRPr="0085022A">
        <w:rPr>
          <w:rFonts w:cs="Times New Roman"/>
          <w:b/>
          <w:bCs/>
          <w:szCs w:val="20"/>
        </w:rPr>
        <w:t xml:space="preserve"> </w:t>
      </w:r>
    </w:p>
    <w:p w14:paraId="1F367A89" w14:textId="1F20B5E0" w:rsidR="00297989" w:rsidRPr="0085022A" w:rsidRDefault="00297989" w:rsidP="00297989">
      <w:pPr>
        <w:pStyle w:val="ocNum5th1"/>
        <w:rPr>
          <w:b/>
          <w:bCs/>
          <w:szCs w:val="20"/>
        </w:rPr>
      </w:pPr>
      <w:bookmarkStart w:id="115" w:name="_Toc440095713"/>
      <w:bookmarkStart w:id="116" w:name="_Ref256787284"/>
      <w:bookmarkEnd w:id="114"/>
      <w:r w:rsidRPr="0085022A">
        <w:rPr>
          <w:b/>
          <w:bCs/>
          <w:szCs w:val="20"/>
        </w:rPr>
        <w:t xml:space="preserve">Meetings of Noteholders; Written </w:t>
      </w:r>
      <w:r w:rsidR="00E861F9">
        <w:rPr>
          <w:b/>
          <w:bCs/>
          <w:szCs w:val="20"/>
        </w:rPr>
        <w:t>R</w:t>
      </w:r>
      <w:r w:rsidRPr="0085022A">
        <w:rPr>
          <w:b/>
          <w:bCs/>
          <w:szCs w:val="20"/>
        </w:rPr>
        <w:t>esolutions</w:t>
      </w:r>
    </w:p>
    <w:p w14:paraId="0807908C" w14:textId="77777777" w:rsidR="00297989" w:rsidRPr="0085022A" w:rsidRDefault="00297989" w:rsidP="00297989">
      <w:pPr>
        <w:pStyle w:val="ocNum5th3"/>
        <w:rPr>
          <w:i/>
          <w:iCs/>
          <w:szCs w:val="20"/>
        </w:rPr>
      </w:pPr>
      <w:r w:rsidRPr="0085022A">
        <w:rPr>
          <w:i/>
          <w:iCs/>
          <w:szCs w:val="20"/>
        </w:rPr>
        <w:t>Convening Meetings of Noteholders; Conduct of Meetings of Noteholders; Written Resolutions</w:t>
      </w:r>
    </w:p>
    <w:p w14:paraId="2540F5DF" w14:textId="77777777" w:rsidR="00297989" w:rsidRPr="0085022A" w:rsidRDefault="00297989" w:rsidP="00297989">
      <w:pPr>
        <w:pStyle w:val="ocNum5th4"/>
        <w:rPr>
          <w:szCs w:val="20"/>
        </w:rPr>
      </w:pPr>
      <w:r w:rsidRPr="0085022A">
        <w:rPr>
          <w:szCs w:val="20"/>
        </w:rPr>
        <w:t>The Issuer may convene a meeting of the Noteholders at any time in respect of the Notes in accordance with the Agency Agreement. The Issuer will determine the time and place of the meeting. The Issuer will notify the Noteholders of the time, place and purpose of the meeting not less than 21 and not more than 45 days before the meeting.</w:t>
      </w:r>
    </w:p>
    <w:p w14:paraId="48252987" w14:textId="289A1263" w:rsidR="00297989" w:rsidRPr="0085022A" w:rsidRDefault="00297989" w:rsidP="00297989">
      <w:pPr>
        <w:pStyle w:val="ocNum5th4"/>
        <w:spacing w:before="8" w:line="249" w:lineRule="auto"/>
        <w:ind w:left="1306" w:right="34"/>
        <w:rPr>
          <w:szCs w:val="20"/>
        </w:rPr>
      </w:pPr>
      <w:r w:rsidRPr="0085022A">
        <w:rPr>
          <w:szCs w:val="20"/>
        </w:rPr>
        <w:t>The Issuer or the Fiscal Agent</w:t>
      </w:r>
      <w:r w:rsidRPr="0085022A">
        <w:rPr>
          <w:spacing w:val="-15"/>
          <w:szCs w:val="20"/>
        </w:rPr>
        <w:t xml:space="preserve"> </w:t>
      </w:r>
      <w:r w:rsidRPr="0085022A">
        <w:rPr>
          <w:szCs w:val="20"/>
        </w:rPr>
        <w:t>will</w:t>
      </w:r>
      <w:r w:rsidRPr="0085022A">
        <w:rPr>
          <w:spacing w:val="-15"/>
          <w:szCs w:val="20"/>
        </w:rPr>
        <w:t xml:space="preserve"> </w:t>
      </w:r>
      <w:r w:rsidRPr="0085022A">
        <w:rPr>
          <w:szCs w:val="20"/>
        </w:rPr>
        <w:t>convene</w:t>
      </w:r>
      <w:r w:rsidRPr="0085022A">
        <w:rPr>
          <w:spacing w:val="-15"/>
          <w:szCs w:val="20"/>
        </w:rPr>
        <w:t xml:space="preserve"> </w:t>
      </w:r>
      <w:r w:rsidRPr="0085022A">
        <w:rPr>
          <w:szCs w:val="20"/>
        </w:rPr>
        <w:t>a</w:t>
      </w:r>
      <w:r w:rsidRPr="0085022A">
        <w:rPr>
          <w:spacing w:val="-14"/>
          <w:szCs w:val="20"/>
        </w:rPr>
        <w:t xml:space="preserve"> </w:t>
      </w:r>
      <w:r w:rsidRPr="0085022A">
        <w:rPr>
          <w:szCs w:val="20"/>
        </w:rPr>
        <w:t>meeting</w:t>
      </w:r>
      <w:r w:rsidRPr="0085022A">
        <w:rPr>
          <w:spacing w:val="-15"/>
          <w:szCs w:val="20"/>
        </w:rPr>
        <w:t xml:space="preserve"> </w:t>
      </w:r>
      <w:r w:rsidRPr="0085022A">
        <w:rPr>
          <w:szCs w:val="20"/>
        </w:rPr>
        <w:t>of</w:t>
      </w:r>
      <w:r w:rsidRPr="0085022A">
        <w:rPr>
          <w:spacing w:val="-15"/>
          <w:szCs w:val="20"/>
        </w:rPr>
        <w:t xml:space="preserve"> </w:t>
      </w:r>
      <w:r w:rsidRPr="0085022A">
        <w:rPr>
          <w:szCs w:val="20"/>
        </w:rPr>
        <w:t>Noteholders</w:t>
      </w:r>
      <w:r w:rsidRPr="0085022A">
        <w:rPr>
          <w:spacing w:val="-15"/>
          <w:szCs w:val="20"/>
        </w:rPr>
        <w:t xml:space="preserve"> </w:t>
      </w:r>
      <w:r w:rsidRPr="0085022A">
        <w:rPr>
          <w:szCs w:val="20"/>
        </w:rPr>
        <w:t>if</w:t>
      </w:r>
      <w:r w:rsidRPr="0085022A">
        <w:rPr>
          <w:spacing w:val="-14"/>
          <w:szCs w:val="20"/>
        </w:rPr>
        <w:t xml:space="preserve"> </w:t>
      </w:r>
      <w:r w:rsidRPr="0085022A">
        <w:rPr>
          <w:szCs w:val="20"/>
        </w:rPr>
        <w:t>the holders of at least 10 per cent. in principal amount of the outstanding Notes (as defined in the Agency Agreement and described in Condition 16(i) (</w:t>
      </w:r>
      <w:r w:rsidRPr="0085022A">
        <w:rPr>
          <w:i/>
          <w:szCs w:val="20"/>
        </w:rPr>
        <w:t>Notes controlled by the Issuer</w:t>
      </w:r>
      <w:r w:rsidRPr="0085022A">
        <w:rPr>
          <w:szCs w:val="20"/>
        </w:rPr>
        <w:t>))</w:t>
      </w:r>
      <w:r w:rsidRPr="0085022A">
        <w:rPr>
          <w:spacing w:val="-15"/>
          <w:szCs w:val="20"/>
        </w:rPr>
        <w:t xml:space="preserve"> </w:t>
      </w:r>
      <w:r w:rsidRPr="0085022A">
        <w:rPr>
          <w:szCs w:val="20"/>
        </w:rPr>
        <w:t>have</w:t>
      </w:r>
      <w:r w:rsidRPr="0085022A">
        <w:rPr>
          <w:spacing w:val="-15"/>
          <w:szCs w:val="20"/>
        </w:rPr>
        <w:t xml:space="preserve"> </w:t>
      </w:r>
      <w:r w:rsidRPr="0085022A">
        <w:rPr>
          <w:szCs w:val="20"/>
        </w:rPr>
        <w:t>delivered</w:t>
      </w:r>
      <w:r w:rsidRPr="0085022A">
        <w:rPr>
          <w:spacing w:val="-15"/>
          <w:szCs w:val="20"/>
        </w:rPr>
        <w:t xml:space="preserve"> </w:t>
      </w:r>
      <w:r w:rsidRPr="0085022A">
        <w:rPr>
          <w:szCs w:val="20"/>
        </w:rPr>
        <w:t>a</w:t>
      </w:r>
      <w:r w:rsidRPr="0085022A">
        <w:rPr>
          <w:spacing w:val="-14"/>
          <w:szCs w:val="20"/>
        </w:rPr>
        <w:t xml:space="preserve"> </w:t>
      </w:r>
      <w:r w:rsidRPr="0085022A">
        <w:rPr>
          <w:szCs w:val="20"/>
        </w:rPr>
        <w:t>written</w:t>
      </w:r>
      <w:r w:rsidRPr="0085022A">
        <w:rPr>
          <w:spacing w:val="-15"/>
          <w:szCs w:val="20"/>
        </w:rPr>
        <w:t xml:space="preserve"> </w:t>
      </w:r>
      <w:r w:rsidRPr="0085022A">
        <w:rPr>
          <w:szCs w:val="20"/>
        </w:rPr>
        <w:t>request</w:t>
      </w:r>
      <w:r w:rsidRPr="0085022A">
        <w:rPr>
          <w:spacing w:val="-15"/>
          <w:szCs w:val="20"/>
        </w:rPr>
        <w:t xml:space="preserve"> </w:t>
      </w:r>
      <w:r w:rsidRPr="0085022A">
        <w:rPr>
          <w:szCs w:val="20"/>
        </w:rPr>
        <w:t>to</w:t>
      </w:r>
      <w:r w:rsidRPr="0085022A">
        <w:rPr>
          <w:spacing w:val="-15"/>
          <w:szCs w:val="20"/>
        </w:rPr>
        <w:t xml:space="preserve"> </w:t>
      </w:r>
      <w:r w:rsidRPr="0085022A">
        <w:rPr>
          <w:szCs w:val="20"/>
        </w:rPr>
        <w:t>the</w:t>
      </w:r>
      <w:r w:rsidRPr="0085022A">
        <w:rPr>
          <w:spacing w:val="-14"/>
          <w:szCs w:val="20"/>
        </w:rPr>
        <w:t xml:space="preserve"> </w:t>
      </w:r>
      <w:r w:rsidRPr="0085022A">
        <w:rPr>
          <w:szCs w:val="20"/>
        </w:rPr>
        <w:t>Issuer</w:t>
      </w:r>
      <w:r w:rsidRPr="0085022A">
        <w:rPr>
          <w:spacing w:val="-15"/>
          <w:szCs w:val="20"/>
        </w:rPr>
        <w:t xml:space="preserve"> </w:t>
      </w:r>
      <w:r w:rsidRPr="0085022A">
        <w:rPr>
          <w:szCs w:val="20"/>
        </w:rPr>
        <w:t>or</w:t>
      </w:r>
      <w:r w:rsidRPr="0085022A">
        <w:rPr>
          <w:spacing w:val="-15"/>
          <w:szCs w:val="20"/>
        </w:rPr>
        <w:t xml:space="preserve"> </w:t>
      </w:r>
      <w:r w:rsidRPr="0085022A">
        <w:rPr>
          <w:szCs w:val="20"/>
        </w:rPr>
        <w:t>the Fiscal</w:t>
      </w:r>
      <w:r w:rsidRPr="0085022A">
        <w:rPr>
          <w:spacing w:val="-25"/>
          <w:szCs w:val="20"/>
        </w:rPr>
        <w:t xml:space="preserve"> </w:t>
      </w:r>
      <w:r w:rsidRPr="0085022A">
        <w:rPr>
          <w:szCs w:val="20"/>
        </w:rPr>
        <w:t>Agent</w:t>
      </w:r>
      <w:r w:rsidRPr="0085022A">
        <w:rPr>
          <w:spacing w:val="-9"/>
          <w:szCs w:val="20"/>
        </w:rPr>
        <w:t xml:space="preserve"> </w:t>
      </w:r>
      <w:r w:rsidRPr="0085022A">
        <w:rPr>
          <w:szCs w:val="20"/>
        </w:rPr>
        <w:t>setting</w:t>
      </w:r>
      <w:r w:rsidRPr="0085022A">
        <w:rPr>
          <w:spacing w:val="-9"/>
          <w:szCs w:val="20"/>
        </w:rPr>
        <w:t xml:space="preserve"> </w:t>
      </w:r>
      <w:r w:rsidRPr="0085022A">
        <w:rPr>
          <w:szCs w:val="20"/>
        </w:rPr>
        <w:t>out</w:t>
      </w:r>
      <w:r w:rsidRPr="0085022A">
        <w:rPr>
          <w:spacing w:val="-9"/>
          <w:szCs w:val="20"/>
        </w:rPr>
        <w:t xml:space="preserve"> </w:t>
      </w:r>
      <w:r w:rsidRPr="0085022A">
        <w:rPr>
          <w:szCs w:val="20"/>
        </w:rPr>
        <w:t>the</w:t>
      </w:r>
      <w:r w:rsidRPr="0085022A">
        <w:rPr>
          <w:spacing w:val="-9"/>
          <w:szCs w:val="20"/>
        </w:rPr>
        <w:t xml:space="preserve"> </w:t>
      </w:r>
      <w:r w:rsidRPr="0085022A">
        <w:rPr>
          <w:szCs w:val="20"/>
        </w:rPr>
        <w:t>purpose</w:t>
      </w:r>
      <w:r w:rsidRPr="0085022A">
        <w:rPr>
          <w:spacing w:val="-9"/>
          <w:szCs w:val="20"/>
        </w:rPr>
        <w:t xml:space="preserve"> </w:t>
      </w:r>
      <w:r w:rsidRPr="0085022A">
        <w:rPr>
          <w:szCs w:val="20"/>
        </w:rPr>
        <w:t>of</w:t>
      </w:r>
      <w:r w:rsidRPr="0085022A">
        <w:rPr>
          <w:spacing w:val="-9"/>
          <w:szCs w:val="20"/>
        </w:rPr>
        <w:t xml:space="preserve"> </w:t>
      </w:r>
      <w:r w:rsidRPr="0085022A">
        <w:rPr>
          <w:szCs w:val="20"/>
        </w:rPr>
        <w:t>the</w:t>
      </w:r>
      <w:r w:rsidRPr="0085022A">
        <w:rPr>
          <w:spacing w:val="-9"/>
          <w:szCs w:val="20"/>
        </w:rPr>
        <w:t xml:space="preserve"> </w:t>
      </w:r>
      <w:r w:rsidRPr="0085022A">
        <w:rPr>
          <w:spacing w:val="-3"/>
          <w:szCs w:val="20"/>
        </w:rPr>
        <w:t xml:space="preserve">meeting. </w:t>
      </w:r>
      <w:r w:rsidRPr="0085022A">
        <w:rPr>
          <w:szCs w:val="20"/>
        </w:rPr>
        <w:t>The</w:t>
      </w:r>
      <w:r w:rsidRPr="0085022A">
        <w:rPr>
          <w:spacing w:val="-24"/>
          <w:szCs w:val="20"/>
        </w:rPr>
        <w:t xml:space="preserve"> </w:t>
      </w:r>
      <w:r w:rsidRPr="0085022A">
        <w:rPr>
          <w:szCs w:val="20"/>
        </w:rPr>
        <w:t>Fiscal</w:t>
      </w:r>
      <w:r w:rsidRPr="0085022A">
        <w:rPr>
          <w:spacing w:val="-23"/>
          <w:szCs w:val="20"/>
        </w:rPr>
        <w:t xml:space="preserve"> </w:t>
      </w:r>
      <w:r w:rsidRPr="0085022A">
        <w:rPr>
          <w:szCs w:val="20"/>
        </w:rPr>
        <w:t>Agent will</w:t>
      </w:r>
      <w:r w:rsidRPr="0085022A">
        <w:rPr>
          <w:spacing w:val="-10"/>
          <w:szCs w:val="20"/>
        </w:rPr>
        <w:t xml:space="preserve"> </w:t>
      </w:r>
      <w:r w:rsidRPr="0085022A">
        <w:rPr>
          <w:szCs w:val="20"/>
        </w:rPr>
        <w:t>agree</w:t>
      </w:r>
      <w:r w:rsidRPr="0085022A">
        <w:rPr>
          <w:spacing w:val="-10"/>
          <w:szCs w:val="20"/>
        </w:rPr>
        <w:t xml:space="preserve"> </w:t>
      </w:r>
      <w:r w:rsidRPr="0085022A">
        <w:rPr>
          <w:szCs w:val="20"/>
        </w:rPr>
        <w:t>the</w:t>
      </w:r>
      <w:r w:rsidRPr="0085022A">
        <w:rPr>
          <w:spacing w:val="-9"/>
          <w:szCs w:val="20"/>
        </w:rPr>
        <w:t xml:space="preserve"> </w:t>
      </w:r>
      <w:r w:rsidRPr="0085022A">
        <w:rPr>
          <w:szCs w:val="20"/>
        </w:rPr>
        <w:t>time</w:t>
      </w:r>
      <w:r w:rsidRPr="0085022A">
        <w:rPr>
          <w:spacing w:val="-10"/>
          <w:szCs w:val="20"/>
        </w:rPr>
        <w:t xml:space="preserve"> </w:t>
      </w:r>
      <w:r w:rsidRPr="0085022A">
        <w:rPr>
          <w:szCs w:val="20"/>
        </w:rPr>
        <w:t>and</w:t>
      </w:r>
      <w:r w:rsidRPr="0085022A">
        <w:rPr>
          <w:spacing w:val="-10"/>
          <w:szCs w:val="20"/>
        </w:rPr>
        <w:t xml:space="preserve"> </w:t>
      </w:r>
      <w:r w:rsidRPr="0085022A">
        <w:rPr>
          <w:szCs w:val="20"/>
        </w:rPr>
        <w:t>place</w:t>
      </w:r>
      <w:r w:rsidRPr="0085022A">
        <w:rPr>
          <w:spacing w:val="-9"/>
          <w:szCs w:val="20"/>
        </w:rPr>
        <w:t xml:space="preserve"> </w:t>
      </w:r>
      <w:r w:rsidRPr="0085022A">
        <w:rPr>
          <w:szCs w:val="20"/>
        </w:rPr>
        <w:t>of</w:t>
      </w:r>
      <w:r w:rsidRPr="0085022A">
        <w:rPr>
          <w:spacing w:val="-10"/>
          <w:szCs w:val="20"/>
        </w:rPr>
        <w:t xml:space="preserve"> </w:t>
      </w:r>
      <w:r w:rsidRPr="0085022A">
        <w:rPr>
          <w:szCs w:val="20"/>
        </w:rPr>
        <w:t>the</w:t>
      </w:r>
      <w:r w:rsidRPr="0085022A">
        <w:rPr>
          <w:spacing w:val="-9"/>
          <w:szCs w:val="20"/>
        </w:rPr>
        <w:t xml:space="preserve"> </w:t>
      </w:r>
      <w:r w:rsidRPr="0085022A">
        <w:rPr>
          <w:szCs w:val="20"/>
        </w:rPr>
        <w:t>meeting</w:t>
      </w:r>
      <w:r w:rsidRPr="0085022A">
        <w:rPr>
          <w:spacing w:val="-10"/>
          <w:szCs w:val="20"/>
        </w:rPr>
        <w:t xml:space="preserve"> </w:t>
      </w:r>
      <w:r w:rsidRPr="0085022A">
        <w:rPr>
          <w:szCs w:val="20"/>
        </w:rPr>
        <w:t>with</w:t>
      </w:r>
      <w:r w:rsidRPr="0085022A">
        <w:rPr>
          <w:spacing w:val="-10"/>
          <w:szCs w:val="20"/>
        </w:rPr>
        <w:t xml:space="preserve"> </w:t>
      </w:r>
      <w:r w:rsidRPr="0085022A">
        <w:rPr>
          <w:szCs w:val="20"/>
        </w:rPr>
        <w:t>the</w:t>
      </w:r>
      <w:r w:rsidRPr="0085022A">
        <w:rPr>
          <w:spacing w:val="-9"/>
          <w:szCs w:val="20"/>
        </w:rPr>
        <w:t xml:space="preserve"> </w:t>
      </w:r>
      <w:r w:rsidRPr="0085022A">
        <w:rPr>
          <w:szCs w:val="20"/>
        </w:rPr>
        <w:t>Issuer promptly. The Issuer or the Fiscal Agent, as the case may be, will notify the</w:t>
      </w:r>
      <w:r w:rsidRPr="0085022A">
        <w:rPr>
          <w:spacing w:val="-6"/>
          <w:szCs w:val="20"/>
        </w:rPr>
        <w:t xml:space="preserve"> </w:t>
      </w:r>
      <w:r w:rsidRPr="0085022A">
        <w:rPr>
          <w:szCs w:val="20"/>
        </w:rPr>
        <w:t>Noteholders</w:t>
      </w:r>
      <w:r w:rsidRPr="0085022A">
        <w:rPr>
          <w:spacing w:val="-6"/>
          <w:szCs w:val="20"/>
        </w:rPr>
        <w:t xml:space="preserve"> </w:t>
      </w:r>
      <w:r w:rsidRPr="0085022A">
        <w:rPr>
          <w:szCs w:val="20"/>
        </w:rPr>
        <w:t>within</w:t>
      </w:r>
      <w:r w:rsidRPr="0085022A">
        <w:rPr>
          <w:spacing w:val="-6"/>
          <w:szCs w:val="20"/>
        </w:rPr>
        <w:t xml:space="preserve"> </w:t>
      </w:r>
      <w:r w:rsidRPr="0085022A">
        <w:rPr>
          <w:szCs w:val="20"/>
        </w:rPr>
        <w:t>10</w:t>
      </w:r>
      <w:r w:rsidRPr="0085022A">
        <w:rPr>
          <w:spacing w:val="-6"/>
          <w:szCs w:val="20"/>
        </w:rPr>
        <w:t xml:space="preserve"> </w:t>
      </w:r>
      <w:r w:rsidRPr="0085022A">
        <w:rPr>
          <w:szCs w:val="20"/>
        </w:rPr>
        <w:t>days</w:t>
      </w:r>
      <w:r w:rsidRPr="0085022A">
        <w:rPr>
          <w:spacing w:val="-6"/>
          <w:szCs w:val="20"/>
        </w:rPr>
        <w:t xml:space="preserve"> </w:t>
      </w:r>
      <w:r w:rsidRPr="0085022A">
        <w:rPr>
          <w:szCs w:val="20"/>
        </w:rPr>
        <w:t>of</w:t>
      </w:r>
      <w:r w:rsidRPr="0085022A">
        <w:rPr>
          <w:spacing w:val="-6"/>
          <w:szCs w:val="20"/>
        </w:rPr>
        <w:t xml:space="preserve"> </w:t>
      </w:r>
      <w:r w:rsidRPr="0085022A">
        <w:rPr>
          <w:szCs w:val="20"/>
        </w:rPr>
        <w:t>receipt</w:t>
      </w:r>
      <w:r w:rsidRPr="0085022A">
        <w:rPr>
          <w:spacing w:val="-6"/>
          <w:szCs w:val="20"/>
        </w:rPr>
        <w:t xml:space="preserve"> </w:t>
      </w:r>
      <w:r w:rsidRPr="0085022A">
        <w:rPr>
          <w:szCs w:val="20"/>
        </w:rPr>
        <w:t>of</w:t>
      </w:r>
      <w:r w:rsidRPr="0085022A">
        <w:rPr>
          <w:spacing w:val="-5"/>
          <w:szCs w:val="20"/>
        </w:rPr>
        <w:t xml:space="preserve"> </w:t>
      </w:r>
      <w:r w:rsidRPr="0085022A">
        <w:rPr>
          <w:szCs w:val="20"/>
        </w:rPr>
        <w:t>such</w:t>
      </w:r>
      <w:r w:rsidRPr="0085022A">
        <w:rPr>
          <w:spacing w:val="-6"/>
          <w:szCs w:val="20"/>
        </w:rPr>
        <w:t xml:space="preserve"> </w:t>
      </w:r>
      <w:r w:rsidRPr="0085022A">
        <w:rPr>
          <w:szCs w:val="20"/>
        </w:rPr>
        <w:t>written request</w:t>
      </w:r>
      <w:r w:rsidRPr="0085022A">
        <w:rPr>
          <w:spacing w:val="-11"/>
          <w:szCs w:val="20"/>
        </w:rPr>
        <w:t xml:space="preserve"> </w:t>
      </w:r>
      <w:r w:rsidRPr="0085022A">
        <w:rPr>
          <w:szCs w:val="20"/>
        </w:rPr>
        <w:t>of</w:t>
      </w:r>
      <w:r w:rsidRPr="0085022A">
        <w:rPr>
          <w:spacing w:val="-10"/>
          <w:szCs w:val="20"/>
        </w:rPr>
        <w:t xml:space="preserve"> </w:t>
      </w:r>
      <w:r w:rsidRPr="0085022A">
        <w:rPr>
          <w:szCs w:val="20"/>
        </w:rPr>
        <w:t>the</w:t>
      </w:r>
      <w:r w:rsidRPr="0085022A">
        <w:rPr>
          <w:spacing w:val="-10"/>
          <w:szCs w:val="20"/>
        </w:rPr>
        <w:t xml:space="preserve"> </w:t>
      </w:r>
      <w:r w:rsidRPr="0085022A">
        <w:rPr>
          <w:szCs w:val="20"/>
        </w:rPr>
        <w:t>time</w:t>
      </w:r>
      <w:r w:rsidRPr="0085022A">
        <w:rPr>
          <w:spacing w:val="-10"/>
          <w:szCs w:val="20"/>
        </w:rPr>
        <w:t xml:space="preserve"> </w:t>
      </w:r>
      <w:r w:rsidRPr="0085022A">
        <w:rPr>
          <w:szCs w:val="20"/>
        </w:rPr>
        <w:t>and</w:t>
      </w:r>
      <w:r w:rsidRPr="0085022A">
        <w:rPr>
          <w:spacing w:val="-11"/>
          <w:szCs w:val="20"/>
        </w:rPr>
        <w:t xml:space="preserve"> </w:t>
      </w:r>
      <w:r w:rsidRPr="0085022A">
        <w:rPr>
          <w:szCs w:val="20"/>
        </w:rPr>
        <w:t>place</w:t>
      </w:r>
      <w:r w:rsidRPr="0085022A">
        <w:rPr>
          <w:spacing w:val="-10"/>
          <w:szCs w:val="20"/>
        </w:rPr>
        <w:t xml:space="preserve"> </w:t>
      </w:r>
      <w:r w:rsidRPr="0085022A">
        <w:rPr>
          <w:szCs w:val="20"/>
        </w:rPr>
        <w:t>of</w:t>
      </w:r>
      <w:r w:rsidRPr="0085022A">
        <w:rPr>
          <w:spacing w:val="-10"/>
          <w:szCs w:val="20"/>
        </w:rPr>
        <w:t xml:space="preserve"> </w:t>
      </w:r>
      <w:r w:rsidRPr="0085022A">
        <w:rPr>
          <w:szCs w:val="20"/>
        </w:rPr>
        <w:t>the</w:t>
      </w:r>
      <w:r w:rsidRPr="0085022A">
        <w:rPr>
          <w:spacing w:val="-10"/>
          <w:szCs w:val="20"/>
        </w:rPr>
        <w:t xml:space="preserve"> </w:t>
      </w:r>
      <w:r w:rsidRPr="0085022A">
        <w:rPr>
          <w:szCs w:val="20"/>
        </w:rPr>
        <w:t>meeting,</w:t>
      </w:r>
      <w:r w:rsidRPr="0085022A">
        <w:rPr>
          <w:spacing w:val="-11"/>
          <w:szCs w:val="20"/>
        </w:rPr>
        <w:t xml:space="preserve"> </w:t>
      </w:r>
      <w:r w:rsidRPr="0085022A">
        <w:rPr>
          <w:szCs w:val="20"/>
        </w:rPr>
        <w:t>which</w:t>
      </w:r>
      <w:r w:rsidRPr="0085022A">
        <w:rPr>
          <w:spacing w:val="-10"/>
          <w:szCs w:val="20"/>
        </w:rPr>
        <w:t xml:space="preserve"> </w:t>
      </w:r>
      <w:r w:rsidRPr="0085022A">
        <w:rPr>
          <w:szCs w:val="20"/>
        </w:rPr>
        <w:t>shall</w:t>
      </w:r>
      <w:r w:rsidRPr="0085022A">
        <w:rPr>
          <w:spacing w:val="-10"/>
          <w:szCs w:val="20"/>
        </w:rPr>
        <w:t xml:space="preserve"> </w:t>
      </w:r>
      <w:r w:rsidRPr="0085022A">
        <w:rPr>
          <w:spacing w:val="-5"/>
          <w:szCs w:val="20"/>
        </w:rPr>
        <w:t xml:space="preserve">take </w:t>
      </w:r>
      <w:r w:rsidRPr="0085022A">
        <w:rPr>
          <w:szCs w:val="20"/>
        </w:rPr>
        <w:t>place not less than 21 and not more than 45 days after the date on which such notification is</w:t>
      </w:r>
      <w:r w:rsidRPr="0085022A">
        <w:rPr>
          <w:spacing w:val="-12"/>
          <w:szCs w:val="20"/>
        </w:rPr>
        <w:t xml:space="preserve"> </w:t>
      </w:r>
      <w:r w:rsidRPr="0085022A">
        <w:rPr>
          <w:szCs w:val="20"/>
        </w:rPr>
        <w:t>given.</w:t>
      </w:r>
    </w:p>
    <w:p w14:paraId="54B6FEC0" w14:textId="77777777" w:rsidR="00297989" w:rsidRPr="0085022A" w:rsidRDefault="00297989" w:rsidP="00297989">
      <w:pPr>
        <w:pStyle w:val="ocNum5th4"/>
        <w:spacing w:before="8" w:line="249" w:lineRule="auto"/>
        <w:ind w:left="1306" w:right="34"/>
        <w:rPr>
          <w:szCs w:val="20"/>
        </w:rPr>
      </w:pPr>
      <w:r w:rsidRPr="0085022A">
        <w:rPr>
          <w:szCs w:val="20"/>
        </w:rPr>
        <w:t xml:space="preserve">The Issuer (with the agreement of the Fiscal Agent) will set the procedures governing the conduct of any meeting in accordance with the Agency Agreement. If the Agency Agreement does not include such procedures, or additional procedures are required, the </w:t>
      </w:r>
      <w:r w:rsidRPr="0085022A">
        <w:rPr>
          <w:szCs w:val="20"/>
        </w:rPr>
        <w:lastRenderedPageBreak/>
        <w:t>Issuer and the Fiscal Agent will agree such procedures as are customary in the market and in such a manner as to facilitate any multiple series aggregation, if in relation to a Reserved Matter the Issuer proposes any modification to the terms and conditions of, or action with respect to, two or more series of debt securities issued by it.</w:t>
      </w:r>
    </w:p>
    <w:p w14:paraId="0B57FC5F" w14:textId="77777777" w:rsidR="00297989" w:rsidRPr="0085022A" w:rsidRDefault="00297989" w:rsidP="00297989">
      <w:pPr>
        <w:pStyle w:val="ocNum5th4"/>
        <w:spacing w:before="8" w:line="249" w:lineRule="auto"/>
        <w:ind w:left="1306" w:right="34"/>
        <w:rPr>
          <w:szCs w:val="20"/>
        </w:rPr>
      </w:pPr>
      <w:r w:rsidRPr="0085022A">
        <w:rPr>
          <w:szCs w:val="20"/>
        </w:rPr>
        <w:t xml:space="preserve">The notice convening any meeting will specify, </w:t>
      </w:r>
      <w:r w:rsidRPr="0085022A">
        <w:rPr>
          <w:i/>
          <w:iCs/>
          <w:szCs w:val="20"/>
        </w:rPr>
        <w:t>inter alia</w:t>
      </w:r>
      <w:r w:rsidRPr="0085022A">
        <w:rPr>
          <w:szCs w:val="20"/>
        </w:rPr>
        <w:t>:</w:t>
      </w:r>
    </w:p>
    <w:p w14:paraId="49797C36" w14:textId="77777777" w:rsidR="00297989" w:rsidRPr="0085022A" w:rsidRDefault="00297989" w:rsidP="00297989">
      <w:pPr>
        <w:pStyle w:val="ocNum5th5"/>
        <w:rPr>
          <w:szCs w:val="20"/>
        </w:rPr>
      </w:pPr>
      <w:r w:rsidRPr="0085022A">
        <w:rPr>
          <w:szCs w:val="20"/>
        </w:rPr>
        <w:t xml:space="preserve">the date, time and location of the meeting; </w:t>
      </w:r>
    </w:p>
    <w:p w14:paraId="549F0A31" w14:textId="77777777" w:rsidR="00297989" w:rsidRPr="0085022A" w:rsidRDefault="00297989" w:rsidP="00297989">
      <w:pPr>
        <w:pStyle w:val="ocNum5th5"/>
        <w:rPr>
          <w:szCs w:val="20"/>
        </w:rPr>
      </w:pPr>
      <w:r w:rsidRPr="0085022A">
        <w:rPr>
          <w:szCs w:val="20"/>
        </w:rPr>
        <w:t xml:space="preserve">the agenda and the text of any Extraordinary Resolution to be proposed for adoption at the meeting; </w:t>
      </w:r>
    </w:p>
    <w:p w14:paraId="7456ED30" w14:textId="77777777" w:rsidR="00297989" w:rsidRPr="0085022A" w:rsidRDefault="00297989" w:rsidP="00297989">
      <w:pPr>
        <w:pStyle w:val="ocNum5th5"/>
        <w:rPr>
          <w:szCs w:val="20"/>
        </w:rPr>
      </w:pPr>
      <w:r w:rsidRPr="0085022A">
        <w:rPr>
          <w:szCs w:val="20"/>
        </w:rPr>
        <w:t>the record date for the meeting, which shall be no more than five business days before the date of the meeting;</w:t>
      </w:r>
    </w:p>
    <w:p w14:paraId="45D64026" w14:textId="77777777" w:rsidR="00297989" w:rsidRPr="0085022A" w:rsidRDefault="00297989" w:rsidP="00297989">
      <w:pPr>
        <w:pStyle w:val="ocNum5th5"/>
        <w:rPr>
          <w:szCs w:val="20"/>
        </w:rPr>
      </w:pPr>
      <w:r w:rsidRPr="0085022A">
        <w:rPr>
          <w:szCs w:val="20"/>
        </w:rPr>
        <w:t>the documentation required to be produced by a Noteholder in order to be entitled to participate at the meeting or to appoint a proxy to act on the Noteholder's behalf at the meeting;</w:t>
      </w:r>
    </w:p>
    <w:p w14:paraId="4767D96E" w14:textId="77777777" w:rsidR="00297989" w:rsidRPr="0085022A" w:rsidRDefault="00297989" w:rsidP="00297989">
      <w:pPr>
        <w:pStyle w:val="ocNum5th5"/>
        <w:rPr>
          <w:szCs w:val="20"/>
        </w:rPr>
      </w:pPr>
      <w:r w:rsidRPr="0085022A">
        <w:rPr>
          <w:szCs w:val="20"/>
        </w:rPr>
        <w:t xml:space="preserve">any time deadline and procedures required by any relevant international and/or domestic clearing systems or similar through which the Notes are traded and/or held by Noteholders; </w:t>
      </w:r>
    </w:p>
    <w:p w14:paraId="760D32D0" w14:textId="2C91681B" w:rsidR="00297989" w:rsidRPr="0085022A" w:rsidRDefault="00297989" w:rsidP="00297989">
      <w:pPr>
        <w:pStyle w:val="ocNum5th5"/>
        <w:rPr>
          <w:szCs w:val="20"/>
        </w:rPr>
      </w:pPr>
      <w:r w:rsidRPr="0085022A">
        <w:rPr>
          <w:szCs w:val="20"/>
        </w:rPr>
        <w:t>whether Condition 16(b) (</w:t>
      </w:r>
      <w:r w:rsidRPr="0085022A">
        <w:rPr>
          <w:i/>
          <w:iCs/>
          <w:szCs w:val="20"/>
        </w:rPr>
        <w:t>Modification of this Series of Notes only</w:t>
      </w:r>
      <w:r w:rsidRPr="0085022A">
        <w:rPr>
          <w:szCs w:val="20"/>
        </w:rPr>
        <w:t>), or Condition 16(c) (</w:t>
      </w:r>
      <w:r w:rsidRPr="0085022A">
        <w:rPr>
          <w:i/>
          <w:iCs/>
          <w:szCs w:val="20"/>
        </w:rPr>
        <w:t>Multiple Series Aggregation – Single limb voting</w:t>
      </w:r>
      <w:r w:rsidRPr="0085022A">
        <w:rPr>
          <w:szCs w:val="20"/>
        </w:rPr>
        <w:t>), or Condition 16(d)</w:t>
      </w:r>
      <w:r w:rsidR="00696FD6" w:rsidRPr="0085022A">
        <w:rPr>
          <w:szCs w:val="20"/>
        </w:rPr>
        <w:t xml:space="preserve"> </w:t>
      </w:r>
      <w:r w:rsidRPr="0085022A">
        <w:rPr>
          <w:szCs w:val="20"/>
        </w:rPr>
        <w:t>(</w:t>
      </w:r>
      <w:r w:rsidRPr="0085022A">
        <w:rPr>
          <w:i/>
          <w:iCs/>
          <w:szCs w:val="20"/>
        </w:rPr>
        <w:t>Multiple Series Aggregation – Two limb voting</w:t>
      </w:r>
      <w:r w:rsidRPr="0085022A">
        <w:rPr>
          <w:szCs w:val="20"/>
        </w:rPr>
        <w:t xml:space="preserve">) shall apply and, if relevant, in relation to which other series of debt securities it applies; </w:t>
      </w:r>
    </w:p>
    <w:p w14:paraId="73635E4E" w14:textId="77777777" w:rsidR="00297989" w:rsidRPr="0085022A" w:rsidRDefault="00297989" w:rsidP="00297989">
      <w:pPr>
        <w:pStyle w:val="ocNum5th5"/>
        <w:rPr>
          <w:szCs w:val="20"/>
        </w:rPr>
      </w:pPr>
      <w:r w:rsidRPr="0085022A">
        <w:rPr>
          <w:szCs w:val="20"/>
        </w:rPr>
        <w:t>if the proposed modification or action relates to two or more series of debt securities issued by it and contemplates such series of debt securities being aggregated in more than one group of debt securities, a description of the proposed treatment of each such group of debt securities;</w:t>
      </w:r>
    </w:p>
    <w:p w14:paraId="4625C335" w14:textId="5FCCA6E9" w:rsidR="00297989" w:rsidRPr="0085022A" w:rsidRDefault="00297989" w:rsidP="00297989">
      <w:pPr>
        <w:pStyle w:val="ocNum5th5"/>
        <w:rPr>
          <w:szCs w:val="20"/>
        </w:rPr>
      </w:pPr>
      <w:r w:rsidRPr="0085022A">
        <w:rPr>
          <w:szCs w:val="20"/>
        </w:rPr>
        <w:t>such information that is required to be provided by the Issuer in accordance with Condition 16(f) (</w:t>
      </w:r>
      <w:r w:rsidRPr="0085022A">
        <w:rPr>
          <w:i/>
          <w:iCs/>
          <w:szCs w:val="20"/>
        </w:rPr>
        <w:t>Information</w:t>
      </w:r>
      <w:r w:rsidRPr="0085022A">
        <w:rPr>
          <w:szCs w:val="20"/>
        </w:rPr>
        <w:t>);</w:t>
      </w:r>
    </w:p>
    <w:p w14:paraId="31BE9F3F" w14:textId="3BE7A40C" w:rsidR="00297989" w:rsidRPr="0085022A" w:rsidRDefault="00297989" w:rsidP="00297989">
      <w:pPr>
        <w:pStyle w:val="ocNum5th5"/>
        <w:rPr>
          <w:szCs w:val="20"/>
        </w:rPr>
      </w:pPr>
      <w:r w:rsidRPr="0085022A">
        <w:rPr>
          <w:szCs w:val="20"/>
        </w:rPr>
        <w:t>the identity of the Aggregation Agent and the Calculation Agent (as these terms are defined below), if any, for any proposed modification or action to be voted on at the meeting, and the details of any applicable methodology referred to in Clause 16(g) (</w:t>
      </w:r>
      <w:r w:rsidRPr="0085022A">
        <w:rPr>
          <w:i/>
          <w:iCs/>
          <w:szCs w:val="20"/>
        </w:rPr>
        <w:t>Claims Valuation</w:t>
      </w:r>
      <w:r w:rsidRPr="0085022A">
        <w:rPr>
          <w:szCs w:val="20"/>
        </w:rPr>
        <w:t xml:space="preserve">); and </w:t>
      </w:r>
    </w:p>
    <w:p w14:paraId="78F0094D" w14:textId="77777777" w:rsidR="00297989" w:rsidRPr="0085022A" w:rsidRDefault="00297989" w:rsidP="00297989">
      <w:pPr>
        <w:pStyle w:val="ocNum5th5"/>
        <w:rPr>
          <w:szCs w:val="20"/>
        </w:rPr>
      </w:pPr>
      <w:r w:rsidRPr="0085022A">
        <w:rPr>
          <w:szCs w:val="20"/>
        </w:rPr>
        <w:t>any additional procedures which may be necessary and, if applicable, the conditions under which a multiple series aggregation will be deemed to have been satisfied if it is approved as to some but not all of the affected series of debt securities.</w:t>
      </w:r>
    </w:p>
    <w:p w14:paraId="2BA1D1E0" w14:textId="01E52BE6" w:rsidR="00297989" w:rsidRPr="0085022A" w:rsidRDefault="00297989" w:rsidP="00297989">
      <w:pPr>
        <w:pStyle w:val="ocNum5th4"/>
        <w:spacing w:before="8" w:line="249" w:lineRule="auto"/>
        <w:ind w:left="1306" w:right="34"/>
        <w:rPr>
          <w:szCs w:val="20"/>
        </w:rPr>
      </w:pPr>
      <w:r w:rsidRPr="0085022A">
        <w:rPr>
          <w:szCs w:val="20"/>
        </w:rPr>
        <w:t>In addition, the Agency Agreement contains provisions relating to Written</w:t>
      </w:r>
      <w:r w:rsidRPr="0085022A">
        <w:rPr>
          <w:spacing w:val="-17"/>
          <w:szCs w:val="20"/>
        </w:rPr>
        <w:t xml:space="preserve"> </w:t>
      </w:r>
      <w:r w:rsidRPr="0085022A">
        <w:rPr>
          <w:szCs w:val="20"/>
        </w:rPr>
        <w:t>Resolutions.</w:t>
      </w:r>
      <w:r w:rsidRPr="0085022A">
        <w:rPr>
          <w:spacing w:val="-17"/>
          <w:szCs w:val="20"/>
        </w:rPr>
        <w:t xml:space="preserve"> </w:t>
      </w:r>
      <w:r w:rsidRPr="0085022A">
        <w:rPr>
          <w:szCs w:val="20"/>
        </w:rPr>
        <w:t>All</w:t>
      </w:r>
      <w:r w:rsidRPr="0085022A">
        <w:rPr>
          <w:spacing w:val="-17"/>
          <w:szCs w:val="20"/>
        </w:rPr>
        <w:t xml:space="preserve"> </w:t>
      </w:r>
      <w:r w:rsidRPr="0085022A">
        <w:rPr>
          <w:szCs w:val="20"/>
        </w:rPr>
        <w:t>information</w:t>
      </w:r>
      <w:r w:rsidRPr="0085022A">
        <w:rPr>
          <w:spacing w:val="-17"/>
          <w:szCs w:val="20"/>
        </w:rPr>
        <w:t xml:space="preserve"> </w:t>
      </w:r>
      <w:r w:rsidRPr="0085022A">
        <w:rPr>
          <w:szCs w:val="20"/>
        </w:rPr>
        <w:t>to</w:t>
      </w:r>
      <w:r w:rsidRPr="0085022A">
        <w:rPr>
          <w:spacing w:val="-16"/>
          <w:szCs w:val="20"/>
        </w:rPr>
        <w:t xml:space="preserve"> </w:t>
      </w:r>
      <w:r w:rsidRPr="0085022A">
        <w:rPr>
          <w:szCs w:val="20"/>
        </w:rPr>
        <w:t xml:space="preserve">be provided pursuant to Condition 16(a)(iv) shall also be provided, </w:t>
      </w:r>
      <w:r w:rsidRPr="0085022A">
        <w:rPr>
          <w:i/>
          <w:iCs/>
          <w:szCs w:val="20"/>
        </w:rPr>
        <w:t>mutatis mutandis</w:t>
      </w:r>
      <w:r w:rsidRPr="0085022A">
        <w:rPr>
          <w:szCs w:val="20"/>
        </w:rPr>
        <w:t>, in respect of Written Resolutions.</w:t>
      </w:r>
    </w:p>
    <w:p w14:paraId="79FD3E6F" w14:textId="0A2224CE" w:rsidR="00297989" w:rsidRPr="0085022A" w:rsidRDefault="00297989" w:rsidP="00297989">
      <w:pPr>
        <w:pStyle w:val="ocNum5th4"/>
        <w:spacing w:before="8" w:line="249" w:lineRule="auto"/>
        <w:ind w:left="1306" w:right="34"/>
        <w:rPr>
          <w:szCs w:val="20"/>
        </w:rPr>
      </w:pPr>
      <w:r w:rsidRPr="0085022A">
        <w:rPr>
          <w:noProof/>
          <w:szCs w:val="20"/>
        </w:rPr>
        <mc:AlternateContent>
          <mc:Choice Requires="wps">
            <w:drawing>
              <wp:anchor distT="0" distB="0" distL="114300" distR="114300" simplePos="0" relativeHeight="251658241" behindDoc="0" locked="0" layoutInCell="1" allowOverlap="1" wp14:anchorId="6B07A449" wp14:editId="632128AB">
                <wp:simplePos x="0" y="0"/>
                <wp:positionH relativeFrom="page">
                  <wp:posOffset>4856480</wp:posOffset>
                </wp:positionH>
                <wp:positionV relativeFrom="paragraph">
                  <wp:posOffset>-755650</wp:posOffset>
                </wp:positionV>
                <wp:extent cx="24765" cy="80645"/>
                <wp:effectExtent l="0" t="0" r="32385" b="33655"/>
                <wp:wrapNone/>
                <wp:docPr id="82" name="Straight Connector 8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4765" cy="80645"/>
                        </a:xfrm>
                        <a:prstGeom prst="line">
                          <a:avLst/>
                        </a:prstGeom>
                        <a:noFill/>
                        <a:ln w="9754">
                          <a:solidFill>
                            <a:srgbClr val="B3A16A"/>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7BEA7CF0" id="Straight Connector 82" o:spid="_x0000_s1026" style="position:absolute;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 from="382.4pt,-59.5pt" to="384.35pt,-53.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Er6JJQIAADoEAAAOAAAAZHJzL2Uyb0RvYy54bWysU02P2yAQvVfqf0Dcs7azzsdacVZbO+ll&#10;u10p2x9AAMeoGBCQOFHV/96BONGmvVRVLzAwM483b4bF47GT6MCtE1qVOLtLMeKKaibUrsTf3taj&#10;OUbOE8WI1IqX+MQdflx+/LDoTcHHutWScYsARLmiNyVuvTdFkjja8o64O224AmejbUc8HO0uYZb0&#10;gN7JZJym06TXlhmrKXcObuuzEy8jftNw6r82jeMeyRIDNx9XG9dtWJPlghQ7S0wr6ECD/AOLjggF&#10;j16hauIJ2lvxB1QnqNVON/6O6i7RTSMojzVANVn6WzWblhgeawFxnLnK5P4fLH05vFokWInnY4wU&#10;6aBHG2+J2LUeVVopUFBbBE5QqjeugIRKvdpQKz2qjXnW9LtDSlctUTseGb+dDKBkISO5SQkHZ+C9&#10;bf9FM4ghe6+jbMfGdgESBEHH2J3TtTv86BGFy3E+m04wouCZp9N8EvFJcUk11vnPXHcoGCWWQgXp&#10;SEEOz84HKqS4hIRrpddCyth+qVBf4ofZJI8JTkvBgjOEObvbVtKiA4EB+nT/lE2fhndvwqzeKxbB&#10;Wk7YarA9EfJsw+NSBTwoBugM1nlCfjykD6v5ap6P8vF0NcrTuh49rat8NF1ns0l9X1dVnf0M1LK8&#10;aAVjXAV2l2nN8r+bhuHfnOfsOq9XGZJb9KgXkL3skXTsZmjgeRS2mp1e7aXLMKAxePhM4Qe8P4P9&#10;/ssvfwEAAP//AwBQSwMEFAAGAAgAAAAhAF78IzzkAAAADQEAAA8AAABkcnMvZG93bnJldi54bWxM&#10;j8FOwzAQRO9I/IO1SFxQ6wRQ0oQ4FUVCqEg9UNoDNydekqjxOordNvw92xMcZ2c0+6ZYTrYXJxx9&#10;50hBPI9AINXOdNQo2H2+zhYgfNBkdO8IFfygh2V5fVXo3LgzfeBpGxrBJeRzraANYcil9HWLVvu5&#10;G5DY+3aj1YHl2Egz6jOX217eR1Eire6IP7R6wJcW68P2aBUc3jar7C6tcL/er77Wu87U2ftGqdub&#10;6fkJRMAp/IXhgs/oUDJT5Y5kvOgVpMkjowcFszjOeBVH0mSRgqgupyh5AFkW8v+K8hcAAP//AwBQ&#10;SwECLQAUAAYACAAAACEAtoM4kv4AAADhAQAAEwAAAAAAAAAAAAAAAAAAAAAAW0NvbnRlbnRfVHlw&#10;ZXNdLnhtbFBLAQItABQABgAIAAAAIQA4/SH/1gAAAJQBAAALAAAAAAAAAAAAAAAAAC8BAABfcmVs&#10;cy8ucmVsc1BLAQItABQABgAIAAAAIQDFEr6JJQIAADoEAAAOAAAAAAAAAAAAAAAAAC4CAABkcnMv&#10;ZTJvRG9jLnhtbFBLAQItABQABgAIAAAAIQBe/CM85AAAAA0BAAAPAAAAAAAAAAAAAAAAAH8EAABk&#10;cnMvZG93bnJldi54bWxQSwUGAAAAAAQABADzAAAAkAUAAAAA&#10;" strokecolor="#b3a16a" strokeweight=".27094mm">
                <w10:wrap anchorx="page"/>
              </v:line>
            </w:pict>
          </mc:Fallback>
        </mc:AlternateContent>
      </w:r>
      <w:r w:rsidRPr="0085022A">
        <w:rPr>
          <w:szCs w:val="20"/>
        </w:rPr>
        <w:t>A "</w:t>
      </w:r>
      <w:r w:rsidRPr="0085022A">
        <w:rPr>
          <w:b/>
          <w:bCs/>
          <w:szCs w:val="20"/>
        </w:rPr>
        <w:t>record date</w:t>
      </w:r>
      <w:r w:rsidRPr="0085022A">
        <w:rPr>
          <w:szCs w:val="20"/>
        </w:rPr>
        <w:t>" in relation to any proposed modification or action means the date fixed by the Issuer for determining the Noteholders and, in the case of a multiple series aggregation, the holders of debt securities of each other affected series that are entitled to vote on a Multiple Series Single Limb Extraordinary Resolution or a Multiple Series Two Limb Extraordinary Resolution, or to sign a Multiple Series Single Limb Written Resolution or a Multiple Series Two Limb Written Resolution.</w:t>
      </w:r>
    </w:p>
    <w:p w14:paraId="03513425" w14:textId="77777777" w:rsidR="00297989" w:rsidRPr="0085022A" w:rsidRDefault="00297989" w:rsidP="00297989">
      <w:pPr>
        <w:pStyle w:val="ocNum5th4"/>
        <w:spacing w:before="8" w:line="249" w:lineRule="auto"/>
        <w:ind w:left="1306" w:right="34"/>
        <w:rPr>
          <w:szCs w:val="20"/>
        </w:rPr>
      </w:pPr>
      <w:r w:rsidRPr="0085022A">
        <w:rPr>
          <w:szCs w:val="20"/>
        </w:rPr>
        <w:t>An "</w:t>
      </w:r>
      <w:r w:rsidRPr="0085022A">
        <w:rPr>
          <w:b/>
          <w:bCs/>
          <w:szCs w:val="20"/>
        </w:rPr>
        <w:t>Extraordinary Resolution</w:t>
      </w:r>
      <w:r w:rsidRPr="0085022A">
        <w:rPr>
          <w:szCs w:val="20"/>
        </w:rPr>
        <w:t>" means any of a Single Series Extraordinary Resolution, a Multiple Series Single Limb Extraordinary Resolution and/or a Multiple Series Two Limb Extraordinary Resolution, as the case may be.</w:t>
      </w:r>
    </w:p>
    <w:p w14:paraId="5D4A20D1" w14:textId="77777777" w:rsidR="00297989" w:rsidRPr="0085022A" w:rsidRDefault="00297989" w:rsidP="00297989">
      <w:pPr>
        <w:pStyle w:val="ocNum5th4"/>
        <w:spacing w:before="8" w:line="249" w:lineRule="auto"/>
        <w:ind w:left="1306" w:right="34"/>
        <w:rPr>
          <w:szCs w:val="20"/>
        </w:rPr>
      </w:pPr>
      <w:r w:rsidRPr="0085022A">
        <w:rPr>
          <w:szCs w:val="20"/>
        </w:rPr>
        <w:lastRenderedPageBreak/>
        <w:t>A "</w:t>
      </w:r>
      <w:r w:rsidRPr="0085022A">
        <w:rPr>
          <w:b/>
          <w:bCs/>
          <w:szCs w:val="20"/>
        </w:rPr>
        <w:t>Written Resolution</w:t>
      </w:r>
      <w:r w:rsidRPr="0085022A">
        <w:rPr>
          <w:szCs w:val="20"/>
        </w:rPr>
        <w:t>" means any of a Single Series Written Resolution, a Multiple Series Single Limb Written Resolution and/or a Multiple Series Two Limb Written Resolution, as the case may be.</w:t>
      </w:r>
    </w:p>
    <w:p w14:paraId="7FD9E6AA" w14:textId="77777777" w:rsidR="00297989" w:rsidRPr="0085022A" w:rsidRDefault="00297989" w:rsidP="00297989">
      <w:pPr>
        <w:pStyle w:val="ocNum5th4"/>
        <w:spacing w:before="8" w:line="249" w:lineRule="auto"/>
        <w:ind w:left="1306" w:right="34"/>
        <w:rPr>
          <w:szCs w:val="20"/>
        </w:rPr>
      </w:pPr>
      <w:r w:rsidRPr="0085022A">
        <w:rPr>
          <w:szCs w:val="20"/>
        </w:rPr>
        <w:t>Any reference to "</w:t>
      </w:r>
      <w:r w:rsidRPr="0085022A">
        <w:rPr>
          <w:b/>
          <w:bCs/>
          <w:szCs w:val="20"/>
        </w:rPr>
        <w:t>debt securities</w:t>
      </w:r>
      <w:r w:rsidRPr="0085022A">
        <w:rPr>
          <w:szCs w:val="20"/>
        </w:rPr>
        <w:t>" means any notes (including the Notes), bonds, debentures or other debt securities issued by the Issuer in one or more series with an original stated maturity of more than one year.</w:t>
      </w:r>
    </w:p>
    <w:p w14:paraId="6572F873" w14:textId="2F55BF73" w:rsidR="00297989" w:rsidRPr="0085022A" w:rsidRDefault="00297989" w:rsidP="00297989">
      <w:pPr>
        <w:pStyle w:val="ocNum5th4"/>
        <w:spacing w:before="8" w:line="249" w:lineRule="auto"/>
        <w:ind w:left="1306" w:right="34"/>
        <w:rPr>
          <w:szCs w:val="20"/>
        </w:rPr>
      </w:pPr>
      <w:r w:rsidRPr="0085022A">
        <w:rPr>
          <w:szCs w:val="20"/>
        </w:rPr>
        <w:t>"</w:t>
      </w:r>
      <w:r w:rsidRPr="0085022A">
        <w:rPr>
          <w:b/>
          <w:bCs/>
          <w:szCs w:val="20"/>
        </w:rPr>
        <w:t>Debt Securities Capable of Aggregation</w:t>
      </w:r>
      <w:r w:rsidRPr="0085022A">
        <w:rPr>
          <w:szCs w:val="20"/>
        </w:rPr>
        <w:t>" means those debt securities which include or incorporate by reference this Condition 16 (</w:t>
      </w:r>
      <w:r w:rsidRPr="0085022A">
        <w:rPr>
          <w:i/>
          <w:iCs/>
          <w:szCs w:val="20"/>
        </w:rPr>
        <w:t>Meetings of Noteholders; Written Resolutions</w:t>
      </w:r>
      <w:r w:rsidRPr="0085022A">
        <w:rPr>
          <w:szCs w:val="20"/>
        </w:rPr>
        <w:t>) and Condition 17 (</w:t>
      </w:r>
      <w:r w:rsidRPr="0085022A">
        <w:rPr>
          <w:i/>
          <w:iCs/>
          <w:szCs w:val="20"/>
        </w:rPr>
        <w:t>Aggregation Agent; Aggregation Procedures</w:t>
      </w:r>
      <w:r w:rsidRPr="0085022A">
        <w:rPr>
          <w:szCs w:val="20"/>
        </w:rPr>
        <w:t>) or provisions substantially in these terms which provide for the debt securities which include such provisions to be capable of being aggregated for voting purposes with other series of debt securities.</w:t>
      </w:r>
    </w:p>
    <w:p w14:paraId="06B234D0" w14:textId="77777777" w:rsidR="00297989" w:rsidRPr="0085022A" w:rsidRDefault="00297989" w:rsidP="00297989">
      <w:pPr>
        <w:pStyle w:val="ocNum5th3"/>
        <w:rPr>
          <w:i/>
          <w:iCs/>
          <w:szCs w:val="20"/>
        </w:rPr>
      </w:pPr>
      <w:r w:rsidRPr="0085022A">
        <w:rPr>
          <w:i/>
          <w:iCs/>
          <w:szCs w:val="20"/>
        </w:rPr>
        <w:t>Modification of this Series of Notes only</w:t>
      </w:r>
    </w:p>
    <w:p w14:paraId="7DA0CBA7" w14:textId="77777777" w:rsidR="00297989" w:rsidRPr="0085022A" w:rsidRDefault="00297989" w:rsidP="00297989">
      <w:pPr>
        <w:pStyle w:val="ocNum5th4"/>
        <w:spacing w:before="8" w:line="249" w:lineRule="auto"/>
        <w:ind w:left="1306" w:right="34"/>
        <w:rPr>
          <w:szCs w:val="20"/>
        </w:rPr>
      </w:pPr>
      <w:r w:rsidRPr="0085022A">
        <w:rPr>
          <w:szCs w:val="20"/>
        </w:rPr>
        <w:t>Any modification of any provision of, or any action in respect of, these Conditions or the Agency Agreement in respect of the Notes may be made or taken if approved by a Single Series Extraordinary Resolution or a Single Series Written Resolution as set out below.</w:t>
      </w:r>
    </w:p>
    <w:p w14:paraId="1CB1B96F" w14:textId="60D1AD42" w:rsidR="00297989" w:rsidRPr="0085022A" w:rsidRDefault="00297989" w:rsidP="00297989">
      <w:pPr>
        <w:pStyle w:val="ocNum5th4"/>
        <w:spacing w:before="8" w:line="249" w:lineRule="auto"/>
        <w:ind w:left="1306" w:right="34"/>
        <w:rPr>
          <w:szCs w:val="20"/>
        </w:rPr>
      </w:pPr>
      <w:r w:rsidRPr="0085022A">
        <w:rPr>
          <w:szCs w:val="20"/>
        </w:rPr>
        <w:t>A "</w:t>
      </w:r>
      <w:r w:rsidRPr="0085022A">
        <w:rPr>
          <w:b/>
          <w:bCs/>
          <w:szCs w:val="20"/>
        </w:rPr>
        <w:t>Single Series Extraordinary Resolution</w:t>
      </w:r>
      <w:r w:rsidRPr="0085022A">
        <w:rPr>
          <w:szCs w:val="20"/>
        </w:rPr>
        <w:t>" means a resolution passed at a meeting of Noteholders duly convened and held in accordance with the procedures prescribed by the Issuer and the Fiscal Agent pursuant to Condition 16(a) (</w:t>
      </w:r>
      <w:r w:rsidRPr="0085022A">
        <w:rPr>
          <w:i/>
          <w:iCs/>
          <w:szCs w:val="20"/>
        </w:rPr>
        <w:t>Convening Meetings of Noteholders; Conduct of Meetings of Noteholders; Written Resolutions</w:t>
      </w:r>
      <w:r w:rsidRPr="0085022A">
        <w:rPr>
          <w:szCs w:val="20"/>
        </w:rPr>
        <w:t>) by a majority of:</w:t>
      </w:r>
    </w:p>
    <w:p w14:paraId="6923A339" w14:textId="77777777" w:rsidR="00297989" w:rsidRPr="0085022A" w:rsidRDefault="00297989" w:rsidP="00297989">
      <w:pPr>
        <w:pStyle w:val="ocNum5th5"/>
        <w:rPr>
          <w:szCs w:val="20"/>
        </w:rPr>
      </w:pPr>
      <w:r w:rsidRPr="0085022A">
        <w:rPr>
          <w:szCs w:val="20"/>
        </w:rPr>
        <w:t>in the case of a Reserved Matter, at least 75 per cent. of the aggregate principal amount of the outstanding Notes; or</w:t>
      </w:r>
    </w:p>
    <w:p w14:paraId="1739C1FD" w14:textId="77777777" w:rsidR="00297989" w:rsidRPr="0085022A" w:rsidRDefault="00297989" w:rsidP="00297989">
      <w:pPr>
        <w:pStyle w:val="ocNum5th5"/>
        <w:rPr>
          <w:szCs w:val="20"/>
        </w:rPr>
      </w:pPr>
      <w:r w:rsidRPr="0085022A">
        <w:rPr>
          <w:szCs w:val="20"/>
        </w:rPr>
        <w:t>in the case of a matter other than a Reserved Matter, more than 50 per cent. of the aggregate principal amount of the outstanding Notes.</w:t>
      </w:r>
    </w:p>
    <w:p w14:paraId="1DD3B931" w14:textId="77777777" w:rsidR="00297989" w:rsidRPr="0085022A" w:rsidRDefault="00297989" w:rsidP="00297989">
      <w:pPr>
        <w:pStyle w:val="ocNum5th4"/>
        <w:spacing w:before="8" w:line="249" w:lineRule="auto"/>
        <w:ind w:left="1306" w:right="34"/>
        <w:rPr>
          <w:szCs w:val="20"/>
        </w:rPr>
      </w:pPr>
      <w:r w:rsidRPr="0085022A">
        <w:rPr>
          <w:szCs w:val="20"/>
        </w:rPr>
        <w:t>A "</w:t>
      </w:r>
      <w:r w:rsidRPr="0085022A">
        <w:rPr>
          <w:b/>
          <w:bCs/>
          <w:szCs w:val="20"/>
        </w:rPr>
        <w:t>Single Series Written Resolution</w:t>
      </w:r>
      <w:r w:rsidRPr="0085022A">
        <w:rPr>
          <w:szCs w:val="20"/>
        </w:rPr>
        <w:t>" means a resolution in writing signed or confirmed in writing by or on behalf of the holders of:</w:t>
      </w:r>
    </w:p>
    <w:p w14:paraId="5E743BB4" w14:textId="77777777" w:rsidR="00297989" w:rsidRPr="0085022A" w:rsidRDefault="00297989" w:rsidP="00297989">
      <w:pPr>
        <w:pStyle w:val="ocNum5th5"/>
        <w:rPr>
          <w:szCs w:val="20"/>
        </w:rPr>
      </w:pPr>
      <w:r w:rsidRPr="0085022A">
        <w:rPr>
          <w:szCs w:val="20"/>
        </w:rPr>
        <w:t>in the case of a Reserved Matter, at least 75 per cent. of the aggregate principal amount of the outstanding Notes; or</w:t>
      </w:r>
    </w:p>
    <w:p w14:paraId="2C235D5B" w14:textId="77777777" w:rsidR="00297989" w:rsidRPr="0085022A" w:rsidRDefault="00297989" w:rsidP="00297989">
      <w:pPr>
        <w:pStyle w:val="ocNum5th5"/>
        <w:rPr>
          <w:szCs w:val="20"/>
        </w:rPr>
      </w:pPr>
      <w:r w:rsidRPr="0085022A">
        <w:rPr>
          <w:szCs w:val="20"/>
        </w:rPr>
        <w:t>in the case of a matter other than a Reserved Matter more than 50 per cent. of the aggregate principal amount of the outstanding Notes.</w:t>
      </w:r>
    </w:p>
    <w:p w14:paraId="63C1344A" w14:textId="77777777" w:rsidR="00297989" w:rsidRPr="0085022A" w:rsidRDefault="00297989" w:rsidP="00297989">
      <w:pPr>
        <w:pStyle w:val="ocNum5th4"/>
        <w:numPr>
          <w:ilvl w:val="0"/>
          <w:numId w:val="0"/>
        </w:numPr>
        <w:spacing w:before="8" w:line="249" w:lineRule="auto"/>
        <w:ind w:left="1306" w:right="34"/>
        <w:rPr>
          <w:szCs w:val="20"/>
        </w:rPr>
      </w:pPr>
      <w:r w:rsidRPr="0085022A">
        <w:rPr>
          <w:szCs w:val="20"/>
        </w:rPr>
        <w:t>Any Single Series Written Resolution may be contained in one document or several documents in the same form, each signed or confirmed in writing by or on behalf of one or more Noteholders.</w:t>
      </w:r>
    </w:p>
    <w:p w14:paraId="05FFD89F" w14:textId="77777777" w:rsidR="00297989" w:rsidRPr="0085022A" w:rsidRDefault="00297989" w:rsidP="00297989">
      <w:pPr>
        <w:pStyle w:val="ocNum5th4"/>
        <w:spacing w:before="8" w:line="249" w:lineRule="auto"/>
        <w:ind w:left="1306" w:right="34"/>
        <w:rPr>
          <w:szCs w:val="20"/>
        </w:rPr>
      </w:pPr>
      <w:r w:rsidRPr="0085022A">
        <w:rPr>
          <w:szCs w:val="20"/>
        </w:rPr>
        <w:t>Any Single Series Extraordinary Resolution duly passed or Single Series Written Resolution approved shall be binding on all Noteholders, whether or not they attended any meeting, whether or not they voted in favour thereof and whether or not they signed or confirmed in writing any such Single Series Written Resolution, as the case may be, and on all Couponholders.</w:t>
      </w:r>
    </w:p>
    <w:p w14:paraId="43260827" w14:textId="77777777" w:rsidR="00297989" w:rsidRPr="0085022A" w:rsidRDefault="00297989" w:rsidP="00297989">
      <w:pPr>
        <w:pStyle w:val="ocNum5th3"/>
        <w:rPr>
          <w:i/>
          <w:iCs/>
          <w:szCs w:val="20"/>
        </w:rPr>
      </w:pPr>
      <w:r w:rsidRPr="0085022A">
        <w:rPr>
          <w:i/>
          <w:iCs/>
          <w:szCs w:val="20"/>
        </w:rPr>
        <w:t>Multiple Series Aggregation – Single limb voting</w:t>
      </w:r>
    </w:p>
    <w:p w14:paraId="2513A972" w14:textId="77777777" w:rsidR="00297989" w:rsidRPr="0085022A" w:rsidRDefault="00297989" w:rsidP="00297989">
      <w:pPr>
        <w:pStyle w:val="ocNum5th4"/>
        <w:rPr>
          <w:szCs w:val="20"/>
        </w:rPr>
      </w:pPr>
      <w:r w:rsidRPr="0085022A">
        <w:rPr>
          <w:szCs w:val="20"/>
        </w:rPr>
        <w:t>In relation to a proposal that includes a Reserved Matter, any modification to the terms and conditions of, or any action with respect to, two or more series of Debt Securities Capable of Aggregation may be made or taken if approved by a Multiple Series Single Limb Extraordinary Resolution or by a Multiple Series Single Limb Written Resolution as set out below, provided that the Uniformly Applicable condition is satisfied.</w:t>
      </w:r>
    </w:p>
    <w:p w14:paraId="7E5835C1" w14:textId="4601B6FA" w:rsidR="00297989" w:rsidRPr="0085022A" w:rsidRDefault="00297989" w:rsidP="00297989">
      <w:pPr>
        <w:pStyle w:val="ocNum5th4"/>
        <w:spacing w:before="8" w:line="249" w:lineRule="auto"/>
        <w:ind w:left="1306" w:right="34"/>
        <w:rPr>
          <w:szCs w:val="20"/>
        </w:rPr>
      </w:pPr>
      <w:r w:rsidRPr="0085022A">
        <w:rPr>
          <w:szCs w:val="20"/>
        </w:rPr>
        <w:t>A "</w:t>
      </w:r>
      <w:r w:rsidRPr="0085022A">
        <w:rPr>
          <w:b/>
          <w:bCs/>
          <w:szCs w:val="20"/>
        </w:rPr>
        <w:t>Multiple Series Single Limb Extraordinary Resolution</w:t>
      </w:r>
      <w:r w:rsidRPr="0085022A">
        <w:rPr>
          <w:szCs w:val="20"/>
        </w:rPr>
        <w:t xml:space="preserve">" means a resolution considered at separate meetings of the holders of each affected series of Debt Securities </w:t>
      </w:r>
      <w:r w:rsidRPr="0085022A">
        <w:rPr>
          <w:szCs w:val="20"/>
        </w:rPr>
        <w:lastRenderedPageBreak/>
        <w:t>Capable of Aggregation, duly convened and held in accordance with the procedures prescribed by the Issuer and the Fiscal Agent pursuant to Condition 16(a) (</w:t>
      </w:r>
      <w:r w:rsidRPr="0085022A">
        <w:rPr>
          <w:i/>
          <w:iCs/>
          <w:szCs w:val="20"/>
        </w:rPr>
        <w:t>Convening Meetings of Noteholders; Conduct of Meetings of Noteholders; Written Resolutions</w:t>
      </w:r>
      <w:r w:rsidRPr="0085022A">
        <w:rPr>
          <w:szCs w:val="20"/>
        </w:rPr>
        <w:t>), as supplemented if necessary, which is passed by a majority of at least 75 per cent. of the aggregate principal amount of the outstanding debt securities of all affected series of Debt Securities Capable of Aggregation</w:t>
      </w:r>
      <w:r w:rsidR="00471195">
        <w:rPr>
          <w:szCs w:val="20"/>
        </w:rPr>
        <w:t xml:space="preserve"> (taken in aggregate)</w:t>
      </w:r>
      <w:r w:rsidRPr="0085022A">
        <w:rPr>
          <w:szCs w:val="20"/>
        </w:rPr>
        <w:t>.</w:t>
      </w:r>
    </w:p>
    <w:p w14:paraId="191327EC" w14:textId="77777777" w:rsidR="00297989" w:rsidRPr="0085022A" w:rsidRDefault="00297989" w:rsidP="00297989">
      <w:pPr>
        <w:pStyle w:val="ocNum5th4"/>
        <w:spacing w:before="8" w:line="249" w:lineRule="auto"/>
        <w:ind w:left="1306" w:right="34"/>
        <w:rPr>
          <w:szCs w:val="20"/>
        </w:rPr>
      </w:pPr>
      <w:r w:rsidRPr="0085022A">
        <w:rPr>
          <w:szCs w:val="20"/>
        </w:rPr>
        <w:t>A "</w:t>
      </w:r>
      <w:r w:rsidRPr="0085022A">
        <w:rPr>
          <w:b/>
          <w:bCs/>
          <w:szCs w:val="20"/>
        </w:rPr>
        <w:t>Multiple Series Single Limb Written Resolution</w:t>
      </w:r>
      <w:r w:rsidRPr="0085022A">
        <w:rPr>
          <w:szCs w:val="20"/>
        </w:rPr>
        <w:t>" means each resolution in writing (with a separate resolution in writing or multiple separate resolutions in writing distributed to the holders of each affected series of Debt Securities Capable of Aggregation, in accordance with the applicable notes documentation) which, when taken together, has been signed or confirmed in writing by or on behalf of the holders of at least 75 per cent. of the aggregate principal amount of the outstanding debt securities of all affected series of Debt Securities Capable of Aggregation (taken in aggregate). Any Multiple Series Single Limb Written Resolution may be contained in one document or several documents in substantially the same form, each signed or confirmed in writing by or on behalf of one or more Noteholders or one or more holders of each affected series of debt securities.</w:t>
      </w:r>
    </w:p>
    <w:p w14:paraId="0EEF577D" w14:textId="77777777" w:rsidR="00297989" w:rsidRPr="0085022A" w:rsidRDefault="00297989" w:rsidP="00297989">
      <w:pPr>
        <w:pStyle w:val="ocNum5th4"/>
        <w:spacing w:before="8" w:line="249" w:lineRule="auto"/>
        <w:ind w:left="1306" w:right="34"/>
        <w:rPr>
          <w:szCs w:val="20"/>
        </w:rPr>
      </w:pPr>
      <w:r w:rsidRPr="0085022A">
        <w:rPr>
          <w:szCs w:val="20"/>
        </w:rPr>
        <w:t>Any Multiple Series Single Limb Extraordinary Resolution duly passed or Multiple Series Single Limb Written Resolution approved shall be binding on all Noteholders and holders of each other affected series of Debt Securities Capable of Aggregation, whether or not they attended any meeting, whether or not they voted in favour thereof, whether or not any other holder or holders of the same series voted in favour thereof and whether or not they signed or confirmed in writing any such Multiple Series Single Limb Written Resolution, as the case may be, and on all Couponholders and couponholders of each other affected series of Debt Securities Capable of Aggregation.</w:t>
      </w:r>
    </w:p>
    <w:p w14:paraId="0EFC0638" w14:textId="77777777" w:rsidR="00297989" w:rsidRPr="0085022A" w:rsidRDefault="00297989" w:rsidP="00297989">
      <w:pPr>
        <w:pStyle w:val="ocNum5th4"/>
        <w:spacing w:before="8" w:line="249" w:lineRule="auto"/>
        <w:ind w:left="1306" w:right="34"/>
        <w:rPr>
          <w:szCs w:val="20"/>
        </w:rPr>
      </w:pPr>
      <w:r w:rsidRPr="0085022A">
        <w:rPr>
          <w:szCs w:val="20"/>
        </w:rPr>
        <w:t>The "</w:t>
      </w:r>
      <w:r w:rsidRPr="0085022A">
        <w:rPr>
          <w:b/>
          <w:bCs/>
          <w:szCs w:val="20"/>
        </w:rPr>
        <w:t>Uniformly Applicable</w:t>
      </w:r>
      <w:r w:rsidRPr="0085022A">
        <w:rPr>
          <w:szCs w:val="20"/>
        </w:rPr>
        <w:t>" condition will be satisfied if:</w:t>
      </w:r>
    </w:p>
    <w:p w14:paraId="75874179" w14:textId="77777777" w:rsidR="00297989" w:rsidRPr="0085022A" w:rsidRDefault="00297989" w:rsidP="00297989">
      <w:pPr>
        <w:pStyle w:val="ocNum5th5"/>
        <w:rPr>
          <w:szCs w:val="20"/>
        </w:rPr>
      </w:pPr>
      <w:r w:rsidRPr="0085022A">
        <w:rPr>
          <w:szCs w:val="20"/>
        </w:rPr>
        <w:t>the holders of all affected series of Debt Securities Capable of Aggregation are invited to exchange, convert, or substitute their debt securities, on the same terms, for (i) the same new instrument or other consideration or (ii) a new instrument, new instruments or other consideration from an identical menu of instruments or other consideration; or</w:t>
      </w:r>
    </w:p>
    <w:p w14:paraId="60E7A276" w14:textId="77777777" w:rsidR="00297989" w:rsidRPr="0085022A" w:rsidRDefault="00297989" w:rsidP="00297989">
      <w:pPr>
        <w:pStyle w:val="ocNum5th5"/>
        <w:rPr>
          <w:szCs w:val="20"/>
        </w:rPr>
      </w:pPr>
      <w:r w:rsidRPr="0085022A">
        <w:rPr>
          <w:szCs w:val="20"/>
        </w:rPr>
        <w:t>the amendments proposed to the terms and conditions of each affected series of Debt Securities Capable of Aggregation would, following implementation of such amendments, result in the amended instruments having identical provisions (other than provisions which are necessarily different, having regard to different currency of issuance).</w:t>
      </w:r>
    </w:p>
    <w:p w14:paraId="31506B19" w14:textId="676AA88C" w:rsidR="00297989" w:rsidRPr="0085022A" w:rsidRDefault="00297989" w:rsidP="006D58D0">
      <w:pPr>
        <w:pStyle w:val="ocNum5th4"/>
        <w:numPr>
          <w:ilvl w:val="0"/>
          <w:numId w:val="0"/>
        </w:numPr>
        <w:spacing w:before="8" w:line="249" w:lineRule="auto"/>
        <w:ind w:left="1361" w:right="34" w:hanging="55"/>
        <w:rPr>
          <w:szCs w:val="20"/>
        </w:rPr>
      </w:pPr>
      <w:r w:rsidRPr="0085022A">
        <w:rPr>
          <w:szCs w:val="20"/>
        </w:rPr>
        <w:t>It is understood that a proposal under Condition 16(c)(iii) above will not be considered to satisfy the Uniformly Applicable condition if each exchanging, converting, substituting or amending holder of each affected series of Debt Securities Capable of Aggregation is not offered the same amount of consideration per amount of principal, the same amount of consideration per amount of interest accrued but unpaid and the same amount of consideration per amount of past due interest, respectively, as that offered to each other exchanging, converting, substituting or amending holder of each affected series of Debt Securities Capable of Aggregation (or, where a menu of instruments or other consideration is offered, each exchanging, converting, substituting or amending holder of each affected series of Debt Securities Capable of Aggregation is not offered the same amount of consideration per amount of principal, the same amount of consideration per amount of interest accrued but unpaid and the same amount of consideration per amount of past due interest, respectively, as that offered to each other exchanging, converting, substituting or amending holder of each affected series of Debt Securities Capable of Aggregation electing the same option from such menu of instruments).</w:t>
      </w:r>
    </w:p>
    <w:p w14:paraId="75297CF0" w14:textId="2E02C1C9" w:rsidR="00297989" w:rsidRPr="0085022A" w:rsidRDefault="00297989" w:rsidP="00297989">
      <w:pPr>
        <w:pStyle w:val="ocNum5th4"/>
        <w:spacing w:before="8" w:line="249" w:lineRule="auto"/>
        <w:ind w:left="1306" w:right="34"/>
        <w:rPr>
          <w:szCs w:val="20"/>
        </w:rPr>
      </w:pPr>
      <w:r w:rsidRPr="0085022A">
        <w:rPr>
          <w:szCs w:val="20"/>
        </w:rPr>
        <w:t xml:space="preserve">Any modification or action proposed under Condition 16(c)(i) may be made in respect of some series only of the Debt Securities Capable of Aggregation and, for the avoidance of </w:t>
      </w:r>
      <w:r w:rsidRPr="0085022A">
        <w:rPr>
          <w:szCs w:val="20"/>
        </w:rPr>
        <w:lastRenderedPageBreak/>
        <w:t>doubt, the provisions described in this Condition 16(c) may be used for different groups of two or more series of Debt Securities Capable of Aggregation simultaneously.</w:t>
      </w:r>
    </w:p>
    <w:p w14:paraId="53AB01BE" w14:textId="77777777" w:rsidR="00297989" w:rsidRPr="0085022A" w:rsidRDefault="00297989" w:rsidP="00297989">
      <w:pPr>
        <w:pStyle w:val="ocNum5th3"/>
        <w:rPr>
          <w:i/>
          <w:iCs/>
          <w:szCs w:val="20"/>
        </w:rPr>
      </w:pPr>
      <w:r w:rsidRPr="0085022A">
        <w:rPr>
          <w:i/>
          <w:iCs/>
          <w:szCs w:val="20"/>
        </w:rPr>
        <w:t>Multiple Series Aggregation – Two limb voting</w:t>
      </w:r>
    </w:p>
    <w:p w14:paraId="626EA7EB" w14:textId="77777777" w:rsidR="00297989" w:rsidRPr="0085022A" w:rsidRDefault="00297989" w:rsidP="00297989">
      <w:pPr>
        <w:pStyle w:val="ocNum5th4"/>
        <w:spacing w:before="8" w:line="249" w:lineRule="auto"/>
        <w:ind w:left="1306" w:right="34"/>
        <w:rPr>
          <w:szCs w:val="20"/>
        </w:rPr>
      </w:pPr>
      <w:r w:rsidRPr="0085022A">
        <w:rPr>
          <w:szCs w:val="20"/>
        </w:rPr>
        <w:t>In relation to a proposal that includes a Reserved Matter, any modification to the terms and conditions of, or any action with respect to, two or more series of Debt Securities Capable of Aggregation may be made or taken if approved by a Multiple Series Two Limb Extraordinary Resolution or by a Multiple Series Two Limb Written Resolution as set out below.</w:t>
      </w:r>
    </w:p>
    <w:p w14:paraId="4A2CD0AA" w14:textId="02F2A294" w:rsidR="00297989" w:rsidRPr="0085022A" w:rsidRDefault="00297989" w:rsidP="00297989">
      <w:pPr>
        <w:pStyle w:val="ocNum5th4"/>
        <w:spacing w:before="8" w:line="249" w:lineRule="auto"/>
        <w:ind w:left="1306" w:right="34"/>
        <w:rPr>
          <w:szCs w:val="20"/>
        </w:rPr>
      </w:pPr>
      <w:r w:rsidRPr="0085022A">
        <w:rPr>
          <w:szCs w:val="20"/>
        </w:rPr>
        <w:t>A "</w:t>
      </w:r>
      <w:r w:rsidRPr="0085022A">
        <w:rPr>
          <w:b/>
          <w:bCs/>
          <w:szCs w:val="20"/>
        </w:rPr>
        <w:t>Multiple Series Two Limb Extraordinary Resolution</w:t>
      </w:r>
      <w:r w:rsidRPr="0085022A">
        <w:rPr>
          <w:szCs w:val="20"/>
        </w:rPr>
        <w:t>" means a resolution considered at separate meetings of the holders of each affected series of Debt Securities Capable of Aggregation, duly convened and held in accordance with the procedures prescribed by the Issuer and the Fiscal Agent pursuant to Condition 16(a) (</w:t>
      </w:r>
      <w:r w:rsidRPr="0085022A">
        <w:rPr>
          <w:i/>
          <w:iCs/>
          <w:szCs w:val="20"/>
        </w:rPr>
        <w:t>Convening Meetings of Noteholders; Conduct of Meetings of Noteholders; Written Resolutions</w:t>
      </w:r>
      <w:r w:rsidRPr="0085022A">
        <w:rPr>
          <w:szCs w:val="20"/>
        </w:rPr>
        <w:t>), as supplemented if necessary, which is passed by a majority of:</w:t>
      </w:r>
    </w:p>
    <w:p w14:paraId="344DF1FC" w14:textId="77777777" w:rsidR="00297989" w:rsidRPr="0085022A" w:rsidRDefault="00297989" w:rsidP="00297989">
      <w:pPr>
        <w:pStyle w:val="ocNum5th5"/>
        <w:rPr>
          <w:szCs w:val="20"/>
        </w:rPr>
      </w:pPr>
      <w:r w:rsidRPr="0085022A">
        <w:rPr>
          <w:szCs w:val="20"/>
        </w:rPr>
        <w:t>at least 66⅔ per cent. of the aggregate principal amount of the outstanding debt securities of affected series of Debt Securities Capable of Aggregation (taken in aggregate); and</w:t>
      </w:r>
    </w:p>
    <w:p w14:paraId="2D491D6D" w14:textId="77777777" w:rsidR="00297989" w:rsidRPr="0085022A" w:rsidRDefault="00297989" w:rsidP="00297989">
      <w:pPr>
        <w:pStyle w:val="ocNum5th5"/>
        <w:rPr>
          <w:szCs w:val="20"/>
        </w:rPr>
      </w:pPr>
      <w:r w:rsidRPr="0085022A">
        <w:rPr>
          <w:szCs w:val="20"/>
        </w:rPr>
        <w:t>more than 50 per cent. of the aggregate principal amount of the outstanding debt securities in each affected series of Debt Securities Capable of Aggregation (taken individually).</w:t>
      </w:r>
    </w:p>
    <w:p w14:paraId="68FAA002" w14:textId="77777777" w:rsidR="00297989" w:rsidRPr="0085022A" w:rsidRDefault="00297989" w:rsidP="00297989">
      <w:pPr>
        <w:pStyle w:val="ocNum5th4"/>
        <w:spacing w:before="8" w:line="249" w:lineRule="auto"/>
        <w:ind w:left="1306" w:right="34"/>
        <w:rPr>
          <w:szCs w:val="20"/>
        </w:rPr>
      </w:pPr>
      <w:r w:rsidRPr="0085022A">
        <w:rPr>
          <w:szCs w:val="20"/>
        </w:rPr>
        <w:t>A "</w:t>
      </w:r>
      <w:r w:rsidRPr="0085022A">
        <w:rPr>
          <w:b/>
          <w:bCs/>
          <w:szCs w:val="20"/>
        </w:rPr>
        <w:t>Multiple Series Two Limb Written Resolution</w:t>
      </w:r>
      <w:r w:rsidRPr="0085022A">
        <w:rPr>
          <w:szCs w:val="20"/>
        </w:rPr>
        <w:t>" means each resolution in writing (with a separate resolution in writing or multiple separate resolutions in writing distributed to the holders of each affected series of Debt Securities Capable of Aggregation, in accordance with the applicable notes documentation) which, when taken together, has been signed or confirmed in writing by or on behalf of the holders of:</w:t>
      </w:r>
    </w:p>
    <w:p w14:paraId="71D95C84" w14:textId="77777777" w:rsidR="00297989" w:rsidRPr="0085022A" w:rsidRDefault="00297989" w:rsidP="00297989">
      <w:pPr>
        <w:pStyle w:val="ocNum5th5"/>
        <w:rPr>
          <w:szCs w:val="20"/>
        </w:rPr>
      </w:pPr>
      <w:r w:rsidRPr="0085022A">
        <w:rPr>
          <w:szCs w:val="20"/>
        </w:rPr>
        <w:t>at least 66⅔ per cent. of the aggregate principal amount of the outstanding debt securities of all the affected series of Debt Securities Capable of Aggregation (taken in aggregate); and</w:t>
      </w:r>
    </w:p>
    <w:p w14:paraId="3ABF3475" w14:textId="77777777" w:rsidR="00297989" w:rsidRPr="0085022A" w:rsidRDefault="00297989" w:rsidP="00297989">
      <w:pPr>
        <w:pStyle w:val="ocNum5th5"/>
        <w:rPr>
          <w:szCs w:val="20"/>
        </w:rPr>
      </w:pPr>
      <w:r w:rsidRPr="0085022A">
        <w:rPr>
          <w:szCs w:val="20"/>
        </w:rPr>
        <w:t>more than 50 per cent. of the aggregate principal amount of the outstanding debt securities in each affected series of Debt Securities Capable of Aggregation (taken individually).</w:t>
      </w:r>
    </w:p>
    <w:p w14:paraId="544C33C3" w14:textId="77777777" w:rsidR="00297989" w:rsidRPr="0085022A" w:rsidRDefault="00297989" w:rsidP="00297989">
      <w:pPr>
        <w:pStyle w:val="ocNum5th4"/>
        <w:numPr>
          <w:ilvl w:val="0"/>
          <w:numId w:val="0"/>
        </w:numPr>
        <w:spacing w:before="8" w:line="249" w:lineRule="auto"/>
        <w:ind w:left="1306" w:right="34"/>
        <w:rPr>
          <w:szCs w:val="20"/>
        </w:rPr>
      </w:pPr>
      <w:r w:rsidRPr="0085022A">
        <w:rPr>
          <w:szCs w:val="20"/>
        </w:rPr>
        <w:t>Any Multiple Series Two Limb Written Resolution may be contained in one document or several documents in substantially the same form, each signed or confirmed in writing by or on behalf of one or more Noteholders or one or more holders of each affected series of Debt Securities Capable of Aggregation.</w:t>
      </w:r>
    </w:p>
    <w:p w14:paraId="0A6A8FB8" w14:textId="77777777" w:rsidR="00297989" w:rsidRPr="0085022A" w:rsidRDefault="00297989" w:rsidP="00297989">
      <w:pPr>
        <w:pStyle w:val="ocNum5th4"/>
        <w:spacing w:before="8" w:line="249" w:lineRule="auto"/>
        <w:ind w:left="1306" w:right="34"/>
        <w:rPr>
          <w:szCs w:val="20"/>
        </w:rPr>
      </w:pPr>
      <w:r w:rsidRPr="0085022A">
        <w:rPr>
          <w:szCs w:val="20"/>
        </w:rPr>
        <w:t>Any Multiple Series Two Limb Extraordinary Resolution duly passed or Multiple Series Two Limb Written Resolution approved shall be binding on all Noteholders and holders of each other affected series of Debt Securities Capable of Aggregation, whether or not they attended any meeting, whether or not they voted in favour thereof, whether or not any other holder or holders of the same series voted in favour thereof and whether or not they signed or confirmed in writing any such Multiple Series Two Limb Written Resolution, as the case may be, and on all Couponholders and couponholders of each other affected series of Debt Securities Capable of Aggregation.</w:t>
      </w:r>
    </w:p>
    <w:p w14:paraId="35182B16" w14:textId="20B96E2D" w:rsidR="00297989" w:rsidRPr="0085022A" w:rsidRDefault="00297989" w:rsidP="00297989">
      <w:pPr>
        <w:pStyle w:val="ocNum5th4"/>
        <w:spacing w:before="8" w:line="249" w:lineRule="auto"/>
        <w:ind w:left="1306" w:right="34"/>
        <w:rPr>
          <w:szCs w:val="20"/>
        </w:rPr>
      </w:pPr>
      <w:r w:rsidRPr="0085022A">
        <w:rPr>
          <w:szCs w:val="20"/>
        </w:rPr>
        <w:t>Any modification or action proposed under Condition 16(d)(i) may be made in respect of some series only of the Debt Securities Capable of Aggregation and, for the avoidance of doubt, the provisions described in this Condition 16(d) may be used for different groups of two or more series of Debt Securities Capable of Aggregation simultaneously.</w:t>
      </w:r>
    </w:p>
    <w:p w14:paraId="7B39A908" w14:textId="77777777" w:rsidR="00297989" w:rsidRPr="0085022A" w:rsidRDefault="00297989" w:rsidP="00297989">
      <w:pPr>
        <w:pStyle w:val="ocNum5th3"/>
        <w:rPr>
          <w:i/>
          <w:iCs/>
          <w:szCs w:val="20"/>
        </w:rPr>
      </w:pPr>
      <w:bookmarkStart w:id="117" w:name="_Ref69770177"/>
      <w:r w:rsidRPr="0085022A">
        <w:rPr>
          <w:i/>
          <w:iCs/>
          <w:szCs w:val="20"/>
        </w:rPr>
        <w:t>Reserved Matters</w:t>
      </w:r>
      <w:bookmarkEnd w:id="117"/>
    </w:p>
    <w:p w14:paraId="6E168107" w14:textId="77777777" w:rsidR="00297989" w:rsidRPr="0085022A" w:rsidRDefault="00297989" w:rsidP="00297989">
      <w:pPr>
        <w:pStyle w:val="ocNum5th4"/>
        <w:numPr>
          <w:ilvl w:val="0"/>
          <w:numId w:val="0"/>
        </w:numPr>
        <w:spacing w:before="8" w:line="249" w:lineRule="auto"/>
        <w:ind w:left="1361" w:right="34" w:hanging="681"/>
        <w:rPr>
          <w:szCs w:val="20"/>
        </w:rPr>
      </w:pPr>
      <w:r w:rsidRPr="0085022A">
        <w:rPr>
          <w:szCs w:val="20"/>
        </w:rPr>
        <w:lastRenderedPageBreak/>
        <w:t>In these Conditions, "</w:t>
      </w:r>
      <w:r w:rsidRPr="0085022A">
        <w:rPr>
          <w:b/>
          <w:bCs/>
          <w:szCs w:val="20"/>
        </w:rPr>
        <w:t>Reserved Matter</w:t>
      </w:r>
      <w:r w:rsidRPr="0085022A">
        <w:rPr>
          <w:szCs w:val="20"/>
        </w:rPr>
        <w:t>" means any proposal:</w:t>
      </w:r>
    </w:p>
    <w:p w14:paraId="7060E3C0" w14:textId="77777777" w:rsidR="00297989" w:rsidRPr="0085022A" w:rsidRDefault="00297989" w:rsidP="00297989">
      <w:pPr>
        <w:pStyle w:val="ocNum5th4"/>
        <w:spacing w:before="8" w:line="249" w:lineRule="auto"/>
        <w:ind w:left="1306" w:right="34"/>
        <w:rPr>
          <w:szCs w:val="20"/>
        </w:rPr>
      </w:pPr>
      <w:r w:rsidRPr="0085022A">
        <w:rPr>
          <w:szCs w:val="20"/>
        </w:rPr>
        <w:t>to change the date, or the method of determining the date, for payment of principal, interest or any other amount in respect of the Notes, to reduce or cancel the amount of principal, interest or any other amount payable on any date in respect of the Notes or to change the method of calculating the amount of principal, interest or any other amount payable in respect of the Notes on any date;</w:t>
      </w:r>
    </w:p>
    <w:p w14:paraId="500E207B" w14:textId="77777777" w:rsidR="00297989" w:rsidRPr="0085022A" w:rsidRDefault="00297989" w:rsidP="00297989">
      <w:pPr>
        <w:pStyle w:val="ocNum5th4"/>
        <w:spacing w:before="8" w:line="249" w:lineRule="auto"/>
        <w:ind w:left="1306" w:right="34"/>
        <w:rPr>
          <w:szCs w:val="20"/>
        </w:rPr>
      </w:pPr>
      <w:r w:rsidRPr="0085022A">
        <w:rPr>
          <w:szCs w:val="20"/>
        </w:rPr>
        <w:t>to change the currency in which any amount due in respect of the Notes is payable or the place in which any payment is to be made;</w:t>
      </w:r>
    </w:p>
    <w:p w14:paraId="4900DF88" w14:textId="77777777" w:rsidR="00297989" w:rsidRPr="0085022A" w:rsidRDefault="00297989" w:rsidP="00297989">
      <w:pPr>
        <w:pStyle w:val="ocNum5th4"/>
        <w:spacing w:before="8" w:line="249" w:lineRule="auto"/>
        <w:ind w:left="1306" w:right="34"/>
        <w:rPr>
          <w:szCs w:val="20"/>
        </w:rPr>
      </w:pPr>
      <w:r w:rsidRPr="0085022A">
        <w:rPr>
          <w:szCs w:val="20"/>
        </w:rPr>
        <w:t>to change the majority required to pass an Extraordinary Resolution, a Written Resolution or any other resolution of Noteholders or the number or percentage of votes required to be cast, or the number or percentage of Notes required to be held, in connection with the taking of any decision or action by or on behalf of the Noteholders or any of them;</w:t>
      </w:r>
    </w:p>
    <w:p w14:paraId="418C3DDF" w14:textId="77777777" w:rsidR="00297989" w:rsidRPr="0085022A" w:rsidRDefault="00297989" w:rsidP="00297989">
      <w:pPr>
        <w:pStyle w:val="ocNum5th4"/>
        <w:spacing w:before="8" w:line="249" w:lineRule="auto"/>
        <w:ind w:left="1306" w:right="34"/>
        <w:rPr>
          <w:szCs w:val="20"/>
        </w:rPr>
      </w:pPr>
      <w:r w:rsidRPr="0085022A">
        <w:rPr>
          <w:szCs w:val="20"/>
        </w:rPr>
        <w:t>to change this definition, or the definition of "Extraordinary Resolution", "Single Series Extraordinary Resolution", "Multiple Series Single Limb Extraordinary Resolution", "Multiple Series Two Limb Extraordinary Resolution", "Written Resolution", "Single Series Written Resolution", "Multiple Series Single Limb Written Resolution" or "Multiple Series Two Limb Written Resolution";</w:t>
      </w:r>
    </w:p>
    <w:p w14:paraId="3C2E6935" w14:textId="77777777" w:rsidR="00297989" w:rsidRPr="0085022A" w:rsidRDefault="00297989" w:rsidP="00297989">
      <w:pPr>
        <w:pStyle w:val="ocNum5th4"/>
        <w:spacing w:before="8" w:line="249" w:lineRule="auto"/>
        <w:ind w:left="1306" w:right="34"/>
        <w:rPr>
          <w:szCs w:val="20"/>
        </w:rPr>
      </w:pPr>
      <w:r w:rsidRPr="0085022A">
        <w:rPr>
          <w:szCs w:val="20"/>
        </w:rPr>
        <w:t>to change the definition of "debt securities" or "Debt Securities Capable of Aggregation";</w:t>
      </w:r>
    </w:p>
    <w:p w14:paraId="5B86DDE2" w14:textId="77777777" w:rsidR="00297989" w:rsidRPr="0085022A" w:rsidRDefault="00297989" w:rsidP="00297989">
      <w:pPr>
        <w:pStyle w:val="ocNum5th4"/>
        <w:spacing w:before="8" w:line="249" w:lineRule="auto"/>
        <w:ind w:left="1306" w:right="34"/>
        <w:rPr>
          <w:szCs w:val="20"/>
        </w:rPr>
      </w:pPr>
      <w:r w:rsidRPr="0085022A">
        <w:rPr>
          <w:szCs w:val="20"/>
        </w:rPr>
        <w:t>to change the definition of "Uniformly Applicable";</w:t>
      </w:r>
    </w:p>
    <w:p w14:paraId="5FFB19D1" w14:textId="5E8262D9" w:rsidR="00297989" w:rsidRPr="0085022A" w:rsidRDefault="00297989" w:rsidP="00297989">
      <w:pPr>
        <w:pStyle w:val="ocNum5th4"/>
        <w:spacing w:before="8" w:line="249" w:lineRule="auto"/>
        <w:ind w:left="1306" w:right="34"/>
        <w:rPr>
          <w:szCs w:val="20"/>
        </w:rPr>
      </w:pPr>
      <w:r w:rsidRPr="0085022A">
        <w:rPr>
          <w:szCs w:val="20"/>
        </w:rPr>
        <w:t>to change the definition of "outstanding" or to modify the provisions of Condition 16(i)</w:t>
      </w:r>
      <w:r w:rsidR="00696FD6" w:rsidRPr="0085022A">
        <w:rPr>
          <w:szCs w:val="20"/>
        </w:rPr>
        <w:t xml:space="preserve"> </w:t>
      </w:r>
      <w:r w:rsidRPr="0085022A">
        <w:rPr>
          <w:szCs w:val="20"/>
        </w:rPr>
        <w:t>(</w:t>
      </w:r>
      <w:r w:rsidRPr="0085022A">
        <w:rPr>
          <w:i/>
          <w:iCs/>
          <w:szCs w:val="20"/>
        </w:rPr>
        <w:t>Notes controlled by the Issuer</w:t>
      </w:r>
      <w:r w:rsidRPr="0085022A">
        <w:rPr>
          <w:szCs w:val="20"/>
        </w:rPr>
        <w:t>);</w:t>
      </w:r>
    </w:p>
    <w:p w14:paraId="3F1A4449" w14:textId="4F650115" w:rsidR="00297989" w:rsidRPr="0085022A" w:rsidRDefault="00297989" w:rsidP="00297989">
      <w:pPr>
        <w:pStyle w:val="ocNum5th4"/>
        <w:spacing w:before="8" w:line="249" w:lineRule="auto"/>
        <w:ind w:left="1306" w:right="34"/>
        <w:rPr>
          <w:szCs w:val="20"/>
        </w:rPr>
      </w:pPr>
      <w:r w:rsidRPr="0085022A">
        <w:rPr>
          <w:szCs w:val="20"/>
        </w:rPr>
        <w:t>to change (A) the legal ranking of the Notes or (B) to approve such other arrangement by way of Extraordinary Resolution of the Noteholders as referred to in Condition 5 (</w:t>
      </w:r>
      <w:r w:rsidRPr="0085022A">
        <w:rPr>
          <w:i/>
          <w:iCs/>
          <w:szCs w:val="20"/>
        </w:rPr>
        <w:t>Negative Pledge</w:t>
      </w:r>
      <w:r w:rsidRPr="0085022A">
        <w:rPr>
          <w:szCs w:val="20"/>
        </w:rPr>
        <w:t>);</w:t>
      </w:r>
    </w:p>
    <w:p w14:paraId="6DBA8ACB" w14:textId="762C80C3" w:rsidR="00297989" w:rsidRPr="0085022A" w:rsidRDefault="00297989" w:rsidP="00297989">
      <w:pPr>
        <w:pStyle w:val="ocNum5th4"/>
        <w:spacing w:before="8" w:line="249" w:lineRule="auto"/>
        <w:ind w:left="1306" w:right="34"/>
        <w:rPr>
          <w:szCs w:val="20"/>
        </w:rPr>
      </w:pPr>
      <w:r w:rsidRPr="0085022A">
        <w:rPr>
          <w:szCs w:val="20"/>
        </w:rPr>
        <w:t>to change any provision of the Notes describing circumstances in which Notes may be declared due and payable prior to their scheduled maturity date, set out in Condition 12 (</w:t>
      </w:r>
      <w:r w:rsidRPr="0085022A">
        <w:rPr>
          <w:i/>
          <w:iCs/>
          <w:szCs w:val="20"/>
        </w:rPr>
        <w:t>Events of Default</w:t>
      </w:r>
      <w:r w:rsidRPr="0085022A">
        <w:rPr>
          <w:szCs w:val="20"/>
        </w:rPr>
        <w:t>);</w:t>
      </w:r>
    </w:p>
    <w:p w14:paraId="286B8BA1" w14:textId="241FF16B" w:rsidR="00297989" w:rsidRPr="0085022A" w:rsidRDefault="00297989" w:rsidP="00297989">
      <w:pPr>
        <w:pStyle w:val="ocNum5th4"/>
        <w:spacing w:before="8" w:line="249" w:lineRule="auto"/>
        <w:ind w:left="1306" w:right="34"/>
        <w:rPr>
          <w:szCs w:val="20"/>
        </w:rPr>
      </w:pPr>
      <w:r w:rsidRPr="0085022A">
        <w:rPr>
          <w:szCs w:val="20"/>
        </w:rPr>
        <w:t>to change the law governing the Notes, the courts to the jurisdiction of which the Issuer has submitted in the Notes, any of the arrangements specified in the Notes to enable proceedings to be taken or the Issuer's waiver of immunity, in respect of actions or proceedings brought by any Noteholder, set out in Condition 2</w:t>
      </w:r>
      <w:r w:rsidR="00696FD6" w:rsidRPr="0085022A">
        <w:rPr>
          <w:szCs w:val="20"/>
        </w:rPr>
        <w:t>3</w:t>
      </w:r>
      <w:r w:rsidRPr="0085022A">
        <w:rPr>
          <w:szCs w:val="20"/>
        </w:rPr>
        <w:t xml:space="preserve"> (</w:t>
      </w:r>
      <w:r w:rsidRPr="0085022A">
        <w:rPr>
          <w:i/>
          <w:iCs/>
          <w:szCs w:val="20"/>
        </w:rPr>
        <w:t>Governing Law and Jurisdiction</w:t>
      </w:r>
      <w:r w:rsidRPr="0085022A">
        <w:rPr>
          <w:szCs w:val="20"/>
        </w:rPr>
        <w:t>);</w:t>
      </w:r>
    </w:p>
    <w:p w14:paraId="40D858F5" w14:textId="77777777" w:rsidR="00297989" w:rsidRPr="0085022A" w:rsidRDefault="00297989" w:rsidP="00297989">
      <w:pPr>
        <w:pStyle w:val="ocNum5th4"/>
        <w:spacing w:before="8" w:line="249" w:lineRule="auto"/>
        <w:ind w:left="1306" w:right="34"/>
        <w:rPr>
          <w:szCs w:val="20"/>
        </w:rPr>
      </w:pPr>
      <w:r w:rsidRPr="0085022A">
        <w:rPr>
          <w:szCs w:val="20"/>
        </w:rPr>
        <w:t>to impose any condition on or otherwise change the Issuer's obligation to make payments of principal, interest or any other amount in respect of the Notes, including by way of the addition of a call option;</w:t>
      </w:r>
    </w:p>
    <w:p w14:paraId="46D9950E" w14:textId="7B8A54F2" w:rsidR="00297989" w:rsidRPr="0085022A" w:rsidRDefault="00297989" w:rsidP="00297989">
      <w:pPr>
        <w:pStyle w:val="ocNum5th4"/>
        <w:spacing w:before="8" w:line="249" w:lineRule="auto"/>
        <w:ind w:left="1306" w:right="34"/>
        <w:rPr>
          <w:szCs w:val="20"/>
        </w:rPr>
      </w:pPr>
      <w:r w:rsidRPr="0085022A">
        <w:rPr>
          <w:szCs w:val="20"/>
        </w:rPr>
        <w:t xml:space="preserve">to modify the provisions of this Condition 16(e); </w:t>
      </w:r>
    </w:p>
    <w:p w14:paraId="24382310" w14:textId="77777777" w:rsidR="00297989" w:rsidRPr="0085022A" w:rsidRDefault="00297989" w:rsidP="00297989">
      <w:pPr>
        <w:pStyle w:val="ocNum5th4"/>
        <w:spacing w:before="8" w:line="249" w:lineRule="auto"/>
        <w:ind w:left="1306" w:right="34"/>
        <w:rPr>
          <w:szCs w:val="20"/>
        </w:rPr>
      </w:pPr>
      <w:r w:rsidRPr="0085022A">
        <w:rPr>
          <w:szCs w:val="20"/>
        </w:rPr>
        <w:t>except as permitted by any related guarantee or security agreement, to release any agreement guaranteeing or securing payments under the Notes or to change the terms of any such guarantee or security;</w:t>
      </w:r>
    </w:p>
    <w:p w14:paraId="18A5E2A6" w14:textId="77777777" w:rsidR="00297989" w:rsidRPr="0085022A" w:rsidRDefault="00297989" w:rsidP="00297989">
      <w:pPr>
        <w:pStyle w:val="ocNum5th4"/>
        <w:spacing w:before="8" w:line="249" w:lineRule="auto"/>
        <w:ind w:left="1306" w:right="34"/>
        <w:rPr>
          <w:szCs w:val="20"/>
        </w:rPr>
      </w:pPr>
      <w:r w:rsidRPr="0085022A">
        <w:rPr>
          <w:szCs w:val="20"/>
        </w:rPr>
        <w:t>to exchange or substitute all the Notes for, or convert all the Notes into, other obligations or securities of the Issuer or any other person, or to modify any provision of these Conditions in connection with any exchange or substitution of the Notes for, or the conversion of the Notes into, any other obligations or securities of the Issuer or any other person, which would result in the Conditions as so modified being less favourable to the Noteholders which are subject to the Conditions as so modified than:</w:t>
      </w:r>
    </w:p>
    <w:p w14:paraId="2EF4B8DF" w14:textId="77777777" w:rsidR="00297989" w:rsidRPr="0085022A" w:rsidRDefault="00297989" w:rsidP="00297989">
      <w:pPr>
        <w:pStyle w:val="ocNum5th5"/>
        <w:rPr>
          <w:szCs w:val="20"/>
        </w:rPr>
      </w:pPr>
      <w:r w:rsidRPr="0085022A">
        <w:rPr>
          <w:szCs w:val="20"/>
        </w:rPr>
        <w:lastRenderedPageBreak/>
        <w:t>the provisions of the other obligations or debt securities of the Issuer or any other person resulting from the relevant exchange or substitution or conversion; or</w:t>
      </w:r>
    </w:p>
    <w:p w14:paraId="7D65102F" w14:textId="77777777" w:rsidR="00297989" w:rsidRPr="0085022A" w:rsidRDefault="00297989" w:rsidP="00297989">
      <w:pPr>
        <w:pStyle w:val="ocNum5th5"/>
        <w:rPr>
          <w:szCs w:val="20"/>
        </w:rPr>
      </w:pPr>
      <w:r w:rsidRPr="0085022A">
        <w:rPr>
          <w:szCs w:val="20"/>
        </w:rPr>
        <w:t>if more than one series of other obligations or debt securities results from the relevant exchange or substitution or conversion, the provisions of the resulting series of debt securities having the largest aggregate principal amount.</w:t>
      </w:r>
    </w:p>
    <w:p w14:paraId="292ADEBA" w14:textId="77777777" w:rsidR="00297989" w:rsidRPr="0085022A" w:rsidRDefault="00297989" w:rsidP="00297989">
      <w:pPr>
        <w:pStyle w:val="ocNum5th3"/>
        <w:rPr>
          <w:i/>
          <w:iCs/>
          <w:szCs w:val="20"/>
        </w:rPr>
      </w:pPr>
      <w:r w:rsidRPr="0085022A">
        <w:rPr>
          <w:i/>
          <w:iCs/>
          <w:szCs w:val="20"/>
        </w:rPr>
        <w:t>Information</w:t>
      </w:r>
    </w:p>
    <w:p w14:paraId="6CAF3E97" w14:textId="06997011" w:rsidR="00297989" w:rsidRPr="0085022A" w:rsidRDefault="00297989" w:rsidP="00297989">
      <w:pPr>
        <w:pStyle w:val="ocNum5th4"/>
        <w:numPr>
          <w:ilvl w:val="0"/>
          <w:numId w:val="0"/>
        </w:numPr>
        <w:spacing w:before="8" w:line="249" w:lineRule="auto"/>
        <w:ind w:left="680" w:right="34"/>
        <w:rPr>
          <w:szCs w:val="20"/>
        </w:rPr>
      </w:pPr>
      <w:r w:rsidRPr="0085022A">
        <w:rPr>
          <w:szCs w:val="20"/>
        </w:rPr>
        <w:t>Prior to or on the date that the Issuer proposes any Extraordinary Resolution or Written Resolution pursuant to Condition 16(b) (</w:t>
      </w:r>
      <w:r w:rsidRPr="0085022A">
        <w:rPr>
          <w:i/>
          <w:iCs/>
          <w:szCs w:val="20"/>
        </w:rPr>
        <w:t>Modification of this Series of Notes only</w:t>
      </w:r>
      <w:r w:rsidRPr="0085022A">
        <w:rPr>
          <w:szCs w:val="20"/>
        </w:rPr>
        <w:t>), Condition 16(c) (</w:t>
      </w:r>
      <w:r w:rsidRPr="0085022A">
        <w:rPr>
          <w:i/>
          <w:iCs/>
          <w:szCs w:val="20"/>
        </w:rPr>
        <w:t>Multiple Series Aggregation – Single limb voting</w:t>
      </w:r>
      <w:r w:rsidRPr="0085022A">
        <w:rPr>
          <w:szCs w:val="20"/>
        </w:rPr>
        <w:t>) or Condition 16(d) (</w:t>
      </w:r>
      <w:r w:rsidRPr="0085022A">
        <w:rPr>
          <w:i/>
          <w:iCs/>
          <w:szCs w:val="20"/>
        </w:rPr>
        <w:t>Multiple Series Aggregation – Two limb voting</w:t>
      </w:r>
      <w:r w:rsidRPr="0085022A">
        <w:rPr>
          <w:szCs w:val="20"/>
        </w:rPr>
        <w:t>), the Issuer shall publish in accordance with Condition 17 (</w:t>
      </w:r>
      <w:r w:rsidRPr="0085022A">
        <w:rPr>
          <w:i/>
          <w:iCs/>
          <w:szCs w:val="20"/>
        </w:rPr>
        <w:t>Aggregation Agent; Aggregation Procedures</w:t>
      </w:r>
      <w:r w:rsidRPr="0085022A">
        <w:rPr>
          <w:szCs w:val="20"/>
        </w:rPr>
        <w:t>), and provide the Fiscal Agent with the following information:</w:t>
      </w:r>
    </w:p>
    <w:p w14:paraId="1A010977" w14:textId="77777777" w:rsidR="00297989" w:rsidRPr="0085022A" w:rsidRDefault="00297989" w:rsidP="00297989">
      <w:pPr>
        <w:pStyle w:val="ocNum5th4"/>
        <w:spacing w:before="8" w:line="249" w:lineRule="auto"/>
        <w:ind w:left="1306" w:right="34"/>
        <w:rPr>
          <w:szCs w:val="20"/>
        </w:rPr>
      </w:pPr>
      <w:r w:rsidRPr="0085022A">
        <w:rPr>
          <w:szCs w:val="20"/>
        </w:rPr>
        <w:t>a description of the Issuer's economic and financial circumstances which are, in the Issuer's opinion, relevant to the request for any potential modification or action, a description of the Issuer's existing debts and a description of its broad policy reform programme and provisional macroeconomic outlook;</w:t>
      </w:r>
    </w:p>
    <w:p w14:paraId="34D4CF35" w14:textId="77777777" w:rsidR="00297989" w:rsidRPr="0085022A" w:rsidRDefault="00297989" w:rsidP="00297989">
      <w:pPr>
        <w:pStyle w:val="ocNum5th4"/>
        <w:spacing w:before="8" w:line="249" w:lineRule="auto"/>
        <w:ind w:left="1306" w:right="34"/>
        <w:rPr>
          <w:szCs w:val="20"/>
        </w:rPr>
      </w:pPr>
      <w:r w:rsidRPr="0085022A">
        <w:rPr>
          <w:szCs w:val="20"/>
        </w:rPr>
        <w:t>if the Issuer shall at the time have entered into an arrangement for financial assistance with multilateral and/or other major creditors or creditor groups and/or an agreement with any such creditors regarding debt relief, a description of any such arrangement or agreement. Where permitted under the information disclosure policies of the multilateral or such other creditors, as applicable, copies of the arrangement or agreement shall be provided;</w:t>
      </w:r>
    </w:p>
    <w:p w14:paraId="631DE7D6" w14:textId="77777777" w:rsidR="00297989" w:rsidRPr="0085022A" w:rsidRDefault="00297989" w:rsidP="00297989">
      <w:pPr>
        <w:pStyle w:val="ocNum5th4"/>
        <w:spacing w:before="8" w:line="249" w:lineRule="auto"/>
        <w:ind w:left="1306" w:right="34"/>
        <w:rPr>
          <w:szCs w:val="20"/>
        </w:rPr>
      </w:pPr>
      <w:r w:rsidRPr="0085022A">
        <w:rPr>
          <w:szCs w:val="20"/>
        </w:rPr>
        <w:t>a description of the Issuer's proposed treatment of external debt securities that fall outside the scope of any multiple series aggregation and its intentions with respect to any other debt securities and its other major creditor groups; and</w:t>
      </w:r>
    </w:p>
    <w:p w14:paraId="0D53F6CE" w14:textId="17BA7821" w:rsidR="00297989" w:rsidRPr="0085022A" w:rsidRDefault="00297989" w:rsidP="00297989">
      <w:pPr>
        <w:pStyle w:val="ocNum5th4"/>
        <w:spacing w:before="8" w:line="249" w:lineRule="auto"/>
        <w:ind w:left="1306" w:right="34"/>
        <w:rPr>
          <w:szCs w:val="20"/>
        </w:rPr>
      </w:pPr>
      <w:r w:rsidRPr="0085022A">
        <w:rPr>
          <w:szCs w:val="20"/>
        </w:rPr>
        <w:t>if any proposed modification or action contemplates debt securities being aggregated in more than one group of debt securities, a description of the proposed treatment of each such group, as required for a notice convening a meeting of the Noteholders in Condition 16(a) (</w:t>
      </w:r>
      <w:r w:rsidRPr="0085022A">
        <w:rPr>
          <w:i/>
          <w:iCs/>
          <w:szCs w:val="20"/>
        </w:rPr>
        <w:t>Convening Meetings of Noteholders; Conduct of Meetings of Noteholders; Written Resolutions</w:t>
      </w:r>
      <w:r w:rsidRPr="0085022A">
        <w:rPr>
          <w:szCs w:val="20"/>
        </w:rPr>
        <w:t>).</w:t>
      </w:r>
    </w:p>
    <w:p w14:paraId="692FEC30" w14:textId="77777777" w:rsidR="00297989" w:rsidRPr="0085022A" w:rsidRDefault="00297989" w:rsidP="00297989">
      <w:pPr>
        <w:pStyle w:val="ocNum5th3"/>
        <w:rPr>
          <w:i/>
          <w:iCs/>
          <w:szCs w:val="20"/>
        </w:rPr>
      </w:pPr>
      <w:r w:rsidRPr="0085022A">
        <w:rPr>
          <w:i/>
          <w:iCs/>
          <w:szCs w:val="20"/>
        </w:rPr>
        <w:t>Claims Valuation</w:t>
      </w:r>
    </w:p>
    <w:p w14:paraId="6E84E5D8" w14:textId="635E23C5" w:rsidR="00297989" w:rsidRPr="0085022A" w:rsidRDefault="00297989" w:rsidP="00297989">
      <w:pPr>
        <w:pStyle w:val="BodyText2"/>
        <w:ind w:left="680"/>
        <w:rPr>
          <w:rFonts w:cs="Times New Roman"/>
          <w:szCs w:val="20"/>
          <w:lang w:eastAsia="zh-CN" w:bidi="he-IL"/>
        </w:rPr>
      </w:pPr>
      <w:r w:rsidRPr="0085022A">
        <w:rPr>
          <w:rFonts w:cs="Times New Roman"/>
          <w:szCs w:val="20"/>
          <w:lang w:eastAsia="zh-CN" w:bidi="he-IL"/>
        </w:rPr>
        <w:t>For the purpose of calculating the par value of the Notes and any affected series of debt securities which are to be aggregated with the Notes in accordance with Condition 16(c) (</w:t>
      </w:r>
      <w:r w:rsidRPr="0085022A">
        <w:rPr>
          <w:rFonts w:cs="Times New Roman"/>
          <w:i/>
          <w:iCs/>
          <w:szCs w:val="20"/>
          <w:lang w:eastAsia="zh-CN" w:bidi="he-IL"/>
        </w:rPr>
        <w:t>Multiple Series Aggregation – Single limb voting</w:t>
      </w:r>
      <w:r w:rsidRPr="0085022A">
        <w:rPr>
          <w:rFonts w:cs="Times New Roman"/>
          <w:szCs w:val="20"/>
          <w:lang w:eastAsia="zh-CN" w:bidi="he-IL"/>
        </w:rPr>
        <w:t>) and Condition 16(d) (</w:t>
      </w:r>
      <w:r w:rsidRPr="0085022A">
        <w:rPr>
          <w:rFonts w:cs="Times New Roman"/>
          <w:i/>
          <w:iCs/>
          <w:szCs w:val="20"/>
          <w:lang w:eastAsia="zh-CN" w:bidi="he-IL"/>
        </w:rPr>
        <w:t>Multiple Series Aggregation – Two limb voting</w:t>
      </w:r>
      <w:r w:rsidRPr="0085022A">
        <w:rPr>
          <w:rFonts w:cs="Times New Roman"/>
          <w:szCs w:val="20"/>
          <w:lang w:eastAsia="zh-CN" w:bidi="he-IL"/>
        </w:rPr>
        <w:t>), the Issuer may appoint a calculation agent (the "</w:t>
      </w:r>
      <w:r w:rsidRPr="0085022A">
        <w:rPr>
          <w:rFonts w:cs="Times New Roman"/>
          <w:b/>
          <w:bCs/>
          <w:szCs w:val="20"/>
          <w:lang w:eastAsia="zh-CN" w:bidi="he-IL"/>
        </w:rPr>
        <w:t>Calculation Agent</w:t>
      </w:r>
      <w:r w:rsidRPr="0085022A">
        <w:rPr>
          <w:rFonts w:cs="Times New Roman"/>
          <w:szCs w:val="20"/>
          <w:lang w:eastAsia="zh-CN" w:bidi="he-IL"/>
        </w:rPr>
        <w:t>"). The Issuer shall, with the approval of the Aggregation Agent and any appointed Calculation Agent, promulgate the methodology in accordance with which the par value of the Notes and such affected series of debt securities will be calculated. In any such case where a Calculation Agent is appointed, the same person will be appointed as the Calculation Agent for the Notes and each other affected series of debt securities for these purposes, and the same methodology will be promulgated for each affected series of debt securities.</w:t>
      </w:r>
    </w:p>
    <w:p w14:paraId="7B728BB2" w14:textId="77777777" w:rsidR="00297989" w:rsidRPr="0085022A" w:rsidRDefault="00297989" w:rsidP="00297989">
      <w:pPr>
        <w:pStyle w:val="ocNum5th3"/>
        <w:rPr>
          <w:i/>
          <w:iCs/>
          <w:szCs w:val="20"/>
        </w:rPr>
      </w:pPr>
      <w:r w:rsidRPr="0085022A">
        <w:rPr>
          <w:i/>
          <w:iCs/>
          <w:szCs w:val="20"/>
        </w:rPr>
        <w:t>Manifest error, etc.</w:t>
      </w:r>
    </w:p>
    <w:p w14:paraId="74663228" w14:textId="77777777" w:rsidR="00297989" w:rsidRPr="0085022A" w:rsidRDefault="00297989" w:rsidP="00297989">
      <w:pPr>
        <w:pStyle w:val="BodyText2"/>
        <w:ind w:left="680"/>
        <w:rPr>
          <w:rFonts w:cs="Times New Roman"/>
          <w:szCs w:val="20"/>
          <w:lang w:eastAsia="zh-CN" w:bidi="he-IL"/>
        </w:rPr>
      </w:pPr>
      <w:r w:rsidRPr="0085022A">
        <w:rPr>
          <w:rFonts w:cs="Times New Roman"/>
          <w:szCs w:val="20"/>
          <w:lang w:eastAsia="zh-CN" w:bidi="he-IL"/>
        </w:rPr>
        <w:t>The Notes, these Conditions and the provisions of the Agency Agreement may be amended without the consent of the Noteholders or the Couponholders to correct a manifest error. In addition, the parties to the Agency Agreement may agree to modify any provision thereof, but the Issuer shall not agree, without the consent of the Noteholders, to any such modification unless it is of a formal, minor or technical nature or it is not materially prejudicial to the interests of the Noteholders.</w:t>
      </w:r>
    </w:p>
    <w:p w14:paraId="0F9F2A89" w14:textId="77777777" w:rsidR="00297989" w:rsidRPr="0085022A" w:rsidRDefault="00297989" w:rsidP="00297989">
      <w:pPr>
        <w:pStyle w:val="ocNum5th3"/>
        <w:rPr>
          <w:i/>
          <w:iCs/>
          <w:szCs w:val="20"/>
        </w:rPr>
      </w:pPr>
      <w:r w:rsidRPr="0085022A">
        <w:rPr>
          <w:i/>
          <w:iCs/>
          <w:szCs w:val="20"/>
        </w:rPr>
        <w:t>Notes controlled by the Issuer</w:t>
      </w:r>
    </w:p>
    <w:p w14:paraId="682F82F0" w14:textId="68ACF306" w:rsidR="00297989" w:rsidRPr="0085022A" w:rsidRDefault="00297989" w:rsidP="00297989">
      <w:pPr>
        <w:pStyle w:val="BodyText2"/>
        <w:ind w:left="680"/>
        <w:rPr>
          <w:rFonts w:cs="Times New Roman"/>
          <w:szCs w:val="20"/>
          <w:lang w:eastAsia="zh-CN" w:bidi="he-IL"/>
        </w:rPr>
      </w:pPr>
      <w:r w:rsidRPr="0085022A">
        <w:rPr>
          <w:rFonts w:cs="Times New Roman"/>
          <w:szCs w:val="20"/>
          <w:lang w:eastAsia="zh-CN" w:bidi="he-IL"/>
        </w:rPr>
        <w:t xml:space="preserve">For the purposes of (i) determining the right to attend and vote at any meeting of Noteholders, or the right to sign or confirm in writing, or authorise the signature of, any Written Resolution and (ii) </w:t>
      </w:r>
      <w:r w:rsidRPr="0085022A">
        <w:rPr>
          <w:rFonts w:cs="Times New Roman"/>
          <w:szCs w:val="20"/>
          <w:lang w:eastAsia="zh-CN" w:bidi="he-IL"/>
        </w:rPr>
        <w:lastRenderedPageBreak/>
        <w:t>this Condition 16 (</w:t>
      </w:r>
      <w:r w:rsidRPr="0085022A">
        <w:rPr>
          <w:rFonts w:cs="Times New Roman"/>
          <w:i/>
          <w:iCs/>
          <w:szCs w:val="20"/>
          <w:lang w:eastAsia="zh-CN" w:bidi="he-IL"/>
        </w:rPr>
        <w:t>Meetings of Noteholders; Written Resolutions</w:t>
      </w:r>
      <w:r w:rsidRPr="0085022A">
        <w:rPr>
          <w:rFonts w:cs="Times New Roman"/>
          <w:szCs w:val="20"/>
          <w:lang w:eastAsia="zh-CN" w:bidi="he-IL"/>
        </w:rPr>
        <w:t>) and (iii) Condition 12 (</w:t>
      </w:r>
      <w:r w:rsidRPr="0085022A">
        <w:rPr>
          <w:rFonts w:cs="Times New Roman"/>
          <w:i/>
          <w:iCs/>
          <w:szCs w:val="20"/>
          <w:lang w:eastAsia="zh-CN" w:bidi="he-IL"/>
        </w:rPr>
        <w:t>Events of Default</w:t>
      </w:r>
      <w:r w:rsidRPr="0085022A">
        <w:rPr>
          <w:rFonts w:cs="Times New Roman"/>
          <w:szCs w:val="20"/>
          <w:lang w:eastAsia="zh-CN" w:bidi="he-IL"/>
        </w:rPr>
        <w:t>), any Notes which are for the time being held by or on behalf of the Issuer or by or on behalf of any person which is owned or controlled directly or indirectly by the Issuer or by any public sector instrumentality of the Issuer shall be disregarded and be deemed not to remain outstanding, where:</w:t>
      </w:r>
    </w:p>
    <w:p w14:paraId="01BF21BC" w14:textId="3CB89E29" w:rsidR="00297989" w:rsidRPr="0085022A" w:rsidRDefault="00297989" w:rsidP="00297989">
      <w:pPr>
        <w:pStyle w:val="ocNum5th4"/>
        <w:spacing w:before="8" w:line="249" w:lineRule="auto"/>
        <w:ind w:left="1306" w:right="34"/>
        <w:rPr>
          <w:szCs w:val="20"/>
        </w:rPr>
      </w:pPr>
      <w:r w:rsidRPr="0085022A">
        <w:rPr>
          <w:szCs w:val="20"/>
        </w:rPr>
        <w:t>"</w:t>
      </w:r>
      <w:r w:rsidRPr="0085022A">
        <w:rPr>
          <w:b/>
          <w:bCs/>
          <w:szCs w:val="20"/>
        </w:rPr>
        <w:t>public sector instrumentality</w:t>
      </w:r>
      <w:r w:rsidRPr="0085022A">
        <w:rPr>
          <w:szCs w:val="20"/>
        </w:rPr>
        <w:t xml:space="preserve">" means </w:t>
      </w:r>
      <w:r w:rsidR="00854A92">
        <w:rPr>
          <w:szCs w:val="20"/>
        </w:rPr>
        <w:t xml:space="preserve">the </w:t>
      </w:r>
      <w:r w:rsidRPr="0085022A">
        <w:rPr>
          <w:szCs w:val="20"/>
        </w:rPr>
        <w:t>Ministry of Finance</w:t>
      </w:r>
      <w:r w:rsidR="00854A92">
        <w:rPr>
          <w:szCs w:val="20"/>
        </w:rPr>
        <w:t xml:space="preserve"> and</w:t>
      </w:r>
      <w:r w:rsidRPr="0085022A">
        <w:rPr>
          <w:szCs w:val="20"/>
        </w:rPr>
        <w:t xml:space="preserve"> any other department, ministry or agency of the government of Andorra or any corporation, trust, financial institution or other entity owned or controlled by the government of the Principality of Andorra or any of the foregoing; and</w:t>
      </w:r>
    </w:p>
    <w:p w14:paraId="1C7DD608" w14:textId="77777777" w:rsidR="00297989" w:rsidRPr="0085022A" w:rsidRDefault="00297989" w:rsidP="00297989">
      <w:pPr>
        <w:pStyle w:val="ocNum5th4"/>
        <w:spacing w:before="8" w:line="249" w:lineRule="auto"/>
        <w:ind w:left="1306" w:right="34"/>
        <w:rPr>
          <w:szCs w:val="20"/>
        </w:rPr>
      </w:pPr>
      <w:r w:rsidRPr="0085022A">
        <w:rPr>
          <w:szCs w:val="20"/>
        </w:rPr>
        <w:t>"</w:t>
      </w:r>
      <w:r w:rsidRPr="0085022A">
        <w:rPr>
          <w:b/>
          <w:bCs/>
          <w:szCs w:val="20"/>
        </w:rPr>
        <w:t>control</w:t>
      </w:r>
      <w:r w:rsidRPr="0085022A">
        <w:rPr>
          <w:szCs w:val="20"/>
        </w:rPr>
        <w:t>" means the power, directly or indirectly, through the ownership of voting securities or other ownership interests or through contractual control or otherwise, to direct the management of or elect or appoint a majority of the board of directors or other persons performing similar functions in lieu of, or in addition to, the board of directors of a corporation, trust, financial institution or other entity.</w:t>
      </w:r>
    </w:p>
    <w:p w14:paraId="2288B53F" w14:textId="77777777" w:rsidR="00297989" w:rsidRPr="0085022A" w:rsidRDefault="00297989" w:rsidP="00297989">
      <w:pPr>
        <w:pStyle w:val="BodyText2"/>
        <w:ind w:left="720"/>
        <w:rPr>
          <w:rFonts w:cs="Times New Roman"/>
          <w:szCs w:val="20"/>
          <w:lang w:eastAsia="zh-CN" w:bidi="he-IL"/>
        </w:rPr>
      </w:pPr>
      <w:r w:rsidRPr="0085022A">
        <w:rPr>
          <w:rFonts w:cs="Times New Roman"/>
          <w:szCs w:val="20"/>
          <w:lang w:eastAsia="zh-CN" w:bidi="he-IL"/>
        </w:rPr>
        <w:t>A Note will also be deemed to be not outstanding if the Note has previously been cancelled or delivered for cancellation or held for reissuance but not reissued, or, where relevant, the Note has previously been called for redemption in accordance with its terms or previously become due and payable at maturity or otherwise and the Issuer has previously satisfied its obligations to make all payments due in respect of the Note in accordance with its terms.</w:t>
      </w:r>
    </w:p>
    <w:p w14:paraId="719DEF2D" w14:textId="40C0F62C" w:rsidR="00297989" w:rsidRPr="0085022A" w:rsidRDefault="00297989" w:rsidP="00297989">
      <w:pPr>
        <w:pStyle w:val="BodyText2"/>
        <w:ind w:left="720"/>
        <w:rPr>
          <w:rFonts w:cs="Times New Roman"/>
          <w:szCs w:val="20"/>
          <w:lang w:eastAsia="zh-CN" w:bidi="he-IL"/>
        </w:rPr>
      </w:pPr>
      <w:r w:rsidRPr="0085022A">
        <w:rPr>
          <w:rFonts w:cs="Times New Roman"/>
          <w:szCs w:val="20"/>
          <w:lang w:eastAsia="zh-CN" w:bidi="he-IL"/>
        </w:rPr>
        <w:t>In advance of any meeting of Noteholders, or in connection with any Written Resolution, the Issuer shall provide to the Fiscal Agent a copy of the certificate prepared pursuant to Condition 17(c) (</w:t>
      </w:r>
      <w:r w:rsidRPr="0085022A">
        <w:rPr>
          <w:rFonts w:cs="Times New Roman"/>
          <w:i/>
          <w:iCs/>
          <w:szCs w:val="20"/>
          <w:lang w:eastAsia="zh-CN" w:bidi="he-IL"/>
        </w:rPr>
        <w:t>Certificate</w:t>
      </w:r>
      <w:r w:rsidRPr="0085022A">
        <w:rPr>
          <w:rFonts w:cs="Times New Roman"/>
          <w:szCs w:val="20"/>
          <w:lang w:eastAsia="zh-CN" w:bidi="he-IL"/>
        </w:rPr>
        <w:t>), which includes information on the total number of Notes which are for the time being held by or on behalf of the Issuer or by or on behalf of any person which is owned or controlled directly or indirectly by the Issuer or by any public sector instrumentality of the Issuer and, as such, such Notes shall be disregarded and deemed not to remain outstanding for the purposes of ascertaining the right to attend and vote at any meeting of Noteholders or the right to sign, or authorise the signature of, any Written Resolution in respect of any such meeting. The Fiscal Agent shall make any such certificate available for inspection during normal business hours at its Specified Office and, upon reasonable request, will allow copies of such certificate to be taken.</w:t>
      </w:r>
    </w:p>
    <w:p w14:paraId="52ED8184" w14:textId="77777777" w:rsidR="00297989" w:rsidRPr="0085022A" w:rsidRDefault="00297989" w:rsidP="00297989">
      <w:pPr>
        <w:pStyle w:val="ocNum5th3"/>
        <w:rPr>
          <w:i/>
          <w:iCs/>
          <w:szCs w:val="20"/>
        </w:rPr>
      </w:pPr>
      <w:r w:rsidRPr="0085022A">
        <w:rPr>
          <w:i/>
          <w:iCs/>
          <w:szCs w:val="20"/>
        </w:rPr>
        <w:t>Publication</w:t>
      </w:r>
    </w:p>
    <w:p w14:paraId="7C8E7BA4" w14:textId="2ABA27FB" w:rsidR="00297989" w:rsidRPr="0085022A" w:rsidRDefault="00297989" w:rsidP="00297989">
      <w:pPr>
        <w:pStyle w:val="BodyText2"/>
        <w:ind w:left="720"/>
        <w:rPr>
          <w:rFonts w:cs="Times New Roman"/>
          <w:szCs w:val="20"/>
          <w:lang w:eastAsia="zh-CN" w:bidi="he-IL"/>
        </w:rPr>
      </w:pPr>
      <w:r w:rsidRPr="0085022A">
        <w:rPr>
          <w:rFonts w:cs="Times New Roman"/>
          <w:szCs w:val="20"/>
          <w:lang w:eastAsia="zh-CN" w:bidi="he-IL"/>
        </w:rPr>
        <w:t>The Issuer shall publish all Extraordinary Resolutions and Written Resolutions which have been determined by the Aggregation Agent to have been duly passed in accordance with Condition 17(f) (</w:t>
      </w:r>
      <w:r w:rsidRPr="0085022A">
        <w:rPr>
          <w:rFonts w:cs="Times New Roman"/>
          <w:i/>
          <w:iCs/>
          <w:szCs w:val="20"/>
          <w:lang w:eastAsia="zh-CN" w:bidi="he-IL"/>
        </w:rPr>
        <w:t>Manner of publication</w:t>
      </w:r>
      <w:r w:rsidRPr="0085022A">
        <w:rPr>
          <w:rFonts w:cs="Times New Roman"/>
          <w:szCs w:val="20"/>
          <w:lang w:eastAsia="zh-CN" w:bidi="he-IL"/>
        </w:rPr>
        <w:t>).</w:t>
      </w:r>
    </w:p>
    <w:p w14:paraId="012A48DB" w14:textId="77777777" w:rsidR="00297989" w:rsidRPr="0085022A" w:rsidRDefault="00297989" w:rsidP="00297989">
      <w:pPr>
        <w:pStyle w:val="ocNum5th3"/>
        <w:rPr>
          <w:i/>
          <w:iCs/>
          <w:szCs w:val="20"/>
        </w:rPr>
      </w:pPr>
      <w:r w:rsidRPr="0085022A">
        <w:rPr>
          <w:i/>
          <w:iCs/>
          <w:szCs w:val="20"/>
        </w:rPr>
        <w:t>Exchange and Conversion</w:t>
      </w:r>
    </w:p>
    <w:p w14:paraId="4E3999DA" w14:textId="77777777" w:rsidR="00297989" w:rsidRPr="0085022A" w:rsidRDefault="00297989" w:rsidP="00297989">
      <w:pPr>
        <w:pStyle w:val="BodyText2"/>
        <w:ind w:left="720"/>
        <w:rPr>
          <w:rFonts w:cs="Times New Roman"/>
          <w:szCs w:val="20"/>
          <w:lang w:eastAsia="zh-CN" w:bidi="he-IL"/>
        </w:rPr>
      </w:pPr>
      <w:r w:rsidRPr="0085022A">
        <w:rPr>
          <w:rFonts w:cs="Times New Roman"/>
          <w:szCs w:val="20"/>
          <w:lang w:eastAsia="zh-CN" w:bidi="he-IL"/>
        </w:rPr>
        <w:t>Any Extraordinary Resolutions or Written Resolutions which have been duly passed and which modify any provision of, or action in respect of, the Conditions may be implemented at the Issuer's option by way of a mandatory exchange or conversion of the Notes and each other affected series of debt securities, as the case may be, into new debt securities containing the modified terms and conditions if the proposed mandatory exchange or conversion of the Notes is notified to Noteholders at the time notification is given to the Noteholders as to the proposed modification or action. Any such exchange or conversion shall be binding on all Noteholders and Couponholders.</w:t>
      </w:r>
    </w:p>
    <w:p w14:paraId="12D0250E" w14:textId="77777777" w:rsidR="00297989" w:rsidRPr="0085022A" w:rsidRDefault="00297989" w:rsidP="00297989">
      <w:pPr>
        <w:pStyle w:val="ocNum5th1"/>
        <w:keepNext/>
        <w:rPr>
          <w:b/>
          <w:bCs/>
          <w:szCs w:val="20"/>
        </w:rPr>
      </w:pPr>
      <w:r w:rsidRPr="0085022A">
        <w:rPr>
          <w:b/>
          <w:bCs/>
          <w:szCs w:val="20"/>
        </w:rPr>
        <w:t>Aggregation Agent; Aggregation Procedures</w:t>
      </w:r>
    </w:p>
    <w:p w14:paraId="562A3565" w14:textId="77777777" w:rsidR="00297989" w:rsidRPr="0085022A" w:rsidRDefault="00297989" w:rsidP="00297989">
      <w:pPr>
        <w:pStyle w:val="ocNum5th3"/>
        <w:rPr>
          <w:i/>
          <w:iCs/>
          <w:szCs w:val="20"/>
        </w:rPr>
      </w:pPr>
      <w:r w:rsidRPr="0085022A">
        <w:rPr>
          <w:i/>
          <w:iCs/>
          <w:szCs w:val="20"/>
        </w:rPr>
        <w:t>Appointment</w:t>
      </w:r>
    </w:p>
    <w:p w14:paraId="2C4F3D15" w14:textId="77777777" w:rsidR="00297989" w:rsidRPr="0085022A" w:rsidRDefault="00297989" w:rsidP="00297989">
      <w:pPr>
        <w:pStyle w:val="BodyText1"/>
        <w:rPr>
          <w:rFonts w:cs="Times New Roman"/>
          <w:szCs w:val="20"/>
          <w:lang w:eastAsia="zh-CN" w:bidi="he-IL"/>
        </w:rPr>
      </w:pPr>
      <w:r w:rsidRPr="0085022A">
        <w:rPr>
          <w:rFonts w:cs="Times New Roman"/>
          <w:szCs w:val="20"/>
          <w:lang w:eastAsia="zh-CN" w:bidi="he-IL"/>
        </w:rPr>
        <w:t>The Issuer will appoint an aggregation agent (the "</w:t>
      </w:r>
      <w:r w:rsidRPr="0085022A">
        <w:rPr>
          <w:rFonts w:cs="Times New Roman"/>
          <w:b/>
          <w:bCs/>
          <w:szCs w:val="20"/>
          <w:lang w:eastAsia="zh-CN" w:bidi="he-IL"/>
        </w:rPr>
        <w:t>Aggregation Agent</w:t>
      </w:r>
      <w:r w:rsidRPr="0085022A">
        <w:rPr>
          <w:rFonts w:cs="Times New Roman"/>
          <w:szCs w:val="20"/>
          <w:lang w:eastAsia="zh-CN" w:bidi="he-IL"/>
        </w:rPr>
        <w:t xml:space="preserve">") to calculate whether a proposed modification or action has been approved by the required principal amount outstanding of Notes, and, in the case of a multiple series aggregation, by the required principal amount of outstanding debt securities of each affected series of debt securities. In the case of a multiple series aggregation, the same person will be appointed as the Aggregation Agent for the proposed modification of any provision of, or any action in respect of, these Conditions or the Agency Agreement in respect of the Notes and in respect of the terms and conditions or Agency Agreement </w:t>
      </w:r>
      <w:r w:rsidRPr="0085022A">
        <w:rPr>
          <w:rFonts w:cs="Times New Roman"/>
          <w:szCs w:val="20"/>
          <w:lang w:eastAsia="zh-CN" w:bidi="he-IL"/>
        </w:rPr>
        <w:lastRenderedPageBreak/>
        <w:t>in respect of each other affected series of debt securities. The Aggregation Agent shall be independent of the Issuer.</w:t>
      </w:r>
    </w:p>
    <w:p w14:paraId="76E71CDA" w14:textId="77777777" w:rsidR="00297989" w:rsidRPr="0085022A" w:rsidRDefault="00297989" w:rsidP="00297989">
      <w:pPr>
        <w:pStyle w:val="ocNum5th3"/>
        <w:rPr>
          <w:i/>
          <w:iCs/>
          <w:szCs w:val="20"/>
        </w:rPr>
      </w:pPr>
      <w:r w:rsidRPr="0085022A">
        <w:rPr>
          <w:i/>
          <w:iCs/>
          <w:szCs w:val="20"/>
        </w:rPr>
        <w:t>Extraordinary Resolutions</w:t>
      </w:r>
    </w:p>
    <w:p w14:paraId="1B4AC950" w14:textId="77777777" w:rsidR="00297989" w:rsidRPr="0085022A" w:rsidRDefault="00297989" w:rsidP="00297989">
      <w:pPr>
        <w:pStyle w:val="BodyText1"/>
        <w:rPr>
          <w:rFonts w:cs="Times New Roman"/>
          <w:szCs w:val="20"/>
          <w:lang w:eastAsia="zh-CN" w:bidi="he-IL"/>
        </w:rPr>
      </w:pPr>
      <w:r w:rsidRPr="0085022A">
        <w:rPr>
          <w:rFonts w:cs="Times New Roman"/>
          <w:szCs w:val="20"/>
          <w:lang w:eastAsia="zh-CN" w:bidi="he-IL"/>
        </w:rPr>
        <w:t>If an Extraordinary Resolution has been proposed at a duly convened meeting of Noteholders to modify any provision of, or action in respect of, these Conditions and other affected series of debt securities, as the case may be, the Aggregation Agent will, as soon as practicable after the time the vote is cast, calculate whether holders of a sufficient portion of the aggregate principal amount of the outstanding Notes and, where relevant, each other affected series of debt securities, have voted in favour of the Extraordinary Resolution such that the Extraordinary Resolution is passed. If so, the Aggregation Agent will determine that the Extraordinary Resolution has been duly passed.</w:t>
      </w:r>
    </w:p>
    <w:p w14:paraId="1F19CE1E" w14:textId="77777777" w:rsidR="00297989" w:rsidRPr="0085022A" w:rsidRDefault="00297989" w:rsidP="00297989">
      <w:pPr>
        <w:pStyle w:val="ocNum5th3"/>
        <w:rPr>
          <w:i/>
          <w:iCs/>
          <w:szCs w:val="20"/>
        </w:rPr>
      </w:pPr>
      <w:r w:rsidRPr="0085022A">
        <w:rPr>
          <w:i/>
          <w:iCs/>
          <w:szCs w:val="20"/>
        </w:rPr>
        <w:t>Written Resolutions</w:t>
      </w:r>
    </w:p>
    <w:p w14:paraId="3C051663" w14:textId="77777777" w:rsidR="00297989" w:rsidRPr="0085022A" w:rsidRDefault="00297989" w:rsidP="00297989">
      <w:pPr>
        <w:pStyle w:val="BodyText1"/>
        <w:rPr>
          <w:rFonts w:cs="Times New Roman"/>
          <w:szCs w:val="20"/>
          <w:lang w:eastAsia="zh-CN" w:bidi="he-IL"/>
        </w:rPr>
      </w:pPr>
      <w:r w:rsidRPr="0085022A">
        <w:rPr>
          <w:rFonts w:cs="Times New Roman"/>
          <w:szCs w:val="20"/>
          <w:lang w:eastAsia="zh-CN" w:bidi="he-IL"/>
        </w:rPr>
        <w:t>If a Written Resolution has been proposed under the terms of these Conditions to modify any provision of, or action in respect of, these Conditions and the terms and conditions of other affected series of debt securities, as the case may be, the Aggregation Agent will, as soon as reasonably practicable after the relevant Written Resolution has been signed or confirmed in writing, calculate whether holders of a sufficient portion of the aggregate principal amount of the outstanding Notes and, where relevant, each other affected series of debt securities, have signed or confirmed in writing in favour of the Written Resolution such that the Written Resolution is passed. If so, the Aggregation Agent will determine that the Written Resolution has been duly passed.</w:t>
      </w:r>
    </w:p>
    <w:p w14:paraId="2A38A45D" w14:textId="77777777" w:rsidR="00297989" w:rsidRPr="0085022A" w:rsidRDefault="00297989" w:rsidP="00297989">
      <w:pPr>
        <w:pStyle w:val="ocNum5th3"/>
        <w:rPr>
          <w:i/>
          <w:iCs/>
          <w:szCs w:val="20"/>
        </w:rPr>
      </w:pPr>
      <w:r w:rsidRPr="0085022A">
        <w:rPr>
          <w:i/>
          <w:iCs/>
          <w:szCs w:val="20"/>
        </w:rPr>
        <w:t>Certificate</w:t>
      </w:r>
    </w:p>
    <w:p w14:paraId="5A0659CD" w14:textId="186D9881" w:rsidR="00297989" w:rsidRPr="0085022A" w:rsidRDefault="00297989" w:rsidP="00297989">
      <w:pPr>
        <w:pStyle w:val="BodyText1"/>
        <w:rPr>
          <w:rFonts w:cs="Times New Roman"/>
          <w:szCs w:val="20"/>
          <w:lang w:eastAsia="zh-CN" w:bidi="he-IL"/>
        </w:rPr>
      </w:pPr>
      <w:r w:rsidRPr="0085022A">
        <w:rPr>
          <w:rFonts w:cs="Times New Roman"/>
          <w:szCs w:val="20"/>
          <w:lang w:eastAsia="zh-CN" w:bidi="he-IL"/>
        </w:rPr>
        <w:t>For the purposes of Condition 17(b) (</w:t>
      </w:r>
      <w:r w:rsidRPr="0085022A">
        <w:rPr>
          <w:rFonts w:cs="Times New Roman"/>
          <w:i/>
          <w:iCs/>
          <w:szCs w:val="20"/>
          <w:lang w:eastAsia="zh-CN" w:bidi="he-IL"/>
        </w:rPr>
        <w:t>Extraordinary Resolutions</w:t>
      </w:r>
      <w:r w:rsidRPr="0085022A">
        <w:rPr>
          <w:rFonts w:cs="Times New Roman"/>
          <w:szCs w:val="20"/>
          <w:lang w:eastAsia="zh-CN" w:bidi="he-IL"/>
        </w:rPr>
        <w:t>) and Condition 17(c) (</w:t>
      </w:r>
      <w:r w:rsidRPr="0085022A">
        <w:rPr>
          <w:rFonts w:cs="Times New Roman"/>
          <w:i/>
          <w:iCs/>
          <w:szCs w:val="20"/>
          <w:lang w:eastAsia="zh-CN" w:bidi="he-IL"/>
        </w:rPr>
        <w:t>Written Resolutions</w:t>
      </w:r>
      <w:r w:rsidRPr="0085022A">
        <w:rPr>
          <w:rFonts w:cs="Times New Roman"/>
          <w:szCs w:val="20"/>
          <w:lang w:eastAsia="zh-CN" w:bidi="he-IL"/>
        </w:rPr>
        <w:t>), the Issuer will provide a certificate to the Aggregation Agent up to three days prior to, and in any case no later than, with respect to an Extraordinary Resolution, the date of the meeting referred to in Condition 16(b) (</w:t>
      </w:r>
      <w:r w:rsidRPr="0085022A">
        <w:rPr>
          <w:rFonts w:cs="Times New Roman"/>
          <w:i/>
          <w:iCs/>
          <w:szCs w:val="20"/>
          <w:lang w:eastAsia="zh-CN" w:bidi="he-IL"/>
        </w:rPr>
        <w:t>Modification of this Series of Notes only</w:t>
      </w:r>
      <w:r w:rsidRPr="0085022A">
        <w:rPr>
          <w:rFonts w:cs="Times New Roman"/>
          <w:szCs w:val="20"/>
          <w:lang w:eastAsia="zh-CN" w:bidi="he-IL"/>
        </w:rPr>
        <w:t>), Condition 16(c) (</w:t>
      </w:r>
      <w:r w:rsidRPr="0085022A">
        <w:rPr>
          <w:rFonts w:cs="Times New Roman"/>
          <w:i/>
          <w:iCs/>
          <w:szCs w:val="20"/>
          <w:lang w:eastAsia="zh-CN" w:bidi="he-IL"/>
        </w:rPr>
        <w:t>Multiple Series Aggregation – Single limb voting</w:t>
      </w:r>
      <w:r w:rsidRPr="0085022A">
        <w:rPr>
          <w:rFonts w:cs="Times New Roman"/>
          <w:szCs w:val="20"/>
          <w:lang w:eastAsia="zh-CN" w:bidi="he-IL"/>
        </w:rPr>
        <w:t>) or Condition 16(d) (</w:t>
      </w:r>
      <w:r w:rsidRPr="0085022A">
        <w:rPr>
          <w:rFonts w:cs="Times New Roman"/>
          <w:i/>
          <w:iCs/>
          <w:szCs w:val="20"/>
          <w:lang w:eastAsia="zh-CN" w:bidi="he-IL"/>
        </w:rPr>
        <w:t>Multiple Series Aggregation – Two limb voting</w:t>
      </w:r>
      <w:r w:rsidRPr="0085022A">
        <w:rPr>
          <w:rFonts w:cs="Times New Roman"/>
          <w:szCs w:val="20"/>
          <w:lang w:eastAsia="zh-CN" w:bidi="he-IL"/>
        </w:rPr>
        <w:t>), as applicable, and, with respect to a Written Resolution, the date arranged for the signing of the Written Resolution.</w:t>
      </w:r>
    </w:p>
    <w:p w14:paraId="40AFFB65" w14:textId="77777777" w:rsidR="00297989" w:rsidRPr="0085022A" w:rsidRDefault="00297989" w:rsidP="00297989">
      <w:pPr>
        <w:pStyle w:val="BodyText1"/>
        <w:rPr>
          <w:rFonts w:cs="Times New Roman"/>
          <w:szCs w:val="20"/>
          <w:lang w:eastAsia="zh-CN" w:bidi="he-IL"/>
        </w:rPr>
      </w:pPr>
      <w:r w:rsidRPr="0085022A">
        <w:rPr>
          <w:rFonts w:cs="Times New Roman"/>
          <w:szCs w:val="20"/>
          <w:lang w:eastAsia="zh-CN" w:bidi="he-IL"/>
        </w:rPr>
        <w:t>The certificate shall:</w:t>
      </w:r>
    </w:p>
    <w:p w14:paraId="3A4C1713" w14:textId="77777777" w:rsidR="00297989" w:rsidRPr="0085022A" w:rsidRDefault="00297989" w:rsidP="00297989">
      <w:pPr>
        <w:pStyle w:val="ocNum5th4"/>
        <w:spacing w:before="8" w:line="249" w:lineRule="auto"/>
        <w:ind w:left="1306" w:right="34"/>
        <w:rPr>
          <w:szCs w:val="20"/>
        </w:rPr>
      </w:pPr>
      <w:r w:rsidRPr="0085022A">
        <w:rPr>
          <w:szCs w:val="20"/>
        </w:rPr>
        <w:t>list the total principal amount of Notes and, in the case of a multiple series aggregation, the total principal amount of each other affected series of debt securities outstanding on the record date; and</w:t>
      </w:r>
    </w:p>
    <w:p w14:paraId="141E1563" w14:textId="382B0484" w:rsidR="00297989" w:rsidRPr="0085022A" w:rsidRDefault="00297989" w:rsidP="00297989">
      <w:pPr>
        <w:pStyle w:val="ocNum5th4"/>
        <w:spacing w:before="8" w:line="249" w:lineRule="auto"/>
        <w:ind w:left="1306" w:right="34"/>
        <w:rPr>
          <w:szCs w:val="20"/>
        </w:rPr>
      </w:pPr>
      <w:r w:rsidRPr="0085022A">
        <w:rPr>
          <w:szCs w:val="20"/>
        </w:rPr>
        <w:t>clearly indicate the Notes and, in the case of a multiple series aggregation, debt securities of each other affected series of debt securities which shall be disregarded and deemed not to remain outstanding as a consequence of Condition 16(i) (</w:t>
      </w:r>
      <w:r w:rsidRPr="0085022A">
        <w:rPr>
          <w:i/>
          <w:iCs/>
          <w:szCs w:val="20"/>
        </w:rPr>
        <w:t>Notes controlled by the Issuer</w:t>
      </w:r>
      <w:r w:rsidRPr="0085022A">
        <w:rPr>
          <w:szCs w:val="20"/>
        </w:rPr>
        <w:t>) on the record date identifying the holders of the Notes and, in the case of a multiple series aggregation, debt securities of each other affected series of debt securities.</w:t>
      </w:r>
    </w:p>
    <w:p w14:paraId="61273681" w14:textId="77777777" w:rsidR="00297989" w:rsidRPr="0085022A" w:rsidRDefault="00297989" w:rsidP="00297989">
      <w:pPr>
        <w:pStyle w:val="BodyText1"/>
        <w:rPr>
          <w:rFonts w:cs="Times New Roman"/>
          <w:szCs w:val="20"/>
          <w:lang w:eastAsia="zh-CN" w:bidi="he-IL"/>
        </w:rPr>
      </w:pPr>
      <w:r w:rsidRPr="0085022A">
        <w:rPr>
          <w:rFonts w:cs="Times New Roman"/>
          <w:szCs w:val="20"/>
          <w:lang w:eastAsia="zh-CN" w:bidi="he-IL"/>
        </w:rPr>
        <w:t>The Aggregation Agent may rely upon the terms of any certificate, notice, communication or other document believed by it to be genuine.</w:t>
      </w:r>
    </w:p>
    <w:p w14:paraId="3862CDE7" w14:textId="77777777" w:rsidR="00297989" w:rsidRPr="0085022A" w:rsidRDefault="00297989" w:rsidP="00297989">
      <w:pPr>
        <w:pStyle w:val="ocNum5th3"/>
        <w:rPr>
          <w:i/>
          <w:iCs/>
          <w:szCs w:val="20"/>
        </w:rPr>
      </w:pPr>
      <w:r w:rsidRPr="0085022A">
        <w:rPr>
          <w:i/>
          <w:iCs/>
          <w:szCs w:val="20"/>
        </w:rPr>
        <w:t>Notification</w:t>
      </w:r>
    </w:p>
    <w:p w14:paraId="4181E4FE" w14:textId="77777777" w:rsidR="00297989" w:rsidRPr="0085022A" w:rsidRDefault="00297989" w:rsidP="00297989">
      <w:pPr>
        <w:pStyle w:val="ocNum5th3"/>
        <w:numPr>
          <w:ilvl w:val="0"/>
          <w:numId w:val="0"/>
        </w:numPr>
        <w:ind w:left="680"/>
        <w:rPr>
          <w:szCs w:val="20"/>
        </w:rPr>
      </w:pPr>
      <w:r w:rsidRPr="0085022A">
        <w:rPr>
          <w:szCs w:val="20"/>
        </w:rPr>
        <w:t>The Aggregation Agent will cause each determination made by it for the purposes of this Condition 17 (</w:t>
      </w:r>
      <w:r w:rsidRPr="0085022A">
        <w:rPr>
          <w:i/>
          <w:iCs/>
          <w:szCs w:val="20"/>
        </w:rPr>
        <w:t>Aggregation Agent; Aggregation Procedures</w:t>
      </w:r>
      <w:r w:rsidRPr="0085022A">
        <w:rPr>
          <w:szCs w:val="20"/>
        </w:rPr>
        <w:t>) to be notified to the Fiscal Agent and the Issuer as soon as practicable after such determination. Notice thereof shall also promptly be given to the Noteholders.</w:t>
      </w:r>
    </w:p>
    <w:p w14:paraId="2F3AC874" w14:textId="77777777" w:rsidR="00297989" w:rsidRPr="0085022A" w:rsidRDefault="00297989" w:rsidP="00297989">
      <w:pPr>
        <w:pStyle w:val="ocNum5th3"/>
        <w:rPr>
          <w:i/>
          <w:szCs w:val="20"/>
        </w:rPr>
      </w:pPr>
      <w:r w:rsidRPr="0085022A">
        <w:rPr>
          <w:i/>
          <w:szCs w:val="20"/>
        </w:rPr>
        <w:t>Binding nature of determinations; no liability</w:t>
      </w:r>
    </w:p>
    <w:p w14:paraId="7D28DE5B" w14:textId="38BCD0A5" w:rsidR="00297989" w:rsidRPr="0085022A" w:rsidRDefault="00297989" w:rsidP="00297989">
      <w:pPr>
        <w:pStyle w:val="BodyText1"/>
        <w:rPr>
          <w:rFonts w:cs="Times New Roman"/>
          <w:szCs w:val="20"/>
          <w:lang w:eastAsia="zh-CN" w:bidi="he-IL"/>
        </w:rPr>
      </w:pPr>
      <w:r w:rsidRPr="0085022A">
        <w:rPr>
          <w:rFonts w:cs="Times New Roman"/>
          <w:szCs w:val="20"/>
          <w:lang w:eastAsia="zh-CN" w:bidi="he-IL"/>
        </w:rPr>
        <w:t>All notifications, opinions, determinations, certificates, calculations, quotations and decisions given, expressed, made or obtained for the purposes of this Condition 17 (</w:t>
      </w:r>
      <w:r w:rsidRPr="0085022A">
        <w:rPr>
          <w:rFonts w:cs="Times New Roman"/>
          <w:i/>
          <w:iCs/>
          <w:szCs w:val="20"/>
          <w:lang w:eastAsia="zh-CN" w:bidi="he-IL"/>
        </w:rPr>
        <w:t>Aggregation Agent; Aggregation Procedures</w:t>
      </w:r>
      <w:r w:rsidRPr="0085022A">
        <w:rPr>
          <w:rFonts w:cs="Times New Roman"/>
          <w:szCs w:val="20"/>
          <w:lang w:eastAsia="zh-CN" w:bidi="he-IL"/>
        </w:rPr>
        <w:t xml:space="preserve">) by the Aggregation Agent and any appointed Calculation Agent will (in the absence of manifest error) be binding on the Issuer, the Fiscal Agent, the Noteholders and the </w:t>
      </w:r>
      <w:r w:rsidRPr="0085022A">
        <w:rPr>
          <w:rFonts w:cs="Times New Roman"/>
          <w:szCs w:val="20"/>
          <w:lang w:eastAsia="zh-CN" w:bidi="he-IL"/>
        </w:rPr>
        <w:lastRenderedPageBreak/>
        <w:t>Couponholders and (subject as aforesaid) no liability to any such person will attach to the Aggregation Agent or the Calculation Agent in connection with the exercise or non-exercise by it of its powers, duties and discretions for such purposes.</w:t>
      </w:r>
    </w:p>
    <w:p w14:paraId="23E74F8F" w14:textId="77777777" w:rsidR="00297989" w:rsidRPr="0085022A" w:rsidRDefault="00297989" w:rsidP="00297989">
      <w:pPr>
        <w:pStyle w:val="ocNum5th3"/>
        <w:rPr>
          <w:i/>
          <w:iCs/>
          <w:szCs w:val="20"/>
        </w:rPr>
      </w:pPr>
      <w:r w:rsidRPr="0085022A">
        <w:rPr>
          <w:i/>
          <w:iCs/>
          <w:szCs w:val="20"/>
        </w:rPr>
        <w:t>Manner of publications</w:t>
      </w:r>
    </w:p>
    <w:p w14:paraId="7BE3D638" w14:textId="55ECE4FF" w:rsidR="00297989" w:rsidRPr="0085022A" w:rsidRDefault="00297989" w:rsidP="00297989">
      <w:pPr>
        <w:pStyle w:val="BodyText1"/>
        <w:rPr>
          <w:rFonts w:cs="Times New Roman"/>
          <w:szCs w:val="20"/>
          <w:lang w:eastAsia="zh-CN" w:bidi="he-IL"/>
        </w:rPr>
      </w:pPr>
      <w:r w:rsidRPr="0085022A">
        <w:rPr>
          <w:rFonts w:cs="Times New Roman"/>
          <w:szCs w:val="20"/>
          <w:lang w:eastAsia="zh-CN" w:bidi="he-IL"/>
        </w:rPr>
        <w:t>The Issuer will publish all notices and other matters required to be published pursuant to this Condition 17 including any matters required to be published pursuant to Condition 12 (</w:t>
      </w:r>
      <w:r w:rsidRPr="0085022A">
        <w:rPr>
          <w:rFonts w:cs="Times New Roman"/>
          <w:i/>
          <w:iCs/>
          <w:szCs w:val="20"/>
          <w:lang w:eastAsia="zh-CN" w:bidi="he-IL"/>
        </w:rPr>
        <w:t>Events of Default</w:t>
      </w:r>
      <w:r w:rsidRPr="0085022A">
        <w:rPr>
          <w:rFonts w:cs="Times New Roman"/>
          <w:szCs w:val="20"/>
          <w:lang w:eastAsia="zh-CN" w:bidi="he-IL"/>
        </w:rPr>
        <w:t>), Condition 16 (</w:t>
      </w:r>
      <w:r w:rsidRPr="0085022A">
        <w:rPr>
          <w:rFonts w:cs="Times New Roman"/>
          <w:i/>
          <w:iCs/>
          <w:szCs w:val="20"/>
          <w:lang w:eastAsia="zh-CN" w:bidi="he-IL"/>
        </w:rPr>
        <w:t>Meetings of Noteholders; Written Resolutions</w:t>
      </w:r>
      <w:r w:rsidRPr="0085022A">
        <w:rPr>
          <w:rFonts w:cs="Times New Roman"/>
          <w:szCs w:val="20"/>
          <w:lang w:eastAsia="zh-CN" w:bidi="he-IL"/>
        </w:rPr>
        <w:t xml:space="preserve">) and Condition 18 </w:t>
      </w:r>
      <w:r w:rsidRPr="0085022A">
        <w:rPr>
          <w:rFonts w:cs="Times New Roman"/>
          <w:i/>
          <w:iCs/>
          <w:szCs w:val="20"/>
          <w:lang w:eastAsia="zh-CN" w:bidi="he-IL"/>
        </w:rPr>
        <w:t>(Noteholders' Committee</w:t>
      </w:r>
      <w:r w:rsidRPr="0085022A">
        <w:rPr>
          <w:rFonts w:cs="Times New Roman"/>
          <w:szCs w:val="20"/>
          <w:lang w:eastAsia="zh-CN" w:bidi="he-IL"/>
        </w:rPr>
        <w:t>):</w:t>
      </w:r>
    </w:p>
    <w:p w14:paraId="4477BCFB" w14:textId="1209280A" w:rsidR="00297989" w:rsidRPr="0085022A" w:rsidRDefault="00297989" w:rsidP="00297989">
      <w:pPr>
        <w:pStyle w:val="ocNum5th4"/>
        <w:rPr>
          <w:szCs w:val="20"/>
        </w:rPr>
      </w:pPr>
      <w:r w:rsidRPr="0085022A">
        <w:rPr>
          <w:szCs w:val="20"/>
        </w:rPr>
        <w:t>through the systems of Clearstream, Luxembourg, Euroclear and/or any other international or domestic clearing system(s) through which the Notes are for the time being cleared and otherwise in accordance with Condition 14;</w:t>
      </w:r>
    </w:p>
    <w:p w14:paraId="4099CE69" w14:textId="77777777" w:rsidR="00297989" w:rsidRPr="0085022A" w:rsidRDefault="00297989" w:rsidP="00297989">
      <w:pPr>
        <w:pStyle w:val="ocNum5th4"/>
        <w:spacing w:before="8" w:line="249" w:lineRule="auto"/>
        <w:ind w:left="1306" w:right="34"/>
        <w:rPr>
          <w:szCs w:val="20"/>
        </w:rPr>
      </w:pPr>
      <w:r w:rsidRPr="0085022A">
        <w:rPr>
          <w:szCs w:val="20"/>
        </w:rPr>
        <w:t>in such other places and in such other manner as may be required by applicable law or regulation; and</w:t>
      </w:r>
    </w:p>
    <w:p w14:paraId="67907B31" w14:textId="77777777" w:rsidR="00297989" w:rsidRPr="0085022A" w:rsidRDefault="00297989" w:rsidP="00297989">
      <w:pPr>
        <w:pStyle w:val="ocNum5th4"/>
        <w:spacing w:before="8" w:line="249" w:lineRule="auto"/>
        <w:ind w:left="1306" w:right="34"/>
        <w:rPr>
          <w:szCs w:val="20"/>
        </w:rPr>
      </w:pPr>
      <w:r w:rsidRPr="0085022A">
        <w:rPr>
          <w:szCs w:val="20"/>
        </w:rPr>
        <w:t>in such other places and in such other manner as may be customary.</w:t>
      </w:r>
    </w:p>
    <w:p w14:paraId="2CD2F9F8" w14:textId="77777777" w:rsidR="00297989" w:rsidRPr="0085022A" w:rsidRDefault="00297989" w:rsidP="00297989">
      <w:pPr>
        <w:pStyle w:val="ocNum5th1"/>
        <w:keepNext/>
        <w:rPr>
          <w:b/>
          <w:bCs/>
          <w:szCs w:val="20"/>
        </w:rPr>
      </w:pPr>
      <w:r w:rsidRPr="0085022A">
        <w:rPr>
          <w:b/>
          <w:bCs/>
          <w:szCs w:val="20"/>
        </w:rPr>
        <w:t>Noteholders' committee</w:t>
      </w:r>
    </w:p>
    <w:p w14:paraId="34CC598A" w14:textId="77777777" w:rsidR="00297989" w:rsidRPr="0085022A" w:rsidRDefault="00297989" w:rsidP="00297989">
      <w:pPr>
        <w:pStyle w:val="ocNum5th3"/>
        <w:rPr>
          <w:i/>
          <w:iCs/>
          <w:szCs w:val="20"/>
        </w:rPr>
      </w:pPr>
      <w:r w:rsidRPr="0085022A">
        <w:rPr>
          <w:i/>
          <w:iCs/>
          <w:szCs w:val="20"/>
        </w:rPr>
        <w:t>Appointment</w:t>
      </w:r>
    </w:p>
    <w:p w14:paraId="1E93D0B0" w14:textId="77777777" w:rsidR="00297989" w:rsidRPr="0085022A" w:rsidRDefault="00297989" w:rsidP="00297989">
      <w:pPr>
        <w:pStyle w:val="ocNum5th4"/>
        <w:rPr>
          <w:szCs w:val="20"/>
        </w:rPr>
      </w:pPr>
      <w:r w:rsidRPr="0085022A">
        <w:rPr>
          <w:szCs w:val="20"/>
        </w:rPr>
        <w:t>Holders of at least 25 per cent. of the aggregate principal amount of the outstanding debt securities of all series of affected debt securities (taken in aggregate) may, by notice in writing to the Issuer (with a copy to the Fiscal Agent), appoint any person or persons as a committee to represent the interests of such holders (as well as the interests of any holders of outstanding debt securities who wish to be represented by such a committee) if any of the following events has occurred:</w:t>
      </w:r>
    </w:p>
    <w:p w14:paraId="27B9A357" w14:textId="747D80BE" w:rsidR="00297989" w:rsidRPr="0085022A" w:rsidRDefault="00297989" w:rsidP="00297989">
      <w:pPr>
        <w:pStyle w:val="ocNum5th5"/>
        <w:rPr>
          <w:szCs w:val="20"/>
        </w:rPr>
      </w:pPr>
      <w:r w:rsidRPr="0085022A">
        <w:rPr>
          <w:szCs w:val="20"/>
        </w:rPr>
        <w:t>an Event of Default under Condition 12 (</w:t>
      </w:r>
      <w:r w:rsidRPr="0085022A">
        <w:rPr>
          <w:i/>
          <w:iCs/>
          <w:szCs w:val="20"/>
        </w:rPr>
        <w:t>Events of Default</w:t>
      </w:r>
      <w:r w:rsidRPr="0085022A">
        <w:rPr>
          <w:szCs w:val="20"/>
        </w:rPr>
        <w:t xml:space="preserve">); </w:t>
      </w:r>
    </w:p>
    <w:p w14:paraId="17BC0B50" w14:textId="3CD012B8" w:rsidR="00297989" w:rsidRPr="0085022A" w:rsidRDefault="00297989" w:rsidP="00297989">
      <w:pPr>
        <w:pStyle w:val="ocNum5th5"/>
        <w:rPr>
          <w:szCs w:val="20"/>
        </w:rPr>
      </w:pPr>
      <w:r w:rsidRPr="0085022A">
        <w:rPr>
          <w:szCs w:val="20"/>
        </w:rPr>
        <w:t>any event or circumstance which could, with the giving of notice, lapse of time, the issuing of a certificate and/ or fulfilment of any other requirement provided for in Condition 12 (</w:t>
      </w:r>
      <w:r w:rsidRPr="0085022A">
        <w:rPr>
          <w:i/>
          <w:iCs/>
          <w:szCs w:val="20"/>
        </w:rPr>
        <w:t>Events of Default</w:t>
      </w:r>
      <w:r w:rsidRPr="0085022A">
        <w:rPr>
          <w:szCs w:val="20"/>
        </w:rPr>
        <w:t>) become an Event of Default;</w:t>
      </w:r>
    </w:p>
    <w:p w14:paraId="240AB336" w14:textId="77777777" w:rsidR="00297989" w:rsidRPr="0085022A" w:rsidRDefault="00297989" w:rsidP="00297989">
      <w:pPr>
        <w:pStyle w:val="ocNum5th5"/>
        <w:rPr>
          <w:szCs w:val="20"/>
        </w:rPr>
      </w:pPr>
      <w:r w:rsidRPr="0085022A">
        <w:rPr>
          <w:szCs w:val="20"/>
        </w:rPr>
        <w:t>any public announcement by the Issuer, to the effect that the Issuer is seeking or intends to seek a rescheduling or restructuring of the Notes or any other affected series of debt securities (whether by amendment, exchange offer or otherwise); or</w:t>
      </w:r>
    </w:p>
    <w:p w14:paraId="4989EC78" w14:textId="77777777" w:rsidR="00297989" w:rsidRPr="0085022A" w:rsidRDefault="00297989" w:rsidP="00297989">
      <w:pPr>
        <w:pStyle w:val="ocNum5th5"/>
        <w:rPr>
          <w:szCs w:val="20"/>
        </w:rPr>
      </w:pPr>
      <w:r w:rsidRPr="0085022A">
        <w:rPr>
          <w:szCs w:val="20"/>
        </w:rPr>
        <w:t>with the agreement of the Issuer, at a time when the Issuer has reasonably reached the conclusion that its debt may no longer be sustainable whilst the Notes or any other affected series of debt securities are outstanding.</w:t>
      </w:r>
    </w:p>
    <w:p w14:paraId="4B4186DE" w14:textId="7A1738E8" w:rsidR="00297989" w:rsidRPr="0085022A" w:rsidRDefault="00297989" w:rsidP="00297989">
      <w:pPr>
        <w:pStyle w:val="ocNum5th4"/>
        <w:rPr>
          <w:szCs w:val="20"/>
        </w:rPr>
      </w:pPr>
      <w:r w:rsidRPr="0085022A">
        <w:rPr>
          <w:szCs w:val="20"/>
        </w:rPr>
        <w:t>Upon receipt of a written notice that a committee has been appointed in accordance with Condition 18(a)(i), and a certificate delivered pursuant to Condition 18(d) (</w:t>
      </w:r>
      <w:r w:rsidRPr="0085022A">
        <w:rPr>
          <w:i/>
          <w:iCs/>
          <w:szCs w:val="20"/>
        </w:rPr>
        <w:t>Certification</w:t>
      </w:r>
      <w:r w:rsidRPr="0085022A">
        <w:rPr>
          <w:szCs w:val="20"/>
        </w:rPr>
        <w:t>), the Issuer shall give notice of the appointment of such a committee to:</w:t>
      </w:r>
    </w:p>
    <w:p w14:paraId="2BDFD33C" w14:textId="39C94038" w:rsidR="00297989" w:rsidRPr="0085022A" w:rsidRDefault="00297989" w:rsidP="00297989">
      <w:pPr>
        <w:pStyle w:val="ocNum5th5"/>
        <w:rPr>
          <w:szCs w:val="20"/>
        </w:rPr>
      </w:pPr>
      <w:r w:rsidRPr="0085022A">
        <w:rPr>
          <w:szCs w:val="20"/>
        </w:rPr>
        <w:t xml:space="preserve">all Noteholders in accordance with Condition </w:t>
      </w:r>
      <w:r w:rsidR="009916CE" w:rsidRPr="0085022A">
        <w:rPr>
          <w:szCs w:val="20"/>
        </w:rPr>
        <w:t>20</w:t>
      </w:r>
      <w:r w:rsidRPr="0085022A">
        <w:rPr>
          <w:szCs w:val="20"/>
        </w:rPr>
        <w:t xml:space="preserve"> (</w:t>
      </w:r>
      <w:r w:rsidRPr="0085022A">
        <w:rPr>
          <w:i/>
          <w:iCs/>
          <w:szCs w:val="20"/>
        </w:rPr>
        <w:t>Notices</w:t>
      </w:r>
      <w:r w:rsidRPr="0085022A">
        <w:rPr>
          <w:szCs w:val="20"/>
        </w:rPr>
        <w:t>); and</w:t>
      </w:r>
    </w:p>
    <w:p w14:paraId="44B75D71" w14:textId="77777777" w:rsidR="00297989" w:rsidRPr="0085022A" w:rsidRDefault="00297989" w:rsidP="00297989">
      <w:pPr>
        <w:pStyle w:val="ocNum5th5"/>
        <w:rPr>
          <w:szCs w:val="20"/>
        </w:rPr>
      </w:pPr>
      <w:r w:rsidRPr="0085022A">
        <w:rPr>
          <w:szCs w:val="20"/>
        </w:rPr>
        <w:t>the holders of each affected series of debt securities in accordance with the terms and conditions of such affected series of debt securities,</w:t>
      </w:r>
    </w:p>
    <w:p w14:paraId="49889E2E" w14:textId="77777777" w:rsidR="00297989" w:rsidRPr="0085022A" w:rsidRDefault="00297989" w:rsidP="00297989">
      <w:pPr>
        <w:pStyle w:val="ocNum5th4"/>
        <w:numPr>
          <w:ilvl w:val="0"/>
          <w:numId w:val="0"/>
        </w:numPr>
        <w:ind w:left="1361"/>
        <w:rPr>
          <w:szCs w:val="20"/>
        </w:rPr>
      </w:pPr>
      <w:r w:rsidRPr="0085022A">
        <w:rPr>
          <w:szCs w:val="20"/>
        </w:rPr>
        <w:t>as soon as practicable after such written notice and such certificate are delivered to the Issuer.</w:t>
      </w:r>
    </w:p>
    <w:p w14:paraId="1929144B" w14:textId="77777777" w:rsidR="00297989" w:rsidRPr="0085022A" w:rsidRDefault="00297989" w:rsidP="00297989">
      <w:pPr>
        <w:pStyle w:val="ocNum5th3"/>
        <w:rPr>
          <w:i/>
          <w:iCs/>
          <w:szCs w:val="20"/>
        </w:rPr>
      </w:pPr>
      <w:r w:rsidRPr="0085022A">
        <w:rPr>
          <w:i/>
          <w:iCs/>
          <w:szCs w:val="20"/>
        </w:rPr>
        <w:t>Powers</w:t>
      </w:r>
    </w:p>
    <w:p w14:paraId="57FC42F5" w14:textId="77777777" w:rsidR="00297989" w:rsidRPr="0085022A" w:rsidRDefault="00297989" w:rsidP="00297989">
      <w:pPr>
        <w:pStyle w:val="BodyText1"/>
        <w:rPr>
          <w:rFonts w:cs="Times New Roman"/>
          <w:szCs w:val="20"/>
          <w:lang w:eastAsia="zh-CN" w:bidi="he-IL"/>
        </w:rPr>
      </w:pPr>
      <w:r w:rsidRPr="0085022A">
        <w:rPr>
          <w:rFonts w:cs="Times New Roman"/>
          <w:szCs w:val="20"/>
          <w:lang w:eastAsia="zh-CN" w:bidi="he-IL"/>
        </w:rPr>
        <w:t>Such committee in its discretion may, among other things:</w:t>
      </w:r>
    </w:p>
    <w:p w14:paraId="03A19650" w14:textId="77777777" w:rsidR="00297989" w:rsidRPr="0085022A" w:rsidRDefault="00297989" w:rsidP="00297989">
      <w:pPr>
        <w:pStyle w:val="ocNum5th4"/>
        <w:rPr>
          <w:szCs w:val="20"/>
        </w:rPr>
      </w:pPr>
      <w:r w:rsidRPr="0085022A">
        <w:rPr>
          <w:szCs w:val="20"/>
        </w:rPr>
        <w:lastRenderedPageBreak/>
        <w:t xml:space="preserve">engage legal advisers and financial advisers to assist it in representing the interests of the Noteholders; </w:t>
      </w:r>
    </w:p>
    <w:p w14:paraId="69101E5A" w14:textId="77777777" w:rsidR="00297989" w:rsidRPr="0085022A" w:rsidRDefault="00297989" w:rsidP="00297989">
      <w:pPr>
        <w:pStyle w:val="ocNum5th4"/>
        <w:rPr>
          <w:szCs w:val="20"/>
        </w:rPr>
      </w:pPr>
      <w:r w:rsidRPr="0085022A">
        <w:rPr>
          <w:szCs w:val="20"/>
        </w:rPr>
        <w:t>adopt such rules as it considers appropriate regarding its proceedings;</w:t>
      </w:r>
    </w:p>
    <w:p w14:paraId="2A6951BE" w14:textId="77777777" w:rsidR="00297989" w:rsidRPr="0085022A" w:rsidRDefault="00297989" w:rsidP="00297989">
      <w:pPr>
        <w:pStyle w:val="ocNum5th4"/>
        <w:rPr>
          <w:szCs w:val="20"/>
        </w:rPr>
      </w:pPr>
      <w:r w:rsidRPr="0085022A">
        <w:rPr>
          <w:szCs w:val="20"/>
        </w:rPr>
        <w:t>enter into discussions with the Issuer and/or other creditors of the Issuer; and</w:t>
      </w:r>
    </w:p>
    <w:p w14:paraId="2571A0D8" w14:textId="77777777" w:rsidR="00297989" w:rsidRPr="0085022A" w:rsidRDefault="00297989" w:rsidP="00297989">
      <w:pPr>
        <w:pStyle w:val="ocNum5th4"/>
        <w:rPr>
          <w:szCs w:val="20"/>
        </w:rPr>
      </w:pPr>
      <w:r w:rsidRPr="0085022A">
        <w:rPr>
          <w:szCs w:val="20"/>
        </w:rPr>
        <w:t>designate one or more members of the committee to act as the main point(s) of contact with the Issuer and provide all relevant contact details to the Issuer.</w:t>
      </w:r>
    </w:p>
    <w:p w14:paraId="13344880" w14:textId="4A9935E3" w:rsidR="00297989" w:rsidRPr="0085022A" w:rsidRDefault="00297989" w:rsidP="00297989">
      <w:pPr>
        <w:pStyle w:val="ocNum5th4"/>
        <w:numPr>
          <w:ilvl w:val="0"/>
          <w:numId w:val="0"/>
        </w:numPr>
        <w:ind w:left="680"/>
        <w:rPr>
          <w:szCs w:val="20"/>
        </w:rPr>
      </w:pPr>
      <w:r w:rsidRPr="0085022A">
        <w:rPr>
          <w:szCs w:val="20"/>
        </w:rPr>
        <w:t>Except to the extent provided in this Condition 18(b), such committee shall not have the ability to exercise any powers or discretions which the Noteholders could themselves exercise.</w:t>
      </w:r>
    </w:p>
    <w:p w14:paraId="57CE1BA8" w14:textId="77777777" w:rsidR="00297989" w:rsidRPr="0085022A" w:rsidRDefault="00297989" w:rsidP="00297989">
      <w:pPr>
        <w:pStyle w:val="ocNum5th3"/>
        <w:rPr>
          <w:i/>
          <w:iCs/>
          <w:szCs w:val="20"/>
        </w:rPr>
      </w:pPr>
      <w:r w:rsidRPr="0085022A">
        <w:rPr>
          <w:i/>
          <w:iCs/>
          <w:szCs w:val="20"/>
        </w:rPr>
        <w:t>Engagement with the committee and provision of information</w:t>
      </w:r>
    </w:p>
    <w:p w14:paraId="1907EEF9" w14:textId="77777777" w:rsidR="00297989" w:rsidRPr="0085022A" w:rsidRDefault="00297989" w:rsidP="00297989">
      <w:pPr>
        <w:pStyle w:val="ocNum5th4"/>
        <w:rPr>
          <w:szCs w:val="20"/>
        </w:rPr>
      </w:pPr>
      <w:r w:rsidRPr="0085022A">
        <w:rPr>
          <w:szCs w:val="20"/>
        </w:rPr>
        <w:t>The Issuer shall:</w:t>
      </w:r>
    </w:p>
    <w:p w14:paraId="6067925C" w14:textId="28DDCC40" w:rsidR="00297989" w:rsidRPr="0085022A" w:rsidRDefault="00297989" w:rsidP="00297989">
      <w:pPr>
        <w:pStyle w:val="ocNum5th5"/>
        <w:rPr>
          <w:szCs w:val="20"/>
        </w:rPr>
      </w:pPr>
      <w:r w:rsidRPr="0085022A">
        <w:rPr>
          <w:szCs w:val="20"/>
        </w:rPr>
        <w:t>subject to Condition 18(c)(ii), engage with the committee in good faith;</w:t>
      </w:r>
    </w:p>
    <w:p w14:paraId="0066AD57" w14:textId="50C9FC82" w:rsidR="00297989" w:rsidRPr="0085022A" w:rsidRDefault="00297989" w:rsidP="00297989">
      <w:pPr>
        <w:pStyle w:val="ocNum5th5"/>
        <w:rPr>
          <w:szCs w:val="20"/>
        </w:rPr>
      </w:pPr>
      <w:r w:rsidRPr="0085022A">
        <w:rPr>
          <w:szCs w:val="20"/>
        </w:rPr>
        <w:t>provide the committee with information equivalent to that required under Condition 16(f) (</w:t>
      </w:r>
      <w:r w:rsidRPr="0085022A">
        <w:rPr>
          <w:i/>
          <w:iCs/>
          <w:szCs w:val="20"/>
        </w:rPr>
        <w:t>Information</w:t>
      </w:r>
      <w:r w:rsidRPr="0085022A">
        <w:rPr>
          <w:szCs w:val="20"/>
        </w:rPr>
        <w:t>) and related proposals, if any, in each case as the same become available, subject to any applicable information disclosure policies, rules and regulations; and</w:t>
      </w:r>
    </w:p>
    <w:p w14:paraId="7E1494E1" w14:textId="77777777" w:rsidR="00297989" w:rsidRPr="0085022A" w:rsidRDefault="00297989" w:rsidP="00297989">
      <w:pPr>
        <w:pStyle w:val="ocNum5th5"/>
        <w:rPr>
          <w:szCs w:val="20"/>
        </w:rPr>
      </w:pPr>
      <w:r w:rsidRPr="0085022A">
        <w:rPr>
          <w:szCs w:val="20"/>
        </w:rPr>
        <w:t>pay any reasonable fees and expenses of any such committee as may be agreed with it (including without limitation, the reasonable and documented fees and expenses of the committee's legal and financial advisers, if any) following receipt of reasonably detailed invoices and supporting documentation.</w:t>
      </w:r>
    </w:p>
    <w:p w14:paraId="76A0775E" w14:textId="574535DC" w:rsidR="00297989" w:rsidRPr="0085022A" w:rsidRDefault="00297989" w:rsidP="00297989">
      <w:pPr>
        <w:pStyle w:val="ocNum5th4"/>
        <w:rPr>
          <w:szCs w:val="20"/>
        </w:rPr>
      </w:pPr>
      <w:r w:rsidRPr="0085022A">
        <w:rPr>
          <w:szCs w:val="20"/>
        </w:rPr>
        <w:t>If more than one committee has been appointed by holders of affected series of debt securities in accordance with the provisions of this Condition 18 (</w:t>
      </w:r>
      <w:r w:rsidRPr="0085022A">
        <w:rPr>
          <w:i/>
          <w:iCs/>
          <w:szCs w:val="20"/>
        </w:rPr>
        <w:t>Noteholders' Committee</w:t>
      </w:r>
      <w:r w:rsidRPr="0085022A">
        <w:rPr>
          <w:szCs w:val="20"/>
        </w:rPr>
        <w:t>) and/ or equivalent provisions set out in the terms and conditions of any affected series of debt securities, the Issuer shall not be obliged to engage with such committees separately. Such committees may appoint a single steering group (to be comprised of representatives from such committees), whereupon the Issuer shall engage with such steering group.</w:t>
      </w:r>
    </w:p>
    <w:p w14:paraId="05105480" w14:textId="77777777" w:rsidR="00297989" w:rsidRPr="0085022A" w:rsidRDefault="00297989" w:rsidP="00297989">
      <w:pPr>
        <w:pStyle w:val="ocNum5th3"/>
        <w:rPr>
          <w:i/>
          <w:iCs/>
          <w:szCs w:val="20"/>
        </w:rPr>
      </w:pPr>
      <w:r w:rsidRPr="0085022A">
        <w:rPr>
          <w:i/>
          <w:iCs/>
          <w:szCs w:val="20"/>
        </w:rPr>
        <w:t>Certification</w:t>
      </w:r>
    </w:p>
    <w:p w14:paraId="5E867602" w14:textId="77777777" w:rsidR="00297989" w:rsidRPr="0085022A" w:rsidRDefault="00297989" w:rsidP="00297989">
      <w:pPr>
        <w:pStyle w:val="BodyText2"/>
        <w:ind w:left="720"/>
        <w:rPr>
          <w:rFonts w:cs="Times New Roman"/>
          <w:szCs w:val="20"/>
          <w:lang w:eastAsia="zh-CN" w:bidi="he-IL"/>
        </w:rPr>
      </w:pPr>
      <w:r w:rsidRPr="0085022A">
        <w:rPr>
          <w:rFonts w:cs="Times New Roman"/>
          <w:szCs w:val="20"/>
          <w:lang w:eastAsia="zh-CN" w:bidi="he-IL"/>
        </w:rPr>
        <w:t>Upon the appointment of a committee, the person or persons constituting such a committee (the "</w:t>
      </w:r>
      <w:r w:rsidRPr="0085022A">
        <w:rPr>
          <w:rFonts w:cs="Times New Roman"/>
          <w:b/>
          <w:bCs/>
          <w:szCs w:val="20"/>
          <w:lang w:eastAsia="zh-CN" w:bidi="he-IL"/>
        </w:rPr>
        <w:t>Members</w:t>
      </w:r>
      <w:r w:rsidRPr="0085022A">
        <w:rPr>
          <w:rFonts w:cs="Times New Roman"/>
          <w:szCs w:val="20"/>
          <w:lang w:eastAsia="zh-CN" w:bidi="he-IL"/>
        </w:rPr>
        <w:t>") will provide a certificate to the Issuer and to the Fiscal Agent signed by the authorised representatives of the Members, and the Issuer and the Fiscal Agent may rely upon the terms of such certificate.</w:t>
      </w:r>
    </w:p>
    <w:p w14:paraId="676A1DD0" w14:textId="77777777" w:rsidR="00297989" w:rsidRPr="0085022A" w:rsidRDefault="00297989" w:rsidP="00297989">
      <w:pPr>
        <w:pStyle w:val="BodyText2"/>
        <w:ind w:left="720"/>
        <w:rPr>
          <w:rFonts w:cs="Times New Roman"/>
          <w:szCs w:val="20"/>
          <w:lang w:eastAsia="zh-CN" w:bidi="he-IL"/>
        </w:rPr>
      </w:pPr>
      <w:r w:rsidRPr="0085022A">
        <w:rPr>
          <w:rFonts w:cs="Times New Roman"/>
          <w:szCs w:val="20"/>
          <w:lang w:eastAsia="zh-CN" w:bidi="he-IL"/>
        </w:rPr>
        <w:t>The certificate shall certify:</w:t>
      </w:r>
    </w:p>
    <w:p w14:paraId="6D06B4C3" w14:textId="77777777" w:rsidR="00297989" w:rsidRPr="0085022A" w:rsidRDefault="00297989" w:rsidP="00297989">
      <w:pPr>
        <w:pStyle w:val="ocNum5th4"/>
        <w:rPr>
          <w:szCs w:val="20"/>
        </w:rPr>
      </w:pPr>
      <w:r w:rsidRPr="0085022A">
        <w:rPr>
          <w:szCs w:val="20"/>
        </w:rPr>
        <w:t>that the committee has been appointed;</w:t>
      </w:r>
    </w:p>
    <w:p w14:paraId="355194E0" w14:textId="77777777" w:rsidR="00297989" w:rsidRPr="0085022A" w:rsidRDefault="00297989" w:rsidP="00297989">
      <w:pPr>
        <w:pStyle w:val="ocNum5th4"/>
        <w:rPr>
          <w:szCs w:val="20"/>
        </w:rPr>
      </w:pPr>
      <w:r w:rsidRPr="0085022A">
        <w:rPr>
          <w:szCs w:val="20"/>
        </w:rPr>
        <w:t>the identity of the initial Members; and</w:t>
      </w:r>
    </w:p>
    <w:p w14:paraId="15C92EEB" w14:textId="77777777" w:rsidR="00297989" w:rsidRPr="0085022A" w:rsidRDefault="00297989" w:rsidP="00297989">
      <w:pPr>
        <w:pStyle w:val="ocNum5th4"/>
        <w:rPr>
          <w:szCs w:val="20"/>
        </w:rPr>
      </w:pPr>
      <w:r w:rsidRPr="0085022A">
        <w:rPr>
          <w:szCs w:val="20"/>
        </w:rPr>
        <w:t>that such appointment complies with the terms and conditions of the relevant notes documentation.</w:t>
      </w:r>
    </w:p>
    <w:p w14:paraId="6219A32B" w14:textId="77777777" w:rsidR="00297989" w:rsidRPr="0085022A" w:rsidRDefault="00297989" w:rsidP="00297989">
      <w:pPr>
        <w:pStyle w:val="ocNum5th4"/>
        <w:numPr>
          <w:ilvl w:val="0"/>
          <w:numId w:val="0"/>
        </w:numPr>
        <w:ind w:left="680"/>
        <w:rPr>
          <w:szCs w:val="20"/>
        </w:rPr>
      </w:pPr>
      <w:r w:rsidRPr="0085022A">
        <w:rPr>
          <w:szCs w:val="20"/>
        </w:rPr>
        <w:t>Promptly after any change in the identity of the Members, a new certificate which each of the Issuer and the Fiscal Agent may rely on conclusively, will be delivered to the Issuer and the Fiscal Agent identifying the new Members. Each of the Issuer and the Fiscal Agent will assume that the membership of the committee has not changed unless and until it has received a new certificate.</w:t>
      </w:r>
    </w:p>
    <w:p w14:paraId="0C959280" w14:textId="2A098D10" w:rsidR="00297989" w:rsidRPr="0085022A" w:rsidRDefault="00297989" w:rsidP="00297989">
      <w:pPr>
        <w:pStyle w:val="ocNum5th4"/>
        <w:numPr>
          <w:ilvl w:val="0"/>
          <w:numId w:val="0"/>
        </w:numPr>
        <w:ind w:left="680"/>
        <w:rPr>
          <w:szCs w:val="20"/>
        </w:rPr>
      </w:pPr>
      <w:r w:rsidRPr="0085022A">
        <w:rPr>
          <w:szCs w:val="20"/>
        </w:rPr>
        <w:t xml:space="preserve">The provisions of this Condition 18(d) shall apply, </w:t>
      </w:r>
      <w:r w:rsidRPr="0085022A">
        <w:rPr>
          <w:i/>
          <w:iCs/>
          <w:szCs w:val="20"/>
        </w:rPr>
        <w:t>mutatis mutandis</w:t>
      </w:r>
      <w:r w:rsidRPr="0085022A">
        <w:rPr>
          <w:szCs w:val="20"/>
        </w:rPr>
        <w:t>, to any steering group appointed in accordance with Condition 18(c) (</w:t>
      </w:r>
      <w:r w:rsidRPr="0085022A">
        <w:rPr>
          <w:i/>
          <w:iCs/>
          <w:szCs w:val="20"/>
        </w:rPr>
        <w:t>Engagement with the committee and provision of information</w:t>
      </w:r>
      <w:r w:rsidRPr="0085022A">
        <w:rPr>
          <w:szCs w:val="20"/>
        </w:rPr>
        <w:t>).</w:t>
      </w:r>
    </w:p>
    <w:p w14:paraId="6121DEDD" w14:textId="77777777" w:rsidR="00297989" w:rsidRPr="0085022A" w:rsidRDefault="00297989" w:rsidP="00297989">
      <w:pPr>
        <w:pStyle w:val="ocNum5th4"/>
        <w:numPr>
          <w:ilvl w:val="0"/>
          <w:numId w:val="0"/>
        </w:numPr>
        <w:ind w:left="680"/>
        <w:rPr>
          <w:szCs w:val="20"/>
        </w:rPr>
      </w:pPr>
      <w:r w:rsidRPr="0085022A">
        <w:rPr>
          <w:szCs w:val="20"/>
        </w:rPr>
        <w:t xml:space="preserve">In appointing a person or persons as a committee to represent the interests of the Noteholders, the Noteholders may instruct a representative or representatives of the committee to form a separate </w:t>
      </w:r>
      <w:r w:rsidRPr="0085022A">
        <w:rPr>
          <w:szCs w:val="20"/>
        </w:rPr>
        <w:lastRenderedPageBreak/>
        <w:t>committee or to join a steering group with any person or persons appointed for similar purposes by other affected series of debt securities.</w:t>
      </w:r>
    </w:p>
    <w:p w14:paraId="589C1F61" w14:textId="77777777" w:rsidR="00D408C5" w:rsidRPr="0085022A" w:rsidRDefault="00D408C5" w:rsidP="00D408C5">
      <w:pPr>
        <w:pStyle w:val="ocNum5th1"/>
        <w:keepNext/>
        <w:rPr>
          <w:b/>
          <w:bCs/>
          <w:szCs w:val="20"/>
        </w:rPr>
      </w:pPr>
      <w:r w:rsidRPr="0085022A">
        <w:rPr>
          <w:b/>
          <w:bCs/>
          <w:szCs w:val="20"/>
        </w:rPr>
        <w:t>Further Issues</w:t>
      </w:r>
      <w:bookmarkEnd w:id="115"/>
      <w:bookmarkEnd w:id="116"/>
    </w:p>
    <w:p w14:paraId="786CBE93" w14:textId="77777777" w:rsidR="00D408C5" w:rsidRPr="0085022A" w:rsidRDefault="00D408C5" w:rsidP="00D408C5">
      <w:pPr>
        <w:pStyle w:val="BodyText1"/>
        <w:rPr>
          <w:rFonts w:cs="Times New Roman"/>
          <w:szCs w:val="20"/>
        </w:rPr>
      </w:pPr>
      <w:r w:rsidRPr="0085022A">
        <w:rPr>
          <w:rFonts w:cs="Times New Roman"/>
          <w:szCs w:val="20"/>
        </w:rPr>
        <w:t>The Issuer may from time to time, without the consent of the Noteholders or the Couponholders, create and issue further notes having the same terms and conditions as the Notes in all respects (or in all respects except for the first payment of interest) so as to form a single series with the Notes.</w:t>
      </w:r>
    </w:p>
    <w:p w14:paraId="7ED814A5" w14:textId="77777777" w:rsidR="00D408C5" w:rsidRPr="0085022A" w:rsidRDefault="00D408C5" w:rsidP="00D408C5">
      <w:pPr>
        <w:pStyle w:val="ocNum5th1"/>
        <w:keepNext/>
        <w:rPr>
          <w:b/>
          <w:bCs/>
          <w:szCs w:val="20"/>
        </w:rPr>
      </w:pPr>
      <w:bookmarkStart w:id="118" w:name="_Toc440095714"/>
      <w:bookmarkStart w:id="119" w:name="_Ref256787337"/>
      <w:bookmarkStart w:id="120" w:name="_Ref256787341"/>
      <w:bookmarkStart w:id="121" w:name="_Ref417911565"/>
      <w:bookmarkStart w:id="122" w:name="_Ref417911590"/>
      <w:bookmarkStart w:id="123" w:name="_Ref13037496"/>
      <w:r w:rsidRPr="0085022A">
        <w:rPr>
          <w:b/>
          <w:bCs/>
          <w:szCs w:val="20"/>
        </w:rPr>
        <w:t>Notices</w:t>
      </w:r>
      <w:bookmarkEnd w:id="118"/>
      <w:bookmarkEnd w:id="119"/>
      <w:bookmarkEnd w:id="120"/>
      <w:bookmarkEnd w:id="121"/>
      <w:bookmarkEnd w:id="122"/>
      <w:bookmarkEnd w:id="123"/>
    </w:p>
    <w:p w14:paraId="429CF8E6" w14:textId="73D69EF2" w:rsidR="00D408C5" w:rsidRPr="0085022A" w:rsidRDefault="00D408C5" w:rsidP="00D408C5">
      <w:pPr>
        <w:pStyle w:val="BodyText1"/>
        <w:rPr>
          <w:rFonts w:cs="Times New Roman"/>
          <w:szCs w:val="20"/>
        </w:rPr>
      </w:pPr>
      <w:r w:rsidRPr="0085022A">
        <w:rPr>
          <w:rFonts w:cs="Times New Roman"/>
          <w:szCs w:val="20"/>
        </w:rPr>
        <w:t xml:space="preserve">Notices to the Noteholders shall be valid if published in a leading English language daily newspaper published in London (which is expected to be the </w:t>
      </w:r>
      <w:r w:rsidRPr="0085022A">
        <w:rPr>
          <w:rFonts w:cs="Times New Roman"/>
          <w:i/>
          <w:szCs w:val="20"/>
        </w:rPr>
        <w:t>Financial Times</w:t>
      </w:r>
      <w:r w:rsidRPr="0085022A">
        <w:rPr>
          <w:rFonts w:cs="Times New Roman"/>
          <w:szCs w:val="20"/>
        </w:rPr>
        <w:t>) and, if the Notes are admitted to trading on the Luxembourg Stock Exchange</w:t>
      </w:r>
      <w:r w:rsidR="00E5504F" w:rsidRPr="0085022A">
        <w:rPr>
          <w:rFonts w:cs="Times New Roman"/>
          <w:szCs w:val="20"/>
        </w:rPr>
        <w:t xml:space="preserve">, </w:t>
      </w:r>
      <w:r w:rsidR="006F20B5" w:rsidRPr="0085022A">
        <w:rPr>
          <w:rFonts w:cs="Times New Roman"/>
          <w:szCs w:val="20"/>
        </w:rPr>
        <w:t>the notices shall be</w:t>
      </w:r>
      <w:r w:rsidRPr="0085022A">
        <w:rPr>
          <w:rFonts w:cs="Times New Roman"/>
          <w:szCs w:val="20"/>
        </w:rPr>
        <w:t xml:space="preserve"> published on the website of the Luxembourg Stock Exchange (</w:t>
      </w:r>
      <w:r w:rsidR="00556A33" w:rsidRPr="00556A33">
        <w:rPr>
          <w:rFonts w:cs="Times New Roman"/>
          <w:szCs w:val="20"/>
        </w:rPr>
        <w:t>www.luxse.com</w:t>
      </w:r>
      <w:r w:rsidR="00556A33">
        <w:rPr>
          <w:rFonts w:cs="Times New Roman"/>
          <w:szCs w:val="20"/>
        </w:rPr>
        <w:t xml:space="preserve">) </w:t>
      </w:r>
      <w:r w:rsidRPr="00556A33">
        <w:rPr>
          <w:rFonts w:cs="Times New Roman"/>
          <w:szCs w:val="20"/>
        </w:rPr>
        <w:t>or</w:t>
      </w:r>
      <w:r w:rsidRPr="0085022A">
        <w:rPr>
          <w:rFonts w:cs="Times New Roman"/>
          <w:szCs w:val="20"/>
        </w:rPr>
        <w:t xml:space="preserve"> in either case, if such publication is not practicable, in a leading English language daily newspaper having general circulation in Europe.</w:t>
      </w:r>
      <w:r w:rsidR="00EA2EC2" w:rsidRPr="0085022A">
        <w:rPr>
          <w:rFonts w:cs="Times New Roman"/>
          <w:szCs w:val="20"/>
        </w:rPr>
        <w:t xml:space="preserve"> </w:t>
      </w:r>
      <w:r w:rsidRPr="0085022A">
        <w:rPr>
          <w:rFonts w:cs="Times New Roman"/>
          <w:szCs w:val="20"/>
        </w:rPr>
        <w:t>Any such notice shall be deemed to have been given on the date of first publication.</w:t>
      </w:r>
      <w:r w:rsidR="00EA2EC2" w:rsidRPr="0085022A">
        <w:rPr>
          <w:rFonts w:cs="Times New Roman"/>
          <w:szCs w:val="20"/>
        </w:rPr>
        <w:t xml:space="preserve"> </w:t>
      </w:r>
      <w:r w:rsidRPr="0085022A">
        <w:rPr>
          <w:rFonts w:cs="Times New Roman"/>
          <w:szCs w:val="20"/>
        </w:rPr>
        <w:t>Couponholders shall be deemed for all purposes to have notice of the contents of any notice given to the Noteholders.</w:t>
      </w:r>
    </w:p>
    <w:p w14:paraId="1B056C3E" w14:textId="77777777" w:rsidR="00D408C5" w:rsidRPr="0085022A" w:rsidRDefault="00D408C5" w:rsidP="00D408C5">
      <w:pPr>
        <w:pStyle w:val="ocNum5th1"/>
        <w:keepNext/>
        <w:rPr>
          <w:b/>
          <w:bCs/>
          <w:szCs w:val="20"/>
        </w:rPr>
      </w:pPr>
      <w:bookmarkStart w:id="124" w:name="_Toc440095715"/>
      <w:r w:rsidRPr="0085022A">
        <w:rPr>
          <w:b/>
          <w:bCs/>
          <w:szCs w:val="20"/>
        </w:rPr>
        <w:t>Currency Indemnity</w:t>
      </w:r>
      <w:bookmarkEnd w:id="124"/>
      <w:r w:rsidRPr="0085022A">
        <w:rPr>
          <w:b/>
          <w:bCs/>
          <w:szCs w:val="20"/>
        </w:rPr>
        <w:t xml:space="preserve"> </w:t>
      </w:r>
    </w:p>
    <w:p w14:paraId="3A165473" w14:textId="166D2BBD" w:rsidR="00D408C5" w:rsidRPr="0085022A" w:rsidRDefault="00D408C5" w:rsidP="00D408C5">
      <w:pPr>
        <w:pStyle w:val="BodyText1"/>
        <w:rPr>
          <w:rFonts w:cs="Times New Roman"/>
          <w:szCs w:val="20"/>
        </w:rPr>
      </w:pPr>
      <w:r w:rsidRPr="0085022A">
        <w:rPr>
          <w:rFonts w:cs="Times New Roman"/>
          <w:szCs w:val="20"/>
        </w:rPr>
        <w:t xml:space="preserve">If any sum due from the Issuer in respect of the Notes or the Coupons or any order or judgment given or made in relation thereto has to be converted from the currency (the </w:t>
      </w:r>
      <w:r w:rsidR="005440FD" w:rsidRPr="0085022A">
        <w:rPr>
          <w:rFonts w:cs="Times New Roman"/>
          <w:szCs w:val="20"/>
        </w:rPr>
        <w:t>"</w:t>
      </w:r>
      <w:r w:rsidRPr="0085022A">
        <w:rPr>
          <w:rFonts w:cs="Times New Roman"/>
          <w:b/>
          <w:szCs w:val="20"/>
        </w:rPr>
        <w:t>first currency</w:t>
      </w:r>
      <w:r w:rsidRPr="0085022A">
        <w:rPr>
          <w:rFonts w:cs="Times New Roman"/>
          <w:bCs/>
          <w:szCs w:val="20"/>
        </w:rPr>
        <w:fldChar w:fldCharType="begin"/>
      </w:r>
      <w:r w:rsidRPr="0085022A">
        <w:rPr>
          <w:rFonts w:cs="Times New Roman"/>
          <w:bCs/>
          <w:szCs w:val="20"/>
        </w:rPr>
        <w:instrText xml:space="preserve"> XE "first currency" </w:instrText>
      </w:r>
      <w:r w:rsidRPr="0085022A">
        <w:rPr>
          <w:rFonts w:cs="Times New Roman"/>
          <w:bCs/>
          <w:szCs w:val="20"/>
        </w:rPr>
        <w:fldChar w:fldCharType="end"/>
      </w:r>
      <w:r w:rsidR="005440FD" w:rsidRPr="0085022A">
        <w:rPr>
          <w:rFonts w:cs="Times New Roman"/>
          <w:szCs w:val="20"/>
        </w:rPr>
        <w:t>"</w:t>
      </w:r>
      <w:r w:rsidRPr="0085022A">
        <w:rPr>
          <w:rFonts w:cs="Times New Roman"/>
          <w:szCs w:val="20"/>
        </w:rPr>
        <w:t xml:space="preserve">) in which the same is payable under these Conditions or such order or judgment into another currency (the </w:t>
      </w:r>
      <w:r w:rsidR="005440FD" w:rsidRPr="0085022A">
        <w:rPr>
          <w:rFonts w:cs="Times New Roman"/>
          <w:szCs w:val="20"/>
        </w:rPr>
        <w:t>"</w:t>
      </w:r>
      <w:r w:rsidRPr="0085022A">
        <w:rPr>
          <w:rFonts w:cs="Times New Roman"/>
          <w:b/>
          <w:szCs w:val="20"/>
        </w:rPr>
        <w:t>second currency</w:t>
      </w:r>
      <w:r w:rsidRPr="0085022A">
        <w:rPr>
          <w:rFonts w:cs="Times New Roman"/>
          <w:bCs/>
          <w:szCs w:val="20"/>
        </w:rPr>
        <w:fldChar w:fldCharType="begin"/>
      </w:r>
      <w:r w:rsidRPr="0085022A">
        <w:rPr>
          <w:rFonts w:cs="Times New Roman"/>
          <w:bCs/>
          <w:szCs w:val="20"/>
        </w:rPr>
        <w:instrText xml:space="preserve"> XE "second currency" </w:instrText>
      </w:r>
      <w:r w:rsidRPr="0085022A">
        <w:rPr>
          <w:rFonts w:cs="Times New Roman"/>
          <w:bCs/>
          <w:szCs w:val="20"/>
        </w:rPr>
        <w:fldChar w:fldCharType="end"/>
      </w:r>
      <w:r w:rsidR="005440FD" w:rsidRPr="0085022A">
        <w:rPr>
          <w:rFonts w:cs="Times New Roman"/>
          <w:szCs w:val="20"/>
        </w:rPr>
        <w:t>"</w:t>
      </w:r>
      <w:r w:rsidRPr="0085022A">
        <w:rPr>
          <w:rFonts w:cs="Times New Roman"/>
          <w:szCs w:val="20"/>
        </w:rPr>
        <w:t>) for the purpose of (a) making or filing a claim or proof against the Issuer, (b) obtaining an order or judgment in any court or other tribunal or (c) enforcing any order or judgment given or made in relation to the Notes, the Issuer shall indemnify each Noteholder, on the written demand of such Noteholder addressed to the Issuer and delivered to the Issuer or to the Specified Office of the Fiscal Agent, against any loss suffered as a result of any discrepancy between (i) the rate of exchange used for such purpose to convert the sum in question from the first currency into the second currency and (ii) the rate or rates of exchange at which such Noteholder may in the ordinary course of business purchase the first currency with the second currency upon receipt of a sum paid to it in satisfaction, in whole or in part, of any such order, judgment, claim or proof.</w:t>
      </w:r>
    </w:p>
    <w:p w14:paraId="05B29606" w14:textId="77777777" w:rsidR="00D408C5" w:rsidRPr="0085022A" w:rsidRDefault="00D408C5" w:rsidP="00D408C5">
      <w:pPr>
        <w:pStyle w:val="BodyText1"/>
        <w:rPr>
          <w:rFonts w:cs="Times New Roman"/>
          <w:szCs w:val="20"/>
        </w:rPr>
      </w:pPr>
      <w:r w:rsidRPr="0085022A">
        <w:rPr>
          <w:rFonts w:cs="Times New Roman"/>
          <w:szCs w:val="20"/>
        </w:rPr>
        <w:t>This indemnity constitutes a separate and independent obligation of the Issuer and shall give rise to a separate and independent cause of action.</w:t>
      </w:r>
    </w:p>
    <w:p w14:paraId="2F321A47" w14:textId="77777777" w:rsidR="00D408C5" w:rsidRPr="0085022A" w:rsidRDefault="00D408C5" w:rsidP="00D408C5">
      <w:pPr>
        <w:pStyle w:val="ocNum5th1"/>
        <w:keepNext/>
        <w:rPr>
          <w:b/>
          <w:bCs/>
          <w:szCs w:val="20"/>
        </w:rPr>
      </w:pPr>
      <w:bookmarkStart w:id="125" w:name="_Toc440095716"/>
      <w:r w:rsidRPr="0085022A">
        <w:rPr>
          <w:b/>
          <w:bCs/>
          <w:szCs w:val="20"/>
        </w:rPr>
        <w:t>Rounding</w:t>
      </w:r>
      <w:bookmarkEnd w:id="125"/>
    </w:p>
    <w:p w14:paraId="3026F52E" w14:textId="77777777" w:rsidR="00D408C5" w:rsidRPr="0085022A" w:rsidRDefault="00D408C5" w:rsidP="00D408C5">
      <w:pPr>
        <w:pStyle w:val="BodyText1"/>
        <w:rPr>
          <w:rFonts w:cs="Times New Roman"/>
          <w:szCs w:val="20"/>
        </w:rPr>
      </w:pPr>
      <w:r w:rsidRPr="0085022A">
        <w:rPr>
          <w:rFonts w:cs="Times New Roman"/>
          <w:szCs w:val="20"/>
        </w:rPr>
        <w:t>For the purposes of any calculations referred to in these Conditions (unless otherwise specified in these Conditions or the relevant Final Terms), (a) all percentages resulting from such calculations will be rounded, if necessary, to the nearest one hundred-thousandth of a percentage point (with 0.000005 per cent. being rounded up to 0.00001 per cent.), (b) all United States dollar amounts used in or resulting from such calculations will be rounded to the nearest cent (with one half cent being rounded up), (c) all Japanese Yen amounts used in or resulting from such calculations will be rounded downwards to the next lower whole Japanese Yen amount, and (d) all amounts denominated in any other currency used in or resulting from such calculations will be rounded to the nearest two decimal places in such currency, with 0.005 being rounded upwards.</w:t>
      </w:r>
    </w:p>
    <w:p w14:paraId="6198A1F4" w14:textId="77777777" w:rsidR="00D408C5" w:rsidRPr="0085022A" w:rsidRDefault="00D408C5" w:rsidP="00D408C5">
      <w:pPr>
        <w:pStyle w:val="ocNum5th1"/>
        <w:keepNext/>
        <w:rPr>
          <w:b/>
          <w:bCs/>
          <w:szCs w:val="20"/>
        </w:rPr>
      </w:pPr>
      <w:bookmarkStart w:id="126" w:name="_Toc440095718"/>
      <w:bookmarkStart w:id="127" w:name="_Ref256787212"/>
      <w:bookmarkEnd w:id="94"/>
      <w:r w:rsidRPr="0085022A">
        <w:rPr>
          <w:b/>
          <w:bCs/>
          <w:szCs w:val="20"/>
        </w:rPr>
        <w:t>Governing Law and Jurisdiction</w:t>
      </w:r>
      <w:bookmarkEnd w:id="126"/>
      <w:bookmarkEnd w:id="127"/>
    </w:p>
    <w:p w14:paraId="3789E8FB" w14:textId="31D65A84" w:rsidR="00D408C5" w:rsidRPr="0085022A" w:rsidRDefault="00D408C5" w:rsidP="00D408C5">
      <w:pPr>
        <w:pStyle w:val="ocNum5th3"/>
        <w:rPr>
          <w:szCs w:val="20"/>
        </w:rPr>
      </w:pPr>
      <w:r w:rsidRPr="0085022A">
        <w:rPr>
          <w:i/>
          <w:szCs w:val="20"/>
        </w:rPr>
        <w:t>Governing law</w:t>
      </w:r>
      <w:r w:rsidRPr="0085022A">
        <w:rPr>
          <w:szCs w:val="20"/>
        </w:rPr>
        <w:t>:</w:t>
      </w:r>
      <w:r w:rsidR="00EA2EC2" w:rsidRPr="0085022A">
        <w:rPr>
          <w:szCs w:val="20"/>
        </w:rPr>
        <w:t xml:space="preserve"> </w:t>
      </w:r>
      <w:r w:rsidRPr="0085022A">
        <w:rPr>
          <w:szCs w:val="20"/>
        </w:rPr>
        <w:t xml:space="preserve">The Notes and any non-contractual obligations arising out of or in connection with the Notes are governed by Luxembourg law. For the avoidance of doubt, articles 470-1 to 470-19 of the Luxembourg law of 10 August </w:t>
      </w:r>
      <w:r w:rsidR="00682A44" w:rsidRPr="0085022A">
        <w:rPr>
          <w:szCs w:val="20"/>
        </w:rPr>
        <w:t xml:space="preserve">1915 relating to commercial companies as amended </w:t>
      </w:r>
      <w:r w:rsidR="00682A44" w:rsidRPr="008279B5">
        <w:rPr>
          <w:szCs w:val="20"/>
        </w:rPr>
        <w:t>(the "</w:t>
      </w:r>
      <w:r w:rsidR="00682A44" w:rsidRPr="008279B5">
        <w:rPr>
          <w:b/>
          <w:bCs/>
          <w:szCs w:val="20"/>
        </w:rPr>
        <w:t>Companies Act 1915</w:t>
      </w:r>
      <w:r w:rsidR="00682A44" w:rsidRPr="008279B5">
        <w:rPr>
          <w:szCs w:val="20"/>
        </w:rPr>
        <w:t xml:space="preserve">") </w:t>
      </w:r>
      <w:r w:rsidRPr="0085022A">
        <w:rPr>
          <w:szCs w:val="20"/>
        </w:rPr>
        <w:t xml:space="preserve">will not apply in respect of the </w:t>
      </w:r>
      <w:r w:rsidR="00682A44" w:rsidRPr="0085022A">
        <w:rPr>
          <w:szCs w:val="20"/>
        </w:rPr>
        <w:t>Notes</w:t>
      </w:r>
      <w:r w:rsidR="00682A44" w:rsidRPr="008279B5">
        <w:rPr>
          <w:szCs w:val="20"/>
        </w:rPr>
        <w:t xml:space="preserve"> </w:t>
      </w:r>
      <w:r w:rsidR="00682A44" w:rsidRPr="00682A44">
        <w:rPr>
          <w:szCs w:val="20"/>
        </w:rPr>
        <w:t>and Article 470-21 of the Companies Act 1915 is expressly derogated</w:t>
      </w:r>
      <w:r w:rsidR="00682A44" w:rsidRPr="008279B5">
        <w:rPr>
          <w:szCs w:val="20"/>
        </w:rPr>
        <w:t>, without prejudice to any rights the Noteholders have under the Conditions</w:t>
      </w:r>
      <w:r w:rsidR="004C2118">
        <w:rPr>
          <w:szCs w:val="20"/>
        </w:rPr>
        <w:t>.</w:t>
      </w:r>
    </w:p>
    <w:p w14:paraId="40BBA8C5" w14:textId="73CC18E5" w:rsidR="00D408C5" w:rsidRPr="0085022A" w:rsidRDefault="00D408C5" w:rsidP="00D408C5">
      <w:pPr>
        <w:pStyle w:val="ocNum5th3"/>
        <w:rPr>
          <w:szCs w:val="20"/>
        </w:rPr>
      </w:pPr>
      <w:bookmarkStart w:id="128" w:name="_Ref256783276"/>
      <w:r w:rsidRPr="0085022A">
        <w:rPr>
          <w:i/>
          <w:szCs w:val="20"/>
        </w:rPr>
        <w:lastRenderedPageBreak/>
        <w:t>Courts of Luxembourg-City</w:t>
      </w:r>
      <w:r w:rsidRPr="0085022A">
        <w:rPr>
          <w:szCs w:val="20"/>
        </w:rPr>
        <w:t>:</w:t>
      </w:r>
      <w:r w:rsidR="00EA2EC2" w:rsidRPr="0085022A">
        <w:rPr>
          <w:szCs w:val="20"/>
        </w:rPr>
        <w:t xml:space="preserve"> </w:t>
      </w:r>
      <w:r w:rsidRPr="0085022A">
        <w:rPr>
          <w:szCs w:val="20"/>
        </w:rPr>
        <w:t xml:space="preserve">The courts of Luxembourg-City shall have exclusive jurisdiction to decide any dispute (a </w:t>
      </w:r>
      <w:r w:rsidR="005440FD" w:rsidRPr="0085022A">
        <w:rPr>
          <w:szCs w:val="20"/>
        </w:rPr>
        <w:t>"</w:t>
      </w:r>
      <w:r w:rsidRPr="0085022A">
        <w:rPr>
          <w:b/>
          <w:szCs w:val="20"/>
        </w:rPr>
        <w:t>Dispute</w:t>
      </w:r>
      <w:r w:rsidRPr="0085022A">
        <w:rPr>
          <w:bCs/>
          <w:szCs w:val="20"/>
        </w:rPr>
        <w:fldChar w:fldCharType="begin"/>
      </w:r>
      <w:r w:rsidRPr="0085022A">
        <w:rPr>
          <w:bCs/>
          <w:szCs w:val="20"/>
        </w:rPr>
        <w:instrText xml:space="preserve"> XE "Dispute" </w:instrText>
      </w:r>
      <w:r w:rsidRPr="0085022A">
        <w:rPr>
          <w:bCs/>
          <w:szCs w:val="20"/>
        </w:rPr>
        <w:fldChar w:fldCharType="end"/>
      </w:r>
      <w:r w:rsidR="005440FD" w:rsidRPr="0085022A">
        <w:rPr>
          <w:szCs w:val="20"/>
        </w:rPr>
        <w:t>"</w:t>
      </w:r>
      <w:r w:rsidRPr="0085022A">
        <w:rPr>
          <w:szCs w:val="20"/>
        </w:rPr>
        <w:t>) arising out of or in connection with the Notes (including any non-contractual obligation arising out of or in connection with the Notes).</w:t>
      </w:r>
      <w:bookmarkEnd w:id="128"/>
    </w:p>
    <w:p w14:paraId="7A466142" w14:textId="033590C5" w:rsidR="00D408C5" w:rsidRPr="0085022A" w:rsidRDefault="00D408C5" w:rsidP="00D408C5">
      <w:pPr>
        <w:pStyle w:val="ocNum5th3"/>
        <w:rPr>
          <w:b/>
          <w:i/>
          <w:szCs w:val="20"/>
        </w:rPr>
      </w:pPr>
      <w:r w:rsidRPr="0085022A">
        <w:rPr>
          <w:i/>
          <w:szCs w:val="20"/>
        </w:rPr>
        <w:t>Appropriate forum</w:t>
      </w:r>
      <w:r w:rsidRPr="0085022A">
        <w:rPr>
          <w:szCs w:val="20"/>
        </w:rPr>
        <w:t>:</w:t>
      </w:r>
      <w:r w:rsidR="00EA2EC2" w:rsidRPr="0085022A">
        <w:rPr>
          <w:szCs w:val="20"/>
        </w:rPr>
        <w:t xml:space="preserve"> </w:t>
      </w:r>
      <w:r w:rsidRPr="0085022A">
        <w:rPr>
          <w:szCs w:val="20"/>
        </w:rPr>
        <w:t xml:space="preserve">The parties agree that the courts of Luxembourg-City are the most appropriate and convenient courts to settle any Dispute and, accordingly, no party will argue to the contrary. </w:t>
      </w:r>
    </w:p>
    <w:p w14:paraId="2D7D9A7F" w14:textId="5066E862" w:rsidR="00D408C5" w:rsidRPr="0085022A" w:rsidRDefault="00D408C5" w:rsidP="00D408C5">
      <w:pPr>
        <w:pStyle w:val="ocNum5th3"/>
        <w:rPr>
          <w:szCs w:val="20"/>
        </w:rPr>
      </w:pPr>
      <w:r w:rsidRPr="0085022A">
        <w:rPr>
          <w:i/>
          <w:szCs w:val="20"/>
        </w:rPr>
        <w:t>Waiver of immunity</w:t>
      </w:r>
      <w:r w:rsidRPr="0085022A">
        <w:rPr>
          <w:szCs w:val="20"/>
        </w:rPr>
        <w:t>:</w:t>
      </w:r>
      <w:r w:rsidR="00EA2EC2" w:rsidRPr="0085022A">
        <w:rPr>
          <w:szCs w:val="20"/>
        </w:rPr>
        <w:t xml:space="preserve"> </w:t>
      </w:r>
      <w:r w:rsidR="00854A92" w:rsidRPr="00854A92">
        <w:rPr>
          <w:szCs w:val="20"/>
        </w:rPr>
        <w:t>To the extent that the Issuer may in any jurisdiction claim for itself or its assets or revenues immunity from suit, execution, attachment (whether in aid of execution, before judgment or otherwise) or other legal process and to the extent that such immunity (whether or not claimed) may be attributed in any such jurisdiction to the Issuer or its assets or revenues, the Issuer agrees not to claim and irrevocably waives such immunity to the full extent permitted by the laws of such jurisdiction</w:t>
      </w:r>
      <w:r w:rsidR="00854A92">
        <w:rPr>
          <w:szCs w:val="20"/>
        </w:rPr>
        <w:t>.</w:t>
      </w:r>
      <w:r w:rsidRPr="0085022A">
        <w:rPr>
          <w:szCs w:val="20"/>
        </w:rPr>
        <w:t xml:space="preserve"> </w:t>
      </w:r>
    </w:p>
    <w:p w14:paraId="5E56F371" w14:textId="0E7AD54D" w:rsidR="00E5504F" w:rsidRPr="0085022A" w:rsidRDefault="00E5504F" w:rsidP="00E5504F">
      <w:pPr>
        <w:pStyle w:val="ocNum5th3"/>
        <w:rPr>
          <w:i/>
          <w:szCs w:val="20"/>
        </w:rPr>
      </w:pPr>
      <w:r w:rsidRPr="0085022A">
        <w:rPr>
          <w:i/>
          <w:szCs w:val="20"/>
        </w:rPr>
        <w:t>Consent to enforcement etc.:</w:t>
      </w:r>
      <w:r w:rsidRPr="0085022A">
        <w:rPr>
          <w:iCs/>
          <w:szCs w:val="20"/>
        </w:rPr>
        <w:t xml:space="preserve"> The Issuer consents generally in respect of any </w:t>
      </w:r>
      <w:r w:rsidR="005245F0" w:rsidRPr="0085022A">
        <w:rPr>
          <w:iCs/>
          <w:szCs w:val="20"/>
        </w:rPr>
        <w:t>p</w:t>
      </w:r>
      <w:r w:rsidRPr="0085022A">
        <w:rPr>
          <w:iCs/>
          <w:szCs w:val="20"/>
        </w:rPr>
        <w:t xml:space="preserve">roceedings </w:t>
      </w:r>
      <w:r w:rsidR="005245F0" w:rsidRPr="0085022A">
        <w:rPr>
          <w:iCs/>
          <w:szCs w:val="20"/>
        </w:rPr>
        <w:t>relating to a Dispute (</w:t>
      </w:r>
      <w:r w:rsidR="005440FD" w:rsidRPr="0085022A">
        <w:rPr>
          <w:iCs/>
          <w:szCs w:val="20"/>
        </w:rPr>
        <w:t>"</w:t>
      </w:r>
      <w:r w:rsidR="005245F0" w:rsidRPr="0085022A">
        <w:rPr>
          <w:b/>
          <w:bCs/>
          <w:iCs/>
          <w:szCs w:val="20"/>
        </w:rPr>
        <w:t>Proceedings</w:t>
      </w:r>
      <w:r w:rsidR="005440FD" w:rsidRPr="0085022A">
        <w:rPr>
          <w:iCs/>
          <w:szCs w:val="20"/>
        </w:rPr>
        <w:t>"</w:t>
      </w:r>
      <w:r w:rsidR="005245F0" w:rsidRPr="0085022A">
        <w:rPr>
          <w:iCs/>
          <w:szCs w:val="20"/>
        </w:rPr>
        <w:t xml:space="preserve">) </w:t>
      </w:r>
      <w:r w:rsidRPr="0085022A">
        <w:rPr>
          <w:iCs/>
          <w:szCs w:val="20"/>
        </w:rPr>
        <w:t xml:space="preserve">to the giving of any relief or the issue of any process in connection with such Proceedings, save as provided in the </w:t>
      </w:r>
      <w:r w:rsidR="004A7685">
        <w:rPr>
          <w:iCs/>
          <w:szCs w:val="20"/>
        </w:rPr>
        <w:t xml:space="preserve">Law 14/2023, of 3 July, of the consolidated text </w:t>
      </w:r>
      <w:r w:rsidR="000828BC">
        <w:rPr>
          <w:iCs/>
          <w:szCs w:val="20"/>
        </w:rPr>
        <w:t xml:space="preserve">of the Administrative Code </w:t>
      </w:r>
      <w:r w:rsidRPr="0085022A">
        <w:rPr>
          <w:iCs/>
          <w:szCs w:val="20"/>
        </w:rPr>
        <w:t>or any related regulations,</w:t>
      </w:r>
      <w:r w:rsidR="00ED628E" w:rsidRPr="0085022A">
        <w:rPr>
          <w:iCs/>
          <w:szCs w:val="20"/>
        </w:rPr>
        <w:t xml:space="preserve"> </w:t>
      </w:r>
      <w:r w:rsidRPr="0085022A">
        <w:rPr>
          <w:iCs/>
          <w:szCs w:val="20"/>
        </w:rPr>
        <w:t>including the making, enforcement or execution against any property, except properties or credit rights for public utility purposes of the Issuer or any state-owned entities of any order or judgment which is made or given in such Proceedings.</w:t>
      </w:r>
    </w:p>
    <w:p w14:paraId="469CD014" w14:textId="77777777" w:rsidR="00D408C5" w:rsidRPr="0085022A" w:rsidRDefault="00D408C5" w:rsidP="00D408C5">
      <w:pPr>
        <w:pStyle w:val="ocNum5th1"/>
        <w:keepNext/>
        <w:rPr>
          <w:b/>
          <w:bCs/>
          <w:szCs w:val="20"/>
        </w:rPr>
      </w:pPr>
      <w:r w:rsidRPr="0085022A">
        <w:rPr>
          <w:b/>
          <w:bCs/>
          <w:szCs w:val="20"/>
        </w:rPr>
        <w:t>Invalidity</w:t>
      </w:r>
    </w:p>
    <w:p w14:paraId="2736E088" w14:textId="65E6B221" w:rsidR="00E329D2" w:rsidRPr="0085022A" w:rsidRDefault="00D408C5" w:rsidP="00D408C5">
      <w:pPr>
        <w:pStyle w:val="BodyText1"/>
        <w:rPr>
          <w:rFonts w:cs="Times New Roman"/>
          <w:szCs w:val="20"/>
        </w:rPr>
      </w:pPr>
      <w:r w:rsidRPr="0085022A">
        <w:rPr>
          <w:rFonts w:cs="Times New Roman"/>
          <w:szCs w:val="20"/>
        </w:rPr>
        <w:t>If any of the provisions of these Conditions is or becomes invalid in whole or in part, the remaining provisions shall remain valid. The invalid provision shall be replaced by a valid provision, which, to the extent legally possible, serves the economic purposes of the invalid provision.</w:t>
      </w:r>
      <w:r w:rsidR="00297989" w:rsidRPr="0085022A">
        <w:rPr>
          <w:rFonts w:cs="Times New Roman"/>
          <w:szCs w:val="20"/>
        </w:rPr>
        <w:t xml:space="preserve"> </w:t>
      </w:r>
      <w:r w:rsidR="00E329D2" w:rsidRPr="0085022A">
        <w:rPr>
          <w:rFonts w:cs="Times New Roman"/>
          <w:szCs w:val="20"/>
        </w:rPr>
        <w:br w:type="page"/>
      </w:r>
    </w:p>
    <w:p w14:paraId="191AA0DE" w14:textId="7FA4E1F6" w:rsidR="002F7977" w:rsidRPr="0085022A" w:rsidRDefault="00F87670" w:rsidP="00E03EE2">
      <w:pPr>
        <w:pStyle w:val="Title1"/>
        <w:pageBreakBefore w:val="0"/>
        <w:widowControl w:val="0"/>
        <w:spacing w:before="120" w:after="120" w:line="26" w:lineRule="atLeast"/>
        <w:outlineLvl w:val="0"/>
        <w:rPr>
          <w:rFonts w:ascii="Times New Roman" w:hAnsi="Times New Roman" w:cs="Times New Roman"/>
          <w:szCs w:val="20"/>
        </w:rPr>
      </w:pPr>
      <w:bookmarkStart w:id="129" w:name="_Toc234422879"/>
      <w:bookmarkStart w:id="130" w:name="_Toc235094384"/>
      <w:r w:rsidRPr="0085022A">
        <w:rPr>
          <w:rFonts w:ascii="Times New Roman" w:hAnsi="Times New Roman" w:cs="Times New Roman"/>
          <w:szCs w:val="20"/>
        </w:rPr>
        <w:lastRenderedPageBreak/>
        <w:t>FORM OF FINAL TERMS</w:t>
      </w:r>
      <w:bookmarkEnd w:id="40"/>
      <w:bookmarkEnd w:id="129"/>
      <w:bookmarkEnd w:id="130"/>
    </w:p>
    <w:p w14:paraId="191AA0DF" w14:textId="088FEE10" w:rsidR="002F7977" w:rsidRPr="0085022A" w:rsidRDefault="00F87670" w:rsidP="00E03EE2">
      <w:pPr>
        <w:pStyle w:val="BodyText"/>
        <w:widowControl w:val="0"/>
        <w:spacing w:before="120" w:after="120" w:line="26" w:lineRule="atLeast"/>
        <w:rPr>
          <w:rFonts w:cs="Times New Roman"/>
          <w:szCs w:val="20"/>
        </w:rPr>
      </w:pPr>
      <w:r w:rsidRPr="0085022A">
        <w:rPr>
          <w:rFonts w:cs="Times New Roman"/>
          <w:b/>
          <w:szCs w:val="20"/>
        </w:rPr>
        <w:t xml:space="preserve">PROHIBITION OF SALES TO EEA RETAIL INVESTORS – </w:t>
      </w:r>
      <w:r w:rsidRPr="0085022A">
        <w:rPr>
          <w:rFonts w:cs="Times New Roman"/>
          <w:szCs w:val="20"/>
        </w:rPr>
        <w:t>The Notes are not intended to be offered, sold or otherwise made available to and should not be offered, sold or otherwise made available to any retail investor in the European Economic Area (</w:t>
      </w:r>
      <w:r w:rsidR="005440FD" w:rsidRPr="0085022A">
        <w:rPr>
          <w:rFonts w:cs="Times New Roman"/>
          <w:szCs w:val="20"/>
        </w:rPr>
        <w:t>"</w:t>
      </w:r>
      <w:r w:rsidRPr="0085022A">
        <w:rPr>
          <w:rFonts w:cs="Times New Roman"/>
          <w:b/>
          <w:szCs w:val="20"/>
        </w:rPr>
        <w:t>EEA</w:t>
      </w:r>
      <w:r w:rsidR="005440FD" w:rsidRPr="0085022A">
        <w:rPr>
          <w:rFonts w:cs="Times New Roman"/>
          <w:szCs w:val="20"/>
        </w:rPr>
        <w:t>"</w:t>
      </w:r>
      <w:r w:rsidRPr="0085022A">
        <w:rPr>
          <w:rFonts w:cs="Times New Roman"/>
          <w:szCs w:val="20"/>
        </w:rPr>
        <w:t>)</w:t>
      </w:r>
      <w:r w:rsidR="0069103C" w:rsidRPr="0085022A">
        <w:rPr>
          <w:rFonts w:cs="Times New Roman"/>
          <w:szCs w:val="20"/>
        </w:rPr>
        <w:t>.</w:t>
      </w:r>
      <w:r w:rsidR="004E3D1E" w:rsidRPr="0085022A">
        <w:rPr>
          <w:rFonts w:cs="Times New Roman"/>
          <w:szCs w:val="20"/>
        </w:rPr>
        <w:t xml:space="preserve"> </w:t>
      </w:r>
      <w:r w:rsidRPr="0085022A">
        <w:rPr>
          <w:rFonts w:cs="Times New Roman"/>
          <w:szCs w:val="20"/>
        </w:rPr>
        <w:t>For these purposes, a</w:t>
      </w:r>
      <w:r w:rsidR="00214A9D" w:rsidRPr="0085022A">
        <w:rPr>
          <w:rFonts w:cs="Times New Roman"/>
          <w:szCs w:val="20"/>
        </w:rPr>
        <w:t xml:space="preserve"> </w:t>
      </w:r>
      <w:r w:rsidRPr="0085022A">
        <w:rPr>
          <w:rFonts w:cs="Times New Roman"/>
          <w:szCs w:val="20"/>
        </w:rPr>
        <w:t xml:space="preserve">retail investor means a person who is one (or more) of: (i) a retail client as defined in point (11) of Article 4(1) of Directive 2014/65/EU (as amended, </w:t>
      </w:r>
      <w:r w:rsidR="005440FD" w:rsidRPr="0085022A">
        <w:rPr>
          <w:rFonts w:cs="Times New Roman"/>
          <w:szCs w:val="20"/>
        </w:rPr>
        <w:t>"</w:t>
      </w:r>
      <w:r w:rsidR="0069103C" w:rsidRPr="0085022A">
        <w:rPr>
          <w:rFonts w:cs="Times New Roman"/>
          <w:b/>
          <w:szCs w:val="20"/>
        </w:rPr>
        <w:t xml:space="preserve">EU </w:t>
      </w:r>
      <w:r w:rsidRPr="0085022A">
        <w:rPr>
          <w:rFonts w:cs="Times New Roman"/>
          <w:b/>
          <w:szCs w:val="20"/>
        </w:rPr>
        <w:t>MiFID II</w:t>
      </w:r>
      <w:r w:rsidR="005440FD" w:rsidRPr="0085022A">
        <w:rPr>
          <w:rFonts w:cs="Times New Roman"/>
          <w:szCs w:val="20"/>
        </w:rPr>
        <w:t>"</w:t>
      </w:r>
      <w:r w:rsidRPr="0085022A">
        <w:rPr>
          <w:rFonts w:cs="Times New Roman"/>
          <w:szCs w:val="20"/>
        </w:rPr>
        <w:t xml:space="preserve">); or (ii) a customer within the meaning of Directive (EU) 2016/97 (the </w:t>
      </w:r>
      <w:r w:rsidR="005440FD" w:rsidRPr="0085022A">
        <w:rPr>
          <w:rFonts w:cs="Times New Roman"/>
          <w:szCs w:val="20"/>
        </w:rPr>
        <w:t>"</w:t>
      </w:r>
      <w:r w:rsidR="0069103C" w:rsidRPr="0085022A">
        <w:rPr>
          <w:rFonts w:cs="Times New Roman"/>
          <w:b/>
          <w:szCs w:val="20"/>
        </w:rPr>
        <w:t xml:space="preserve">EU </w:t>
      </w:r>
      <w:r w:rsidRPr="0085022A">
        <w:rPr>
          <w:rFonts w:cs="Times New Roman"/>
          <w:b/>
          <w:szCs w:val="20"/>
        </w:rPr>
        <w:t>Insurance Distribution Directive</w:t>
      </w:r>
      <w:r w:rsidR="005440FD" w:rsidRPr="0085022A">
        <w:rPr>
          <w:rFonts w:cs="Times New Roman"/>
          <w:szCs w:val="20"/>
        </w:rPr>
        <w:t>"</w:t>
      </w:r>
      <w:r w:rsidRPr="0085022A">
        <w:rPr>
          <w:rFonts w:cs="Times New Roman"/>
          <w:szCs w:val="20"/>
        </w:rPr>
        <w:t xml:space="preserve">), where that customer would not qualify as a professional client as defined in point (10) of Article 4(1) of </w:t>
      </w:r>
      <w:r w:rsidR="00F66180" w:rsidRPr="0085022A">
        <w:rPr>
          <w:rFonts w:cs="Times New Roman"/>
          <w:szCs w:val="20"/>
        </w:rPr>
        <w:t xml:space="preserve">EU </w:t>
      </w:r>
      <w:r w:rsidRPr="0085022A">
        <w:rPr>
          <w:rFonts w:cs="Times New Roman"/>
          <w:szCs w:val="20"/>
        </w:rPr>
        <w:t xml:space="preserve">MiFID II. Consequently no key information document required by Regulation (EU) No 1286/2014 (the </w:t>
      </w:r>
      <w:r w:rsidR="005440FD" w:rsidRPr="0085022A">
        <w:rPr>
          <w:rFonts w:cs="Times New Roman"/>
          <w:szCs w:val="20"/>
        </w:rPr>
        <w:t>"</w:t>
      </w:r>
      <w:r w:rsidRPr="0085022A">
        <w:rPr>
          <w:rFonts w:cs="Times New Roman"/>
          <w:b/>
          <w:szCs w:val="20"/>
        </w:rPr>
        <w:t>PRIIPs Regulation</w:t>
      </w:r>
      <w:r w:rsidR="005440FD" w:rsidRPr="0085022A">
        <w:rPr>
          <w:rFonts w:cs="Times New Roman"/>
          <w:szCs w:val="20"/>
        </w:rPr>
        <w:t>"</w:t>
      </w:r>
      <w:r w:rsidRPr="0085022A">
        <w:rPr>
          <w:rFonts w:cs="Times New Roman"/>
          <w:szCs w:val="20"/>
        </w:rPr>
        <w:t xml:space="preserve">) for offering or selling the Notes or otherwise making them available to retail investors in the EEA has been prepared and therefore offering or selling the Notes or otherwise making them available to any retail investor in the EEA may be unlawful under the </w:t>
      </w:r>
      <w:r w:rsidR="00222339" w:rsidRPr="0085022A">
        <w:rPr>
          <w:rFonts w:cs="Times New Roman"/>
          <w:szCs w:val="20"/>
        </w:rPr>
        <w:t xml:space="preserve">EU </w:t>
      </w:r>
      <w:r w:rsidRPr="0085022A">
        <w:rPr>
          <w:rFonts w:cs="Times New Roman"/>
          <w:szCs w:val="20"/>
        </w:rPr>
        <w:t>PRIIPs Regulation.</w:t>
      </w:r>
    </w:p>
    <w:p w14:paraId="5530889D" w14:textId="724587E2" w:rsidR="00222339" w:rsidRPr="0085022A" w:rsidRDefault="00222339" w:rsidP="00E03EE2">
      <w:pPr>
        <w:pStyle w:val="AODocTxt"/>
        <w:widowControl w:val="0"/>
        <w:spacing w:before="120" w:after="120" w:line="26" w:lineRule="atLeast"/>
        <w:rPr>
          <w:sz w:val="20"/>
          <w:szCs w:val="20"/>
        </w:rPr>
      </w:pPr>
      <w:r w:rsidRPr="0085022A">
        <w:rPr>
          <w:b/>
          <w:sz w:val="20"/>
          <w:szCs w:val="20"/>
        </w:rPr>
        <w:t>PROHIBITION OF SALES TO UK RETAIL INVESTORS</w:t>
      </w:r>
      <w:r w:rsidRPr="0085022A">
        <w:rPr>
          <w:sz w:val="20"/>
          <w:szCs w:val="20"/>
        </w:rPr>
        <w:t xml:space="preserve"> – The Notes are not intended to be offered, sold</w:t>
      </w:r>
      <w:r w:rsidR="001E52FB">
        <w:rPr>
          <w:sz w:val="20"/>
          <w:szCs w:val="20"/>
        </w:rPr>
        <w:t>, distributed</w:t>
      </w:r>
      <w:r w:rsidRPr="0085022A">
        <w:rPr>
          <w:sz w:val="20"/>
          <w:szCs w:val="20"/>
        </w:rPr>
        <w:t xml:space="preserve"> or otherwise made available to and should not be offered, sold</w:t>
      </w:r>
      <w:r w:rsidR="001E52FB">
        <w:rPr>
          <w:sz w:val="20"/>
          <w:szCs w:val="20"/>
        </w:rPr>
        <w:t>, distributed</w:t>
      </w:r>
      <w:r w:rsidRPr="0085022A">
        <w:rPr>
          <w:sz w:val="20"/>
          <w:szCs w:val="20"/>
        </w:rPr>
        <w:t xml:space="preserve"> or otherwise made available to any retail investor in the United Kingdom (</w:t>
      </w:r>
      <w:r w:rsidR="005440FD" w:rsidRPr="0085022A">
        <w:rPr>
          <w:sz w:val="20"/>
          <w:szCs w:val="20"/>
        </w:rPr>
        <w:t>"</w:t>
      </w:r>
      <w:r w:rsidRPr="0085022A">
        <w:rPr>
          <w:b/>
          <w:sz w:val="20"/>
          <w:szCs w:val="20"/>
        </w:rPr>
        <w:t>UK</w:t>
      </w:r>
      <w:r w:rsidR="005440FD" w:rsidRPr="0085022A">
        <w:rPr>
          <w:sz w:val="20"/>
          <w:szCs w:val="20"/>
        </w:rPr>
        <w:t>"</w:t>
      </w:r>
      <w:r w:rsidRPr="0085022A">
        <w:rPr>
          <w:sz w:val="20"/>
          <w:szCs w:val="20"/>
        </w:rPr>
        <w:t>).</w:t>
      </w:r>
      <w:r w:rsidR="004E3D1E" w:rsidRPr="0085022A">
        <w:rPr>
          <w:sz w:val="20"/>
          <w:szCs w:val="20"/>
        </w:rPr>
        <w:t xml:space="preserve"> </w:t>
      </w:r>
      <w:r w:rsidRPr="0085022A">
        <w:rPr>
          <w:sz w:val="20"/>
          <w:szCs w:val="20"/>
        </w:rPr>
        <w:t xml:space="preserve">For these purposes, a retail investor means a person who is </w:t>
      </w:r>
      <w:r w:rsidR="005B0F90">
        <w:rPr>
          <w:sz w:val="20"/>
          <w:szCs w:val="20"/>
        </w:rPr>
        <w:t>not</w:t>
      </w:r>
      <w:r w:rsidRPr="0085022A">
        <w:rPr>
          <w:sz w:val="20"/>
          <w:szCs w:val="20"/>
        </w:rPr>
        <w:t xml:space="preserve"> a </w:t>
      </w:r>
      <w:r w:rsidR="005B0F90">
        <w:rPr>
          <w:sz w:val="20"/>
          <w:szCs w:val="20"/>
        </w:rPr>
        <w:t>professional</w:t>
      </w:r>
      <w:r w:rsidRPr="0085022A">
        <w:rPr>
          <w:sz w:val="20"/>
          <w:szCs w:val="20"/>
        </w:rPr>
        <w:t xml:space="preserve"> client, as defined in point (8) of Article 2</w:t>
      </w:r>
      <w:r w:rsidR="007D1270">
        <w:rPr>
          <w:sz w:val="20"/>
          <w:szCs w:val="20"/>
        </w:rPr>
        <w:t>(1)</w:t>
      </w:r>
      <w:r w:rsidRPr="0085022A">
        <w:rPr>
          <w:sz w:val="20"/>
          <w:szCs w:val="20"/>
        </w:rPr>
        <w:t xml:space="preserve"> of Regulation (EU) No </w:t>
      </w:r>
      <w:r w:rsidR="004D1B24">
        <w:rPr>
          <w:sz w:val="20"/>
          <w:szCs w:val="20"/>
        </w:rPr>
        <w:t>600/2014</w:t>
      </w:r>
      <w:r w:rsidRPr="0085022A">
        <w:rPr>
          <w:sz w:val="20"/>
          <w:szCs w:val="20"/>
        </w:rPr>
        <w:t xml:space="preserve"> as it forms part of domestic law by virtue of the European Union (Withdrawal) Act 2018 (</w:t>
      </w:r>
      <w:r w:rsidR="005440FD" w:rsidRPr="0085022A">
        <w:rPr>
          <w:sz w:val="20"/>
          <w:szCs w:val="20"/>
        </w:rPr>
        <w:t>"</w:t>
      </w:r>
      <w:r w:rsidRPr="0085022A">
        <w:rPr>
          <w:b/>
          <w:bCs/>
          <w:sz w:val="20"/>
          <w:szCs w:val="20"/>
        </w:rPr>
        <w:t>EUWA</w:t>
      </w:r>
      <w:r w:rsidR="002B2F87">
        <w:rPr>
          <w:sz w:val="20"/>
          <w:szCs w:val="20"/>
        </w:rPr>
        <w:t>")</w:t>
      </w:r>
      <w:r w:rsidRPr="0085022A">
        <w:rPr>
          <w:sz w:val="20"/>
          <w:szCs w:val="20"/>
        </w:rPr>
        <w:t>.</w:t>
      </w:r>
      <w:r w:rsidR="004E3D1E" w:rsidRPr="0085022A">
        <w:rPr>
          <w:sz w:val="20"/>
          <w:szCs w:val="20"/>
        </w:rPr>
        <w:t xml:space="preserve"> </w:t>
      </w:r>
      <w:r w:rsidRPr="0085022A">
        <w:rPr>
          <w:sz w:val="20"/>
          <w:szCs w:val="20"/>
        </w:rPr>
        <w:t xml:space="preserve">Consequently no </w:t>
      </w:r>
      <w:r w:rsidR="005B0F90">
        <w:rPr>
          <w:sz w:val="20"/>
          <w:szCs w:val="20"/>
        </w:rPr>
        <w:t>disclosure</w:t>
      </w:r>
      <w:r w:rsidRPr="0085022A">
        <w:rPr>
          <w:sz w:val="20"/>
          <w:szCs w:val="20"/>
        </w:rPr>
        <w:t xml:space="preserve"> document required by</w:t>
      </w:r>
      <w:r w:rsidR="005B0F90">
        <w:rPr>
          <w:sz w:val="20"/>
          <w:szCs w:val="20"/>
        </w:rPr>
        <w:t xml:space="preserve"> the FCA Product Disclosure Sourcebook ("</w:t>
      </w:r>
      <w:r w:rsidR="005B0F90" w:rsidRPr="005B0F90">
        <w:rPr>
          <w:b/>
          <w:bCs/>
          <w:sz w:val="20"/>
          <w:szCs w:val="20"/>
        </w:rPr>
        <w:t>DISC</w:t>
      </w:r>
      <w:r w:rsidR="005B0F90">
        <w:rPr>
          <w:sz w:val="20"/>
          <w:szCs w:val="20"/>
        </w:rPr>
        <w:t>")</w:t>
      </w:r>
      <w:r w:rsidRPr="0085022A">
        <w:rPr>
          <w:sz w:val="20"/>
          <w:szCs w:val="20"/>
        </w:rPr>
        <w:t xml:space="preserve"> for offering</w:t>
      </w:r>
      <w:r w:rsidR="005B0F90">
        <w:rPr>
          <w:sz w:val="20"/>
          <w:szCs w:val="20"/>
        </w:rPr>
        <w:t xml:space="preserve">, selling or distributing </w:t>
      </w:r>
      <w:r w:rsidRPr="0085022A">
        <w:rPr>
          <w:sz w:val="20"/>
          <w:szCs w:val="20"/>
        </w:rPr>
        <w:t>the Notes or otherwise making them available to retail investors in the UK has been prepared and therefore offering</w:t>
      </w:r>
      <w:r w:rsidR="005B0F90">
        <w:rPr>
          <w:sz w:val="20"/>
          <w:szCs w:val="20"/>
        </w:rPr>
        <w:t xml:space="preserve">, </w:t>
      </w:r>
      <w:r w:rsidRPr="0085022A">
        <w:rPr>
          <w:sz w:val="20"/>
          <w:szCs w:val="20"/>
        </w:rPr>
        <w:t>selling</w:t>
      </w:r>
      <w:r w:rsidR="005B0F90">
        <w:rPr>
          <w:sz w:val="20"/>
          <w:szCs w:val="20"/>
        </w:rPr>
        <w:t xml:space="preserve"> or distributing</w:t>
      </w:r>
      <w:r w:rsidRPr="0085022A">
        <w:rPr>
          <w:sz w:val="20"/>
          <w:szCs w:val="20"/>
        </w:rPr>
        <w:t xml:space="preserve"> the Notes or otherwise making them available to any retail investor in the UK may be unlawful under the </w:t>
      </w:r>
      <w:r w:rsidR="005B0F90">
        <w:rPr>
          <w:sz w:val="20"/>
          <w:szCs w:val="20"/>
        </w:rPr>
        <w:t>DISC and the Consumer Composite Investments (Designated Activities) Regulations 2024</w:t>
      </w:r>
      <w:r w:rsidRPr="0085022A">
        <w:rPr>
          <w:sz w:val="20"/>
          <w:szCs w:val="20"/>
        </w:rPr>
        <w:t>.</w:t>
      </w:r>
    </w:p>
    <w:p w14:paraId="1D823477" w14:textId="4600F135" w:rsidR="00222339" w:rsidRPr="0085022A" w:rsidRDefault="00F87670" w:rsidP="00E03EE2">
      <w:pPr>
        <w:pStyle w:val="BodyText"/>
        <w:widowControl w:val="0"/>
        <w:spacing w:before="120" w:after="120" w:line="26" w:lineRule="atLeast"/>
        <w:rPr>
          <w:rFonts w:cs="Times New Roman"/>
          <w:i/>
          <w:szCs w:val="20"/>
        </w:rPr>
      </w:pPr>
      <w:r w:rsidRPr="0085022A">
        <w:rPr>
          <w:rFonts w:cs="Times New Roman"/>
          <w:b/>
          <w:color w:val="000000" w:themeColor="text1"/>
          <w:szCs w:val="20"/>
        </w:rPr>
        <w:t>[</w:t>
      </w:r>
      <w:r w:rsidR="00222339" w:rsidRPr="0085022A">
        <w:rPr>
          <w:rFonts w:cs="Times New Roman"/>
          <w:b/>
          <w:color w:val="000000" w:themeColor="text1"/>
          <w:szCs w:val="20"/>
        </w:rPr>
        <w:t xml:space="preserve">EU </w:t>
      </w:r>
      <w:r w:rsidRPr="0085022A">
        <w:rPr>
          <w:rFonts w:cs="Times New Roman"/>
          <w:b/>
          <w:color w:val="000000" w:themeColor="text1"/>
          <w:szCs w:val="20"/>
        </w:rPr>
        <w:t>M</w:t>
      </w:r>
      <w:r w:rsidR="00F66180" w:rsidRPr="0085022A">
        <w:rPr>
          <w:rFonts w:cs="Times New Roman"/>
          <w:b/>
          <w:color w:val="000000" w:themeColor="text1"/>
          <w:szCs w:val="20"/>
        </w:rPr>
        <w:t>i</w:t>
      </w:r>
      <w:r w:rsidRPr="0085022A">
        <w:rPr>
          <w:rFonts w:cs="Times New Roman"/>
          <w:b/>
          <w:color w:val="000000" w:themeColor="text1"/>
          <w:szCs w:val="20"/>
        </w:rPr>
        <w:t xml:space="preserve">FID II product governance / Professional investors and ECPs only target market – </w:t>
      </w:r>
      <w:r w:rsidRPr="0085022A">
        <w:rPr>
          <w:rFonts w:cs="Times New Roman"/>
          <w:color w:val="000000" w:themeColor="text1"/>
          <w:szCs w:val="20"/>
        </w:rPr>
        <w:t>Solely for the purposes of [the/each] manufacturer</w:t>
      </w:r>
      <w:r w:rsidR="005440FD" w:rsidRPr="0085022A">
        <w:rPr>
          <w:rFonts w:cs="Times New Roman"/>
          <w:color w:val="000000" w:themeColor="text1"/>
          <w:szCs w:val="20"/>
        </w:rPr>
        <w:t>'</w:t>
      </w:r>
      <w:r w:rsidRPr="0085022A">
        <w:rPr>
          <w:rFonts w:cs="Times New Roman"/>
          <w:color w:val="000000" w:themeColor="text1"/>
          <w:szCs w:val="20"/>
        </w:rPr>
        <w:t xml:space="preserve">s product approval process, the target market assessment in respect of the Notes has led to the conclusion that: (i) the target market for the Notes is eligible counterparties and professional clients only, each as defined in </w:t>
      </w:r>
      <w:r w:rsidR="00222339" w:rsidRPr="0085022A">
        <w:rPr>
          <w:rFonts w:cs="Times New Roman"/>
          <w:color w:val="000000" w:themeColor="text1"/>
          <w:szCs w:val="20"/>
        </w:rPr>
        <w:t xml:space="preserve">EU </w:t>
      </w:r>
      <w:r w:rsidRPr="0085022A">
        <w:rPr>
          <w:rFonts w:cs="Times New Roman"/>
          <w:color w:val="000000" w:themeColor="text1"/>
          <w:szCs w:val="20"/>
        </w:rPr>
        <w:t xml:space="preserve">MiFID II; or (ii) all channels for distribution of the Notes to eligible counterparties and professional clients are appropriate. </w:t>
      </w:r>
      <w:r w:rsidRPr="0085022A">
        <w:rPr>
          <w:rFonts w:cs="Times New Roman"/>
          <w:szCs w:val="20"/>
        </w:rPr>
        <w:t>[</w:t>
      </w:r>
      <w:r w:rsidRPr="0085022A">
        <w:rPr>
          <w:rFonts w:cs="Times New Roman"/>
          <w:i/>
          <w:szCs w:val="20"/>
        </w:rPr>
        <w:t>Consider any negative target market.</w:t>
      </w:r>
      <w:r w:rsidRPr="0085022A">
        <w:rPr>
          <w:rFonts w:cs="Times New Roman"/>
          <w:szCs w:val="20"/>
        </w:rPr>
        <w:t>]</w:t>
      </w:r>
      <w:r w:rsidR="004E3D1E" w:rsidRPr="0085022A">
        <w:rPr>
          <w:rFonts w:cs="Times New Roman"/>
          <w:szCs w:val="20"/>
        </w:rPr>
        <w:t xml:space="preserve"> </w:t>
      </w:r>
      <w:r w:rsidRPr="0085022A">
        <w:rPr>
          <w:rFonts w:cs="Times New Roman"/>
          <w:color w:val="000000" w:themeColor="text1"/>
          <w:szCs w:val="20"/>
        </w:rPr>
        <w:t xml:space="preserve">Any person subsequently offering, selling or recommending the Notes (a </w:t>
      </w:r>
      <w:r w:rsidR="005440FD" w:rsidRPr="0085022A">
        <w:rPr>
          <w:rFonts w:cs="Times New Roman"/>
          <w:color w:val="000000" w:themeColor="text1"/>
          <w:szCs w:val="20"/>
        </w:rPr>
        <w:t>"</w:t>
      </w:r>
      <w:r w:rsidRPr="0085022A">
        <w:rPr>
          <w:rFonts w:cs="Times New Roman"/>
          <w:b/>
          <w:color w:val="000000" w:themeColor="text1"/>
          <w:szCs w:val="20"/>
        </w:rPr>
        <w:t>distributor</w:t>
      </w:r>
      <w:r w:rsidRPr="0085022A">
        <w:rPr>
          <w:rFonts w:cs="Times New Roman"/>
          <w:b/>
          <w:color w:val="000000" w:themeColor="text1"/>
          <w:szCs w:val="20"/>
        </w:rPr>
        <w:fldChar w:fldCharType="begin"/>
      </w:r>
      <w:r w:rsidRPr="0085022A">
        <w:rPr>
          <w:rFonts w:cs="Times New Roman"/>
          <w:szCs w:val="20"/>
        </w:rPr>
        <w:instrText xml:space="preserve"> XE "</w:instrText>
      </w:r>
      <w:r w:rsidRPr="0085022A">
        <w:rPr>
          <w:rFonts w:cs="Times New Roman"/>
          <w:color w:val="000000" w:themeColor="text1"/>
          <w:szCs w:val="20"/>
        </w:rPr>
        <w:instrText>distributor</w:instrText>
      </w:r>
      <w:r w:rsidRPr="0085022A">
        <w:rPr>
          <w:rFonts w:cs="Times New Roman"/>
          <w:szCs w:val="20"/>
        </w:rPr>
        <w:instrText xml:space="preserve">" </w:instrText>
      </w:r>
      <w:r w:rsidRPr="0085022A">
        <w:rPr>
          <w:rFonts w:cs="Times New Roman"/>
          <w:b/>
          <w:color w:val="000000" w:themeColor="text1"/>
          <w:szCs w:val="20"/>
        </w:rPr>
        <w:fldChar w:fldCharType="end"/>
      </w:r>
      <w:r w:rsidR="005440FD" w:rsidRPr="0085022A">
        <w:rPr>
          <w:rFonts w:cs="Times New Roman"/>
          <w:color w:val="000000" w:themeColor="text1"/>
          <w:szCs w:val="20"/>
        </w:rPr>
        <w:t>"</w:t>
      </w:r>
      <w:r w:rsidRPr="0085022A">
        <w:rPr>
          <w:rFonts w:cs="Times New Roman"/>
          <w:color w:val="000000" w:themeColor="text1"/>
          <w:szCs w:val="20"/>
        </w:rPr>
        <w:t>) should take into consideration the manufacturer[</w:t>
      </w:r>
      <w:r w:rsidR="005440FD" w:rsidRPr="0085022A">
        <w:rPr>
          <w:rFonts w:cs="Times New Roman"/>
          <w:color w:val="000000" w:themeColor="text1"/>
          <w:szCs w:val="20"/>
        </w:rPr>
        <w:t>'</w:t>
      </w:r>
      <w:r w:rsidRPr="0085022A">
        <w:rPr>
          <w:rFonts w:cs="Times New Roman"/>
          <w:color w:val="000000" w:themeColor="text1"/>
          <w:szCs w:val="20"/>
        </w:rPr>
        <w:t>s/s</w:t>
      </w:r>
      <w:r w:rsidR="005440FD" w:rsidRPr="0085022A">
        <w:rPr>
          <w:rFonts w:cs="Times New Roman"/>
          <w:color w:val="000000" w:themeColor="text1"/>
          <w:szCs w:val="20"/>
        </w:rPr>
        <w:t>'</w:t>
      </w:r>
      <w:r w:rsidRPr="0085022A">
        <w:rPr>
          <w:rFonts w:cs="Times New Roman"/>
          <w:color w:val="000000" w:themeColor="text1"/>
          <w:szCs w:val="20"/>
        </w:rPr>
        <w:t xml:space="preserve">] target market assessment; however, a distributor subject to </w:t>
      </w:r>
      <w:r w:rsidR="00222339" w:rsidRPr="0085022A">
        <w:rPr>
          <w:rFonts w:cs="Times New Roman"/>
          <w:color w:val="000000" w:themeColor="text1"/>
          <w:szCs w:val="20"/>
        </w:rPr>
        <w:t xml:space="preserve">EU </w:t>
      </w:r>
      <w:r w:rsidRPr="0085022A">
        <w:rPr>
          <w:rFonts w:cs="Times New Roman"/>
          <w:color w:val="000000" w:themeColor="text1"/>
          <w:szCs w:val="20"/>
        </w:rPr>
        <w:t>MiFID II is responsible for undertaking its own target market assessment in respect of the Notes (by either adopting or refining the manufacturer[</w:t>
      </w:r>
      <w:r w:rsidR="005440FD" w:rsidRPr="0085022A">
        <w:rPr>
          <w:rFonts w:cs="Times New Roman"/>
          <w:color w:val="000000" w:themeColor="text1"/>
          <w:szCs w:val="20"/>
        </w:rPr>
        <w:t>'</w:t>
      </w:r>
      <w:r w:rsidRPr="0085022A">
        <w:rPr>
          <w:rFonts w:cs="Times New Roman"/>
          <w:color w:val="000000" w:themeColor="text1"/>
          <w:szCs w:val="20"/>
        </w:rPr>
        <w:t>s/s</w:t>
      </w:r>
      <w:r w:rsidR="005440FD" w:rsidRPr="0085022A">
        <w:rPr>
          <w:rFonts w:cs="Times New Roman"/>
          <w:color w:val="000000" w:themeColor="text1"/>
          <w:szCs w:val="20"/>
        </w:rPr>
        <w:t>'</w:t>
      </w:r>
      <w:r w:rsidRPr="0085022A">
        <w:rPr>
          <w:rFonts w:cs="Times New Roman"/>
          <w:color w:val="000000" w:themeColor="text1"/>
          <w:szCs w:val="20"/>
        </w:rPr>
        <w:t>] target market assessment) and determining appropriate distribution channels.]</w:t>
      </w:r>
    </w:p>
    <w:p w14:paraId="71DAE44A" w14:textId="0BBB68A2" w:rsidR="00222339" w:rsidRPr="0085022A" w:rsidRDefault="00222339" w:rsidP="00E03EE2">
      <w:pPr>
        <w:pStyle w:val="AODocTxt"/>
        <w:widowControl w:val="0"/>
        <w:spacing w:before="120" w:after="120" w:line="26" w:lineRule="atLeast"/>
        <w:rPr>
          <w:sz w:val="20"/>
          <w:szCs w:val="20"/>
        </w:rPr>
      </w:pPr>
      <w:r w:rsidRPr="0085022A">
        <w:rPr>
          <w:b/>
          <w:sz w:val="20"/>
          <w:szCs w:val="20"/>
        </w:rPr>
        <w:t>[UK M</w:t>
      </w:r>
      <w:r w:rsidR="00F66180" w:rsidRPr="0085022A">
        <w:rPr>
          <w:b/>
          <w:sz w:val="20"/>
          <w:szCs w:val="20"/>
        </w:rPr>
        <w:t>i</w:t>
      </w:r>
      <w:r w:rsidRPr="0085022A">
        <w:rPr>
          <w:b/>
          <w:sz w:val="20"/>
          <w:szCs w:val="20"/>
        </w:rPr>
        <w:t>FIR product governance / Professional investors and ECPs only target market</w:t>
      </w:r>
      <w:r w:rsidRPr="0085022A">
        <w:rPr>
          <w:sz w:val="20"/>
          <w:szCs w:val="20"/>
        </w:rPr>
        <w:t xml:space="preserve"> – Solely for the purposes of [the/each] manufacturer</w:t>
      </w:r>
      <w:r w:rsidR="005440FD" w:rsidRPr="0085022A">
        <w:rPr>
          <w:sz w:val="20"/>
          <w:szCs w:val="20"/>
        </w:rPr>
        <w:t>'</w:t>
      </w:r>
      <w:r w:rsidRPr="0085022A">
        <w:rPr>
          <w:sz w:val="20"/>
          <w:szCs w:val="20"/>
        </w:rPr>
        <w:t>s product approval process, the target market assessment in respect of the Notes has led to the conclusion that: (i) the target market for the Notes is only eligible counterparties, as defined in the FCA Handbook Conduct of Business Sourcebook (</w:t>
      </w:r>
      <w:r w:rsidR="005440FD" w:rsidRPr="0085022A">
        <w:rPr>
          <w:sz w:val="20"/>
          <w:szCs w:val="20"/>
        </w:rPr>
        <w:t>"</w:t>
      </w:r>
      <w:r w:rsidRPr="0085022A">
        <w:rPr>
          <w:b/>
          <w:bCs/>
          <w:sz w:val="20"/>
          <w:szCs w:val="20"/>
        </w:rPr>
        <w:t>COBS</w:t>
      </w:r>
      <w:r w:rsidR="005440FD" w:rsidRPr="0085022A">
        <w:rPr>
          <w:sz w:val="20"/>
          <w:szCs w:val="20"/>
        </w:rPr>
        <w:t>"</w:t>
      </w:r>
      <w:r w:rsidRPr="0085022A">
        <w:rPr>
          <w:sz w:val="20"/>
          <w:szCs w:val="20"/>
        </w:rPr>
        <w:t>), and professional clients, as defined in Regulation (EU) No 600/2014 as it forms part of domestic law by virtue of the European Union (Withdrawal) Act 2018 (</w:t>
      </w:r>
      <w:r w:rsidR="005440FD" w:rsidRPr="0085022A">
        <w:rPr>
          <w:sz w:val="20"/>
          <w:szCs w:val="20"/>
        </w:rPr>
        <w:t>"</w:t>
      </w:r>
      <w:r w:rsidRPr="0085022A">
        <w:rPr>
          <w:b/>
          <w:bCs/>
          <w:sz w:val="20"/>
          <w:szCs w:val="20"/>
        </w:rPr>
        <w:t>UK MiFIR</w:t>
      </w:r>
      <w:r w:rsidR="005440FD" w:rsidRPr="0085022A">
        <w:rPr>
          <w:sz w:val="20"/>
          <w:szCs w:val="20"/>
        </w:rPr>
        <w:t>"</w:t>
      </w:r>
      <w:r w:rsidRPr="0085022A">
        <w:rPr>
          <w:sz w:val="20"/>
          <w:szCs w:val="20"/>
        </w:rPr>
        <w:t>); and (ii) all channels for distribution of the Notes to eligible counterparties and professional clients are appropriate. [</w:t>
      </w:r>
      <w:r w:rsidRPr="0085022A">
        <w:rPr>
          <w:i/>
          <w:sz w:val="20"/>
          <w:szCs w:val="20"/>
        </w:rPr>
        <w:t>Consider any negative target market</w:t>
      </w:r>
      <w:r w:rsidRPr="0085022A">
        <w:rPr>
          <w:sz w:val="20"/>
          <w:szCs w:val="20"/>
        </w:rPr>
        <w:t xml:space="preserve">]. Any person subsequently offering, selling or recommending the Notes (a </w:t>
      </w:r>
      <w:r w:rsidR="005440FD" w:rsidRPr="0085022A">
        <w:rPr>
          <w:sz w:val="20"/>
          <w:szCs w:val="20"/>
        </w:rPr>
        <w:t>"</w:t>
      </w:r>
      <w:r w:rsidRPr="0085022A">
        <w:rPr>
          <w:sz w:val="20"/>
          <w:szCs w:val="20"/>
        </w:rPr>
        <w:t>distributor</w:t>
      </w:r>
      <w:r w:rsidR="005440FD" w:rsidRPr="0085022A">
        <w:rPr>
          <w:sz w:val="20"/>
          <w:szCs w:val="20"/>
        </w:rPr>
        <w:t>"</w:t>
      </w:r>
      <w:r w:rsidRPr="0085022A">
        <w:rPr>
          <w:sz w:val="20"/>
          <w:szCs w:val="20"/>
        </w:rPr>
        <w:t>) should take into consideration the manufacturer[</w:t>
      </w:r>
      <w:r w:rsidR="005440FD" w:rsidRPr="0085022A">
        <w:rPr>
          <w:sz w:val="20"/>
          <w:szCs w:val="20"/>
        </w:rPr>
        <w:t>'</w:t>
      </w:r>
      <w:r w:rsidRPr="0085022A">
        <w:rPr>
          <w:sz w:val="20"/>
          <w:szCs w:val="20"/>
        </w:rPr>
        <w:t>s/s</w:t>
      </w:r>
      <w:r w:rsidR="005440FD" w:rsidRPr="0085022A">
        <w:rPr>
          <w:sz w:val="20"/>
          <w:szCs w:val="20"/>
        </w:rPr>
        <w:t>'</w:t>
      </w:r>
      <w:r w:rsidRPr="0085022A">
        <w:rPr>
          <w:sz w:val="20"/>
          <w:szCs w:val="20"/>
        </w:rPr>
        <w:t xml:space="preserve">] target market assessment; however, a distributor subject to the FCA Handbook Product Intervention and Product Governance Sourcebook (the </w:t>
      </w:r>
      <w:r w:rsidR="005440FD" w:rsidRPr="0085022A">
        <w:rPr>
          <w:sz w:val="20"/>
          <w:szCs w:val="20"/>
        </w:rPr>
        <w:t>"</w:t>
      </w:r>
      <w:r w:rsidRPr="0085022A">
        <w:rPr>
          <w:b/>
          <w:bCs/>
          <w:sz w:val="20"/>
          <w:szCs w:val="20"/>
        </w:rPr>
        <w:t>UK MiFIR Product Governance Rules</w:t>
      </w:r>
      <w:r w:rsidR="005440FD" w:rsidRPr="0085022A">
        <w:rPr>
          <w:sz w:val="20"/>
          <w:szCs w:val="20"/>
        </w:rPr>
        <w:t>"</w:t>
      </w:r>
      <w:r w:rsidRPr="0085022A">
        <w:rPr>
          <w:sz w:val="20"/>
          <w:szCs w:val="20"/>
        </w:rPr>
        <w:t>) is responsible for undertaking its own target market assessment in respect of the [Notes] (by either adopting or refining the manufacturer[</w:t>
      </w:r>
      <w:r w:rsidR="005440FD" w:rsidRPr="0085022A">
        <w:rPr>
          <w:sz w:val="20"/>
          <w:szCs w:val="20"/>
        </w:rPr>
        <w:t>'</w:t>
      </w:r>
      <w:r w:rsidRPr="0085022A">
        <w:rPr>
          <w:sz w:val="20"/>
          <w:szCs w:val="20"/>
        </w:rPr>
        <w:t>s/s</w:t>
      </w:r>
      <w:r w:rsidR="005440FD" w:rsidRPr="0085022A">
        <w:rPr>
          <w:sz w:val="20"/>
          <w:szCs w:val="20"/>
        </w:rPr>
        <w:t>'</w:t>
      </w:r>
      <w:r w:rsidRPr="0085022A">
        <w:rPr>
          <w:sz w:val="20"/>
          <w:szCs w:val="20"/>
        </w:rPr>
        <w:t>] target market assessment) and determining appropriate distribution channels.]</w:t>
      </w:r>
    </w:p>
    <w:p w14:paraId="20CDDCAC" w14:textId="77777777" w:rsidR="00D444F8" w:rsidRPr="0085022A" w:rsidRDefault="00D444F8" w:rsidP="00E03EE2">
      <w:pPr>
        <w:spacing w:before="120" w:after="120" w:line="26" w:lineRule="atLeast"/>
        <w:jc w:val="left"/>
        <w:rPr>
          <w:b/>
          <w:bCs/>
          <w:color w:val="000000" w:themeColor="text1"/>
          <w:szCs w:val="20"/>
        </w:rPr>
      </w:pPr>
      <w:r w:rsidRPr="0085022A">
        <w:rPr>
          <w:b/>
          <w:bCs/>
          <w:color w:val="000000" w:themeColor="text1"/>
          <w:szCs w:val="20"/>
        </w:rPr>
        <w:br w:type="page"/>
      </w:r>
    </w:p>
    <w:p w14:paraId="191AA0E6" w14:textId="75F2B470" w:rsidR="002F7977" w:rsidRPr="0085022A" w:rsidRDefault="00F87670" w:rsidP="00E03EE2">
      <w:pPr>
        <w:widowControl w:val="0"/>
        <w:spacing w:before="120" w:after="120" w:line="26" w:lineRule="atLeast"/>
        <w:jc w:val="center"/>
        <w:rPr>
          <w:b/>
          <w:bCs/>
          <w:color w:val="000000" w:themeColor="text1"/>
          <w:szCs w:val="20"/>
        </w:rPr>
      </w:pPr>
      <w:r w:rsidRPr="0085022A">
        <w:rPr>
          <w:b/>
          <w:bCs/>
          <w:color w:val="000000" w:themeColor="text1"/>
          <w:szCs w:val="20"/>
        </w:rPr>
        <w:lastRenderedPageBreak/>
        <w:t xml:space="preserve">Final Terms dated </w:t>
      </w:r>
      <w:r w:rsidR="00E127ED" w:rsidRPr="0085022A">
        <w:rPr>
          <w:szCs w:val="20"/>
        </w:rPr>
        <w:t>[•]</w:t>
      </w:r>
    </w:p>
    <w:p w14:paraId="2782FB3F" w14:textId="77777777" w:rsidR="005F58AC" w:rsidRPr="0085022A" w:rsidRDefault="005F58AC" w:rsidP="00E03EE2">
      <w:pPr>
        <w:pStyle w:val="BodyText"/>
        <w:widowControl w:val="0"/>
        <w:spacing w:before="120" w:after="120" w:line="26" w:lineRule="atLeast"/>
        <w:rPr>
          <w:rFonts w:cs="Times New Roman"/>
          <w:color w:val="000000" w:themeColor="text1"/>
          <w:szCs w:val="20"/>
          <w:lang w:eastAsia="zh-CN" w:bidi="he-IL"/>
        </w:rPr>
      </w:pPr>
    </w:p>
    <w:p w14:paraId="191AA0E9" w14:textId="7DCDEFAC" w:rsidR="002F7977" w:rsidRPr="00F47803" w:rsidRDefault="00DD0416" w:rsidP="00E03EE2">
      <w:pPr>
        <w:pStyle w:val="BodyText"/>
        <w:widowControl w:val="0"/>
        <w:spacing w:before="120" w:after="120" w:line="26" w:lineRule="atLeast"/>
        <w:jc w:val="center"/>
        <w:rPr>
          <w:rFonts w:cs="Times New Roman"/>
          <w:b/>
          <w:color w:val="000000" w:themeColor="text1"/>
          <w:szCs w:val="20"/>
        </w:rPr>
      </w:pPr>
      <w:r w:rsidRPr="00F47803">
        <w:rPr>
          <w:rFonts w:cs="Times New Roman"/>
          <w:b/>
          <w:color w:val="000000" w:themeColor="text1"/>
          <w:szCs w:val="20"/>
        </w:rPr>
        <w:t>PRINCIPALITY OF ANDORRA</w:t>
      </w:r>
    </w:p>
    <w:p w14:paraId="191AA0EA" w14:textId="42E8D9D3" w:rsidR="002F7977" w:rsidRPr="00F47803" w:rsidRDefault="00F87670" w:rsidP="00E03EE2">
      <w:pPr>
        <w:pStyle w:val="BodyText"/>
        <w:widowControl w:val="0"/>
        <w:spacing w:before="120" w:after="120" w:line="26" w:lineRule="atLeast"/>
        <w:jc w:val="center"/>
        <w:rPr>
          <w:rFonts w:cs="Times New Roman"/>
          <w:b/>
          <w:color w:val="000000" w:themeColor="text1"/>
          <w:szCs w:val="20"/>
        </w:rPr>
      </w:pPr>
      <w:r w:rsidRPr="00F47803">
        <w:rPr>
          <w:rFonts w:cs="Times New Roman"/>
          <w:b/>
          <w:color w:val="000000" w:themeColor="text1"/>
          <w:szCs w:val="20"/>
        </w:rPr>
        <w:t xml:space="preserve">Issue of </w:t>
      </w:r>
      <w:r w:rsidR="00DD0416" w:rsidRPr="00F47803">
        <w:rPr>
          <w:rFonts w:cs="Times New Roman"/>
          <w:b/>
          <w:color w:val="000000" w:themeColor="text1"/>
          <w:szCs w:val="20"/>
        </w:rPr>
        <w:t xml:space="preserve">EUR </w:t>
      </w:r>
      <w:r w:rsidR="00E127ED" w:rsidRPr="00F47803">
        <w:rPr>
          <w:rFonts w:cs="Times New Roman"/>
          <w:szCs w:val="20"/>
        </w:rPr>
        <w:t>[•]</w:t>
      </w:r>
      <w:r w:rsidRPr="00F47803">
        <w:rPr>
          <w:rFonts w:cs="Times New Roman"/>
          <w:b/>
          <w:color w:val="000000" w:themeColor="text1"/>
          <w:szCs w:val="20"/>
        </w:rPr>
        <w:t xml:space="preserve"> [Title of Notes]</w:t>
      </w:r>
    </w:p>
    <w:p w14:paraId="191AA0ED" w14:textId="2CA403A9" w:rsidR="002F7977" w:rsidRPr="00F47803" w:rsidRDefault="00F87670" w:rsidP="00E03EE2">
      <w:pPr>
        <w:pStyle w:val="BodyText"/>
        <w:widowControl w:val="0"/>
        <w:spacing w:before="120" w:after="120" w:line="26" w:lineRule="atLeast"/>
        <w:jc w:val="center"/>
        <w:rPr>
          <w:rFonts w:cs="Times New Roman"/>
          <w:b/>
          <w:color w:val="000000" w:themeColor="text1"/>
          <w:szCs w:val="20"/>
        </w:rPr>
      </w:pPr>
      <w:r w:rsidRPr="00F47803">
        <w:rPr>
          <w:rFonts w:cs="Times New Roman"/>
          <w:b/>
          <w:color w:val="000000" w:themeColor="text1"/>
          <w:szCs w:val="20"/>
        </w:rPr>
        <w:t>Legal entity Identifier (LEI):</w:t>
      </w:r>
      <w:r w:rsidR="002A53E4" w:rsidRPr="00F47803">
        <w:rPr>
          <w:rFonts w:cs="Times New Roman"/>
          <w:b/>
          <w:color w:val="000000" w:themeColor="text1"/>
          <w:szCs w:val="20"/>
        </w:rPr>
        <w:t xml:space="preserve"> </w:t>
      </w:r>
      <w:r w:rsidR="00BC0503" w:rsidRPr="00F47803">
        <w:rPr>
          <w:rFonts w:cs="Times New Roman"/>
          <w:b/>
          <w:color w:val="000000" w:themeColor="text1"/>
          <w:szCs w:val="20"/>
        </w:rPr>
        <w:t>549300ZPD490G9UI0A49</w:t>
      </w:r>
      <w:r w:rsidR="00BC0503" w:rsidRPr="00F47803" w:rsidDel="00BC0503">
        <w:rPr>
          <w:rFonts w:cs="Times New Roman"/>
          <w:b/>
          <w:color w:val="000000" w:themeColor="text1"/>
          <w:szCs w:val="20"/>
        </w:rPr>
        <w:t xml:space="preserve"> </w:t>
      </w:r>
    </w:p>
    <w:p w14:paraId="191AA0F1" w14:textId="2B315776" w:rsidR="002F7977" w:rsidRPr="00F47803" w:rsidRDefault="00F87670" w:rsidP="00E03EE2">
      <w:pPr>
        <w:pStyle w:val="BodyText"/>
        <w:widowControl w:val="0"/>
        <w:spacing w:before="120" w:after="120" w:line="26" w:lineRule="atLeast"/>
        <w:jc w:val="center"/>
        <w:rPr>
          <w:rFonts w:cs="Times New Roman"/>
          <w:b/>
          <w:color w:val="000000" w:themeColor="text1"/>
          <w:szCs w:val="20"/>
        </w:rPr>
      </w:pPr>
      <w:r w:rsidRPr="00F47803">
        <w:rPr>
          <w:rFonts w:cs="Times New Roman"/>
          <w:b/>
          <w:color w:val="000000" w:themeColor="text1"/>
          <w:szCs w:val="20"/>
        </w:rPr>
        <w:t xml:space="preserve">under the </w:t>
      </w:r>
      <w:r w:rsidR="00DD0416" w:rsidRPr="00F47803">
        <w:rPr>
          <w:rFonts w:cs="Times New Roman"/>
          <w:b/>
          <w:color w:val="000000" w:themeColor="text1"/>
          <w:szCs w:val="20"/>
        </w:rPr>
        <w:t>EUR</w:t>
      </w:r>
      <w:r w:rsidR="005440FD" w:rsidRPr="00F47803">
        <w:rPr>
          <w:rFonts w:cs="Times New Roman"/>
          <w:b/>
          <w:color w:val="000000" w:themeColor="text1"/>
          <w:szCs w:val="20"/>
        </w:rPr>
        <w:t xml:space="preserve"> </w:t>
      </w:r>
      <w:r w:rsidR="009B17F5" w:rsidRPr="00F47803">
        <w:rPr>
          <w:rFonts w:cs="Times New Roman"/>
          <w:b/>
          <w:color w:val="000000" w:themeColor="text1"/>
          <w:szCs w:val="20"/>
        </w:rPr>
        <w:t>1</w:t>
      </w:r>
      <w:r w:rsidR="00DD0416" w:rsidRPr="00F47803">
        <w:rPr>
          <w:rFonts w:cs="Times New Roman"/>
          <w:b/>
          <w:color w:val="000000" w:themeColor="text1"/>
          <w:szCs w:val="20"/>
        </w:rPr>
        <w:t>,</w:t>
      </w:r>
      <w:r w:rsidR="00E5504F" w:rsidRPr="00F47803">
        <w:rPr>
          <w:rFonts w:cs="Times New Roman"/>
          <w:b/>
          <w:color w:val="000000" w:themeColor="text1"/>
          <w:szCs w:val="20"/>
        </w:rPr>
        <w:t>2</w:t>
      </w:r>
      <w:r w:rsidR="00DD0416" w:rsidRPr="00F47803">
        <w:rPr>
          <w:rFonts w:cs="Times New Roman"/>
          <w:b/>
          <w:color w:val="000000" w:themeColor="text1"/>
          <w:szCs w:val="20"/>
        </w:rPr>
        <w:t>00,000,000</w:t>
      </w:r>
    </w:p>
    <w:p w14:paraId="191AA0F2" w14:textId="5D25B87D" w:rsidR="002F7977" w:rsidRPr="00F47803" w:rsidRDefault="00F87670" w:rsidP="00E03EE2">
      <w:pPr>
        <w:pStyle w:val="BodyText"/>
        <w:widowControl w:val="0"/>
        <w:spacing w:before="120" w:after="120" w:line="26" w:lineRule="atLeast"/>
        <w:jc w:val="center"/>
        <w:rPr>
          <w:rFonts w:cs="Times New Roman"/>
          <w:b/>
          <w:color w:val="000000" w:themeColor="text1"/>
          <w:szCs w:val="20"/>
        </w:rPr>
      </w:pPr>
      <w:r w:rsidRPr="00F47803">
        <w:rPr>
          <w:rFonts w:cs="Times New Roman"/>
          <w:b/>
          <w:color w:val="000000" w:themeColor="text1"/>
          <w:szCs w:val="20"/>
        </w:rPr>
        <w:t>Euro Medium Term Note Programme</w:t>
      </w:r>
    </w:p>
    <w:p w14:paraId="191AA0F3" w14:textId="77777777" w:rsidR="002F7977" w:rsidRPr="00F47803" w:rsidRDefault="00F87670" w:rsidP="00E03EE2">
      <w:pPr>
        <w:pStyle w:val="BodyText"/>
        <w:widowControl w:val="0"/>
        <w:spacing w:before="120" w:after="120" w:line="26" w:lineRule="atLeast"/>
        <w:jc w:val="center"/>
        <w:rPr>
          <w:rFonts w:cs="Times New Roman"/>
          <w:b/>
          <w:color w:val="000000" w:themeColor="text1"/>
          <w:szCs w:val="20"/>
        </w:rPr>
      </w:pPr>
      <w:r w:rsidRPr="00F47803">
        <w:rPr>
          <w:rFonts w:cs="Times New Roman"/>
          <w:b/>
          <w:color w:val="000000" w:themeColor="text1"/>
          <w:szCs w:val="20"/>
        </w:rPr>
        <w:t>PART A – CONTRACTUAL TERMS</w:t>
      </w:r>
    </w:p>
    <w:p w14:paraId="191AA0F6" w14:textId="1056F2CF" w:rsidR="002F7977" w:rsidRPr="0085022A" w:rsidRDefault="00F87670" w:rsidP="00E03EE2">
      <w:pPr>
        <w:pStyle w:val="BodyText"/>
        <w:widowControl w:val="0"/>
        <w:spacing w:before="120" w:after="120" w:line="26" w:lineRule="atLeast"/>
        <w:rPr>
          <w:rFonts w:cs="Times New Roman"/>
          <w:color w:val="000000" w:themeColor="text1"/>
          <w:szCs w:val="20"/>
        </w:rPr>
      </w:pPr>
      <w:r w:rsidRPr="00F47803">
        <w:rPr>
          <w:rFonts w:cs="Times New Roman"/>
          <w:color w:val="000000" w:themeColor="text1"/>
          <w:szCs w:val="20"/>
        </w:rPr>
        <w:t xml:space="preserve">Terms used herein shall be deemed to be defined as such for the purposes of the Conditions (the </w:t>
      </w:r>
      <w:r w:rsidR="005440FD" w:rsidRPr="00F47803">
        <w:rPr>
          <w:rFonts w:cs="Times New Roman"/>
          <w:color w:val="000000" w:themeColor="text1"/>
          <w:szCs w:val="20"/>
        </w:rPr>
        <w:t>"</w:t>
      </w:r>
      <w:r w:rsidRPr="00F47803">
        <w:rPr>
          <w:rFonts w:cs="Times New Roman"/>
          <w:b/>
          <w:color w:val="000000" w:themeColor="text1"/>
          <w:szCs w:val="20"/>
        </w:rPr>
        <w:t>Conditions</w:t>
      </w:r>
      <w:r w:rsidRPr="00F47803">
        <w:rPr>
          <w:rFonts w:cs="Times New Roman"/>
          <w:color w:val="000000" w:themeColor="text1"/>
          <w:szCs w:val="20"/>
        </w:rPr>
        <w:fldChar w:fldCharType="begin"/>
      </w:r>
      <w:r w:rsidRPr="00F47803">
        <w:rPr>
          <w:rFonts w:cs="Times New Roman"/>
          <w:color w:val="000000" w:themeColor="text1"/>
          <w:szCs w:val="20"/>
        </w:rPr>
        <w:instrText xml:space="preserve"> XE "Conditions" </w:instrText>
      </w:r>
      <w:r w:rsidRPr="00F47803">
        <w:rPr>
          <w:rFonts w:cs="Times New Roman"/>
          <w:color w:val="000000" w:themeColor="text1"/>
          <w:szCs w:val="20"/>
        </w:rPr>
        <w:fldChar w:fldCharType="end"/>
      </w:r>
      <w:r w:rsidR="005440FD" w:rsidRPr="00F47803">
        <w:rPr>
          <w:rFonts w:cs="Times New Roman"/>
          <w:color w:val="000000" w:themeColor="text1"/>
          <w:szCs w:val="20"/>
        </w:rPr>
        <w:t>"</w:t>
      </w:r>
      <w:r w:rsidRPr="00F47803">
        <w:rPr>
          <w:rFonts w:cs="Times New Roman"/>
          <w:color w:val="000000" w:themeColor="text1"/>
          <w:szCs w:val="20"/>
        </w:rPr>
        <w:t>) set forth in the Base Prospectus</w:t>
      </w:r>
      <w:r w:rsidRPr="00F47803">
        <w:rPr>
          <w:rFonts w:cs="Times New Roman"/>
          <w:szCs w:val="20"/>
        </w:rPr>
        <w:t xml:space="preserve"> dated</w:t>
      </w:r>
      <w:r w:rsidR="002E1CF5" w:rsidRPr="00F47803">
        <w:rPr>
          <w:rFonts w:cs="Times New Roman"/>
          <w:szCs w:val="20"/>
        </w:rPr>
        <w:t xml:space="preserve"> </w:t>
      </w:r>
      <w:r w:rsidR="0046076B">
        <w:rPr>
          <w:rFonts w:cs="Times New Roman"/>
          <w:szCs w:val="20"/>
        </w:rPr>
        <w:t>25 September</w:t>
      </w:r>
      <w:r w:rsidR="0046076B" w:rsidRPr="0085022A">
        <w:rPr>
          <w:rFonts w:cs="Times New Roman"/>
          <w:szCs w:val="20"/>
        </w:rPr>
        <w:t xml:space="preserve"> </w:t>
      </w:r>
      <w:r w:rsidR="005B0F90" w:rsidRPr="00F47803">
        <w:rPr>
          <w:rFonts w:cs="Times New Roman"/>
          <w:szCs w:val="20"/>
        </w:rPr>
        <w:t>2026</w:t>
      </w:r>
      <w:r w:rsidR="002E1CF5" w:rsidRPr="00F47803">
        <w:rPr>
          <w:rFonts w:cs="Times New Roman"/>
          <w:color w:val="000000" w:themeColor="text1"/>
          <w:szCs w:val="20"/>
        </w:rPr>
        <w:t xml:space="preserve"> </w:t>
      </w:r>
      <w:r w:rsidRPr="00F47803">
        <w:rPr>
          <w:rFonts w:cs="Times New Roman"/>
          <w:color w:val="000000" w:themeColor="text1"/>
          <w:szCs w:val="20"/>
        </w:rPr>
        <w:t>[and the supplement</w:t>
      </w:r>
      <w:r w:rsidR="00DB76D6" w:rsidRPr="00F47803">
        <w:rPr>
          <w:rFonts w:cs="Times New Roman"/>
          <w:color w:val="000000" w:themeColor="text1"/>
          <w:szCs w:val="20"/>
        </w:rPr>
        <w:t>(s)</w:t>
      </w:r>
      <w:r w:rsidRPr="00F47803">
        <w:rPr>
          <w:rFonts w:cs="Times New Roman"/>
          <w:color w:val="000000" w:themeColor="text1"/>
          <w:szCs w:val="20"/>
        </w:rPr>
        <w:t xml:space="preserve"> </w:t>
      </w:r>
      <w:r w:rsidR="00DB76D6" w:rsidRPr="00F47803">
        <w:rPr>
          <w:rFonts w:cs="Times New Roman"/>
          <w:color w:val="000000" w:themeColor="text1"/>
          <w:szCs w:val="20"/>
        </w:rPr>
        <w:t xml:space="preserve">to it </w:t>
      </w:r>
      <w:r w:rsidRPr="00F47803">
        <w:rPr>
          <w:rFonts w:cs="Times New Roman"/>
          <w:color w:val="000000" w:themeColor="text1"/>
          <w:szCs w:val="20"/>
        </w:rPr>
        <w:t xml:space="preserve">dated </w:t>
      </w:r>
      <w:r w:rsidR="00E127ED" w:rsidRPr="00F47803">
        <w:rPr>
          <w:rFonts w:cs="Times New Roman"/>
          <w:szCs w:val="20"/>
        </w:rPr>
        <w:t>[•]</w:t>
      </w:r>
      <w:r w:rsidR="008C15C1" w:rsidRPr="00F47803">
        <w:rPr>
          <w:rFonts w:cs="Times New Roman"/>
          <w:color w:val="000000" w:themeColor="text1"/>
          <w:szCs w:val="20"/>
        </w:rPr>
        <w:t>]</w:t>
      </w:r>
      <w:r w:rsidR="002E1CF5" w:rsidRPr="00F47803">
        <w:rPr>
          <w:rFonts w:cs="Times New Roman"/>
          <w:color w:val="000000" w:themeColor="text1"/>
          <w:szCs w:val="20"/>
        </w:rPr>
        <w:t xml:space="preserve"> </w:t>
      </w:r>
      <w:r w:rsidRPr="00F47803">
        <w:rPr>
          <w:rFonts w:cs="Times New Roman"/>
          <w:color w:val="000000" w:themeColor="text1"/>
          <w:szCs w:val="20"/>
        </w:rPr>
        <w:t>which [together] constitute[s] a base prospectus (</w:t>
      </w:r>
      <w:r w:rsidRPr="0085022A">
        <w:rPr>
          <w:rFonts w:cs="Times New Roman"/>
          <w:color w:val="000000" w:themeColor="text1"/>
          <w:szCs w:val="20"/>
        </w:rPr>
        <w:t xml:space="preserve">the </w:t>
      </w:r>
      <w:r w:rsidR="005440FD" w:rsidRPr="0085022A">
        <w:rPr>
          <w:rFonts w:cs="Times New Roman"/>
          <w:color w:val="000000" w:themeColor="text1"/>
          <w:szCs w:val="20"/>
        </w:rPr>
        <w:t>"</w:t>
      </w:r>
      <w:r w:rsidRPr="0085022A">
        <w:rPr>
          <w:rFonts w:cs="Times New Roman"/>
          <w:b/>
          <w:color w:val="000000" w:themeColor="text1"/>
          <w:szCs w:val="20"/>
        </w:rPr>
        <w:t>Base Prospectus</w:t>
      </w:r>
      <w:r w:rsidRPr="0085022A">
        <w:rPr>
          <w:rFonts w:cs="Times New Roman"/>
          <w:color w:val="000000" w:themeColor="text1"/>
          <w:szCs w:val="20"/>
        </w:rPr>
        <w:fldChar w:fldCharType="begin"/>
      </w:r>
      <w:r w:rsidRPr="0085022A">
        <w:rPr>
          <w:rFonts w:cs="Times New Roman"/>
          <w:color w:val="000000" w:themeColor="text1"/>
          <w:szCs w:val="20"/>
        </w:rPr>
        <w:instrText xml:space="preserve"> XE "Base Prospectus" </w:instrText>
      </w:r>
      <w:r w:rsidRPr="0085022A">
        <w:rPr>
          <w:rFonts w:cs="Times New Roman"/>
          <w:color w:val="000000" w:themeColor="text1"/>
          <w:szCs w:val="20"/>
        </w:rPr>
        <w:fldChar w:fldCharType="end"/>
      </w:r>
      <w:r w:rsidR="005440FD" w:rsidRPr="0085022A">
        <w:rPr>
          <w:rFonts w:cs="Times New Roman"/>
          <w:color w:val="000000" w:themeColor="text1"/>
          <w:szCs w:val="20"/>
        </w:rPr>
        <w:t>"</w:t>
      </w:r>
      <w:r w:rsidRPr="0085022A">
        <w:rPr>
          <w:rFonts w:cs="Times New Roman"/>
          <w:color w:val="000000" w:themeColor="text1"/>
          <w:szCs w:val="20"/>
        </w:rPr>
        <w:t>) for the purposes of the</w:t>
      </w:r>
      <w:r w:rsidR="007C60E4" w:rsidRPr="0085022A">
        <w:rPr>
          <w:rFonts w:cs="Times New Roman"/>
          <w:color w:val="000000" w:themeColor="text1"/>
          <w:szCs w:val="20"/>
        </w:rPr>
        <w:t xml:space="preserve"> </w:t>
      </w:r>
      <w:r w:rsidRPr="0085022A">
        <w:rPr>
          <w:rFonts w:cs="Times New Roman"/>
          <w:color w:val="000000" w:themeColor="text1"/>
          <w:szCs w:val="20"/>
        </w:rPr>
        <w:t>Prospectus Regulation.</w:t>
      </w:r>
      <w:r w:rsidR="004E3D1E" w:rsidRPr="0085022A">
        <w:rPr>
          <w:rFonts w:cs="Times New Roman"/>
          <w:color w:val="000000" w:themeColor="text1"/>
          <w:szCs w:val="20"/>
        </w:rPr>
        <w:t xml:space="preserve"> </w:t>
      </w:r>
      <w:r w:rsidRPr="0085022A">
        <w:rPr>
          <w:rFonts w:cs="Times New Roman"/>
          <w:color w:val="000000" w:themeColor="text1"/>
          <w:szCs w:val="20"/>
        </w:rPr>
        <w:t>This document constitutes the Final Terms of the Notes described herein for the purposes of the Prospectus Regulation and must be read in conjunction with the Base Prospectus in order to obtain all the relevant information.</w:t>
      </w:r>
    </w:p>
    <w:p w14:paraId="3B6ADE74" w14:textId="77777777" w:rsidR="004A52D2" w:rsidRPr="00883424" w:rsidRDefault="004A52D2" w:rsidP="004A52D2">
      <w:pPr>
        <w:pStyle w:val="BodyText"/>
        <w:widowControl w:val="0"/>
        <w:spacing w:before="120" w:after="120" w:line="26" w:lineRule="atLeast"/>
        <w:rPr>
          <w:i/>
          <w:iCs/>
          <w:color w:val="000000" w:themeColor="text1"/>
          <w:szCs w:val="20"/>
        </w:rPr>
      </w:pPr>
      <w:r w:rsidRPr="00883424">
        <w:rPr>
          <w:i/>
          <w:iCs/>
          <w:color w:val="000000" w:themeColor="text1"/>
          <w:szCs w:val="20"/>
        </w:rPr>
        <w:t>[The following alternative language applies if the first tranche of an issue which is being increased was issued under a base prospectus with an earlier date and the relevant terms and conditions from that base prospectus with an earlier date were incorporated by reference in this Base Prospectus.]</w:t>
      </w:r>
    </w:p>
    <w:p w14:paraId="0DE4D206" w14:textId="087CDA57" w:rsidR="004A52D2" w:rsidRDefault="004A52D2" w:rsidP="004A52D2">
      <w:pPr>
        <w:pStyle w:val="BodyText"/>
        <w:widowControl w:val="0"/>
        <w:spacing w:before="120" w:after="120" w:line="26" w:lineRule="atLeast"/>
        <w:rPr>
          <w:color w:val="000000" w:themeColor="text1"/>
          <w:szCs w:val="20"/>
        </w:rPr>
      </w:pPr>
      <w:r w:rsidRPr="00883424">
        <w:rPr>
          <w:color w:val="000000" w:themeColor="text1"/>
          <w:szCs w:val="20"/>
        </w:rPr>
        <w:t>[Terms used herein shall be deemed to be defined as such for the purposes of the Conditions (the "</w:t>
      </w:r>
      <w:r w:rsidRPr="00883424">
        <w:rPr>
          <w:b/>
          <w:bCs/>
          <w:color w:val="000000" w:themeColor="text1"/>
          <w:szCs w:val="20"/>
        </w:rPr>
        <w:t>Conditions</w:t>
      </w:r>
      <w:r w:rsidRPr="00883424">
        <w:rPr>
          <w:color w:val="000000" w:themeColor="text1"/>
          <w:szCs w:val="20"/>
        </w:rPr>
        <w:t xml:space="preserve">") set forth in the Base Prospectus dated </w:t>
      </w:r>
      <w:r>
        <w:rPr>
          <w:color w:val="000000" w:themeColor="text1"/>
          <w:szCs w:val="20"/>
        </w:rPr>
        <w:t>23 April 2021</w:t>
      </w:r>
      <w:r w:rsidRPr="00883424">
        <w:rPr>
          <w:color w:val="000000" w:themeColor="text1"/>
          <w:szCs w:val="20"/>
        </w:rPr>
        <w:t xml:space="preserve"> which are incorporated by reference in the Base Prospectus dated </w:t>
      </w:r>
      <w:r w:rsidR="0046076B">
        <w:rPr>
          <w:rFonts w:cs="Times New Roman"/>
          <w:szCs w:val="20"/>
        </w:rPr>
        <w:t>25 September</w:t>
      </w:r>
      <w:r w:rsidR="0046076B" w:rsidRPr="0085022A">
        <w:rPr>
          <w:rFonts w:cs="Times New Roman"/>
          <w:szCs w:val="20"/>
        </w:rPr>
        <w:t xml:space="preserve"> </w:t>
      </w:r>
      <w:r>
        <w:rPr>
          <w:rFonts w:cs="Times New Roman"/>
          <w:szCs w:val="20"/>
        </w:rPr>
        <w:t>2026</w:t>
      </w:r>
      <w:r w:rsidR="00505668">
        <w:rPr>
          <w:rFonts w:cs="Times New Roman"/>
          <w:szCs w:val="20"/>
        </w:rPr>
        <w:t xml:space="preserve"> </w:t>
      </w:r>
      <w:r w:rsidR="00505668" w:rsidRPr="00883424">
        <w:rPr>
          <w:color w:val="000000" w:themeColor="text1"/>
          <w:szCs w:val="20"/>
        </w:rPr>
        <w:t xml:space="preserve">[and the supplement(s) to it dated </w:t>
      </w:r>
      <w:r w:rsidR="00505668" w:rsidRPr="0085022A">
        <w:rPr>
          <w:rFonts w:cs="Times New Roman"/>
          <w:szCs w:val="20"/>
        </w:rPr>
        <w:t>[•]</w:t>
      </w:r>
      <w:r w:rsidR="00505668" w:rsidRPr="00883424">
        <w:rPr>
          <w:color w:val="000000" w:themeColor="text1"/>
          <w:szCs w:val="20"/>
        </w:rPr>
        <w:t>]</w:t>
      </w:r>
      <w:r w:rsidRPr="00883424">
        <w:rPr>
          <w:color w:val="000000" w:themeColor="text1"/>
          <w:szCs w:val="20"/>
        </w:rPr>
        <w:t>.</w:t>
      </w:r>
      <w:r w:rsidRPr="004A52D2">
        <w:rPr>
          <w:color w:val="000000" w:themeColor="text1"/>
        </w:rPr>
        <w:t xml:space="preserve"> </w:t>
      </w:r>
      <w:r w:rsidRPr="00787695">
        <w:rPr>
          <w:color w:val="000000" w:themeColor="text1"/>
        </w:rPr>
        <w:t xml:space="preserve">This document constitutes the Final Terms of the Notes described herein for the purposes </w:t>
      </w:r>
      <w:r w:rsidRPr="00883424">
        <w:rPr>
          <w:color w:val="000000" w:themeColor="text1"/>
          <w:szCs w:val="20"/>
        </w:rPr>
        <w:t>of the Prospectus Regulation</w:t>
      </w:r>
      <w:r w:rsidRPr="004A52D2">
        <w:rPr>
          <w:color w:val="000000" w:themeColor="text1"/>
        </w:rPr>
        <w:t xml:space="preserve"> </w:t>
      </w:r>
      <w:r w:rsidRPr="00787695">
        <w:rPr>
          <w:color w:val="000000" w:themeColor="text1"/>
        </w:rPr>
        <w:t>and, save in respect of the Conditions, must be read in conjunction with the Base Prospectus dated</w:t>
      </w:r>
      <w:r>
        <w:rPr>
          <w:color w:val="000000" w:themeColor="text1"/>
        </w:rPr>
        <w:t xml:space="preserve"> </w:t>
      </w:r>
      <w:r w:rsidR="0046076B">
        <w:rPr>
          <w:rFonts w:cs="Times New Roman"/>
          <w:szCs w:val="20"/>
        </w:rPr>
        <w:t>25 September</w:t>
      </w:r>
      <w:r w:rsidR="0046076B" w:rsidRPr="0085022A">
        <w:rPr>
          <w:rFonts w:cs="Times New Roman"/>
          <w:szCs w:val="20"/>
        </w:rPr>
        <w:t xml:space="preserve"> </w:t>
      </w:r>
      <w:r>
        <w:rPr>
          <w:rFonts w:cs="Times New Roman"/>
          <w:szCs w:val="20"/>
        </w:rPr>
        <w:t xml:space="preserve">2026 </w:t>
      </w:r>
      <w:r w:rsidRPr="00883424">
        <w:rPr>
          <w:color w:val="000000" w:themeColor="text1"/>
          <w:szCs w:val="20"/>
        </w:rPr>
        <w:t xml:space="preserve">[and the supplement(s) to it dated </w:t>
      </w:r>
      <w:r w:rsidRPr="0085022A">
        <w:rPr>
          <w:rFonts w:cs="Times New Roman"/>
          <w:szCs w:val="20"/>
        </w:rPr>
        <w:t>[•]</w:t>
      </w:r>
      <w:r w:rsidRPr="00883424">
        <w:rPr>
          <w:color w:val="000000" w:themeColor="text1"/>
          <w:szCs w:val="20"/>
        </w:rPr>
        <w:t>]</w:t>
      </w:r>
      <w:r>
        <w:rPr>
          <w:color w:val="000000" w:themeColor="text1"/>
          <w:szCs w:val="20"/>
        </w:rPr>
        <w:t xml:space="preserve"> </w:t>
      </w:r>
      <w:r w:rsidRPr="00883424">
        <w:rPr>
          <w:color w:val="000000" w:themeColor="text1"/>
          <w:szCs w:val="20"/>
        </w:rPr>
        <w:t>(</w:t>
      </w:r>
      <w:r>
        <w:rPr>
          <w:color w:val="000000" w:themeColor="text1"/>
          <w:szCs w:val="20"/>
        </w:rPr>
        <w:t>[together</w:t>
      </w:r>
      <w:r w:rsidR="00BE2D0E">
        <w:rPr>
          <w:color w:val="000000" w:themeColor="text1"/>
          <w:szCs w:val="20"/>
        </w:rPr>
        <w:t>,</w:t>
      </w:r>
      <w:r>
        <w:rPr>
          <w:color w:val="000000" w:themeColor="text1"/>
          <w:szCs w:val="20"/>
        </w:rPr>
        <w:t>]</w:t>
      </w:r>
      <w:r w:rsidR="00E42811">
        <w:rPr>
          <w:color w:val="000000" w:themeColor="text1"/>
          <w:szCs w:val="20"/>
        </w:rPr>
        <w:t xml:space="preserve"> </w:t>
      </w:r>
      <w:r w:rsidRPr="00883424">
        <w:rPr>
          <w:color w:val="000000" w:themeColor="text1"/>
          <w:szCs w:val="20"/>
        </w:rPr>
        <w:t>the "</w:t>
      </w:r>
      <w:r w:rsidRPr="00883424">
        <w:rPr>
          <w:b/>
          <w:bCs/>
          <w:color w:val="000000" w:themeColor="text1"/>
          <w:szCs w:val="20"/>
        </w:rPr>
        <w:t>Base</w:t>
      </w:r>
      <w:r w:rsidRPr="00883424">
        <w:rPr>
          <w:color w:val="000000" w:themeColor="text1"/>
          <w:szCs w:val="20"/>
        </w:rPr>
        <w:t xml:space="preserve"> </w:t>
      </w:r>
      <w:r w:rsidRPr="00883424">
        <w:rPr>
          <w:b/>
          <w:bCs/>
          <w:color w:val="000000" w:themeColor="text1"/>
          <w:szCs w:val="20"/>
        </w:rPr>
        <w:t>Prospectus</w:t>
      </w:r>
      <w:r w:rsidRPr="00883424">
        <w:rPr>
          <w:color w:val="000000" w:themeColor="text1"/>
          <w:szCs w:val="20"/>
        </w:rPr>
        <w:t>")</w:t>
      </w:r>
      <w:r w:rsidRPr="004A52D2">
        <w:t xml:space="preserve"> </w:t>
      </w:r>
      <w:r w:rsidRPr="004A52D2">
        <w:rPr>
          <w:color w:val="000000" w:themeColor="text1"/>
          <w:szCs w:val="20"/>
        </w:rPr>
        <w:t xml:space="preserve">in order to obtain all the relevant information. The Base Prospectus constitutes a base prospectus for the purposes of </w:t>
      </w:r>
      <w:r w:rsidRPr="00883424">
        <w:rPr>
          <w:color w:val="000000" w:themeColor="text1"/>
          <w:szCs w:val="20"/>
        </w:rPr>
        <w:t>the Prospectus Regulation</w:t>
      </w:r>
      <w:r>
        <w:rPr>
          <w:color w:val="000000" w:themeColor="text1"/>
          <w:szCs w:val="20"/>
        </w:rPr>
        <w:t>.]</w:t>
      </w:r>
    </w:p>
    <w:p w14:paraId="191AA0FB" w14:textId="1C5C6BEF" w:rsidR="002F7977" w:rsidRPr="0085022A" w:rsidRDefault="00F87670"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 xml:space="preserve">The Base Prospectus has been published </w:t>
      </w:r>
      <w:r w:rsidR="00A736B1" w:rsidRPr="0085022A">
        <w:rPr>
          <w:rFonts w:cs="Times New Roman"/>
          <w:szCs w:val="20"/>
        </w:rPr>
        <w:t xml:space="preserve">on the website of the Luxembourg Stock Exchange at </w:t>
      </w:r>
      <w:hyperlink r:id="rId40" w:history="1">
        <w:r w:rsidR="00556A33" w:rsidRPr="00CD34BA">
          <w:rPr>
            <w:rStyle w:val="Hyperlink"/>
            <w:rFonts w:cs="Times New Roman"/>
            <w:szCs w:val="20"/>
          </w:rPr>
          <w:t>www.</w:t>
        </w:r>
        <w:r w:rsidR="00556A33" w:rsidRPr="00CD34BA">
          <w:rPr>
            <w:rStyle w:val="Hyperlink"/>
          </w:rPr>
          <w:t>luxse.com</w:t>
        </w:r>
      </w:hyperlink>
      <w:r w:rsidR="00556A33">
        <w:t xml:space="preserve"> </w:t>
      </w:r>
      <w:r w:rsidR="00A736B1" w:rsidRPr="0085022A">
        <w:rPr>
          <w:rFonts w:cs="Times New Roman"/>
          <w:szCs w:val="20"/>
        </w:rPr>
        <w:t xml:space="preserve">and on the website of the Issuer at </w:t>
      </w:r>
      <w:hyperlink r:id="rId41" w:history="1">
        <w:r w:rsidR="00337681" w:rsidRPr="00337681">
          <w:rPr>
            <w:rStyle w:val="Hyperlink"/>
            <w:rFonts w:cs="Times New Roman"/>
            <w:szCs w:val="20"/>
          </w:rPr>
          <w:t>https://www.finances.ad/emissions-de-deute-public</w:t>
        </w:r>
      </w:hyperlink>
      <w:r w:rsidR="00337681" w:rsidRPr="00337681">
        <w:rPr>
          <w:rFonts w:cs="Times New Roman"/>
          <w:color w:val="000000" w:themeColor="text1"/>
          <w:szCs w:val="20"/>
        </w:rPr>
        <w:t>.</w:t>
      </w:r>
    </w:p>
    <w:p w14:paraId="191AA0FC" w14:textId="06FF5B2F" w:rsidR="002F7977" w:rsidRPr="0085022A" w:rsidRDefault="00F87670" w:rsidP="00E03EE2">
      <w:pPr>
        <w:pStyle w:val="ocNum2nd1"/>
        <w:widowControl w:val="0"/>
        <w:numPr>
          <w:ilvl w:val="0"/>
          <w:numId w:val="3"/>
        </w:numPr>
        <w:spacing w:before="120" w:after="120" w:line="26" w:lineRule="atLeast"/>
        <w:rPr>
          <w:color w:val="000000" w:themeColor="text1"/>
          <w:szCs w:val="20"/>
        </w:rPr>
      </w:pPr>
      <w:r w:rsidRPr="0085022A">
        <w:rPr>
          <w:color w:val="000000" w:themeColor="text1"/>
          <w:szCs w:val="20"/>
        </w:rPr>
        <w:t xml:space="preserve">The expression </w:t>
      </w:r>
      <w:r w:rsidR="005440FD" w:rsidRPr="0085022A">
        <w:rPr>
          <w:color w:val="000000" w:themeColor="text1"/>
          <w:szCs w:val="20"/>
        </w:rPr>
        <w:t>"</w:t>
      </w:r>
      <w:r w:rsidRPr="0085022A">
        <w:rPr>
          <w:b/>
          <w:bCs/>
          <w:color w:val="000000" w:themeColor="text1"/>
          <w:szCs w:val="20"/>
        </w:rPr>
        <w:t>Prospectus Regulation</w:t>
      </w:r>
      <w:r w:rsidR="005440FD" w:rsidRPr="0085022A">
        <w:rPr>
          <w:color w:val="000000" w:themeColor="text1"/>
          <w:szCs w:val="20"/>
        </w:rPr>
        <w:t>"</w:t>
      </w:r>
      <w:r w:rsidRPr="0085022A">
        <w:rPr>
          <w:color w:val="000000" w:themeColor="text1"/>
          <w:szCs w:val="20"/>
        </w:rPr>
        <w:t xml:space="preserve"> means Regulation (EU) 2017/1129</w:t>
      </w:r>
      <w:r w:rsidR="00392E68">
        <w:rPr>
          <w:color w:val="000000" w:themeColor="text1"/>
          <w:szCs w:val="20"/>
        </w:rPr>
        <w:t>, as amended</w:t>
      </w:r>
      <w:r w:rsidRPr="0085022A">
        <w:rPr>
          <w:color w:val="000000" w:themeColor="text1"/>
          <w:szCs w:val="20"/>
        </w:rPr>
        <w:t>.</w:t>
      </w:r>
    </w:p>
    <w:p w14:paraId="191AA0FE" w14:textId="7D5A4193" w:rsidR="002F7977" w:rsidRPr="0085022A" w:rsidRDefault="00F87670"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r w:rsidRPr="0085022A">
        <w:rPr>
          <w:rFonts w:cs="Times New Roman"/>
          <w:i/>
          <w:color w:val="000000" w:themeColor="text1"/>
          <w:szCs w:val="20"/>
        </w:rPr>
        <w:t xml:space="preserve">Include whichever of the following apply or specify as </w:t>
      </w:r>
      <w:r w:rsidR="005440FD" w:rsidRPr="0085022A">
        <w:rPr>
          <w:rFonts w:cs="Times New Roman"/>
          <w:i/>
          <w:color w:val="000000" w:themeColor="text1"/>
          <w:szCs w:val="20"/>
        </w:rPr>
        <w:t>"</w:t>
      </w:r>
      <w:r w:rsidRPr="0085022A">
        <w:rPr>
          <w:rFonts w:cs="Times New Roman"/>
          <w:i/>
          <w:color w:val="000000" w:themeColor="text1"/>
          <w:szCs w:val="20"/>
        </w:rPr>
        <w:t>Not Applicable</w:t>
      </w:r>
      <w:r w:rsidR="005440FD" w:rsidRPr="0085022A">
        <w:rPr>
          <w:rFonts w:cs="Times New Roman"/>
          <w:i/>
          <w:color w:val="000000" w:themeColor="text1"/>
          <w:szCs w:val="20"/>
        </w:rPr>
        <w:t>"</w:t>
      </w:r>
      <w:r w:rsidRPr="0085022A">
        <w:rPr>
          <w:rFonts w:cs="Times New Roman"/>
          <w:i/>
          <w:color w:val="000000" w:themeColor="text1"/>
          <w:szCs w:val="20"/>
        </w:rPr>
        <w:t xml:space="preserve"> (N/A). Note that the numbering should remain as set out below, even if </w:t>
      </w:r>
      <w:r w:rsidR="005440FD" w:rsidRPr="0085022A">
        <w:rPr>
          <w:rFonts w:cs="Times New Roman"/>
          <w:i/>
          <w:color w:val="000000" w:themeColor="text1"/>
          <w:szCs w:val="20"/>
        </w:rPr>
        <w:t>"</w:t>
      </w:r>
      <w:r w:rsidRPr="0085022A">
        <w:rPr>
          <w:rFonts w:cs="Times New Roman"/>
          <w:i/>
          <w:color w:val="000000" w:themeColor="text1"/>
          <w:szCs w:val="20"/>
        </w:rPr>
        <w:t>Not Applicable</w:t>
      </w:r>
      <w:r w:rsidR="005440FD" w:rsidRPr="0085022A">
        <w:rPr>
          <w:rFonts w:cs="Times New Roman"/>
          <w:i/>
          <w:color w:val="000000" w:themeColor="text1"/>
          <w:szCs w:val="20"/>
        </w:rPr>
        <w:t>"</w:t>
      </w:r>
      <w:r w:rsidRPr="0085022A">
        <w:rPr>
          <w:rFonts w:cs="Times New Roman"/>
          <w:i/>
          <w:color w:val="000000" w:themeColor="text1"/>
          <w:szCs w:val="20"/>
        </w:rPr>
        <w:t xml:space="preserve"> is indicated for individual paragraphs (in which case the sub-paragraphs of the paragraphs which are not applicable can be deleted). Italics denote guidance for completing the Final Terms</w:t>
      </w:r>
      <w:r w:rsidRPr="0085022A">
        <w:rPr>
          <w:rFonts w:cs="Times New Roman"/>
          <w:color w:val="000000" w:themeColor="text1"/>
          <w:szCs w:val="20"/>
        </w:rPr>
        <w:t>.]</w:t>
      </w:r>
    </w:p>
    <w:tbl>
      <w:tblPr>
        <w:tblW w:w="5001" w:type="pct"/>
        <w:tblLayout w:type="fixed"/>
        <w:tblLook w:val="0000" w:firstRow="0" w:lastRow="0" w:firstColumn="0" w:lastColumn="0" w:noHBand="0" w:noVBand="0"/>
      </w:tblPr>
      <w:tblGrid>
        <w:gridCol w:w="359"/>
        <w:gridCol w:w="66"/>
        <w:gridCol w:w="2627"/>
        <w:gridCol w:w="68"/>
        <w:gridCol w:w="5386"/>
      </w:tblGrid>
      <w:tr w:rsidR="005B1A64" w:rsidRPr="0085022A" w14:paraId="191AA10D" w14:textId="77777777" w:rsidTr="00932915">
        <w:tc>
          <w:tcPr>
            <w:tcW w:w="211" w:type="pct"/>
          </w:tcPr>
          <w:p w14:paraId="191AA109" w14:textId="77777777" w:rsidR="005B1A64" w:rsidRPr="0085022A" w:rsidRDefault="005B1A64" w:rsidP="000D5238">
            <w:pPr>
              <w:pStyle w:val="ocNum4th2"/>
              <w:widowControl w:val="0"/>
              <w:numPr>
                <w:ilvl w:val="1"/>
                <w:numId w:val="45"/>
              </w:numPr>
              <w:spacing w:before="120" w:after="120" w:line="26" w:lineRule="atLeast"/>
              <w:rPr>
                <w:color w:val="000000" w:themeColor="text1"/>
                <w:szCs w:val="20"/>
              </w:rPr>
            </w:pPr>
          </w:p>
        </w:tc>
        <w:tc>
          <w:tcPr>
            <w:tcW w:w="1583" w:type="pct"/>
            <w:gridSpan w:val="2"/>
          </w:tcPr>
          <w:p w14:paraId="191AA10A" w14:textId="77777777" w:rsidR="005B1A64" w:rsidRPr="0085022A" w:rsidRDefault="005B1A64" w:rsidP="00E03EE2">
            <w:pPr>
              <w:widowControl w:val="0"/>
              <w:spacing w:before="120" w:after="120" w:line="26" w:lineRule="atLeast"/>
              <w:rPr>
                <w:color w:val="000000" w:themeColor="text1"/>
                <w:szCs w:val="20"/>
              </w:rPr>
            </w:pPr>
            <w:r w:rsidRPr="0085022A">
              <w:rPr>
                <w:color w:val="000000" w:themeColor="text1"/>
                <w:szCs w:val="20"/>
              </w:rPr>
              <w:t>[(i)</w:t>
            </w:r>
            <w:r w:rsidRPr="0085022A">
              <w:rPr>
                <w:color w:val="000000" w:themeColor="text1"/>
                <w:szCs w:val="20"/>
              </w:rPr>
              <w:tab/>
              <w:t>Series Number:]</w:t>
            </w:r>
          </w:p>
        </w:tc>
        <w:tc>
          <w:tcPr>
            <w:tcW w:w="3206" w:type="pct"/>
            <w:gridSpan w:val="2"/>
          </w:tcPr>
          <w:p w14:paraId="191AA10B" w14:textId="50F151A0" w:rsidR="005B1A64" w:rsidRPr="0085022A" w:rsidRDefault="00E127ED" w:rsidP="00E03EE2">
            <w:pPr>
              <w:widowControl w:val="0"/>
              <w:spacing w:before="120" w:after="120" w:line="26" w:lineRule="atLeast"/>
              <w:rPr>
                <w:color w:val="000000" w:themeColor="text1"/>
                <w:szCs w:val="20"/>
              </w:rPr>
            </w:pPr>
            <w:r w:rsidRPr="0085022A">
              <w:rPr>
                <w:szCs w:val="20"/>
              </w:rPr>
              <w:t>[•]</w:t>
            </w:r>
          </w:p>
        </w:tc>
      </w:tr>
      <w:tr w:rsidR="005B1A64" w:rsidRPr="0085022A" w14:paraId="191AA112" w14:textId="77777777" w:rsidTr="00932915">
        <w:tc>
          <w:tcPr>
            <w:tcW w:w="211" w:type="pct"/>
          </w:tcPr>
          <w:p w14:paraId="191AA10E"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0F" w14:textId="72583C25" w:rsidR="005B1A64" w:rsidRPr="0085022A" w:rsidRDefault="005B1A64" w:rsidP="00E03EE2">
            <w:pPr>
              <w:widowControl w:val="0"/>
              <w:spacing w:before="120" w:after="120" w:line="26" w:lineRule="atLeast"/>
              <w:rPr>
                <w:color w:val="000000" w:themeColor="text1"/>
                <w:szCs w:val="20"/>
              </w:rPr>
            </w:pPr>
            <w:r w:rsidRPr="0085022A">
              <w:rPr>
                <w:color w:val="000000" w:themeColor="text1"/>
                <w:szCs w:val="20"/>
              </w:rPr>
              <w:t>[(ii)</w:t>
            </w:r>
            <w:r w:rsidRPr="0085022A">
              <w:rPr>
                <w:color w:val="000000" w:themeColor="text1"/>
                <w:szCs w:val="20"/>
              </w:rPr>
              <w:tab/>
              <w:t>Tranche Number:]</w:t>
            </w:r>
          </w:p>
        </w:tc>
        <w:tc>
          <w:tcPr>
            <w:tcW w:w="3206" w:type="pct"/>
            <w:gridSpan w:val="2"/>
          </w:tcPr>
          <w:p w14:paraId="191AA110" w14:textId="0251940B" w:rsidR="005B1A64" w:rsidRPr="0085022A" w:rsidRDefault="00E127ED" w:rsidP="00E03EE2">
            <w:pPr>
              <w:widowControl w:val="0"/>
              <w:spacing w:before="120" w:after="120" w:line="26" w:lineRule="atLeast"/>
              <w:rPr>
                <w:color w:val="000000" w:themeColor="text1"/>
                <w:szCs w:val="20"/>
              </w:rPr>
            </w:pPr>
            <w:r w:rsidRPr="0085022A">
              <w:rPr>
                <w:szCs w:val="20"/>
              </w:rPr>
              <w:t>[•]</w:t>
            </w:r>
          </w:p>
        </w:tc>
      </w:tr>
      <w:tr w:rsidR="005B1A64" w:rsidRPr="0085022A" w14:paraId="191AA117" w14:textId="77777777" w:rsidTr="00932915">
        <w:tc>
          <w:tcPr>
            <w:tcW w:w="211" w:type="pct"/>
          </w:tcPr>
          <w:p w14:paraId="191AA113"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14" w14:textId="378ABB69" w:rsidR="005B1A64" w:rsidRPr="0085022A" w:rsidRDefault="005B1A64" w:rsidP="00E03EE2">
            <w:pPr>
              <w:widowControl w:val="0"/>
              <w:spacing w:before="120" w:after="120" w:line="26" w:lineRule="atLeast"/>
              <w:ind w:left="374" w:hanging="374"/>
              <w:rPr>
                <w:color w:val="000000" w:themeColor="text1"/>
                <w:szCs w:val="20"/>
              </w:rPr>
            </w:pPr>
            <w:r w:rsidRPr="0085022A">
              <w:rPr>
                <w:color w:val="000000" w:themeColor="text1"/>
                <w:szCs w:val="20"/>
              </w:rPr>
              <w:t>[(iii)</w:t>
            </w:r>
            <w:r w:rsidRPr="0085022A">
              <w:rPr>
                <w:color w:val="000000" w:themeColor="text1"/>
                <w:szCs w:val="20"/>
              </w:rPr>
              <w:tab/>
              <w:t>Date on which the Notes become fungible:]</w:t>
            </w:r>
          </w:p>
        </w:tc>
        <w:tc>
          <w:tcPr>
            <w:tcW w:w="3206" w:type="pct"/>
            <w:gridSpan w:val="2"/>
          </w:tcPr>
          <w:p w14:paraId="191AA115" w14:textId="3CCE8F3E" w:rsidR="005B1A64" w:rsidRPr="0085022A" w:rsidRDefault="005B1A64" w:rsidP="00E03EE2">
            <w:pPr>
              <w:widowControl w:val="0"/>
              <w:spacing w:before="120" w:after="120" w:line="26" w:lineRule="atLeast"/>
              <w:rPr>
                <w:color w:val="000000" w:themeColor="text1"/>
                <w:szCs w:val="20"/>
              </w:rPr>
            </w:pPr>
            <w:r w:rsidRPr="0085022A">
              <w:rPr>
                <w:color w:val="000000" w:themeColor="text1"/>
                <w:szCs w:val="20"/>
              </w:rPr>
              <w:t xml:space="preserve">[Not Applicable/The Notes shall be consolidated, form a single series and be interchangeable for trading purposes with the </w:t>
            </w:r>
            <w:r w:rsidR="00E127ED" w:rsidRPr="0085022A">
              <w:rPr>
                <w:szCs w:val="20"/>
              </w:rPr>
              <w:t>[•]</w:t>
            </w:r>
            <w:r w:rsidRPr="0085022A">
              <w:rPr>
                <w:color w:val="000000" w:themeColor="text1"/>
                <w:szCs w:val="20"/>
              </w:rPr>
              <w:t xml:space="preserve"> on [</w:t>
            </w:r>
            <w:r w:rsidR="00E127ED" w:rsidRPr="0085022A">
              <w:rPr>
                <w:szCs w:val="20"/>
              </w:rPr>
              <w:t>[•]</w:t>
            </w:r>
            <w:r w:rsidRPr="0085022A">
              <w:rPr>
                <w:color w:val="000000" w:themeColor="text1"/>
                <w:szCs w:val="20"/>
              </w:rPr>
              <w:t xml:space="preserve">/the Issue Date/exchange of the Temporary Global Note for interests in the Permanent Global Note, as referred to in paragraph </w:t>
            </w:r>
            <w:r w:rsidR="00A4479A" w:rsidRPr="0085022A">
              <w:rPr>
                <w:color w:val="000000" w:themeColor="text1"/>
                <w:szCs w:val="20"/>
              </w:rPr>
              <w:fldChar w:fldCharType="begin"/>
            </w:r>
            <w:r w:rsidR="00A4479A" w:rsidRPr="0085022A">
              <w:rPr>
                <w:color w:val="000000" w:themeColor="text1"/>
                <w:szCs w:val="20"/>
              </w:rPr>
              <w:instrText xml:space="preserve"> REF _Ref67655249 \r \h </w:instrText>
            </w:r>
            <w:r w:rsidR="00297989" w:rsidRPr="0085022A">
              <w:rPr>
                <w:color w:val="000000" w:themeColor="text1"/>
                <w:szCs w:val="20"/>
              </w:rPr>
              <w:instrText xml:space="preserve"> \* MERGEFORMAT </w:instrText>
            </w:r>
            <w:r w:rsidR="00A4479A" w:rsidRPr="0085022A">
              <w:rPr>
                <w:color w:val="000000" w:themeColor="text1"/>
                <w:szCs w:val="20"/>
              </w:rPr>
            </w:r>
            <w:r w:rsidR="00A4479A" w:rsidRPr="0085022A">
              <w:rPr>
                <w:color w:val="000000" w:themeColor="text1"/>
                <w:szCs w:val="20"/>
              </w:rPr>
              <w:fldChar w:fldCharType="separate"/>
            </w:r>
            <w:r w:rsidR="00E54AB2">
              <w:rPr>
                <w:color w:val="000000" w:themeColor="text1"/>
                <w:szCs w:val="20"/>
              </w:rPr>
              <w:t>21</w:t>
            </w:r>
            <w:r w:rsidR="00A4479A" w:rsidRPr="0085022A">
              <w:rPr>
                <w:color w:val="000000" w:themeColor="text1"/>
                <w:szCs w:val="20"/>
              </w:rPr>
              <w:fldChar w:fldCharType="end"/>
            </w:r>
            <w:r w:rsidRPr="0085022A">
              <w:rPr>
                <w:color w:val="000000" w:themeColor="text1"/>
                <w:szCs w:val="20"/>
              </w:rPr>
              <w:t xml:space="preserve"> below [which is expected to occur on or about </w:t>
            </w:r>
            <w:r w:rsidR="00E127ED" w:rsidRPr="0085022A">
              <w:rPr>
                <w:szCs w:val="20"/>
              </w:rPr>
              <w:t>[•]</w:t>
            </w:r>
            <w:r w:rsidRPr="0085022A">
              <w:rPr>
                <w:color w:val="000000" w:themeColor="text1"/>
                <w:szCs w:val="20"/>
              </w:rPr>
              <w:t>].]</w:t>
            </w:r>
          </w:p>
        </w:tc>
      </w:tr>
      <w:tr w:rsidR="005B1A64" w:rsidRPr="0085022A" w14:paraId="191AA11E" w14:textId="77777777" w:rsidTr="00932915">
        <w:tc>
          <w:tcPr>
            <w:tcW w:w="211" w:type="pct"/>
          </w:tcPr>
          <w:p w14:paraId="191AA118" w14:textId="77777777" w:rsidR="005B1A64" w:rsidRPr="0085022A" w:rsidRDefault="005B1A64" w:rsidP="00E03EE2">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119" w14:textId="77777777" w:rsidR="005B1A64" w:rsidRPr="0085022A" w:rsidRDefault="005B1A64" w:rsidP="00E03EE2">
            <w:pPr>
              <w:widowControl w:val="0"/>
              <w:spacing w:before="120" w:after="120" w:line="26" w:lineRule="atLeast"/>
              <w:rPr>
                <w:color w:val="000000" w:themeColor="text1"/>
                <w:szCs w:val="20"/>
              </w:rPr>
            </w:pPr>
            <w:r w:rsidRPr="0085022A">
              <w:rPr>
                <w:color w:val="000000" w:themeColor="text1"/>
                <w:szCs w:val="20"/>
              </w:rPr>
              <w:t>Specified Currency or Currencies:</w:t>
            </w:r>
          </w:p>
        </w:tc>
        <w:tc>
          <w:tcPr>
            <w:tcW w:w="3206" w:type="pct"/>
            <w:gridSpan w:val="2"/>
          </w:tcPr>
          <w:p w14:paraId="191AA11B" w14:textId="7C1AC436" w:rsidR="005B1A64" w:rsidRPr="0085022A" w:rsidRDefault="00E127ED" w:rsidP="00E03EE2">
            <w:pPr>
              <w:widowControl w:val="0"/>
              <w:spacing w:before="120" w:after="120" w:line="26" w:lineRule="atLeast"/>
              <w:rPr>
                <w:color w:val="000000" w:themeColor="text1"/>
                <w:szCs w:val="20"/>
              </w:rPr>
            </w:pPr>
            <w:r w:rsidRPr="0085022A">
              <w:rPr>
                <w:szCs w:val="20"/>
              </w:rPr>
              <w:t>[•]</w:t>
            </w:r>
          </w:p>
        </w:tc>
      </w:tr>
      <w:tr w:rsidR="005B1A64" w:rsidRPr="0085022A" w14:paraId="191AA123" w14:textId="77777777" w:rsidTr="00932915">
        <w:tc>
          <w:tcPr>
            <w:tcW w:w="211" w:type="pct"/>
          </w:tcPr>
          <w:p w14:paraId="191AA11F" w14:textId="77777777" w:rsidR="005B1A64" w:rsidRPr="0085022A" w:rsidRDefault="005B1A64" w:rsidP="00E03EE2">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120" w14:textId="77777777" w:rsidR="005B1A64" w:rsidRPr="0085022A" w:rsidRDefault="005B1A64" w:rsidP="00E03EE2">
            <w:pPr>
              <w:widowControl w:val="0"/>
              <w:spacing w:before="120" w:after="120" w:line="26" w:lineRule="atLeast"/>
              <w:rPr>
                <w:color w:val="000000" w:themeColor="text1"/>
                <w:szCs w:val="20"/>
              </w:rPr>
            </w:pPr>
            <w:r w:rsidRPr="0085022A">
              <w:rPr>
                <w:color w:val="000000" w:themeColor="text1"/>
                <w:szCs w:val="20"/>
              </w:rPr>
              <w:t>Aggregate Nominal Amount:</w:t>
            </w:r>
          </w:p>
        </w:tc>
        <w:tc>
          <w:tcPr>
            <w:tcW w:w="3206" w:type="pct"/>
            <w:gridSpan w:val="2"/>
          </w:tcPr>
          <w:p w14:paraId="191AA121" w14:textId="3F289063" w:rsidR="005B1A64" w:rsidRPr="0085022A" w:rsidRDefault="005B1A64" w:rsidP="00E03EE2">
            <w:pPr>
              <w:widowControl w:val="0"/>
              <w:spacing w:before="120" w:after="120" w:line="26" w:lineRule="atLeast"/>
              <w:rPr>
                <w:color w:val="000000" w:themeColor="text1"/>
                <w:szCs w:val="20"/>
              </w:rPr>
            </w:pPr>
          </w:p>
        </w:tc>
      </w:tr>
      <w:tr w:rsidR="005B1A64" w:rsidRPr="0085022A" w14:paraId="191AA128" w14:textId="77777777" w:rsidTr="00932915">
        <w:tc>
          <w:tcPr>
            <w:tcW w:w="211" w:type="pct"/>
          </w:tcPr>
          <w:p w14:paraId="191AA124"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25" w14:textId="13C14B68" w:rsidR="005B1A64" w:rsidRPr="0085022A" w:rsidRDefault="005B1A64" w:rsidP="00E03EE2">
            <w:pPr>
              <w:widowControl w:val="0"/>
              <w:spacing w:before="120" w:after="120" w:line="26" w:lineRule="atLeast"/>
              <w:rPr>
                <w:color w:val="000000" w:themeColor="text1"/>
                <w:szCs w:val="20"/>
              </w:rPr>
            </w:pPr>
            <w:r w:rsidRPr="0085022A">
              <w:rPr>
                <w:color w:val="000000" w:themeColor="text1"/>
                <w:szCs w:val="20"/>
              </w:rPr>
              <w:t>[(i)</w:t>
            </w:r>
            <w:r w:rsidRPr="0085022A">
              <w:rPr>
                <w:color w:val="000000" w:themeColor="text1"/>
                <w:szCs w:val="20"/>
              </w:rPr>
              <w:tab/>
              <w:t>Series]:</w:t>
            </w:r>
          </w:p>
        </w:tc>
        <w:tc>
          <w:tcPr>
            <w:tcW w:w="3206" w:type="pct"/>
            <w:gridSpan w:val="2"/>
          </w:tcPr>
          <w:p w14:paraId="191AA126" w14:textId="04591935" w:rsidR="005B1A64" w:rsidRPr="0085022A" w:rsidRDefault="00E127ED" w:rsidP="00E03EE2">
            <w:pPr>
              <w:widowControl w:val="0"/>
              <w:spacing w:before="120" w:after="120" w:line="26" w:lineRule="atLeast"/>
              <w:rPr>
                <w:color w:val="000000" w:themeColor="text1"/>
                <w:szCs w:val="20"/>
              </w:rPr>
            </w:pPr>
            <w:r w:rsidRPr="0085022A">
              <w:rPr>
                <w:szCs w:val="20"/>
              </w:rPr>
              <w:t>[•]</w:t>
            </w:r>
          </w:p>
        </w:tc>
      </w:tr>
      <w:tr w:rsidR="005B1A64" w:rsidRPr="0085022A" w14:paraId="191AA12D" w14:textId="77777777" w:rsidTr="00932915">
        <w:tc>
          <w:tcPr>
            <w:tcW w:w="211" w:type="pct"/>
          </w:tcPr>
          <w:p w14:paraId="191AA129"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2A" w14:textId="77777777" w:rsidR="005B1A64" w:rsidRPr="0085022A" w:rsidRDefault="005B1A64" w:rsidP="00E03EE2">
            <w:pPr>
              <w:widowControl w:val="0"/>
              <w:spacing w:before="120" w:after="120" w:line="26" w:lineRule="atLeast"/>
              <w:rPr>
                <w:color w:val="000000" w:themeColor="text1"/>
                <w:szCs w:val="20"/>
              </w:rPr>
            </w:pPr>
            <w:r w:rsidRPr="0085022A">
              <w:rPr>
                <w:color w:val="000000" w:themeColor="text1"/>
                <w:szCs w:val="20"/>
              </w:rPr>
              <w:t>[(ii)</w:t>
            </w:r>
            <w:r w:rsidRPr="0085022A">
              <w:rPr>
                <w:color w:val="000000" w:themeColor="text1"/>
                <w:szCs w:val="20"/>
              </w:rPr>
              <w:tab/>
              <w:t>Tranche:</w:t>
            </w:r>
          </w:p>
        </w:tc>
        <w:tc>
          <w:tcPr>
            <w:tcW w:w="3206" w:type="pct"/>
            <w:gridSpan w:val="2"/>
          </w:tcPr>
          <w:p w14:paraId="191AA12B" w14:textId="785E32A5" w:rsidR="005B1A64" w:rsidRPr="0085022A" w:rsidRDefault="00E127ED" w:rsidP="00E03EE2">
            <w:pPr>
              <w:widowControl w:val="0"/>
              <w:spacing w:before="120" w:after="120" w:line="26" w:lineRule="atLeast"/>
              <w:rPr>
                <w:color w:val="000000" w:themeColor="text1"/>
                <w:szCs w:val="20"/>
              </w:rPr>
            </w:pPr>
            <w:r w:rsidRPr="0085022A">
              <w:rPr>
                <w:szCs w:val="20"/>
              </w:rPr>
              <w:t>[•]</w:t>
            </w:r>
          </w:p>
        </w:tc>
      </w:tr>
      <w:tr w:rsidR="005B1A64" w:rsidRPr="0085022A" w14:paraId="191AA133" w14:textId="77777777" w:rsidTr="00932915">
        <w:tc>
          <w:tcPr>
            <w:tcW w:w="211" w:type="pct"/>
          </w:tcPr>
          <w:p w14:paraId="191AA12E" w14:textId="77777777" w:rsidR="005B1A64" w:rsidRPr="0085022A" w:rsidRDefault="005B1A64" w:rsidP="00E03EE2">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12F" w14:textId="77777777" w:rsidR="005B1A64" w:rsidRPr="0085022A" w:rsidRDefault="005B1A64" w:rsidP="00E03EE2">
            <w:pPr>
              <w:widowControl w:val="0"/>
              <w:spacing w:before="120" w:after="120" w:line="26" w:lineRule="atLeast"/>
              <w:rPr>
                <w:color w:val="000000" w:themeColor="text1"/>
                <w:szCs w:val="20"/>
              </w:rPr>
            </w:pPr>
            <w:r w:rsidRPr="0085022A">
              <w:rPr>
                <w:color w:val="000000" w:themeColor="text1"/>
                <w:szCs w:val="20"/>
              </w:rPr>
              <w:t>Issue Price:</w:t>
            </w:r>
          </w:p>
        </w:tc>
        <w:tc>
          <w:tcPr>
            <w:tcW w:w="3206" w:type="pct"/>
            <w:gridSpan w:val="2"/>
          </w:tcPr>
          <w:p w14:paraId="191AA130" w14:textId="492D1BE1" w:rsidR="005B1A64" w:rsidRPr="0085022A" w:rsidRDefault="00E127ED" w:rsidP="00E03EE2">
            <w:pPr>
              <w:widowControl w:val="0"/>
              <w:spacing w:before="120" w:after="120" w:line="26" w:lineRule="atLeast"/>
              <w:rPr>
                <w:color w:val="000000" w:themeColor="text1"/>
                <w:szCs w:val="20"/>
              </w:rPr>
            </w:pPr>
            <w:r w:rsidRPr="0085022A">
              <w:rPr>
                <w:color w:val="000000" w:themeColor="text1"/>
                <w:szCs w:val="20"/>
              </w:rPr>
              <w:t>[•]</w:t>
            </w:r>
            <w:r w:rsidR="005B1A64" w:rsidRPr="0085022A">
              <w:rPr>
                <w:color w:val="000000" w:themeColor="text1"/>
                <w:szCs w:val="20"/>
              </w:rPr>
              <w:t xml:space="preserve"> per cent. of the Aggregate Nominal Amount [plus accrued </w:t>
            </w:r>
            <w:r w:rsidR="005B1A64" w:rsidRPr="0085022A">
              <w:rPr>
                <w:color w:val="000000" w:themeColor="text1"/>
                <w:szCs w:val="20"/>
              </w:rPr>
              <w:lastRenderedPageBreak/>
              <w:t xml:space="preserve">interest from </w:t>
            </w:r>
            <w:r w:rsidRPr="0085022A">
              <w:rPr>
                <w:color w:val="000000" w:themeColor="text1"/>
                <w:szCs w:val="20"/>
              </w:rPr>
              <w:t>[•]</w:t>
            </w:r>
            <w:r w:rsidR="005B1A64" w:rsidRPr="0085022A">
              <w:rPr>
                <w:color w:val="000000" w:themeColor="text1"/>
                <w:szCs w:val="20"/>
              </w:rPr>
              <w:t>]</w:t>
            </w:r>
          </w:p>
        </w:tc>
      </w:tr>
      <w:tr w:rsidR="005B1A64" w:rsidRPr="0085022A" w14:paraId="191AA138" w14:textId="77777777" w:rsidTr="00932915">
        <w:tc>
          <w:tcPr>
            <w:tcW w:w="211" w:type="pct"/>
          </w:tcPr>
          <w:p w14:paraId="191AA134" w14:textId="77777777" w:rsidR="005B1A64" w:rsidRPr="0085022A" w:rsidRDefault="005B1A64" w:rsidP="00E03EE2">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135" w14:textId="77777777" w:rsidR="005B1A64" w:rsidRPr="0085022A" w:rsidRDefault="005B1A64" w:rsidP="00E03EE2">
            <w:pPr>
              <w:pStyle w:val="BodyText"/>
              <w:widowControl w:val="0"/>
              <w:spacing w:before="120" w:after="120" w:line="26" w:lineRule="atLeast"/>
              <w:ind w:left="530" w:hanging="530"/>
              <w:rPr>
                <w:rFonts w:cs="Times New Roman"/>
                <w:color w:val="000000" w:themeColor="text1"/>
                <w:szCs w:val="20"/>
              </w:rPr>
            </w:pPr>
            <w:r w:rsidRPr="0085022A">
              <w:rPr>
                <w:rFonts w:cs="Times New Roman"/>
                <w:color w:val="000000" w:themeColor="text1"/>
                <w:szCs w:val="20"/>
              </w:rPr>
              <w:t>(i)</w:t>
            </w:r>
            <w:r w:rsidRPr="0085022A">
              <w:rPr>
                <w:rFonts w:cs="Times New Roman"/>
                <w:color w:val="000000" w:themeColor="text1"/>
                <w:szCs w:val="20"/>
              </w:rPr>
              <w:tab/>
              <w:t>Specified Denominations:</w:t>
            </w:r>
          </w:p>
        </w:tc>
        <w:tc>
          <w:tcPr>
            <w:tcW w:w="3206" w:type="pct"/>
            <w:gridSpan w:val="2"/>
          </w:tcPr>
          <w:p w14:paraId="191AA136" w14:textId="7B554541" w:rsidR="005B1A64" w:rsidRPr="0085022A" w:rsidRDefault="00E127ED" w:rsidP="00E03EE2">
            <w:pPr>
              <w:widowControl w:val="0"/>
              <w:spacing w:before="120" w:after="120" w:line="26" w:lineRule="atLeast"/>
              <w:rPr>
                <w:b/>
                <w:bCs/>
                <w:color w:val="000000" w:themeColor="text1"/>
                <w:szCs w:val="20"/>
              </w:rPr>
            </w:pPr>
            <w:r w:rsidRPr="0085022A">
              <w:rPr>
                <w:szCs w:val="20"/>
              </w:rPr>
              <w:t>[•]</w:t>
            </w:r>
          </w:p>
        </w:tc>
      </w:tr>
      <w:tr w:rsidR="005B1A64" w:rsidRPr="0085022A" w14:paraId="191AA13D" w14:textId="77777777" w:rsidTr="00932915">
        <w:tc>
          <w:tcPr>
            <w:tcW w:w="211" w:type="pct"/>
          </w:tcPr>
          <w:p w14:paraId="191AA139"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3A" w14:textId="77777777" w:rsidR="005B1A64" w:rsidRPr="0085022A" w:rsidRDefault="005B1A64" w:rsidP="00E03EE2">
            <w:pPr>
              <w:pStyle w:val="BodyText"/>
              <w:widowControl w:val="0"/>
              <w:spacing w:before="120" w:after="120" w:line="26" w:lineRule="atLeast"/>
              <w:ind w:left="530" w:hanging="530"/>
              <w:rPr>
                <w:rFonts w:cs="Times New Roman"/>
                <w:color w:val="000000" w:themeColor="text1"/>
                <w:szCs w:val="20"/>
              </w:rPr>
            </w:pPr>
            <w:r w:rsidRPr="0085022A">
              <w:rPr>
                <w:rFonts w:cs="Times New Roman"/>
                <w:color w:val="000000" w:themeColor="text1"/>
                <w:szCs w:val="20"/>
              </w:rPr>
              <w:t>(ii)</w:t>
            </w:r>
            <w:r w:rsidRPr="0085022A">
              <w:rPr>
                <w:rFonts w:cs="Times New Roman"/>
                <w:color w:val="000000" w:themeColor="text1"/>
                <w:szCs w:val="20"/>
              </w:rPr>
              <w:tab/>
              <w:t>Calculation Amount:</w:t>
            </w:r>
          </w:p>
        </w:tc>
        <w:tc>
          <w:tcPr>
            <w:tcW w:w="3206" w:type="pct"/>
            <w:gridSpan w:val="2"/>
          </w:tcPr>
          <w:p w14:paraId="191AA13B" w14:textId="177238E6" w:rsidR="005B1A64" w:rsidRPr="0085022A" w:rsidRDefault="00E127ED" w:rsidP="00E03EE2">
            <w:pPr>
              <w:widowControl w:val="0"/>
              <w:spacing w:before="120" w:after="120" w:line="26" w:lineRule="atLeast"/>
              <w:rPr>
                <w:color w:val="000000" w:themeColor="text1"/>
                <w:szCs w:val="20"/>
              </w:rPr>
            </w:pPr>
            <w:r w:rsidRPr="0085022A">
              <w:rPr>
                <w:szCs w:val="20"/>
              </w:rPr>
              <w:t>[•]</w:t>
            </w:r>
          </w:p>
        </w:tc>
      </w:tr>
      <w:tr w:rsidR="005B1A64" w:rsidRPr="0085022A" w14:paraId="191AA142" w14:textId="77777777" w:rsidTr="00932915">
        <w:tc>
          <w:tcPr>
            <w:tcW w:w="211" w:type="pct"/>
          </w:tcPr>
          <w:p w14:paraId="191AA13E" w14:textId="77777777" w:rsidR="005B1A64" w:rsidRPr="0085022A" w:rsidRDefault="005B1A64" w:rsidP="00E03EE2">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13F" w14:textId="77777777" w:rsidR="005B1A64" w:rsidRPr="0085022A" w:rsidRDefault="005B1A64" w:rsidP="00E03EE2">
            <w:pPr>
              <w:pStyle w:val="BodyText"/>
              <w:widowControl w:val="0"/>
              <w:spacing w:before="120" w:after="120" w:line="26" w:lineRule="atLeast"/>
              <w:ind w:left="530" w:hanging="530"/>
              <w:rPr>
                <w:rFonts w:cs="Times New Roman"/>
                <w:color w:val="000000" w:themeColor="text1"/>
                <w:szCs w:val="20"/>
              </w:rPr>
            </w:pPr>
            <w:r w:rsidRPr="0085022A">
              <w:rPr>
                <w:rFonts w:cs="Times New Roman"/>
                <w:color w:val="000000" w:themeColor="text1"/>
                <w:szCs w:val="20"/>
              </w:rPr>
              <w:t>(i)</w:t>
            </w:r>
            <w:r w:rsidRPr="0085022A">
              <w:rPr>
                <w:rFonts w:cs="Times New Roman"/>
                <w:color w:val="000000" w:themeColor="text1"/>
                <w:szCs w:val="20"/>
              </w:rPr>
              <w:tab/>
              <w:t>Issue Date:</w:t>
            </w:r>
          </w:p>
        </w:tc>
        <w:tc>
          <w:tcPr>
            <w:tcW w:w="3206" w:type="pct"/>
            <w:gridSpan w:val="2"/>
          </w:tcPr>
          <w:p w14:paraId="191AA140" w14:textId="029DD8CB" w:rsidR="005B1A64" w:rsidRPr="0085022A" w:rsidRDefault="00E127ED" w:rsidP="00E03EE2">
            <w:pPr>
              <w:widowControl w:val="0"/>
              <w:spacing w:before="120" w:after="120" w:line="26" w:lineRule="atLeast"/>
              <w:rPr>
                <w:color w:val="000000" w:themeColor="text1"/>
                <w:szCs w:val="20"/>
              </w:rPr>
            </w:pPr>
            <w:r w:rsidRPr="0085022A">
              <w:rPr>
                <w:color w:val="000000" w:themeColor="text1"/>
                <w:szCs w:val="20"/>
              </w:rPr>
              <w:t>[•]</w:t>
            </w:r>
          </w:p>
        </w:tc>
      </w:tr>
      <w:tr w:rsidR="005B1A64" w:rsidRPr="0085022A" w14:paraId="191AA147" w14:textId="77777777" w:rsidTr="00932915">
        <w:tc>
          <w:tcPr>
            <w:tcW w:w="211" w:type="pct"/>
          </w:tcPr>
          <w:p w14:paraId="191AA143"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44" w14:textId="77777777" w:rsidR="005B1A64" w:rsidRPr="0085022A" w:rsidRDefault="005B1A64" w:rsidP="00E03EE2">
            <w:pPr>
              <w:pStyle w:val="BodyText"/>
              <w:widowControl w:val="0"/>
              <w:spacing w:before="120" w:after="120" w:line="26" w:lineRule="atLeast"/>
              <w:ind w:left="530" w:hanging="530"/>
              <w:rPr>
                <w:rFonts w:cs="Times New Roman"/>
                <w:color w:val="000000" w:themeColor="text1"/>
                <w:szCs w:val="20"/>
              </w:rPr>
            </w:pPr>
            <w:r w:rsidRPr="0085022A">
              <w:rPr>
                <w:rFonts w:cs="Times New Roman"/>
                <w:color w:val="000000" w:themeColor="text1"/>
                <w:szCs w:val="20"/>
              </w:rPr>
              <w:t>(ii)</w:t>
            </w:r>
            <w:r w:rsidRPr="0085022A">
              <w:rPr>
                <w:rFonts w:cs="Times New Roman"/>
                <w:color w:val="000000" w:themeColor="text1"/>
                <w:szCs w:val="20"/>
              </w:rPr>
              <w:tab/>
              <w:t>Interest Commencement Date:</w:t>
            </w:r>
          </w:p>
        </w:tc>
        <w:tc>
          <w:tcPr>
            <w:tcW w:w="3206" w:type="pct"/>
            <w:gridSpan w:val="2"/>
          </w:tcPr>
          <w:p w14:paraId="191AA145" w14:textId="1F47514E" w:rsidR="005B1A64" w:rsidRPr="0085022A" w:rsidRDefault="005B1A64" w:rsidP="00E03EE2">
            <w:pPr>
              <w:widowControl w:val="0"/>
              <w:spacing w:before="120" w:after="120" w:line="26" w:lineRule="atLeast"/>
              <w:rPr>
                <w:color w:val="000000" w:themeColor="text1"/>
                <w:szCs w:val="20"/>
              </w:rPr>
            </w:pPr>
            <w:r w:rsidRPr="0085022A">
              <w:rPr>
                <w:color w:val="000000" w:themeColor="text1"/>
                <w:szCs w:val="20"/>
              </w:rPr>
              <w:t>[</w:t>
            </w:r>
            <w:r w:rsidR="00E127ED" w:rsidRPr="0085022A">
              <w:rPr>
                <w:color w:val="000000" w:themeColor="text1"/>
                <w:szCs w:val="20"/>
              </w:rPr>
              <w:t>[•]</w:t>
            </w:r>
            <w:r w:rsidRPr="0085022A">
              <w:rPr>
                <w:color w:val="000000" w:themeColor="text1"/>
                <w:szCs w:val="20"/>
              </w:rPr>
              <w:t>/Issue Date/Not Applicable]</w:t>
            </w:r>
          </w:p>
        </w:tc>
      </w:tr>
      <w:tr w:rsidR="005B1A64" w:rsidRPr="0085022A" w14:paraId="191AA14C" w14:textId="77777777" w:rsidTr="00932915">
        <w:tc>
          <w:tcPr>
            <w:tcW w:w="211" w:type="pct"/>
          </w:tcPr>
          <w:p w14:paraId="191AA148" w14:textId="77777777" w:rsidR="005B1A64" w:rsidRPr="0085022A" w:rsidRDefault="005B1A64" w:rsidP="00E03EE2">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149" w14:textId="77777777" w:rsidR="005B1A64" w:rsidRPr="0085022A" w:rsidRDefault="005B1A64" w:rsidP="00E03EE2">
            <w:pPr>
              <w:widowControl w:val="0"/>
              <w:spacing w:before="120" w:after="120" w:line="26" w:lineRule="atLeast"/>
              <w:rPr>
                <w:color w:val="000000" w:themeColor="text1"/>
                <w:szCs w:val="20"/>
              </w:rPr>
            </w:pPr>
            <w:r w:rsidRPr="0085022A">
              <w:rPr>
                <w:color w:val="000000" w:themeColor="text1"/>
                <w:szCs w:val="20"/>
              </w:rPr>
              <w:t>Maturity Date:</w:t>
            </w:r>
          </w:p>
        </w:tc>
        <w:tc>
          <w:tcPr>
            <w:tcW w:w="3206" w:type="pct"/>
            <w:gridSpan w:val="2"/>
          </w:tcPr>
          <w:p w14:paraId="191AA14A" w14:textId="77777777" w:rsidR="005B1A64" w:rsidRPr="0085022A" w:rsidRDefault="005B1A64" w:rsidP="00E03EE2">
            <w:pPr>
              <w:widowControl w:val="0"/>
              <w:spacing w:before="120" w:after="120" w:line="26" w:lineRule="atLeast"/>
              <w:rPr>
                <w:b/>
                <w:bCs/>
                <w:i/>
                <w:iCs/>
                <w:color w:val="000000" w:themeColor="text1"/>
                <w:szCs w:val="20"/>
              </w:rPr>
            </w:pPr>
            <w:r w:rsidRPr="0085022A">
              <w:rPr>
                <w:color w:val="000000" w:themeColor="text1"/>
                <w:szCs w:val="20"/>
              </w:rPr>
              <w:t>[</w:t>
            </w:r>
            <w:r w:rsidRPr="0085022A">
              <w:rPr>
                <w:i/>
                <w:color w:val="000000" w:themeColor="text1"/>
                <w:szCs w:val="20"/>
              </w:rPr>
              <w:t xml:space="preserve">Specify date or (for Floating Rate Notes) Interest </w:t>
            </w:r>
            <w:r w:rsidRPr="0085022A">
              <w:rPr>
                <w:i/>
                <w:color w:val="000000" w:themeColor="text1"/>
                <w:szCs w:val="20"/>
              </w:rPr>
              <w:tab/>
              <w:t>Payment Date falling in or nearest to the relevant month and year]</w:t>
            </w:r>
          </w:p>
        </w:tc>
      </w:tr>
      <w:tr w:rsidR="005B1A64" w:rsidRPr="0085022A" w14:paraId="191AA151" w14:textId="77777777" w:rsidTr="00932915">
        <w:tc>
          <w:tcPr>
            <w:tcW w:w="211" w:type="pct"/>
          </w:tcPr>
          <w:p w14:paraId="191AA14D" w14:textId="77777777" w:rsidR="005B1A64" w:rsidRPr="0085022A" w:rsidRDefault="005B1A64" w:rsidP="00E03EE2">
            <w:pPr>
              <w:pStyle w:val="ocNum4th2"/>
              <w:widowControl w:val="0"/>
              <w:tabs>
                <w:tab w:val="clear" w:pos="680"/>
                <w:tab w:val="num" w:pos="452"/>
              </w:tabs>
              <w:spacing w:before="120" w:after="120" w:line="26" w:lineRule="atLeast"/>
              <w:ind w:left="452" w:hanging="452"/>
              <w:rPr>
                <w:color w:val="000000" w:themeColor="text1"/>
                <w:szCs w:val="20"/>
              </w:rPr>
            </w:pPr>
          </w:p>
        </w:tc>
        <w:tc>
          <w:tcPr>
            <w:tcW w:w="1583" w:type="pct"/>
            <w:gridSpan w:val="2"/>
          </w:tcPr>
          <w:p w14:paraId="191AA14E"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Interest Basis:</w:t>
            </w:r>
          </w:p>
        </w:tc>
        <w:tc>
          <w:tcPr>
            <w:tcW w:w="3206" w:type="pct"/>
            <w:gridSpan w:val="2"/>
          </w:tcPr>
          <w:p w14:paraId="191AA14F" w14:textId="399EE98B"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r w:rsidR="00E127ED" w:rsidRPr="0085022A">
              <w:rPr>
                <w:rFonts w:cs="Times New Roman"/>
                <w:color w:val="000000" w:themeColor="text1"/>
                <w:szCs w:val="20"/>
              </w:rPr>
              <w:t>[•]</w:t>
            </w:r>
            <w:r w:rsidRPr="0085022A">
              <w:rPr>
                <w:rFonts w:cs="Times New Roman"/>
                <w:color w:val="000000" w:themeColor="text1"/>
                <w:szCs w:val="20"/>
              </w:rPr>
              <w:t xml:space="preserve"> per cent. Fixed Rate]</w:t>
            </w:r>
          </w:p>
        </w:tc>
      </w:tr>
      <w:tr w:rsidR="005B1A64" w:rsidRPr="0085022A" w14:paraId="191AA156" w14:textId="77777777" w:rsidTr="00932915">
        <w:tc>
          <w:tcPr>
            <w:tcW w:w="211" w:type="pct"/>
          </w:tcPr>
          <w:p w14:paraId="191AA152"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583" w:type="pct"/>
            <w:gridSpan w:val="2"/>
          </w:tcPr>
          <w:p w14:paraId="191AA153"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3206" w:type="pct"/>
            <w:gridSpan w:val="2"/>
          </w:tcPr>
          <w:p w14:paraId="191AA154" w14:textId="673CAA8A" w:rsidR="005B1A64" w:rsidRPr="0085022A" w:rsidRDefault="00E127ED"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r w:rsidR="005B1A64" w:rsidRPr="0085022A">
              <w:rPr>
                <w:rFonts w:cs="Times New Roman"/>
                <w:color w:val="000000" w:themeColor="text1"/>
                <w:szCs w:val="20"/>
              </w:rPr>
              <w:t xml:space="preserve"> EURIBOR</w:t>
            </w:r>
            <w:r w:rsidR="00CE6EFD">
              <w:rPr>
                <w:rFonts w:cs="Times New Roman"/>
                <w:color w:val="000000" w:themeColor="text1"/>
                <w:szCs w:val="20"/>
              </w:rPr>
              <w:t xml:space="preserve"> </w:t>
            </w:r>
            <w:r w:rsidR="005B1A64" w:rsidRPr="0085022A">
              <w:rPr>
                <w:rFonts w:cs="Times New Roman"/>
                <w:color w:val="000000" w:themeColor="text1"/>
                <w:szCs w:val="20"/>
              </w:rPr>
              <w:t xml:space="preserve">+/– </w:t>
            </w:r>
            <w:r w:rsidRPr="0085022A">
              <w:rPr>
                <w:rFonts w:cs="Times New Roman"/>
                <w:color w:val="000000" w:themeColor="text1"/>
                <w:szCs w:val="20"/>
              </w:rPr>
              <w:t>[•]</w:t>
            </w:r>
            <w:r w:rsidR="005B1A64" w:rsidRPr="0085022A">
              <w:rPr>
                <w:rFonts w:cs="Times New Roman"/>
                <w:color w:val="000000" w:themeColor="text1"/>
                <w:szCs w:val="20"/>
              </w:rPr>
              <w:t xml:space="preserve"> per cent. Floating Rate</w:t>
            </w:r>
          </w:p>
        </w:tc>
      </w:tr>
      <w:tr w:rsidR="005B1A64" w:rsidRPr="0085022A" w14:paraId="191AA15B" w14:textId="77777777" w:rsidTr="00932915">
        <w:tc>
          <w:tcPr>
            <w:tcW w:w="211" w:type="pct"/>
          </w:tcPr>
          <w:p w14:paraId="191AA157"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583" w:type="pct"/>
            <w:gridSpan w:val="2"/>
          </w:tcPr>
          <w:p w14:paraId="191AA158"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3206" w:type="pct"/>
            <w:gridSpan w:val="2"/>
          </w:tcPr>
          <w:p w14:paraId="191AA159"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[Zero Coupon]</w:t>
            </w:r>
          </w:p>
        </w:tc>
      </w:tr>
      <w:tr w:rsidR="005B1A64" w:rsidRPr="0085022A" w14:paraId="191AA160" w14:textId="77777777" w:rsidTr="00932915">
        <w:tc>
          <w:tcPr>
            <w:tcW w:w="211" w:type="pct"/>
          </w:tcPr>
          <w:p w14:paraId="191AA15C"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583" w:type="pct"/>
            <w:gridSpan w:val="2"/>
          </w:tcPr>
          <w:p w14:paraId="191AA15D"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3206" w:type="pct"/>
            <w:gridSpan w:val="2"/>
          </w:tcPr>
          <w:p w14:paraId="191AA15E" w14:textId="44257668"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(see paragraph [1</w:t>
            </w:r>
            <w:r w:rsidR="00862E0B">
              <w:rPr>
                <w:rFonts w:cs="Times New Roman"/>
                <w:color w:val="000000" w:themeColor="text1"/>
                <w:szCs w:val="20"/>
              </w:rPr>
              <w:t>2</w:t>
            </w:r>
            <w:r w:rsidRPr="0085022A">
              <w:rPr>
                <w:rFonts w:cs="Times New Roman"/>
                <w:color w:val="000000" w:themeColor="text1"/>
                <w:szCs w:val="20"/>
              </w:rPr>
              <w:t>/1</w:t>
            </w:r>
            <w:r w:rsidR="00862E0B">
              <w:rPr>
                <w:rFonts w:cs="Times New Roman"/>
                <w:color w:val="000000" w:themeColor="text1"/>
                <w:szCs w:val="20"/>
              </w:rPr>
              <w:t>3</w:t>
            </w:r>
            <w:r w:rsidRPr="0085022A">
              <w:rPr>
                <w:rFonts w:cs="Times New Roman"/>
                <w:color w:val="000000" w:themeColor="text1"/>
                <w:szCs w:val="20"/>
              </w:rPr>
              <w:t>/1</w:t>
            </w:r>
            <w:r w:rsidR="00862E0B">
              <w:rPr>
                <w:rFonts w:cs="Times New Roman"/>
                <w:color w:val="000000" w:themeColor="text1"/>
                <w:szCs w:val="20"/>
              </w:rPr>
              <w:t>4</w:t>
            </w:r>
            <w:r w:rsidRPr="0085022A">
              <w:rPr>
                <w:rFonts w:cs="Times New Roman"/>
                <w:color w:val="000000" w:themeColor="text1"/>
                <w:szCs w:val="20"/>
              </w:rPr>
              <w:t>] below)</w:t>
            </w:r>
          </w:p>
        </w:tc>
      </w:tr>
      <w:tr w:rsidR="005B1A64" w:rsidRPr="0085022A" w14:paraId="191AA165" w14:textId="77777777" w:rsidTr="00932915">
        <w:tc>
          <w:tcPr>
            <w:tcW w:w="211" w:type="pct"/>
          </w:tcPr>
          <w:p w14:paraId="191AA161" w14:textId="77777777" w:rsidR="005B1A64" w:rsidRPr="0085022A" w:rsidRDefault="005B1A64" w:rsidP="00E03EE2">
            <w:pPr>
              <w:pStyle w:val="ocNum4th2"/>
              <w:widowControl w:val="0"/>
              <w:tabs>
                <w:tab w:val="clear" w:pos="680"/>
                <w:tab w:val="num" w:pos="452"/>
              </w:tabs>
              <w:spacing w:before="120" w:after="120" w:line="26" w:lineRule="atLeast"/>
              <w:ind w:left="452" w:hanging="452"/>
              <w:rPr>
                <w:color w:val="000000" w:themeColor="text1"/>
                <w:szCs w:val="20"/>
              </w:rPr>
            </w:pPr>
          </w:p>
        </w:tc>
        <w:tc>
          <w:tcPr>
            <w:tcW w:w="1583" w:type="pct"/>
            <w:gridSpan w:val="2"/>
          </w:tcPr>
          <w:p w14:paraId="191AA162" w14:textId="0AD27F8E"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Redemption/Payment Bas</w:t>
            </w:r>
            <w:r w:rsidR="00AC7E7D" w:rsidRPr="0085022A">
              <w:rPr>
                <w:rFonts w:cs="Times New Roman"/>
                <w:color w:val="000000" w:themeColor="text1"/>
                <w:szCs w:val="20"/>
              </w:rPr>
              <w:t>is</w:t>
            </w:r>
            <w:r w:rsidRPr="0085022A">
              <w:rPr>
                <w:rFonts w:cs="Times New Roman"/>
                <w:color w:val="000000" w:themeColor="text1"/>
                <w:szCs w:val="20"/>
              </w:rPr>
              <w:t>:</w:t>
            </w:r>
          </w:p>
        </w:tc>
        <w:tc>
          <w:tcPr>
            <w:tcW w:w="3206" w:type="pct"/>
            <w:gridSpan w:val="2"/>
          </w:tcPr>
          <w:p w14:paraId="191AA163" w14:textId="27EEF4DD"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 xml:space="preserve">Subject to any purchase and cancellation or early redemption, the Notes will be redeemed on the Maturity Date at </w:t>
            </w:r>
            <w:r w:rsidR="00E127ED" w:rsidRPr="0085022A">
              <w:rPr>
                <w:rFonts w:cs="Times New Roman"/>
                <w:color w:val="000000" w:themeColor="text1"/>
                <w:szCs w:val="20"/>
              </w:rPr>
              <w:t>[•]</w:t>
            </w:r>
            <w:r w:rsidRPr="0085022A">
              <w:rPr>
                <w:rFonts w:cs="Times New Roman"/>
                <w:color w:val="000000" w:themeColor="text1"/>
                <w:szCs w:val="20"/>
              </w:rPr>
              <w:t>/[100]</w:t>
            </w:r>
            <w:r w:rsidRPr="0085022A">
              <w:rPr>
                <w:rFonts w:cs="Times New Roman"/>
                <w:szCs w:val="20"/>
                <w:vertAlign w:val="superscript"/>
              </w:rPr>
              <w:t xml:space="preserve"> </w:t>
            </w:r>
            <w:r w:rsidRPr="0085022A">
              <w:rPr>
                <w:rFonts w:cs="Times New Roman"/>
                <w:color w:val="000000" w:themeColor="text1"/>
                <w:szCs w:val="20"/>
              </w:rPr>
              <w:t>per cent. of their nominal amount.</w:t>
            </w:r>
          </w:p>
        </w:tc>
      </w:tr>
      <w:tr w:rsidR="005B1A64" w:rsidRPr="0085022A" w14:paraId="191AA16A" w14:textId="77777777" w:rsidTr="00932915">
        <w:tc>
          <w:tcPr>
            <w:tcW w:w="211" w:type="pct"/>
          </w:tcPr>
          <w:p w14:paraId="191AA166" w14:textId="77777777" w:rsidR="005B1A64" w:rsidRPr="0085022A" w:rsidRDefault="005B1A64" w:rsidP="00E03EE2">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167" w14:textId="77777777" w:rsidR="005B1A64" w:rsidRPr="0085022A" w:rsidRDefault="005B1A64" w:rsidP="00E03EE2">
            <w:pPr>
              <w:widowControl w:val="0"/>
              <w:spacing w:before="120" w:after="120" w:line="26" w:lineRule="atLeast"/>
              <w:jc w:val="left"/>
              <w:rPr>
                <w:color w:val="000000" w:themeColor="text1"/>
                <w:szCs w:val="20"/>
              </w:rPr>
            </w:pPr>
            <w:r w:rsidRPr="0085022A">
              <w:rPr>
                <w:color w:val="000000" w:themeColor="text1"/>
                <w:szCs w:val="20"/>
              </w:rPr>
              <w:t>Change of Interest or Redemption/Payment Basis:</w:t>
            </w:r>
          </w:p>
        </w:tc>
        <w:tc>
          <w:tcPr>
            <w:tcW w:w="3206" w:type="pct"/>
            <w:gridSpan w:val="2"/>
          </w:tcPr>
          <w:p w14:paraId="191AA168" w14:textId="68F1C719" w:rsidR="005B1A64" w:rsidRPr="0085022A" w:rsidRDefault="005B1A64" w:rsidP="00E03EE2">
            <w:pPr>
              <w:widowControl w:val="0"/>
              <w:spacing w:before="120" w:after="120" w:line="26" w:lineRule="atLeast"/>
              <w:rPr>
                <w:i/>
                <w:iCs/>
                <w:color w:val="000000" w:themeColor="text1"/>
                <w:szCs w:val="20"/>
              </w:rPr>
            </w:pPr>
            <w:r w:rsidRPr="0085022A">
              <w:rPr>
                <w:color w:val="000000" w:themeColor="text1"/>
                <w:szCs w:val="20"/>
              </w:rPr>
              <w:t>[For the period from (and including) the Interest Commencement Date, up to (but excluding) [</w:t>
            </w:r>
            <w:r w:rsidRPr="0085022A">
              <w:rPr>
                <w:i/>
                <w:iCs/>
                <w:color w:val="000000" w:themeColor="text1"/>
                <w:szCs w:val="20"/>
              </w:rPr>
              <w:t>date</w:t>
            </w:r>
            <w:r w:rsidRPr="0085022A">
              <w:rPr>
                <w:color w:val="000000" w:themeColor="text1"/>
                <w:szCs w:val="20"/>
              </w:rPr>
              <w:t>] paragraph [</w:t>
            </w:r>
            <w:r w:rsidR="00862E0B">
              <w:rPr>
                <w:color w:val="000000" w:themeColor="text1"/>
                <w:szCs w:val="20"/>
              </w:rPr>
              <w:t>12/13</w:t>
            </w:r>
            <w:r w:rsidRPr="0085022A">
              <w:rPr>
                <w:color w:val="000000" w:themeColor="text1"/>
                <w:szCs w:val="20"/>
              </w:rPr>
              <w:t>] applies and for the period from (and including) [</w:t>
            </w:r>
            <w:r w:rsidRPr="0085022A">
              <w:rPr>
                <w:i/>
                <w:iCs/>
                <w:color w:val="000000" w:themeColor="text1"/>
                <w:szCs w:val="20"/>
              </w:rPr>
              <w:t>date</w:t>
            </w:r>
            <w:r w:rsidRPr="0085022A">
              <w:rPr>
                <w:color w:val="000000" w:themeColor="text1"/>
                <w:szCs w:val="20"/>
              </w:rPr>
              <w:t>], up to (and including) the Maturity Date, paragraph [</w:t>
            </w:r>
            <w:r w:rsidR="00862E0B">
              <w:rPr>
                <w:color w:val="000000" w:themeColor="text1"/>
                <w:szCs w:val="20"/>
              </w:rPr>
              <w:t>12/13</w:t>
            </w:r>
            <w:r w:rsidRPr="0085022A">
              <w:rPr>
                <w:color w:val="000000" w:themeColor="text1"/>
                <w:szCs w:val="20"/>
              </w:rPr>
              <w:t>] applies]/[Not Applicable].</w:t>
            </w:r>
          </w:p>
        </w:tc>
      </w:tr>
      <w:tr w:rsidR="005B1A64" w:rsidRPr="0085022A" w14:paraId="191AA172" w14:textId="77777777" w:rsidTr="00932915">
        <w:tc>
          <w:tcPr>
            <w:tcW w:w="211" w:type="pct"/>
          </w:tcPr>
          <w:p w14:paraId="191AA16B" w14:textId="77777777" w:rsidR="005B1A64" w:rsidRPr="0085022A" w:rsidRDefault="005B1A64" w:rsidP="00E03EE2">
            <w:pPr>
              <w:pStyle w:val="ocNum4th2"/>
              <w:widowControl w:val="0"/>
              <w:tabs>
                <w:tab w:val="clear" w:pos="680"/>
                <w:tab w:val="num" w:pos="452"/>
              </w:tabs>
              <w:spacing w:before="120" w:after="120" w:line="26" w:lineRule="atLeast"/>
              <w:ind w:left="452" w:hanging="452"/>
              <w:rPr>
                <w:color w:val="000000" w:themeColor="text1"/>
                <w:szCs w:val="20"/>
              </w:rPr>
            </w:pPr>
          </w:p>
        </w:tc>
        <w:tc>
          <w:tcPr>
            <w:tcW w:w="1583" w:type="pct"/>
            <w:gridSpan w:val="2"/>
          </w:tcPr>
          <w:p w14:paraId="191AA16C"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Put/Call Options:</w:t>
            </w:r>
          </w:p>
        </w:tc>
        <w:tc>
          <w:tcPr>
            <w:tcW w:w="3206" w:type="pct"/>
            <w:gridSpan w:val="2"/>
          </w:tcPr>
          <w:p w14:paraId="191AA16D"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[Investor Put]</w:t>
            </w:r>
          </w:p>
          <w:p w14:paraId="191AA16E" w14:textId="7E4A9BAD"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 xml:space="preserve">[Put Event] </w:t>
            </w:r>
          </w:p>
        </w:tc>
      </w:tr>
      <w:tr w:rsidR="005B1A64" w:rsidRPr="0085022A" w14:paraId="191AA177" w14:textId="77777777" w:rsidTr="00932915">
        <w:tc>
          <w:tcPr>
            <w:tcW w:w="211" w:type="pct"/>
          </w:tcPr>
          <w:p w14:paraId="191AA173"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583" w:type="pct"/>
            <w:gridSpan w:val="2"/>
          </w:tcPr>
          <w:p w14:paraId="191AA174"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3206" w:type="pct"/>
            <w:gridSpan w:val="2"/>
          </w:tcPr>
          <w:p w14:paraId="29B4FD5B"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[Issuer Call]</w:t>
            </w:r>
          </w:p>
          <w:p w14:paraId="02B3F5F1" w14:textId="77777777" w:rsidR="009F1956" w:rsidRPr="0085022A" w:rsidRDefault="009F1956" w:rsidP="009F1956">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[Residual Maturity Call]</w:t>
            </w:r>
          </w:p>
          <w:p w14:paraId="191AA175" w14:textId="611586E1" w:rsidR="00AC7E7D" w:rsidRPr="0085022A" w:rsidRDefault="009F1956" w:rsidP="009F1956">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[Clean-Up Call]</w:t>
            </w:r>
          </w:p>
        </w:tc>
      </w:tr>
      <w:tr w:rsidR="005B1A64" w:rsidRPr="0085022A" w14:paraId="191AA17C" w14:textId="77777777" w:rsidTr="00932915">
        <w:tc>
          <w:tcPr>
            <w:tcW w:w="211" w:type="pct"/>
          </w:tcPr>
          <w:p w14:paraId="191AA178"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583" w:type="pct"/>
            <w:gridSpan w:val="2"/>
          </w:tcPr>
          <w:p w14:paraId="191AA179"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3206" w:type="pct"/>
            <w:gridSpan w:val="2"/>
          </w:tcPr>
          <w:p w14:paraId="191AA17A" w14:textId="5A464DB8" w:rsidR="005B1A64" w:rsidRPr="0085022A" w:rsidRDefault="005B1A64" w:rsidP="00E03EE2">
            <w:pPr>
              <w:pStyle w:val="BodyText"/>
              <w:widowControl w:val="0"/>
              <w:spacing w:before="120" w:after="120" w:line="26" w:lineRule="atLeast"/>
              <w:rPr>
                <w:rFonts w:cs="Times New Roman"/>
                <w:b/>
                <w:szCs w:val="20"/>
                <w:highlight w:val="yellow"/>
                <w:lang w:eastAsia="zh-CN" w:bidi="he-IL"/>
              </w:rPr>
            </w:pPr>
            <w:r w:rsidRPr="0085022A">
              <w:rPr>
                <w:rFonts w:cs="Times New Roman"/>
                <w:color w:val="000000" w:themeColor="text1"/>
                <w:szCs w:val="20"/>
              </w:rPr>
              <w:t>[(See paragraph [1</w:t>
            </w:r>
            <w:r w:rsidR="00862E0B">
              <w:rPr>
                <w:rFonts w:cs="Times New Roman"/>
                <w:color w:val="000000" w:themeColor="text1"/>
                <w:szCs w:val="20"/>
              </w:rPr>
              <w:t>5</w:t>
            </w:r>
            <w:r w:rsidRPr="0085022A">
              <w:rPr>
                <w:rFonts w:cs="Times New Roman"/>
                <w:color w:val="000000" w:themeColor="text1"/>
                <w:szCs w:val="20"/>
              </w:rPr>
              <w:t>/1</w:t>
            </w:r>
            <w:r w:rsidR="00862E0B">
              <w:rPr>
                <w:rFonts w:cs="Times New Roman"/>
                <w:color w:val="000000" w:themeColor="text1"/>
                <w:szCs w:val="20"/>
              </w:rPr>
              <w:t>6</w:t>
            </w:r>
            <w:r w:rsidRPr="0085022A">
              <w:rPr>
                <w:rFonts w:cs="Times New Roman"/>
                <w:color w:val="000000" w:themeColor="text1"/>
                <w:szCs w:val="20"/>
              </w:rPr>
              <w:t>/1</w:t>
            </w:r>
            <w:r w:rsidR="00862E0B">
              <w:rPr>
                <w:rFonts w:cs="Times New Roman"/>
                <w:color w:val="000000" w:themeColor="text1"/>
                <w:szCs w:val="20"/>
              </w:rPr>
              <w:t>7</w:t>
            </w:r>
            <w:r w:rsidR="009F1956" w:rsidRPr="0085022A">
              <w:rPr>
                <w:rFonts w:cs="Times New Roman"/>
                <w:color w:val="000000" w:themeColor="text1"/>
                <w:szCs w:val="20"/>
              </w:rPr>
              <w:t>/</w:t>
            </w:r>
            <w:r w:rsidR="00862E0B">
              <w:rPr>
                <w:rFonts w:cs="Times New Roman"/>
                <w:color w:val="000000" w:themeColor="text1"/>
                <w:szCs w:val="20"/>
              </w:rPr>
              <w:t>18</w:t>
            </w:r>
            <w:r w:rsidRPr="0085022A">
              <w:rPr>
                <w:rFonts w:cs="Times New Roman"/>
                <w:color w:val="000000" w:themeColor="text1"/>
                <w:szCs w:val="20"/>
              </w:rPr>
              <w:t>] below)]</w:t>
            </w:r>
          </w:p>
        </w:tc>
      </w:tr>
      <w:tr w:rsidR="005B1A64" w:rsidRPr="0085022A" w14:paraId="191AA18F" w14:textId="77777777" w:rsidTr="00932915">
        <w:tc>
          <w:tcPr>
            <w:tcW w:w="5000" w:type="pct"/>
            <w:gridSpan w:val="5"/>
          </w:tcPr>
          <w:p w14:paraId="191AA18D" w14:textId="77777777" w:rsidR="005B1A64" w:rsidRPr="0085022A" w:rsidRDefault="005B1A64" w:rsidP="00E03EE2">
            <w:pPr>
              <w:widowControl w:val="0"/>
              <w:spacing w:before="120" w:after="120" w:line="26" w:lineRule="atLeast"/>
              <w:rPr>
                <w:color w:val="000000" w:themeColor="text1"/>
                <w:szCs w:val="20"/>
              </w:rPr>
            </w:pPr>
            <w:r w:rsidRPr="0085022A">
              <w:rPr>
                <w:b/>
                <w:bCs/>
                <w:color w:val="000000" w:themeColor="text1"/>
                <w:szCs w:val="20"/>
              </w:rPr>
              <w:t>PROVISIONS RELATING TO INTEREST (IF ANY) PAYABLE</w:t>
            </w:r>
          </w:p>
        </w:tc>
      </w:tr>
      <w:tr w:rsidR="005B1A64" w:rsidRPr="0085022A" w14:paraId="191AA195" w14:textId="77777777" w:rsidTr="00932915">
        <w:tc>
          <w:tcPr>
            <w:tcW w:w="211" w:type="pct"/>
          </w:tcPr>
          <w:p w14:paraId="191AA190" w14:textId="77777777" w:rsidR="005B1A64" w:rsidRPr="0085022A" w:rsidRDefault="005B1A64" w:rsidP="00E03EE2">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191" w14:textId="1B206DB1" w:rsidR="005B1A64" w:rsidRPr="0085022A" w:rsidRDefault="005B1A64" w:rsidP="00E03EE2">
            <w:pPr>
              <w:widowControl w:val="0"/>
              <w:spacing w:before="120" w:after="120" w:line="26" w:lineRule="atLeast"/>
              <w:rPr>
                <w:b/>
                <w:bCs/>
                <w:color w:val="000000" w:themeColor="text1"/>
                <w:szCs w:val="20"/>
              </w:rPr>
            </w:pPr>
            <w:r w:rsidRPr="0085022A">
              <w:rPr>
                <w:b/>
                <w:bCs/>
                <w:color w:val="000000" w:themeColor="text1"/>
                <w:szCs w:val="20"/>
              </w:rPr>
              <w:t>Fixed Rate Note Provisions</w:t>
            </w:r>
          </w:p>
        </w:tc>
        <w:tc>
          <w:tcPr>
            <w:tcW w:w="3206" w:type="pct"/>
            <w:gridSpan w:val="2"/>
          </w:tcPr>
          <w:p w14:paraId="191AA192"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[Applicable/Not Applicable]</w:t>
            </w:r>
          </w:p>
          <w:p w14:paraId="191AA193"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r w:rsidRPr="0085022A">
              <w:rPr>
                <w:rFonts w:cs="Times New Roman"/>
                <w:i/>
                <w:iCs/>
                <w:color w:val="000000" w:themeColor="text1"/>
                <w:szCs w:val="20"/>
              </w:rPr>
              <w:t>If not applicable, delete the remaining sub-paragraphs of this paragraph</w:t>
            </w:r>
            <w:r w:rsidRPr="0085022A">
              <w:rPr>
                <w:rFonts w:cs="Times New Roman"/>
                <w:color w:val="000000" w:themeColor="text1"/>
                <w:szCs w:val="20"/>
              </w:rPr>
              <w:t>)</w:t>
            </w:r>
          </w:p>
        </w:tc>
      </w:tr>
      <w:tr w:rsidR="005B1A64" w:rsidRPr="0085022A" w14:paraId="191AA19B" w14:textId="77777777" w:rsidTr="00932915">
        <w:tc>
          <w:tcPr>
            <w:tcW w:w="211" w:type="pct"/>
          </w:tcPr>
          <w:p w14:paraId="191AA196"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97"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(i)</w:t>
            </w:r>
            <w:r w:rsidRPr="0085022A">
              <w:rPr>
                <w:rFonts w:cs="Times New Roman"/>
                <w:color w:val="000000" w:themeColor="text1"/>
                <w:szCs w:val="20"/>
              </w:rPr>
              <w:tab/>
              <w:t>Rate[(s)] of Interest:</w:t>
            </w:r>
          </w:p>
        </w:tc>
        <w:tc>
          <w:tcPr>
            <w:tcW w:w="3206" w:type="pct"/>
            <w:gridSpan w:val="2"/>
          </w:tcPr>
          <w:p w14:paraId="191AA198" w14:textId="19A79F3A" w:rsidR="005B1A64" w:rsidRPr="0085022A" w:rsidRDefault="00E127ED"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r w:rsidR="005B1A64" w:rsidRPr="0085022A">
              <w:rPr>
                <w:rFonts w:cs="Times New Roman"/>
                <w:color w:val="000000" w:themeColor="text1"/>
                <w:szCs w:val="20"/>
              </w:rPr>
              <w:t xml:space="preserve"> per cent. per annum payable in arrear on each Interest Payment Date</w:t>
            </w:r>
          </w:p>
          <w:p w14:paraId="191AA199"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OR</w:t>
            </w:r>
          </w:p>
        </w:tc>
      </w:tr>
      <w:tr w:rsidR="005B1A64" w:rsidRPr="0085022A" w14:paraId="191AA1A0" w14:textId="77777777" w:rsidTr="00932915">
        <w:tc>
          <w:tcPr>
            <w:tcW w:w="211" w:type="pct"/>
          </w:tcPr>
          <w:p w14:paraId="191AA19C"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9D" w14:textId="77777777" w:rsidR="005B1A64" w:rsidRPr="0085022A" w:rsidRDefault="005B1A64" w:rsidP="00E03EE2">
            <w:pPr>
              <w:pStyle w:val="BodyText1"/>
              <w:widowControl w:val="0"/>
              <w:spacing w:before="120" w:after="120" w:line="26" w:lineRule="atLeast"/>
              <w:rPr>
                <w:rFonts w:cs="Times New Roman"/>
                <w:szCs w:val="20"/>
              </w:rPr>
            </w:pPr>
            <w:r w:rsidRPr="0085022A">
              <w:rPr>
                <w:rFonts w:cs="Times New Roman"/>
                <w:szCs w:val="20"/>
              </w:rPr>
              <w:t>[Initial Rate of Interest:</w:t>
            </w:r>
          </w:p>
        </w:tc>
        <w:tc>
          <w:tcPr>
            <w:tcW w:w="3206" w:type="pct"/>
            <w:gridSpan w:val="2"/>
          </w:tcPr>
          <w:p w14:paraId="191AA19E" w14:textId="293EA3AC" w:rsidR="005B1A64" w:rsidRPr="0085022A" w:rsidRDefault="00E127ED"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r w:rsidR="005B1A64" w:rsidRPr="0085022A">
              <w:rPr>
                <w:rFonts w:cs="Times New Roman"/>
                <w:color w:val="000000" w:themeColor="text1"/>
                <w:szCs w:val="20"/>
              </w:rPr>
              <w:t xml:space="preserve"> per cent. per annum]</w:t>
            </w:r>
          </w:p>
        </w:tc>
      </w:tr>
      <w:tr w:rsidR="005B1A64" w:rsidRPr="0085022A" w14:paraId="191AA1A5" w14:textId="77777777" w:rsidTr="00932915">
        <w:tc>
          <w:tcPr>
            <w:tcW w:w="211" w:type="pct"/>
          </w:tcPr>
          <w:p w14:paraId="191AA1A1"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A2" w14:textId="77777777" w:rsidR="005B1A64" w:rsidRPr="0085022A" w:rsidRDefault="005B1A64" w:rsidP="00E03EE2">
            <w:pPr>
              <w:pStyle w:val="BodyText"/>
              <w:widowControl w:val="0"/>
              <w:spacing w:before="120" w:after="120" w:line="26" w:lineRule="atLeast"/>
              <w:ind w:left="680" w:hanging="680"/>
              <w:rPr>
                <w:rFonts w:cs="Times New Roman"/>
                <w:color w:val="000000" w:themeColor="text1"/>
                <w:szCs w:val="20"/>
              </w:rPr>
            </w:pPr>
            <w:r w:rsidRPr="0085022A">
              <w:rPr>
                <w:rFonts w:cs="Times New Roman"/>
                <w:color w:val="000000" w:themeColor="text1"/>
                <w:szCs w:val="20"/>
              </w:rPr>
              <w:t>(ii)</w:t>
            </w:r>
            <w:r w:rsidRPr="0085022A">
              <w:rPr>
                <w:rFonts w:cs="Times New Roman"/>
                <w:color w:val="000000" w:themeColor="text1"/>
                <w:szCs w:val="20"/>
              </w:rPr>
              <w:tab/>
              <w:t>Interest Payment Date(s):</w:t>
            </w:r>
          </w:p>
        </w:tc>
        <w:tc>
          <w:tcPr>
            <w:tcW w:w="3206" w:type="pct"/>
            <w:gridSpan w:val="2"/>
          </w:tcPr>
          <w:p w14:paraId="191AA1A3" w14:textId="70E502A4" w:rsidR="005B1A64" w:rsidRPr="0085022A" w:rsidRDefault="00E127ED"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r w:rsidR="005B1A64" w:rsidRPr="0085022A">
              <w:rPr>
                <w:rFonts w:cs="Times New Roman"/>
                <w:color w:val="000000" w:themeColor="text1"/>
                <w:szCs w:val="20"/>
              </w:rPr>
              <w:t xml:space="preserve"> in each year</w:t>
            </w:r>
          </w:p>
        </w:tc>
      </w:tr>
      <w:tr w:rsidR="005B1A64" w:rsidRPr="0085022A" w14:paraId="191AA1AA" w14:textId="77777777" w:rsidTr="00932915">
        <w:tc>
          <w:tcPr>
            <w:tcW w:w="211" w:type="pct"/>
          </w:tcPr>
          <w:p w14:paraId="191AA1A6"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A7" w14:textId="77777777" w:rsidR="005B1A64" w:rsidRPr="0085022A" w:rsidRDefault="005B1A64" w:rsidP="00E03EE2">
            <w:pPr>
              <w:pStyle w:val="BodyText"/>
              <w:widowControl w:val="0"/>
              <w:spacing w:before="120" w:after="120" w:line="26" w:lineRule="atLeast"/>
              <w:ind w:left="680" w:hanging="680"/>
              <w:rPr>
                <w:rFonts w:cs="Times New Roman"/>
                <w:color w:val="000000" w:themeColor="text1"/>
                <w:szCs w:val="20"/>
              </w:rPr>
            </w:pPr>
            <w:r w:rsidRPr="0085022A">
              <w:rPr>
                <w:rFonts w:cs="Times New Roman"/>
                <w:color w:val="000000" w:themeColor="text1"/>
                <w:szCs w:val="20"/>
              </w:rPr>
              <w:t>(iii)</w:t>
            </w:r>
            <w:r w:rsidRPr="0085022A">
              <w:rPr>
                <w:rFonts w:cs="Times New Roman"/>
                <w:color w:val="000000" w:themeColor="text1"/>
                <w:szCs w:val="20"/>
              </w:rPr>
              <w:tab/>
              <w:t>Fixed Coupon Amount[(s)]:</w:t>
            </w:r>
          </w:p>
        </w:tc>
        <w:tc>
          <w:tcPr>
            <w:tcW w:w="3206" w:type="pct"/>
            <w:gridSpan w:val="2"/>
          </w:tcPr>
          <w:p w14:paraId="191AA1A8" w14:textId="3EE62F19" w:rsidR="005B1A64" w:rsidRPr="0085022A" w:rsidRDefault="00E127ED"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r w:rsidR="005B1A64" w:rsidRPr="0085022A">
              <w:rPr>
                <w:rFonts w:cs="Times New Roman"/>
                <w:color w:val="000000" w:themeColor="text1"/>
                <w:szCs w:val="20"/>
              </w:rPr>
              <w:t xml:space="preserve"> per Calculation Amount</w:t>
            </w:r>
          </w:p>
        </w:tc>
      </w:tr>
      <w:tr w:rsidR="005B1A64" w:rsidRPr="0085022A" w14:paraId="191AA1AF" w14:textId="77777777" w:rsidTr="00932915">
        <w:tc>
          <w:tcPr>
            <w:tcW w:w="211" w:type="pct"/>
          </w:tcPr>
          <w:p w14:paraId="191AA1AB"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AC" w14:textId="51EBF96C" w:rsidR="005B1A64" w:rsidRPr="0085022A" w:rsidRDefault="005B1A64" w:rsidP="00E03EE2">
            <w:pPr>
              <w:pStyle w:val="BodyText"/>
              <w:widowControl w:val="0"/>
              <w:spacing w:before="120" w:after="120" w:line="26" w:lineRule="atLeast"/>
              <w:ind w:left="680" w:hanging="680"/>
              <w:rPr>
                <w:rFonts w:cs="Times New Roman"/>
                <w:color w:val="000000" w:themeColor="text1"/>
                <w:szCs w:val="20"/>
              </w:rPr>
            </w:pPr>
            <w:r w:rsidRPr="0085022A">
              <w:rPr>
                <w:rFonts w:cs="Times New Roman"/>
                <w:color w:val="000000" w:themeColor="text1"/>
                <w:szCs w:val="20"/>
              </w:rPr>
              <w:t>(iv)</w:t>
            </w:r>
            <w:r w:rsidRPr="0085022A">
              <w:rPr>
                <w:rFonts w:cs="Times New Roman"/>
                <w:color w:val="000000" w:themeColor="text1"/>
                <w:szCs w:val="20"/>
              </w:rPr>
              <w:tab/>
              <w:t>Fixed Coupon Amount for a short or long Interest Period (</w:t>
            </w:r>
            <w:r w:rsidR="005440FD" w:rsidRPr="0085022A">
              <w:rPr>
                <w:rFonts w:cs="Times New Roman"/>
                <w:color w:val="000000" w:themeColor="text1"/>
                <w:szCs w:val="20"/>
              </w:rPr>
              <w:t>"</w:t>
            </w:r>
            <w:r w:rsidRPr="0085022A">
              <w:rPr>
                <w:rFonts w:cs="Times New Roman"/>
                <w:color w:val="000000" w:themeColor="text1"/>
                <w:szCs w:val="20"/>
              </w:rPr>
              <w:t>Broken Amount(s)</w:t>
            </w:r>
            <w:r w:rsidR="005440FD" w:rsidRPr="0085022A">
              <w:rPr>
                <w:rFonts w:cs="Times New Roman"/>
                <w:color w:val="000000" w:themeColor="text1"/>
                <w:szCs w:val="20"/>
              </w:rPr>
              <w:t>"</w:t>
            </w:r>
            <w:r w:rsidRPr="0085022A">
              <w:rPr>
                <w:rFonts w:cs="Times New Roman"/>
                <w:color w:val="000000" w:themeColor="text1"/>
                <w:szCs w:val="20"/>
              </w:rPr>
              <w:t>):</w:t>
            </w:r>
          </w:p>
        </w:tc>
        <w:tc>
          <w:tcPr>
            <w:tcW w:w="3206" w:type="pct"/>
            <w:gridSpan w:val="2"/>
          </w:tcPr>
          <w:p w14:paraId="191AA1AD" w14:textId="37400EAD" w:rsidR="005B1A64" w:rsidRPr="0085022A" w:rsidRDefault="00E127ED"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r w:rsidR="005B1A64" w:rsidRPr="0085022A">
              <w:rPr>
                <w:rFonts w:cs="Times New Roman"/>
                <w:color w:val="000000" w:themeColor="text1"/>
                <w:szCs w:val="20"/>
              </w:rPr>
              <w:t xml:space="preserve"> per Calculation Amount, payable on the Interest Payment Date falling [in/on] </w:t>
            </w:r>
            <w:r w:rsidRPr="0085022A">
              <w:rPr>
                <w:rFonts w:cs="Times New Roman"/>
                <w:color w:val="000000" w:themeColor="text1"/>
                <w:szCs w:val="20"/>
              </w:rPr>
              <w:t>[•]</w:t>
            </w:r>
          </w:p>
        </w:tc>
      </w:tr>
      <w:tr w:rsidR="005B1A64" w:rsidRPr="0085022A" w14:paraId="191AA1B4" w14:textId="77777777" w:rsidTr="00932915">
        <w:tc>
          <w:tcPr>
            <w:tcW w:w="211" w:type="pct"/>
          </w:tcPr>
          <w:p w14:paraId="191AA1B0"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B1"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(v)</w:t>
            </w:r>
            <w:r w:rsidRPr="0085022A">
              <w:rPr>
                <w:rFonts w:cs="Times New Roman"/>
                <w:color w:val="000000" w:themeColor="text1"/>
                <w:szCs w:val="20"/>
              </w:rPr>
              <w:tab/>
              <w:t>Day Count Fraction:</w:t>
            </w:r>
          </w:p>
        </w:tc>
        <w:tc>
          <w:tcPr>
            <w:tcW w:w="3206" w:type="pct"/>
            <w:gridSpan w:val="2"/>
          </w:tcPr>
          <w:p w14:paraId="191AA1B2" w14:textId="60A9FAB1"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[30/360 / Actual/Actual (ICMA/ISDA) / other]</w:t>
            </w:r>
          </w:p>
        </w:tc>
      </w:tr>
      <w:tr w:rsidR="005B1A64" w:rsidRPr="0085022A" w14:paraId="191AA1C4" w14:textId="77777777" w:rsidTr="00932915">
        <w:tc>
          <w:tcPr>
            <w:tcW w:w="211" w:type="pct"/>
          </w:tcPr>
          <w:p w14:paraId="191AA1BF" w14:textId="77777777" w:rsidR="005B1A64" w:rsidRPr="0085022A" w:rsidRDefault="005B1A64" w:rsidP="00E03EE2">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1C0" w14:textId="1C84DA9B" w:rsidR="005B1A64" w:rsidRPr="0085022A" w:rsidRDefault="005B1A64" w:rsidP="00E03EE2">
            <w:pPr>
              <w:widowControl w:val="0"/>
              <w:spacing w:before="120" w:after="120" w:line="26" w:lineRule="atLeast"/>
              <w:rPr>
                <w:b/>
                <w:bCs/>
                <w:color w:val="000000" w:themeColor="text1"/>
                <w:szCs w:val="20"/>
              </w:rPr>
            </w:pPr>
            <w:r w:rsidRPr="0085022A">
              <w:rPr>
                <w:b/>
                <w:bCs/>
                <w:color w:val="000000" w:themeColor="text1"/>
                <w:szCs w:val="20"/>
              </w:rPr>
              <w:t>Floating Rate Note Provisions</w:t>
            </w:r>
          </w:p>
        </w:tc>
        <w:tc>
          <w:tcPr>
            <w:tcW w:w="3206" w:type="pct"/>
            <w:gridSpan w:val="2"/>
          </w:tcPr>
          <w:p w14:paraId="191AA1C1"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[Applicable/Not Applicable]</w:t>
            </w:r>
          </w:p>
          <w:p w14:paraId="191AA1C2" w14:textId="77777777" w:rsidR="005B1A64" w:rsidRPr="0085022A" w:rsidRDefault="005B1A64" w:rsidP="00E03EE2">
            <w:pPr>
              <w:pStyle w:val="BodyText"/>
              <w:widowControl w:val="0"/>
              <w:spacing w:before="120" w:after="120" w:line="26" w:lineRule="atLeast"/>
              <w:rPr>
                <w:rFonts w:cs="Times New Roman"/>
                <w:i/>
                <w:iCs/>
                <w:color w:val="000000" w:themeColor="text1"/>
                <w:szCs w:val="20"/>
              </w:rPr>
            </w:pPr>
            <w:r w:rsidRPr="0085022A">
              <w:rPr>
                <w:rFonts w:cs="Times New Roman"/>
                <w:i/>
                <w:color w:val="000000" w:themeColor="text1"/>
                <w:szCs w:val="20"/>
              </w:rPr>
              <w:t>(If not applicable delete the remaining sub</w:t>
            </w:r>
            <w:r w:rsidRPr="0085022A">
              <w:rPr>
                <w:rFonts w:cs="Times New Roman"/>
                <w:i/>
                <w:color w:val="000000" w:themeColor="text1"/>
                <w:szCs w:val="20"/>
              </w:rPr>
              <w:noBreakHyphen/>
              <w:t>paragraphs of this paragraph)</w:t>
            </w:r>
          </w:p>
        </w:tc>
      </w:tr>
      <w:tr w:rsidR="005B1A64" w:rsidRPr="0085022A" w14:paraId="191AA1C9" w14:textId="77777777" w:rsidTr="00932915">
        <w:tc>
          <w:tcPr>
            <w:tcW w:w="211" w:type="pct"/>
          </w:tcPr>
          <w:p w14:paraId="191AA1C5" w14:textId="77777777" w:rsidR="005B1A64" w:rsidRPr="0085022A" w:rsidRDefault="005B1A64" w:rsidP="00E03EE2">
            <w:pPr>
              <w:widowControl w:val="0"/>
              <w:spacing w:before="120" w:after="120" w:line="26" w:lineRule="atLeast"/>
              <w:rPr>
                <w:noProof/>
                <w:color w:val="000000" w:themeColor="text1"/>
                <w:szCs w:val="20"/>
              </w:rPr>
            </w:pPr>
          </w:p>
        </w:tc>
        <w:tc>
          <w:tcPr>
            <w:tcW w:w="1583" w:type="pct"/>
            <w:gridSpan w:val="2"/>
          </w:tcPr>
          <w:p w14:paraId="191AA1C6" w14:textId="3E750DAB"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(i)</w:t>
            </w:r>
            <w:r w:rsidRPr="0085022A">
              <w:rPr>
                <w:rFonts w:cs="Times New Roman"/>
                <w:color w:val="000000" w:themeColor="text1"/>
                <w:szCs w:val="20"/>
              </w:rPr>
              <w:tab/>
              <w:t>Specified Period:</w:t>
            </w:r>
          </w:p>
        </w:tc>
        <w:tc>
          <w:tcPr>
            <w:tcW w:w="3206" w:type="pct"/>
            <w:gridSpan w:val="2"/>
          </w:tcPr>
          <w:p w14:paraId="191AA1C7" w14:textId="55C3CECF" w:rsidR="005B1A64" w:rsidRPr="0085022A" w:rsidRDefault="00E127ED"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p>
        </w:tc>
      </w:tr>
      <w:tr w:rsidR="005B1A64" w:rsidRPr="0085022A" w14:paraId="191AA1CF" w14:textId="77777777" w:rsidTr="00932915">
        <w:tc>
          <w:tcPr>
            <w:tcW w:w="211" w:type="pct"/>
          </w:tcPr>
          <w:p w14:paraId="191AA1CA"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CB" w14:textId="77777777" w:rsidR="005B1A64" w:rsidRPr="0085022A" w:rsidRDefault="005B1A64" w:rsidP="00E03EE2">
            <w:pPr>
              <w:pStyle w:val="BodyText"/>
              <w:widowControl w:val="0"/>
              <w:spacing w:before="120" w:after="120" w:line="26" w:lineRule="atLeast"/>
              <w:ind w:left="680" w:hanging="680"/>
              <w:rPr>
                <w:rFonts w:cs="Times New Roman"/>
                <w:color w:val="000000" w:themeColor="text1"/>
                <w:szCs w:val="20"/>
              </w:rPr>
            </w:pPr>
            <w:r w:rsidRPr="0085022A">
              <w:rPr>
                <w:rFonts w:cs="Times New Roman"/>
                <w:color w:val="000000" w:themeColor="text1"/>
                <w:szCs w:val="20"/>
              </w:rPr>
              <w:t>(ii)</w:t>
            </w:r>
            <w:r w:rsidRPr="0085022A">
              <w:rPr>
                <w:rFonts w:cs="Times New Roman"/>
                <w:color w:val="000000" w:themeColor="text1"/>
                <w:szCs w:val="20"/>
              </w:rPr>
              <w:tab/>
              <w:t>Specified Interest Payment Dates:</w:t>
            </w:r>
          </w:p>
        </w:tc>
        <w:tc>
          <w:tcPr>
            <w:tcW w:w="3206" w:type="pct"/>
            <w:gridSpan w:val="2"/>
          </w:tcPr>
          <w:p w14:paraId="191AA1CC" w14:textId="16806013" w:rsidR="005B1A64" w:rsidRPr="0085022A" w:rsidRDefault="00E127ED" w:rsidP="00E03EE2">
            <w:pPr>
              <w:pStyle w:val="BodyText"/>
              <w:widowControl w:val="0"/>
              <w:spacing w:before="120" w:after="120" w:line="26" w:lineRule="atLeast"/>
              <w:rPr>
                <w:rFonts w:cs="Times New Roman"/>
                <w:i/>
                <w:iCs/>
                <w:color w:val="000000" w:themeColor="text1"/>
                <w:szCs w:val="20"/>
              </w:rPr>
            </w:pPr>
            <w:r w:rsidRPr="0085022A">
              <w:rPr>
                <w:rFonts w:cs="Times New Roman"/>
                <w:color w:val="000000" w:themeColor="text1"/>
                <w:szCs w:val="20"/>
              </w:rPr>
              <w:t>[•]</w:t>
            </w:r>
          </w:p>
        </w:tc>
      </w:tr>
      <w:tr w:rsidR="005B1A64" w:rsidRPr="0085022A" w14:paraId="191AA1D4" w14:textId="77777777" w:rsidTr="00932915">
        <w:tc>
          <w:tcPr>
            <w:tcW w:w="211" w:type="pct"/>
          </w:tcPr>
          <w:p w14:paraId="191AA1D0"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D1" w14:textId="77777777" w:rsidR="005B1A64" w:rsidRPr="0085022A" w:rsidRDefault="005B1A64" w:rsidP="00E03EE2">
            <w:pPr>
              <w:pStyle w:val="BodyText"/>
              <w:widowControl w:val="0"/>
              <w:spacing w:before="120" w:after="120" w:line="26" w:lineRule="atLeast"/>
              <w:ind w:left="680" w:hanging="680"/>
              <w:rPr>
                <w:rFonts w:cs="Times New Roman"/>
                <w:color w:val="000000" w:themeColor="text1"/>
                <w:szCs w:val="20"/>
              </w:rPr>
            </w:pPr>
            <w:r w:rsidRPr="0085022A">
              <w:rPr>
                <w:rFonts w:cs="Times New Roman"/>
                <w:color w:val="000000" w:themeColor="text1"/>
                <w:szCs w:val="20"/>
              </w:rPr>
              <w:t>(iii)</w:t>
            </w:r>
            <w:r w:rsidRPr="0085022A">
              <w:rPr>
                <w:rFonts w:cs="Times New Roman"/>
                <w:color w:val="000000" w:themeColor="text1"/>
                <w:szCs w:val="20"/>
              </w:rPr>
              <w:tab/>
              <w:t>[First Interest Payment Date]:</w:t>
            </w:r>
          </w:p>
        </w:tc>
        <w:tc>
          <w:tcPr>
            <w:tcW w:w="3206" w:type="pct"/>
            <w:gridSpan w:val="2"/>
          </w:tcPr>
          <w:p w14:paraId="191AA1D2" w14:textId="4F4BC163" w:rsidR="005B1A64" w:rsidRPr="0085022A" w:rsidRDefault="00E127ED" w:rsidP="00E03EE2">
            <w:pPr>
              <w:pStyle w:val="BodyText"/>
              <w:widowControl w:val="0"/>
              <w:spacing w:before="120" w:after="120" w:line="26" w:lineRule="atLeast"/>
              <w:rPr>
                <w:rFonts w:cs="Times New Roman"/>
                <w:i/>
                <w:iCs/>
                <w:color w:val="000000" w:themeColor="text1"/>
                <w:szCs w:val="20"/>
              </w:rPr>
            </w:pPr>
            <w:r w:rsidRPr="0085022A">
              <w:rPr>
                <w:rFonts w:cs="Times New Roman"/>
                <w:color w:val="000000" w:themeColor="text1"/>
                <w:szCs w:val="20"/>
              </w:rPr>
              <w:t>[•]</w:t>
            </w:r>
          </w:p>
        </w:tc>
      </w:tr>
      <w:tr w:rsidR="005B1A64" w:rsidRPr="0085022A" w14:paraId="191AA1DA" w14:textId="77777777" w:rsidTr="00932915">
        <w:tc>
          <w:tcPr>
            <w:tcW w:w="211" w:type="pct"/>
          </w:tcPr>
          <w:p w14:paraId="191AA1D5"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D6" w14:textId="77777777" w:rsidR="005B1A64" w:rsidRPr="0085022A" w:rsidRDefault="005B1A64" w:rsidP="00E03EE2">
            <w:pPr>
              <w:pStyle w:val="BodyText"/>
              <w:widowControl w:val="0"/>
              <w:spacing w:before="120" w:after="120" w:line="26" w:lineRule="atLeast"/>
              <w:ind w:left="680" w:hanging="680"/>
              <w:rPr>
                <w:rFonts w:cs="Times New Roman"/>
                <w:color w:val="000000" w:themeColor="text1"/>
                <w:szCs w:val="20"/>
              </w:rPr>
            </w:pPr>
            <w:r w:rsidRPr="0085022A">
              <w:rPr>
                <w:rFonts w:cs="Times New Roman"/>
                <w:color w:val="000000" w:themeColor="text1"/>
                <w:szCs w:val="20"/>
              </w:rPr>
              <w:t>(iv)</w:t>
            </w:r>
            <w:r w:rsidRPr="0085022A">
              <w:rPr>
                <w:rFonts w:cs="Times New Roman"/>
                <w:color w:val="000000" w:themeColor="text1"/>
                <w:szCs w:val="20"/>
              </w:rPr>
              <w:tab/>
              <w:t>Business Day Convention:</w:t>
            </w:r>
          </w:p>
        </w:tc>
        <w:tc>
          <w:tcPr>
            <w:tcW w:w="3206" w:type="pct"/>
            <w:gridSpan w:val="2"/>
          </w:tcPr>
          <w:p w14:paraId="191AA1D7"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[Floating Rate Convention/Following Business Day Convention/ Modified Following Business Day Convention/ Preceding Business Day Convention]</w:t>
            </w:r>
          </w:p>
        </w:tc>
      </w:tr>
      <w:tr w:rsidR="005B1A64" w:rsidRPr="0085022A" w14:paraId="191AA1DF" w14:textId="77777777" w:rsidTr="00932915">
        <w:tc>
          <w:tcPr>
            <w:tcW w:w="211" w:type="pct"/>
          </w:tcPr>
          <w:p w14:paraId="191AA1DB"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DC" w14:textId="77777777" w:rsidR="005B1A64" w:rsidRPr="0085022A" w:rsidRDefault="005B1A64" w:rsidP="00E03EE2">
            <w:pPr>
              <w:pStyle w:val="BodyText"/>
              <w:widowControl w:val="0"/>
              <w:spacing w:before="120" w:after="120" w:line="26" w:lineRule="atLeast"/>
              <w:ind w:left="680" w:hanging="680"/>
              <w:rPr>
                <w:rFonts w:cs="Times New Roman"/>
                <w:color w:val="000000" w:themeColor="text1"/>
                <w:szCs w:val="20"/>
              </w:rPr>
            </w:pPr>
            <w:r w:rsidRPr="0085022A">
              <w:rPr>
                <w:rFonts w:cs="Times New Roman"/>
                <w:color w:val="000000" w:themeColor="text1"/>
                <w:szCs w:val="20"/>
              </w:rPr>
              <w:t>(v)</w:t>
            </w:r>
            <w:r w:rsidRPr="0085022A">
              <w:rPr>
                <w:rFonts w:cs="Times New Roman"/>
                <w:color w:val="000000" w:themeColor="text1"/>
                <w:szCs w:val="20"/>
              </w:rPr>
              <w:tab/>
              <w:t>Additional Business Centre(s):</w:t>
            </w:r>
          </w:p>
        </w:tc>
        <w:tc>
          <w:tcPr>
            <w:tcW w:w="3206" w:type="pct"/>
            <w:gridSpan w:val="2"/>
          </w:tcPr>
          <w:p w14:paraId="191AA1DD" w14:textId="3D62C112"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[Not Applicable/</w:t>
            </w:r>
            <w:r w:rsidR="00E127ED" w:rsidRPr="0085022A">
              <w:rPr>
                <w:rFonts w:cs="Times New Roman"/>
                <w:color w:val="000000" w:themeColor="text1"/>
                <w:szCs w:val="20"/>
              </w:rPr>
              <w:t>[•]</w:t>
            </w:r>
            <w:r w:rsidR="00D444F8" w:rsidRPr="0085022A">
              <w:rPr>
                <w:rFonts w:cs="Times New Roman"/>
                <w:color w:val="000000" w:themeColor="text1"/>
                <w:szCs w:val="20"/>
              </w:rPr>
              <w:t>]</w:t>
            </w:r>
          </w:p>
        </w:tc>
      </w:tr>
      <w:tr w:rsidR="005B1A64" w:rsidRPr="0085022A" w14:paraId="191AA1E4" w14:textId="77777777" w:rsidTr="00932915">
        <w:tc>
          <w:tcPr>
            <w:tcW w:w="211" w:type="pct"/>
          </w:tcPr>
          <w:p w14:paraId="191AA1E0"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E1" w14:textId="77777777" w:rsidR="005B1A64" w:rsidRPr="0085022A" w:rsidRDefault="005B1A64" w:rsidP="00E03EE2">
            <w:pPr>
              <w:pStyle w:val="BodyText"/>
              <w:widowControl w:val="0"/>
              <w:spacing w:before="120" w:after="120" w:line="26" w:lineRule="atLeast"/>
              <w:ind w:left="680" w:hanging="680"/>
              <w:rPr>
                <w:rFonts w:cs="Times New Roman"/>
                <w:color w:val="000000" w:themeColor="text1"/>
                <w:szCs w:val="20"/>
              </w:rPr>
            </w:pPr>
            <w:r w:rsidRPr="0085022A">
              <w:rPr>
                <w:rFonts w:cs="Times New Roman"/>
                <w:color w:val="000000" w:themeColor="text1"/>
                <w:szCs w:val="20"/>
              </w:rPr>
              <w:t>(vi)</w:t>
            </w:r>
            <w:r w:rsidRPr="0085022A">
              <w:rPr>
                <w:rFonts w:cs="Times New Roman"/>
                <w:color w:val="000000" w:themeColor="text1"/>
                <w:szCs w:val="20"/>
              </w:rPr>
              <w:tab/>
              <w:t>Manner in which the Rate(s) of Interest is/are to be determined:</w:t>
            </w:r>
          </w:p>
        </w:tc>
        <w:tc>
          <w:tcPr>
            <w:tcW w:w="3206" w:type="pct"/>
            <w:gridSpan w:val="2"/>
          </w:tcPr>
          <w:p w14:paraId="191AA1E2"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[Screen Rate Determination/ISDA Determination]</w:t>
            </w:r>
          </w:p>
        </w:tc>
      </w:tr>
      <w:tr w:rsidR="005B1A64" w:rsidRPr="0085022A" w14:paraId="191AA1E9" w14:textId="77777777" w:rsidTr="00932915">
        <w:tc>
          <w:tcPr>
            <w:tcW w:w="211" w:type="pct"/>
          </w:tcPr>
          <w:p w14:paraId="191AA1E5"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E6" w14:textId="6D3C8174" w:rsidR="005B1A64" w:rsidRPr="0085022A" w:rsidRDefault="005B1A64" w:rsidP="00E03EE2">
            <w:pPr>
              <w:pStyle w:val="BodyText"/>
              <w:widowControl w:val="0"/>
              <w:spacing w:before="120" w:after="120" w:line="26" w:lineRule="atLeast"/>
              <w:ind w:left="680" w:hanging="680"/>
              <w:rPr>
                <w:rFonts w:cs="Times New Roman"/>
                <w:color w:val="000000" w:themeColor="text1"/>
                <w:szCs w:val="20"/>
              </w:rPr>
            </w:pPr>
            <w:r w:rsidRPr="0085022A">
              <w:rPr>
                <w:rFonts w:cs="Times New Roman"/>
                <w:color w:val="000000" w:themeColor="text1"/>
                <w:szCs w:val="20"/>
              </w:rPr>
              <w:t>(vii)</w:t>
            </w:r>
            <w:r w:rsidRPr="0085022A">
              <w:rPr>
                <w:rFonts w:cs="Times New Roman"/>
                <w:color w:val="000000" w:themeColor="text1"/>
                <w:szCs w:val="20"/>
              </w:rPr>
              <w:tab/>
              <w:t>Party responsible for calculating the Rate(s) of Interest and/or Interest Amount(s) (if not the Fiscal Agent):</w:t>
            </w:r>
          </w:p>
        </w:tc>
        <w:tc>
          <w:tcPr>
            <w:tcW w:w="3206" w:type="pct"/>
            <w:gridSpan w:val="2"/>
          </w:tcPr>
          <w:p w14:paraId="191AA1E7" w14:textId="58F45B62" w:rsidR="005B1A64" w:rsidRPr="0085022A" w:rsidRDefault="00E127ED"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r w:rsidR="005B1A64" w:rsidRPr="0085022A">
              <w:rPr>
                <w:rFonts w:cs="Times New Roman"/>
                <w:color w:val="000000" w:themeColor="text1"/>
                <w:szCs w:val="20"/>
              </w:rPr>
              <w:t xml:space="preserve"> shall be the Calculation Agent</w:t>
            </w:r>
          </w:p>
        </w:tc>
      </w:tr>
      <w:tr w:rsidR="005B1A64" w:rsidRPr="0085022A" w14:paraId="191AA1EE" w14:textId="77777777" w:rsidTr="00932915">
        <w:tc>
          <w:tcPr>
            <w:tcW w:w="211" w:type="pct"/>
          </w:tcPr>
          <w:p w14:paraId="191AA1EA"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EB" w14:textId="77777777" w:rsidR="005B1A64" w:rsidRPr="0085022A" w:rsidRDefault="005B1A64" w:rsidP="00E03EE2">
            <w:pPr>
              <w:pStyle w:val="BodyText"/>
              <w:widowControl w:val="0"/>
              <w:spacing w:before="120" w:after="120" w:line="26" w:lineRule="atLeast"/>
              <w:ind w:left="680" w:hanging="680"/>
              <w:rPr>
                <w:rFonts w:cs="Times New Roman"/>
                <w:color w:val="000000" w:themeColor="text1"/>
                <w:szCs w:val="20"/>
              </w:rPr>
            </w:pPr>
            <w:r w:rsidRPr="0085022A">
              <w:rPr>
                <w:rFonts w:cs="Times New Roman"/>
                <w:color w:val="000000" w:themeColor="text1"/>
                <w:szCs w:val="20"/>
              </w:rPr>
              <w:t>(viii)</w:t>
            </w:r>
            <w:r w:rsidRPr="0085022A">
              <w:rPr>
                <w:rFonts w:cs="Times New Roman"/>
                <w:color w:val="000000" w:themeColor="text1"/>
                <w:szCs w:val="20"/>
              </w:rPr>
              <w:tab/>
              <w:t>Screen Rate Determination:</w:t>
            </w:r>
          </w:p>
        </w:tc>
        <w:tc>
          <w:tcPr>
            <w:tcW w:w="3206" w:type="pct"/>
            <w:gridSpan w:val="2"/>
          </w:tcPr>
          <w:p w14:paraId="191AA1EC" w14:textId="7D7CB38A" w:rsidR="005B1A64" w:rsidRPr="0085022A" w:rsidRDefault="00C354E2" w:rsidP="00E03EE2">
            <w:pPr>
              <w:pStyle w:val="BodyText"/>
              <w:widowControl w:val="0"/>
              <w:spacing w:before="120" w:after="120" w:line="26" w:lineRule="atLeast"/>
              <w:rPr>
                <w:rFonts w:cs="Times New Roman"/>
                <w:color w:val="000000" w:themeColor="text1"/>
                <w:szCs w:val="20"/>
              </w:rPr>
            </w:pPr>
            <w:r w:rsidRPr="00C354E2">
              <w:rPr>
                <w:rFonts w:cs="Times New Roman"/>
                <w:color w:val="000000" w:themeColor="text1"/>
                <w:szCs w:val="20"/>
              </w:rPr>
              <w:t xml:space="preserve">[Applicable/Not Applicable] </w:t>
            </w:r>
            <w:r w:rsidRPr="00C354E2">
              <w:rPr>
                <w:rFonts w:cs="Times New Roman"/>
                <w:i/>
                <w:iCs/>
                <w:color w:val="000000" w:themeColor="text1"/>
                <w:szCs w:val="20"/>
              </w:rPr>
              <w:t>(If not applicable delete the remaining sub-paragraphs of this paragraph)</w:t>
            </w:r>
          </w:p>
        </w:tc>
      </w:tr>
      <w:tr w:rsidR="005B1A64" w:rsidRPr="0085022A" w14:paraId="191AA1F4" w14:textId="77777777" w:rsidTr="00932915">
        <w:tc>
          <w:tcPr>
            <w:tcW w:w="211" w:type="pct"/>
          </w:tcPr>
          <w:p w14:paraId="191AA1EF" w14:textId="77777777" w:rsidR="005B1A64" w:rsidRPr="0085022A" w:rsidRDefault="005B1A64" w:rsidP="00E03EE2">
            <w:pPr>
              <w:widowControl w:val="0"/>
              <w:spacing w:before="120" w:after="120" w:line="26" w:lineRule="atLeast"/>
              <w:rPr>
                <w:color w:val="000000" w:themeColor="text1"/>
                <w:szCs w:val="20"/>
              </w:rPr>
            </w:pPr>
          </w:p>
        </w:tc>
        <w:tc>
          <w:tcPr>
            <w:tcW w:w="1583" w:type="pct"/>
            <w:gridSpan w:val="2"/>
          </w:tcPr>
          <w:p w14:paraId="191AA1F0" w14:textId="77777777" w:rsidR="005B1A64" w:rsidRPr="0085022A" w:rsidRDefault="005B1A64" w:rsidP="00E03EE2">
            <w:pPr>
              <w:pStyle w:val="BodyText1"/>
              <w:widowControl w:val="0"/>
              <w:spacing w:before="120" w:after="120" w:line="26" w:lineRule="atLeast"/>
              <w:ind w:left="1054" w:hanging="374"/>
              <w:rPr>
                <w:rFonts w:cs="Times New Roman"/>
                <w:color w:val="000000" w:themeColor="text1"/>
                <w:szCs w:val="20"/>
              </w:rPr>
            </w:pPr>
            <w:r w:rsidRPr="0085022A">
              <w:rPr>
                <w:rFonts w:cs="Times New Roman"/>
                <w:color w:val="000000" w:themeColor="text1"/>
                <w:szCs w:val="20"/>
              </w:rPr>
              <w:t>•</w:t>
            </w:r>
            <w:r w:rsidRPr="0085022A">
              <w:rPr>
                <w:rFonts w:cs="Times New Roman"/>
                <w:color w:val="000000" w:themeColor="text1"/>
                <w:szCs w:val="20"/>
              </w:rPr>
              <w:tab/>
              <w:t>Reference Rate:</w:t>
            </w:r>
          </w:p>
        </w:tc>
        <w:tc>
          <w:tcPr>
            <w:tcW w:w="3206" w:type="pct"/>
            <w:gridSpan w:val="2"/>
          </w:tcPr>
          <w:p w14:paraId="191AA1F1" w14:textId="4C8E980F" w:rsidR="005B1A64" w:rsidRPr="0085022A" w:rsidRDefault="00E127ED"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r w:rsidR="005B1A64" w:rsidRPr="0085022A">
              <w:rPr>
                <w:rFonts w:cs="Times New Roman"/>
                <w:color w:val="000000" w:themeColor="text1"/>
                <w:szCs w:val="20"/>
              </w:rPr>
              <w:t xml:space="preserve"> EURIBOR</w:t>
            </w:r>
          </w:p>
        </w:tc>
      </w:tr>
      <w:tr w:rsidR="00CE6EFD" w:rsidRPr="0085022A" w14:paraId="191AA1F9" w14:textId="77777777" w:rsidTr="00932915">
        <w:tc>
          <w:tcPr>
            <w:tcW w:w="211" w:type="pct"/>
          </w:tcPr>
          <w:p w14:paraId="191AA1F5"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1F6" w14:textId="3165D0D2" w:rsidR="00CE6EFD" w:rsidRPr="0085022A" w:rsidRDefault="00CE6EFD" w:rsidP="00CE6EFD">
            <w:pPr>
              <w:pStyle w:val="BodyText1"/>
              <w:widowControl w:val="0"/>
              <w:spacing w:before="120" w:after="120" w:line="26" w:lineRule="atLeast"/>
              <w:ind w:left="1054" w:hanging="374"/>
              <w:rPr>
                <w:rFonts w:cs="Times New Roman"/>
                <w:color w:val="000000" w:themeColor="text1"/>
                <w:szCs w:val="20"/>
              </w:rPr>
            </w:pPr>
            <w:r w:rsidRPr="0085022A">
              <w:rPr>
                <w:rFonts w:cs="Times New Roman"/>
                <w:color w:val="000000" w:themeColor="text1"/>
                <w:szCs w:val="20"/>
              </w:rPr>
              <w:t>•</w:t>
            </w:r>
            <w:r w:rsidRPr="0085022A">
              <w:rPr>
                <w:rFonts w:cs="Times New Roman"/>
                <w:color w:val="000000" w:themeColor="text1"/>
                <w:szCs w:val="20"/>
              </w:rPr>
              <w:tab/>
              <w:t>Interest Determination Date(s):</w:t>
            </w:r>
          </w:p>
        </w:tc>
        <w:tc>
          <w:tcPr>
            <w:tcW w:w="3206" w:type="pct"/>
            <w:gridSpan w:val="2"/>
          </w:tcPr>
          <w:p w14:paraId="191AA1F7" w14:textId="575EF9A4" w:rsidR="00CE6EFD" w:rsidRPr="00CE6EFD" w:rsidRDefault="00CE6EFD" w:rsidP="00CE6EFD">
            <w:pPr>
              <w:pStyle w:val="BodyText"/>
              <w:widowControl w:val="0"/>
              <w:spacing w:before="120" w:after="120" w:line="26" w:lineRule="atLeast"/>
              <w:rPr>
                <w:rFonts w:cs="Times New Roman"/>
                <w:color w:val="000000" w:themeColor="text1"/>
                <w:szCs w:val="20"/>
              </w:rPr>
            </w:pPr>
            <w:r w:rsidRPr="00CE6EFD">
              <w:rPr>
                <w:color w:val="000000" w:themeColor="text1"/>
                <w:szCs w:val="20"/>
              </w:rPr>
              <w:t xml:space="preserve"> [•]</w:t>
            </w:r>
          </w:p>
        </w:tc>
      </w:tr>
      <w:tr w:rsidR="00CE6EFD" w:rsidRPr="0085022A" w14:paraId="191AA203" w14:textId="77777777" w:rsidTr="00C354E2">
        <w:tc>
          <w:tcPr>
            <w:tcW w:w="250" w:type="pct"/>
            <w:gridSpan w:val="2"/>
          </w:tcPr>
          <w:p w14:paraId="191AA1FF" w14:textId="77777777" w:rsidR="00CE6EFD" w:rsidRPr="0085022A" w:rsidRDefault="00CE6EFD" w:rsidP="00CE6EFD">
            <w:pPr>
              <w:widowControl w:val="0"/>
              <w:spacing w:before="120" w:after="120" w:line="26" w:lineRule="atLeast"/>
              <w:rPr>
                <w:color w:val="000000" w:themeColor="text1"/>
                <w:szCs w:val="20"/>
              </w:rPr>
            </w:pPr>
          </w:p>
        </w:tc>
        <w:tc>
          <w:tcPr>
            <w:tcW w:w="1584" w:type="pct"/>
            <w:gridSpan w:val="2"/>
          </w:tcPr>
          <w:p w14:paraId="191AA200" w14:textId="77777777" w:rsidR="00CE6EFD" w:rsidRPr="0085022A" w:rsidRDefault="00CE6EFD" w:rsidP="00CE6EFD">
            <w:pPr>
              <w:pStyle w:val="BodyText1"/>
              <w:widowControl w:val="0"/>
              <w:spacing w:before="120" w:after="120" w:line="26" w:lineRule="atLeast"/>
              <w:ind w:left="748" w:hanging="223"/>
              <w:rPr>
                <w:rFonts w:cs="Times New Roman"/>
                <w:color w:val="000000" w:themeColor="text1"/>
                <w:szCs w:val="20"/>
              </w:rPr>
            </w:pPr>
            <w:r w:rsidRPr="0085022A">
              <w:rPr>
                <w:rFonts w:cs="Times New Roman"/>
                <w:color w:val="000000" w:themeColor="text1"/>
                <w:szCs w:val="20"/>
              </w:rPr>
              <w:t>•</w:t>
            </w:r>
            <w:r w:rsidRPr="0085022A">
              <w:rPr>
                <w:rFonts w:cs="Times New Roman"/>
                <w:color w:val="000000" w:themeColor="text1"/>
                <w:szCs w:val="20"/>
              </w:rPr>
              <w:tab/>
              <w:t>Relevant Screen Page:</w:t>
            </w:r>
          </w:p>
        </w:tc>
        <w:tc>
          <w:tcPr>
            <w:tcW w:w="3166" w:type="pct"/>
          </w:tcPr>
          <w:p w14:paraId="191AA201" w14:textId="73BBACAE"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p>
        </w:tc>
      </w:tr>
      <w:tr w:rsidR="00CE6EFD" w:rsidRPr="0085022A" w14:paraId="191AA208" w14:textId="77777777" w:rsidTr="00C354E2">
        <w:tc>
          <w:tcPr>
            <w:tcW w:w="250" w:type="pct"/>
            <w:gridSpan w:val="2"/>
          </w:tcPr>
          <w:p w14:paraId="191AA204" w14:textId="77777777" w:rsidR="00CE6EFD" w:rsidRPr="0085022A" w:rsidRDefault="00CE6EFD" w:rsidP="00CE6EFD">
            <w:pPr>
              <w:widowControl w:val="0"/>
              <w:spacing w:before="120" w:after="120" w:line="26" w:lineRule="atLeast"/>
              <w:rPr>
                <w:color w:val="000000" w:themeColor="text1"/>
                <w:szCs w:val="20"/>
              </w:rPr>
            </w:pPr>
          </w:p>
        </w:tc>
        <w:tc>
          <w:tcPr>
            <w:tcW w:w="1584" w:type="pct"/>
            <w:gridSpan w:val="2"/>
          </w:tcPr>
          <w:p w14:paraId="191AA205" w14:textId="3E0EE5C9" w:rsidR="00CE6EFD" w:rsidRPr="0085022A" w:rsidRDefault="00CE6EFD" w:rsidP="00CE6EFD">
            <w:pPr>
              <w:pStyle w:val="BodyText1"/>
              <w:widowControl w:val="0"/>
              <w:spacing w:before="120" w:after="120" w:line="26" w:lineRule="atLeast"/>
              <w:ind w:left="748" w:hanging="223"/>
              <w:rPr>
                <w:rFonts w:cs="Times New Roman"/>
                <w:color w:val="000000" w:themeColor="text1"/>
                <w:szCs w:val="20"/>
              </w:rPr>
            </w:pPr>
            <w:r w:rsidRPr="0085022A">
              <w:rPr>
                <w:rFonts w:cs="Times New Roman"/>
                <w:color w:val="000000" w:themeColor="text1"/>
                <w:szCs w:val="20"/>
              </w:rPr>
              <w:t>•</w:t>
            </w:r>
            <w:r w:rsidRPr="0085022A">
              <w:rPr>
                <w:rFonts w:cs="Times New Roman"/>
                <w:color w:val="000000" w:themeColor="text1"/>
                <w:szCs w:val="20"/>
              </w:rPr>
              <w:tab/>
              <w:t>Relevant Time:</w:t>
            </w:r>
          </w:p>
        </w:tc>
        <w:tc>
          <w:tcPr>
            <w:tcW w:w="3166" w:type="pct"/>
          </w:tcPr>
          <w:p w14:paraId="191AA206" w14:textId="02464BFD"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p>
        </w:tc>
      </w:tr>
      <w:tr w:rsidR="00CE6EFD" w:rsidRPr="0085022A" w14:paraId="191AA20D" w14:textId="77777777" w:rsidTr="00C354E2">
        <w:tc>
          <w:tcPr>
            <w:tcW w:w="250" w:type="pct"/>
            <w:gridSpan w:val="2"/>
          </w:tcPr>
          <w:p w14:paraId="191AA209" w14:textId="77777777" w:rsidR="00CE6EFD" w:rsidRPr="0085022A" w:rsidRDefault="00CE6EFD" w:rsidP="00CE6EFD">
            <w:pPr>
              <w:widowControl w:val="0"/>
              <w:spacing w:before="120" w:after="120" w:line="26" w:lineRule="atLeast"/>
              <w:rPr>
                <w:color w:val="000000" w:themeColor="text1"/>
                <w:szCs w:val="20"/>
              </w:rPr>
            </w:pPr>
          </w:p>
        </w:tc>
        <w:tc>
          <w:tcPr>
            <w:tcW w:w="1584" w:type="pct"/>
            <w:gridSpan w:val="2"/>
          </w:tcPr>
          <w:p w14:paraId="191AA20A" w14:textId="6FA45FD9" w:rsidR="00CE6EFD" w:rsidRPr="0085022A" w:rsidRDefault="00CE6EFD" w:rsidP="00CE6EFD">
            <w:pPr>
              <w:pStyle w:val="BodyText1"/>
              <w:widowControl w:val="0"/>
              <w:spacing w:before="120" w:after="120" w:line="26" w:lineRule="atLeast"/>
              <w:ind w:left="748" w:hanging="223"/>
              <w:rPr>
                <w:rFonts w:cs="Times New Roman"/>
                <w:color w:val="000000" w:themeColor="text1"/>
                <w:szCs w:val="20"/>
              </w:rPr>
            </w:pPr>
            <w:r w:rsidRPr="0085022A">
              <w:rPr>
                <w:rFonts w:cs="Times New Roman"/>
                <w:color w:val="000000" w:themeColor="text1"/>
                <w:szCs w:val="20"/>
              </w:rPr>
              <w:t>•</w:t>
            </w:r>
            <w:r w:rsidRPr="0085022A">
              <w:rPr>
                <w:rFonts w:cs="Times New Roman"/>
                <w:color w:val="000000" w:themeColor="text1"/>
                <w:szCs w:val="20"/>
              </w:rPr>
              <w:tab/>
              <w:t>Relevant Financial Centre:</w:t>
            </w:r>
          </w:p>
        </w:tc>
        <w:tc>
          <w:tcPr>
            <w:tcW w:w="3166" w:type="pct"/>
          </w:tcPr>
          <w:p w14:paraId="191AA20B" w14:textId="21825FFA"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p>
        </w:tc>
      </w:tr>
      <w:tr w:rsidR="00CE6EFD" w:rsidRPr="0085022A" w14:paraId="191AA212" w14:textId="77777777" w:rsidTr="00932915">
        <w:tc>
          <w:tcPr>
            <w:tcW w:w="211" w:type="pct"/>
          </w:tcPr>
          <w:p w14:paraId="191AA20E"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0F" w14:textId="2AD39BD4"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(ix)</w:t>
            </w:r>
            <w:r w:rsidRPr="0085022A">
              <w:rPr>
                <w:rFonts w:cs="Times New Roman"/>
                <w:color w:val="000000" w:themeColor="text1"/>
                <w:szCs w:val="20"/>
              </w:rPr>
              <w:tab/>
              <w:t>ISDA Determination:</w:t>
            </w:r>
          </w:p>
        </w:tc>
        <w:tc>
          <w:tcPr>
            <w:tcW w:w="3206" w:type="pct"/>
            <w:gridSpan w:val="2"/>
          </w:tcPr>
          <w:p w14:paraId="191AA210"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p>
        </w:tc>
      </w:tr>
      <w:tr w:rsidR="00CE6EFD" w:rsidRPr="0085022A" w14:paraId="5C6E6A3E" w14:textId="77777777" w:rsidTr="00932915">
        <w:tc>
          <w:tcPr>
            <w:tcW w:w="211" w:type="pct"/>
          </w:tcPr>
          <w:p w14:paraId="0DB40607"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4E57F74F" w14:textId="3EEDBA9E" w:rsidR="00CE6EFD" w:rsidRPr="0085022A" w:rsidRDefault="00CE6EFD" w:rsidP="00CE6EFD">
            <w:pPr>
              <w:pStyle w:val="BodyText1"/>
              <w:widowControl w:val="0"/>
              <w:spacing w:before="120" w:after="120" w:line="26" w:lineRule="atLeast"/>
              <w:ind w:left="1091" w:hanging="426"/>
              <w:rPr>
                <w:rFonts w:cs="Times New Roman"/>
                <w:color w:val="000000" w:themeColor="text1"/>
                <w:szCs w:val="20"/>
              </w:rPr>
            </w:pPr>
            <w:r w:rsidRPr="0085022A">
              <w:rPr>
                <w:rFonts w:cs="Times New Roman"/>
                <w:color w:val="000000" w:themeColor="text1"/>
                <w:szCs w:val="20"/>
              </w:rPr>
              <w:t>•</w:t>
            </w:r>
            <w:r w:rsidRPr="0085022A">
              <w:rPr>
                <w:rFonts w:cs="Times New Roman"/>
                <w:color w:val="000000" w:themeColor="text1"/>
                <w:szCs w:val="20"/>
              </w:rPr>
              <w:tab/>
            </w:r>
            <w:r>
              <w:rPr>
                <w:rFonts w:cs="Times New Roman"/>
                <w:color w:val="000000" w:themeColor="text1"/>
                <w:szCs w:val="20"/>
              </w:rPr>
              <w:t>ISDA Definitions</w:t>
            </w:r>
            <w:r w:rsidRPr="0085022A">
              <w:rPr>
                <w:rFonts w:cs="Times New Roman"/>
                <w:color w:val="000000" w:themeColor="text1"/>
                <w:szCs w:val="20"/>
              </w:rPr>
              <w:t>:</w:t>
            </w:r>
          </w:p>
        </w:tc>
        <w:tc>
          <w:tcPr>
            <w:tcW w:w="3206" w:type="pct"/>
            <w:gridSpan w:val="2"/>
          </w:tcPr>
          <w:p w14:paraId="1FB77774" w14:textId="32822ACF" w:rsidR="00CE6EFD" w:rsidRPr="0085022A" w:rsidRDefault="00CE6EFD" w:rsidP="00CE6EFD">
            <w:pPr>
              <w:pStyle w:val="BodyText"/>
              <w:widowControl w:val="0"/>
              <w:spacing w:before="120" w:after="120" w:line="26" w:lineRule="atLeast"/>
              <w:rPr>
                <w:rFonts w:cs="Times New Roman"/>
                <w:color w:val="000000" w:themeColor="text1"/>
                <w:szCs w:val="20"/>
              </w:rPr>
            </w:pPr>
            <w:r w:rsidRPr="00C354E2">
              <w:rPr>
                <w:rFonts w:cs="Times New Roman"/>
                <w:color w:val="000000" w:themeColor="text1"/>
                <w:szCs w:val="20"/>
              </w:rPr>
              <w:t>[2006 ISDA Definitions / 2021 ISDA Definitions]</w:t>
            </w:r>
          </w:p>
        </w:tc>
      </w:tr>
      <w:tr w:rsidR="00CE6EFD" w:rsidRPr="0085022A" w14:paraId="191AA218" w14:textId="77777777" w:rsidTr="00932915">
        <w:tc>
          <w:tcPr>
            <w:tcW w:w="211" w:type="pct"/>
          </w:tcPr>
          <w:p w14:paraId="191AA213"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14" w14:textId="77777777" w:rsidR="00CE6EFD" w:rsidRPr="0085022A" w:rsidRDefault="00CE6EFD" w:rsidP="00CE6EFD">
            <w:pPr>
              <w:pStyle w:val="BodyText1"/>
              <w:widowControl w:val="0"/>
              <w:spacing w:before="120" w:after="120" w:line="26" w:lineRule="atLeast"/>
              <w:ind w:left="1091" w:hanging="426"/>
              <w:rPr>
                <w:rFonts w:cs="Times New Roman"/>
                <w:color w:val="000000" w:themeColor="text1"/>
                <w:szCs w:val="20"/>
              </w:rPr>
            </w:pPr>
            <w:r w:rsidRPr="0085022A">
              <w:rPr>
                <w:rFonts w:cs="Times New Roman"/>
                <w:color w:val="000000" w:themeColor="text1"/>
                <w:szCs w:val="20"/>
              </w:rPr>
              <w:t>•</w:t>
            </w:r>
            <w:r w:rsidRPr="0085022A">
              <w:rPr>
                <w:rFonts w:cs="Times New Roman"/>
                <w:color w:val="000000" w:themeColor="text1"/>
                <w:szCs w:val="20"/>
              </w:rPr>
              <w:tab/>
              <w:t>Floating Rate Option:</w:t>
            </w:r>
          </w:p>
        </w:tc>
        <w:tc>
          <w:tcPr>
            <w:tcW w:w="3206" w:type="pct"/>
            <w:gridSpan w:val="2"/>
          </w:tcPr>
          <w:p w14:paraId="191AA215" w14:textId="719BE8C9" w:rsidR="00CE6EFD" w:rsidRPr="0085022A" w:rsidRDefault="00CE6EFD" w:rsidP="00D47581">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p>
        </w:tc>
      </w:tr>
      <w:tr w:rsidR="00CE6EFD" w:rsidRPr="0085022A" w14:paraId="191AA21D" w14:textId="77777777" w:rsidTr="00932915">
        <w:tc>
          <w:tcPr>
            <w:tcW w:w="211" w:type="pct"/>
          </w:tcPr>
          <w:p w14:paraId="191AA219"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1A" w14:textId="77777777" w:rsidR="00CE6EFD" w:rsidRPr="0085022A" w:rsidRDefault="00CE6EFD" w:rsidP="00CE6EFD">
            <w:pPr>
              <w:pStyle w:val="BodyText1"/>
              <w:widowControl w:val="0"/>
              <w:spacing w:before="120" w:after="120" w:line="26" w:lineRule="atLeast"/>
              <w:ind w:left="1091" w:hanging="426"/>
              <w:rPr>
                <w:rFonts w:cs="Times New Roman"/>
                <w:color w:val="000000" w:themeColor="text1"/>
                <w:szCs w:val="20"/>
              </w:rPr>
            </w:pPr>
            <w:r w:rsidRPr="0085022A">
              <w:rPr>
                <w:rFonts w:cs="Times New Roman"/>
                <w:color w:val="000000" w:themeColor="text1"/>
                <w:szCs w:val="20"/>
              </w:rPr>
              <w:t>•</w:t>
            </w:r>
            <w:r w:rsidRPr="0085022A">
              <w:rPr>
                <w:rFonts w:cs="Times New Roman"/>
                <w:color w:val="000000" w:themeColor="text1"/>
                <w:szCs w:val="20"/>
              </w:rPr>
              <w:tab/>
              <w:t>Designated Maturity:</w:t>
            </w:r>
          </w:p>
        </w:tc>
        <w:tc>
          <w:tcPr>
            <w:tcW w:w="3206" w:type="pct"/>
            <w:gridSpan w:val="2"/>
          </w:tcPr>
          <w:p w14:paraId="191AA21B" w14:textId="053E498E" w:rsidR="00CE6EFD" w:rsidRPr="0085022A" w:rsidRDefault="00CE6EFD" w:rsidP="00D47581">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p>
        </w:tc>
      </w:tr>
      <w:tr w:rsidR="00CE6EFD" w:rsidRPr="0085022A" w14:paraId="191AA222" w14:textId="77777777" w:rsidTr="00932915">
        <w:tc>
          <w:tcPr>
            <w:tcW w:w="211" w:type="pct"/>
          </w:tcPr>
          <w:p w14:paraId="191AA21E"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1F" w14:textId="77777777" w:rsidR="00CE6EFD" w:rsidRPr="0085022A" w:rsidRDefault="00CE6EFD" w:rsidP="00CE6EFD">
            <w:pPr>
              <w:pStyle w:val="BodyText1"/>
              <w:widowControl w:val="0"/>
              <w:spacing w:before="120" w:after="120" w:line="26" w:lineRule="atLeast"/>
              <w:ind w:left="1091" w:hanging="426"/>
              <w:rPr>
                <w:rFonts w:cs="Times New Roman"/>
                <w:color w:val="000000" w:themeColor="text1"/>
                <w:szCs w:val="20"/>
              </w:rPr>
            </w:pPr>
            <w:r w:rsidRPr="0085022A">
              <w:rPr>
                <w:rFonts w:cs="Times New Roman"/>
                <w:color w:val="000000" w:themeColor="text1"/>
                <w:szCs w:val="20"/>
              </w:rPr>
              <w:t>•</w:t>
            </w:r>
            <w:r w:rsidRPr="0085022A">
              <w:rPr>
                <w:rFonts w:cs="Times New Roman"/>
                <w:color w:val="000000" w:themeColor="text1"/>
                <w:szCs w:val="20"/>
              </w:rPr>
              <w:tab/>
              <w:t>Reset Date:</w:t>
            </w:r>
          </w:p>
        </w:tc>
        <w:tc>
          <w:tcPr>
            <w:tcW w:w="3206" w:type="pct"/>
            <w:gridSpan w:val="2"/>
          </w:tcPr>
          <w:p w14:paraId="191AA220" w14:textId="453F214F" w:rsidR="00CE6EFD" w:rsidRPr="0085022A" w:rsidRDefault="00CE6EFD" w:rsidP="00CE6EFD">
            <w:pPr>
              <w:pStyle w:val="BodyText"/>
              <w:widowControl w:val="0"/>
              <w:spacing w:before="120" w:after="120" w:line="26" w:lineRule="atLeast"/>
              <w:rPr>
                <w:rFonts w:cs="Times New Roman"/>
                <w:color w:val="000000" w:themeColor="text1"/>
                <w:szCs w:val="20"/>
              </w:rPr>
            </w:pPr>
            <w:r w:rsidRPr="00CE6EFD">
              <w:rPr>
                <w:rFonts w:cs="Times New Roman"/>
                <w:color w:val="000000" w:themeColor="text1"/>
                <w:szCs w:val="20"/>
              </w:rPr>
              <w:t>[•]</w:t>
            </w:r>
          </w:p>
        </w:tc>
      </w:tr>
      <w:tr w:rsidR="00CE6EFD" w:rsidRPr="0085022A" w14:paraId="191AA227" w14:textId="77777777" w:rsidTr="00932915">
        <w:tc>
          <w:tcPr>
            <w:tcW w:w="211" w:type="pct"/>
          </w:tcPr>
          <w:p w14:paraId="191AA223"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24" w14:textId="0A9D214B" w:rsidR="00CE6EFD" w:rsidRPr="0085022A" w:rsidRDefault="00CE6EFD" w:rsidP="00CE6EFD">
            <w:pPr>
              <w:pStyle w:val="BodyText1"/>
              <w:widowControl w:val="0"/>
              <w:spacing w:before="120" w:after="120" w:line="26" w:lineRule="atLeast"/>
              <w:ind w:left="1091" w:hanging="426"/>
              <w:rPr>
                <w:rFonts w:cs="Times New Roman"/>
                <w:color w:val="000000" w:themeColor="text1"/>
                <w:szCs w:val="20"/>
              </w:rPr>
            </w:pPr>
            <w:r w:rsidRPr="0085022A">
              <w:rPr>
                <w:rFonts w:cs="Times New Roman"/>
                <w:color w:val="000000" w:themeColor="text1"/>
                <w:szCs w:val="20"/>
              </w:rPr>
              <w:t>[•</w:t>
            </w:r>
            <w:r w:rsidRPr="0085022A">
              <w:rPr>
                <w:rFonts w:cs="Times New Roman"/>
                <w:color w:val="000000" w:themeColor="text1"/>
                <w:szCs w:val="20"/>
              </w:rPr>
              <w:tab/>
              <w:t>ISDA Benchmarks Supplement:</w:t>
            </w:r>
          </w:p>
        </w:tc>
        <w:tc>
          <w:tcPr>
            <w:tcW w:w="3206" w:type="pct"/>
            <w:gridSpan w:val="2"/>
          </w:tcPr>
          <w:p w14:paraId="191AA225" w14:textId="506091E8"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[Applicable / Not Applicable]]</w:t>
            </w:r>
          </w:p>
        </w:tc>
      </w:tr>
      <w:tr w:rsidR="0029151E" w:rsidRPr="0085022A" w14:paraId="405036D5" w14:textId="77777777" w:rsidTr="00932915">
        <w:tc>
          <w:tcPr>
            <w:tcW w:w="211" w:type="pct"/>
          </w:tcPr>
          <w:p w14:paraId="4E7B8B69" w14:textId="77777777" w:rsidR="0029151E" w:rsidRPr="0085022A" w:rsidRDefault="0029151E" w:rsidP="0029151E">
            <w:pPr>
              <w:widowControl w:val="0"/>
              <w:spacing w:before="120" w:after="120" w:line="26" w:lineRule="atLeast"/>
              <w:rPr>
                <w:color w:val="000000" w:themeColor="text1"/>
                <w:szCs w:val="20"/>
              </w:rPr>
            </w:pPr>
          </w:p>
        </w:tc>
        <w:tc>
          <w:tcPr>
            <w:tcW w:w="1583" w:type="pct"/>
            <w:gridSpan w:val="2"/>
          </w:tcPr>
          <w:p w14:paraId="74A0240B" w14:textId="114CB175" w:rsidR="0029151E" w:rsidRPr="0085022A" w:rsidRDefault="0029151E" w:rsidP="0029151E">
            <w:pPr>
              <w:pStyle w:val="BodyText1"/>
              <w:widowControl w:val="0"/>
              <w:spacing w:before="120" w:after="120" w:line="26" w:lineRule="atLeast"/>
              <w:ind w:left="1091" w:hanging="426"/>
              <w:rPr>
                <w:rFonts w:cs="Times New Roman"/>
                <w:color w:val="000000" w:themeColor="text1"/>
                <w:szCs w:val="20"/>
              </w:rPr>
            </w:pPr>
            <w:r w:rsidRPr="0085022A">
              <w:rPr>
                <w:rFonts w:cs="Times New Roman"/>
                <w:color w:val="000000" w:themeColor="text1"/>
                <w:szCs w:val="20"/>
              </w:rPr>
              <w:t>•</w:t>
            </w:r>
            <w:r w:rsidRPr="0085022A">
              <w:rPr>
                <w:rFonts w:cs="Times New Roman"/>
                <w:color w:val="000000" w:themeColor="text1"/>
                <w:szCs w:val="20"/>
              </w:rPr>
              <w:tab/>
            </w:r>
            <w:r w:rsidRPr="00787695">
              <w:t>Compounding</w:t>
            </w:r>
            <w:r w:rsidRPr="00787695">
              <w:rPr>
                <w:color w:val="000000" w:themeColor="text1"/>
                <w:szCs w:val="20"/>
                <w:lang w:val="en-US"/>
              </w:rPr>
              <w:t>:</w:t>
            </w:r>
          </w:p>
        </w:tc>
        <w:tc>
          <w:tcPr>
            <w:tcW w:w="3206" w:type="pct"/>
            <w:gridSpan w:val="2"/>
          </w:tcPr>
          <w:p w14:paraId="3E939F3A" w14:textId="200A600F" w:rsidR="0029151E" w:rsidRPr="0085022A" w:rsidRDefault="0029151E" w:rsidP="0029151E">
            <w:pPr>
              <w:pStyle w:val="BodyText"/>
              <w:widowControl w:val="0"/>
              <w:spacing w:before="120" w:after="120" w:line="26" w:lineRule="atLeast"/>
              <w:rPr>
                <w:rFonts w:cs="Times New Roman"/>
                <w:color w:val="000000" w:themeColor="text1"/>
                <w:szCs w:val="20"/>
              </w:rPr>
            </w:pPr>
            <w:r w:rsidRPr="00D47581">
              <w:rPr>
                <w:color w:val="000000" w:themeColor="text1"/>
                <w:szCs w:val="20"/>
              </w:rPr>
              <w:t>[Applicable/Not Applicable]</w:t>
            </w:r>
            <w:r w:rsidRPr="00787695">
              <w:rPr>
                <w:color w:val="000000" w:themeColor="text1"/>
                <w:szCs w:val="20"/>
              </w:rPr>
              <w:t xml:space="preserve"> (</w:t>
            </w:r>
            <w:r w:rsidRPr="00787695">
              <w:rPr>
                <w:i/>
                <w:iCs/>
                <w:color w:val="000000" w:themeColor="text1"/>
                <w:szCs w:val="20"/>
              </w:rPr>
              <w:t>If not applicable delete the remaining sub-paragraphs of this paragraph</w:t>
            </w:r>
            <w:r w:rsidRPr="00787695">
              <w:rPr>
                <w:color w:val="000000" w:themeColor="text1"/>
                <w:szCs w:val="20"/>
              </w:rPr>
              <w:t>)</w:t>
            </w:r>
          </w:p>
        </w:tc>
      </w:tr>
      <w:tr w:rsidR="0029151E" w:rsidRPr="0085022A" w14:paraId="01598B46" w14:textId="77777777" w:rsidTr="00932915">
        <w:tc>
          <w:tcPr>
            <w:tcW w:w="211" w:type="pct"/>
          </w:tcPr>
          <w:p w14:paraId="60545D26" w14:textId="77777777" w:rsidR="0029151E" w:rsidRPr="0085022A" w:rsidRDefault="0029151E" w:rsidP="0029151E">
            <w:pPr>
              <w:widowControl w:val="0"/>
              <w:spacing w:before="120" w:after="120" w:line="26" w:lineRule="atLeast"/>
              <w:rPr>
                <w:color w:val="000000" w:themeColor="text1"/>
                <w:szCs w:val="20"/>
              </w:rPr>
            </w:pPr>
          </w:p>
        </w:tc>
        <w:tc>
          <w:tcPr>
            <w:tcW w:w="1583" w:type="pct"/>
            <w:gridSpan w:val="2"/>
          </w:tcPr>
          <w:p w14:paraId="1F86577E" w14:textId="69F21BE0" w:rsidR="0029151E" w:rsidRPr="0085022A" w:rsidRDefault="0029151E" w:rsidP="0029151E">
            <w:pPr>
              <w:pStyle w:val="BodyText1"/>
              <w:widowControl w:val="0"/>
              <w:spacing w:before="120" w:after="120" w:line="26" w:lineRule="atLeast"/>
              <w:ind w:left="1328" w:hanging="426"/>
              <w:rPr>
                <w:rFonts w:cs="Times New Roman"/>
                <w:color w:val="000000" w:themeColor="text1"/>
                <w:szCs w:val="20"/>
              </w:rPr>
            </w:pPr>
            <w:r w:rsidRPr="00787695">
              <w:t xml:space="preserve">- </w:t>
            </w:r>
            <w:r w:rsidRPr="00787695">
              <w:tab/>
              <w:t>Compounding</w:t>
            </w:r>
            <w:r w:rsidRPr="00787695">
              <w:rPr>
                <w:color w:val="000000" w:themeColor="text1"/>
                <w:szCs w:val="20"/>
                <w:lang w:val="en-US"/>
              </w:rPr>
              <w:t xml:space="preserve"> Method:</w:t>
            </w:r>
          </w:p>
        </w:tc>
        <w:tc>
          <w:tcPr>
            <w:tcW w:w="3206" w:type="pct"/>
            <w:gridSpan w:val="2"/>
          </w:tcPr>
          <w:p w14:paraId="04A71EB5" w14:textId="77777777" w:rsidR="0029151E" w:rsidRPr="0029151E" w:rsidRDefault="0029151E" w:rsidP="004371E1">
            <w:pPr>
              <w:pStyle w:val="BodyText"/>
              <w:ind w:left="663" w:hanging="604"/>
              <w:rPr>
                <w:color w:val="000000" w:themeColor="text1"/>
                <w:sz w:val="21"/>
                <w:lang w:val="en-US"/>
              </w:rPr>
            </w:pPr>
            <w:r w:rsidRPr="0029151E">
              <w:rPr>
                <w:color w:val="000000" w:themeColor="text1"/>
                <w:szCs w:val="20"/>
                <w:lang w:val="en-US"/>
              </w:rPr>
              <w:t>[Compounding with Lookback</w:t>
            </w:r>
          </w:p>
          <w:p w14:paraId="1A51A873" w14:textId="67506E63" w:rsidR="0029151E" w:rsidRPr="0029151E" w:rsidRDefault="0029151E" w:rsidP="00E2389C">
            <w:pPr>
              <w:pStyle w:val="BodyText"/>
              <w:ind w:left="379" w:hanging="320"/>
              <w:rPr>
                <w:color w:val="000000" w:themeColor="text1"/>
                <w:sz w:val="21"/>
                <w:lang w:val="en-US"/>
              </w:rPr>
            </w:pPr>
            <w:r w:rsidRPr="0029151E">
              <w:rPr>
                <w:color w:val="000000" w:themeColor="text1"/>
                <w:szCs w:val="20"/>
                <w:lang w:val="en-US"/>
              </w:rPr>
              <w:t>•</w:t>
            </w:r>
            <w:r w:rsidRPr="0029151E">
              <w:rPr>
                <w:color w:val="000000" w:themeColor="text1"/>
                <w:szCs w:val="20"/>
                <w:lang w:val="en-US"/>
              </w:rPr>
              <w:tab/>
              <w:t>Lookback: [•] Applicable Business Days]</w:t>
            </w:r>
            <w:r w:rsidR="00CC36B7">
              <w:rPr>
                <w:color w:val="000000" w:themeColor="text1"/>
                <w:szCs w:val="20"/>
                <w:lang w:val="en-US"/>
              </w:rPr>
              <w:t xml:space="preserve"> </w:t>
            </w:r>
            <w:r w:rsidR="00CC36B7" w:rsidRPr="00CC36B7">
              <w:rPr>
                <w:i/>
                <w:iCs/>
                <w:color w:val="000000" w:themeColor="text1"/>
                <w:szCs w:val="20"/>
                <w:lang w:val="en-US"/>
              </w:rPr>
              <w:t>(Minimum Applicable 5 Business Days)</w:t>
            </w:r>
          </w:p>
          <w:p w14:paraId="49B7FB13" w14:textId="77777777" w:rsidR="0029151E" w:rsidRPr="0029151E" w:rsidRDefault="0029151E" w:rsidP="0029151E">
            <w:pPr>
              <w:pStyle w:val="BodyText"/>
              <w:ind w:left="59"/>
              <w:rPr>
                <w:color w:val="000000" w:themeColor="text1"/>
                <w:sz w:val="21"/>
                <w:lang w:val="en-US"/>
              </w:rPr>
            </w:pPr>
            <w:r w:rsidRPr="0029151E">
              <w:rPr>
                <w:color w:val="000000" w:themeColor="text1"/>
                <w:szCs w:val="20"/>
                <w:lang w:val="en-US"/>
              </w:rPr>
              <w:t>[Compounding with Observation Period Shift</w:t>
            </w:r>
          </w:p>
          <w:p w14:paraId="3227E3B1" w14:textId="7244515B" w:rsidR="0029151E" w:rsidRPr="0029151E" w:rsidRDefault="0029151E" w:rsidP="00E2389C">
            <w:pPr>
              <w:pStyle w:val="BodyText"/>
              <w:ind w:left="379" w:hanging="337"/>
              <w:rPr>
                <w:color w:val="000000" w:themeColor="text1"/>
                <w:sz w:val="21"/>
                <w:lang w:val="en-US"/>
              </w:rPr>
            </w:pPr>
            <w:r w:rsidRPr="0029151E">
              <w:rPr>
                <w:color w:val="000000" w:themeColor="text1"/>
                <w:szCs w:val="20"/>
                <w:lang w:val="en-US"/>
              </w:rPr>
              <w:t>•</w:t>
            </w:r>
            <w:r w:rsidRPr="0029151E">
              <w:rPr>
                <w:color w:val="000000" w:themeColor="text1"/>
                <w:szCs w:val="20"/>
                <w:lang w:val="en-US"/>
              </w:rPr>
              <w:tab/>
              <w:t>Observation Period Shift: [•] Observation Period Shift Business Days</w:t>
            </w:r>
          </w:p>
          <w:p w14:paraId="3F56C455" w14:textId="77777777" w:rsidR="0029151E" w:rsidRPr="0029151E" w:rsidRDefault="0029151E" w:rsidP="00E2389C">
            <w:pPr>
              <w:pStyle w:val="BodyText"/>
              <w:ind w:left="379" w:hanging="320"/>
              <w:rPr>
                <w:color w:val="000000" w:themeColor="text1"/>
                <w:sz w:val="21"/>
                <w:lang w:val="en-US"/>
              </w:rPr>
            </w:pPr>
            <w:r w:rsidRPr="0029151E">
              <w:rPr>
                <w:color w:val="000000" w:themeColor="text1"/>
                <w:szCs w:val="20"/>
                <w:lang w:val="en-US"/>
              </w:rPr>
              <w:t>•</w:t>
            </w:r>
            <w:r w:rsidRPr="0029151E">
              <w:rPr>
                <w:color w:val="000000" w:themeColor="text1"/>
                <w:szCs w:val="20"/>
                <w:lang w:val="en-US"/>
              </w:rPr>
              <w:tab/>
              <w:t>Observation Period Shift Additional Business Days: [[•] / Not Applicable]]</w:t>
            </w:r>
          </w:p>
          <w:p w14:paraId="7EB6D235" w14:textId="77777777" w:rsidR="0029151E" w:rsidRPr="0029151E" w:rsidRDefault="0029151E" w:rsidP="0029151E">
            <w:pPr>
              <w:pStyle w:val="BodyText"/>
              <w:ind w:left="59"/>
              <w:rPr>
                <w:color w:val="000000" w:themeColor="text1"/>
                <w:sz w:val="21"/>
                <w:lang w:val="en-US"/>
              </w:rPr>
            </w:pPr>
            <w:r w:rsidRPr="0029151E">
              <w:rPr>
                <w:color w:val="000000" w:themeColor="text1"/>
                <w:szCs w:val="20"/>
                <w:lang w:val="en-US"/>
              </w:rPr>
              <w:t>[Compounding with Lockout</w:t>
            </w:r>
          </w:p>
          <w:p w14:paraId="46AB3995" w14:textId="55DFF6FF" w:rsidR="0029151E" w:rsidRPr="0029151E" w:rsidRDefault="0029151E" w:rsidP="00E2389C">
            <w:pPr>
              <w:pStyle w:val="BodyText"/>
              <w:ind w:left="379" w:hanging="320"/>
              <w:rPr>
                <w:color w:val="000000" w:themeColor="text1"/>
                <w:sz w:val="21"/>
                <w:lang w:val="en-US"/>
              </w:rPr>
            </w:pPr>
            <w:r w:rsidRPr="0029151E">
              <w:rPr>
                <w:color w:val="000000" w:themeColor="text1"/>
                <w:szCs w:val="20"/>
                <w:lang w:val="en-US"/>
              </w:rPr>
              <w:t>•</w:t>
            </w:r>
            <w:r w:rsidR="00D47581" w:rsidRPr="0029151E">
              <w:rPr>
                <w:color w:val="000000" w:themeColor="text1"/>
                <w:szCs w:val="20"/>
                <w:lang w:val="en-US"/>
              </w:rPr>
              <w:tab/>
            </w:r>
            <w:r w:rsidRPr="0029151E">
              <w:rPr>
                <w:color w:val="000000" w:themeColor="text1"/>
                <w:szCs w:val="20"/>
                <w:lang w:val="en-US"/>
              </w:rPr>
              <w:t>Lockout: [•] Lockout Period Business Days</w:t>
            </w:r>
          </w:p>
          <w:p w14:paraId="7FD74AB2" w14:textId="16A696BF" w:rsidR="0029151E" w:rsidRPr="0029151E" w:rsidRDefault="00D47581" w:rsidP="00E2389C">
            <w:pPr>
              <w:pStyle w:val="BodyText"/>
              <w:ind w:left="379" w:hanging="320"/>
              <w:rPr>
                <w:rFonts w:cs="Times New Roman"/>
                <w:color w:val="000000" w:themeColor="text1"/>
                <w:szCs w:val="20"/>
              </w:rPr>
            </w:pPr>
            <w:r w:rsidRPr="0029151E">
              <w:rPr>
                <w:color w:val="000000" w:themeColor="text1"/>
                <w:szCs w:val="20"/>
                <w:lang w:val="en-US"/>
              </w:rPr>
              <w:t>•</w:t>
            </w:r>
            <w:r w:rsidRPr="0029151E">
              <w:rPr>
                <w:color w:val="000000" w:themeColor="text1"/>
                <w:szCs w:val="20"/>
                <w:lang w:val="en-US"/>
              </w:rPr>
              <w:tab/>
              <w:t xml:space="preserve">Lockout </w:t>
            </w:r>
            <w:r w:rsidR="0029151E" w:rsidRPr="0029151E">
              <w:rPr>
                <w:color w:val="000000" w:themeColor="text1"/>
                <w:szCs w:val="20"/>
                <w:lang w:val="en-US"/>
              </w:rPr>
              <w:t>Period Business Days: [[•]/Applicable Business Days]]</w:t>
            </w:r>
          </w:p>
        </w:tc>
      </w:tr>
      <w:tr w:rsidR="0029151E" w:rsidRPr="0085022A" w14:paraId="039AD2B3" w14:textId="77777777" w:rsidTr="00932915">
        <w:tc>
          <w:tcPr>
            <w:tcW w:w="211" w:type="pct"/>
          </w:tcPr>
          <w:p w14:paraId="56D91195" w14:textId="77777777" w:rsidR="0029151E" w:rsidRPr="0085022A" w:rsidRDefault="0029151E" w:rsidP="0029151E">
            <w:pPr>
              <w:widowControl w:val="0"/>
              <w:spacing w:before="120" w:after="120" w:line="26" w:lineRule="atLeast"/>
              <w:rPr>
                <w:color w:val="000000" w:themeColor="text1"/>
                <w:szCs w:val="20"/>
              </w:rPr>
            </w:pPr>
          </w:p>
        </w:tc>
        <w:tc>
          <w:tcPr>
            <w:tcW w:w="1583" w:type="pct"/>
            <w:gridSpan w:val="2"/>
          </w:tcPr>
          <w:p w14:paraId="60846D66" w14:textId="252B3344" w:rsidR="0029151E" w:rsidRPr="0085022A" w:rsidRDefault="0029151E" w:rsidP="0029151E">
            <w:pPr>
              <w:pStyle w:val="BodyText1"/>
              <w:widowControl w:val="0"/>
              <w:spacing w:before="120" w:after="120" w:line="26" w:lineRule="atLeast"/>
              <w:ind w:left="1091" w:hanging="426"/>
              <w:rPr>
                <w:rFonts w:cs="Times New Roman"/>
                <w:color w:val="000000" w:themeColor="text1"/>
                <w:szCs w:val="20"/>
              </w:rPr>
            </w:pPr>
            <w:r w:rsidRPr="0085022A">
              <w:rPr>
                <w:rFonts w:cs="Times New Roman"/>
                <w:color w:val="000000" w:themeColor="text1"/>
                <w:szCs w:val="20"/>
              </w:rPr>
              <w:t>•</w:t>
            </w:r>
            <w:r w:rsidRPr="0085022A">
              <w:rPr>
                <w:rFonts w:cs="Times New Roman"/>
                <w:color w:val="000000" w:themeColor="text1"/>
                <w:szCs w:val="20"/>
              </w:rPr>
              <w:tab/>
            </w:r>
            <w:r w:rsidRPr="00787695">
              <w:t>Averaging</w:t>
            </w:r>
          </w:p>
        </w:tc>
        <w:tc>
          <w:tcPr>
            <w:tcW w:w="3206" w:type="pct"/>
            <w:gridSpan w:val="2"/>
          </w:tcPr>
          <w:p w14:paraId="5365CDF3" w14:textId="1676C63D" w:rsidR="0029151E" w:rsidRPr="0029151E" w:rsidRDefault="0029151E" w:rsidP="0029151E">
            <w:pPr>
              <w:pStyle w:val="BodyText"/>
              <w:widowControl w:val="0"/>
              <w:spacing w:before="120" w:after="120" w:line="26" w:lineRule="atLeast"/>
              <w:rPr>
                <w:rFonts w:cs="Times New Roman"/>
                <w:color w:val="000000" w:themeColor="text1"/>
                <w:szCs w:val="20"/>
              </w:rPr>
            </w:pPr>
            <w:r w:rsidRPr="0029151E">
              <w:rPr>
                <w:color w:val="000000" w:themeColor="text1"/>
                <w:szCs w:val="20"/>
                <w:lang w:val="en-US"/>
              </w:rPr>
              <w:t>[Applicable/Not Applicable]] (</w:t>
            </w:r>
            <w:r w:rsidRPr="0029151E">
              <w:rPr>
                <w:i/>
                <w:iCs/>
                <w:color w:val="000000" w:themeColor="text1"/>
                <w:szCs w:val="20"/>
                <w:lang w:val="en-US"/>
              </w:rPr>
              <w:t>If not applicable delete the remaining sub-paragraphs of this paragraph</w:t>
            </w:r>
            <w:r w:rsidRPr="0029151E">
              <w:rPr>
                <w:color w:val="000000" w:themeColor="text1"/>
                <w:szCs w:val="20"/>
                <w:lang w:val="en-US"/>
              </w:rPr>
              <w:t>)</w:t>
            </w:r>
          </w:p>
        </w:tc>
      </w:tr>
      <w:tr w:rsidR="0029151E" w:rsidRPr="0085022A" w14:paraId="4B721076" w14:textId="77777777" w:rsidTr="00932915">
        <w:tc>
          <w:tcPr>
            <w:tcW w:w="211" w:type="pct"/>
          </w:tcPr>
          <w:p w14:paraId="6591D453" w14:textId="77777777" w:rsidR="0029151E" w:rsidRPr="0085022A" w:rsidRDefault="0029151E" w:rsidP="0029151E">
            <w:pPr>
              <w:widowControl w:val="0"/>
              <w:spacing w:before="120" w:after="120" w:line="26" w:lineRule="atLeast"/>
              <w:rPr>
                <w:color w:val="000000" w:themeColor="text1"/>
                <w:szCs w:val="20"/>
              </w:rPr>
            </w:pPr>
          </w:p>
        </w:tc>
        <w:tc>
          <w:tcPr>
            <w:tcW w:w="1583" w:type="pct"/>
            <w:gridSpan w:val="2"/>
          </w:tcPr>
          <w:p w14:paraId="268B4FF1" w14:textId="1AA3962D" w:rsidR="0029151E" w:rsidRPr="0085022A" w:rsidRDefault="0029151E" w:rsidP="0029151E">
            <w:pPr>
              <w:pStyle w:val="BodyText1"/>
              <w:widowControl w:val="0"/>
              <w:spacing w:before="120" w:after="120" w:line="26" w:lineRule="atLeast"/>
              <w:ind w:left="1328" w:hanging="426"/>
              <w:rPr>
                <w:rFonts w:cs="Times New Roman"/>
                <w:color w:val="000000" w:themeColor="text1"/>
                <w:szCs w:val="20"/>
              </w:rPr>
            </w:pPr>
            <w:r w:rsidRPr="00787695">
              <w:rPr>
                <w:color w:val="000000" w:themeColor="text1"/>
                <w:szCs w:val="20"/>
              </w:rPr>
              <w:t>-</w:t>
            </w:r>
            <w:r w:rsidRPr="00787695">
              <w:rPr>
                <w:color w:val="000000" w:themeColor="text1"/>
                <w:szCs w:val="20"/>
              </w:rPr>
              <w:tab/>
            </w:r>
            <w:r w:rsidRPr="00787695">
              <w:t>Averaging</w:t>
            </w:r>
            <w:r w:rsidRPr="00787695">
              <w:rPr>
                <w:color w:val="000000" w:themeColor="text1"/>
                <w:szCs w:val="20"/>
              </w:rPr>
              <w:t xml:space="preserve"> Method:</w:t>
            </w:r>
          </w:p>
        </w:tc>
        <w:tc>
          <w:tcPr>
            <w:tcW w:w="3206" w:type="pct"/>
            <w:gridSpan w:val="2"/>
          </w:tcPr>
          <w:p w14:paraId="467AA49F" w14:textId="77777777" w:rsidR="0029151E" w:rsidRPr="0029151E" w:rsidRDefault="0029151E" w:rsidP="0029151E">
            <w:pPr>
              <w:pStyle w:val="BodyText"/>
              <w:ind w:left="57"/>
              <w:rPr>
                <w:color w:val="000000" w:themeColor="text1"/>
                <w:sz w:val="21"/>
                <w:lang w:val="en-US"/>
              </w:rPr>
            </w:pPr>
            <w:r w:rsidRPr="0029151E">
              <w:rPr>
                <w:color w:val="000000" w:themeColor="text1"/>
                <w:szCs w:val="20"/>
                <w:lang w:val="en-US"/>
              </w:rPr>
              <w:t>[Averaging with Lookback</w:t>
            </w:r>
          </w:p>
          <w:p w14:paraId="6A0A4B57" w14:textId="53959DCB" w:rsidR="0029151E" w:rsidRPr="0029151E" w:rsidRDefault="0029151E" w:rsidP="00E2389C">
            <w:pPr>
              <w:pStyle w:val="BodyText"/>
              <w:ind w:left="379" w:hanging="320"/>
              <w:rPr>
                <w:color w:val="000000" w:themeColor="text1"/>
                <w:sz w:val="21"/>
                <w:lang w:val="en-US"/>
              </w:rPr>
            </w:pPr>
            <w:r w:rsidRPr="0029151E">
              <w:rPr>
                <w:color w:val="000000" w:themeColor="text1"/>
                <w:szCs w:val="20"/>
              </w:rPr>
              <w:t>•</w:t>
            </w:r>
            <w:r w:rsidRPr="0029151E">
              <w:rPr>
                <w:color w:val="000000" w:themeColor="text1"/>
                <w:szCs w:val="20"/>
              </w:rPr>
              <w:tab/>
              <w:t xml:space="preserve">Lookback: </w:t>
            </w:r>
            <w:r w:rsidRPr="0029151E">
              <w:rPr>
                <w:color w:val="000000" w:themeColor="text1"/>
                <w:szCs w:val="20"/>
                <w:lang w:val="en-US"/>
              </w:rPr>
              <w:t>[•] Applicable Business Days]</w:t>
            </w:r>
            <w:r w:rsidR="00CC36B7">
              <w:rPr>
                <w:color w:val="000000" w:themeColor="text1"/>
                <w:szCs w:val="20"/>
                <w:lang w:val="en-US"/>
              </w:rPr>
              <w:t xml:space="preserve"> </w:t>
            </w:r>
            <w:r w:rsidR="00CC36B7" w:rsidRPr="00CC36B7">
              <w:rPr>
                <w:i/>
                <w:iCs/>
                <w:color w:val="000000" w:themeColor="text1"/>
                <w:szCs w:val="20"/>
                <w:lang w:val="en-US"/>
              </w:rPr>
              <w:t>(Minimum Applicable 5 Business Days)</w:t>
            </w:r>
          </w:p>
          <w:p w14:paraId="27F931CE" w14:textId="77777777" w:rsidR="0029151E" w:rsidRPr="0029151E" w:rsidRDefault="0029151E" w:rsidP="0029151E">
            <w:pPr>
              <w:pStyle w:val="BodyText"/>
              <w:ind w:left="59"/>
              <w:rPr>
                <w:color w:val="000000" w:themeColor="text1"/>
                <w:sz w:val="21"/>
              </w:rPr>
            </w:pPr>
            <w:r w:rsidRPr="0029151E">
              <w:rPr>
                <w:color w:val="000000" w:themeColor="text1"/>
                <w:szCs w:val="20"/>
              </w:rPr>
              <w:t>[Averaging with Observation Period Shift</w:t>
            </w:r>
          </w:p>
          <w:p w14:paraId="1DF88694" w14:textId="10C50B07" w:rsidR="0029151E" w:rsidRPr="0029151E" w:rsidRDefault="0029151E" w:rsidP="00E2389C">
            <w:pPr>
              <w:pStyle w:val="BodyText"/>
              <w:ind w:left="379" w:hanging="320"/>
              <w:rPr>
                <w:color w:val="000000" w:themeColor="text1"/>
                <w:sz w:val="21"/>
              </w:rPr>
            </w:pPr>
            <w:r w:rsidRPr="0029151E">
              <w:rPr>
                <w:color w:val="000000" w:themeColor="text1"/>
                <w:szCs w:val="20"/>
              </w:rPr>
              <w:t>•</w:t>
            </w:r>
            <w:r w:rsidRPr="0029151E">
              <w:rPr>
                <w:color w:val="000000" w:themeColor="text1"/>
                <w:szCs w:val="20"/>
              </w:rPr>
              <w:tab/>
              <w:t xml:space="preserve">Observation Period Shift: </w:t>
            </w:r>
            <w:r w:rsidRPr="0029151E">
              <w:rPr>
                <w:color w:val="000000" w:themeColor="text1"/>
                <w:szCs w:val="20"/>
                <w:lang w:val="en-US"/>
              </w:rPr>
              <w:t>[•] Observation Period Shift Business Days</w:t>
            </w:r>
          </w:p>
          <w:p w14:paraId="624F8DF7" w14:textId="77777777" w:rsidR="0029151E" w:rsidRPr="0029151E" w:rsidRDefault="0029151E" w:rsidP="00E2389C">
            <w:pPr>
              <w:pStyle w:val="BodyText"/>
              <w:ind w:left="379" w:hanging="320"/>
              <w:rPr>
                <w:color w:val="000000" w:themeColor="text1"/>
                <w:sz w:val="21"/>
                <w:lang w:val="en-US"/>
              </w:rPr>
            </w:pPr>
            <w:r w:rsidRPr="0029151E">
              <w:rPr>
                <w:color w:val="000000" w:themeColor="text1"/>
                <w:szCs w:val="20"/>
              </w:rPr>
              <w:t>•</w:t>
            </w:r>
            <w:r w:rsidRPr="0029151E">
              <w:rPr>
                <w:color w:val="000000" w:themeColor="text1"/>
                <w:szCs w:val="20"/>
              </w:rPr>
              <w:tab/>
              <w:t>Observation Period Shift Additional Business Days: [</w:t>
            </w:r>
            <w:r w:rsidRPr="0029151E">
              <w:rPr>
                <w:color w:val="000000" w:themeColor="text1"/>
                <w:szCs w:val="20"/>
                <w:lang w:val="en-US"/>
              </w:rPr>
              <w:t>[•]/Not Applicable]]</w:t>
            </w:r>
          </w:p>
          <w:p w14:paraId="21063165" w14:textId="77777777" w:rsidR="0029151E" w:rsidRPr="0029151E" w:rsidRDefault="0029151E" w:rsidP="0029151E">
            <w:pPr>
              <w:pStyle w:val="BodyText"/>
              <w:ind w:left="59"/>
              <w:rPr>
                <w:color w:val="000000" w:themeColor="text1"/>
                <w:sz w:val="21"/>
              </w:rPr>
            </w:pPr>
            <w:r w:rsidRPr="0029151E">
              <w:rPr>
                <w:color w:val="000000" w:themeColor="text1"/>
                <w:szCs w:val="20"/>
              </w:rPr>
              <w:t>[Averaging with Lockout</w:t>
            </w:r>
          </w:p>
          <w:p w14:paraId="05A1C26B" w14:textId="7244B460" w:rsidR="0029151E" w:rsidRPr="0029151E" w:rsidRDefault="0029151E" w:rsidP="00E2389C">
            <w:pPr>
              <w:pStyle w:val="BodyText"/>
              <w:ind w:left="379" w:hanging="320"/>
              <w:rPr>
                <w:color w:val="000000" w:themeColor="text1"/>
                <w:sz w:val="21"/>
                <w:lang w:val="en-US"/>
              </w:rPr>
            </w:pPr>
            <w:r w:rsidRPr="0029151E">
              <w:rPr>
                <w:color w:val="000000" w:themeColor="text1"/>
                <w:szCs w:val="20"/>
              </w:rPr>
              <w:t>•</w:t>
            </w:r>
            <w:r w:rsidRPr="0029151E">
              <w:rPr>
                <w:color w:val="000000" w:themeColor="text1"/>
                <w:szCs w:val="20"/>
              </w:rPr>
              <w:tab/>
              <w:t xml:space="preserve">Lockout: </w:t>
            </w:r>
            <w:r w:rsidRPr="0029151E">
              <w:rPr>
                <w:color w:val="000000" w:themeColor="text1"/>
                <w:szCs w:val="20"/>
                <w:lang w:val="en-US"/>
              </w:rPr>
              <w:t>[•] Lockout Period Business Days</w:t>
            </w:r>
          </w:p>
          <w:p w14:paraId="49869795" w14:textId="50C8C6DA" w:rsidR="0029151E" w:rsidRPr="0029151E" w:rsidRDefault="0029151E" w:rsidP="00E2389C">
            <w:pPr>
              <w:pStyle w:val="BodyText"/>
              <w:ind w:left="379" w:hanging="320"/>
              <w:rPr>
                <w:rFonts w:cs="Times New Roman"/>
                <w:color w:val="000000" w:themeColor="text1"/>
                <w:szCs w:val="20"/>
              </w:rPr>
            </w:pPr>
            <w:r w:rsidRPr="0029151E">
              <w:rPr>
                <w:color w:val="000000" w:themeColor="text1"/>
                <w:szCs w:val="20"/>
              </w:rPr>
              <w:lastRenderedPageBreak/>
              <w:t>•</w:t>
            </w:r>
            <w:r w:rsidRPr="0029151E">
              <w:rPr>
                <w:color w:val="000000" w:themeColor="text1"/>
                <w:szCs w:val="20"/>
              </w:rPr>
              <w:tab/>
              <w:t>Lockout Period Business Days: [</w:t>
            </w:r>
            <w:r w:rsidRPr="0029151E">
              <w:rPr>
                <w:color w:val="000000" w:themeColor="text1"/>
                <w:szCs w:val="20"/>
                <w:lang w:val="en-US"/>
              </w:rPr>
              <w:t>[•]/Applicable Business Days]]</w:t>
            </w:r>
          </w:p>
        </w:tc>
      </w:tr>
      <w:tr w:rsidR="0029151E" w:rsidRPr="0085022A" w14:paraId="74A472EA" w14:textId="77777777" w:rsidTr="00932915">
        <w:tc>
          <w:tcPr>
            <w:tcW w:w="211" w:type="pct"/>
          </w:tcPr>
          <w:p w14:paraId="2488FEA5" w14:textId="77777777" w:rsidR="0029151E" w:rsidRPr="0085022A" w:rsidRDefault="0029151E" w:rsidP="0029151E">
            <w:pPr>
              <w:widowControl w:val="0"/>
              <w:spacing w:before="120" w:after="120" w:line="26" w:lineRule="atLeast"/>
              <w:rPr>
                <w:color w:val="000000" w:themeColor="text1"/>
                <w:szCs w:val="20"/>
              </w:rPr>
            </w:pPr>
          </w:p>
        </w:tc>
        <w:tc>
          <w:tcPr>
            <w:tcW w:w="1583" w:type="pct"/>
            <w:gridSpan w:val="2"/>
          </w:tcPr>
          <w:p w14:paraId="369DD5A9" w14:textId="75B685D8" w:rsidR="0029151E" w:rsidRPr="0085022A" w:rsidRDefault="0029151E" w:rsidP="0029151E">
            <w:pPr>
              <w:pStyle w:val="BodyText1"/>
              <w:widowControl w:val="0"/>
              <w:spacing w:before="120" w:after="120" w:line="26" w:lineRule="atLeast"/>
              <w:ind w:left="1091" w:hanging="426"/>
              <w:rPr>
                <w:rFonts w:cs="Times New Roman"/>
                <w:color w:val="000000" w:themeColor="text1"/>
                <w:szCs w:val="20"/>
              </w:rPr>
            </w:pPr>
            <w:r w:rsidRPr="0085022A">
              <w:rPr>
                <w:rFonts w:cs="Times New Roman"/>
                <w:color w:val="000000" w:themeColor="text1"/>
                <w:szCs w:val="20"/>
              </w:rPr>
              <w:t>•</w:t>
            </w:r>
            <w:r w:rsidRPr="0085022A">
              <w:rPr>
                <w:rFonts w:cs="Times New Roman"/>
                <w:color w:val="000000" w:themeColor="text1"/>
                <w:szCs w:val="20"/>
              </w:rPr>
              <w:tab/>
            </w:r>
            <w:r w:rsidRPr="00787695">
              <w:t>Index</w:t>
            </w:r>
            <w:r w:rsidRPr="00787695">
              <w:rPr>
                <w:color w:val="000000" w:themeColor="text1"/>
                <w:szCs w:val="20"/>
              </w:rPr>
              <w:t xml:space="preserve"> Provisions:</w:t>
            </w:r>
          </w:p>
        </w:tc>
        <w:tc>
          <w:tcPr>
            <w:tcW w:w="3206" w:type="pct"/>
            <w:gridSpan w:val="2"/>
          </w:tcPr>
          <w:p w14:paraId="601A8670" w14:textId="6E9581DD" w:rsidR="0029151E" w:rsidRPr="0029151E" w:rsidRDefault="0029151E" w:rsidP="0029151E">
            <w:pPr>
              <w:pStyle w:val="BodyText"/>
              <w:widowControl w:val="0"/>
              <w:spacing w:before="120" w:after="120" w:line="26" w:lineRule="atLeast"/>
              <w:rPr>
                <w:rFonts w:cs="Times New Roman"/>
                <w:color w:val="000000" w:themeColor="text1"/>
                <w:szCs w:val="20"/>
              </w:rPr>
            </w:pPr>
            <w:r w:rsidRPr="0029151E">
              <w:rPr>
                <w:color w:val="000000" w:themeColor="text1"/>
                <w:szCs w:val="20"/>
                <w:lang w:val="en-US"/>
              </w:rPr>
              <w:t>[Applicable/Not Applicable] (</w:t>
            </w:r>
            <w:r w:rsidRPr="0029151E">
              <w:rPr>
                <w:i/>
                <w:iCs/>
                <w:color w:val="000000" w:themeColor="text1"/>
                <w:szCs w:val="20"/>
                <w:lang w:val="en-US"/>
              </w:rPr>
              <w:t>If not applicable delete the remaining sub-paragraphs of this paragraph</w:t>
            </w:r>
            <w:r w:rsidRPr="0029151E">
              <w:rPr>
                <w:color w:val="000000" w:themeColor="text1"/>
                <w:szCs w:val="20"/>
                <w:lang w:val="en-US"/>
              </w:rPr>
              <w:t>)</w:t>
            </w:r>
          </w:p>
        </w:tc>
      </w:tr>
      <w:tr w:rsidR="0029151E" w:rsidRPr="0085022A" w14:paraId="43E8EE2C" w14:textId="77777777" w:rsidTr="00932915">
        <w:tc>
          <w:tcPr>
            <w:tcW w:w="211" w:type="pct"/>
          </w:tcPr>
          <w:p w14:paraId="63D9815A" w14:textId="77777777" w:rsidR="0029151E" w:rsidRPr="0085022A" w:rsidRDefault="0029151E" w:rsidP="0029151E">
            <w:pPr>
              <w:widowControl w:val="0"/>
              <w:spacing w:before="120" w:after="120" w:line="26" w:lineRule="atLeast"/>
              <w:rPr>
                <w:color w:val="000000" w:themeColor="text1"/>
                <w:szCs w:val="20"/>
              </w:rPr>
            </w:pPr>
          </w:p>
        </w:tc>
        <w:tc>
          <w:tcPr>
            <w:tcW w:w="1583" w:type="pct"/>
            <w:gridSpan w:val="2"/>
          </w:tcPr>
          <w:p w14:paraId="2A444DC3" w14:textId="78A3FC29" w:rsidR="0029151E" w:rsidRPr="0085022A" w:rsidRDefault="0029151E" w:rsidP="0029151E">
            <w:pPr>
              <w:pStyle w:val="BodyText1"/>
              <w:widowControl w:val="0"/>
              <w:spacing w:before="120" w:after="120" w:line="26" w:lineRule="atLeast"/>
              <w:ind w:left="1328" w:hanging="426"/>
              <w:rPr>
                <w:rFonts w:cs="Times New Roman"/>
                <w:color w:val="000000" w:themeColor="text1"/>
                <w:szCs w:val="20"/>
              </w:rPr>
            </w:pPr>
            <w:r w:rsidRPr="00787695">
              <w:t>-</w:t>
            </w:r>
            <w:r w:rsidRPr="00787695">
              <w:tab/>
            </w:r>
            <w:r w:rsidRPr="0029151E">
              <w:rPr>
                <w:color w:val="000000" w:themeColor="text1"/>
                <w:szCs w:val="20"/>
              </w:rPr>
              <w:t>Index</w:t>
            </w:r>
            <w:r w:rsidRPr="00787695">
              <w:rPr>
                <w:color w:val="000000" w:themeColor="text1"/>
                <w:szCs w:val="20"/>
              </w:rPr>
              <w:t xml:space="preserve"> Method:</w:t>
            </w:r>
          </w:p>
        </w:tc>
        <w:tc>
          <w:tcPr>
            <w:tcW w:w="3206" w:type="pct"/>
            <w:gridSpan w:val="2"/>
          </w:tcPr>
          <w:p w14:paraId="460D9AEB" w14:textId="41817C53" w:rsidR="0029151E" w:rsidRPr="0029151E" w:rsidRDefault="0029151E" w:rsidP="0029151E">
            <w:pPr>
              <w:pStyle w:val="BodyText"/>
              <w:ind w:left="59"/>
              <w:rPr>
                <w:color w:val="000000" w:themeColor="text1"/>
                <w:sz w:val="21"/>
                <w:lang w:val="en-US"/>
              </w:rPr>
            </w:pPr>
            <w:r w:rsidRPr="0029151E">
              <w:rPr>
                <w:color w:val="000000" w:themeColor="text1"/>
                <w:szCs w:val="20"/>
                <w:lang w:val="en-US"/>
              </w:rPr>
              <w:t>Compounded Index Method with Observation Period Shift</w:t>
            </w:r>
          </w:p>
          <w:p w14:paraId="12FD041D" w14:textId="77777777" w:rsidR="0029151E" w:rsidRPr="0029151E" w:rsidRDefault="0029151E" w:rsidP="00E2389C">
            <w:pPr>
              <w:pStyle w:val="BodyText"/>
              <w:ind w:left="379" w:hanging="320"/>
              <w:rPr>
                <w:color w:val="000000" w:themeColor="text1"/>
                <w:sz w:val="21"/>
                <w:lang w:val="en-US"/>
              </w:rPr>
            </w:pPr>
            <w:r w:rsidRPr="0029151E">
              <w:rPr>
                <w:color w:val="000000" w:themeColor="text1"/>
                <w:szCs w:val="20"/>
                <w:lang w:val="en-US"/>
              </w:rPr>
              <w:t>•</w:t>
            </w:r>
            <w:r w:rsidRPr="0029151E">
              <w:rPr>
                <w:color w:val="000000" w:themeColor="text1"/>
                <w:szCs w:val="20"/>
                <w:lang w:val="en-US"/>
              </w:rPr>
              <w:tab/>
              <w:t>Observation Period Shift: [•] Observation Period Shift Business Days</w:t>
            </w:r>
          </w:p>
          <w:p w14:paraId="1967F32E" w14:textId="6C4525A1" w:rsidR="0029151E" w:rsidRPr="0029151E" w:rsidRDefault="00E2389C" w:rsidP="00E2389C">
            <w:pPr>
              <w:pStyle w:val="BodyText"/>
              <w:widowControl w:val="0"/>
              <w:spacing w:before="120" w:after="120" w:line="26" w:lineRule="atLeast"/>
              <w:ind w:left="379" w:hanging="379"/>
              <w:rPr>
                <w:rFonts w:cs="Times New Roman"/>
                <w:color w:val="000000" w:themeColor="text1"/>
                <w:szCs w:val="20"/>
              </w:rPr>
            </w:pPr>
            <w:r>
              <w:rPr>
                <w:color w:val="000000" w:themeColor="text1"/>
                <w:szCs w:val="20"/>
                <w:lang w:val="en-US"/>
              </w:rPr>
              <w:t xml:space="preserve"> </w:t>
            </w:r>
            <w:r w:rsidR="0029151E" w:rsidRPr="0029151E">
              <w:rPr>
                <w:color w:val="000000" w:themeColor="text1"/>
                <w:szCs w:val="20"/>
                <w:lang w:val="en-US"/>
              </w:rPr>
              <w:t>•</w:t>
            </w:r>
            <w:r w:rsidR="0029151E" w:rsidRPr="0029151E">
              <w:rPr>
                <w:color w:val="000000" w:themeColor="text1"/>
                <w:szCs w:val="20"/>
                <w:lang w:val="en-US"/>
              </w:rPr>
              <w:tab/>
              <w:t>Observation Period Shift Additional Business Days: [[•] / Not Applicable]]</w:t>
            </w:r>
          </w:p>
        </w:tc>
      </w:tr>
      <w:tr w:rsidR="00CE6EFD" w:rsidRPr="0085022A" w14:paraId="191AA22C" w14:textId="77777777" w:rsidTr="00932915">
        <w:tc>
          <w:tcPr>
            <w:tcW w:w="211" w:type="pct"/>
          </w:tcPr>
          <w:p w14:paraId="191AA228"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29" w14:textId="3CE6A2C7" w:rsidR="00CE6EFD" w:rsidRPr="0085022A" w:rsidRDefault="00CE6EFD" w:rsidP="00CE6EFD">
            <w:pPr>
              <w:pStyle w:val="BodyText"/>
              <w:widowControl w:val="0"/>
              <w:spacing w:before="120" w:after="120" w:line="26" w:lineRule="atLeast"/>
              <w:ind w:left="680" w:hanging="680"/>
              <w:rPr>
                <w:rFonts w:cs="Times New Roman"/>
                <w:color w:val="000000" w:themeColor="text1"/>
                <w:szCs w:val="20"/>
              </w:rPr>
            </w:pPr>
            <w:r w:rsidRPr="0085022A">
              <w:rPr>
                <w:rFonts w:cs="Times New Roman"/>
                <w:color w:val="000000" w:themeColor="text1"/>
                <w:szCs w:val="20"/>
              </w:rPr>
              <w:t>(x)</w:t>
            </w:r>
            <w:r w:rsidRPr="0085022A">
              <w:rPr>
                <w:rFonts w:cs="Times New Roman"/>
                <w:color w:val="000000" w:themeColor="text1"/>
                <w:szCs w:val="20"/>
              </w:rPr>
              <w:tab/>
              <w:t xml:space="preserve">[Linear interpolation </w:t>
            </w:r>
          </w:p>
        </w:tc>
        <w:tc>
          <w:tcPr>
            <w:tcW w:w="3206" w:type="pct"/>
            <w:gridSpan w:val="2"/>
          </w:tcPr>
          <w:p w14:paraId="191AA22A" w14:textId="2FCE4DD1"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Not Applicable/Applicable – the Rate of Interest for the [long/short] [first/last] Interest Period shall be calculated using Linear Interpolation (</w:t>
            </w:r>
            <w:r w:rsidRPr="0085022A">
              <w:rPr>
                <w:rFonts w:cs="Times New Roman"/>
                <w:i/>
                <w:color w:val="000000" w:themeColor="text1"/>
                <w:szCs w:val="20"/>
              </w:rPr>
              <w:t>specify for each short or long interest period</w:t>
            </w:r>
            <w:r w:rsidRPr="0085022A">
              <w:rPr>
                <w:rFonts w:cs="Times New Roman"/>
                <w:color w:val="000000" w:themeColor="text1"/>
                <w:szCs w:val="20"/>
              </w:rPr>
              <w:t>)]</w:t>
            </w:r>
          </w:p>
        </w:tc>
      </w:tr>
      <w:tr w:rsidR="00CE6EFD" w:rsidRPr="0085022A" w14:paraId="191AA231" w14:textId="77777777" w:rsidTr="00932915">
        <w:tc>
          <w:tcPr>
            <w:tcW w:w="211" w:type="pct"/>
          </w:tcPr>
          <w:p w14:paraId="191AA22D"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2E"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(xi)</w:t>
            </w:r>
            <w:r w:rsidRPr="0085022A">
              <w:rPr>
                <w:rFonts w:cs="Times New Roman"/>
                <w:color w:val="000000" w:themeColor="text1"/>
                <w:szCs w:val="20"/>
              </w:rPr>
              <w:tab/>
              <w:t>Margin(s):</w:t>
            </w:r>
          </w:p>
        </w:tc>
        <w:tc>
          <w:tcPr>
            <w:tcW w:w="3206" w:type="pct"/>
            <w:gridSpan w:val="2"/>
          </w:tcPr>
          <w:p w14:paraId="191AA22F" w14:textId="0D392D9D"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 per cent. per annum</w:t>
            </w:r>
          </w:p>
        </w:tc>
      </w:tr>
      <w:tr w:rsidR="00CE6EFD" w:rsidRPr="0085022A" w14:paraId="191AA236" w14:textId="77777777" w:rsidTr="00932915">
        <w:tc>
          <w:tcPr>
            <w:tcW w:w="211" w:type="pct"/>
          </w:tcPr>
          <w:p w14:paraId="191AA232"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33" w14:textId="76FF8A8D" w:rsidR="00CE6EFD" w:rsidRPr="0085022A" w:rsidRDefault="00CE6EFD" w:rsidP="00CE6EFD">
            <w:pPr>
              <w:pStyle w:val="BodyText"/>
              <w:widowControl w:val="0"/>
              <w:spacing w:before="120" w:after="120" w:line="26" w:lineRule="atLeast"/>
              <w:ind w:left="680" w:hanging="680"/>
              <w:rPr>
                <w:rFonts w:cs="Times New Roman"/>
                <w:color w:val="000000" w:themeColor="text1"/>
                <w:szCs w:val="20"/>
              </w:rPr>
            </w:pPr>
            <w:r w:rsidRPr="0085022A">
              <w:rPr>
                <w:rFonts w:cs="Times New Roman"/>
                <w:color w:val="000000" w:themeColor="text1"/>
                <w:szCs w:val="20"/>
              </w:rPr>
              <w:t>(xii)</w:t>
            </w:r>
            <w:r w:rsidRPr="0085022A">
              <w:rPr>
                <w:rFonts w:cs="Times New Roman"/>
                <w:color w:val="000000" w:themeColor="text1"/>
                <w:szCs w:val="20"/>
              </w:rPr>
              <w:tab/>
              <w:t>Minimum Rate of Interest:</w:t>
            </w:r>
          </w:p>
        </w:tc>
        <w:tc>
          <w:tcPr>
            <w:tcW w:w="3206" w:type="pct"/>
            <w:gridSpan w:val="2"/>
          </w:tcPr>
          <w:p w14:paraId="191AA234" w14:textId="063055AB"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[The Minimum Rate of Interest shall not be less than zero] / The Minimum Rate of Interest shall not be less than [•] per cent. per annum</w:t>
            </w:r>
          </w:p>
        </w:tc>
      </w:tr>
      <w:tr w:rsidR="00CE6EFD" w:rsidRPr="0085022A" w14:paraId="191AA23B" w14:textId="77777777" w:rsidTr="00932915">
        <w:tc>
          <w:tcPr>
            <w:tcW w:w="211" w:type="pct"/>
          </w:tcPr>
          <w:p w14:paraId="191AA237"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38" w14:textId="77777777" w:rsidR="00CE6EFD" w:rsidRPr="0085022A" w:rsidRDefault="00CE6EFD" w:rsidP="00CE6EFD">
            <w:pPr>
              <w:pStyle w:val="BodyText"/>
              <w:widowControl w:val="0"/>
              <w:spacing w:before="120" w:after="120" w:line="26" w:lineRule="atLeast"/>
              <w:ind w:left="680" w:hanging="680"/>
              <w:rPr>
                <w:rFonts w:cs="Times New Roman"/>
                <w:color w:val="000000" w:themeColor="text1"/>
                <w:szCs w:val="20"/>
              </w:rPr>
            </w:pPr>
            <w:r w:rsidRPr="0085022A">
              <w:rPr>
                <w:rFonts w:cs="Times New Roman"/>
                <w:color w:val="000000" w:themeColor="text1"/>
                <w:szCs w:val="20"/>
              </w:rPr>
              <w:t>(xiii)</w:t>
            </w:r>
            <w:r w:rsidRPr="0085022A">
              <w:rPr>
                <w:rFonts w:cs="Times New Roman"/>
                <w:color w:val="000000" w:themeColor="text1"/>
                <w:szCs w:val="20"/>
              </w:rPr>
              <w:tab/>
              <w:t>Maximum Rate of Interest:</w:t>
            </w:r>
          </w:p>
        </w:tc>
        <w:tc>
          <w:tcPr>
            <w:tcW w:w="3206" w:type="pct"/>
            <w:gridSpan w:val="2"/>
          </w:tcPr>
          <w:p w14:paraId="191AA239" w14:textId="1BB71E8B"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 per cent. per annum</w:t>
            </w:r>
          </w:p>
        </w:tc>
      </w:tr>
      <w:tr w:rsidR="00CE6EFD" w:rsidRPr="0085022A" w14:paraId="191AA240" w14:textId="77777777" w:rsidTr="00932915">
        <w:tc>
          <w:tcPr>
            <w:tcW w:w="211" w:type="pct"/>
          </w:tcPr>
          <w:p w14:paraId="191AA23C"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3D"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(xiv)</w:t>
            </w:r>
            <w:r w:rsidRPr="0085022A">
              <w:rPr>
                <w:rFonts w:cs="Times New Roman"/>
                <w:color w:val="000000" w:themeColor="text1"/>
                <w:szCs w:val="20"/>
              </w:rPr>
              <w:tab/>
              <w:t>Day Count Fraction:</w:t>
            </w:r>
          </w:p>
        </w:tc>
        <w:tc>
          <w:tcPr>
            <w:tcW w:w="3206" w:type="pct"/>
            <w:gridSpan w:val="2"/>
          </w:tcPr>
          <w:p w14:paraId="191AA23E" w14:textId="4A19AFCE"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 xml:space="preserve">[•] </w:t>
            </w:r>
          </w:p>
        </w:tc>
      </w:tr>
      <w:tr w:rsidR="00CE6EFD" w:rsidRPr="0085022A" w14:paraId="191AA24A" w14:textId="77777777" w:rsidTr="00932915">
        <w:tc>
          <w:tcPr>
            <w:tcW w:w="211" w:type="pct"/>
          </w:tcPr>
          <w:p w14:paraId="191AA246" w14:textId="77777777" w:rsidR="00CE6EFD" w:rsidRPr="0085022A" w:rsidRDefault="00CE6EFD" w:rsidP="00CE6EFD">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247" w14:textId="77777777" w:rsidR="00CE6EFD" w:rsidRPr="0085022A" w:rsidRDefault="00CE6EFD" w:rsidP="00CE6EFD">
            <w:pPr>
              <w:widowControl w:val="0"/>
              <w:spacing w:before="120" w:after="120" w:line="26" w:lineRule="atLeast"/>
              <w:rPr>
                <w:b/>
                <w:bCs/>
                <w:color w:val="000000" w:themeColor="text1"/>
                <w:szCs w:val="20"/>
              </w:rPr>
            </w:pPr>
            <w:r w:rsidRPr="0085022A">
              <w:rPr>
                <w:b/>
                <w:bCs/>
                <w:color w:val="000000" w:themeColor="text1"/>
                <w:szCs w:val="20"/>
              </w:rPr>
              <w:t>Zero Coupon Note Provisions</w:t>
            </w:r>
          </w:p>
        </w:tc>
        <w:tc>
          <w:tcPr>
            <w:tcW w:w="3206" w:type="pct"/>
            <w:gridSpan w:val="2"/>
          </w:tcPr>
          <w:p w14:paraId="191AA248" w14:textId="77777777" w:rsidR="00CE6EFD" w:rsidRPr="0085022A" w:rsidRDefault="00CE6EFD" w:rsidP="00CE6EFD">
            <w:pPr>
              <w:pStyle w:val="BodyText"/>
              <w:widowControl w:val="0"/>
              <w:spacing w:before="120" w:after="120" w:line="26" w:lineRule="atLeast"/>
              <w:rPr>
                <w:rFonts w:cs="Times New Roman"/>
                <w:i/>
                <w:iCs/>
                <w:color w:val="000000" w:themeColor="text1"/>
                <w:szCs w:val="20"/>
              </w:rPr>
            </w:pPr>
            <w:r w:rsidRPr="0085022A">
              <w:rPr>
                <w:rFonts w:cs="Times New Roman"/>
                <w:color w:val="000000" w:themeColor="text1"/>
                <w:szCs w:val="20"/>
              </w:rPr>
              <w:t>[Applicable/Not Applicable]</w:t>
            </w:r>
          </w:p>
        </w:tc>
      </w:tr>
      <w:tr w:rsidR="00CE6EFD" w:rsidRPr="0085022A" w14:paraId="191AA24F" w14:textId="77777777" w:rsidTr="00932915">
        <w:tc>
          <w:tcPr>
            <w:tcW w:w="211" w:type="pct"/>
          </w:tcPr>
          <w:p w14:paraId="191AA24B" w14:textId="77777777" w:rsidR="00CE6EFD" w:rsidRPr="0085022A" w:rsidRDefault="00CE6EFD" w:rsidP="00CE6EFD">
            <w:pPr>
              <w:pStyle w:val="ocNum4th2"/>
              <w:widowControl w:val="0"/>
              <w:numPr>
                <w:ilvl w:val="0"/>
                <w:numId w:val="0"/>
              </w:numPr>
              <w:spacing w:before="120" w:after="120" w:line="26" w:lineRule="atLeast"/>
              <w:ind w:left="374"/>
              <w:rPr>
                <w:color w:val="000000" w:themeColor="text1"/>
                <w:szCs w:val="20"/>
              </w:rPr>
            </w:pPr>
          </w:p>
        </w:tc>
        <w:tc>
          <w:tcPr>
            <w:tcW w:w="1583" w:type="pct"/>
            <w:gridSpan w:val="2"/>
          </w:tcPr>
          <w:p w14:paraId="191AA24C" w14:textId="77777777" w:rsidR="00CE6EFD" w:rsidRPr="0085022A" w:rsidRDefault="00CE6EFD" w:rsidP="00CE6EFD">
            <w:pPr>
              <w:widowControl w:val="0"/>
              <w:spacing w:before="120" w:after="120" w:line="26" w:lineRule="atLeast"/>
              <w:rPr>
                <w:b/>
                <w:bCs/>
                <w:color w:val="000000" w:themeColor="text1"/>
                <w:szCs w:val="20"/>
              </w:rPr>
            </w:pPr>
          </w:p>
        </w:tc>
        <w:tc>
          <w:tcPr>
            <w:tcW w:w="3206" w:type="pct"/>
            <w:gridSpan w:val="2"/>
          </w:tcPr>
          <w:p w14:paraId="191AA24D"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r w:rsidRPr="0085022A">
              <w:rPr>
                <w:rFonts w:cs="Times New Roman"/>
                <w:i/>
                <w:color w:val="000000" w:themeColor="text1"/>
                <w:szCs w:val="20"/>
              </w:rPr>
              <w:t>If not applicable, delete the remaining sub-paragraphs of this paragraph</w:t>
            </w:r>
            <w:r w:rsidRPr="0085022A">
              <w:rPr>
                <w:rFonts w:cs="Times New Roman"/>
                <w:color w:val="000000" w:themeColor="text1"/>
                <w:szCs w:val="20"/>
              </w:rPr>
              <w:t>)</w:t>
            </w:r>
          </w:p>
        </w:tc>
      </w:tr>
      <w:tr w:rsidR="00CE6EFD" w:rsidRPr="0085022A" w14:paraId="191AA254" w14:textId="77777777" w:rsidTr="00932915">
        <w:tc>
          <w:tcPr>
            <w:tcW w:w="211" w:type="pct"/>
          </w:tcPr>
          <w:p w14:paraId="191AA250"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51" w14:textId="49E5900D"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(i)</w:t>
            </w:r>
            <w:r w:rsidRPr="0085022A">
              <w:rPr>
                <w:rFonts w:cs="Times New Roman"/>
                <w:color w:val="000000" w:themeColor="text1"/>
                <w:szCs w:val="20"/>
              </w:rPr>
              <w:tab/>
              <w:t>Accrual Yield:</w:t>
            </w:r>
          </w:p>
        </w:tc>
        <w:tc>
          <w:tcPr>
            <w:tcW w:w="3206" w:type="pct"/>
            <w:gridSpan w:val="2"/>
          </w:tcPr>
          <w:p w14:paraId="191AA252" w14:textId="2CB8DD64"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 per cent. per annum</w:t>
            </w:r>
          </w:p>
        </w:tc>
      </w:tr>
      <w:tr w:rsidR="00CE6EFD" w:rsidRPr="0085022A" w14:paraId="191AA25B" w14:textId="77777777" w:rsidTr="00932915">
        <w:tc>
          <w:tcPr>
            <w:tcW w:w="211" w:type="pct"/>
          </w:tcPr>
          <w:p w14:paraId="191AA255"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56"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(ii)</w:t>
            </w:r>
            <w:r w:rsidRPr="0085022A">
              <w:rPr>
                <w:rFonts w:cs="Times New Roman"/>
                <w:color w:val="000000" w:themeColor="text1"/>
                <w:szCs w:val="20"/>
              </w:rPr>
              <w:tab/>
              <w:t>Reference Price:</w:t>
            </w:r>
          </w:p>
          <w:p w14:paraId="191AA257" w14:textId="77777777" w:rsidR="00CE6EFD" w:rsidRPr="0085022A" w:rsidRDefault="00CE6EFD" w:rsidP="00CE6EFD">
            <w:pPr>
              <w:pStyle w:val="BodyText"/>
              <w:widowControl w:val="0"/>
              <w:spacing w:before="120" w:after="120" w:line="26" w:lineRule="atLeast"/>
              <w:ind w:left="680" w:hanging="680"/>
              <w:rPr>
                <w:rFonts w:cs="Times New Roman"/>
                <w:color w:val="000000" w:themeColor="text1"/>
                <w:szCs w:val="20"/>
              </w:rPr>
            </w:pPr>
            <w:r w:rsidRPr="0085022A">
              <w:rPr>
                <w:rFonts w:cs="Times New Roman"/>
                <w:color w:val="000000" w:themeColor="text1"/>
                <w:szCs w:val="20"/>
              </w:rPr>
              <w:t>(iii)</w:t>
            </w:r>
            <w:r w:rsidRPr="0085022A">
              <w:rPr>
                <w:rFonts w:cs="Times New Roman"/>
                <w:color w:val="000000" w:themeColor="text1"/>
                <w:szCs w:val="20"/>
              </w:rPr>
              <w:tab/>
              <w:t>Day Count Fraction in relation to Early Redemption Amount:</w:t>
            </w:r>
          </w:p>
        </w:tc>
        <w:tc>
          <w:tcPr>
            <w:tcW w:w="3206" w:type="pct"/>
            <w:gridSpan w:val="2"/>
          </w:tcPr>
          <w:p w14:paraId="191AA258" w14:textId="10932E2F"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p>
          <w:p w14:paraId="191AA259" w14:textId="06D40D0E"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[30/360 / Actual/Actual (ICMA/ISDA)</w:t>
            </w:r>
            <w:r w:rsidRPr="0085022A">
              <w:rPr>
                <w:rFonts w:cs="Times New Roman"/>
                <w:szCs w:val="20"/>
                <w:vertAlign w:val="superscript"/>
              </w:rPr>
              <w:t xml:space="preserve"> </w:t>
            </w:r>
            <w:r w:rsidRPr="0085022A">
              <w:rPr>
                <w:rFonts w:cs="Times New Roman"/>
                <w:color w:val="000000" w:themeColor="text1"/>
                <w:szCs w:val="20"/>
              </w:rPr>
              <w:t>/ other]</w:t>
            </w:r>
          </w:p>
        </w:tc>
      </w:tr>
      <w:tr w:rsidR="00CE6EFD" w:rsidRPr="0085022A" w14:paraId="191AA25E" w14:textId="77777777" w:rsidTr="00932915">
        <w:tc>
          <w:tcPr>
            <w:tcW w:w="5000" w:type="pct"/>
            <w:gridSpan w:val="5"/>
          </w:tcPr>
          <w:p w14:paraId="191AA25C" w14:textId="77777777" w:rsidR="00CE6EFD" w:rsidRPr="0085022A" w:rsidRDefault="00CE6EFD" w:rsidP="00CE6EFD">
            <w:pPr>
              <w:pStyle w:val="BodyText"/>
              <w:widowControl w:val="0"/>
              <w:spacing w:before="120" w:after="120" w:line="26" w:lineRule="atLeast"/>
              <w:rPr>
                <w:rFonts w:cs="Times New Roman"/>
                <w:b/>
                <w:bCs/>
                <w:color w:val="000000" w:themeColor="text1"/>
                <w:szCs w:val="20"/>
              </w:rPr>
            </w:pPr>
            <w:r w:rsidRPr="0085022A">
              <w:rPr>
                <w:rFonts w:eastAsia="SimSun" w:cs="Times New Roman"/>
                <w:b/>
                <w:bCs/>
                <w:color w:val="000000" w:themeColor="text1"/>
                <w:szCs w:val="20"/>
              </w:rPr>
              <w:t>PROVISIONS RELATING TO REDEMPTION</w:t>
            </w:r>
          </w:p>
        </w:tc>
      </w:tr>
      <w:tr w:rsidR="00CE6EFD" w:rsidRPr="0085022A" w14:paraId="191AA263" w14:textId="77777777" w:rsidTr="00932915">
        <w:tc>
          <w:tcPr>
            <w:tcW w:w="211" w:type="pct"/>
          </w:tcPr>
          <w:p w14:paraId="191AA25F" w14:textId="77777777" w:rsidR="00CE6EFD" w:rsidRPr="0085022A" w:rsidRDefault="00CE6EFD" w:rsidP="00CE6EFD">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260"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Call Option</w:t>
            </w:r>
          </w:p>
        </w:tc>
        <w:tc>
          <w:tcPr>
            <w:tcW w:w="3206" w:type="pct"/>
            <w:gridSpan w:val="2"/>
          </w:tcPr>
          <w:p w14:paraId="191AA261"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[Applicable/Not Applicable]</w:t>
            </w:r>
          </w:p>
        </w:tc>
      </w:tr>
      <w:tr w:rsidR="00CE6EFD" w:rsidRPr="0085022A" w14:paraId="191AA268" w14:textId="77777777" w:rsidTr="00932915">
        <w:tc>
          <w:tcPr>
            <w:tcW w:w="211" w:type="pct"/>
          </w:tcPr>
          <w:p w14:paraId="191AA264"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65" w14:textId="7DF1AB55" w:rsidR="00CE6EFD" w:rsidRPr="0085022A" w:rsidRDefault="00CE6EFD" w:rsidP="00CE6EFD">
            <w:pPr>
              <w:pStyle w:val="BodyText"/>
              <w:widowControl w:val="0"/>
              <w:spacing w:before="120" w:after="120" w:line="26" w:lineRule="atLeast"/>
              <w:ind w:left="680" w:hanging="680"/>
              <w:rPr>
                <w:rFonts w:cs="Times New Roman"/>
                <w:color w:val="000000" w:themeColor="text1"/>
                <w:szCs w:val="20"/>
              </w:rPr>
            </w:pPr>
            <w:r w:rsidRPr="0085022A">
              <w:rPr>
                <w:rFonts w:eastAsia="SimSun" w:cs="Times New Roman"/>
                <w:color w:val="000000" w:themeColor="text1"/>
                <w:szCs w:val="20"/>
              </w:rPr>
              <w:t>(i)</w:t>
            </w:r>
            <w:r w:rsidRPr="0085022A">
              <w:rPr>
                <w:rFonts w:cs="Times New Roman"/>
                <w:color w:val="000000" w:themeColor="text1"/>
                <w:szCs w:val="20"/>
              </w:rPr>
              <w:tab/>
              <w:t>Optional</w:t>
            </w:r>
            <w:r w:rsidRPr="0085022A">
              <w:rPr>
                <w:rFonts w:eastAsia="SimSun" w:cs="Times New Roman"/>
                <w:color w:val="000000" w:themeColor="text1"/>
                <w:szCs w:val="20"/>
              </w:rPr>
              <w:t xml:space="preserve"> Redemption Date(s)</w:t>
            </w:r>
            <w:r>
              <w:rPr>
                <w:rFonts w:eastAsia="SimSun" w:cs="Times New Roman"/>
                <w:color w:val="000000" w:themeColor="text1"/>
                <w:szCs w:val="20"/>
              </w:rPr>
              <w:t xml:space="preserve"> (Call)</w:t>
            </w:r>
            <w:r w:rsidRPr="0085022A">
              <w:rPr>
                <w:rFonts w:eastAsia="SimSun" w:cs="Times New Roman"/>
                <w:color w:val="000000" w:themeColor="text1"/>
                <w:szCs w:val="20"/>
              </w:rPr>
              <w:t>:</w:t>
            </w:r>
          </w:p>
        </w:tc>
        <w:tc>
          <w:tcPr>
            <w:tcW w:w="3206" w:type="pct"/>
            <w:gridSpan w:val="2"/>
          </w:tcPr>
          <w:p w14:paraId="191AA266" w14:textId="61235312"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w:t>
            </w:r>
          </w:p>
        </w:tc>
      </w:tr>
      <w:tr w:rsidR="00CE6EFD" w:rsidRPr="0085022A" w14:paraId="191AA26F" w14:textId="77777777" w:rsidTr="00932915">
        <w:tc>
          <w:tcPr>
            <w:tcW w:w="211" w:type="pct"/>
          </w:tcPr>
          <w:p w14:paraId="191AA269"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6A" w14:textId="40878214" w:rsidR="00CE6EFD" w:rsidRPr="0085022A" w:rsidRDefault="00CE6EFD" w:rsidP="00CE6EFD">
            <w:pPr>
              <w:pStyle w:val="BodyText"/>
              <w:widowControl w:val="0"/>
              <w:spacing w:before="120" w:after="120" w:line="26" w:lineRule="atLeast"/>
              <w:ind w:left="680" w:hanging="680"/>
              <w:rPr>
                <w:rFonts w:cs="Times New Roman"/>
                <w:color w:val="000000" w:themeColor="text1"/>
                <w:szCs w:val="20"/>
              </w:rPr>
            </w:pPr>
            <w:r w:rsidRPr="0085022A">
              <w:rPr>
                <w:rFonts w:eastAsia="SimSun" w:cs="Times New Roman"/>
                <w:color w:val="000000" w:themeColor="text1"/>
                <w:szCs w:val="20"/>
              </w:rPr>
              <w:t>(ii)</w:t>
            </w:r>
            <w:r w:rsidRPr="0085022A">
              <w:rPr>
                <w:rFonts w:cs="Times New Roman"/>
                <w:color w:val="000000" w:themeColor="text1"/>
                <w:szCs w:val="20"/>
              </w:rPr>
              <w:tab/>
              <w:t>Optional</w:t>
            </w:r>
            <w:r w:rsidRPr="0085022A">
              <w:rPr>
                <w:rFonts w:eastAsia="SimSun" w:cs="Times New Roman"/>
                <w:color w:val="000000" w:themeColor="text1"/>
                <w:szCs w:val="20"/>
              </w:rPr>
              <w:t xml:space="preserve"> Redemption Amount(s)</w:t>
            </w:r>
            <w:r>
              <w:rPr>
                <w:rFonts w:eastAsia="SimSun" w:cs="Times New Roman"/>
                <w:color w:val="000000" w:themeColor="text1"/>
                <w:szCs w:val="20"/>
              </w:rPr>
              <w:t xml:space="preserve"> (Call)</w:t>
            </w:r>
            <w:r w:rsidRPr="0085022A">
              <w:rPr>
                <w:rFonts w:eastAsia="SimSun" w:cs="Times New Roman"/>
                <w:color w:val="000000" w:themeColor="text1"/>
                <w:szCs w:val="20"/>
              </w:rPr>
              <w:t xml:space="preserve"> of each Note:</w:t>
            </w:r>
          </w:p>
        </w:tc>
        <w:tc>
          <w:tcPr>
            <w:tcW w:w="3206" w:type="pct"/>
            <w:gridSpan w:val="2"/>
          </w:tcPr>
          <w:p w14:paraId="191AA26B" w14:textId="05E55265" w:rsidR="00CE6EFD" w:rsidRPr="0085022A" w:rsidRDefault="00CE6EFD" w:rsidP="00CE6EFD">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 per Calculation Amount[/Make-whole Redemption Price]</w:t>
            </w:r>
            <w:r w:rsidRPr="0085022A">
              <w:rPr>
                <w:rStyle w:val="FootnoteTextChar"/>
                <w:szCs w:val="20"/>
              </w:rPr>
              <w:t xml:space="preserve"> </w:t>
            </w:r>
          </w:p>
          <w:p w14:paraId="191AA26C" w14:textId="69FF4CA6"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[(in the case of the Optional Redemption Dates</w:t>
            </w:r>
            <w:r>
              <w:rPr>
                <w:rFonts w:cs="Times New Roman"/>
                <w:color w:val="000000" w:themeColor="text1"/>
                <w:szCs w:val="20"/>
              </w:rPr>
              <w:t xml:space="preserve"> (Call)</w:t>
            </w:r>
            <w:r w:rsidRPr="0085022A">
              <w:rPr>
                <w:rFonts w:cs="Times New Roman"/>
                <w:color w:val="000000" w:themeColor="text1"/>
                <w:szCs w:val="20"/>
              </w:rPr>
              <w:t xml:space="preserve"> falling on [ ]/[in the period from and including [</w:t>
            </w:r>
            <w:r w:rsidRPr="0085022A">
              <w:rPr>
                <w:rFonts w:cs="Times New Roman"/>
                <w:i/>
                <w:color w:val="000000" w:themeColor="text1"/>
                <w:szCs w:val="20"/>
              </w:rPr>
              <w:t>date</w:t>
            </w:r>
            <w:r w:rsidRPr="0085022A">
              <w:rPr>
                <w:rFonts w:cs="Times New Roman"/>
                <w:color w:val="000000" w:themeColor="text1"/>
                <w:szCs w:val="20"/>
              </w:rPr>
              <w:t xml:space="preserve">])] </w:t>
            </w:r>
          </w:p>
          <w:p w14:paraId="191AA26D"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p>
        </w:tc>
      </w:tr>
      <w:tr w:rsidR="00CE6EFD" w:rsidRPr="0085022A" w14:paraId="191AA275" w14:textId="77777777" w:rsidTr="00932915">
        <w:tc>
          <w:tcPr>
            <w:tcW w:w="211" w:type="pct"/>
          </w:tcPr>
          <w:p w14:paraId="191AA270"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71" w14:textId="380DC22E" w:rsidR="00CE6EFD" w:rsidRPr="0085022A" w:rsidRDefault="00CE6EFD" w:rsidP="00CE6EFD">
            <w:pPr>
              <w:pStyle w:val="BodyText"/>
              <w:widowControl w:val="0"/>
              <w:spacing w:before="120" w:after="120" w:line="26" w:lineRule="atLeast"/>
              <w:ind w:left="680" w:hanging="680"/>
              <w:rPr>
                <w:rFonts w:eastAsia="SimSun" w:cs="Times New Roman"/>
                <w:color w:val="000000" w:themeColor="text1"/>
                <w:szCs w:val="20"/>
              </w:rPr>
            </w:pPr>
            <w:r w:rsidRPr="0085022A">
              <w:rPr>
                <w:rFonts w:cs="Times New Roman"/>
                <w:color w:val="000000" w:themeColor="text1"/>
                <w:szCs w:val="20"/>
              </w:rPr>
              <w:t>[(iii)</w:t>
            </w:r>
            <w:r w:rsidRPr="0085022A">
              <w:rPr>
                <w:rFonts w:cs="Times New Roman"/>
                <w:color w:val="000000" w:themeColor="text1"/>
                <w:szCs w:val="20"/>
              </w:rPr>
              <w:tab/>
              <w:t>Make Whole Redemption Price:</w:t>
            </w:r>
          </w:p>
        </w:tc>
        <w:tc>
          <w:tcPr>
            <w:tcW w:w="3206" w:type="pct"/>
            <w:gridSpan w:val="2"/>
          </w:tcPr>
          <w:p w14:paraId="191AA272" w14:textId="77777777" w:rsidR="00CE6EFD" w:rsidRPr="0085022A" w:rsidRDefault="00CE6EFD" w:rsidP="00CE6EFD">
            <w:pPr>
              <w:widowControl w:val="0"/>
              <w:spacing w:before="120" w:after="120" w:line="26" w:lineRule="atLeast"/>
              <w:rPr>
                <w:color w:val="000000" w:themeColor="text1"/>
                <w:szCs w:val="20"/>
              </w:rPr>
            </w:pPr>
            <w:r w:rsidRPr="0085022A">
              <w:rPr>
                <w:color w:val="000000" w:themeColor="text1"/>
                <w:szCs w:val="20"/>
              </w:rPr>
              <w:t>[Non-Sterling Make Whole Redemption Amount / Sterling Make Whole Redemption Amount/Not Applicable]</w:t>
            </w:r>
          </w:p>
          <w:p w14:paraId="191AA273" w14:textId="351309E4" w:rsidR="00CE6EFD" w:rsidRPr="0085022A" w:rsidRDefault="00CE6EFD" w:rsidP="00CE6EFD">
            <w:pPr>
              <w:pStyle w:val="BodyText"/>
              <w:widowControl w:val="0"/>
              <w:spacing w:before="120" w:after="120" w:line="26" w:lineRule="atLeast"/>
              <w:rPr>
                <w:rFonts w:eastAsia="SimSun" w:cs="Times New Roman"/>
                <w:color w:val="000000" w:themeColor="text1"/>
                <w:szCs w:val="20"/>
              </w:rPr>
            </w:pPr>
            <w:r w:rsidRPr="0085022A">
              <w:rPr>
                <w:rFonts w:cs="Times New Roman"/>
                <w:color w:val="000000" w:themeColor="text1"/>
                <w:szCs w:val="20"/>
              </w:rPr>
              <w:t>(</w:t>
            </w:r>
            <w:r w:rsidRPr="0085022A">
              <w:rPr>
                <w:rFonts w:cs="Times New Roman"/>
                <w:i/>
                <w:color w:val="000000" w:themeColor="text1"/>
                <w:szCs w:val="20"/>
              </w:rPr>
              <w:t>If not applicable delete the remaining sub paragraphs(a) – (</w:t>
            </w:r>
            <w:r>
              <w:rPr>
                <w:rFonts w:cs="Times New Roman"/>
                <w:i/>
                <w:color w:val="000000" w:themeColor="text1"/>
                <w:szCs w:val="20"/>
              </w:rPr>
              <w:t>e</w:t>
            </w:r>
            <w:r w:rsidRPr="0085022A">
              <w:rPr>
                <w:rFonts w:cs="Times New Roman"/>
                <w:i/>
                <w:color w:val="000000" w:themeColor="text1"/>
                <w:szCs w:val="20"/>
              </w:rPr>
              <w:t xml:space="preserve">) of </w:t>
            </w:r>
            <w:r w:rsidRPr="0085022A">
              <w:rPr>
                <w:rFonts w:cs="Times New Roman"/>
                <w:i/>
                <w:color w:val="000000" w:themeColor="text1"/>
                <w:szCs w:val="20"/>
              </w:rPr>
              <w:lastRenderedPageBreak/>
              <w:t>this paragraph</w:t>
            </w:r>
            <w:r w:rsidRPr="0085022A">
              <w:rPr>
                <w:rFonts w:cs="Times New Roman"/>
                <w:color w:val="000000" w:themeColor="text1"/>
                <w:szCs w:val="20"/>
              </w:rPr>
              <w:t>)]</w:t>
            </w:r>
          </w:p>
        </w:tc>
      </w:tr>
      <w:tr w:rsidR="00CE6EFD" w:rsidRPr="0085022A" w14:paraId="191AA27A" w14:textId="77777777" w:rsidTr="00932915">
        <w:tc>
          <w:tcPr>
            <w:tcW w:w="211" w:type="pct"/>
          </w:tcPr>
          <w:p w14:paraId="191AA276"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77" w14:textId="77777777" w:rsidR="00CE6EFD" w:rsidRPr="0085022A" w:rsidRDefault="00CE6EFD" w:rsidP="00CE6EFD">
            <w:pPr>
              <w:pStyle w:val="BodyText1"/>
              <w:widowControl w:val="0"/>
              <w:spacing w:before="120" w:after="120" w:line="26" w:lineRule="atLeast"/>
              <w:ind w:left="1234" w:hanging="554"/>
              <w:rPr>
                <w:rFonts w:cs="Times New Roman"/>
                <w:szCs w:val="20"/>
              </w:rPr>
            </w:pPr>
            <w:r w:rsidRPr="0085022A">
              <w:rPr>
                <w:rFonts w:cs="Times New Roman"/>
                <w:szCs w:val="20"/>
              </w:rPr>
              <w:t>[(a)</w:t>
            </w:r>
            <w:r w:rsidRPr="0085022A">
              <w:rPr>
                <w:rFonts w:cs="Times New Roman"/>
                <w:szCs w:val="20"/>
              </w:rPr>
              <w:tab/>
              <w:t>Reference Bond:</w:t>
            </w:r>
          </w:p>
        </w:tc>
        <w:tc>
          <w:tcPr>
            <w:tcW w:w="3206" w:type="pct"/>
            <w:gridSpan w:val="2"/>
          </w:tcPr>
          <w:p w14:paraId="191AA278" w14:textId="77777777" w:rsidR="00CE6EFD" w:rsidRPr="0085022A" w:rsidRDefault="00CE6EFD" w:rsidP="00CE6EFD">
            <w:pPr>
              <w:widowControl w:val="0"/>
              <w:spacing w:before="120" w:after="120" w:line="26" w:lineRule="atLeast"/>
              <w:rPr>
                <w:color w:val="000000" w:themeColor="text1"/>
                <w:szCs w:val="20"/>
              </w:rPr>
            </w:pPr>
            <w:r w:rsidRPr="0085022A">
              <w:rPr>
                <w:color w:val="000000" w:themeColor="text1"/>
                <w:szCs w:val="20"/>
              </w:rPr>
              <w:t>[</w:t>
            </w:r>
            <w:r w:rsidRPr="0085022A">
              <w:rPr>
                <w:i/>
                <w:color w:val="000000" w:themeColor="text1"/>
                <w:szCs w:val="20"/>
              </w:rPr>
              <w:t>Insert applicable Reference Bond</w:t>
            </w:r>
            <w:r w:rsidRPr="0085022A">
              <w:rPr>
                <w:color w:val="000000" w:themeColor="text1"/>
                <w:szCs w:val="20"/>
              </w:rPr>
              <w:t>]</w:t>
            </w:r>
          </w:p>
        </w:tc>
      </w:tr>
      <w:tr w:rsidR="00CE6EFD" w:rsidRPr="0085022A" w14:paraId="191AA27F" w14:textId="77777777" w:rsidTr="00932915">
        <w:tc>
          <w:tcPr>
            <w:tcW w:w="211" w:type="pct"/>
          </w:tcPr>
          <w:p w14:paraId="191AA27B"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7C" w14:textId="77777777" w:rsidR="00CE6EFD" w:rsidRPr="0085022A" w:rsidRDefault="00CE6EFD" w:rsidP="00CE6EFD">
            <w:pPr>
              <w:pStyle w:val="BodyText1"/>
              <w:widowControl w:val="0"/>
              <w:spacing w:before="120" w:after="120" w:line="26" w:lineRule="atLeast"/>
              <w:ind w:left="1234" w:hanging="554"/>
              <w:rPr>
                <w:rFonts w:cs="Times New Roman"/>
                <w:szCs w:val="20"/>
              </w:rPr>
            </w:pPr>
            <w:r w:rsidRPr="0085022A">
              <w:rPr>
                <w:rFonts w:cs="Times New Roman"/>
                <w:szCs w:val="20"/>
              </w:rPr>
              <w:t>[(b)</w:t>
            </w:r>
            <w:r w:rsidRPr="0085022A">
              <w:rPr>
                <w:rFonts w:cs="Times New Roman"/>
                <w:szCs w:val="20"/>
              </w:rPr>
              <w:tab/>
              <w:t>Quotation Time:</w:t>
            </w:r>
          </w:p>
        </w:tc>
        <w:tc>
          <w:tcPr>
            <w:tcW w:w="3206" w:type="pct"/>
            <w:gridSpan w:val="2"/>
          </w:tcPr>
          <w:p w14:paraId="191AA27D" w14:textId="331B1CD4" w:rsidR="00CE6EFD" w:rsidRPr="0085022A" w:rsidRDefault="00CE6EFD" w:rsidP="00CE6EFD">
            <w:pPr>
              <w:widowControl w:val="0"/>
              <w:spacing w:before="120" w:after="120" w:line="26" w:lineRule="atLeast"/>
              <w:rPr>
                <w:color w:val="000000" w:themeColor="text1"/>
                <w:szCs w:val="20"/>
              </w:rPr>
            </w:pPr>
            <w:r w:rsidRPr="0085022A">
              <w:rPr>
                <w:color w:val="000000" w:themeColor="text1"/>
                <w:szCs w:val="20"/>
              </w:rPr>
              <w:t>[•]</w:t>
            </w:r>
          </w:p>
        </w:tc>
      </w:tr>
      <w:tr w:rsidR="00CE6EFD" w:rsidRPr="0085022A" w14:paraId="191AA284" w14:textId="77777777" w:rsidTr="00932915">
        <w:tc>
          <w:tcPr>
            <w:tcW w:w="211" w:type="pct"/>
          </w:tcPr>
          <w:p w14:paraId="191AA280"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81" w14:textId="77777777" w:rsidR="00CE6EFD" w:rsidRPr="0085022A" w:rsidRDefault="00CE6EFD" w:rsidP="00CE6EFD">
            <w:pPr>
              <w:pStyle w:val="BodyText1"/>
              <w:widowControl w:val="0"/>
              <w:spacing w:before="120" w:after="120" w:line="26" w:lineRule="atLeast"/>
              <w:ind w:left="1234" w:hanging="554"/>
              <w:rPr>
                <w:rFonts w:cs="Times New Roman"/>
                <w:szCs w:val="20"/>
              </w:rPr>
            </w:pPr>
            <w:r w:rsidRPr="0085022A">
              <w:rPr>
                <w:rFonts w:cs="Times New Roman"/>
                <w:szCs w:val="20"/>
              </w:rPr>
              <w:t>[(c)</w:t>
            </w:r>
            <w:r w:rsidRPr="0085022A">
              <w:rPr>
                <w:rFonts w:cs="Times New Roman"/>
                <w:szCs w:val="20"/>
              </w:rPr>
              <w:tab/>
              <w:t>Redemption Margin:</w:t>
            </w:r>
          </w:p>
        </w:tc>
        <w:tc>
          <w:tcPr>
            <w:tcW w:w="3206" w:type="pct"/>
            <w:gridSpan w:val="2"/>
          </w:tcPr>
          <w:p w14:paraId="191AA282" w14:textId="1F989E95" w:rsidR="00CE6EFD" w:rsidRPr="0085022A" w:rsidRDefault="00CE6EFD" w:rsidP="00CE6EFD">
            <w:pPr>
              <w:widowControl w:val="0"/>
              <w:spacing w:before="120" w:after="120" w:line="26" w:lineRule="atLeast"/>
              <w:rPr>
                <w:color w:val="000000" w:themeColor="text1"/>
                <w:szCs w:val="20"/>
              </w:rPr>
            </w:pPr>
            <w:r w:rsidRPr="0085022A">
              <w:rPr>
                <w:color w:val="000000" w:themeColor="text1"/>
                <w:szCs w:val="20"/>
              </w:rPr>
              <w:t>[•] per cent.</w:t>
            </w:r>
          </w:p>
        </w:tc>
      </w:tr>
      <w:tr w:rsidR="00CE6EFD" w:rsidRPr="0085022A" w14:paraId="191AA28E" w14:textId="77777777" w:rsidTr="00932915">
        <w:tc>
          <w:tcPr>
            <w:tcW w:w="211" w:type="pct"/>
          </w:tcPr>
          <w:p w14:paraId="191AA28A"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8B" w14:textId="398402DD" w:rsidR="00CE6EFD" w:rsidRPr="0085022A" w:rsidRDefault="00CE6EFD" w:rsidP="00CE6EFD">
            <w:pPr>
              <w:pStyle w:val="BodyText1"/>
              <w:widowControl w:val="0"/>
              <w:spacing w:before="120" w:after="120" w:line="26" w:lineRule="atLeast"/>
              <w:ind w:left="1234" w:hanging="554"/>
              <w:rPr>
                <w:rFonts w:cs="Times New Roman"/>
                <w:szCs w:val="20"/>
              </w:rPr>
            </w:pPr>
            <w:r w:rsidRPr="0085022A">
              <w:rPr>
                <w:rFonts w:cs="Times New Roman"/>
                <w:szCs w:val="20"/>
              </w:rPr>
              <w:t>[(d)</w:t>
            </w:r>
            <w:r w:rsidRPr="0085022A">
              <w:rPr>
                <w:rFonts w:cs="Times New Roman"/>
                <w:szCs w:val="20"/>
              </w:rPr>
              <w:tab/>
              <w:t>Reference Dealers:</w:t>
            </w:r>
          </w:p>
        </w:tc>
        <w:tc>
          <w:tcPr>
            <w:tcW w:w="3206" w:type="pct"/>
            <w:gridSpan w:val="2"/>
          </w:tcPr>
          <w:p w14:paraId="191AA28C" w14:textId="07A0E224" w:rsidR="00CE6EFD" w:rsidRPr="0085022A" w:rsidRDefault="00CE6EFD" w:rsidP="00CE6EFD">
            <w:pPr>
              <w:widowControl w:val="0"/>
              <w:spacing w:before="120" w:after="120" w:line="26" w:lineRule="atLeast"/>
              <w:rPr>
                <w:color w:val="000000" w:themeColor="text1"/>
                <w:szCs w:val="20"/>
              </w:rPr>
            </w:pPr>
            <w:r w:rsidRPr="0085022A">
              <w:rPr>
                <w:color w:val="000000" w:themeColor="text1"/>
                <w:szCs w:val="20"/>
              </w:rPr>
              <w:t>[•]</w:t>
            </w:r>
          </w:p>
        </w:tc>
      </w:tr>
      <w:tr w:rsidR="00CE6EFD" w:rsidRPr="0085022A" w14:paraId="191AA293" w14:textId="77777777" w:rsidTr="00932915">
        <w:tc>
          <w:tcPr>
            <w:tcW w:w="211" w:type="pct"/>
          </w:tcPr>
          <w:p w14:paraId="191AA28F"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90" w14:textId="6A0D6349" w:rsidR="00CE6EFD" w:rsidRPr="0085022A" w:rsidRDefault="00CE6EFD" w:rsidP="00CE6EFD">
            <w:pPr>
              <w:pStyle w:val="BodyText1"/>
              <w:widowControl w:val="0"/>
              <w:spacing w:before="120" w:after="120" w:line="26" w:lineRule="atLeast"/>
              <w:ind w:left="1234" w:hanging="554"/>
              <w:rPr>
                <w:rFonts w:cs="Times New Roman"/>
                <w:szCs w:val="20"/>
              </w:rPr>
            </w:pPr>
            <w:r w:rsidRPr="0085022A">
              <w:rPr>
                <w:rFonts w:cs="Times New Roman"/>
                <w:szCs w:val="20"/>
              </w:rPr>
              <w:t xml:space="preserve">[(e) </w:t>
            </w:r>
            <w:r w:rsidRPr="0085022A">
              <w:rPr>
                <w:rFonts w:cs="Times New Roman"/>
                <w:szCs w:val="20"/>
              </w:rPr>
              <w:tab/>
              <w:t>Par Redemption Date:</w:t>
            </w:r>
          </w:p>
        </w:tc>
        <w:tc>
          <w:tcPr>
            <w:tcW w:w="3206" w:type="pct"/>
            <w:gridSpan w:val="2"/>
          </w:tcPr>
          <w:p w14:paraId="191AA291" w14:textId="00485C18" w:rsidR="00CE6EFD" w:rsidRPr="0085022A" w:rsidRDefault="00CE6EFD" w:rsidP="00CE6EFD">
            <w:pPr>
              <w:widowControl w:val="0"/>
              <w:spacing w:before="120" w:after="120" w:line="26" w:lineRule="atLeast"/>
              <w:rPr>
                <w:color w:val="000000" w:themeColor="text1"/>
                <w:szCs w:val="20"/>
              </w:rPr>
            </w:pPr>
            <w:r w:rsidRPr="0085022A">
              <w:rPr>
                <w:color w:val="000000" w:themeColor="text1"/>
                <w:szCs w:val="20"/>
              </w:rPr>
              <w:t>[•]/Not Applicable</w:t>
            </w:r>
          </w:p>
        </w:tc>
      </w:tr>
      <w:tr w:rsidR="00CE6EFD" w:rsidRPr="0085022A" w14:paraId="191AA298" w14:textId="77777777" w:rsidTr="00932915">
        <w:tc>
          <w:tcPr>
            <w:tcW w:w="211" w:type="pct"/>
          </w:tcPr>
          <w:p w14:paraId="191AA294"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95" w14:textId="2A692334" w:rsidR="00CE6EFD" w:rsidRPr="0085022A" w:rsidRDefault="00CE6EFD" w:rsidP="00CE6EFD">
            <w:pPr>
              <w:pStyle w:val="BodyText"/>
              <w:widowControl w:val="0"/>
              <w:spacing w:before="120" w:after="120" w:line="26" w:lineRule="atLeast"/>
              <w:ind w:left="680" w:hanging="680"/>
              <w:rPr>
                <w:rFonts w:cs="Times New Roman"/>
                <w:color w:val="000000" w:themeColor="text1"/>
                <w:szCs w:val="20"/>
              </w:rPr>
            </w:pPr>
            <w:r w:rsidRPr="0085022A">
              <w:rPr>
                <w:rFonts w:eastAsia="SimSun" w:cs="Times New Roman"/>
                <w:color w:val="000000" w:themeColor="text1"/>
                <w:szCs w:val="20"/>
              </w:rPr>
              <w:t>(iv)</w:t>
            </w:r>
            <w:r w:rsidRPr="0085022A">
              <w:rPr>
                <w:rFonts w:cs="Times New Roman"/>
                <w:color w:val="000000" w:themeColor="text1"/>
                <w:szCs w:val="20"/>
              </w:rPr>
              <w:tab/>
              <w:t>Redemption</w:t>
            </w:r>
            <w:r w:rsidRPr="0085022A">
              <w:rPr>
                <w:rFonts w:eastAsia="SimSun" w:cs="Times New Roman"/>
                <w:color w:val="000000" w:themeColor="text1"/>
                <w:szCs w:val="20"/>
              </w:rPr>
              <w:t xml:space="preserve"> in part:</w:t>
            </w:r>
          </w:p>
        </w:tc>
        <w:tc>
          <w:tcPr>
            <w:tcW w:w="3206" w:type="pct"/>
            <w:gridSpan w:val="2"/>
          </w:tcPr>
          <w:p w14:paraId="191AA296"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[Applicable/Not Applicable]</w:t>
            </w:r>
          </w:p>
        </w:tc>
      </w:tr>
      <w:tr w:rsidR="00CE6EFD" w:rsidRPr="0085022A" w14:paraId="191AA29D" w14:textId="77777777" w:rsidTr="00932915">
        <w:tc>
          <w:tcPr>
            <w:tcW w:w="211" w:type="pct"/>
          </w:tcPr>
          <w:p w14:paraId="191AA299"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9A" w14:textId="77777777" w:rsidR="00CE6EFD" w:rsidRPr="0085022A" w:rsidRDefault="00CE6EFD" w:rsidP="00CE6EFD">
            <w:pPr>
              <w:pStyle w:val="BodyText1"/>
              <w:widowControl w:val="0"/>
              <w:spacing w:before="120" w:after="120" w:line="26" w:lineRule="atLeast"/>
              <w:ind w:left="1234" w:hanging="554"/>
              <w:rPr>
                <w:rFonts w:cs="Times New Roman"/>
                <w:color w:val="000000" w:themeColor="text1"/>
                <w:szCs w:val="20"/>
              </w:rPr>
            </w:pPr>
            <w:r w:rsidRPr="0085022A">
              <w:rPr>
                <w:rFonts w:eastAsia="SimSun" w:cs="Times New Roman"/>
                <w:color w:val="000000" w:themeColor="text1"/>
                <w:szCs w:val="20"/>
              </w:rPr>
              <w:t>(a)</w:t>
            </w:r>
            <w:r w:rsidRPr="0085022A">
              <w:rPr>
                <w:rFonts w:cs="Times New Roman"/>
                <w:color w:val="000000" w:themeColor="text1"/>
                <w:szCs w:val="20"/>
              </w:rPr>
              <w:tab/>
              <w:t>Minimum</w:t>
            </w:r>
            <w:r w:rsidRPr="0085022A">
              <w:rPr>
                <w:rFonts w:eastAsia="SimSun" w:cs="Times New Roman"/>
                <w:color w:val="000000" w:themeColor="text1"/>
                <w:szCs w:val="20"/>
              </w:rPr>
              <w:t xml:space="preserve"> </w:t>
            </w:r>
            <w:r w:rsidRPr="0085022A">
              <w:rPr>
                <w:rFonts w:cs="Times New Roman"/>
                <w:szCs w:val="20"/>
              </w:rPr>
              <w:t>Redemption</w:t>
            </w:r>
            <w:r w:rsidRPr="0085022A">
              <w:rPr>
                <w:rFonts w:eastAsia="SimSun" w:cs="Times New Roman"/>
                <w:color w:val="000000" w:themeColor="text1"/>
                <w:szCs w:val="20"/>
              </w:rPr>
              <w:t xml:space="preserve"> Amount:</w:t>
            </w:r>
          </w:p>
        </w:tc>
        <w:tc>
          <w:tcPr>
            <w:tcW w:w="3206" w:type="pct"/>
            <w:gridSpan w:val="2"/>
          </w:tcPr>
          <w:p w14:paraId="191AA29B" w14:textId="21CB0172"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 per Calculation Amount</w:t>
            </w:r>
          </w:p>
        </w:tc>
      </w:tr>
      <w:tr w:rsidR="00CE6EFD" w:rsidRPr="0085022A" w14:paraId="191AA2A2" w14:textId="77777777" w:rsidTr="00932915">
        <w:tc>
          <w:tcPr>
            <w:tcW w:w="211" w:type="pct"/>
          </w:tcPr>
          <w:p w14:paraId="191AA29E"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9F" w14:textId="77777777" w:rsidR="00CE6EFD" w:rsidRPr="0085022A" w:rsidRDefault="00CE6EFD" w:rsidP="00CE6EFD">
            <w:pPr>
              <w:pStyle w:val="BodyText1"/>
              <w:widowControl w:val="0"/>
              <w:spacing w:before="120" w:after="120" w:line="26" w:lineRule="atLeast"/>
              <w:ind w:left="1234" w:hanging="554"/>
              <w:rPr>
                <w:rFonts w:cs="Times New Roman"/>
                <w:color w:val="000000" w:themeColor="text1"/>
                <w:szCs w:val="20"/>
              </w:rPr>
            </w:pPr>
            <w:r w:rsidRPr="0085022A">
              <w:rPr>
                <w:rFonts w:eastAsia="SimSun" w:cs="Times New Roman"/>
                <w:color w:val="000000" w:themeColor="text1"/>
                <w:szCs w:val="20"/>
              </w:rPr>
              <w:t>(b)</w:t>
            </w:r>
            <w:r w:rsidRPr="0085022A">
              <w:rPr>
                <w:rFonts w:cs="Times New Roman"/>
                <w:color w:val="000000" w:themeColor="text1"/>
                <w:szCs w:val="20"/>
              </w:rPr>
              <w:tab/>
            </w:r>
            <w:r w:rsidRPr="0085022A">
              <w:rPr>
                <w:rFonts w:cs="Times New Roman"/>
                <w:szCs w:val="20"/>
              </w:rPr>
              <w:t>Maximum</w:t>
            </w:r>
            <w:r w:rsidRPr="0085022A">
              <w:rPr>
                <w:rFonts w:eastAsia="SimSun" w:cs="Times New Roman"/>
                <w:color w:val="000000" w:themeColor="text1"/>
                <w:szCs w:val="20"/>
              </w:rPr>
              <w:t xml:space="preserve"> Redemption Amount</w:t>
            </w:r>
          </w:p>
        </w:tc>
        <w:tc>
          <w:tcPr>
            <w:tcW w:w="3206" w:type="pct"/>
            <w:gridSpan w:val="2"/>
          </w:tcPr>
          <w:p w14:paraId="191AA2A0" w14:textId="0B74C39A"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 per Calculation Amount</w:t>
            </w:r>
          </w:p>
        </w:tc>
      </w:tr>
      <w:tr w:rsidR="00CE6EFD" w:rsidRPr="0085022A" w14:paraId="191AA2A7" w14:textId="77777777" w:rsidTr="00932915">
        <w:tc>
          <w:tcPr>
            <w:tcW w:w="211" w:type="pct"/>
          </w:tcPr>
          <w:p w14:paraId="191AA2A3" w14:textId="77777777" w:rsidR="00CE6EFD" w:rsidRPr="0085022A" w:rsidRDefault="00CE6EFD" w:rsidP="00CE6EFD">
            <w:pPr>
              <w:widowControl w:val="0"/>
              <w:spacing w:before="120" w:after="120" w:line="26" w:lineRule="atLeast"/>
              <w:rPr>
                <w:color w:val="000000" w:themeColor="text1"/>
                <w:szCs w:val="20"/>
              </w:rPr>
            </w:pPr>
          </w:p>
        </w:tc>
        <w:tc>
          <w:tcPr>
            <w:tcW w:w="1583" w:type="pct"/>
            <w:gridSpan w:val="2"/>
          </w:tcPr>
          <w:p w14:paraId="191AA2A4" w14:textId="1E784A6C"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(v)</w:t>
            </w:r>
            <w:r w:rsidRPr="0085022A">
              <w:rPr>
                <w:rFonts w:cs="Times New Roman"/>
                <w:color w:val="000000" w:themeColor="text1"/>
                <w:szCs w:val="20"/>
              </w:rPr>
              <w:tab/>
            </w:r>
            <w:r w:rsidRPr="0085022A">
              <w:rPr>
                <w:rFonts w:eastAsia="SimSun" w:cs="Times New Roman"/>
                <w:color w:val="000000" w:themeColor="text1"/>
                <w:szCs w:val="20"/>
              </w:rPr>
              <w:t>Notice period:</w:t>
            </w:r>
          </w:p>
        </w:tc>
        <w:tc>
          <w:tcPr>
            <w:tcW w:w="3206" w:type="pct"/>
            <w:gridSpan w:val="2"/>
          </w:tcPr>
          <w:p w14:paraId="191AA2A5" w14:textId="77589ABF"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w:t>
            </w:r>
          </w:p>
        </w:tc>
      </w:tr>
      <w:tr w:rsidR="00CE6EFD" w:rsidRPr="0085022A" w14:paraId="191AA2AD" w14:textId="77777777" w:rsidTr="00932915">
        <w:tc>
          <w:tcPr>
            <w:tcW w:w="211" w:type="pct"/>
          </w:tcPr>
          <w:p w14:paraId="191AA2A8" w14:textId="77777777" w:rsidR="00CE6EFD" w:rsidRPr="0085022A" w:rsidRDefault="00CE6EFD" w:rsidP="00CE6EFD">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2A9"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Put Option</w:t>
            </w:r>
          </w:p>
        </w:tc>
        <w:tc>
          <w:tcPr>
            <w:tcW w:w="3206" w:type="pct"/>
            <w:gridSpan w:val="2"/>
          </w:tcPr>
          <w:p w14:paraId="191AA2AA" w14:textId="77777777" w:rsidR="00CE6EFD" w:rsidRPr="0085022A" w:rsidRDefault="00CE6EFD" w:rsidP="00CE6EFD">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[Applicable/Not Applicable]</w:t>
            </w:r>
          </w:p>
          <w:p w14:paraId="191AA2AB"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w:t>
            </w:r>
            <w:r w:rsidRPr="0085022A">
              <w:rPr>
                <w:rFonts w:eastAsia="SimSun" w:cs="Times New Roman"/>
                <w:i/>
                <w:color w:val="000000" w:themeColor="text1"/>
                <w:szCs w:val="20"/>
              </w:rPr>
              <w:t>If not applicable, delete the remaining sub-paragraphs of this paragraph</w:t>
            </w:r>
            <w:r w:rsidRPr="0085022A">
              <w:rPr>
                <w:rFonts w:eastAsia="SimSun" w:cs="Times New Roman"/>
                <w:color w:val="000000" w:themeColor="text1"/>
                <w:szCs w:val="20"/>
              </w:rPr>
              <w:t>)</w:t>
            </w:r>
          </w:p>
        </w:tc>
      </w:tr>
      <w:tr w:rsidR="00CE6EFD" w:rsidRPr="0085022A" w14:paraId="191AA2B2" w14:textId="77777777" w:rsidTr="00932915">
        <w:tc>
          <w:tcPr>
            <w:tcW w:w="211" w:type="pct"/>
          </w:tcPr>
          <w:p w14:paraId="191AA2AE"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p>
        </w:tc>
        <w:tc>
          <w:tcPr>
            <w:tcW w:w="1583" w:type="pct"/>
            <w:gridSpan w:val="2"/>
          </w:tcPr>
          <w:p w14:paraId="191AA2AF" w14:textId="358668C1" w:rsidR="00CE6EFD" w:rsidRPr="0085022A" w:rsidRDefault="00CE6EFD" w:rsidP="00CE6EFD">
            <w:pPr>
              <w:pStyle w:val="BodyText"/>
              <w:widowControl w:val="0"/>
              <w:spacing w:before="120" w:after="120" w:line="26" w:lineRule="atLeast"/>
              <w:ind w:left="680" w:hanging="680"/>
              <w:rPr>
                <w:rFonts w:cs="Times New Roman"/>
                <w:color w:val="000000" w:themeColor="text1"/>
                <w:szCs w:val="20"/>
              </w:rPr>
            </w:pPr>
            <w:r w:rsidRPr="0085022A">
              <w:rPr>
                <w:rFonts w:eastAsia="SimSun" w:cs="Times New Roman"/>
                <w:color w:val="000000" w:themeColor="text1"/>
                <w:szCs w:val="20"/>
              </w:rPr>
              <w:t>(i)</w:t>
            </w:r>
            <w:r w:rsidRPr="0085022A">
              <w:rPr>
                <w:rFonts w:cs="Times New Roman"/>
                <w:color w:val="000000" w:themeColor="text1"/>
                <w:szCs w:val="20"/>
              </w:rPr>
              <w:tab/>
            </w:r>
            <w:r w:rsidRPr="0085022A">
              <w:rPr>
                <w:rFonts w:eastAsia="SimSun" w:cs="Times New Roman"/>
                <w:color w:val="000000" w:themeColor="text1"/>
                <w:szCs w:val="20"/>
              </w:rPr>
              <w:t>Optional Redemption Date(s)</w:t>
            </w:r>
            <w:r>
              <w:rPr>
                <w:rFonts w:eastAsia="SimSun" w:cs="Times New Roman"/>
                <w:color w:val="000000" w:themeColor="text1"/>
                <w:szCs w:val="20"/>
              </w:rPr>
              <w:t xml:space="preserve"> (Put)</w:t>
            </w:r>
            <w:r w:rsidRPr="0085022A">
              <w:rPr>
                <w:rFonts w:eastAsia="SimSun" w:cs="Times New Roman"/>
                <w:color w:val="000000" w:themeColor="text1"/>
                <w:szCs w:val="20"/>
              </w:rPr>
              <w:t>:</w:t>
            </w:r>
          </w:p>
        </w:tc>
        <w:tc>
          <w:tcPr>
            <w:tcW w:w="3206" w:type="pct"/>
            <w:gridSpan w:val="2"/>
          </w:tcPr>
          <w:p w14:paraId="191AA2B0" w14:textId="2A7E26D9"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w:t>
            </w:r>
          </w:p>
        </w:tc>
      </w:tr>
      <w:tr w:rsidR="00CE6EFD" w:rsidRPr="0085022A" w14:paraId="191AA2B7" w14:textId="77777777" w:rsidTr="00932915">
        <w:tc>
          <w:tcPr>
            <w:tcW w:w="211" w:type="pct"/>
          </w:tcPr>
          <w:p w14:paraId="191AA2B3"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p>
        </w:tc>
        <w:tc>
          <w:tcPr>
            <w:tcW w:w="1583" w:type="pct"/>
            <w:gridSpan w:val="2"/>
          </w:tcPr>
          <w:p w14:paraId="191AA2B4" w14:textId="62E4C35E" w:rsidR="00CE6EFD" w:rsidRPr="0085022A" w:rsidRDefault="00CE6EFD" w:rsidP="00CE6EFD">
            <w:pPr>
              <w:pStyle w:val="BodyText"/>
              <w:widowControl w:val="0"/>
              <w:spacing w:before="120" w:after="120" w:line="26" w:lineRule="atLeast"/>
              <w:ind w:left="680" w:hanging="680"/>
              <w:rPr>
                <w:rFonts w:cs="Times New Roman"/>
                <w:color w:val="000000" w:themeColor="text1"/>
                <w:szCs w:val="20"/>
              </w:rPr>
            </w:pPr>
            <w:r w:rsidRPr="0085022A">
              <w:rPr>
                <w:rFonts w:eastAsia="SimSun" w:cs="Times New Roman"/>
                <w:color w:val="000000" w:themeColor="text1"/>
                <w:szCs w:val="20"/>
              </w:rPr>
              <w:t>(ii)</w:t>
            </w:r>
            <w:r w:rsidRPr="0085022A">
              <w:rPr>
                <w:rFonts w:cs="Times New Roman"/>
                <w:color w:val="000000" w:themeColor="text1"/>
                <w:szCs w:val="20"/>
              </w:rPr>
              <w:tab/>
            </w:r>
            <w:r w:rsidRPr="0085022A">
              <w:rPr>
                <w:rFonts w:eastAsia="SimSun" w:cs="Times New Roman"/>
                <w:color w:val="000000" w:themeColor="text1"/>
                <w:szCs w:val="20"/>
              </w:rPr>
              <w:t>Optional Redemption Amount(s)</w:t>
            </w:r>
            <w:r>
              <w:rPr>
                <w:rFonts w:eastAsia="SimSun" w:cs="Times New Roman"/>
                <w:color w:val="000000" w:themeColor="text1"/>
                <w:szCs w:val="20"/>
              </w:rPr>
              <w:t xml:space="preserve"> (Put)</w:t>
            </w:r>
            <w:r w:rsidRPr="0085022A">
              <w:rPr>
                <w:rFonts w:eastAsia="SimSun" w:cs="Times New Roman"/>
                <w:color w:val="000000" w:themeColor="text1"/>
                <w:szCs w:val="20"/>
              </w:rPr>
              <w:t xml:space="preserve"> of each Note and method, if any, of calculation of such amount(s):</w:t>
            </w:r>
          </w:p>
        </w:tc>
        <w:tc>
          <w:tcPr>
            <w:tcW w:w="3206" w:type="pct"/>
            <w:gridSpan w:val="2"/>
          </w:tcPr>
          <w:p w14:paraId="191AA2B5" w14:textId="0B00EA17"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 per Calculation Amount</w:t>
            </w:r>
          </w:p>
        </w:tc>
      </w:tr>
      <w:tr w:rsidR="00CE6EFD" w:rsidRPr="0085022A" w14:paraId="191AA2BC" w14:textId="77777777" w:rsidTr="00932915">
        <w:tc>
          <w:tcPr>
            <w:tcW w:w="211" w:type="pct"/>
          </w:tcPr>
          <w:p w14:paraId="191AA2B8"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p>
        </w:tc>
        <w:tc>
          <w:tcPr>
            <w:tcW w:w="1583" w:type="pct"/>
            <w:gridSpan w:val="2"/>
          </w:tcPr>
          <w:p w14:paraId="191AA2B9" w14:textId="4E7AE8A6"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(iii)</w:t>
            </w:r>
            <w:r w:rsidRPr="0085022A">
              <w:rPr>
                <w:rFonts w:cs="Times New Roman"/>
                <w:color w:val="000000" w:themeColor="text1"/>
                <w:szCs w:val="20"/>
              </w:rPr>
              <w:tab/>
            </w:r>
            <w:r w:rsidRPr="0085022A">
              <w:rPr>
                <w:rFonts w:eastAsia="SimSun" w:cs="Times New Roman"/>
                <w:color w:val="000000" w:themeColor="text1"/>
                <w:szCs w:val="20"/>
              </w:rPr>
              <w:t>Notice period:</w:t>
            </w:r>
          </w:p>
        </w:tc>
        <w:tc>
          <w:tcPr>
            <w:tcW w:w="3206" w:type="pct"/>
            <w:gridSpan w:val="2"/>
          </w:tcPr>
          <w:p w14:paraId="191AA2BA" w14:textId="3AC2D668"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 xml:space="preserve">[•] </w:t>
            </w:r>
          </w:p>
        </w:tc>
      </w:tr>
      <w:tr w:rsidR="00CE6EFD" w:rsidRPr="0085022A" w14:paraId="275E50F3" w14:textId="77777777" w:rsidTr="00932915">
        <w:tc>
          <w:tcPr>
            <w:tcW w:w="211" w:type="pct"/>
          </w:tcPr>
          <w:p w14:paraId="6DD47B8D" w14:textId="77777777" w:rsidR="00CE6EFD" w:rsidRPr="0085022A" w:rsidRDefault="00CE6EFD" w:rsidP="00CE6EFD">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0B94B35B" w14:textId="439DDD6B" w:rsidR="00CE6EFD" w:rsidRPr="0085022A" w:rsidRDefault="00CE6EFD" w:rsidP="00CE6EFD">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[Residual Maturity Call Option</w:t>
            </w:r>
          </w:p>
        </w:tc>
        <w:tc>
          <w:tcPr>
            <w:tcW w:w="3206" w:type="pct"/>
            <w:gridSpan w:val="2"/>
          </w:tcPr>
          <w:p w14:paraId="168EACC0" w14:textId="73B5026F" w:rsidR="00CE6EFD" w:rsidRPr="0085022A" w:rsidRDefault="00CE6EFD" w:rsidP="00CE6EFD">
            <w:pPr>
              <w:pStyle w:val="BodyText"/>
              <w:widowControl w:val="0"/>
              <w:spacing w:before="120" w:after="120" w:line="26" w:lineRule="atLeast"/>
              <w:rPr>
                <w:rFonts w:cs="Times New Roman"/>
                <w:szCs w:val="20"/>
                <w:lang w:eastAsia="zh-CN" w:bidi="he-IL"/>
              </w:rPr>
            </w:pPr>
            <w:r w:rsidRPr="0085022A">
              <w:rPr>
                <w:rFonts w:cs="Times New Roman"/>
                <w:szCs w:val="20"/>
                <w:lang w:eastAsia="zh-CN" w:bidi="he-IL"/>
              </w:rPr>
              <w:t>[Applicable/Not Applicable]</w:t>
            </w:r>
          </w:p>
          <w:p w14:paraId="62B16985" w14:textId="3144C226" w:rsidR="00CE6EFD" w:rsidRPr="0085022A" w:rsidRDefault="00CE6EFD" w:rsidP="00CE6EFD">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w:t>
            </w:r>
            <w:r w:rsidRPr="0085022A">
              <w:rPr>
                <w:rFonts w:eastAsia="SimSun" w:cs="Times New Roman"/>
                <w:i/>
                <w:color w:val="000000" w:themeColor="text1"/>
                <w:szCs w:val="20"/>
              </w:rPr>
              <w:t>If not applicable, delete the remaining sub-paragraphs of this paragraph</w:t>
            </w:r>
            <w:r w:rsidRPr="0085022A">
              <w:rPr>
                <w:rFonts w:eastAsia="SimSun" w:cs="Times New Roman"/>
                <w:color w:val="000000" w:themeColor="text1"/>
                <w:szCs w:val="20"/>
              </w:rPr>
              <w:t>)</w:t>
            </w:r>
          </w:p>
        </w:tc>
      </w:tr>
      <w:tr w:rsidR="00CE6EFD" w:rsidRPr="0085022A" w14:paraId="64F1FEC9" w14:textId="77777777" w:rsidTr="00932915">
        <w:tc>
          <w:tcPr>
            <w:tcW w:w="211" w:type="pct"/>
          </w:tcPr>
          <w:p w14:paraId="156ACC63" w14:textId="77777777" w:rsidR="00CE6EFD" w:rsidRPr="0085022A" w:rsidRDefault="00CE6EFD" w:rsidP="00CE6EFD">
            <w:pPr>
              <w:pStyle w:val="ocNum4th2"/>
              <w:widowControl w:val="0"/>
              <w:numPr>
                <w:ilvl w:val="0"/>
                <w:numId w:val="0"/>
              </w:numPr>
              <w:spacing w:before="120" w:after="120" w:line="26" w:lineRule="atLeast"/>
              <w:rPr>
                <w:color w:val="000000" w:themeColor="text1"/>
                <w:szCs w:val="20"/>
              </w:rPr>
            </w:pPr>
          </w:p>
        </w:tc>
        <w:tc>
          <w:tcPr>
            <w:tcW w:w="1583" w:type="pct"/>
            <w:gridSpan w:val="2"/>
          </w:tcPr>
          <w:p w14:paraId="3D2F9F86" w14:textId="68C90D25" w:rsidR="00CE6EFD" w:rsidRPr="0085022A" w:rsidRDefault="00CE6EFD" w:rsidP="00CE6EFD">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(i)</w:t>
            </w:r>
            <w:r w:rsidRPr="0085022A">
              <w:rPr>
                <w:rFonts w:cs="Times New Roman"/>
                <w:color w:val="000000" w:themeColor="text1"/>
                <w:szCs w:val="20"/>
              </w:rPr>
              <w:tab/>
            </w:r>
            <w:r w:rsidRPr="0085022A">
              <w:rPr>
                <w:rFonts w:eastAsia="SimSun" w:cs="Times New Roman"/>
                <w:color w:val="000000" w:themeColor="text1"/>
                <w:szCs w:val="20"/>
              </w:rPr>
              <w:t>Notice period:</w:t>
            </w:r>
          </w:p>
        </w:tc>
        <w:tc>
          <w:tcPr>
            <w:tcW w:w="3206" w:type="pct"/>
            <w:gridSpan w:val="2"/>
          </w:tcPr>
          <w:p w14:paraId="67079BF0" w14:textId="5169A441" w:rsidR="00CE6EFD" w:rsidRPr="0085022A" w:rsidRDefault="00CE6EFD" w:rsidP="00CE6EFD">
            <w:pPr>
              <w:pStyle w:val="BodyText"/>
              <w:widowControl w:val="0"/>
              <w:spacing w:before="120" w:after="120" w:line="26" w:lineRule="atLeast"/>
              <w:rPr>
                <w:rFonts w:cs="Times New Roman"/>
                <w:szCs w:val="20"/>
                <w:lang w:eastAsia="zh-CN" w:bidi="he-IL"/>
              </w:rPr>
            </w:pPr>
            <w:r w:rsidRPr="0085022A">
              <w:rPr>
                <w:rFonts w:eastAsia="SimSun" w:cs="Times New Roman"/>
                <w:color w:val="000000" w:themeColor="text1"/>
                <w:szCs w:val="20"/>
              </w:rPr>
              <w:t>[•] ]</w:t>
            </w:r>
          </w:p>
        </w:tc>
      </w:tr>
      <w:tr w:rsidR="00CE6EFD" w:rsidRPr="0085022A" w14:paraId="13E767D8" w14:textId="77777777" w:rsidTr="00932915">
        <w:tc>
          <w:tcPr>
            <w:tcW w:w="211" w:type="pct"/>
          </w:tcPr>
          <w:p w14:paraId="02434DA5" w14:textId="77777777" w:rsidR="00CE6EFD" w:rsidRPr="0085022A" w:rsidRDefault="00CE6EFD" w:rsidP="00CE6EFD">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6B065914" w14:textId="6296BD05" w:rsidR="00CE6EFD" w:rsidRPr="0085022A" w:rsidRDefault="00CE6EFD" w:rsidP="00CE6EFD">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[Clean-Up Call Option</w:t>
            </w:r>
          </w:p>
        </w:tc>
        <w:tc>
          <w:tcPr>
            <w:tcW w:w="3206" w:type="pct"/>
            <w:gridSpan w:val="2"/>
          </w:tcPr>
          <w:p w14:paraId="1753BD3B" w14:textId="70ABC718" w:rsidR="00CE6EFD" w:rsidRPr="0085022A" w:rsidRDefault="00CE6EFD" w:rsidP="00CE6EFD">
            <w:pPr>
              <w:pStyle w:val="BodyText"/>
              <w:widowControl w:val="0"/>
              <w:spacing w:before="120" w:after="120" w:line="26" w:lineRule="atLeast"/>
              <w:rPr>
                <w:rFonts w:cs="Times New Roman"/>
                <w:szCs w:val="20"/>
                <w:lang w:eastAsia="zh-CN" w:bidi="he-IL"/>
              </w:rPr>
            </w:pPr>
            <w:r w:rsidRPr="0085022A">
              <w:rPr>
                <w:rFonts w:cs="Times New Roman"/>
                <w:szCs w:val="20"/>
                <w:lang w:eastAsia="zh-CN" w:bidi="he-IL"/>
              </w:rPr>
              <w:t>[Applicable/Not Applicable]]</w:t>
            </w:r>
          </w:p>
          <w:p w14:paraId="6D943F90" w14:textId="48618507" w:rsidR="00CE6EFD" w:rsidRPr="0085022A" w:rsidRDefault="00CE6EFD" w:rsidP="00CE6EFD">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w:t>
            </w:r>
            <w:r w:rsidRPr="0085022A">
              <w:rPr>
                <w:rFonts w:eastAsia="SimSun" w:cs="Times New Roman"/>
                <w:i/>
                <w:color w:val="000000" w:themeColor="text1"/>
                <w:szCs w:val="20"/>
              </w:rPr>
              <w:t>If not applicable, delete the remaining sub-paragraphs of this paragraph</w:t>
            </w:r>
            <w:r w:rsidRPr="0085022A">
              <w:rPr>
                <w:rFonts w:eastAsia="SimSun" w:cs="Times New Roman"/>
                <w:color w:val="000000" w:themeColor="text1"/>
                <w:szCs w:val="20"/>
              </w:rPr>
              <w:t>)</w:t>
            </w:r>
          </w:p>
        </w:tc>
      </w:tr>
      <w:tr w:rsidR="00CE6EFD" w:rsidRPr="0085022A" w14:paraId="38852C35" w14:textId="77777777" w:rsidTr="00932915">
        <w:tc>
          <w:tcPr>
            <w:tcW w:w="211" w:type="pct"/>
          </w:tcPr>
          <w:p w14:paraId="2733F5A3" w14:textId="77777777" w:rsidR="00CE6EFD" w:rsidRPr="0085022A" w:rsidRDefault="00CE6EFD" w:rsidP="00CE6EFD">
            <w:pPr>
              <w:pStyle w:val="ocNum4th2"/>
              <w:widowControl w:val="0"/>
              <w:numPr>
                <w:ilvl w:val="0"/>
                <w:numId w:val="0"/>
              </w:numPr>
              <w:spacing w:before="120" w:after="120" w:line="26" w:lineRule="atLeast"/>
              <w:rPr>
                <w:color w:val="000000" w:themeColor="text1"/>
                <w:szCs w:val="20"/>
              </w:rPr>
            </w:pPr>
          </w:p>
        </w:tc>
        <w:tc>
          <w:tcPr>
            <w:tcW w:w="1583" w:type="pct"/>
            <w:gridSpan w:val="2"/>
          </w:tcPr>
          <w:p w14:paraId="0F63395F" w14:textId="49AA1D3B" w:rsidR="00CE6EFD" w:rsidRPr="0085022A" w:rsidRDefault="00CE6EFD" w:rsidP="00CE6EFD">
            <w:pPr>
              <w:pStyle w:val="BodyText"/>
              <w:widowControl w:val="0"/>
              <w:spacing w:before="120" w:after="120" w:line="26" w:lineRule="atLeast"/>
              <w:ind w:left="665" w:hanging="665"/>
              <w:rPr>
                <w:rFonts w:eastAsia="SimSun" w:cs="Times New Roman"/>
                <w:color w:val="000000" w:themeColor="text1"/>
                <w:szCs w:val="20"/>
              </w:rPr>
            </w:pPr>
            <w:r w:rsidRPr="0085022A">
              <w:rPr>
                <w:rFonts w:eastAsia="SimSun" w:cs="Times New Roman"/>
                <w:color w:val="000000" w:themeColor="text1"/>
                <w:szCs w:val="20"/>
              </w:rPr>
              <w:t>(i)</w:t>
            </w:r>
            <w:r w:rsidRPr="0085022A">
              <w:rPr>
                <w:rFonts w:cs="Times New Roman"/>
                <w:color w:val="000000" w:themeColor="text1"/>
                <w:szCs w:val="20"/>
              </w:rPr>
              <w:tab/>
            </w:r>
            <w:r w:rsidRPr="0085022A">
              <w:rPr>
                <w:rFonts w:eastAsia="SimSun" w:cs="Times New Roman"/>
                <w:color w:val="000000" w:themeColor="text1"/>
                <w:szCs w:val="20"/>
              </w:rPr>
              <w:t xml:space="preserve">Optional Redemption Amount </w:t>
            </w:r>
            <w:r>
              <w:rPr>
                <w:rFonts w:eastAsia="SimSun" w:cs="Times New Roman"/>
                <w:color w:val="000000" w:themeColor="text1"/>
                <w:szCs w:val="20"/>
              </w:rPr>
              <w:t>(</w:t>
            </w:r>
            <w:r w:rsidRPr="0085022A">
              <w:rPr>
                <w:rFonts w:eastAsia="SimSun" w:cs="Times New Roman"/>
                <w:color w:val="000000" w:themeColor="text1"/>
                <w:szCs w:val="20"/>
              </w:rPr>
              <w:t xml:space="preserve">Clean-Up </w:t>
            </w:r>
            <w:r w:rsidRPr="0085022A">
              <w:rPr>
                <w:rFonts w:eastAsia="SimSun" w:cs="Times New Roman"/>
                <w:color w:val="000000" w:themeColor="text1"/>
                <w:szCs w:val="20"/>
              </w:rPr>
              <w:lastRenderedPageBreak/>
              <w:t>Call</w:t>
            </w:r>
            <w:r>
              <w:rPr>
                <w:rFonts w:eastAsia="SimSun" w:cs="Times New Roman"/>
                <w:color w:val="000000" w:themeColor="text1"/>
                <w:szCs w:val="20"/>
              </w:rPr>
              <w:t xml:space="preserve">) </w:t>
            </w:r>
            <w:r w:rsidRPr="0085022A">
              <w:rPr>
                <w:rFonts w:eastAsia="SimSun" w:cs="Times New Roman"/>
                <w:color w:val="000000" w:themeColor="text1"/>
                <w:szCs w:val="20"/>
              </w:rPr>
              <w:t>of each Note:</w:t>
            </w:r>
          </w:p>
        </w:tc>
        <w:tc>
          <w:tcPr>
            <w:tcW w:w="3206" w:type="pct"/>
            <w:gridSpan w:val="2"/>
          </w:tcPr>
          <w:p w14:paraId="6C9CAC1A" w14:textId="11BD3E96" w:rsidR="00CE6EFD" w:rsidRPr="0085022A" w:rsidRDefault="00CE6EFD" w:rsidP="00CE6EFD">
            <w:pPr>
              <w:pStyle w:val="BodyText"/>
              <w:widowControl w:val="0"/>
              <w:spacing w:before="120" w:after="120" w:line="26" w:lineRule="atLeast"/>
              <w:rPr>
                <w:rFonts w:cs="Times New Roman"/>
                <w:szCs w:val="20"/>
                <w:lang w:eastAsia="zh-CN" w:bidi="he-IL"/>
              </w:rPr>
            </w:pPr>
            <w:r w:rsidRPr="0085022A">
              <w:rPr>
                <w:rFonts w:eastAsia="SimSun" w:cs="Times New Roman"/>
                <w:color w:val="000000" w:themeColor="text1"/>
                <w:szCs w:val="20"/>
              </w:rPr>
              <w:lastRenderedPageBreak/>
              <w:t>[•] per Calculation Amount]</w:t>
            </w:r>
          </w:p>
        </w:tc>
      </w:tr>
      <w:tr w:rsidR="00CE6EFD" w:rsidRPr="0085022A" w14:paraId="191AA2D1" w14:textId="77777777" w:rsidTr="00932915">
        <w:tc>
          <w:tcPr>
            <w:tcW w:w="211" w:type="pct"/>
          </w:tcPr>
          <w:p w14:paraId="191AA2CD" w14:textId="77777777" w:rsidR="00CE6EFD" w:rsidRPr="00E83475" w:rsidRDefault="00CE6EFD" w:rsidP="00CE6EFD">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2CE" w14:textId="07EFD3D3" w:rsidR="00CE6EFD" w:rsidRPr="00E83475" w:rsidRDefault="00CE6EFD" w:rsidP="00CE6EFD">
            <w:pPr>
              <w:pStyle w:val="BodyText"/>
              <w:widowControl w:val="0"/>
              <w:spacing w:before="120" w:after="120" w:line="26" w:lineRule="atLeast"/>
              <w:rPr>
                <w:rFonts w:cs="Times New Roman"/>
                <w:color w:val="000000" w:themeColor="text1"/>
                <w:szCs w:val="20"/>
              </w:rPr>
            </w:pPr>
            <w:r w:rsidRPr="00E83475">
              <w:rPr>
                <w:rFonts w:eastAsia="SimSun" w:cs="Times New Roman"/>
                <w:color w:val="000000" w:themeColor="text1"/>
                <w:szCs w:val="20"/>
              </w:rPr>
              <w:t>Final Redemption Amount of each Note</w:t>
            </w:r>
          </w:p>
        </w:tc>
        <w:tc>
          <w:tcPr>
            <w:tcW w:w="3206" w:type="pct"/>
            <w:gridSpan w:val="2"/>
          </w:tcPr>
          <w:p w14:paraId="191AA2CF" w14:textId="14A7326B" w:rsidR="00CE6EFD" w:rsidRPr="00E83475" w:rsidRDefault="00CE6EFD" w:rsidP="00CE6EFD">
            <w:pPr>
              <w:pStyle w:val="BodyText"/>
              <w:widowControl w:val="0"/>
              <w:spacing w:before="120" w:after="120" w:line="26" w:lineRule="atLeast"/>
              <w:rPr>
                <w:rFonts w:cs="Times New Roman"/>
                <w:color w:val="000000" w:themeColor="text1"/>
                <w:szCs w:val="20"/>
              </w:rPr>
            </w:pPr>
            <w:r w:rsidRPr="00E83475">
              <w:rPr>
                <w:rFonts w:eastAsia="SimSun" w:cs="Times New Roman"/>
                <w:color w:val="000000" w:themeColor="text1"/>
                <w:szCs w:val="20"/>
              </w:rPr>
              <w:t>[•] per Calculation Amount</w:t>
            </w:r>
          </w:p>
        </w:tc>
      </w:tr>
      <w:tr w:rsidR="00CE6EFD" w:rsidRPr="0085022A" w14:paraId="191AA2D6" w14:textId="77777777" w:rsidTr="00932915">
        <w:tc>
          <w:tcPr>
            <w:tcW w:w="211" w:type="pct"/>
          </w:tcPr>
          <w:p w14:paraId="191AA2D2" w14:textId="77777777" w:rsidR="00CE6EFD" w:rsidRPr="00E83475" w:rsidRDefault="00CE6EFD" w:rsidP="00CE6EFD">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2D3" w14:textId="77777777" w:rsidR="00CE6EFD" w:rsidRPr="00E83475" w:rsidRDefault="00CE6EFD" w:rsidP="00CE6EFD">
            <w:pPr>
              <w:pStyle w:val="BodyText"/>
              <w:widowControl w:val="0"/>
              <w:spacing w:before="120" w:after="120" w:line="26" w:lineRule="atLeast"/>
              <w:rPr>
                <w:rFonts w:eastAsia="SimSun" w:cs="Times New Roman"/>
                <w:color w:val="000000" w:themeColor="text1"/>
                <w:szCs w:val="20"/>
              </w:rPr>
            </w:pPr>
            <w:r w:rsidRPr="00E83475">
              <w:rPr>
                <w:rFonts w:eastAsia="SimSun" w:cs="Times New Roman"/>
                <w:color w:val="000000" w:themeColor="text1"/>
                <w:szCs w:val="20"/>
              </w:rPr>
              <w:t>Early Redemption Amount</w:t>
            </w:r>
          </w:p>
        </w:tc>
        <w:tc>
          <w:tcPr>
            <w:tcW w:w="3206" w:type="pct"/>
            <w:gridSpan w:val="2"/>
          </w:tcPr>
          <w:p w14:paraId="191AA2D4" w14:textId="77777777" w:rsidR="00CE6EFD" w:rsidRPr="00E83475" w:rsidRDefault="00CE6EFD" w:rsidP="00CE6EFD">
            <w:pPr>
              <w:pStyle w:val="BodyText"/>
              <w:widowControl w:val="0"/>
              <w:spacing w:before="120" w:after="120" w:line="26" w:lineRule="atLeast"/>
              <w:rPr>
                <w:rFonts w:eastAsia="SimSun" w:cs="Times New Roman"/>
                <w:color w:val="000000" w:themeColor="text1"/>
                <w:szCs w:val="20"/>
              </w:rPr>
            </w:pPr>
          </w:p>
        </w:tc>
      </w:tr>
      <w:tr w:rsidR="00CE6EFD" w:rsidRPr="0085022A" w14:paraId="191AA2DC" w14:textId="77777777" w:rsidTr="00932915">
        <w:tc>
          <w:tcPr>
            <w:tcW w:w="211" w:type="pct"/>
          </w:tcPr>
          <w:p w14:paraId="191AA2D7" w14:textId="77777777" w:rsidR="00CE6EFD" w:rsidRPr="00E83475" w:rsidRDefault="00CE6EFD" w:rsidP="00CE6EFD">
            <w:pPr>
              <w:pStyle w:val="BodyText"/>
              <w:widowControl w:val="0"/>
              <w:spacing w:before="120" w:after="120" w:line="26" w:lineRule="atLeast"/>
              <w:rPr>
                <w:rFonts w:cs="Times New Roman"/>
                <w:color w:val="000000" w:themeColor="text1"/>
                <w:szCs w:val="20"/>
              </w:rPr>
            </w:pPr>
          </w:p>
        </w:tc>
        <w:tc>
          <w:tcPr>
            <w:tcW w:w="1583" w:type="pct"/>
            <w:gridSpan w:val="2"/>
          </w:tcPr>
          <w:p w14:paraId="191AA2D8" w14:textId="77777777" w:rsidR="00CE6EFD" w:rsidRPr="00E83475" w:rsidRDefault="00CE6EFD" w:rsidP="00CE6EFD">
            <w:pPr>
              <w:pStyle w:val="BodyText"/>
              <w:widowControl w:val="0"/>
              <w:spacing w:before="120" w:after="120" w:line="26" w:lineRule="atLeast"/>
              <w:rPr>
                <w:rFonts w:cs="Times New Roman"/>
                <w:color w:val="000000" w:themeColor="text1"/>
                <w:szCs w:val="20"/>
              </w:rPr>
            </w:pPr>
            <w:r w:rsidRPr="00E83475">
              <w:rPr>
                <w:rFonts w:eastAsia="SimSun" w:cs="Times New Roman"/>
                <w:color w:val="000000" w:themeColor="text1"/>
                <w:szCs w:val="20"/>
              </w:rPr>
              <w:t>Early Redemption Amount(s) per Calculation Amount payable on redemption for taxation reasons or on event of default or other early redemption:</w:t>
            </w:r>
          </w:p>
        </w:tc>
        <w:tc>
          <w:tcPr>
            <w:tcW w:w="3206" w:type="pct"/>
            <w:gridSpan w:val="2"/>
          </w:tcPr>
          <w:p w14:paraId="191AA2D9" w14:textId="2D8E96E9" w:rsidR="00CE6EFD" w:rsidRPr="00E83475" w:rsidRDefault="00CE6EFD" w:rsidP="00CE6EFD">
            <w:pPr>
              <w:pStyle w:val="BodyText"/>
              <w:widowControl w:val="0"/>
              <w:spacing w:before="120" w:after="120" w:line="26" w:lineRule="atLeast"/>
              <w:rPr>
                <w:rFonts w:eastAsia="SimSun" w:cs="Times New Roman"/>
                <w:color w:val="000000" w:themeColor="text1"/>
                <w:szCs w:val="20"/>
              </w:rPr>
            </w:pPr>
            <w:r w:rsidRPr="00E83475">
              <w:rPr>
                <w:rFonts w:eastAsia="SimSun" w:cs="Times New Roman"/>
                <w:color w:val="000000" w:themeColor="text1"/>
                <w:szCs w:val="20"/>
              </w:rPr>
              <w:t>[•] / [Not Applicable]</w:t>
            </w:r>
          </w:p>
          <w:p w14:paraId="191AA2DA" w14:textId="77777777" w:rsidR="00CE6EFD" w:rsidRPr="00E83475" w:rsidRDefault="00CE6EFD" w:rsidP="00CE6EFD">
            <w:pPr>
              <w:pStyle w:val="BodyText"/>
              <w:widowControl w:val="0"/>
              <w:spacing w:before="120" w:after="120" w:line="26" w:lineRule="atLeast"/>
              <w:rPr>
                <w:rFonts w:eastAsia="SimSun" w:cs="Times New Roman"/>
                <w:color w:val="000000" w:themeColor="text1"/>
                <w:szCs w:val="20"/>
              </w:rPr>
            </w:pPr>
          </w:p>
        </w:tc>
      </w:tr>
      <w:tr w:rsidR="00CE6EFD" w:rsidRPr="0085022A" w14:paraId="191AA2DF" w14:textId="77777777" w:rsidTr="00932915">
        <w:tc>
          <w:tcPr>
            <w:tcW w:w="5000" w:type="pct"/>
            <w:gridSpan w:val="5"/>
          </w:tcPr>
          <w:p w14:paraId="191AA2DD" w14:textId="77777777" w:rsidR="00CE6EFD" w:rsidRPr="0085022A" w:rsidRDefault="00CE6EFD" w:rsidP="00CE6EFD">
            <w:pPr>
              <w:pStyle w:val="BodyText"/>
              <w:widowControl w:val="0"/>
              <w:spacing w:before="120" w:after="120" w:line="26" w:lineRule="atLeast"/>
              <w:rPr>
                <w:rFonts w:cs="Times New Roman"/>
                <w:b/>
                <w:bCs/>
                <w:color w:val="000000" w:themeColor="text1"/>
                <w:szCs w:val="20"/>
              </w:rPr>
            </w:pPr>
            <w:r w:rsidRPr="0085022A">
              <w:rPr>
                <w:rFonts w:eastAsia="SimSun" w:cs="Times New Roman"/>
                <w:b/>
                <w:bCs/>
                <w:color w:val="000000" w:themeColor="text1"/>
                <w:szCs w:val="20"/>
              </w:rPr>
              <w:t>GENERAL PROVISIONS APPLICABLE TO THE NOTES</w:t>
            </w:r>
          </w:p>
        </w:tc>
      </w:tr>
      <w:tr w:rsidR="00CE6EFD" w:rsidRPr="0085022A" w14:paraId="191AA2E4" w14:textId="77777777" w:rsidTr="00932915">
        <w:tc>
          <w:tcPr>
            <w:tcW w:w="211" w:type="pct"/>
          </w:tcPr>
          <w:p w14:paraId="191AA2E0" w14:textId="77777777" w:rsidR="00CE6EFD" w:rsidRPr="0085022A" w:rsidRDefault="00CE6EFD" w:rsidP="00CE6EFD">
            <w:pPr>
              <w:pStyle w:val="ocNum4th2"/>
              <w:widowControl w:val="0"/>
              <w:tabs>
                <w:tab w:val="clear" w:pos="680"/>
                <w:tab w:val="num" w:pos="374"/>
              </w:tabs>
              <w:spacing w:before="120" w:after="120" w:line="26" w:lineRule="atLeast"/>
              <w:ind w:left="374" w:hanging="374"/>
              <w:rPr>
                <w:color w:val="000000" w:themeColor="text1"/>
                <w:szCs w:val="20"/>
              </w:rPr>
            </w:pPr>
            <w:bookmarkStart w:id="131" w:name="_Ref67655249"/>
          </w:p>
        </w:tc>
        <w:bookmarkEnd w:id="131"/>
        <w:tc>
          <w:tcPr>
            <w:tcW w:w="1583" w:type="pct"/>
            <w:gridSpan w:val="2"/>
          </w:tcPr>
          <w:p w14:paraId="191AA2E1" w14:textId="521BDFA8"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Form of Notes:</w:t>
            </w:r>
          </w:p>
        </w:tc>
        <w:tc>
          <w:tcPr>
            <w:tcW w:w="3206" w:type="pct"/>
            <w:gridSpan w:val="2"/>
          </w:tcPr>
          <w:p w14:paraId="191AA2E2" w14:textId="0A8F945E" w:rsidR="00CE6EFD" w:rsidRPr="0085022A" w:rsidRDefault="00CE6EFD" w:rsidP="00CE6EFD">
            <w:pPr>
              <w:pStyle w:val="BodyText"/>
              <w:widowControl w:val="0"/>
              <w:spacing w:before="120" w:after="120" w:line="26" w:lineRule="atLeast"/>
              <w:rPr>
                <w:rFonts w:cs="Times New Roman"/>
                <w:b/>
                <w:color w:val="000000" w:themeColor="text1"/>
                <w:szCs w:val="20"/>
              </w:rPr>
            </w:pPr>
            <w:r w:rsidRPr="0085022A">
              <w:rPr>
                <w:rFonts w:eastAsia="SimSun" w:cs="Times New Roman"/>
                <w:b/>
                <w:color w:val="000000" w:themeColor="text1"/>
                <w:szCs w:val="20"/>
              </w:rPr>
              <w:t>Bearer Notes:</w:t>
            </w:r>
          </w:p>
        </w:tc>
      </w:tr>
      <w:tr w:rsidR="00CE6EFD" w:rsidRPr="0085022A" w14:paraId="191AA2E9" w14:textId="77777777" w:rsidTr="00932915">
        <w:tc>
          <w:tcPr>
            <w:tcW w:w="211" w:type="pct"/>
          </w:tcPr>
          <w:p w14:paraId="191AA2E5"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p>
        </w:tc>
        <w:tc>
          <w:tcPr>
            <w:tcW w:w="1583" w:type="pct"/>
            <w:gridSpan w:val="2"/>
          </w:tcPr>
          <w:p w14:paraId="191AA2E6"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p>
        </w:tc>
        <w:tc>
          <w:tcPr>
            <w:tcW w:w="3206" w:type="pct"/>
            <w:gridSpan w:val="2"/>
          </w:tcPr>
          <w:p w14:paraId="191AA2E7" w14:textId="04C7F1CB"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[Temporary Global Note exchangeable for a Permanent Global Note which is exchangeable for Definitive Notes on [•] days' notice/at any time/in the limited circumstances specified in the Permanent Global Note]</w:t>
            </w:r>
          </w:p>
        </w:tc>
      </w:tr>
      <w:tr w:rsidR="00CE6EFD" w:rsidRPr="0085022A" w14:paraId="191AA2EF" w14:textId="77777777" w:rsidTr="00932915">
        <w:tc>
          <w:tcPr>
            <w:tcW w:w="211" w:type="pct"/>
          </w:tcPr>
          <w:p w14:paraId="191AA2EA"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p>
        </w:tc>
        <w:tc>
          <w:tcPr>
            <w:tcW w:w="1583" w:type="pct"/>
            <w:gridSpan w:val="2"/>
          </w:tcPr>
          <w:p w14:paraId="191AA2EB"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p>
        </w:tc>
        <w:tc>
          <w:tcPr>
            <w:tcW w:w="3206" w:type="pct"/>
            <w:gridSpan w:val="2"/>
          </w:tcPr>
          <w:p w14:paraId="191AA2EC" w14:textId="0E3A0D43" w:rsidR="00CE6EFD" w:rsidRPr="0085022A" w:rsidRDefault="00CE6EFD" w:rsidP="00CE6EFD">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[Temporary Global Note exchangeable for Definitive Notes on [•] days' notice]</w:t>
            </w:r>
          </w:p>
          <w:p w14:paraId="191AA2ED" w14:textId="08E203A4" w:rsidR="00CE6EFD" w:rsidRPr="0085022A" w:rsidRDefault="00CE6EFD" w:rsidP="00CE6EFD">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 xml:space="preserve">[Permanent Global Note exchangeable for Definitive Notes on </w:t>
            </w:r>
            <w:r w:rsidRPr="0085022A">
              <w:rPr>
                <w:rFonts w:cs="Times New Roman"/>
                <w:szCs w:val="20"/>
              </w:rPr>
              <w:t>[•]</w:t>
            </w:r>
            <w:r w:rsidRPr="0085022A">
              <w:rPr>
                <w:rFonts w:eastAsia="SimSun" w:cs="Times New Roman"/>
                <w:color w:val="000000" w:themeColor="text1"/>
                <w:szCs w:val="20"/>
              </w:rPr>
              <w:t xml:space="preserve"> days' notice/at any time/in the limited circumstances specified in the Permanent Global Note]</w:t>
            </w:r>
          </w:p>
        </w:tc>
      </w:tr>
      <w:tr w:rsidR="00CE6EFD" w:rsidRPr="0085022A" w14:paraId="191AA31D" w14:textId="77777777" w:rsidTr="00EB7CAB">
        <w:trPr>
          <w:trHeight w:val="1071"/>
        </w:trPr>
        <w:tc>
          <w:tcPr>
            <w:tcW w:w="211" w:type="pct"/>
          </w:tcPr>
          <w:p w14:paraId="191AA317" w14:textId="77777777" w:rsidR="00CE6EFD" w:rsidRPr="0085022A" w:rsidRDefault="00CE6EFD" w:rsidP="00CE6EFD">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318" w14:textId="0B8D8054"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Additional Financial Centre(s)</w:t>
            </w:r>
            <w:r w:rsidRPr="0085022A">
              <w:rPr>
                <w:rFonts w:cs="Times New Roman"/>
                <w:szCs w:val="20"/>
                <w:vertAlign w:val="superscript"/>
              </w:rPr>
              <w:t xml:space="preserve"> </w:t>
            </w:r>
            <w:r w:rsidRPr="0085022A">
              <w:rPr>
                <w:rFonts w:eastAsia="SimSun" w:cs="Times New Roman"/>
                <w:color w:val="000000" w:themeColor="text1"/>
                <w:szCs w:val="20"/>
              </w:rPr>
              <w:t>or other special provisions relating to payment dates:</w:t>
            </w:r>
          </w:p>
        </w:tc>
        <w:tc>
          <w:tcPr>
            <w:tcW w:w="3206" w:type="pct"/>
            <w:gridSpan w:val="2"/>
          </w:tcPr>
          <w:p w14:paraId="191AA31A" w14:textId="10ACE5B1"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[Not Applicable/</w:t>
            </w:r>
            <w:r w:rsidRPr="0085022A">
              <w:rPr>
                <w:rFonts w:eastAsia="SimSun" w:cs="Times New Roman"/>
                <w:i/>
                <w:iCs/>
                <w:color w:val="000000" w:themeColor="text1"/>
                <w:szCs w:val="20"/>
              </w:rPr>
              <w:t>give details</w:t>
            </w:r>
            <w:r w:rsidRPr="0085022A">
              <w:rPr>
                <w:rFonts w:eastAsia="SimSun" w:cs="Times New Roman"/>
                <w:color w:val="000000" w:themeColor="text1"/>
                <w:szCs w:val="20"/>
              </w:rPr>
              <w:t>.</w:t>
            </w:r>
            <w:r w:rsidRPr="0085022A">
              <w:rPr>
                <w:rFonts w:cs="Times New Roman"/>
                <w:color w:val="000000" w:themeColor="text1"/>
                <w:szCs w:val="20"/>
              </w:rPr>
              <w:t xml:space="preserve"> </w:t>
            </w:r>
            <w:r w:rsidRPr="0085022A">
              <w:rPr>
                <w:rFonts w:eastAsia="SimSun" w:cs="Times New Roman"/>
                <w:i/>
                <w:color w:val="000000" w:themeColor="text1"/>
                <w:szCs w:val="20"/>
              </w:rPr>
              <w:t xml:space="preserve">Note that this paragraph relates to the date of payment, and not the end dates of interest periods for the </w:t>
            </w:r>
            <w:r w:rsidRPr="00EB7CAB">
              <w:rPr>
                <w:rFonts w:eastAsia="SimSun" w:cs="Times New Roman"/>
                <w:i/>
                <w:color w:val="000000" w:themeColor="text1"/>
                <w:szCs w:val="20"/>
              </w:rPr>
              <w:t>purposes of calculating the amount of interest, to which sub-paragraph 13(v) relates</w:t>
            </w:r>
            <w:r w:rsidRPr="00EB7CAB">
              <w:rPr>
                <w:rFonts w:eastAsia="SimSun" w:cs="Times New Roman"/>
                <w:color w:val="000000" w:themeColor="text1"/>
                <w:szCs w:val="20"/>
              </w:rPr>
              <w:t>]</w:t>
            </w:r>
          </w:p>
        </w:tc>
      </w:tr>
      <w:tr w:rsidR="00CE6EFD" w:rsidRPr="0085022A" w14:paraId="191AA322" w14:textId="77777777" w:rsidTr="00932915">
        <w:tc>
          <w:tcPr>
            <w:tcW w:w="211" w:type="pct"/>
          </w:tcPr>
          <w:p w14:paraId="191AA31E" w14:textId="77777777" w:rsidR="00CE6EFD" w:rsidRPr="0085022A" w:rsidRDefault="00CE6EFD" w:rsidP="00CE6EFD">
            <w:pPr>
              <w:pStyle w:val="ocNum4th2"/>
              <w:widowControl w:val="0"/>
              <w:tabs>
                <w:tab w:val="clear" w:pos="680"/>
                <w:tab w:val="num" w:pos="374"/>
              </w:tabs>
              <w:spacing w:before="120" w:after="120" w:line="26" w:lineRule="atLeast"/>
              <w:ind w:left="374" w:hanging="374"/>
              <w:rPr>
                <w:color w:val="000000" w:themeColor="text1"/>
                <w:szCs w:val="20"/>
              </w:rPr>
            </w:pPr>
          </w:p>
        </w:tc>
        <w:tc>
          <w:tcPr>
            <w:tcW w:w="1583" w:type="pct"/>
            <w:gridSpan w:val="2"/>
          </w:tcPr>
          <w:p w14:paraId="191AA31F"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Talons for future Coupons to be attached to Definitive Notes (and dates on which such Talons mature):</w:t>
            </w:r>
          </w:p>
        </w:tc>
        <w:tc>
          <w:tcPr>
            <w:tcW w:w="3206" w:type="pct"/>
            <w:gridSpan w:val="2"/>
          </w:tcPr>
          <w:p w14:paraId="191AA320" w14:textId="77777777" w:rsidR="00CE6EFD" w:rsidRPr="0085022A" w:rsidRDefault="00CE6EFD" w:rsidP="00CE6EFD">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[Yes/No. As the Notes have more than 27 coupon payments, talons may be required if, on exchange into definitive form, more than 27 coupon payments are left.]</w:t>
            </w:r>
          </w:p>
        </w:tc>
      </w:tr>
      <w:tr w:rsidR="00CE6EFD" w:rsidRPr="0085022A" w14:paraId="191AA325" w14:textId="77777777" w:rsidTr="00932915">
        <w:tc>
          <w:tcPr>
            <w:tcW w:w="5000" w:type="pct"/>
            <w:gridSpan w:val="5"/>
          </w:tcPr>
          <w:p w14:paraId="191AA323" w14:textId="77777777" w:rsidR="00CE6EFD" w:rsidRPr="0085022A" w:rsidRDefault="00CE6EFD" w:rsidP="00CE6EFD">
            <w:pPr>
              <w:widowControl w:val="0"/>
              <w:spacing w:before="120" w:after="120" w:line="26" w:lineRule="atLeast"/>
              <w:outlineLvl w:val="0"/>
              <w:rPr>
                <w:color w:val="000000" w:themeColor="text1"/>
                <w:szCs w:val="20"/>
              </w:rPr>
            </w:pPr>
          </w:p>
        </w:tc>
      </w:tr>
    </w:tbl>
    <w:p w14:paraId="191AA326" w14:textId="77777777" w:rsidR="002F7977" w:rsidRPr="0085022A" w:rsidRDefault="002F7977" w:rsidP="00E03EE2">
      <w:pPr>
        <w:widowControl w:val="0"/>
        <w:tabs>
          <w:tab w:val="right" w:leader="dot" w:pos="4395"/>
        </w:tabs>
        <w:spacing w:before="120" w:after="120" w:line="26" w:lineRule="atLeast"/>
        <w:rPr>
          <w:color w:val="000000" w:themeColor="text1"/>
          <w:szCs w:val="20"/>
        </w:rPr>
      </w:pPr>
    </w:p>
    <w:p w14:paraId="191AA327" w14:textId="77777777" w:rsidR="002F7977" w:rsidRPr="0085022A" w:rsidRDefault="002F7977" w:rsidP="00E03EE2">
      <w:pPr>
        <w:widowControl w:val="0"/>
        <w:tabs>
          <w:tab w:val="right" w:leader="dot" w:pos="4395"/>
        </w:tabs>
        <w:spacing w:before="120" w:after="120" w:line="26" w:lineRule="atLeast"/>
        <w:rPr>
          <w:color w:val="000000" w:themeColor="text1"/>
          <w:szCs w:val="20"/>
        </w:rPr>
      </w:pPr>
    </w:p>
    <w:p w14:paraId="191AA328" w14:textId="1A57EFE9" w:rsidR="002F7977" w:rsidRPr="0085022A" w:rsidRDefault="00F87670" w:rsidP="00E03EE2">
      <w:pPr>
        <w:widowControl w:val="0"/>
        <w:tabs>
          <w:tab w:val="right" w:leader="dot" w:pos="4395"/>
        </w:tabs>
        <w:spacing w:before="120" w:after="120" w:line="26" w:lineRule="atLeast"/>
        <w:rPr>
          <w:color w:val="000000" w:themeColor="text1"/>
          <w:szCs w:val="20"/>
        </w:rPr>
      </w:pPr>
      <w:r w:rsidRPr="0085022A">
        <w:rPr>
          <w:color w:val="000000" w:themeColor="text1"/>
          <w:szCs w:val="20"/>
        </w:rPr>
        <w:t>Signed on behalf of</w:t>
      </w:r>
      <w:r w:rsidR="00D95021" w:rsidRPr="0085022A">
        <w:rPr>
          <w:color w:val="000000" w:themeColor="text1"/>
          <w:szCs w:val="20"/>
        </w:rPr>
        <w:t xml:space="preserve"> </w:t>
      </w:r>
      <w:r w:rsidR="00683014" w:rsidRPr="0085022A">
        <w:rPr>
          <w:color w:val="000000" w:themeColor="text1"/>
          <w:szCs w:val="20"/>
        </w:rPr>
        <w:t xml:space="preserve">the </w:t>
      </w:r>
      <w:r w:rsidR="00D95021" w:rsidRPr="0085022A">
        <w:rPr>
          <w:color w:val="000000" w:themeColor="text1"/>
          <w:szCs w:val="20"/>
        </w:rPr>
        <w:t>Principality of Andorra</w:t>
      </w:r>
      <w:r w:rsidRPr="0085022A">
        <w:rPr>
          <w:color w:val="000000" w:themeColor="text1"/>
          <w:szCs w:val="20"/>
        </w:rPr>
        <w:t>:</w:t>
      </w:r>
    </w:p>
    <w:p w14:paraId="191AA329" w14:textId="77777777" w:rsidR="002F7977" w:rsidRPr="0085022A" w:rsidRDefault="00F87670" w:rsidP="00E03EE2">
      <w:pPr>
        <w:widowControl w:val="0"/>
        <w:tabs>
          <w:tab w:val="right" w:leader="dot" w:pos="4395"/>
        </w:tabs>
        <w:spacing w:before="120" w:after="120" w:line="26" w:lineRule="atLeast"/>
        <w:ind w:left="709" w:hanging="709"/>
        <w:rPr>
          <w:color w:val="000000" w:themeColor="text1"/>
          <w:szCs w:val="20"/>
        </w:rPr>
      </w:pPr>
      <w:r w:rsidRPr="0085022A">
        <w:rPr>
          <w:color w:val="000000" w:themeColor="text1"/>
          <w:szCs w:val="20"/>
        </w:rPr>
        <w:t>By:</w:t>
      </w:r>
      <w:r w:rsidRPr="0085022A">
        <w:rPr>
          <w:color w:val="000000" w:themeColor="text1"/>
          <w:szCs w:val="20"/>
        </w:rPr>
        <w:tab/>
        <w:t>............................................</w:t>
      </w:r>
    </w:p>
    <w:p w14:paraId="09403167" w14:textId="77777777" w:rsidR="00B0086A" w:rsidRPr="00B0086A" w:rsidRDefault="00F87670" w:rsidP="00B0086A">
      <w:pPr>
        <w:pStyle w:val="BodyText1"/>
        <w:rPr>
          <w:color w:val="000000" w:themeColor="text1"/>
          <w:szCs w:val="20"/>
        </w:rPr>
      </w:pPr>
      <w:r w:rsidRPr="0085022A">
        <w:rPr>
          <w:rFonts w:cs="Times New Roman"/>
          <w:color w:val="000000" w:themeColor="text1"/>
          <w:szCs w:val="20"/>
        </w:rPr>
        <w:t>Duly authorised</w:t>
      </w:r>
    </w:p>
    <w:p w14:paraId="7EB3EE3E" w14:textId="77777777" w:rsidR="00B0086A" w:rsidRPr="00B0086A" w:rsidRDefault="00B0086A" w:rsidP="00B0086A">
      <w:pPr>
        <w:pStyle w:val="BodyText1"/>
        <w:widowControl w:val="0"/>
        <w:spacing w:before="120" w:after="120" w:line="26" w:lineRule="atLeast"/>
        <w:rPr>
          <w:color w:val="000000" w:themeColor="text1"/>
          <w:szCs w:val="20"/>
        </w:rPr>
      </w:pPr>
      <w:r w:rsidRPr="00B0086A">
        <w:rPr>
          <w:color w:val="000000" w:themeColor="text1"/>
          <w:szCs w:val="20"/>
        </w:rPr>
        <w:br w:type="page"/>
      </w:r>
    </w:p>
    <w:tbl>
      <w:tblPr>
        <w:tblW w:w="5001" w:type="pct"/>
        <w:tblLook w:val="0000" w:firstRow="0" w:lastRow="0" w:firstColumn="0" w:lastColumn="0" w:noHBand="0" w:noVBand="0"/>
      </w:tblPr>
      <w:tblGrid>
        <w:gridCol w:w="803"/>
        <w:gridCol w:w="2952"/>
        <w:gridCol w:w="4751"/>
      </w:tblGrid>
      <w:tr w:rsidR="005B1A64" w:rsidRPr="0085022A" w14:paraId="191AA330" w14:textId="77777777" w:rsidTr="005B1A64">
        <w:tc>
          <w:tcPr>
            <w:tcW w:w="5000" w:type="pct"/>
            <w:gridSpan w:val="3"/>
          </w:tcPr>
          <w:p w14:paraId="191AA32E" w14:textId="757BEF93" w:rsidR="005B1A64" w:rsidRPr="0085022A" w:rsidRDefault="00D444F8" w:rsidP="00E03EE2">
            <w:pPr>
              <w:pStyle w:val="Title3"/>
              <w:keepNext w:val="0"/>
              <w:widowControl w:val="0"/>
              <w:spacing w:before="120" w:after="120" w:line="26" w:lineRule="atLeast"/>
              <w:rPr>
                <w:rFonts w:ascii="Times New Roman" w:hAnsi="Times New Roman" w:cs="Times New Roman"/>
                <w:color w:val="000000" w:themeColor="text1"/>
                <w:szCs w:val="20"/>
              </w:rPr>
            </w:pPr>
            <w:r w:rsidRPr="0085022A">
              <w:rPr>
                <w:szCs w:val="20"/>
              </w:rPr>
              <w:lastRenderedPageBreak/>
              <w:br w:type="page"/>
            </w:r>
            <w:r w:rsidR="005B1A64" w:rsidRPr="0085022A">
              <w:rPr>
                <w:rFonts w:ascii="Times New Roman" w:hAnsi="Times New Roman" w:cs="Times New Roman"/>
                <w:color w:val="000000" w:themeColor="text1"/>
                <w:szCs w:val="20"/>
              </w:rPr>
              <w:t>PART B – OTHER INFORMATION</w:t>
            </w:r>
          </w:p>
        </w:tc>
      </w:tr>
      <w:tr w:rsidR="005B1A64" w:rsidRPr="0085022A" w14:paraId="191AA33A" w14:textId="77777777" w:rsidTr="005B1A64">
        <w:tc>
          <w:tcPr>
            <w:tcW w:w="472" w:type="pct"/>
          </w:tcPr>
          <w:p w14:paraId="191AA331" w14:textId="77777777" w:rsidR="005B1A64" w:rsidRPr="0085022A" w:rsidRDefault="005B1A64" w:rsidP="00805E28">
            <w:pPr>
              <w:pStyle w:val="ocNum4th2"/>
              <w:widowControl w:val="0"/>
              <w:numPr>
                <w:ilvl w:val="1"/>
                <w:numId w:val="10"/>
              </w:numPr>
              <w:tabs>
                <w:tab w:val="clear" w:pos="680"/>
                <w:tab w:val="num" w:pos="374"/>
              </w:tabs>
              <w:spacing w:before="120" w:after="120" w:line="26" w:lineRule="atLeast"/>
              <w:ind w:left="374" w:hanging="374"/>
              <w:rPr>
                <w:color w:val="000000" w:themeColor="text1"/>
                <w:szCs w:val="20"/>
              </w:rPr>
            </w:pPr>
          </w:p>
        </w:tc>
        <w:tc>
          <w:tcPr>
            <w:tcW w:w="1735" w:type="pct"/>
          </w:tcPr>
          <w:p w14:paraId="191AA332" w14:textId="69CA395A" w:rsidR="005B1A64" w:rsidRPr="0085022A" w:rsidRDefault="005B1A64" w:rsidP="00E03EE2">
            <w:pPr>
              <w:widowControl w:val="0"/>
              <w:spacing w:before="120" w:after="120" w:line="26" w:lineRule="atLeast"/>
              <w:rPr>
                <w:b/>
                <w:bCs/>
                <w:color w:val="000000" w:themeColor="text1"/>
                <w:szCs w:val="20"/>
              </w:rPr>
            </w:pPr>
            <w:r w:rsidRPr="0085022A">
              <w:rPr>
                <w:b/>
                <w:bCs/>
                <w:color w:val="000000" w:themeColor="text1"/>
                <w:szCs w:val="20"/>
              </w:rPr>
              <w:t>LISTING AND ADMISSION TO TRADING</w:t>
            </w:r>
          </w:p>
          <w:p w14:paraId="191AA333" w14:textId="77777777" w:rsidR="005B1A64" w:rsidRPr="0085022A" w:rsidRDefault="005B1A64" w:rsidP="00E03EE2">
            <w:pPr>
              <w:widowControl w:val="0"/>
              <w:spacing w:before="120" w:after="120" w:line="26" w:lineRule="atLeast"/>
              <w:rPr>
                <w:color w:val="000000" w:themeColor="text1"/>
                <w:szCs w:val="20"/>
              </w:rPr>
            </w:pPr>
            <w:r w:rsidRPr="0085022A">
              <w:rPr>
                <w:color w:val="000000" w:themeColor="text1"/>
                <w:szCs w:val="20"/>
              </w:rPr>
              <w:t>(i)</w:t>
            </w:r>
            <w:r w:rsidRPr="0085022A">
              <w:rPr>
                <w:color w:val="000000" w:themeColor="text1"/>
                <w:szCs w:val="20"/>
              </w:rPr>
              <w:tab/>
              <w:t>Admission to Trading:</w:t>
            </w:r>
          </w:p>
        </w:tc>
        <w:tc>
          <w:tcPr>
            <w:tcW w:w="2793" w:type="pct"/>
          </w:tcPr>
          <w:p w14:paraId="191AA334" w14:textId="77777777" w:rsidR="005B1A64" w:rsidRPr="0085022A" w:rsidRDefault="005B1A64" w:rsidP="00E03EE2">
            <w:pPr>
              <w:widowControl w:val="0"/>
              <w:spacing w:before="120" w:after="120" w:line="26" w:lineRule="atLeast"/>
              <w:rPr>
                <w:color w:val="000000" w:themeColor="text1"/>
                <w:szCs w:val="20"/>
              </w:rPr>
            </w:pPr>
          </w:p>
          <w:p w14:paraId="191AA335" w14:textId="3A5E781E" w:rsidR="005B1A64" w:rsidRPr="0085022A" w:rsidRDefault="005B1A64" w:rsidP="00E03EE2">
            <w:pPr>
              <w:widowControl w:val="0"/>
              <w:spacing w:before="120" w:after="120" w:line="26" w:lineRule="atLeast"/>
              <w:rPr>
                <w:color w:val="000000" w:themeColor="text1"/>
                <w:szCs w:val="20"/>
              </w:rPr>
            </w:pPr>
            <w:r w:rsidRPr="0085022A">
              <w:rPr>
                <w:color w:val="000000" w:themeColor="text1"/>
                <w:szCs w:val="20"/>
              </w:rPr>
              <w:br/>
              <w:t xml:space="preserve">[Application has been made by the Issuer (or on its behalf) for the Notes to be </w:t>
            </w:r>
            <w:r w:rsidR="00E5504F" w:rsidRPr="0085022A">
              <w:rPr>
                <w:color w:val="000000" w:themeColor="text1"/>
                <w:szCs w:val="20"/>
              </w:rPr>
              <w:t xml:space="preserve">[listed on the official list of the Luxembourg Stock Exchange and] </w:t>
            </w:r>
            <w:r w:rsidRPr="0085022A">
              <w:rPr>
                <w:color w:val="000000" w:themeColor="text1"/>
                <w:szCs w:val="20"/>
              </w:rPr>
              <w:t xml:space="preserve">admitted to trading on [the </w:t>
            </w:r>
            <w:r w:rsidR="00DB155D" w:rsidRPr="0085022A">
              <w:rPr>
                <w:color w:val="000000" w:themeColor="text1"/>
                <w:szCs w:val="20"/>
              </w:rPr>
              <w:t>regulated market</w:t>
            </w:r>
            <w:r w:rsidRPr="0085022A">
              <w:rPr>
                <w:color w:val="000000" w:themeColor="text1"/>
                <w:szCs w:val="20"/>
              </w:rPr>
              <w:t xml:space="preserve"> of the Luxembourg Stock Exchange/</w:t>
            </w:r>
            <w:r w:rsidR="00E127ED" w:rsidRPr="0085022A">
              <w:rPr>
                <w:color w:val="000000" w:themeColor="text1"/>
                <w:szCs w:val="20"/>
              </w:rPr>
              <w:t>[•]</w:t>
            </w:r>
            <w:r w:rsidRPr="0085022A">
              <w:rPr>
                <w:color w:val="000000" w:themeColor="text1"/>
                <w:szCs w:val="20"/>
              </w:rPr>
              <w:t xml:space="preserve">] with effect from </w:t>
            </w:r>
            <w:r w:rsidR="00E127ED" w:rsidRPr="0085022A">
              <w:rPr>
                <w:color w:val="000000" w:themeColor="text1"/>
                <w:szCs w:val="20"/>
              </w:rPr>
              <w:t>[•]</w:t>
            </w:r>
            <w:r w:rsidRPr="0085022A">
              <w:rPr>
                <w:color w:val="000000" w:themeColor="text1"/>
                <w:szCs w:val="20"/>
              </w:rPr>
              <w:t>.] [Application is expected to be made by the Issuer (or on its behalf) for the Notes</w:t>
            </w:r>
            <w:r w:rsidR="00DB155D" w:rsidRPr="0085022A">
              <w:rPr>
                <w:color w:val="000000" w:themeColor="text1"/>
                <w:szCs w:val="20"/>
              </w:rPr>
              <w:t xml:space="preserve"> [listed on the official list of the Luxembourg Stock Exchange and]</w:t>
            </w:r>
            <w:r w:rsidRPr="0085022A">
              <w:rPr>
                <w:color w:val="000000" w:themeColor="text1"/>
                <w:szCs w:val="20"/>
              </w:rPr>
              <w:t xml:space="preserve"> to be admitted to trading on [the </w:t>
            </w:r>
            <w:r w:rsidR="00DB155D" w:rsidRPr="0085022A">
              <w:rPr>
                <w:color w:val="000000" w:themeColor="text1"/>
                <w:szCs w:val="20"/>
              </w:rPr>
              <w:t>regulated market</w:t>
            </w:r>
            <w:r w:rsidRPr="0085022A">
              <w:rPr>
                <w:color w:val="000000" w:themeColor="text1"/>
                <w:szCs w:val="20"/>
              </w:rPr>
              <w:t xml:space="preserve"> of the Luxembourg Stock Exchange/</w:t>
            </w:r>
            <w:r w:rsidR="00E127ED" w:rsidRPr="0085022A">
              <w:rPr>
                <w:color w:val="000000" w:themeColor="text1"/>
                <w:szCs w:val="20"/>
              </w:rPr>
              <w:t>[•]</w:t>
            </w:r>
            <w:r w:rsidRPr="0085022A">
              <w:rPr>
                <w:color w:val="000000" w:themeColor="text1"/>
                <w:szCs w:val="20"/>
              </w:rPr>
              <w:t xml:space="preserve">] with effect from </w:t>
            </w:r>
            <w:r w:rsidR="00E127ED" w:rsidRPr="0085022A">
              <w:rPr>
                <w:color w:val="000000" w:themeColor="text1"/>
                <w:szCs w:val="20"/>
              </w:rPr>
              <w:t>[•]</w:t>
            </w:r>
            <w:r w:rsidRPr="0085022A">
              <w:rPr>
                <w:color w:val="000000" w:themeColor="text1"/>
                <w:szCs w:val="20"/>
              </w:rPr>
              <w:t>.] [Not Applicable.]</w:t>
            </w:r>
          </w:p>
          <w:p w14:paraId="191AA336" w14:textId="77777777" w:rsidR="005B1A64" w:rsidRPr="0085022A" w:rsidRDefault="005B1A64" w:rsidP="00E03EE2">
            <w:pPr>
              <w:widowControl w:val="0"/>
              <w:spacing w:before="120" w:after="120" w:line="26" w:lineRule="atLeast"/>
              <w:rPr>
                <w:i/>
                <w:color w:val="000000" w:themeColor="text1"/>
                <w:szCs w:val="20"/>
              </w:rPr>
            </w:pPr>
            <w:r w:rsidRPr="0085022A">
              <w:rPr>
                <w:color w:val="000000" w:themeColor="text1"/>
                <w:szCs w:val="20"/>
              </w:rPr>
              <w:t>(</w:t>
            </w:r>
            <w:r w:rsidRPr="0085022A">
              <w:rPr>
                <w:i/>
                <w:color w:val="000000" w:themeColor="text1"/>
                <w:szCs w:val="20"/>
              </w:rPr>
              <w:t>When documenting a fungible issue need to indicate that original Notes are already admitted to trading.)</w:t>
            </w:r>
          </w:p>
        </w:tc>
      </w:tr>
      <w:tr w:rsidR="005B1A64" w:rsidRPr="0085022A" w14:paraId="191AA33F" w14:textId="77777777" w:rsidTr="005B1A64">
        <w:tc>
          <w:tcPr>
            <w:tcW w:w="472" w:type="pct"/>
          </w:tcPr>
          <w:p w14:paraId="191AA33B" w14:textId="77777777" w:rsidR="005B1A64" w:rsidRPr="0085022A" w:rsidRDefault="005B1A64" w:rsidP="00E03EE2">
            <w:pPr>
              <w:pStyle w:val="ocNum4th2"/>
              <w:widowControl w:val="0"/>
              <w:numPr>
                <w:ilvl w:val="0"/>
                <w:numId w:val="0"/>
              </w:numPr>
              <w:spacing w:before="120" w:after="120" w:line="26" w:lineRule="atLeast"/>
              <w:ind w:left="374"/>
              <w:rPr>
                <w:color w:val="000000" w:themeColor="text1"/>
                <w:szCs w:val="20"/>
              </w:rPr>
            </w:pPr>
          </w:p>
        </w:tc>
        <w:tc>
          <w:tcPr>
            <w:tcW w:w="1735" w:type="pct"/>
          </w:tcPr>
          <w:p w14:paraId="191AA33C" w14:textId="77777777" w:rsidR="005B1A64" w:rsidRPr="0085022A" w:rsidRDefault="005B1A64" w:rsidP="00E03EE2">
            <w:pPr>
              <w:widowControl w:val="0"/>
              <w:spacing w:before="120" w:after="120" w:line="26" w:lineRule="atLeast"/>
              <w:ind w:left="680" w:hanging="680"/>
              <w:rPr>
                <w:bCs/>
                <w:color w:val="000000" w:themeColor="text1"/>
                <w:szCs w:val="20"/>
              </w:rPr>
            </w:pPr>
            <w:r w:rsidRPr="0085022A">
              <w:rPr>
                <w:bCs/>
                <w:color w:val="000000" w:themeColor="text1"/>
                <w:szCs w:val="20"/>
              </w:rPr>
              <w:t>(ii)</w:t>
            </w:r>
            <w:r w:rsidRPr="0085022A">
              <w:rPr>
                <w:bCs/>
                <w:color w:val="000000" w:themeColor="text1"/>
                <w:szCs w:val="20"/>
              </w:rPr>
              <w:tab/>
              <w:t>Estimate of total expenses related to admission to trading:</w:t>
            </w:r>
          </w:p>
        </w:tc>
        <w:tc>
          <w:tcPr>
            <w:tcW w:w="2793" w:type="pct"/>
          </w:tcPr>
          <w:p w14:paraId="191AA33D" w14:textId="1ADD9BC7" w:rsidR="005B1A64" w:rsidRPr="0085022A" w:rsidRDefault="00E127ED" w:rsidP="00E03EE2">
            <w:pPr>
              <w:widowControl w:val="0"/>
              <w:spacing w:before="120" w:after="120" w:line="26" w:lineRule="atLeast"/>
              <w:rPr>
                <w:color w:val="000000" w:themeColor="text1"/>
                <w:szCs w:val="20"/>
              </w:rPr>
            </w:pPr>
            <w:r w:rsidRPr="0085022A">
              <w:rPr>
                <w:color w:val="000000" w:themeColor="text1"/>
                <w:szCs w:val="20"/>
              </w:rPr>
              <w:t>[•]</w:t>
            </w:r>
          </w:p>
        </w:tc>
      </w:tr>
      <w:tr w:rsidR="005B1A64" w:rsidRPr="0085022A" w14:paraId="191AA344" w14:textId="77777777" w:rsidTr="005B1A64">
        <w:tc>
          <w:tcPr>
            <w:tcW w:w="472" w:type="pct"/>
          </w:tcPr>
          <w:p w14:paraId="191AA340" w14:textId="77777777" w:rsidR="005B1A64" w:rsidRPr="0085022A" w:rsidRDefault="005B1A64" w:rsidP="00E03EE2">
            <w:pPr>
              <w:pStyle w:val="ocNum4th2"/>
              <w:widowControl w:val="0"/>
              <w:tabs>
                <w:tab w:val="clear" w:pos="680"/>
                <w:tab w:val="num" w:pos="374"/>
              </w:tabs>
              <w:spacing w:before="120" w:after="120" w:line="26" w:lineRule="atLeast"/>
              <w:ind w:left="374" w:hanging="374"/>
              <w:rPr>
                <w:color w:val="000000" w:themeColor="text1"/>
                <w:szCs w:val="20"/>
              </w:rPr>
            </w:pPr>
          </w:p>
        </w:tc>
        <w:tc>
          <w:tcPr>
            <w:tcW w:w="1735" w:type="pct"/>
          </w:tcPr>
          <w:p w14:paraId="191AA341" w14:textId="77777777" w:rsidR="005B1A64" w:rsidRPr="0085022A" w:rsidRDefault="005B1A64" w:rsidP="00E03EE2">
            <w:pPr>
              <w:widowControl w:val="0"/>
              <w:spacing w:before="120" w:after="120" w:line="26" w:lineRule="atLeast"/>
              <w:rPr>
                <w:b/>
                <w:bCs/>
                <w:color w:val="000000" w:themeColor="text1"/>
                <w:szCs w:val="20"/>
              </w:rPr>
            </w:pPr>
            <w:r w:rsidRPr="0085022A">
              <w:rPr>
                <w:b/>
                <w:bCs/>
                <w:color w:val="000000" w:themeColor="text1"/>
                <w:szCs w:val="20"/>
              </w:rPr>
              <w:t>RATINGS</w:t>
            </w:r>
          </w:p>
        </w:tc>
        <w:tc>
          <w:tcPr>
            <w:tcW w:w="2793" w:type="pct"/>
          </w:tcPr>
          <w:p w14:paraId="191AA342" w14:textId="34A84294" w:rsidR="005B1A64" w:rsidRPr="0085022A" w:rsidRDefault="005B1A64" w:rsidP="00E03EE2">
            <w:pPr>
              <w:widowControl w:val="0"/>
              <w:spacing w:before="120" w:after="120" w:line="26" w:lineRule="atLeast"/>
              <w:rPr>
                <w:color w:val="000000" w:themeColor="text1"/>
                <w:szCs w:val="20"/>
              </w:rPr>
            </w:pPr>
            <w:r w:rsidRPr="0085022A">
              <w:rPr>
                <w:color w:val="000000" w:themeColor="text1"/>
                <w:szCs w:val="20"/>
              </w:rPr>
              <w:t>The Notes to be issued [have been/are expected to be] rated/[The following ratings reflect ratings assigned to Notes of this type issued under the Programme generally]:</w:t>
            </w:r>
          </w:p>
        </w:tc>
      </w:tr>
      <w:tr w:rsidR="005B1A64" w:rsidRPr="0085022A" w14:paraId="191AA349" w14:textId="77777777" w:rsidTr="005B1A64">
        <w:tc>
          <w:tcPr>
            <w:tcW w:w="472" w:type="pct"/>
          </w:tcPr>
          <w:p w14:paraId="191AA345" w14:textId="77777777" w:rsidR="005B1A64" w:rsidRPr="0085022A" w:rsidRDefault="005B1A64" w:rsidP="00E03EE2">
            <w:pPr>
              <w:widowControl w:val="0"/>
              <w:spacing w:before="120" w:after="120" w:line="26" w:lineRule="atLeast"/>
              <w:rPr>
                <w:color w:val="000000" w:themeColor="text1"/>
                <w:szCs w:val="20"/>
              </w:rPr>
            </w:pPr>
          </w:p>
        </w:tc>
        <w:tc>
          <w:tcPr>
            <w:tcW w:w="1735" w:type="pct"/>
          </w:tcPr>
          <w:p w14:paraId="191AA346" w14:textId="77777777" w:rsidR="005B1A64" w:rsidRPr="0085022A" w:rsidRDefault="005B1A64" w:rsidP="00E03EE2">
            <w:pPr>
              <w:widowControl w:val="0"/>
              <w:spacing w:before="120" w:after="120" w:line="26" w:lineRule="atLeast"/>
              <w:rPr>
                <w:b/>
                <w:bCs/>
                <w:color w:val="000000" w:themeColor="text1"/>
                <w:szCs w:val="20"/>
              </w:rPr>
            </w:pPr>
            <w:r w:rsidRPr="0085022A">
              <w:rPr>
                <w:color w:val="000000" w:themeColor="text1"/>
                <w:szCs w:val="20"/>
              </w:rPr>
              <w:t>Ratings:</w:t>
            </w:r>
          </w:p>
        </w:tc>
        <w:tc>
          <w:tcPr>
            <w:tcW w:w="2793" w:type="pct"/>
          </w:tcPr>
          <w:p w14:paraId="191AA347" w14:textId="261B0973" w:rsidR="005B1A64" w:rsidRPr="0085022A" w:rsidRDefault="005B1A64" w:rsidP="00E03EE2">
            <w:pPr>
              <w:widowControl w:val="0"/>
              <w:spacing w:before="120" w:after="120" w:line="26" w:lineRule="atLeast"/>
              <w:rPr>
                <w:color w:val="000000" w:themeColor="text1"/>
                <w:szCs w:val="20"/>
              </w:rPr>
            </w:pPr>
            <w:r w:rsidRPr="0085022A">
              <w:rPr>
                <w:color w:val="000000" w:themeColor="text1"/>
                <w:szCs w:val="20"/>
              </w:rPr>
              <w:t>[Standard &amp; Poor</w:t>
            </w:r>
            <w:r w:rsidR="005440FD" w:rsidRPr="0085022A">
              <w:rPr>
                <w:color w:val="000000" w:themeColor="text1"/>
                <w:szCs w:val="20"/>
              </w:rPr>
              <w:t>'</w:t>
            </w:r>
            <w:r w:rsidRPr="0085022A">
              <w:rPr>
                <w:color w:val="000000" w:themeColor="text1"/>
                <w:szCs w:val="20"/>
              </w:rPr>
              <w:t xml:space="preserve">s: </w:t>
            </w:r>
            <w:r w:rsidR="00E127ED" w:rsidRPr="0085022A">
              <w:rPr>
                <w:color w:val="000000" w:themeColor="text1"/>
                <w:szCs w:val="20"/>
              </w:rPr>
              <w:t>[•]</w:t>
            </w:r>
            <w:r w:rsidRPr="0085022A">
              <w:rPr>
                <w:color w:val="000000" w:themeColor="text1"/>
                <w:szCs w:val="20"/>
              </w:rPr>
              <w:t>]</w:t>
            </w:r>
          </w:p>
        </w:tc>
      </w:tr>
      <w:tr w:rsidR="005B1A64" w:rsidRPr="0085022A" w14:paraId="191AA34E" w14:textId="77777777" w:rsidTr="005B1A64">
        <w:tc>
          <w:tcPr>
            <w:tcW w:w="472" w:type="pct"/>
          </w:tcPr>
          <w:p w14:paraId="191AA34A" w14:textId="77777777" w:rsidR="005B1A64" w:rsidRPr="0085022A" w:rsidRDefault="005B1A64" w:rsidP="00E03EE2">
            <w:pPr>
              <w:widowControl w:val="0"/>
              <w:spacing w:before="120" w:after="120" w:line="26" w:lineRule="atLeast"/>
              <w:rPr>
                <w:color w:val="000000" w:themeColor="text1"/>
                <w:szCs w:val="20"/>
              </w:rPr>
            </w:pPr>
          </w:p>
        </w:tc>
        <w:tc>
          <w:tcPr>
            <w:tcW w:w="1735" w:type="pct"/>
          </w:tcPr>
          <w:p w14:paraId="191AA34B" w14:textId="77777777" w:rsidR="005B1A64" w:rsidRPr="0085022A" w:rsidRDefault="005B1A64" w:rsidP="00E03EE2">
            <w:pPr>
              <w:widowControl w:val="0"/>
              <w:spacing w:before="120" w:after="120" w:line="26" w:lineRule="atLeast"/>
              <w:rPr>
                <w:color w:val="000000" w:themeColor="text1"/>
                <w:szCs w:val="20"/>
              </w:rPr>
            </w:pPr>
          </w:p>
        </w:tc>
        <w:tc>
          <w:tcPr>
            <w:tcW w:w="2793" w:type="pct"/>
          </w:tcPr>
          <w:p w14:paraId="191AA34C" w14:textId="01EFE984" w:rsidR="005B1A64" w:rsidRPr="0085022A" w:rsidRDefault="005B1A64" w:rsidP="00E03EE2">
            <w:pPr>
              <w:widowControl w:val="0"/>
              <w:spacing w:before="120" w:after="120" w:line="26" w:lineRule="atLeast"/>
              <w:rPr>
                <w:i/>
                <w:iCs/>
                <w:color w:val="000000" w:themeColor="text1"/>
                <w:szCs w:val="20"/>
              </w:rPr>
            </w:pPr>
            <w:r w:rsidRPr="0085022A">
              <w:rPr>
                <w:color w:val="000000" w:themeColor="text1"/>
                <w:szCs w:val="20"/>
              </w:rPr>
              <w:t>[Moody</w:t>
            </w:r>
            <w:r w:rsidR="005440FD" w:rsidRPr="0085022A">
              <w:rPr>
                <w:color w:val="000000" w:themeColor="text1"/>
                <w:szCs w:val="20"/>
              </w:rPr>
              <w:t>'</w:t>
            </w:r>
            <w:r w:rsidRPr="0085022A">
              <w:rPr>
                <w:color w:val="000000" w:themeColor="text1"/>
                <w:szCs w:val="20"/>
              </w:rPr>
              <w:t xml:space="preserve">s: </w:t>
            </w:r>
            <w:r w:rsidR="00E127ED" w:rsidRPr="0085022A">
              <w:rPr>
                <w:color w:val="000000" w:themeColor="text1"/>
                <w:szCs w:val="20"/>
              </w:rPr>
              <w:t>[•]</w:t>
            </w:r>
            <w:r w:rsidRPr="0085022A">
              <w:rPr>
                <w:color w:val="000000" w:themeColor="text1"/>
                <w:szCs w:val="20"/>
              </w:rPr>
              <w:t>]</w:t>
            </w:r>
          </w:p>
        </w:tc>
      </w:tr>
      <w:tr w:rsidR="005B1A64" w:rsidRPr="0085022A" w14:paraId="191AA353" w14:textId="77777777" w:rsidTr="005B1A64">
        <w:tc>
          <w:tcPr>
            <w:tcW w:w="472" w:type="pct"/>
          </w:tcPr>
          <w:p w14:paraId="191AA34F" w14:textId="77777777" w:rsidR="005B1A64" w:rsidRPr="0085022A" w:rsidRDefault="005B1A64" w:rsidP="00E03EE2">
            <w:pPr>
              <w:widowControl w:val="0"/>
              <w:spacing w:before="120" w:after="120" w:line="26" w:lineRule="atLeast"/>
              <w:rPr>
                <w:color w:val="000000" w:themeColor="text1"/>
                <w:szCs w:val="20"/>
              </w:rPr>
            </w:pPr>
          </w:p>
        </w:tc>
        <w:tc>
          <w:tcPr>
            <w:tcW w:w="1735" w:type="pct"/>
          </w:tcPr>
          <w:p w14:paraId="191AA350" w14:textId="77777777" w:rsidR="005B1A64" w:rsidRPr="0085022A" w:rsidRDefault="005B1A64" w:rsidP="00E03EE2">
            <w:pPr>
              <w:widowControl w:val="0"/>
              <w:spacing w:before="120" w:after="120" w:line="26" w:lineRule="atLeast"/>
              <w:rPr>
                <w:color w:val="000000" w:themeColor="text1"/>
                <w:szCs w:val="20"/>
              </w:rPr>
            </w:pPr>
          </w:p>
        </w:tc>
        <w:tc>
          <w:tcPr>
            <w:tcW w:w="2793" w:type="pct"/>
          </w:tcPr>
          <w:p w14:paraId="191AA351" w14:textId="453E1A3C" w:rsidR="005B1A64" w:rsidRPr="0085022A" w:rsidRDefault="005B1A64" w:rsidP="00E03EE2">
            <w:pPr>
              <w:widowControl w:val="0"/>
              <w:spacing w:before="120" w:after="120" w:line="26" w:lineRule="atLeast"/>
              <w:rPr>
                <w:i/>
                <w:iCs/>
                <w:color w:val="000000" w:themeColor="text1"/>
                <w:szCs w:val="20"/>
              </w:rPr>
            </w:pPr>
            <w:r w:rsidRPr="0085022A">
              <w:rPr>
                <w:color w:val="000000" w:themeColor="text1"/>
                <w:szCs w:val="20"/>
              </w:rPr>
              <w:t xml:space="preserve">[Fitch: </w:t>
            </w:r>
            <w:r w:rsidR="00E127ED" w:rsidRPr="0085022A">
              <w:rPr>
                <w:color w:val="000000" w:themeColor="text1"/>
                <w:szCs w:val="20"/>
              </w:rPr>
              <w:t>[•]</w:t>
            </w:r>
            <w:r w:rsidRPr="0085022A">
              <w:rPr>
                <w:color w:val="000000" w:themeColor="text1"/>
                <w:szCs w:val="20"/>
              </w:rPr>
              <w:t>]</w:t>
            </w:r>
          </w:p>
        </w:tc>
      </w:tr>
      <w:tr w:rsidR="005B1A64" w:rsidRPr="0085022A" w14:paraId="191AA358" w14:textId="77777777" w:rsidTr="005B1A64">
        <w:trPr>
          <w:trHeight w:val="446"/>
        </w:trPr>
        <w:tc>
          <w:tcPr>
            <w:tcW w:w="472" w:type="pct"/>
          </w:tcPr>
          <w:p w14:paraId="191AA354" w14:textId="77777777" w:rsidR="005B1A64" w:rsidRPr="0085022A" w:rsidRDefault="005B1A64" w:rsidP="00E03EE2">
            <w:pPr>
              <w:widowControl w:val="0"/>
              <w:spacing w:before="120" w:after="120" w:line="26" w:lineRule="atLeast"/>
              <w:rPr>
                <w:color w:val="000000" w:themeColor="text1"/>
                <w:szCs w:val="20"/>
              </w:rPr>
            </w:pPr>
          </w:p>
        </w:tc>
        <w:tc>
          <w:tcPr>
            <w:tcW w:w="1735" w:type="pct"/>
          </w:tcPr>
          <w:p w14:paraId="191AA355" w14:textId="77777777" w:rsidR="005B1A64" w:rsidRPr="0085022A" w:rsidRDefault="005B1A64" w:rsidP="00E03EE2">
            <w:pPr>
              <w:widowControl w:val="0"/>
              <w:spacing w:before="120" w:after="120" w:line="26" w:lineRule="atLeast"/>
              <w:rPr>
                <w:color w:val="000000" w:themeColor="text1"/>
                <w:szCs w:val="20"/>
              </w:rPr>
            </w:pPr>
          </w:p>
        </w:tc>
        <w:tc>
          <w:tcPr>
            <w:tcW w:w="2793" w:type="pct"/>
          </w:tcPr>
          <w:p w14:paraId="191AA356" w14:textId="4FB02455" w:rsidR="005B1A64" w:rsidRPr="0085022A" w:rsidRDefault="005B1A64" w:rsidP="00E03EE2">
            <w:pPr>
              <w:widowControl w:val="0"/>
              <w:spacing w:before="120" w:after="120" w:line="26" w:lineRule="atLeast"/>
              <w:rPr>
                <w:color w:val="000000" w:themeColor="text1"/>
                <w:szCs w:val="20"/>
              </w:rPr>
            </w:pPr>
            <w:r w:rsidRPr="0085022A">
              <w:rPr>
                <w:color w:val="000000" w:themeColor="text1"/>
                <w:szCs w:val="20"/>
              </w:rPr>
              <w:t xml:space="preserve">[[Other]: </w:t>
            </w:r>
            <w:r w:rsidR="00E127ED" w:rsidRPr="0085022A">
              <w:rPr>
                <w:color w:val="000000" w:themeColor="text1"/>
                <w:szCs w:val="20"/>
              </w:rPr>
              <w:t>[•]</w:t>
            </w:r>
            <w:r w:rsidRPr="0085022A">
              <w:rPr>
                <w:color w:val="000000" w:themeColor="text1"/>
                <w:szCs w:val="20"/>
              </w:rPr>
              <w:t>]</w:t>
            </w:r>
          </w:p>
        </w:tc>
      </w:tr>
      <w:tr w:rsidR="005B1A64" w:rsidRPr="0085022A" w14:paraId="4B758DAC" w14:textId="77777777" w:rsidTr="005B1A64">
        <w:tc>
          <w:tcPr>
            <w:tcW w:w="472" w:type="pct"/>
          </w:tcPr>
          <w:p w14:paraId="165F61FC" w14:textId="77777777" w:rsidR="005B1A64" w:rsidRPr="0085022A" w:rsidRDefault="005B1A64" w:rsidP="00E03EE2">
            <w:pPr>
              <w:widowControl w:val="0"/>
              <w:spacing w:before="120" w:after="120" w:line="26" w:lineRule="atLeast"/>
              <w:rPr>
                <w:color w:val="000000" w:themeColor="text1"/>
                <w:szCs w:val="20"/>
              </w:rPr>
            </w:pPr>
          </w:p>
        </w:tc>
        <w:tc>
          <w:tcPr>
            <w:tcW w:w="1735" w:type="pct"/>
          </w:tcPr>
          <w:p w14:paraId="643EAD5A" w14:textId="77777777" w:rsidR="005B1A64" w:rsidRPr="0085022A" w:rsidRDefault="005B1A64" w:rsidP="00E03EE2">
            <w:pPr>
              <w:widowControl w:val="0"/>
              <w:spacing w:before="120" w:after="120" w:line="26" w:lineRule="atLeast"/>
              <w:rPr>
                <w:color w:val="000000" w:themeColor="text1"/>
                <w:szCs w:val="20"/>
              </w:rPr>
            </w:pPr>
          </w:p>
        </w:tc>
        <w:tc>
          <w:tcPr>
            <w:tcW w:w="2793" w:type="pct"/>
          </w:tcPr>
          <w:p w14:paraId="538D475C" w14:textId="39830AA2" w:rsidR="005B1A64" w:rsidRPr="0085022A" w:rsidRDefault="005B1A64" w:rsidP="00E03EE2">
            <w:pPr>
              <w:widowControl w:val="0"/>
              <w:autoSpaceDE w:val="0"/>
              <w:autoSpaceDN w:val="0"/>
              <w:adjustRightInd w:val="0"/>
              <w:spacing w:before="120" w:after="120" w:line="26" w:lineRule="atLeast"/>
              <w:jc w:val="left"/>
              <w:rPr>
                <w:color w:val="000000" w:themeColor="text1"/>
                <w:szCs w:val="20"/>
              </w:rPr>
            </w:pPr>
            <w:r w:rsidRPr="0085022A">
              <w:rPr>
                <w:i/>
                <w:iCs/>
                <w:szCs w:val="20"/>
                <w:lang w:bidi="ar-SA"/>
              </w:rPr>
              <w:t>(Need to include a brief explanation of the meaning of the ratings if this has previously been published by the rating provider.</w:t>
            </w:r>
            <w:r w:rsidRPr="0085022A">
              <w:rPr>
                <w:szCs w:val="20"/>
                <w:lang w:bidi="ar-SA"/>
              </w:rPr>
              <w:t>)</w:t>
            </w:r>
          </w:p>
        </w:tc>
      </w:tr>
      <w:tr w:rsidR="005B1A64" w:rsidRPr="0085022A" w14:paraId="4F422329" w14:textId="77777777" w:rsidTr="005B1A64">
        <w:trPr>
          <w:trHeight w:val="1048"/>
        </w:trPr>
        <w:tc>
          <w:tcPr>
            <w:tcW w:w="472" w:type="pct"/>
          </w:tcPr>
          <w:p w14:paraId="7D5136E0" w14:textId="77777777" w:rsidR="005B1A64" w:rsidRPr="0085022A" w:rsidRDefault="005B1A64" w:rsidP="00E03EE2">
            <w:pPr>
              <w:widowControl w:val="0"/>
              <w:spacing w:before="120" w:after="120" w:line="26" w:lineRule="atLeast"/>
              <w:rPr>
                <w:color w:val="000000" w:themeColor="text1"/>
                <w:szCs w:val="20"/>
              </w:rPr>
            </w:pPr>
          </w:p>
        </w:tc>
        <w:tc>
          <w:tcPr>
            <w:tcW w:w="1735" w:type="pct"/>
          </w:tcPr>
          <w:p w14:paraId="2FB32996" w14:textId="77777777" w:rsidR="005B1A64" w:rsidRPr="0085022A" w:rsidRDefault="005B1A64" w:rsidP="00E03EE2">
            <w:pPr>
              <w:widowControl w:val="0"/>
              <w:spacing w:before="120" w:after="120" w:line="26" w:lineRule="atLeast"/>
              <w:rPr>
                <w:color w:val="000000" w:themeColor="text1"/>
                <w:szCs w:val="20"/>
              </w:rPr>
            </w:pPr>
          </w:p>
        </w:tc>
        <w:tc>
          <w:tcPr>
            <w:tcW w:w="2793" w:type="pct"/>
          </w:tcPr>
          <w:p w14:paraId="074F1CDD" w14:textId="69ABDF64" w:rsidR="005B1A64" w:rsidRPr="00EB7CAB" w:rsidRDefault="005B1A64" w:rsidP="00E03EE2">
            <w:pPr>
              <w:widowControl w:val="0"/>
              <w:autoSpaceDE w:val="0"/>
              <w:autoSpaceDN w:val="0"/>
              <w:adjustRightInd w:val="0"/>
              <w:spacing w:before="120" w:after="120" w:line="26" w:lineRule="atLeast"/>
              <w:rPr>
                <w:szCs w:val="20"/>
                <w:lang w:bidi="ar-SA"/>
              </w:rPr>
            </w:pPr>
            <w:r w:rsidRPr="00EB7CAB">
              <w:rPr>
                <w:szCs w:val="20"/>
                <w:lang w:bidi="ar-SA"/>
              </w:rPr>
              <w:t>[[</w:t>
            </w:r>
            <w:r w:rsidRPr="00EB7CAB">
              <w:rPr>
                <w:i/>
                <w:iCs/>
                <w:szCs w:val="20"/>
                <w:lang w:bidi="ar-SA"/>
              </w:rPr>
              <w:t>Insert legal name of particular credit rating agency entity providing rating</w:t>
            </w:r>
            <w:r w:rsidRPr="00EB7CAB">
              <w:rPr>
                <w:szCs w:val="20"/>
                <w:lang w:bidi="ar-SA"/>
              </w:rPr>
              <w:t xml:space="preserve">] is established in the EEA and registered under Regulation (EU) No 1060/2009 on credit rating agencies (the </w:t>
            </w:r>
            <w:r w:rsidR="005440FD" w:rsidRPr="00EB7CAB">
              <w:rPr>
                <w:szCs w:val="20"/>
                <w:lang w:bidi="ar-SA"/>
              </w:rPr>
              <w:t>"</w:t>
            </w:r>
            <w:r w:rsidR="00EB7CAB" w:rsidRPr="00EB7CAB">
              <w:rPr>
                <w:b/>
                <w:bCs/>
                <w:szCs w:val="20"/>
                <w:lang w:bidi="ar-SA"/>
              </w:rPr>
              <w:t>EU</w:t>
            </w:r>
            <w:r w:rsidR="00EB7CAB">
              <w:rPr>
                <w:szCs w:val="20"/>
                <w:lang w:bidi="ar-SA"/>
              </w:rPr>
              <w:t xml:space="preserve"> </w:t>
            </w:r>
            <w:r w:rsidRPr="00EB7CAB">
              <w:rPr>
                <w:b/>
                <w:bCs/>
                <w:szCs w:val="20"/>
                <w:lang w:bidi="ar-SA"/>
              </w:rPr>
              <w:t>CRA Regulation</w:t>
            </w:r>
            <w:r w:rsidR="005440FD" w:rsidRPr="00EB7CAB">
              <w:rPr>
                <w:szCs w:val="20"/>
                <w:lang w:bidi="ar-SA"/>
              </w:rPr>
              <w:t>"</w:t>
            </w:r>
            <w:r w:rsidRPr="00EB7CAB">
              <w:rPr>
                <w:szCs w:val="20"/>
                <w:lang w:bidi="ar-SA"/>
              </w:rPr>
              <w:t>).] /</w:t>
            </w:r>
          </w:p>
        </w:tc>
      </w:tr>
      <w:tr w:rsidR="005B1A64" w:rsidRPr="0085022A" w14:paraId="07F95AC6" w14:textId="77777777" w:rsidTr="005B1A64">
        <w:trPr>
          <w:trHeight w:val="1856"/>
        </w:trPr>
        <w:tc>
          <w:tcPr>
            <w:tcW w:w="472" w:type="pct"/>
          </w:tcPr>
          <w:p w14:paraId="3E1832E9" w14:textId="77777777" w:rsidR="005B1A64" w:rsidRPr="0085022A" w:rsidRDefault="005B1A64" w:rsidP="00E03EE2">
            <w:pPr>
              <w:widowControl w:val="0"/>
              <w:spacing w:before="120" w:after="120" w:line="26" w:lineRule="atLeast"/>
              <w:rPr>
                <w:color w:val="000000" w:themeColor="text1"/>
                <w:szCs w:val="20"/>
              </w:rPr>
            </w:pPr>
          </w:p>
        </w:tc>
        <w:tc>
          <w:tcPr>
            <w:tcW w:w="1735" w:type="pct"/>
          </w:tcPr>
          <w:p w14:paraId="4165EB09" w14:textId="77777777" w:rsidR="005B1A64" w:rsidRPr="0085022A" w:rsidRDefault="005B1A64" w:rsidP="00E03EE2">
            <w:pPr>
              <w:widowControl w:val="0"/>
              <w:spacing w:before="120" w:after="120" w:line="26" w:lineRule="atLeast"/>
              <w:rPr>
                <w:color w:val="000000" w:themeColor="text1"/>
                <w:szCs w:val="20"/>
              </w:rPr>
            </w:pPr>
          </w:p>
        </w:tc>
        <w:tc>
          <w:tcPr>
            <w:tcW w:w="2793" w:type="pct"/>
          </w:tcPr>
          <w:p w14:paraId="7DF6A2AA" w14:textId="48B865DD" w:rsidR="005B1A64" w:rsidRPr="00EB7CAB" w:rsidRDefault="005B1A64" w:rsidP="00E03EE2">
            <w:pPr>
              <w:widowControl w:val="0"/>
              <w:autoSpaceDE w:val="0"/>
              <w:autoSpaceDN w:val="0"/>
              <w:adjustRightInd w:val="0"/>
              <w:spacing w:before="120" w:after="120" w:line="26" w:lineRule="atLeast"/>
              <w:rPr>
                <w:szCs w:val="20"/>
                <w:lang w:bidi="ar-SA"/>
              </w:rPr>
            </w:pPr>
            <w:r w:rsidRPr="00EB7CAB">
              <w:rPr>
                <w:szCs w:val="20"/>
                <w:lang w:bidi="ar-SA"/>
              </w:rPr>
              <w:t>[[</w:t>
            </w:r>
            <w:r w:rsidRPr="00EB7CAB">
              <w:rPr>
                <w:i/>
                <w:iCs/>
                <w:szCs w:val="20"/>
                <w:lang w:bidi="ar-SA"/>
              </w:rPr>
              <w:t>Insert legal name of particular credit rating agency entity providing rating</w:t>
            </w:r>
            <w:r w:rsidRPr="00EB7CAB">
              <w:rPr>
                <w:szCs w:val="20"/>
                <w:lang w:bidi="ar-SA"/>
              </w:rPr>
              <w:t>] is not established in the EEA but the rating it has given to the Notes is endorsed by [</w:t>
            </w:r>
            <w:r w:rsidRPr="00EB7CAB">
              <w:rPr>
                <w:i/>
                <w:iCs/>
                <w:szCs w:val="20"/>
                <w:lang w:bidi="ar-SA"/>
              </w:rPr>
              <w:t>insert legal name of credit rating agency</w:t>
            </w:r>
            <w:r w:rsidRPr="00EB7CAB">
              <w:rPr>
                <w:szCs w:val="20"/>
                <w:lang w:bidi="ar-SA"/>
              </w:rPr>
              <w:t xml:space="preserve">], which is established in the EEA and registered under Regulation (EU) No 1060/2009 on credit rating agencies (the </w:t>
            </w:r>
            <w:r w:rsidR="005440FD" w:rsidRPr="00EB7CAB">
              <w:rPr>
                <w:szCs w:val="20"/>
                <w:lang w:bidi="ar-SA"/>
              </w:rPr>
              <w:t>"</w:t>
            </w:r>
            <w:r w:rsidR="00EB7CAB" w:rsidRPr="00EB7CAB">
              <w:rPr>
                <w:b/>
                <w:bCs/>
                <w:szCs w:val="20"/>
                <w:lang w:bidi="ar-SA"/>
              </w:rPr>
              <w:t xml:space="preserve">EU </w:t>
            </w:r>
            <w:r w:rsidRPr="00EB7CAB">
              <w:rPr>
                <w:b/>
                <w:bCs/>
                <w:szCs w:val="20"/>
                <w:lang w:bidi="ar-SA"/>
              </w:rPr>
              <w:t>CRA Regulation</w:t>
            </w:r>
            <w:r w:rsidR="005440FD" w:rsidRPr="00EB7CAB">
              <w:rPr>
                <w:szCs w:val="20"/>
                <w:lang w:bidi="ar-SA"/>
              </w:rPr>
              <w:t>"</w:t>
            </w:r>
            <w:r w:rsidRPr="00EB7CAB">
              <w:rPr>
                <w:szCs w:val="20"/>
                <w:lang w:bidi="ar-SA"/>
              </w:rPr>
              <w:t>).]</w:t>
            </w:r>
          </w:p>
        </w:tc>
      </w:tr>
      <w:tr w:rsidR="005B1A64" w:rsidRPr="0085022A" w14:paraId="6F48F7AF" w14:textId="77777777" w:rsidTr="005B1A64">
        <w:trPr>
          <w:trHeight w:val="1118"/>
        </w:trPr>
        <w:tc>
          <w:tcPr>
            <w:tcW w:w="472" w:type="pct"/>
          </w:tcPr>
          <w:p w14:paraId="1572A4BE" w14:textId="77777777" w:rsidR="005B1A64" w:rsidRPr="0085022A" w:rsidRDefault="005B1A64" w:rsidP="00E03EE2">
            <w:pPr>
              <w:widowControl w:val="0"/>
              <w:spacing w:before="120" w:after="120" w:line="26" w:lineRule="atLeast"/>
              <w:rPr>
                <w:color w:val="000000" w:themeColor="text1"/>
                <w:szCs w:val="20"/>
              </w:rPr>
            </w:pPr>
          </w:p>
        </w:tc>
        <w:tc>
          <w:tcPr>
            <w:tcW w:w="1735" w:type="pct"/>
          </w:tcPr>
          <w:p w14:paraId="6A26BE19" w14:textId="77777777" w:rsidR="005B1A64" w:rsidRPr="0085022A" w:rsidRDefault="005B1A64" w:rsidP="00E03EE2">
            <w:pPr>
              <w:widowControl w:val="0"/>
              <w:spacing w:before="120" w:after="120" w:line="26" w:lineRule="atLeast"/>
              <w:rPr>
                <w:color w:val="000000" w:themeColor="text1"/>
                <w:szCs w:val="20"/>
              </w:rPr>
            </w:pPr>
          </w:p>
        </w:tc>
        <w:tc>
          <w:tcPr>
            <w:tcW w:w="2793" w:type="pct"/>
          </w:tcPr>
          <w:p w14:paraId="6B57C44F" w14:textId="5996874F" w:rsidR="005B1A64" w:rsidRPr="00EB7CAB" w:rsidRDefault="005B1A64" w:rsidP="00E03EE2">
            <w:pPr>
              <w:widowControl w:val="0"/>
              <w:autoSpaceDE w:val="0"/>
              <w:autoSpaceDN w:val="0"/>
              <w:adjustRightInd w:val="0"/>
              <w:spacing w:before="120" w:after="120" w:line="26" w:lineRule="atLeast"/>
              <w:rPr>
                <w:szCs w:val="20"/>
                <w:lang w:bidi="ar-SA"/>
              </w:rPr>
            </w:pPr>
            <w:r w:rsidRPr="00EB7CAB">
              <w:rPr>
                <w:szCs w:val="20"/>
                <w:lang w:bidi="ar-SA"/>
              </w:rPr>
              <w:t>[[</w:t>
            </w:r>
            <w:r w:rsidRPr="00EB7CAB">
              <w:rPr>
                <w:i/>
                <w:iCs/>
                <w:szCs w:val="20"/>
                <w:lang w:bidi="ar-SA"/>
              </w:rPr>
              <w:t>Insert legal name of particular credit rating agency entity providing rating</w:t>
            </w:r>
            <w:r w:rsidRPr="00EB7CAB">
              <w:rPr>
                <w:szCs w:val="20"/>
                <w:lang w:bidi="ar-SA"/>
              </w:rPr>
              <w:t xml:space="preserve">] is not established in the EEA but is certified under Regulation (EU) No 1060/2009 on credit rating agencies (the </w:t>
            </w:r>
            <w:r w:rsidR="005440FD" w:rsidRPr="00EB7CAB">
              <w:rPr>
                <w:szCs w:val="20"/>
                <w:lang w:bidi="ar-SA"/>
              </w:rPr>
              <w:t>"</w:t>
            </w:r>
            <w:r w:rsidR="00EB7CAB" w:rsidRPr="00EB7CAB">
              <w:rPr>
                <w:b/>
                <w:bCs/>
                <w:szCs w:val="20"/>
                <w:lang w:bidi="ar-SA"/>
              </w:rPr>
              <w:t xml:space="preserve">EU </w:t>
            </w:r>
            <w:r w:rsidRPr="00EB7CAB">
              <w:rPr>
                <w:b/>
                <w:bCs/>
                <w:szCs w:val="20"/>
                <w:lang w:bidi="ar-SA"/>
              </w:rPr>
              <w:t>CRA Regulation</w:t>
            </w:r>
            <w:r w:rsidR="005440FD" w:rsidRPr="00EB7CAB">
              <w:rPr>
                <w:szCs w:val="20"/>
                <w:lang w:bidi="ar-SA"/>
              </w:rPr>
              <w:t>"</w:t>
            </w:r>
            <w:r w:rsidRPr="00EB7CAB">
              <w:rPr>
                <w:szCs w:val="20"/>
                <w:lang w:bidi="ar-SA"/>
              </w:rPr>
              <w:t>).] /</w:t>
            </w:r>
          </w:p>
        </w:tc>
      </w:tr>
      <w:tr w:rsidR="005B1A64" w:rsidRPr="0085022A" w14:paraId="6C70C9BE" w14:textId="77777777" w:rsidTr="005B1A64">
        <w:tc>
          <w:tcPr>
            <w:tcW w:w="472" w:type="pct"/>
          </w:tcPr>
          <w:p w14:paraId="44A49931" w14:textId="77777777" w:rsidR="005B1A64" w:rsidRPr="0085022A" w:rsidRDefault="005B1A64" w:rsidP="00E03EE2">
            <w:pPr>
              <w:widowControl w:val="0"/>
              <w:spacing w:before="120" w:after="120" w:line="26" w:lineRule="atLeast"/>
              <w:rPr>
                <w:i/>
                <w:iCs/>
                <w:color w:val="000000" w:themeColor="text1"/>
                <w:szCs w:val="20"/>
              </w:rPr>
            </w:pPr>
          </w:p>
        </w:tc>
        <w:tc>
          <w:tcPr>
            <w:tcW w:w="1735" w:type="pct"/>
          </w:tcPr>
          <w:p w14:paraId="7995BF98" w14:textId="77777777" w:rsidR="005B1A64" w:rsidRPr="0085022A" w:rsidRDefault="005B1A64" w:rsidP="00E03EE2">
            <w:pPr>
              <w:widowControl w:val="0"/>
              <w:spacing w:before="120" w:after="120" w:line="26" w:lineRule="atLeast"/>
              <w:rPr>
                <w:i/>
                <w:iCs/>
                <w:szCs w:val="20"/>
              </w:rPr>
            </w:pPr>
          </w:p>
        </w:tc>
        <w:tc>
          <w:tcPr>
            <w:tcW w:w="2793" w:type="pct"/>
          </w:tcPr>
          <w:p w14:paraId="00E41F69" w14:textId="75982AD0" w:rsidR="005B1A64" w:rsidRPr="00EB7CAB" w:rsidRDefault="005B1A64" w:rsidP="00E03EE2">
            <w:pPr>
              <w:widowControl w:val="0"/>
              <w:autoSpaceDE w:val="0"/>
              <w:autoSpaceDN w:val="0"/>
              <w:adjustRightInd w:val="0"/>
              <w:spacing w:before="120" w:after="120" w:line="26" w:lineRule="atLeast"/>
              <w:rPr>
                <w:szCs w:val="20"/>
                <w:lang w:bidi="ar-SA"/>
              </w:rPr>
            </w:pPr>
            <w:r w:rsidRPr="00EB7CAB">
              <w:rPr>
                <w:szCs w:val="20"/>
                <w:lang w:bidi="ar-SA"/>
              </w:rPr>
              <w:t>[[</w:t>
            </w:r>
            <w:r w:rsidRPr="00EB7CAB">
              <w:rPr>
                <w:i/>
                <w:iCs/>
                <w:szCs w:val="20"/>
                <w:lang w:bidi="ar-SA"/>
              </w:rPr>
              <w:t>Insert legal name of particular credit rating agency entity providing rating</w:t>
            </w:r>
            <w:r w:rsidRPr="00EB7CAB">
              <w:rPr>
                <w:szCs w:val="20"/>
                <w:lang w:bidi="ar-SA"/>
              </w:rPr>
              <w:t xml:space="preserve">] is not established in the EEA and </w:t>
            </w:r>
            <w:r w:rsidRPr="00EB7CAB">
              <w:rPr>
                <w:szCs w:val="20"/>
                <w:lang w:bidi="ar-SA"/>
              </w:rPr>
              <w:lastRenderedPageBreak/>
              <w:t xml:space="preserve">is not certified under Regulation (EU) No 1060/2009 on credit rating agencies (the </w:t>
            </w:r>
            <w:r w:rsidR="005440FD" w:rsidRPr="00EB7CAB">
              <w:rPr>
                <w:szCs w:val="20"/>
                <w:lang w:bidi="ar-SA"/>
              </w:rPr>
              <w:t>"</w:t>
            </w:r>
            <w:r w:rsidR="00EB7CAB" w:rsidRPr="00EB7CAB">
              <w:rPr>
                <w:b/>
                <w:bCs/>
                <w:szCs w:val="20"/>
                <w:lang w:bidi="ar-SA"/>
              </w:rPr>
              <w:t>EU</w:t>
            </w:r>
            <w:r w:rsidR="00EB7CAB">
              <w:rPr>
                <w:szCs w:val="20"/>
                <w:lang w:bidi="ar-SA"/>
              </w:rPr>
              <w:t xml:space="preserve"> </w:t>
            </w:r>
            <w:r w:rsidRPr="00EB7CAB">
              <w:rPr>
                <w:b/>
                <w:bCs/>
                <w:szCs w:val="20"/>
                <w:lang w:bidi="ar-SA"/>
              </w:rPr>
              <w:t>CRA Regulation</w:t>
            </w:r>
            <w:r w:rsidR="005440FD" w:rsidRPr="00EB7CAB">
              <w:rPr>
                <w:szCs w:val="20"/>
                <w:lang w:bidi="ar-SA"/>
              </w:rPr>
              <w:t>"</w:t>
            </w:r>
            <w:r w:rsidRPr="00EB7CAB">
              <w:rPr>
                <w:szCs w:val="20"/>
                <w:lang w:bidi="ar-SA"/>
              </w:rPr>
              <w:t>) and the rating it has given to the Notes is not endorsed by a credit rating agency established in the EEA and registered under the CRA Regulation.]</w:t>
            </w:r>
          </w:p>
        </w:tc>
      </w:tr>
      <w:tr w:rsidR="005B1A64" w:rsidRPr="0085022A" w14:paraId="191AA3A3" w14:textId="77777777" w:rsidTr="005B1A64">
        <w:tc>
          <w:tcPr>
            <w:tcW w:w="472" w:type="pct"/>
          </w:tcPr>
          <w:p w14:paraId="191AA3A0" w14:textId="77777777" w:rsidR="005B1A64" w:rsidRPr="0085022A" w:rsidRDefault="005B1A64" w:rsidP="00E03EE2">
            <w:pPr>
              <w:pStyle w:val="ocNum4th2"/>
              <w:widowControl w:val="0"/>
              <w:tabs>
                <w:tab w:val="clear" w:pos="680"/>
                <w:tab w:val="num" w:pos="374"/>
              </w:tabs>
              <w:spacing w:before="120" w:after="120" w:line="26" w:lineRule="atLeast"/>
              <w:ind w:left="374" w:hanging="374"/>
              <w:rPr>
                <w:color w:val="000000" w:themeColor="text1"/>
                <w:szCs w:val="20"/>
              </w:rPr>
            </w:pPr>
          </w:p>
        </w:tc>
        <w:tc>
          <w:tcPr>
            <w:tcW w:w="4528" w:type="pct"/>
            <w:gridSpan w:val="2"/>
          </w:tcPr>
          <w:p w14:paraId="191AA3A1" w14:textId="77777777" w:rsidR="005B1A64" w:rsidRPr="0085022A" w:rsidRDefault="005B1A64" w:rsidP="00E03EE2">
            <w:pPr>
              <w:widowControl w:val="0"/>
              <w:spacing w:before="120" w:after="120" w:line="26" w:lineRule="atLeast"/>
              <w:rPr>
                <w:b/>
                <w:bCs/>
                <w:color w:val="000000" w:themeColor="text1"/>
                <w:szCs w:val="20"/>
              </w:rPr>
            </w:pPr>
            <w:r w:rsidRPr="0085022A">
              <w:rPr>
                <w:b/>
                <w:bCs/>
                <w:color w:val="000000" w:themeColor="text1"/>
                <w:szCs w:val="20"/>
              </w:rPr>
              <w:t>INTERESTS OF NATURAL AND LEGAL PERSONS INVOLVED IN THE ISSUE/OFFER</w:t>
            </w:r>
          </w:p>
        </w:tc>
      </w:tr>
      <w:tr w:rsidR="005B1A64" w:rsidRPr="0085022A" w14:paraId="191AA3A9" w14:textId="77777777" w:rsidTr="005B1A64">
        <w:tc>
          <w:tcPr>
            <w:tcW w:w="472" w:type="pct"/>
          </w:tcPr>
          <w:p w14:paraId="191AA3A4" w14:textId="77777777" w:rsidR="005B1A64" w:rsidRPr="0085022A" w:rsidRDefault="005B1A64" w:rsidP="00E03EE2">
            <w:pPr>
              <w:pStyle w:val="ocNum4th2"/>
              <w:widowControl w:val="0"/>
              <w:numPr>
                <w:ilvl w:val="0"/>
                <w:numId w:val="0"/>
              </w:numPr>
              <w:spacing w:before="120" w:after="120" w:line="26" w:lineRule="atLeast"/>
              <w:ind w:left="374"/>
              <w:rPr>
                <w:color w:val="000000" w:themeColor="text1"/>
                <w:szCs w:val="20"/>
              </w:rPr>
            </w:pPr>
          </w:p>
        </w:tc>
        <w:tc>
          <w:tcPr>
            <w:tcW w:w="4528" w:type="pct"/>
            <w:gridSpan w:val="2"/>
          </w:tcPr>
          <w:p w14:paraId="191AA3A5" w14:textId="77777777" w:rsidR="005B1A64" w:rsidRPr="0085022A" w:rsidRDefault="005B1A64" w:rsidP="00E03EE2">
            <w:pPr>
              <w:pStyle w:val="BodyText"/>
              <w:widowControl w:val="0"/>
              <w:spacing w:before="120" w:after="120" w:line="26" w:lineRule="atLeast"/>
              <w:rPr>
                <w:rFonts w:cs="Times New Roman"/>
                <w:i/>
                <w:color w:val="000000" w:themeColor="text1"/>
                <w:szCs w:val="20"/>
              </w:rPr>
            </w:pPr>
            <w:r w:rsidRPr="0085022A">
              <w:rPr>
                <w:rFonts w:cs="Times New Roman"/>
                <w:i/>
                <w:color w:val="000000" w:themeColor="text1"/>
                <w:szCs w:val="20"/>
              </w:rPr>
              <w:t>(Need to include a description of any interest, including a conflict of interest, that is material to the issue/offer, detailing the persons involved and the nature of the interest. May be satisfied by the inclusion of the statement below:)</w:t>
            </w:r>
          </w:p>
          <w:p w14:paraId="191AA3A7" w14:textId="0A6F2F4E"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[Save for any fees payable to the [Managers/Dealers], so far as the Issuer is aware, no person involved in the offer of the Notes has an interest material to the offer. The [Managers/Dealers] and their affiliates have engaged, and may in the future engage, in investment banking and/or commercial banking transactions with, and may perform other services for, the Issuer in the ordinary course of business. (</w:t>
            </w:r>
            <w:r w:rsidRPr="0085022A">
              <w:rPr>
                <w:rFonts w:cs="Times New Roman"/>
                <w:i/>
                <w:color w:val="000000" w:themeColor="text1"/>
                <w:szCs w:val="20"/>
              </w:rPr>
              <w:t>Amend as appropriate if there are other interests</w:t>
            </w:r>
            <w:r w:rsidRPr="0085022A">
              <w:rPr>
                <w:rFonts w:cs="Times New Roman"/>
                <w:color w:val="000000" w:themeColor="text1"/>
                <w:szCs w:val="20"/>
              </w:rPr>
              <w:t>)]</w:t>
            </w:r>
          </w:p>
        </w:tc>
      </w:tr>
      <w:tr w:rsidR="005B1A64" w:rsidRPr="0085022A" w14:paraId="191AA3AE" w14:textId="77777777" w:rsidTr="005B1A64">
        <w:tc>
          <w:tcPr>
            <w:tcW w:w="472" w:type="pct"/>
          </w:tcPr>
          <w:p w14:paraId="191AA3AA" w14:textId="77777777" w:rsidR="005B1A64" w:rsidRPr="0085022A" w:rsidRDefault="005B1A64" w:rsidP="00E03EE2">
            <w:pPr>
              <w:pStyle w:val="ocNum4th2"/>
              <w:widowControl w:val="0"/>
              <w:tabs>
                <w:tab w:val="clear" w:pos="680"/>
                <w:tab w:val="num" w:pos="374"/>
              </w:tabs>
              <w:spacing w:before="120" w:after="120" w:line="26" w:lineRule="atLeast"/>
              <w:ind w:left="374" w:hanging="374"/>
              <w:rPr>
                <w:color w:val="000000" w:themeColor="text1"/>
                <w:szCs w:val="20"/>
              </w:rPr>
            </w:pPr>
          </w:p>
        </w:tc>
        <w:tc>
          <w:tcPr>
            <w:tcW w:w="1735" w:type="pct"/>
          </w:tcPr>
          <w:p w14:paraId="191AA3AB" w14:textId="77777777" w:rsidR="005B1A64" w:rsidRPr="0085022A" w:rsidRDefault="005B1A64" w:rsidP="00E03EE2">
            <w:pPr>
              <w:pStyle w:val="BodyText"/>
              <w:widowControl w:val="0"/>
              <w:spacing w:before="120" w:after="120" w:line="26" w:lineRule="atLeast"/>
              <w:rPr>
                <w:rFonts w:cs="Times New Roman"/>
                <w:b/>
                <w:color w:val="000000" w:themeColor="text1"/>
                <w:szCs w:val="20"/>
              </w:rPr>
            </w:pPr>
            <w:r w:rsidRPr="0085022A">
              <w:rPr>
                <w:rFonts w:cs="Times New Roman"/>
                <w:b/>
                <w:color w:val="000000" w:themeColor="text1"/>
                <w:szCs w:val="20"/>
              </w:rPr>
              <w:t>[</w:t>
            </w:r>
            <w:r w:rsidRPr="0085022A">
              <w:rPr>
                <w:rFonts w:cs="Times New Roman"/>
                <w:b/>
                <w:i/>
                <w:color w:val="000000" w:themeColor="text1"/>
                <w:szCs w:val="20"/>
              </w:rPr>
              <w:t>Fixed Rate Notes only</w:t>
            </w:r>
            <w:r w:rsidRPr="0085022A">
              <w:rPr>
                <w:rFonts w:cs="Times New Roman"/>
                <w:b/>
                <w:color w:val="000000" w:themeColor="text1"/>
                <w:szCs w:val="20"/>
              </w:rPr>
              <w:t xml:space="preserve"> – YIELD</w:t>
            </w:r>
          </w:p>
        </w:tc>
        <w:tc>
          <w:tcPr>
            <w:tcW w:w="2793" w:type="pct"/>
          </w:tcPr>
          <w:p w14:paraId="191AA3AC"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r>
      <w:tr w:rsidR="005B1A64" w:rsidRPr="0085022A" w14:paraId="191AA3B4" w14:textId="77777777" w:rsidTr="005B1A64">
        <w:tc>
          <w:tcPr>
            <w:tcW w:w="472" w:type="pct"/>
          </w:tcPr>
          <w:p w14:paraId="191AA3AF" w14:textId="77777777" w:rsidR="005B1A64" w:rsidRPr="0085022A" w:rsidRDefault="005B1A64" w:rsidP="00E03EE2">
            <w:pPr>
              <w:widowControl w:val="0"/>
              <w:spacing w:before="120" w:after="120" w:line="26" w:lineRule="atLeast"/>
              <w:rPr>
                <w:color w:val="000000" w:themeColor="text1"/>
                <w:szCs w:val="20"/>
              </w:rPr>
            </w:pPr>
          </w:p>
        </w:tc>
        <w:tc>
          <w:tcPr>
            <w:tcW w:w="1735" w:type="pct"/>
          </w:tcPr>
          <w:p w14:paraId="191AA3B0"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Indication of yield:</w:t>
            </w:r>
          </w:p>
        </w:tc>
        <w:tc>
          <w:tcPr>
            <w:tcW w:w="2793" w:type="pct"/>
          </w:tcPr>
          <w:p w14:paraId="191AA3B1" w14:textId="36563500" w:rsidR="005B1A64" w:rsidRPr="0085022A" w:rsidRDefault="00E127ED"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p>
          <w:p w14:paraId="191AA3B2" w14:textId="6386163A"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r w:rsidRPr="0085022A">
              <w:rPr>
                <w:rFonts w:cs="Times New Roman"/>
                <w:i/>
                <w:color w:val="000000" w:themeColor="text1"/>
                <w:szCs w:val="20"/>
              </w:rPr>
              <w:t>The yield is calculated at the Issue Date on the basis of the Issue Price. It is not an indication of future yield.]</w:t>
            </w:r>
          </w:p>
        </w:tc>
      </w:tr>
      <w:tr w:rsidR="005B1A64" w:rsidRPr="0085022A" w14:paraId="191AA3BD" w14:textId="77777777" w:rsidTr="005B1A64">
        <w:tc>
          <w:tcPr>
            <w:tcW w:w="472" w:type="pct"/>
          </w:tcPr>
          <w:p w14:paraId="191AA3BA" w14:textId="77777777" w:rsidR="005B1A64" w:rsidRPr="0085022A" w:rsidRDefault="005B1A64" w:rsidP="00E03EE2">
            <w:pPr>
              <w:pStyle w:val="ocNum4th2"/>
              <w:widowControl w:val="0"/>
              <w:tabs>
                <w:tab w:val="clear" w:pos="680"/>
                <w:tab w:val="num" w:pos="374"/>
              </w:tabs>
              <w:spacing w:before="120" w:after="120" w:line="26" w:lineRule="atLeast"/>
              <w:ind w:left="374" w:hanging="374"/>
              <w:rPr>
                <w:color w:val="000000" w:themeColor="text1"/>
                <w:szCs w:val="20"/>
              </w:rPr>
            </w:pPr>
          </w:p>
        </w:tc>
        <w:tc>
          <w:tcPr>
            <w:tcW w:w="4528" w:type="pct"/>
            <w:gridSpan w:val="2"/>
          </w:tcPr>
          <w:p w14:paraId="191AA3BB" w14:textId="77777777" w:rsidR="005B1A64" w:rsidRPr="0085022A" w:rsidRDefault="005B1A64" w:rsidP="00E03EE2">
            <w:pPr>
              <w:pStyle w:val="BodyText"/>
              <w:widowControl w:val="0"/>
              <w:spacing w:before="120" w:after="120" w:line="26" w:lineRule="atLeast"/>
              <w:rPr>
                <w:rFonts w:cs="Times New Roman"/>
                <w:b/>
                <w:i/>
                <w:color w:val="000000" w:themeColor="text1"/>
                <w:szCs w:val="20"/>
              </w:rPr>
            </w:pPr>
            <w:r w:rsidRPr="0085022A">
              <w:rPr>
                <w:rFonts w:cs="Times New Roman"/>
                <w:b/>
                <w:color w:val="000000" w:themeColor="text1"/>
                <w:szCs w:val="20"/>
              </w:rPr>
              <w:t>OPERATIONAL INFORMATION</w:t>
            </w:r>
          </w:p>
        </w:tc>
      </w:tr>
      <w:tr w:rsidR="005B1A64" w:rsidRPr="0085022A" w14:paraId="191AA3C8" w14:textId="77777777" w:rsidTr="005B1A64">
        <w:tc>
          <w:tcPr>
            <w:tcW w:w="472" w:type="pct"/>
          </w:tcPr>
          <w:p w14:paraId="191AA3C4" w14:textId="77777777" w:rsidR="005B1A64" w:rsidRPr="0085022A" w:rsidRDefault="005B1A64" w:rsidP="00E03EE2">
            <w:pPr>
              <w:widowControl w:val="0"/>
              <w:spacing w:before="120" w:after="120" w:line="26" w:lineRule="atLeast"/>
              <w:rPr>
                <w:color w:val="000000" w:themeColor="text1"/>
                <w:szCs w:val="20"/>
              </w:rPr>
            </w:pPr>
          </w:p>
        </w:tc>
        <w:tc>
          <w:tcPr>
            <w:tcW w:w="1735" w:type="pct"/>
          </w:tcPr>
          <w:p w14:paraId="191AA3C5" w14:textId="77777777" w:rsidR="005B1A64" w:rsidRPr="0085022A" w:rsidRDefault="005B1A64" w:rsidP="00E03EE2">
            <w:pPr>
              <w:pStyle w:val="BodyText"/>
              <w:widowControl w:val="0"/>
              <w:spacing w:before="120" w:after="120" w:line="26" w:lineRule="atLeast"/>
              <w:rPr>
                <w:rFonts w:cs="Times New Roman"/>
                <w:b/>
                <w:color w:val="000000" w:themeColor="text1"/>
                <w:szCs w:val="20"/>
              </w:rPr>
            </w:pPr>
            <w:r w:rsidRPr="0085022A">
              <w:rPr>
                <w:rFonts w:cs="Times New Roman"/>
                <w:color w:val="000000" w:themeColor="text1"/>
                <w:szCs w:val="20"/>
              </w:rPr>
              <w:t>ISIN:</w:t>
            </w:r>
          </w:p>
        </w:tc>
        <w:tc>
          <w:tcPr>
            <w:tcW w:w="2793" w:type="pct"/>
          </w:tcPr>
          <w:p w14:paraId="191AA3C6" w14:textId="30FB3A7C" w:rsidR="005B1A64" w:rsidRPr="0085022A" w:rsidRDefault="00E127ED" w:rsidP="00E03EE2">
            <w:pPr>
              <w:pStyle w:val="BodyText"/>
              <w:widowControl w:val="0"/>
              <w:spacing w:before="120" w:after="120" w:line="26" w:lineRule="atLeast"/>
              <w:rPr>
                <w:rFonts w:cs="Times New Roman"/>
                <w:b/>
                <w:color w:val="000000" w:themeColor="text1"/>
                <w:szCs w:val="20"/>
              </w:rPr>
            </w:pPr>
            <w:r w:rsidRPr="0085022A">
              <w:rPr>
                <w:rFonts w:cs="Times New Roman"/>
                <w:color w:val="000000" w:themeColor="text1"/>
                <w:szCs w:val="20"/>
              </w:rPr>
              <w:t>[•]</w:t>
            </w:r>
          </w:p>
        </w:tc>
      </w:tr>
      <w:tr w:rsidR="005B1A64" w:rsidRPr="0085022A" w14:paraId="191AA3D2" w14:textId="77777777" w:rsidTr="005B1A64">
        <w:tc>
          <w:tcPr>
            <w:tcW w:w="472" w:type="pct"/>
          </w:tcPr>
          <w:p w14:paraId="191AA3CE" w14:textId="77777777" w:rsidR="005B1A64" w:rsidRPr="0085022A" w:rsidRDefault="005B1A64" w:rsidP="00E03EE2">
            <w:pPr>
              <w:widowControl w:val="0"/>
              <w:spacing w:before="120" w:after="120" w:line="26" w:lineRule="atLeast"/>
              <w:rPr>
                <w:color w:val="000000" w:themeColor="text1"/>
                <w:szCs w:val="20"/>
              </w:rPr>
            </w:pPr>
          </w:p>
        </w:tc>
        <w:tc>
          <w:tcPr>
            <w:tcW w:w="1735" w:type="pct"/>
          </w:tcPr>
          <w:p w14:paraId="191AA3CF" w14:textId="42D44CAA"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Common Code:</w:t>
            </w:r>
          </w:p>
        </w:tc>
        <w:tc>
          <w:tcPr>
            <w:tcW w:w="2793" w:type="pct"/>
          </w:tcPr>
          <w:p w14:paraId="191AA3D0" w14:textId="5481DBD3" w:rsidR="005B1A64" w:rsidRPr="0085022A" w:rsidRDefault="00E127ED"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p>
        </w:tc>
      </w:tr>
      <w:tr w:rsidR="005B1A64" w:rsidRPr="0085022A" w14:paraId="191AA3D7" w14:textId="77777777" w:rsidTr="005B1A64">
        <w:tc>
          <w:tcPr>
            <w:tcW w:w="472" w:type="pct"/>
          </w:tcPr>
          <w:p w14:paraId="191AA3D3"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735" w:type="pct"/>
          </w:tcPr>
          <w:p w14:paraId="191AA3D4" w14:textId="134CF0D1"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Delivery:</w:t>
            </w:r>
          </w:p>
        </w:tc>
        <w:tc>
          <w:tcPr>
            <w:tcW w:w="2793" w:type="pct"/>
          </w:tcPr>
          <w:p w14:paraId="191AA3D5"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Delivery [against/free of] payment</w:t>
            </w:r>
          </w:p>
        </w:tc>
      </w:tr>
      <w:tr w:rsidR="005B1A64" w:rsidRPr="0085022A" w14:paraId="191AA3DC" w14:textId="77777777" w:rsidTr="005B1A64">
        <w:tc>
          <w:tcPr>
            <w:tcW w:w="472" w:type="pct"/>
          </w:tcPr>
          <w:p w14:paraId="191AA3D8"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735" w:type="pct"/>
          </w:tcPr>
          <w:p w14:paraId="191AA3D9"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Names and addresses of additional Paying Agent(s) (if any):</w:t>
            </w:r>
          </w:p>
        </w:tc>
        <w:tc>
          <w:tcPr>
            <w:tcW w:w="2793" w:type="pct"/>
          </w:tcPr>
          <w:p w14:paraId="191AA3DA" w14:textId="35D74F1D" w:rsidR="005B1A64" w:rsidRPr="0085022A" w:rsidRDefault="00E127ED"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w:t>
            </w:r>
          </w:p>
        </w:tc>
      </w:tr>
      <w:tr w:rsidR="005B1A64" w:rsidRPr="0085022A" w14:paraId="5F637073" w14:textId="77777777" w:rsidTr="005B1A64">
        <w:tc>
          <w:tcPr>
            <w:tcW w:w="472" w:type="pct"/>
          </w:tcPr>
          <w:p w14:paraId="264142BA"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735" w:type="pct"/>
          </w:tcPr>
          <w:p w14:paraId="30A9ABEB" w14:textId="03AF4355"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color w:val="000000" w:themeColor="text1"/>
                <w:szCs w:val="20"/>
              </w:rPr>
              <w:t>Relevant Benchmark[s]:</w:t>
            </w:r>
          </w:p>
        </w:tc>
        <w:tc>
          <w:tcPr>
            <w:tcW w:w="2793" w:type="pct"/>
          </w:tcPr>
          <w:p w14:paraId="783521BF" w14:textId="214717A3" w:rsidR="005B1A64" w:rsidRPr="0085022A" w:rsidRDefault="005B1A64" w:rsidP="00E03EE2">
            <w:pPr>
              <w:pStyle w:val="BodyText"/>
              <w:widowControl w:val="0"/>
              <w:spacing w:before="120" w:after="120" w:line="26" w:lineRule="atLeast"/>
              <w:rPr>
                <w:rFonts w:cs="Times New Roman"/>
                <w:szCs w:val="20"/>
              </w:rPr>
            </w:pPr>
          </w:p>
        </w:tc>
      </w:tr>
      <w:tr w:rsidR="005B1A64" w:rsidRPr="0085022A" w14:paraId="191AA3E1" w14:textId="77777777" w:rsidTr="005B1A64">
        <w:tc>
          <w:tcPr>
            <w:tcW w:w="472" w:type="pct"/>
          </w:tcPr>
          <w:p w14:paraId="191AA3DD"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735" w:type="pct"/>
          </w:tcPr>
          <w:p w14:paraId="191AA3DE" w14:textId="1EAD9163"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2793" w:type="pct"/>
          </w:tcPr>
          <w:p w14:paraId="191AA3DF" w14:textId="66166720"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cs="Times New Roman"/>
                <w:szCs w:val="20"/>
              </w:rPr>
              <w:t>[[</w:t>
            </w:r>
            <w:r w:rsidRPr="0085022A">
              <w:rPr>
                <w:rFonts w:cs="Times New Roman"/>
                <w:i/>
                <w:szCs w:val="20"/>
              </w:rPr>
              <w:t>specify benchmark</w:t>
            </w:r>
            <w:r w:rsidRPr="0085022A">
              <w:rPr>
                <w:rFonts w:cs="Times New Roman"/>
                <w:szCs w:val="20"/>
              </w:rPr>
              <w:t>] is provided by [</w:t>
            </w:r>
            <w:r w:rsidRPr="0085022A">
              <w:rPr>
                <w:rFonts w:cs="Times New Roman"/>
                <w:i/>
                <w:szCs w:val="20"/>
              </w:rPr>
              <w:t>administrator legal name</w:t>
            </w:r>
            <w:r w:rsidRPr="0085022A">
              <w:rPr>
                <w:rFonts w:cs="Times New Roman"/>
                <w:szCs w:val="20"/>
              </w:rPr>
              <w:t>]][</w:t>
            </w:r>
            <w:r w:rsidRPr="0085022A">
              <w:rPr>
                <w:rFonts w:cs="Times New Roman"/>
                <w:i/>
                <w:szCs w:val="20"/>
              </w:rPr>
              <w:t>repeat as necessary</w:t>
            </w:r>
            <w:r w:rsidRPr="0085022A">
              <w:rPr>
                <w:rFonts w:cs="Times New Roman"/>
                <w:szCs w:val="20"/>
              </w:rPr>
              <w:t>]. As at the date hereof, [[</w:t>
            </w:r>
            <w:r w:rsidRPr="0085022A">
              <w:rPr>
                <w:rFonts w:cs="Times New Roman"/>
                <w:i/>
                <w:szCs w:val="20"/>
              </w:rPr>
              <w:t>administrator legal name</w:t>
            </w:r>
            <w:r w:rsidRPr="0085022A">
              <w:rPr>
                <w:rFonts w:cs="Times New Roman"/>
                <w:szCs w:val="20"/>
              </w:rPr>
              <w:t>][appears]/[does not appear]][</w:t>
            </w:r>
            <w:r w:rsidRPr="0085022A">
              <w:rPr>
                <w:rFonts w:cs="Times New Roman"/>
                <w:i/>
                <w:szCs w:val="20"/>
              </w:rPr>
              <w:t>repeat as necessary</w:t>
            </w:r>
            <w:r w:rsidRPr="0085022A">
              <w:rPr>
                <w:rFonts w:cs="Times New Roman"/>
                <w:szCs w:val="20"/>
              </w:rPr>
              <w:t>] in the register of administrators and benchmarks established and maintained by ESMA pursuant to Article 36 (</w:t>
            </w:r>
            <w:r w:rsidRPr="0085022A">
              <w:rPr>
                <w:rFonts w:cs="Times New Roman"/>
                <w:i/>
                <w:szCs w:val="20"/>
              </w:rPr>
              <w:t>Register of administrators and benchmarks</w:t>
            </w:r>
            <w:r w:rsidRPr="0085022A">
              <w:rPr>
                <w:rFonts w:cs="Times New Roman"/>
                <w:szCs w:val="20"/>
              </w:rPr>
              <w:t>) of the EU Benchmarks Regulation]/[As far as the Issuer is aware, as at the date hereof, [</w:t>
            </w:r>
            <w:r w:rsidRPr="0085022A">
              <w:rPr>
                <w:rFonts w:cs="Times New Roman"/>
                <w:i/>
                <w:szCs w:val="20"/>
              </w:rPr>
              <w:t>specify benchmark</w:t>
            </w:r>
            <w:r w:rsidRPr="0085022A">
              <w:rPr>
                <w:rFonts w:cs="Times New Roman"/>
                <w:szCs w:val="20"/>
              </w:rPr>
              <w:t>] does not fall within the scope of the EU Benchmark</w:t>
            </w:r>
            <w:r w:rsidR="00B733F6">
              <w:rPr>
                <w:rFonts w:cs="Times New Roman"/>
                <w:szCs w:val="20"/>
              </w:rPr>
              <w:t>s</w:t>
            </w:r>
            <w:r w:rsidRPr="0085022A">
              <w:rPr>
                <w:rFonts w:cs="Times New Roman"/>
                <w:szCs w:val="20"/>
              </w:rPr>
              <w:t xml:space="preserve"> Regulation]/[Not Applicable]</w:t>
            </w:r>
          </w:p>
        </w:tc>
      </w:tr>
      <w:tr w:rsidR="005B1A64" w:rsidRPr="0085022A" w14:paraId="191AA3F2" w14:textId="77777777" w:rsidTr="005B1A64">
        <w:tc>
          <w:tcPr>
            <w:tcW w:w="472" w:type="pct"/>
          </w:tcPr>
          <w:p w14:paraId="191AA3EE" w14:textId="77777777" w:rsidR="005B1A64" w:rsidRPr="0085022A" w:rsidRDefault="005B1A64" w:rsidP="00E03EE2">
            <w:pPr>
              <w:pStyle w:val="ocNum4th2"/>
              <w:widowControl w:val="0"/>
              <w:tabs>
                <w:tab w:val="clear" w:pos="680"/>
                <w:tab w:val="num" w:pos="374"/>
              </w:tabs>
              <w:spacing w:before="120" w:after="120" w:line="26" w:lineRule="atLeast"/>
              <w:ind w:left="374" w:hanging="374"/>
              <w:rPr>
                <w:color w:val="000000" w:themeColor="text1"/>
                <w:szCs w:val="20"/>
              </w:rPr>
            </w:pPr>
          </w:p>
        </w:tc>
        <w:tc>
          <w:tcPr>
            <w:tcW w:w="1735" w:type="pct"/>
          </w:tcPr>
          <w:p w14:paraId="191AA3EF" w14:textId="09BF46A3"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eastAsia="SimSun" w:cs="Times New Roman"/>
                <w:b/>
                <w:color w:val="000000" w:themeColor="text1"/>
                <w:szCs w:val="20"/>
              </w:rPr>
              <w:t>DISTRIBUTION</w:t>
            </w:r>
          </w:p>
        </w:tc>
        <w:tc>
          <w:tcPr>
            <w:tcW w:w="2793" w:type="pct"/>
          </w:tcPr>
          <w:p w14:paraId="191AA3F0" w14:textId="77777777" w:rsidR="005B1A64" w:rsidRPr="0085022A" w:rsidRDefault="005B1A64" w:rsidP="00E03EE2">
            <w:pPr>
              <w:pStyle w:val="BodyText"/>
              <w:widowControl w:val="0"/>
              <w:spacing w:before="120" w:after="120" w:line="26" w:lineRule="atLeast"/>
              <w:rPr>
                <w:rFonts w:eastAsia="SimSun" w:cs="Times New Roman"/>
                <w:color w:val="000000" w:themeColor="text1"/>
                <w:szCs w:val="20"/>
              </w:rPr>
            </w:pPr>
          </w:p>
        </w:tc>
      </w:tr>
      <w:tr w:rsidR="005B1A64" w:rsidRPr="0085022A" w14:paraId="191AA3FD" w14:textId="77777777" w:rsidTr="005B1A64">
        <w:tc>
          <w:tcPr>
            <w:tcW w:w="472" w:type="pct"/>
          </w:tcPr>
          <w:p w14:paraId="191AA3F8"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735" w:type="pct"/>
          </w:tcPr>
          <w:p w14:paraId="191AA3F9" w14:textId="77777777" w:rsidR="005B1A64" w:rsidRPr="0085022A" w:rsidRDefault="005B1A64" w:rsidP="00E03EE2">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(i)</w:t>
            </w:r>
            <w:r w:rsidRPr="0085022A">
              <w:rPr>
                <w:rFonts w:eastAsia="SimSun" w:cs="Times New Roman"/>
                <w:color w:val="000000" w:themeColor="text1"/>
                <w:szCs w:val="20"/>
              </w:rPr>
              <w:tab/>
              <w:t>Method of Distribution:</w:t>
            </w:r>
          </w:p>
        </w:tc>
        <w:tc>
          <w:tcPr>
            <w:tcW w:w="2793" w:type="pct"/>
          </w:tcPr>
          <w:p w14:paraId="191AA3FA" w14:textId="0A05A459" w:rsidR="005B1A64" w:rsidRPr="0085022A" w:rsidRDefault="005B1A64" w:rsidP="00E03EE2">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[Syndicated/Non-syndicated]</w:t>
            </w:r>
          </w:p>
          <w:p w14:paraId="191AA3FB" w14:textId="77777777" w:rsidR="005B1A64" w:rsidRPr="0085022A" w:rsidRDefault="005B1A64" w:rsidP="00E03EE2">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[Not Applicable/</w:t>
            </w:r>
            <w:r w:rsidRPr="0085022A">
              <w:rPr>
                <w:rFonts w:eastAsia="SimSun" w:cs="Times New Roman"/>
                <w:i/>
                <w:color w:val="000000" w:themeColor="text1"/>
                <w:szCs w:val="20"/>
              </w:rPr>
              <w:t>give names</w:t>
            </w:r>
            <w:r w:rsidRPr="0085022A">
              <w:rPr>
                <w:rFonts w:eastAsia="SimSun" w:cs="Times New Roman"/>
                <w:color w:val="000000" w:themeColor="text1"/>
                <w:szCs w:val="20"/>
              </w:rPr>
              <w:t>]</w:t>
            </w:r>
          </w:p>
        </w:tc>
      </w:tr>
      <w:tr w:rsidR="005B1A64" w:rsidRPr="0085022A" w14:paraId="191AA403" w14:textId="77777777" w:rsidTr="005B1A64">
        <w:tc>
          <w:tcPr>
            <w:tcW w:w="472" w:type="pct"/>
          </w:tcPr>
          <w:p w14:paraId="191AA3FE"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735" w:type="pct"/>
          </w:tcPr>
          <w:p w14:paraId="191AA3FF" w14:textId="77777777" w:rsidR="005B1A64" w:rsidRPr="0085022A" w:rsidRDefault="005B1A64" w:rsidP="00E03EE2">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(ii)</w:t>
            </w:r>
            <w:r w:rsidRPr="0085022A">
              <w:rPr>
                <w:rFonts w:eastAsia="SimSun" w:cs="Times New Roman"/>
                <w:color w:val="000000" w:themeColor="text1"/>
                <w:szCs w:val="20"/>
              </w:rPr>
              <w:tab/>
              <w:t>If syndicated:</w:t>
            </w:r>
          </w:p>
          <w:p w14:paraId="191AA400" w14:textId="10C2835D" w:rsidR="005B1A64" w:rsidRPr="0085022A" w:rsidRDefault="005B1A64" w:rsidP="00E25AB5">
            <w:pPr>
              <w:pStyle w:val="BodyText"/>
              <w:widowControl w:val="0"/>
              <w:spacing w:before="120" w:after="120" w:line="26" w:lineRule="atLeast"/>
              <w:ind w:left="680"/>
              <w:rPr>
                <w:rFonts w:eastAsia="SimSun" w:cs="Times New Roman"/>
                <w:color w:val="000000" w:themeColor="text1"/>
                <w:szCs w:val="20"/>
              </w:rPr>
            </w:pPr>
            <w:r w:rsidRPr="0085022A">
              <w:rPr>
                <w:rFonts w:eastAsia="SimSun" w:cs="Times New Roman"/>
                <w:color w:val="000000" w:themeColor="text1"/>
                <w:szCs w:val="20"/>
              </w:rPr>
              <w:t>(</w:t>
            </w:r>
            <w:r w:rsidR="00E25AB5" w:rsidRPr="0085022A">
              <w:rPr>
                <w:rFonts w:eastAsia="SimSun" w:cs="Times New Roman"/>
                <w:color w:val="000000" w:themeColor="text1"/>
                <w:szCs w:val="20"/>
              </w:rPr>
              <w:t>a</w:t>
            </w:r>
            <w:r w:rsidRPr="0085022A">
              <w:rPr>
                <w:rFonts w:eastAsia="SimSun" w:cs="Times New Roman"/>
                <w:color w:val="000000" w:themeColor="text1"/>
                <w:szCs w:val="20"/>
              </w:rPr>
              <w:t>)</w:t>
            </w:r>
            <w:r w:rsidRPr="0085022A">
              <w:rPr>
                <w:rFonts w:eastAsia="SimSun" w:cs="Times New Roman"/>
                <w:color w:val="000000" w:themeColor="text1"/>
                <w:szCs w:val="20"/>
              </w:rPr>
              <w:tab/>
              <w:t>Names of Dealers</w:t>
            </w:r>
            <w:r w:rsidR="00FD60CB" w:rsidRPr="0085022A">
              <w:rPr>
                <w:rFonts w:eastAsia="SimSun" w:cs="Times New Roman"/>
                <w:color w:val="000000" w:themeColor="text1"/>
                <w:szCs w:val="20"/>
              </w:rPr>
              <w:t>:</w:t>
            </w:r>
          </w:p>
        </w:tc>
        <w:tc>
          <w:tcPr>
            <w:tcW w:w="2793" w:type="pct"/>
          </w:tcPr>
          <w:p w14:paraId="191AA401" w14:textId="77777777" w:rsidR="005B1A64" w:rsidRPr="0085022A" w:rsidRDefault="005B1A64" w:rsidP="00E03EE2">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[Not Applicable/</w:t>
            </w:r>
            <w:r w:rsidRPr="0085022A">
              <w:rPr>
                <w:rFonts w:eastAsia="SimSun" w:cs="Times New Roman"/>
                <w:i/>
                <w:color w:val="000000" w:themeColor="text1"/>
                <w:szCs w:val="20"/>
              </w:rPr>
              <w:t>give names</w:t>
            </w:r>
            <w:r w:rsidRPr="0085022A">
              <w:rPr>
                <w:rFonts w:eastAsia="SimSun" w:cs="Times New Roman"/>
                <w:color w:val="000000" w:themeColor="text1"/>
                <w:szCs w:val="20"/>
              </w:rPr>
              <w:t>]</w:t>
            </w:r>
          </w:p>
        </w:tc>
      </w:tr>
      <w:tr w:rsidR="005B1A64" w:rsidRPr="0085022A" w14:paraId="191AA408" w14:textId="77777777" w:rsidTr="005B1A64">
        <w:tc>
          <w:tcPr>
            <w:tcW w:w="472" w:type="pct"/>
          </w:tcPr>
          <w:p w14:paraId="191AA404"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735" w:type="pct"/>
          </w:tcPr>
          <w:p w14:paraId="191AA405" w14:textId="4F2DF8DC" w:rsidR="005B1A64" w:rsidRPr="0085022A" w:rsidRDefault="005B1A64" w:rsidP="00E25AB5">
            <w:pPr>
              <w:pStyle w:val="BodyText"/>
              <w:widowControl w:val="0"/>
              <w:spacing w:before="120" w:after="120" w:line="26" w:lineRule="atLeast"/>
              <w:ind w:left="1054" w:hanging="374"/>
              <w:rPr>
                <w:rFonts w:eastAsia="SimSun" w:cs="Times New Roman"/>
                <w:color w:val="000000" w:themeColor="text1"/>
                <w:szCs w:val="20"/>
              </w:rPr>
            </w:pPr>
            <w:r w:rsidRPr="0085022A">
              <w:rPr>
                <w:rFonts w:eastAsia="SimSun" w:cs="Times New Roman"/>
                <w:color w:val="000000" w:themeColor="text1"/>
                <w:szCs w:val="20"/>
              </w:rPr>
              <w:t>(</w:t>
            </w:r>
            <w:r w:rsidR="00E25AB5" w:rsidRPr="0085022A">
              <w:rPr>
                <w:rFonts w:eastAsia="SimSun" w:cs="Times New Roman"/>
                <w:color w:val="000000" w:themeColor="text1"/>
                <w:szCs w:val="20"/>
              </w:rPr>
              <w:t>b</w:t>
            </w:r>
            <w:r w:rsidRPr="0085022A">
              <w:rPr>
                <w:rFonts w:eastAsia="SimSun" w:cs="Times New Roman"/>
                <w:color w:val="000000" w:themeColor="text1"/>
                <w:szCs w:val="20"/>
              </w:rPr>
              <w:t>)</w:t>
            </w:r>
            <w:r w:rsidRPr="0085022A">
              <w:rPr>
                <w:rFonts w:eastAsia="SimSun" w:cs="Times New Roman"/>
                <w:color w:val="000000" w:themeColor="text1"/>
                <w:szCs w:val="20"/>
              </w:rPr>
              <w:tab/>
              <w:t xml:space="preserve">Stabilisation </w:t>
            </w:r>
            <w:r w:rsidR="00EB7CAB">
              <w:rPr>
                <w:rFonts w:eastAsia="SimSun" w:cs="Times New Roman"/>
                <w:color w:val="000000" w:themeColor="text1"/>
                <w:szCs w:val="20"/>
              </w:rPr>
              <w:t xml:space="preserve"> </w:t>
            </w:r>
            <w:r w:rsidRPr="0085022A">
              <w:rPr>
                <w:rFonts w:eastAsia="SimSun" w:cs="Times New Roman"/>
                <w:color w:val="000000" w:themeColor="text1"/>
                <w:szCs w:val="20"/>
              </w:rPr>
              <w:t>Manager(s), if any:</w:t>
            </w:r>
          </w:p>
        </w:tc>
        <w:tc>
          <w:tcPr>
            <w:tcW w:w="2793" w:type="pct"/>
          </w:tcPr>
          <w:p w14:paraId="191AA406" w14:textId="157EA89A" w:rsidR="005B1A64" w:rsidRPr="0085022A" w:rsidRDefault="005B1A64" w:rsidP="00E03EE2">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[Not Applicable/</w:t>
            </w:r>
            <w:r w:rsidRPr="0085022A">
              <w:rPr>
                <w:rFonts w:eastAsia="SimSun" w:cs="Times New Roman"/>
                <w:i/>
                <w:color w:val="000000" w:themeColor="text1"/>
                <w:szCs w:val="20"/>
              </w:rPr>
              <w:t>give names</w:t>
            </w:r>
            <w:r w:rsidRPr="0085022A">
              <w:rPr>
                <w:rFonts w:eastAsia="SimSun" w:cs="Times New Roman"/>
                <w:color w:val="000000" w:themeColor="text1"/>
                <w:szCs w:val="20"/>
              </w:rPr>
              <w:t>]</w:t>
            </w:r>
          </w:p>
        </w:tc>
      </w:tr>
      <w:tr w:rsidR="005B1A64" w:rsidRPr="0085022A" w14:paraId="191AA40D" w14:textId="77777777" w:rsidTr="005B1A64">
        <w:tc>
          <w:tcPr>
            <w:tcW w:w="472" w:type="pct"/>
          </w:tcPr>
          <w:p w14:paraId="191AA409"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735" w:type="pct"/>
          </w:tcPr>
          <w:p w14:paraId="191AA40A" w14:textId="63A89B39" w:rsidR="005B1A64" w:rsidRPr="0085022A" w:rsidRDefault="005B1A64" w:rsidP="00E03EE2">
            <w:pPr>
              <w:pStyle w:val="BodyText"/>
              <w:widowControl w:val="0"/>
              <w:spacing w:before="120" w:after="120" w:line="26" w:lineRule="atLeast"/>
              <w:ind w:left="374" w:hanging="374"/>
              <w:rPr>
                <w:rFonts w:eastAsia="SimSun" w:cs="Times New Roman"/>
                <w:color w:val="000000" w:themeColor="text1"/>
                <w:szCs w:val="20"/>
              </w:rPr>
            </w:pPr>
            <w:r w:rsidRPr="0085022A">
              <w:rPr>
                <w:rFonts w:eastAsia="SimSun" w:cs="Times New Roman"/>
                <w:color w:val="000000" w:themeColor="text1"/>
                <w:szCs w:val="20"/>
              </w:rPr>
              <w:t>(iii)</w:t>
            </w:r>
            <w:r w:rsidRPr="0085022A">
              <w:rPr>
                <w:rFonts w:eastAsia="SimSun" w:cs="Times New Roman"/>
                <w:color w:val="000000" w:themeColor="text1"/>
                <w:szCs w:val="20"/>
              </w:rPr>
              <w:tab/>
            </w:r>
            <w:r w:rsidRPr="0085022A">
              <w:rPr>
                <w:rFonts w:eastAsia="SimSun" w:cs="Times New Roman"/>
                <w:color w:val="000000" w:themeColor="text1"/>
                <w:szCs w:val="20"/>
              </w:rPr>
              <w:tab/>
              <w:t xml:space="preserve">If non-syndicated, name </w:t>
            </w:r>
            <w:r w:rsidRPr="0085022A">
              <w:rPr>
                <w:rFonts w:eastAsia="SimSun" w:cs="Times New Roman"/>
                <w:color w:val="000000" w:themeColor="text1"/>
                <w:szCs w:val="20"/>
              </w:rPr>
              <w:tab/>
              <w:t>of Dealer:</w:t>
            </w:r>
          </w:p>
        </w:tc>
        <w:tc>
          <w:tcPr>
            <w:tcW w:w="2793" w:type="pct"/>
          </w:tcPr>
          <w:p w14:paraId="191AA40B"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r>
      <w:tr w:rsidR="005B1A64" w:rsidRPr="0085022A" w14:paraId="191AA414" w14:textId="77777777" w:rsidTr="005B1A64">
        <w:tc>
          <w:tcPr>
            <w:tcW w:w="472" w:type="pct"/>
          </w:tcPr>
          <w:p w14:paraId="191AA40E"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735" w:type="pct"/>
          </w:tcPr>
          <w:p w14:paraId="191AA40F" w14:textId="7F067874" w:rsidR="005B1A64" w:rsidRPr="0085022A" w:rsidRDefault="005B1A64" w:rsidP="00E03EE2">
            <w:pPr>
              <w:pStyle w:val="BodyText"/>
              <w:widowControl w:val="0"/>
              <w:spacing w:before="120" w:after="120" w:line="26" w:lineRule="atLeast"/>
              <w:rPr>
                <w:rFonts w:cs="Times New Roman"/>
                <w:color w:val="000000" w:themeColor="text1"/>
                <w:szCs w:val="20"/>
              </w:rPr>
            </w:pPr>
            <w:r w:rsidRPr="0085022A">
              <w:rPr>
                <w:rFonts w:eastAsia="SimSun" w:cs="Times New Roman"/>
                <w:color w:val="000000" w:themeColor="text1"/>
                <w:szCs w:val="20"/>
              </w:rPr>
              <w:t xml:space="preserve">(iv) </w:t>
            </w:r>
            <w:r w:rsidRPr="0085022A">
              <w:rPr>
                <w:rFonts w:eastAsia="SimSun" w:cs="Times New Roman"/>
                <w:color w:val="000000" w:themeColor="text1"/>
                <w:szCs w:val="20"/>
              </w:rPr>
              <w:tab/>
              <w:t>Selling Restrictions:</w:t>
            </w:r>
          </w:p>
        </w:tc>
        <w:tc>
          <w:tcPr>
            <w:tcW w:w="2793" w:type="pct"/>
          </w:tcPr>
          <w:p w14:paraId="7257BFB0" w14:textId="3F6324FD" w:rsidR="005B1A64" w:rsidRDefault="00C70778" w:rsidP="00E03EE2">
            <w:pPr>
              <w:pStyle w:val="BodyText"/>
              <w:widowControl w:val="0"/>
              <w:spacing w:before="120" w:after="120" w:line="26" w:lineRule="atLeast"/>
              <w:rPr>
                <w:rFonts w:cs="Times New Roman"/>
                <w:color w:val="000000" w:themeColor="text1"/>
                <w:szCs w:val="20"/>
              </w:rPr>
            </w:pPr>
            <w:r>
              <w:rPr>
                <w:rFonts w:eastAsia="SimSun" w:cs="Times New Roman"/>
                <w:color w:val="000000" w:themeColor="text1"/>
                <w:szCs w:val="20"/>
              </w:rPr>
              <w:t>U.S.</w:t>
            </w:r>
            <w:r w:rsidR="00BD3BCF">
              <w:rPr>
                <w:rFonts w:eastAsia="SimSun" w:cs="Times New Roman"/>
                <w:color w:val="000000" w:themeColor="text1"/>
                <w:szCs w:val="20"/>
              </w:rPr>
              <w:t>:</w:t>
            </w:r>
            <w:r>
              <w:rPr>
                <w:rFonts w:eastAsia="SimSun" w:cs="Times New Roman"/>
                <w:color w:val="000000" w:themeColor="text1"/>
                <w:szCs w:val="20"/>
              </w:rPr>
              <w:t xml:space="preserve"> </w:t>
            </w:r>
            <w:r w:rsidR="005B1A64" w:rsidRPr="0085022A">
              <w:rPr>
                <w:rFonts w:eastAsia="SimSun" w:cs="Times New Roman"/>
                <w:color w:val="000000" w:themeColor="text1"/>
                <w:szCs w:val="20"/>
              </w:rPr>
              <w:t>Reg</w:t>
            </w:r>
            <w:r w:rsidR="00F1186B" w:rsidRPr="0085022A">
              <w:rPr>
                <w:rFonts w:eastAsia="SimSun" w:cs="Times New Roman"/>
                <w:color w:val="000000" w:themeColor="text1"/>
                <w:szCs w:val="20"/>
              </w:rPr>
              <w:t>ulation</w:t>
            </w:r>
            <w:r w:rsidR="005B1A64" w:rsidRPr="0085022A">
              <w:rPr>
                <w:rFonts w:eastAsia="SimSun" w:cs="Times New Roman"/>
                <w:color w:val="000000" w:themeColor="text1"/>
                <w:szCs w:val="20"/>
              </w:rPr>
              <w:t xml:space="preserve"> S Compliance Category 1; [TEFRA C/TEFRA D</w:t>
            </w:r>
            <w:r w:rsidR="00667EF5" w:rsidRPr="0085022A">
              <w:rPr>
                <w:rFonts w:eastAsia="SimSun" w:cs="Times New Roman"/>
                <w:color w:val="000000" w:themeColor="text1"/>
                <w:szCs w:val="20"/>
              </w:rPr>
              <w:t>]</w:t>
            </w:r>
            <w:r w:rsidR="005B1A64" w:rsidRPr="0085022A">
              <w:rPr>
                <w:rFonts w:cs="Times New Roman"/>
                <w:color w:val="000000" w:themeColor="text1"/>
                <w:szCs w:val="20"/>
              </w:rPr>
              <w:t xml:space="preserve"> </w:t>
            </w:r>
          </w:p>
          <w:p w14:paraId="35BDDFAE" w14:textId="77777777" w:rsidR="00C70778" w:rsidRDefault="00C70778" w:rsidP="00E03EE2">
            <w:pPr>
              <w:pStyle w:val="BodyText"/>
              <w:widowControl w:val="0"/>
              <w:spacing w:before="120" w:after="120" w:line="26" w:lineRule="atLeast"/>
              <w:rPr>
                <w:rFonts w:eastAsia="SimSun" w:cs="Times New Roman"/>
                <w:color w:val="000000" w:themeColor="text1"/>
                <w:szCs w:val="20"/>
              </w:rPr>
            </w:pPr>
            <w:r w:rsidRPr="00686804">
              <w:rPr>
                <w:rFonts w:eastAsia="SimSun" w:cs="Times New Roman"/>
                <w:color w:val="000000" w:themeColor="text1"/>
                <w:szCs w:val="20"/>
              </w:rPr>
              <w:t xml:space="preserve">[Andorra: </w:t>
            </w:r>
            <w:r w:rsidRPr="0085022A">
              <w:rPr>
                <w:rFonts w:eastAsia="SimSun" w:cs="Times New Roman"/>
                <w:color w:val="000000" w:themeColor="text1"/>
                <w:szCs w:val="20"/>
              </w:rPr>
              <w:t>[</w:t>
            </w:r>
            <w:r w:rsidRPr="00686804">
              <w:rPr>
                <w:rFonts w:eastAsia="SimSun" w:cs="Times New Roman"/>
                <w:color w:val="000000" w:themeColor="text1"/>
                <w:szCs w:val="20"/>
              </w:rPr>
              <w:t>•</w:t>
            </w:r>
            <w:r w:rsidRPr="0085022A">
              <w:rPr>
                <w:rFonts w:eastAsia="SimSun" w:cs="Times New Roman"/>
                <w:color w:val="000000" w:themeColor="text1"/>
                <w:szCs w:val="20"/>
              </w:rPr>
              <w:t>]</w:t>
            </w:r>
            <w:r>
              <w:rPr>
                <w:rFonts w:eastAsia="SimSun" w:cs="Times New Roman"/>
                <w:color w:val="000000" w:themeColor="text1"/>
                <w:szCs w:val="20"/>
              </w:rPr>
              <w:t>]</w:t>
            </w:r>
          </w:p>
          <w:p w14:paraId="191AA410" w14:textId="37BFCE75" w:rsidR="00337681" w:rsidRPr="0085022A" w:rsidRDefault="00337681" w:rsidP="00E03EE2">
            <w:pPr>
              <w:pStyle w:val="BodyText"/>
              <w:widowControl w:val="0"/>
              <w:spacing w:before="120" w:after="120" w:line="26" w:lineRule="atLeast"/>
              <w:rPr>
                <w:rFonts w:eastAsia="SimSun" w:cs="Times New Roman"/>
                <w:color w:val="000000" w:themeColor="text1"/>
                <w:szCs w:val="20"/>
              </w:rPr>
            </w:pPr>
            <w:r w:rsidRPr="00337681">
              <w:rPr>
                <w:rFonts w:eastAsia="SimSun" w:cs="Times New Roman"/>
                <w:color w:val="000000" w:themeColor="text1"/>
                <w:szCs w:val="20"/>
              </w:rPr>
              <w:t>[Additional selling restrictions: [•]]</w:t>
            </w:r>
          </w:p>
        </w:tc>
      </w:tr>
      <w:tr w:rsidR="005B1A64" w:rsidRPr="0085022A" w14:paraId="191AA419" w14:textId="77777777" w:rsidTr="005B1A64">
        <w:tc>
          <w:tcPr>
            <w:tcW w:w="472" w:type="pct"/>
          </w:tcPr>
          <w:p w14:paraId="191AA415" w14:textId="77777777" w:rsidR="005B1A64" w:rsidRPr="00E42811" w:rsidRDefault="005B1A64" w:rsidP="00E03EE2">
            <w:pPr>
              <w:pStyle w:val="BodyText"/>
              <w:widowControl w:val="0"/>
              <w:spacing w:before="120" w:after="120" w:line="26" w:lineRule="atLeast"/>
              <w:rPr>
                <w:rFonts w:cs="Times New Roman"/>
                <w:bCs/>
                <w:color w:val="000000" w:themeColor="text1"/>
                <w:szCs w:val="20"/>
              </w:rPr>
            </w:pPr>
            <w:r w:rsidRPr="00E42811">
              <w:rPr>
                <w:rFonts w:cs="Times New Roman"/>
                <w:bCs/>
                <w:color w:val="000000" w:themeColor="text1"/>
                <w:szCs w:val="20"/>
              </w:rPr>
              <w:t>7.</w:t>
            </w:r>
          </w:p>
        </w:tc>
        <w:tc>
          <w:tcPr>
            <w:tcW w:w="1735" w:type="pct"/>
          </w:tcPr>
          <w:p w14:paraId="191AA416" w14:textId="77777777" w:rsidR="005B1A64" w:rsidRPr="0085022A" w:rsidRDefault="005B1A64" w:rsidP="00E03EE2">
            <w:pPr>
              <w:pStyle w:val="BodyText"/>
              <w:widowControl w:val="0"/>
              <w:spacing w:before="120" w:after="120" w:line="26" w:lineRule="atLeast"/>
              <w:rPr>
                <w:rFonts w:eastAsia="SimSun" w:cs="Times New Roman"/>
                <w:color w:val="000000" w:themeColor="text1"/>
                <w:szCs w:val="20"/>
              </w:rPr>
            </w:pPr>
            <w:r w:rsidRPr="0085022A">
              <w:rPr>
                <w:rFonts w:cs="Times New Roman"/>
                <w:b/>
                <w:bCs/>
                <w:szCs w:val="20"/>
              </w:rPr>
              <w:t>REASONS FOR THE OFFER AND ESTIMATED NET AMOUNT OF PROCEEDS</w:t>
            </w:r>
          </w:p>
        </w:tc>
        <w:tc>
          <w:tcPr>
            <w:tcW w:w="2793" w:type="pct"/>
          </w:tcPr>
          <w:p w14:paraId="191AA417" w14:textId="77777777" w:rsidR="005B1A64" w:rsidRPr="0085022A" w:rsidRDefault="005B1A64" w:rsidP="00E03EE2">
            <w:pPr>
              <w:pStyle w:val="BodyText"/>
              <w:widowControl w:val="0"/>
              <w:spacing w:before="120" w:after="120" w:line="26" w:lineRule="atLeast"/>
              <w:rPr>
                <w:rFonts w:eastAsia="SimSun" w:cs="Times New Roman"/>
                <w:color w:val="000000" w:themeColor="text1"/>
                <w:szCs w:val="20"/>
              </w:rPr>
            </w:pPr>
          </w:p>
        </w:tc>
      </w:tr>
      <w:tr w:rsidR="005B1A64" w:rsidRPr="0085022A" w14:paraId="191AA41F" w14:textId="77777777" w:rsidTr="005B1A64">
        <w:tc>
          <w:tcPr>
            <w:tcW w:w="472" w:type="pct"/>
          </w:tcPr>
          <w:p w14:paraId="191AA41A"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735" w:type="pct"/>
          </w:tcPr>
          <w:p w14:paraId="191AA41B" w14:textId="77777777" w:rsidR="005B1A64" w:rsidRPr="0085022A" w:rsidRDefault="005B1A64" w:rsidP="00E03EE2">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Reasons for the offer:</w:t>
            </w:r>
          </w:p>
        </w:tc>
        <w:tc>
          <w:tcPr>
            <w:tcW w:w="2793" w:type="pct"/>
          </w:tcPr>
          <w:p w14:paraId="191AA41D" w14:textId="0E00A500" w:rsidR="005B1A64" w:rsidRPr="004B12F8" w:rsidRDefault="005B1A64" w:rsidP="00AC22DF">
            <w:pPr>
              <w:widowControl w:val="0"/>
              <w:spacing w:before="120" w:after="120" w:line="26" w:lineRule="atLeast"/>
              <w:rPr>
                <w:i/>
                <w:iCs/>
                <w:color w:val="000000" w:themeColor="text1"/>
                <w:szCs w:val="20"/>
              </w:rPr>
            </w:pPr>
            <w:r w:rsidRPr="0085022A">
              <w:rPr>
                <w:color w:val="000000" w:themeColor="text1"/>
                <w:szCs w:val="20"/>
              </w:rPr>
              <w:t>[</w:t>
            </w:r>
            <w:r w:rsidR="00C70778" w:rsidRPr="0085022A">
              <w:rPr>
                <w:color w:val="000000" w:themeColor="text1"/>
                <w:szCs w:val="20"/>
              </w:rPr>
              <w:t>•</w:t>
            </w:r>
            <w:r w:rsidRPr="0085022A">
              <w:rPr>
                <w:color w:val="000000" w:themeColor="text1"/>
                <w:szCs w:val="20"/>
              </w:rPr>
              <w:t xml:space="preserve">] [See </w:t>
            </w:r>
            <w:r w:rsidR="00337681" w:rsidRPr="00337681">
              <w:rPr>
                <w:color w:val="000000" w:themeColor="text1"/>
                <w:szCs w:val="20"/>
              </w:rPr>
              <w:t>item (</w:t>
            </w:r>
            <w:r w:rsidR="00A96E54">
              <w:rPr>
                <w:color w:val="000000" w:themeColor="text1"/>
                <w:szCs w:val="20"/>
              </w:rPr>
              <w:t>i</w:t>
            </w:r>
            <w:r w:rsidR="00337681" w:rsidRPr="00337681">
              <w:rPr>
                <w:color w:val="000000" w:themeColor="text1"/>
                <w:szCs w:val="20"/>
              </w:rPr>
              <w:t xml:space="preserve">) of section </w:t>
            </w:r>
            <w:r w:rsidR="005440FD" w:rsidRPr="0085022A">
              <w:rPr>
                <w:color w:val="000000" w:themeColor="text1"/>
                <w:szCs w:val="20"/>
              </w:rPr>
              <w:t>"</w:t>
            </w:r>
            <w:r w:rsidRPr="0085022A">
              <w:rPr>
                <w:color w:val="000000" w:themeColor="text1"/>
                <w:szCs w:val="20"/>
              </w:rPr>
              <w:t>Use of Proceeds</w:t>
            </w:r>
            <w:r w:rsidR="005440FD" w:rsidRPr="0085022A">
              <w:rPr>
                <w:color w:val="000000" w:themeColor="text1"/>
                <w:szCs w:val="20"/>
              </w:rPr>
              <w:t>"</w:t>
            </w:r>
            <w:r w:rsidR="00337681">
              <w:rPr>
                <w:color w:val="000000" w:themeColor="text1"/>
                <w:szCs w:val="20"/>
              </w:rPr>
              <w:t xml:space="preserve"> </w:t>
            </w:r>
            <w:r w:rsidRPr="0085022A">
              <w:rPr>
                <w:color w:val="000000" w:themeColor="text1"/>
                <w:szCs w:val="20"/>
              </w:rPr>
              <w:t xml:space="preserve">in </w:t>
            </w:r>
            <w:r w:rsidR="00396C60" w:rsidRPr="0085022A">
              <w:rPr>
                <w:color w:val="000000" w:themeColor="text1"/>
                <w:szCs w:val="20"/>
              </w:rPr>
              <w:t xml:space="preserve">the </w:t>
            </w:r>
            <w:r w:rsidRPr="0085022A">
              <w:rPr>
                <w:color w:val="000000" w:themeColor="text1"/>
                <w:szCs w:val="20"/>
              </w:rPr>
              <w:t>Base Prospectus</w:t>
            </w:r>
            <w:r w:rsidR="00337681">
              <w:rPr>
                <w:color w:val="000000" w:themeColor="text1"/>
                <w:szCs w:val="20"/>
              </w:rPr>
              <w:t>.</w:t>
            </w:r>
            <w:r w:rsidR="00B733F6">
              <w:rPr>
                <w:color w:val="000000" w:themeColor="text1"/>
                <w:szCs w:val="20"/>
              </w:rPr>
              <w:t>]</w:t>
            </w:r>
            <w:r w:rsidR="00337681" w:rsidRPr="00337681">
              <w:rPr>
                <w:color w:val="000000" w:themeColor="text1"/>
                <w:szCs w:val="20"/>
              </w:rPr>
              <w:t xml:space="preserve"> / [The Notes are [Green Bonds] [Social Bonds] [Sustainability Bonds] and the net proceeds from the issuance of the Notes will be </w:t>
            </w:r>
            <w:r w:rsidR="00A96E54">
              <w:rPr>
                <w:color w:val="000000" w:themeColor="text1"/>
                <w:szCs w:val="20"/>
              </w:rPr>
              <w:t xml:space="preserve">allocated in accordance with section </w:t>
            </w:r>
            <w:r w:rsidR="00337681" w:rsidRPr="00337681">
              <w:rPr>
                <w:color w:val="000000" w:themeColor="text1"/>
                <w:szCs w:val="20"/>
              </w:rPr>
              <w:t>"Use of Proceeds" in the Base Prospectus</w:t>
            </w:r>
            <w:r w:rsidR="007C278C">
              <w:rPr>
                <w:color w:val="000000" w:themeColor="text1"/>
                <w:szCs w:val="20"/>
              </w:rPr>
              <w:t xml:space="preserve">, to the following Eligible [Green] [and] [Social] Expenditures: </w:t>
            </w:r>
            <w:r w:rsidR="00AC22DF">
              <w:rPr>
                <w:color w:val="000000" w:themeColor="text1"/>
                <w:szCs w:val="20"/>
              </w:rPr>
              <w:t>[</w:t>
            </w:r>
            <w:r w:rsidR="00AC22DF" w:rsidRPr="00AC22DF">
              <w:rPr>
                <w:i/>
                <w:iCs/>
                <w:color w:val="000000" w:themeColor="text1"/>
                <w:szCs w:val="20"/>
              </w:rPr>
              <w:t>Please</w:t>
            </w:r>
            <w:r w:rsidR="00AC22DF">
              <w:rPr>
                <w:i/>
                <w:iCs/>
                <w:color w:val="000000" w:themeColor="text1"/>
                <w:szCs w:val="20"/>
              </w:rPr>
              <w:t xml:space="preserve"> </w:t>
            </w:r>
            <w:r w:rsidR="00AC22DF" w:rsidRPr="00AC22DF">
              <w:rPr>
                <w:i/>
                <w:iCs/>
                <w:color w:val="000000" w:themeColor="text1"/>
                <w:szCs w:val="20"/>
              </w:rPr>
              <w:t>include information on the particular sustainable</w:t>
            </w:r>
            <w:r w:rsidR="00AC22DF">
              <w:rPr>
                <w:i/>
                <w:iCs/>
                <w:color w:val="000000" w:themeColor="text1"/>
                <w:szCs w:val="20"/>
              </w:rPr>
              <w:t xml:space="preserve"> </w:t>
            </w:r>
            <w:r w:rsidR="00AC22DF" w:rsidRPr="00AC22DF">
              <w:rPr>
                <w:i/>
                <w:iCs/>
                <w:color w:val="000000" w:themeColor="text1"/>
                <w:szCs w:val="20"/>
              </w:rPr>
              <w:t>projects and activities to which the proceeds are to be</w:t>
            </w:r>
            <w:r w:rsidR="00AC22DF">
              <w:rPr>
                <w:i/>
                <w:iCs/>
                <w:color w:val="000000" w:themeColor="text1"/>
                <w:szCs w:val="20"/>
              </w:rPr>
              <w:t xml:space="preserve"> </w:t>
            </w:r>
            <w:r w:rsidR="00AC22DF" w:rsidRPr="00AC22DF">
              <w:rPr>
                <w:i/>
                <w:iCs/>
                <w:color w:val="000000" w:themeColor="text1"/>
                <w:szCs w:val="20"/>
              </w:rPr>
              <w:t>allocated]</w:t>
            </w:r>
            <w:r w:rsidR="00AC22DF" w:rsidRPr="00AC22DF">
              <w:rPr>
                <w:color w:val="000000" w:themeColor="text1"/>
                <w:szCs w:val="20"/>
              </w:rPr>
              <w:t xml:space="preserve"> </w:t>
            </w:r>
            <w:r w:rsidRPr="0085022A">
              <w:rPr>
                <w:color w:val="000000" w:themeColor="text1"/>
                <w:szCs w:val="20"/>
              </w:rPr>
              <w:t>[</w:t>
            </w:r>
            <w:r w:rsidRPr="0085022A">
              <w:rPr>
                <w:i/>
                <w:iCs/>
                <w:color w:val="000000" w:themeColor="text1"/>
                <w:szCs w:val="20"/>
              </w:rPr>
              <w:t>If reasons differ from what is disclosed in the Base Prospectus [including for green/social/sustainability bond], give details here</w:t>
            </w:r>
            <w:r w:rsidRPr="0085022A">
              <w:rPr>
                <w:color w:val="000000" w:themeColor="text1"/>
                <w:szCs w:val="20"/>
              </w:rPr>
              <w:t xml:space="preserve">.] </w:t>
            </w:r>
          </w:p>
        </w:tc>
      </w:tr>
      <w:tr w:rsidR="005B1A64" w:rsidRPr="0085022A" w14:paraId="191AA424" w14:textId="77777777" w:rsidTr="005B1A64">
        <w:tc>
          <w:tcPr>
            <w:tcW w:w="472" w:type="pct"/>
          </w:tcPr>
          <w:p w14:paraId="191AA420" w14:textId="77777777" w:rsidR="005B1A64" w:rsidRPr="0085022A" w:rsidRDefault="005B1A64" w:rsidP="00E03EE2">
            <w:pPr>
              <w:pStyle w:val="BodyText"/>
              <w:widowControl w:val="0"/>
              <w:spacing w:before="120" w:after="120" w:line="26" w:lineRule="atLeast"/>
              <w:rPr>
                <w:rFonts w:cs="Times New Roman"/>
                <w:color w:val="000000" w:themeColor="text1"/>
                <w:szCs w:val="20"/>
              </w:rPr>
            </w:pPr>
          </w:p>
        </w:tc>
        <w:tc>
          <w:tcPr>
            <w:tcW w:w="1735" w:type="pct"/>
          </w:tcPr>
          <w:p w14:paraId="191AA421" w14:textId="77777777" w:rsidR="005B1A64" w:rsidRPr="0085022A" w:rsidRDefault="005B1A64" w:rsidP="00E03EE2">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Estimated net proceeds:</w:t>
            </w:r>
          </w:p>
        </w:tc>
        <w:tc>
          <w:tcPr>
            <w:tcW w:w="2793" w:type="pct"/>
          </w:tcPr>
          <w:p w14:paraId="191AA422" w14:textId="00310CC1" w:rsidR="005B1A64" w:rsidRPr="0085022A" w:rsidRDefault="005B1A64" w:rsidP="00E03EE2">
            <w:pPr>
              <w:pStyle w:val="BodyText"/>
              <w:widowControl w:val="0"/>
              <w:spacing w:before="120" w:after="120" w:line="26" w:lineRule="atLeast"/>
              <w:rPr>
                <w:rFonts w:eastAsia="SimSun" w:cs="Times New Roman"/>
                <w:color w:val="000000" w:themeColor="text1"/>
                <w:szCs w:val="20"/>
              </w:rPr>
            </w:pPr>
            <w:r w:rsidRPr="0085022A">
              <w:rPr>
                <w:rFonts w:eastAsia="SimSun" w:cs="Times New Roman"/>
                <w:color w:val="000000" w:themeColor="text1"/>
                <w:szCs w:val="20"/>
              </w:rPr>
              <w:t>[</w:t>
            </w:r>
            <w:r w:rsidR="00C70778" w:rsidRPr="0085022A">
              <w:rPr>
                <w:rFonts w:cs="Times New Roman"/>
                <w:color w:val="000000" w:themeColor="text1"/>
                <w:szCs w:val="20"/>
              </w:rPr>
              <w:t>•</w:t>
            </w:r>
            <w:r w:rsidRPr="0085022A">
              <w:rPr>
                <w:rFonts w:eastAsia="SimSun" w:cs="Times New Roman"/>
                <w:color w:val="000000" w:themeColor="text1"/>
                <w:szCs w:val="20"/>
              </w:rPr>
              <w:t>]</w:t>
            </w:r>
          </w:p>
        </w:tc>
      </w:tr>
    </w:tbl>
    <w:p w14:paraId="23AC4813" w14:textId="77777777" w:rsidR="00D444F8" w:rsidRPr="0085022A" w:rsidRDefault="00D444F8" w:rsidP="00E03EE2">
      <w:pPr>
        <w:pStyle w:val="Title1"/>
        <w:pageBreakBefore w:val="0"/>
        <w:widowControl w:val="0"/>
        <w:spacing w:before="120" w:after="120" w:line="26" w:lineRule="atLeast"/>
        <w:ind w:left="680" w:hanging="680"/>
        <w:outlineLvl w:val="0"/>
        <w:rPr>
          <w:rFonts w:ascii="Times New Roman" w:hAnsi="Times New Roman" w:cs="Times New Roman"/>
          <w:szCs w:val="20"/>
        </w:rPr>
      </w:pPr>
      <w:bookmarkStart w:id="132" w:name="_Toc426705385"/>
    </w:p>
    <w:p w14:paraId="2AFE3E84" w14:textId="77777777" w:rsidR="00D444F8" w:rsidRPr="0085022A" w:rsidRDefault="00D444F8" w:rsidP="00E03EE2">
      <w:pPr>
        <w:spacing w:before="120" w:after="120" w:line="26" w:lineRule="atLeast"/>
        <w:jc w:val="left"/>
        <w:rPr>
          <w:b/>
          <w:caps/>
          <w:szCs w:val="20"/>
        </w:rPr>
      </w:pPr>
      <w:r w:rsidRPr="0085022A">
        <w:rPr>
          <w:szCs w:val="20"/>
        </w:rPr>
        <w:br w:type="page"/>
      </w:r>
    </w:p>
    <w:p w14:paraId="191AA42A" w14:textId="2355BB46" w:rsidR="002F7977" w:rsidRPr="0085022A" w:rsidRDefault="00F87670" w:rsidP="00E03EE2">
      <w:pPr>
        <w:pStyle w:val="Title1"/>
        <w:pageBreakBefore w:val="0"/>
        <w:widowControl w:val="0"/>
        <w:spacing w:before="120" w:after="120" w:line="26" w:lineRule="atLeast"/>
        <w:ind w:left="680" w:hanging="680"/>
        <w:outlineLvl w:val="0"/>
        <w:rPr>
          <w:rFonts w:ascii="Times New Roman" w:hAnsi="Times New Roman" w:cs="Times New Roman"/>
          <w:szCs w:val="20"/>
        </w:rPr>
      </w:pPr>
      <w:bookmarkStart w:id="133" w:name="_Toc234422880"/>
      <w:bookmarkStart w:id="134" w:name="_Toc235094385"/>
      <w:bookmarkStart w:id="135" w:name="_Hlk65170891"/>
      <w:r w:rsidRPr="0085022A">
        <w:rPr>
          <w:rFonts w:ascii="Times New Roman" w:hAnsi="Times New Roman" w:cs="Times New Roman"/>
          <w:szCs w:val="20"/>
        </w:rPr>
        <w:lastRenderedPageBreak/>
        <w:t>SUMMARY OF PROVISIONS RELATING TO THE NOTES WHILE IN GLOBAL FORM</w:t>
      </w:r>
      <w:bookmarkEnd w:id="132"/>
      <w:bookmarkEnd w:id="133"/>
      <w:bookmarkEnd w:id="134"/>
      <w:r w:rsidRPr="0085022A">
        <w:rPr>
          <w:rFonts w:ascii="Times New Roman" w:hAnsi="Times New Roman" w:cs="Times New Roman"/>
          <w:szCs w:val="20"/>
        </w:rPr>
        <w:t xml:space="preserve"> </w:t>
      </w:r>
    </w:p>
    <w:bookmarkEnd w:id="135"/>
    <w:p w14:paraId="191AA42B" w14:textId="610F473A" w:rsidR="002F7977" w:rsidRPr="0085022A" w:rsidRDefault="00F87670" w:rsidP="00E03EE2">
      <w:pPr>
        <w:pStyle w:val="Title7"/>
        <w:keepNext w:val="0"/>
        <w:widowControl w:val="0"/>
        <w:spacing w:before="120" w:after="120" w:line="26" w:lineRule="atLeast"/>
        <w:outlineLvl w:val="0"/>
        <w:rPr>
          <w:rFonts w:cs="Times New Roman"/>
          <w:b/>
          <w:i w:val="0"/>
          <w:szCs w:val="20"/>
        </w:rPr>
      </w:pPr>
      <w:r w:rsidRPr="0085022A">
        <w:rPr>
          <w:rFonts w:cs="Times New Roman"/>
          <w:b/>
          <w:i w:val="0"/>
          <w:szCs w:val="20"/>
        </w:rPr>
        <w:t>Clearing System Accountholders</w:t>
      </w:r>
    </w:p>
    <w:p w14:paraId="191AA42C" w14:textId="4B23D253"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Each Global Note will be in bearer form.</w:t>
      </w:r>
      <w:r w:rsidR="004E3D1E" w:rsidRPr="0085022A">
        <w:rPr>
          <w:rFonts w:cs="Times New Roman"/>
          <w:szCs w:val="20"/>
        </w:rPr>
        <w:t xml:space="preserve"> </w:t>
      </w:r>
      <w:r w:rsidRPr="0085022A">
        <w:rPr>
          <w:rFonts w:cs="Times New Roman"/>
          <w:szCs w:val="20"/>
        </w:rPr>
        <w:t>Consequently, i</w:t>
      </w:r>
      <w:r w:rsidR="006E3C12" w:rsidRPr="0085022A">
        <w:rPr>
          <w:rFonts w:cs="Times New Roman"/>
          <w:szCs w:val="20"/>
        </w:rPr>
        <w:t>n</w:t>
      </w:r>
      <w:r w:rsidRPr="0085022A">
        <w:rPr>
          <w:rFonts w:cs="Times New Roman"/>
          <w:szCs w:val="20"/>
        </w:rPr>
        <w:t xml:space="preserve"> relation to any Tranche of Notes represented by a Global Note, references in the Terms and Conditions of the Notes to </w:t>
      </w:r>
      <w:r w:rsidR="005440FD" w:rsidRPr="0085022A">
        <w:rPr>
          <w:rFonts w:cs="Times New Roman"/>
          <w:szCs w:val="20"/>
        </w:rPr>
        <w:t>"</w:t>
      </w:r>
      <w:r w:rsidRPr="0085022A">
        <w:rPr>
          <w:rFonts w:cs="Times New Roman"/>
          <w:szCs w:val="20"/>
        </w:rPr>
        <w:t>Noteholder</w:t>
      </w:r>
      <w:r w:rsidR="005440FD" w:rsidRPr="0085022A">
        <w:rPr>
          <w:rFonts w:cs="Times New Roman"/>
          <w:szCs w:val="20"/>
        </w:rPr>
        <w:t>"</w:t>
      </w:r>
      <w:r w:rsidRPr="0085022A">
        <w:rPr>
          <w:rFonts w:cs="Times New Roman"/>
          <w:szCs w:val="20"/>
        </w:rPr>
        <w:t xml:space="preserve"> are references to the bearer of the relevant Global Note which, for so long as the Global Note is held by a depositary or a common depositary for Euroclear and/or Clearstream, Luxembourg and/or any other relevant clearing system, will be that depositary or common depositary.</w:t>
      </w:r>
    </w:p>
    <w:p w14:paraId="191AA433" w14:textId="625E547B"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Each of the persons shown in the records of Euroclear and/or Clearstream, Luxembourg and/or any other relevant clearing system as being entitled to an interest in a Global Note (each an </w:t>
      </w:r>
      <w:r w:rsidR="005440FD" w:rsidRPr="0085022A">
        <w:rPr>
          <w:rFonts w:cs="Times New Roman"/>
          <w:szCs w:val="20"/>
        </w:rPr>
        <w:t>"</w:t>
      </w:r>
      <w:r w:rsidRPr="0085022A">
        <w:rPr>
          <w:rFonts w:cs="Times New Roman"/>
          <w:b/>
          <w:szCs w:val="20"/>
        </w:rPr>
        <w:t>Accountholder</w:t>
      </w:r>
      <w:r w:rsidRPr="0085022A">
        <w:rPr>
          <w:rFonts w:cs="Times New Roman"/>
          <w:szCs w:val="20"/>
        </w:rPr>
        <w:fldChar w:fldCharType="begin"/>
      </w:r>
      <w:r w:rsidRPr="0085022A">
        <w:rPr>
          <w:rFonts w:cs="Times New Roman"/>
          <w:szCs w:val="20"/>
        </w:rPr>
        <w:instrText xml:space="preserve"> XE "Accountholder" </w:instrText>
      </w:r>
      <w:r w:rsidRPr="0085022A">
        <w:rPr>
          <w:rFonts w:cs="Times New Roman"/>
          <w:szCs w:val="20"/>
        </w:rPr>
        <w:fldChar w:fldCharType="end"/>
      </w:r>
      <w:r w:rsidR="005440FD" w:rsidRPr="0085022A">
        <w:rPr>
          <w:rFonts w:cs="Times New Roman"/>
          <w:szCs w:val="20"/>
        </w:rPr>
        <w:t>"</w:t>
      </w:r>
      <w:r w:rsidRPr="0085022A">
        <w:rPr>
          <w:rFonts w:cs="Times New Roman"/>
          <w:szCs w:val="20"/>
        </w:rPr>
        <w:t>) must look solely to Euroclear and/or Clearstream, Luxembourg and/or such other relevant clearing system (as the case may be) for such Accountholder</w:t>
      </w:r>
      <w:r w:rsidR="005440FD" w:rsidRPr="0085022A">
        <w:rPr>
          <w:rFonts w:cs="Times New Roman"/>
          <w:szCs w:val="20"/>
        </w:rPr>
        <w:t>'</w:t>
      </w:r>
      <w:r w:rsidRPr="0085022A">
        <w:rPr>
          <w:rFonts w:cs="Times New Roman"/>
          <w:szCs w:val="20"/>
        </w:rPr>
        <w:t>s share of each payment made by the Issuer to the bearer of such Global Note and in relation to all other rights arising under the Global Note.</w:t>
      </w:r>
      <w:r w:rsidR="004E3D1E" w:rsidRPr="0085022A">
        <w:rPr>
          <w:rFonts w:cs="Times New Roman"/>
          <w:szCs w:val="20"/>
        </w:rPr>
        <w:t xml:space="preserve"> </w:t>
      </w:r>
      <w:r w:rsidRPr="0085022A">
        <w:rPr>
          <w:rFonts w:cs="Times New Roman"/>
          <w:szCs w:val="20"/>
        </w:rPr>
        <w:t>The extent to which, and the manner in which, Accountholders may exercise any rights arising under the Global Note will be determined by the respective rules and procedures of Euroclear and Clearstream, Luxembourg and any other relevant clearing system from time to time. For so long as the relevant Notes are represented by the</w:t>
      </w:r>
      <w:r w:rsidR="006E3C12" w:rsidRPr="0085022A">
        <w:rPr>
          <w:rFonts w:cs="Times New Roman"/>
          <w:szCs w:val="20"/>
        </w:rPr>
        <w:t xml:space="preserve"> </w:t>
      </w:r>
      <w:r w:rsidRPr="0085022A">
        <w:rPr>
          <w:rFonts w:cs="Times New Roman"/>
          <w:szCs w:val="20"/>
        </w:rPr>
        <w:t>Global Note, Accountholders shall have no claim directly against the Issuer in respect of payments due under the Notes and such obligations of the Issuer will be discharged by payment to the bearer</w:t>
      </w:r>
      <w:r w:rsidR="006E3C12" w:rsidRPr="0085022A">
        <w:rPr>
          <w:rFonts w:cs="Times New Roman"/>
          <w:szCs w:val="20"/>
        </w:rPr>
        <w:t xml:space="preserve"> </w:t>
      </w:r>
      <w:r w:rsidRPr="0085022A">
        <w:rPr>
          <w:rFonts w:cs="Times New Roman"/>
          <w:szCs w:val="20"/>
        </w:rPr>
        <w:t>of the</w:t>
      </w:r>
      <w:r w:rsidR="006E3C12" w:rsidRPr="0085022A">
        <w:rPr>
          <w:rFonts w:cs="Times New Roman"/>
          <w:szCs w:val="20"/>
        </w:rPr>
        <w:t xml:space="preserve"> </w:t>
      </w:r>
      <w:r w:rsidRPr="0085022A">
        <w:rPr>
          <w:rFonts w:cs="Times New Roman"/>
          <w:szCs w:val="20"/>
        </w:rPr>
        <w:t>Global Note.</w:t>
      </w:r>
    </w:p>
    <w:p w14:paraId="191AA445" w14:textId="77777777" w:rsidR="002F7977" w:rsidRPr="0085022A" w:rsidRDefault="00F87670" w:rsidP="00E03EE2">
      <w:pPr>
        <w:pStyle w:val="Title7"/>
        <w:keepNext w:val="0"/>
        <w:widowControl w:val="0"/>
        <w:spacing w:before="120" w:after="120" w:line="26" w:lineRule="atLeast"/>
        <w:outlineLvl w:val="0"/>
        <w:rPr>
          <w:rFonts w:cs="Times New Roman"/>
          <w:b/>
          <w:i w:val="0"/>
          <w:szCs w:val="20"/>
        </w:rPr>
      </w:pPr>
      <w:r w:rsidRPr="0085022A">
        <w:rPr>
          <w:rFonts w:cs="Times New Roman"/>
          <w:b/>
          <w:i w:val="0"/>
          <w:szCs w:val="20"/>
        </w:rPr>
        <w:t>Conditions applicable to Global Notes</w:t>
      </w:r>
    </w:p>
    <w:p w14:paraId="191AA446" w14:textId="2B073FE9"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Each Global Note will contain provisions which modify the Terms and Conditions of the Notes as they apply to the Global Note.</w:t>
      </w:r>
      <w:r w:rsidR="004E3D1E" w:rsidRPr="0085022A">
        <w:rPr>
          <w:rFonts w:cs="Times New Roman"/>
          <w:szCs w:val="20"/>
        </w:rPr>
        <w:t xml:space="preserve"> </w:t>
      </w:r>
      <w:r w:rsidRPr="0085022A">
        <w:rPr>
          <w:rFonts w:cs="Times New Roman"/>
          <w:szCs w:val="20"/>
        </w:rPr>
        <w:t>The following is a summary of certain of those provisions:</w:t>
      </w:r>
    </w:p>
    <w:p w14:paraId="191AA447" w14:textId="3CB9341E" w:rsidR="002F7977" w:rsidRDefault="00F87670" w:rsidP="00E03EE2">
      <w:pPr>
        <w:pStyle w:val="BodyText"/>
        <w:widowControl w:val="0"/>
        <w:spacing w:before="120" w:after="120" w:line="26" w:lineRule="atLeast"/>
        <w:rPr>
          <w:rFonts w:cs="Times New Roman"/>
          <w:szCs w:val="20"/>
        </w:rPr>
      </w:pPr>
      <w:r w:rsidRPr="0085022A">
        <w:rPr>
          <w:rFonts w:cs="Times New Roman"/>
          <w:i/>
          <w:szCs w:val="20"/>
        </w:rPr>
        <w:t>Payments:</w:t>
      </w:r>
      <w:r w:rsidR="004E3D1E" w:rsidRPr="0085022A">
        <w:rPr>
          <w:rFonts w:cs="Times New Roman"/>
          <w:szCs w:val="20"/>
        </w:rPr>
        <w:t xml:space="preserve"> </w:t>
      </w:r>
      <w:r w:rsidRPr="0085022A">
        <w:rPr>
          <w:rFonts w:cs="Times New Roman"/>
          <w:szCs w:val="20"/>
        </w:rPr>
        <w:t>All payments in respect of the Global Note</w:t>
      </w:r>
      <w:r w:rsidR="00B05465" w:rsidRPr="0085022A">
        <w:rPr>
          <w:rFonts w:cs="Times New Roman"/>
          <w:szCs w:val="20"/>
        </w:rPr>
        <w:t xml:space="preserve"> </w:t>
      </w:r>
      <w:r w:rsidRPr="0085022A">
        <w:rPr>
          <w:rFonts w:cs="Times New Roman"/>
          <w:szCs w:val="20"/>
        </w:rPr>
        <w:t>will be made against presentation and (in the case of payment of principal in full with all interest accrued thereon) surrender of the Global Note to or to the order of any Paying Agent and will be effective to satisfy and discharge the corresponding liabilities of the Issuer in respect of the Notes.</w:t>
      </w:r>
      <w:r w:rsidR="004E3D1E" w:rsidRPr="0085022A">
        <w:rPr>
          <w:rFonts w:cs="Times New Roman"/>
          <w:szCs w:val="20"/>
        </w:rPr>
        <w:t xml:space="preserve"> </w:t>
      </w:r>
      <w:r w:rsidRPr="0085022A">
        <w:rPr>
          <w:rFonts w:cs="Times New Roman"/>
          <w:szCs w:val="20"/>
        </w:rPr>
        <w:t>On each occasion on which a payment of principal or interest is made in respect of the Global Note, the Issuer shall procure that the payment is noted in a schedule thereto.</w:t>
      </w:r>
    </w:p>
    <w:p w14:paraId="2C54C9B3" w14:textId="67E81DAF" w:rsidR="000F45F8" w:rsidRPr="0085022A" w:rsidRDefault="000F45F8" w:rsidP="000F45F8">
      <w:pPr>
        <w:pStyle w:val="BodyText"/>
        <w:widowControl w:val="0"/>
        <w:spacing w:before="120" w:after="120" w:line="26" w:lineRule="atLeast"/>
        <w:rPr>
          <w:rFonts w:cs="Times New Roman"/>
          <w:szCs w:val="20"/>
        </w:rPr>
      </w:pPr>
      <w:r w:rsidRPr="00B270CE">
        <w:rPr>
          <w:rFonts w:cs="Times New Roman"/>
          <w:i/>
          <w:iCs/>
          <w:szCs w:val="20"/>
        </w:rPr>
        <w:t>Calculation of interest</w:t>
      </w:r>
      <w:r w:rsidRPr="00B270CE">
        <w:rPr>
          <w:rFonts w:cs="Times New Roman"/>
          <w:szCs w:val="20"/>
        </w:rPr>
        <w:t>: the calculation of any interest amount in respect of any Note which is represented by a Global Note will be calculated on the aggregate outstanding principal amount of the Notes represented by such Global Note, as the case may be, and not by reference to the Calculation Amount.</w:t>
      </w:r>
    </w:p>
    <w:p w14:paraId="191AA448" w14:textId="5192E5D3" w:rsidR="002F7977" w:rsidRPr="0085022A" w:rsidRDefault="00F87670" w:rsidP="00E03EE2">
      <w:pPr>
        <w:pStyle w:val="BodyText"/>
        <w:widowControl w:val="0"/>
        <w:spacing w:before="120" w:after="120" w:line="26" w:lineRule="atLeast"/>
        <w:rPr>
          <w:rFonts w:cs="Times New Roman"/>
          <w:szCs w:val="20"/>
        </w:rPr>
      </w:pPr>
      <w:r w:rsidRPr="0085022A">
        <w:rPr>
          <w:rFonts w:cs="Times New Roman"/>
          <w:i/>
          <w:szCs w:val="20"/>
        </w:rPr>
        <w:t>Payment Business Day</w:t>
      </w:r>
      <w:r w:rsidRPr="0085022A">
        <w:rPr>
          <w:rFonts w:cs="Times New Roman"/>
          <w:szCs w:val="20"/>
        </w:rPr>
        <w:t>:</w:t>
      </w:r>
      <w:r w:rsidR="004E3D1E" w:rsidRPr="0085022A">
        <w:rPr>
          <w:rFonts w:cs="Times New Roman"/>
          <w:szCs w:val="20"/>
        </w:rPr>
        <w:t xml:space="preserve"> </w:t>
      </w:r>
      <w:r w:rsidR="00C86606" w:rsidRPr="0085022A">
        <w:rPr>
          <w:rFonts w:cs="Times New Roman"/>
          <w:szCs w:val="20"/>
        </w:rPr>
        <w:t>I</w:t>
      </w:r>
      <w:r w:rsidRPr="0085022A">
        <w:rPr>
          <w:rFonts w:cs="Times New Roman"/>
          <w:szCs w:val="20"/>
        </w:rPr>
        <w:t>f the currency of payment is euro, any day which is a TARGET Settlement Day and a day on which dealings in foreign currencies may be carried on in each (if any) Additional Financial Centre; or, if the currency of payment is not euro, any day which is a day on which dealings in foreign currencies may be carried on in the Principal Financial Centre of the currency of payment and in each (if any) Additional Financial Centre.</w:t>
      </w:r>
    </w:p>
    <w:p w14:paraId="191AA44A" w14:textId="4BAAB3AB" w:rsidR="002F7977" w:rsidRPr="0085022A" w:rsidRDefault="00F87670" w:rsidP="009C79D7">
      <w:pPr>
        <w:pStyle w:val="BodyText"/>
        <w:widowControl w:val="0"/>
        <w:spacing w:before="120" w:after="120" w:line="26" w:lineRule="atLeast"/>
        <w:rPr>
          <w:rFonts w:cs="Times New Roman"/>
          <w:szCs w:val="20"/>
        </w:rPr>
      </w:pPr>
      <w:r w:rsidRPr="0085022A">
        <w:rPr>
          <w:rFonts w:cs="Times New Roman"/>
          <w:i/>
          <w:szCs w:val="20"/>
        </w:rPr>
        <w:t>Exercise of put option:</w:t>
      </w:r>
      <w:r w:rsidR="004E3D1E" w:rsidRPr="0085022A">
        <w:rPr>
          <w:rFonts w:cs="Times New Roman"/>
          <w:szCs w:val="20"/>
        </w:rPr>
        <w:t xml:space="preserve"> </w:t>
      </w:r>
      <w:r w:rsidRPr="0085022A">
        <w:rPr>
          <w:rFonts w:cs="Times New Roman"/>
          <w:szCs w:val="20"/>
        </w:rPr>
        <w:t xml:space="preserve">In order to exercise the option contained in Condition </w:t>
      </w:r>
      <w:r w:rsidR="00C92538" w:rsidRPr="0085022A">
        <w:rPr>
          <w:rFonts w:cs="Times New Roman"/>
          <w:color w:val="000000" w:themeColor="text1"/>
          <w:szCs w:val="20"/>
        </w:rPr>
        <w:t>9(d)</w:t>
      </w:r>
      <w:r w:rsidR="009E4CBE" w:rsidRPr="0085022A">
        <w:rPr>
          <w:rFonts w:cs="Times New Roman"/>
          <w:szCs w:val="20"/>
        </w:rPr>
        <w:t xml:space="preserve"> </w:t>
      </w:r>
      <w:r w:rsidRPr="0085022A">
        <w:rPr>
          <w:rFonts w:cs="Times New Roman"/>
          <w:szCs w:val="20"/>
        </w:rPr>
        <w:t>(</w:t>
      </w:r>
      <w:r w:rsidRPr="0085022A">
        <w:rPr>
          <w:rFonts w:cs="Times New Roman"/>
          <w:i/>
          <w:szCs w:val="20"/>
        </w:rPr>
        <w:t>Redemption at the option of Noteholders</w:t>
      </w:r>
      <w:r w:rsidRPr="0085022A">
        <w:rPr>
          <w:rFonts w:cs="Times New Roman"/>
          <w:szCs w:val="20"/>
        </w:rPr>
        <w:t>) the bearer of the Permanent Global Note must, within the period specified in the Conditions for the deposit of the relevant Note and put notice, give written notice of such exercise to the Fiscal Agent</w:t>
      </w:r>
      <w:r w:rsidR="009C79D7">
        <w:rPr>
          <w:rFonts w:cs="Times New Roman"/>
          <w:szCs w:val="20"/>
        </w:rPr>
        <w:t xml:space="preserve">, </w:t>
      </w:r>
      <w:r w:rsidR="009C79D7" w:rsidRPr="009C79D7">
        <w:rPr>
          <w:rFonts w:cs="Times New Roman"/>
          <w:szCs w:val="20"/>
        </w:rPr>
        <w:t>in accordance with the rules and procedures of Euroclear,</w:t>
      </w:r>
      <w:r w:rsidR="009C79D7">
        <w:rPr>
          <w:rFonts w:cs="Times New Roman"/>
          <w:szCs w:val="20"/>
        </w:rPr>
        <w:t xml:space="preserve"> </w:t>
      </w:r>
      <w:r w:rsidR="009C79D7" w:rsidRPr="009C79D7">
        <w:rPr>
          <w:rFonts w:cs="Times New Roman"/>
          <w:szCs w:val="20"/>
        </w:rPr>
        <w:t>Clearstream, Luxembourg and/or any other relevant clearing system,</w:t>
      </w:r>
      <w:r w:rsidR="009C79D7">
        <w:rPr>
          <w:rFonts w:cs="Times New Roman"/>
          <w:szCs w:val="20"/>
        </w:rPr>
        <w:t xml:space="preserve"> </w:t>
      </w:r>
      <w:r w:rsidRPr="0085022A">
        <w:rPr>
          <w:rFonts w:cs="Times New Roman"/>
          <w:szCs w:val="20"/>
        </w:rPr>
        <w:t>specifying the principal amount of Notes in respect of which such option is being exercised.</w:t>
      </w:r>
      <w:r w:rsidR="004E3D1E" w:rsidRPr="0085022A">
        <w:rPr>
          <w:rFonts w:cs="Times New Roman"/>
          <w:szCs w:val="20"/>
        </w:rPr>
        <w:t xml:space="preserve"> </w:t>
      </w:r>
      <w:r w:rsidRPr="0085022A">
        <w:rPr>
          <w:rFonts w:cs="Times New Roman"/>
          <w:szCs w:val="20"/>
        </w:rPr>
        <w:t>Any such notice will be irrevocable and may not be withdrawn.</w:t>
      </w:r>
    </w:p>
    <w:p w14:paraId="191AA44B" w14:textId="1F534F24" w:rsidR="002F7977" w:rsidRPr="0085022A" w:rsidRDefault="00F87670" w:rsidP="00E03EE2">
      <w:pPr>
        <w:pStyle w:val="BodyText"/>
        <w:widowControl w:val="0"/>
        <w:spacing w:before="120" w:after="120" w:line="26" w:lineRule="atLeast"/>
        <w:rPr>
          <w:rFonts w:cs="Times New Roman"/>
          <w:szCs w:val="20"/>
        </w:rPr>
      </w:pPr>
      <w:r w:rsidRPr="0085022A">
        <w:rPr>
          <w:rFonts w:cs="Times New Roman"/>
          <w:i/>
          <w:szCs w:val="20"/>
        </w:rPr>
        <w:t>Partial exercise of call option:</w:t>
      </w:r>
      <w:r w:rsidR="004E3D1E" w:rsidRPr="0085022A">
        <w:rPr>
          <w:rFonts w:cs="Times New Roman"/>
          <w:szCs w:val="20"/>
        </w:rPr>
        <w:t xml:space="preserve"> </w:t>
      </w:r>
      <w:r w:rsidRPr="0085022A">
        <w:rPr>
          <w:rFonts w:cs="Times New Roman"/>
          <w:szCs w:val="20"/>
        </w:rPr>
        <w:t xml:space="preserve">In connection with an exercise of the option contained in Condition </w:t>
      </w:r>
      <w:r w:rsidR="001D0962" w:rsidRPr="0085022A">
        <w:rPr>
          <w:rFonts w:cs="Times New Roman"/>
          <w:color w:val="000000" w:themeColor="text1"/>
          <w:szCs w:val="20"/>
        </w:rPr>
        <w:t>9(b)</w:t>
      </w:r>
      <w:r w:rsidRPr="0085022A">
        <w:rPr>
          <w:rFonts w:cs="Times New Roman"/>
          <w:szCs w:val="20"/>
        </w:rPr>
        <w:t xml:space="preserve"> (</w:t>
      </w:r>
      <w:r w:rsidRPr="0085022A">
        <w:rPr>
          <w:rFonts w:cs="Times New Roman"/>
          <w:i/>
          <w:szCs w:val="20"/>
        </w:rPr>
        <w:t>Redemption at the option of the Issuer</w:t>
      </w:r>
      <w:r w:rsidRPr="0085022A">
        <w:rPr>
          <w:rFonts w:cs="Times New Roman"/>
          <w:szCs w:val="20"/>
        </w:rPr>
        <w:t>) in relation to some only of the Notes, the Permanent Global Note may be redeemed in part in the principal amount specified by the Issuer in accordance with the Conditions and the Notes to be redeemed will not be selected as provided in the Conditions but in accordance with the rules and procedures of Euroclear and Clearstream, Luxembourg (to be reflected in the records of Euroclear and Clearstream, Luxembourg as either a pool factor or a reduction in principal amount, at their discretion).</w:t>
      </w:r>
    </w:p>
    <w:p w14:paraId="191AA44D" w14:textId="5E1D614D" w:rsidR="002F7977" w:rsidRPr="0085022A" w:rsidRDefault="009359B3" w:rsidP="00E03EE2">
      <w:pPr>
        <w:pStyle w:val="BodyText"/>
        <w:widowControl w:val="0"/>
        <w:spacing w:before="120" w:after="120" w:line="26" w:lineRule="atLeast"/>
        <w:rPr>
          <w:rFonts w:cs="Times New Roman"/>
          <w:szCs w:val="20"/>
        </w:rPr>
      </w:pPr>
      <w:r w:rsidRPr="0085022A">
        <w:rPr>
          <w:rFonts w:cs="Times New Roman"/>
          <w:i/>
          <w:szCs w:val="20"/>
        </w:rPr>
        <w:t>Notices:</w:t>
      </w:r>
      <w:r w:rsidR="004E3D1E" w:rsidRPr="0085022A">
        <w:rPr>
          <w:rFonts w:cs="Times New Roman"/>
          <w:szCs w:val="20"/>
        </w:rPr>
        <w:t xml:space="preserve"> </w:t>
      </w:r>
      <w:r w:rsidRPr="0085022A">
        <w:rPr>
          <w:rFonts w:cs="Times New Roman"/>
          <w:szCs w:val="20"/>
        </w:rPr>
        <w:t xml:space="preserve">Notwithstanding Condition </w:t>
      </w:r>
      <w:r w:rsidR="009916CE" w:rsidRPr="0085022A">
        <w:rPr>
          <w:rFonts w:cs="Times New Roman"/>
          <w:szCs w:val="20"/>
        </w:rPr>
        <w:t>20</w:t>
      </w:r>
      <w:r w:rsidRPr="0085022A">
        <w:rPr>
          <w:rFonts w:cs="Times New Roman"/>
          <w:szCs w:val="20"/>
        </w:rPr>
        <w:t xml:space="preserve"> (</w:t>
      </w:r>
      <w:r w:rsidRPr="0085022A">
        <w:rPr>
          <w:rFonts w:cs="Times New Roman"/>
          <w:i/>
          <w:szCs w:val="20"/>
        </w:rPr>
        <w:t>Notices</w:t>
      </w:r>
      <w:r w:rsidRPr="0085022A">
        <w:rPr>
          <w:rFonts w:cs="Times New Roman"/>
          <w:szCs w:val="20"/>
        </w:rPr>
        <w:t>), while all the Notes are represented by a Permanent Global Note (or by a Permanent Global Note and/or a Temporary Global Note) and the Permanent Global Note is (or the Permanent Global Note and/or the Temporary Global Note are)</w:t>
      </w:r>
      <w:r w:rsidR="00B05465" w:rsidRPr="0085022A">
        <w:rPr>
          <w:rFonts w:cs="Times New Roman"/>
          <w:szCs w:val="20"/>
        </w:rPr>
        <w:t xml:space="preserve"> </w:t>
      </w:r>
      <w:r w:rsidRPr="0085022A">
        <w:rPr>
          <w:rFonts w:cs="Times New Roman"/>
          <w:szCs w:val="20"/>
        </w:rPr>
        <w:t xml:space="preserve">deposited with a depositary or a common depositary for Euroclear and/or Clearstream, Luxembourg and/or any other relevant clearing system, notices to Noteholders may be given by delivery of the relevant notice to Euroclear and/or Clearstream, Luxembourg and/or any other relevant clearing system and, in any case, such notices shall be deemed to have been given to the Noteholders in accordance with Condition </w:t>
      </w:r>
      <w:r w:rsidR="009916CE" w:rsidRPr="0085022A">
        <w:rPr>
          <w:rFonts w:cs="Times New Roman"/>
          <w:szCs w:val="20"/>
        </w:rPr>
        <w:t>20</w:t>
      </w:r>
      <w:r w:rsidRPr="0085022A">
        <w:rPr>
          <w:rFonts w:cs="Times New Roman"/>
          <w:szCs w:val="20"/>
        </w:rPr>
        <w:t xml:space="preserve"> (</w:t>
      </w:r>
      <w:r w:rsidRPr="0085022A">
        <w:rPr>
          <w:rFonts w:cs="Times New Roman"/>
          <w:i/>
          <w:szCs w:val="20"/>
        </w:rPr>
        <w:t>Notices</w:t>
      </w:r>
      <w:r w:rsidRPr="0085022A">
        <w:rPr>
          <w:rFonts w:cs="Times New Roman"/>
          <w:szCs w:val="20"/>
        </w:rPr>
        <w:t xml:space="preserve">) on the date of delivery to Euroclear and/or Clearstream, Luxembourg and/or any other relevant clearing system, except </w:t>
      </w:r>
      <w:r w:rsidRPr="0085022A">
        <w:rPr>
          <w:rFonts w:cs="Times New Roman"/>
          <w:szCs w:val="20"/>
        </w:rPr>
        <w:lastRenderedPageBreak/>
        <w:t>that, for so long as such Notes are admitted to trading on the Luxembourg</w:t>
      </w:r>
      <w:r w:rsidR="00B05465" w:rsidRPr="0085022A">
        <w:rPr>
          <w:rFonts w:cs="Times New Roman"/>
          <w:szCs w:val="20"/>
        </w:rPr>
        <w:t xml:space="preserve"> </w:t>
      </w:r>
      <w:r w:rsidRPr="0085022A">
        <w:rPr>
          <w:rFonts w:cs="Times New Roman"/>
          <w:szCs w:val="20"/>
        </w:rPr>
        <w:t xml:space="preserve">Stock Exchange </w:t>
      </w:r>
      <w:r w:rsidR="00DB155D" w:rsidRPr="0085022A">
        <w:rPr>
          <w:rFonts w:cs="Times New Roman"/>
          <w:szCs w:val="20"/>
        </w:rPr>
        <w:t>the</w:t>
      </w:r>
      <w:r w:rsidRPr="0085022A">
        <w:rPr>
          <w:rFonts w:cs="Times New Roman"/>
          <w:szCs w:val="20"/>
        </w:rPr>
        <w:t xml:space="preserve"> notices shall also be published on the website of the Luxembourg Stock Exchange (</w:t>
      </w:r>
      <w:hyperlink r:id="rId42" w:history="1">
        <w:r w:rsidR="00556A33" w:rsidRPr="00CD34BA">
          <w:rPr>
            <w:rStyle w:val="Hyperlink"/>
            <w:rFonts w:cs="Times New Roman"/>
            <w:szCs w:val="20"/>
          </w:rPr>
          <w:t>www.</w:t>
        </w:r>
        <w:r w:rsidR="00556A33" w:rsidRPr="00CD34BA">
          <w:rPr>
            <w:rStyle w:val="Hyperlink"/>
          </w:rPr>
          <w:t>luxse.com</w:t>
        </w:r>
      </w:hyperlink>
      <w:r w:rsidR="00556A33">
        <w:t>)</w:t>
      </w:r>
      <w:r w:rsidRPr="0085022A">
        <w:rPr>
          <w:rFonts w:cs="Times New Roman"/>
          <w:szCs w:val="20"/>
        </w:rPr>
        <w:t>.</w:t>
      </w:r>
      <w:r w:rsidR="00F87670" w:rsidRPr="0085022A">
        <w:rPr>
          <w:rFonts w:cs="Times New Roman"/>
          <w:szCs w:val="20"/>
        </w:rPr>
        <w:t xml:space="preserve"> </w:t>
      </w:r>
    </w:p>
    <w:p w14:paraId="191AA44E" w14:textId="24A86A38" w:rsidR="002F7977" w:rsidRPr="0085022A" w:rsidRDefault="00F87670" w:rsidP="00E03EE2">
      <w:pPr>
        <w:pStyle w:val="BodyText"/>
        <w:widowControl w:val="0"/>
        <w:spacing w:before="120" w:after="120" w:line="26" w:lineRule="atLeast"/>
        <w:rPr>
          <w:rFonts w:cs="Times New Roman"/>
          <w:szCs w:val="20"/>
        </w:rPr>
      </w:pPr>
      <w:bookmarkStart w:id="136" w:name="_Hlk65170875"/>
      <w:r w:rsidRPr="00B270CE">
        <w:rPr>
          <w:rFonts w:cs="Times New Roman"/>
          <w:i/>
          <w:szCs w:val="20"/>
        </w:rPr>
        <w:t>Electronic Consent and Written Resolution</w:t>
      </w:r>
      <w:bookmarkEnd w:id="136"/>
      <w:r w:rsidRPr="00B270CE">
        <w:rPr>
          <w:rFonts w:cs="Times New Roman"/>
          <w:i/>
          <w:szCs w:val="20"/>
        </w:rPr>
        <w:t xml:space="preserve">: </w:t>
      </w:r>
      <w:r w:rsidRPr="00B270CE">
        <w:rPr>
          <w:rFonts w:cs="Times New Roman"/>
          <w:szCs w:val="20"/>
        </w:rPr>
        <w:t>While any</w:t>
      </w:r>
      <w:r w:rsidRPr="0085022A">
        <w:rPr>
          <w:rFonts w:cs="Times New Roman"/>
          <w:szCs w:val="20"/>
        </w:rPr>
        <w:t xml:space="preserve"> Global Note is held on behalf of a clearing system, then: </w:t>
      </w:r>
    </w:p>
    <w:p w14:paraId="191AA44F" w14:textId="118B002D" w:rsidR="002F7977" w:rsidRPr="0085022A" w:rsidRDefault="00F87670" w:rsidP="00E03EE2">
      <w:pPr>
        <w:pStyle w:val="BodyText"/>
        <w:widowControl w:val="0"/>
        <w:spacing w:before="120" w:after="120" w:line="26" w:lineRule="atLeast"/>
        <w:ind w:left="680" w:hanging="680"/>
        <w:rPr>
          <w:rFonts w:cs="Times New Roman"/>
          <w:szCs w:val="20"/>
        </w:rPr>
      </w:pPr>
      <w:r w:rsidRPr="0085022A">
        <w:rPr>
          <w:rFonts w:cs="Times New Roman"/>
          <w:szCs w:val="20"/>
        </w:rPr>
        <w:t xml:space="preserve">(a) </w:t>
      </w:r>
      <w:r w:rsidRPr="0085022A">
        <w:rPr>
          <w:rFonts w:cs="Times New Roman"/>
          <w:szCs w:val="20"/>
        </w:rPr>
        <w:tab/>
        <w:t xml:space="preserve">approval of a resolution proposed by the Issuer given by way of electronic consents communicated through the electronic communications systems of the relevant clearing system(s) in accordance with their operating rules and procedures by or on behalf of the holders of not less than 75 per cent. in nominal amount of the Notes outstanding (an </w:t>
      </w:r>
      <w:r w:rsidR="005440FD" w:rsidRPr="0085022A">
        <w:rPr>
          <w:rFonts w:cs="Times New Roman"/>
          <w:szCs w:val="20"/>
        </w:rPr>
        <w:t>"</w:t>
      </w:r>
      <w:r w:rsidRPr="0085022A">
        <w:rPr>
          <w:rFonts w:cs="Times New Roman"/>
          <w:b/>
          <w:szCs w:val="20"/>
        </w:rPr>
        <w:t>Electronic Consent</w:t>
      </w:r>
      <w:r w:rsidR="005440FD" w:rsidRPr="0085022A">
        <w:rPr>
          <w:rFonts w:cs="Times New Roman"/>
          <w:szCs w:val="20"/>
        </w:rPr>
        <w:t>"</w:t>
      </w:r>
      <w:r w:rsidRPr="0085022A">
        <w:rPr>
          <w:rFonts w:cs="Times New Roman"/>
          <w:szCs w:val="20"/>
        </w:rPr>
        <w:t xml:space="preserve"> as defined in the </w:t>
      </w:r>
      <w:r w:rsidR="00B73213" w:rsidRPr="0085022A">
        <w:rPr>
          <w:rFonts w:cs="Times New Roman"/>
          <w:szCs w:val="20"/>
        </w:rPr>
        <w:t>Agency Agreement</w:t>
      </w:r>
      <w:r w:rsidRPr="0085022A">
        <w:rPr>
          <w:rFonts w:cs="Times New Roman"/>
          <w:szCs w:val="20"/>
        </w:rPr>
        <w:t xml:space="preserve">) shall, for all purposes (including matters that would otherwise require an Extraordinary Resolution to be passed at a meeting for which a special quorum was satisfied), take effect as an Extraordinary Resolution passed at a meeting of Noteholders duly convened and held, and shall be binding on all Noteholders and holders of Coupons, Talons and Receipts whether or not they participated in such Electronic Consent; and </w:t>
      </w:r>
    </w:p>
    <w:p w14:paraId="025DDA5F" w14:textId="66BD352E" w:rsidR="002C0D55" w:rsidRPr="0085022A" w:rsidRDefault="00F87670" w:rsidP="009C29DB">
      <w:pPr>
        <w:pStyle w:val="BodyText"/>
        <w:widowControl w:val="0"/>
        <w:spacing w:before="120" w:after="120" w:line="26" w:lineRule="atLeast"/>
        <w:ind w:left="680" w:hanging="680"/>
        <w:rPr>
          <w:rFonts w:cs="Times New Roman"/>
          <w:szCs w:val="20"/>
        </w:rPr>
      </w:pPr>
      <w:r w:rsidRPr="0085022A">
        <w:rPr>
          <w:rFonts w:cs="Times New Roman"/>
          <w:szCs w:val="20"/>
        </w:rPr>
        <w:t xml:space="preserve">(b) </w:t>
      </w:r>
      <w:r w:rsidRPr="0085022A">
        <w:rPr>
          <w:rFonts w:cs="Times New Roman"/>
          <w:szCs w:val="20"/>
        </w:rPr>
        <w:tab/>
        <w:t xml:space="preserve">where Electronic Consent is not being sought, for the purpose of determining whether a Written Resolution (as defined in the Agency Agreement) has been validly passed, the Issuer shall be entitled to rely on consent or instructions given in writing directly to the Issuer by (a) accountholders in the clearing system with entitlements to such Global Note and/or, where (b) the accountholders hold any such entitlement on behalf of another person, on written consent from or written instruction by the person identified by that accountholder as the person for whom such entitlement is held. For the purpose of establishing the entitlement to give any such consent or instruction, the Issuer shall be entitled to rely on any certificate or other document issued by, in the case of (a) above, Euroclear, Clearstream, Luxembourg or any other relevant alternative clearing system (the </w:t>
      </w:r>
      <w:r w:rsidR="005440FD" w:rsidRPr="0085022A">
        <w:rPr>
          <w:rFonts w:cs="Times New Roman"/>
          <w:szCs w:val="20"/>
        </w:rPr>
        <w:t>"</w:t>
      </w:r>
      <w:r w:rsidRPr="0085022A">
        <w:rPr>
          <w:rFonts w:cs="Times New Roman"/>
          <w:b/>
          <w:szCs w:val="20"/>
        </w:rPr>
        <w:t>relevant clearing system</w:t>
      </w:r>
      <w:r w:rsidR="005440FD" w:rsidRPr="0085022A">
        <w:rPr>
          <w:rFonts w:cs="Times New Roman"/>
          <w:szCs w:val="20"/>
        </w:rPr>
        <w:t>"</w:t>
      </w:r>
      <w:r w:rsidRPr="0085022A">
        <w:rPr>
          <w:rFonts w:cs="Times New Roman"/>
          <w:szCs w:val="20"/>
        </w:rPr>
        <w:t xml:space="preserve">) and, in the case of (b) above, the relevant clearing system and the accountholder identified by the relevant clearing system for the purposes of (b) above. Any resolution passed in such manner shall be binding on all Noteholders and Couponholders, even if the relevant consent or instruction proves to be defective. Any such certificate or other document shall, in the absence of manifest error, be conclusive and binding for all purposes. Any such certificate or other document may comprise any form of statement or print out of electronic records provided by the relevant clearing </w:t>
      </w:r>
      <w:r w:rsidRPr="009C29DB">
        <w:rPr>
          <w:rFonts w:cs="Times New Roman"/>
          <w:szCs w:val="20"/>
        </w:rPr>
        <w:t xml:space="preserve">system (including </w:t>
      </w:r>
      <w:r w:rsidR="009C29DB" w:rsidRPr="009C29DB">
        <w:rPr>
          <w:rFonts w:cs="Times New Roman"/>
          <w:szCs w:val="20"/>
        </w:rPr>
        <w:t xml:space="preserve">EUCLID or EasyWay or Clearstream, Luxembourg's </w:t>
      </w:r>
      <w:r w:rsidR="00043297">
        <w:rPr>
          <w:rFonts w:cs="Times New Roman"/>
          <w:szCs w:val="20"/>
        </w:rPr>
        <w:t xml:space="preserve">CreationOnline or </w:t>
      </w:r>
      <w:r w:rsidR="009C29DB" w:rsidRPr="009C29DB">
        <w:rPr>
          <w:rFonts w:cs="Times New Roman"/>
          <w:szCs w:val="20"/>
        </w:rPr>
        <w:t>Xact Web Portal system) i</w:t>
      </w:r>
      <w:r w:rsidRPr="009C29DB">
        <w:rPr>
          <w:rFonts w:cs="Times New Roman"/>
          <w:szCs w:val="20"/>
        </w:rPr>
        <w:t>n accordance with its usual procedures and in which the accountholder of a particular principal or nominal amount</w:t>
      </w:r>
      <w:r w:rsidRPr="0085022A">
        <w:rPr>
          <w:rFonts w:cs="Times New Roman"/>
          <w:szCs w:val="20"/>
        </w:rPr>
        <w:t xml:space="preserve"> of the Notes is clearly identified together with the amount of such holding. The Issuer shall not be liable to any person by reason of having accepted as valid or not having rejected any certificate or other document to such effect purporting to be issued by any such person and subsequently found to be forged or not authentic.</w:t>
      </w:r>
      <w:bookmarkStart w:id="137" w:name="_Toc426705387"/>
    </w:p>
    <w:p w14:paraId="5D11D751" w14:textId="77777777" w:rsidR="002C0D55" w:rsidRPr="0085022A" w:rsidRDefault="002C0D55">
      <w:pPr>
        <w:spacing w:after="0"/>
        <w:jc w:val="left"/>
        <w:rPr>
          <w:rFonts w:eastAsia="Times New Roman"/>
          <w:szCs w:val="20"/>
          <w:lang w:eastAsia="en-US" w:bidi="ar-SA"/>
        </w:rPr>
      </w:pPr>
      <w:r w:rsidRPr="0085022A">
        <w:rPr>
          <w:szCs w:val="20"/>
        </w:rPr>
        <w:br w:type="page"/>
      </w:r>
    </w:p>
    <w:p w14:paraId="521EE1B3" w14:textId="725D5620" w:rsidR="002C0D55" w:rsidRPr="0085022A" w:rsidRDefault="002C0D55" w:rsidP="002C0D55">
      <w:pPr>
        <w:pStyle w:val="Title1"/>
        <w:rPr>
          <w:rFonts w:ascii="Times New Roman" w:hAnsi="Times New Roman" w:cs="Times New Roman"/>
          <w:szCs w:val="20"/>
        </w:rPr>
      </w:pPr>
      <w:bookmarkStart w:id="138" w:name="_Toc256000006"/>
      <w:bookmarkStart w:id="139" w:name="_Toc59560945"/>
      <w:bookmarkStart w:id="140" w:name="_Toc234422881"/>
      <w:bookmarkStart w:id="141" w:name="_Toc235094386"/>
      <w:r w:rsidRPr="0085022A">
        <w:rPr>
          <w:rFonts w:ascii="Times New Roman" w:hAnsi="Times New Roman" w:cs="Times New Roman"/>
          <w:szCs w:val="20"/>
        </w:rPr>
        <w:lastRenderedPageBreak/>
        <w:t>USE OF PROCEEDS</w:t>
      </w:r>
      <w:bookmarkEnd w:id="138"/>
      <w:bookmarkEnd w:id="139"/>
      <w:bookmarkEnd w:id="140"/>
      <w:bookmarkEnd w:id="141"/>
    </w:p>
    <w:p w14:paraId="36080102" w14:textId="77777777" w:rsidR="00337681" w:rsidRPr="00337681" w:rsidRDefault="00337681" w:rsidP="00337681">
      <w:pPr>
        <w:spacing w:before="120" w:after="120"/>
        <w:rPr>
          <w:szCs w:val="20"/>
        </w:rPr>
      </w:pPr>
      <w:r w:rsidRPr="00337681">
        <w:rPr>
          <w:szCs w:val="20"/>
        </w:rPr>
        <w:t>An amount equal to the net proceeds of the issue of Notes under the Programme may be used by the Issuer:</w:t>
      </w:r>
    </w:p>
    <w:p w14:paraId="6C1B848A" w14:textId="56A76931" w:rsidR="00337681" w:rsidRPr="00337681" w:rsidRDefault="00337681" w:rsidP="000D5238">
      <w:pPr>
        <w:numPr>
          <w:ilvl w:val="0"/>
          <w:numId w:val="49"/>
        </w:numPr>
        <w:spacing w:before="120" w:after="120"/>
        <w:rPr>
          <w:szCs w:val="20"/>
        </w:rPr>
      </w:pPr>
      <w:r w:rsidRPr="00337681">
        <w:rPr>
          <w:szCs w:val="20"/>
        </w:rPr>
        <w:t>for its budgetary purposes (including but not limited to the repayment of existing indebtedness and to increase the fiscal reserves of the Issuer);</w:t>
      </w:r>
      <w:r w:rsidR="00E42811">
        <w:rPr>
          <w:szCs w:val="20"/>
        </w:rPr>
        <w:t xml:space="preserve"> or</w:t>
      </w:r>
    </w:p>
    <w:p w14:paraId="76B881AA" w14:textId="77777777" w:rsidR="00337681" w:rsidRPr="00337681" w:rsidRDefault="00337681" w:rsidP="000D5238">
      <w:pPr>
        <w:numPr>
          <w:ilvl w:val="0"/>
          <w:numId w:val="49"/>
        </w:numPr>
        <w:spacing w:before="120" w:after="120"/>
        <w:rPr>
          <w:szCs w:val="20"/>
        </w:rPr>
      </w:pPr>
      <w:r w:rsidRPr="00337681">
        <w:rPr>
          <w:szCs w:val="20"/>
        </w:rPr>
        <w:t>to finance or refinance, in whole or in part, Eligible Green and Social Expenditures, in which case the relevant Notes will be identified as "Green/Social/Sustainability Bonds" in the title of the Notes in the applicable Final Terms; or</w:t>
      </w:r>
    </w:p>
    <w:p w14:paraId="1F534761" w14:textId="29270BAE" w:rsidR="00337681" w:rsidRPr="00337681" w:rsidRDefault="00337681" w:rsidP="000D5238">
      <w:pPr>
        <w:numPr>
          <w:ilvl w:val="1"/>
          <w:numId w:val="49"/>
        </w:numPr>
        <w:spacing w:before="120" w:after="120"/>
        <w:rPr>
          <w:szCs w:val="20"/>
        </w:rPr>
      </w:pPr>
      <w:r w:rsidRPr="00337681">
        <w:rPr>
          <w:szCs w:val="20"/>
        </w:rPr>
        <w:t>where the net proceeds are allocated to Eligible Green Expenditures, the relevant Notes will be identified as "</w:t>
      </w:r>
      <w:r w:rsidRPr="00337681">
        <w:rPr>
          <w:b/>
          <w:bCs/>
          <w:szCs w:val="20"/>
        </w:rPr>
        <w:t>Green Bonds</w:t>
      </w:r>
      <w:r w:rsidRPr="00337681">
        <w:rPr>
          <w:szCs w:val="20"/>
        </w:rPr>
        <w:t>" in the applicable Final Terms;</w:t>
      </w:r>
      <w:r w:rsidR="00E42811">
        <w:rPr>
          <w:szCs w:val="20"/>
        </w:rPr>
        <w:t xml:space="preserve"> or</w:t>
      </w:r>
    </w:p>
    <w:p w14:paraId="58E60803" w14:textId="77777777" w:rsidR="00337681" w:rsidRPr="00337681" w:rsidRDefault="00337681" w:rsidP="000D5238">
      <w:pPr>
        <w:numPr>
          <w:ilvl w:val="1"/>
          <w:numId w:val="49"/>
        </w:numPr>
        <w:spacing w:before="120" w:after="120"/>
        <w:rPr>
          <w:szCs w:val="20"/>
        </w:rPr>
      </w:pPr>
      <w:r w:rsidRPr="00337681">
        <w:rPr>
          <w:szCs w:val="20"/>
        </w:rPr>
        <w:t>where the net proceeds are allocated to Eligible Social Expenditures, the relevant Notes will be identified as "</w:t>
      </w:r>
      <w:r w:rsidRPr="00337681">
        <w:rPr>
          <w:b/>
          <w:bCs/>
          <w:szCs w:val="20"/>
        </w:rPr>
        <w:t>Social Bonds</w:t>
      </w:r>
      <w:r w:rsidRPr="00337681">
        <w:rPr>
          <w:szCs w:val="20"/>
        </w:rPr>
        <w:t>" in the applicable Final Terms; or</w:t>
      </w:r>
    </w:p>
    <w:p w14:paraId="0BCE48A3" w14:textId="77777777" w:rsidR="00337681" w:rsidRPr="00337681" w:rsidRDefault="00337681" w:rsidP="000D5238">
      <w:pPr>
        <w:numPr>
          <w:ilvl w:val="1"/>
          <w:numId w:val="49"/>
        </w:numPr>
        <w:spacing w:before="120" w:after="120"/>
        <w:rPr>
          <w:szCs w:val="20"/>
        </w:rPr>
      </w:pPr>
      <w:r w:rsidRPr="00337681">
        <w:rPr>
          <w:szCs w:val="20"/>
        </w:rPr>
        <w:t>where the net proceeds are allocated to a combination of both Eligible Green Expenditures and Eligible Social Expenditures, the relevant Notes will be identified as "</w:t>
      </w:r>
      <w:r w:rsidRPr="00337681">
        <w:rPr>
          <w:b/>
          <w:bCs/>
          <w:szCs w:val="20"/>
        </w:rPr>
        <w:t>Sustainability Bonds</w:t>
      </w:r>
      <w:r w:rsidRPr="00337681">
        <w:rPr>
          <w:szCs w:val="20"/>
        </w:rPr>
        <w:t>" in the applicable Final Terms,</w:t>
      </w:r>
    </w:p>
    <w:p w14:paraId="03C55E20" w14:textId="4C3C93E7" w:rsidR="00337681" w:rsidRPr="00337681" w:rsidRDefault="00E42811" w:rsidP="00E42811">
      <w:pPr>
        <w:spacing w:before="120" w:after="120"/>
        <w:ind w:left="680" w:firstLine="40"/>
        <w:rPr>
          <w:szCs w:val="20"/>
        </w:rPr>
      </w:pPr>
      <w:r w:rsidRPr="00E42811">
        <w:rPr>
          <w:szCs w:val="20"/>
        </w:rPr>
        <w:t xml:space="preserve">(the Green Bonds, the Social Bonds and the Sustainability Bonds, jointly, the </w:t>
      </w:r>
      <w:r w:rsidR="00337681" w:rsidRPr="00337681">
        <w:rPr>
          <w:szCs w:val="20"/>
        </w:rPr>
        <w:t>"</w:t>
      </w:r>
      <w:r w:rsidR="00337681" w:rsidRPr="00337681">
        <w:rPr>
          <w:b/>
          <w:bCs/>
          <w:szCs w:val="20"/>
        </w:rPr>
        <w:t>Green/Social/Sustainability Bonds</w:t>
      </w:r>
      <w:r w:rsidR="00337681" w:rsidRPr="00337681">
        <w:rPr>
          <w:szCs w:val="20"/>
        </w:rPr>
        <w:t>"); or</w:t>
      </w:r>
    </w:p>
    <w:p w14:paraId="45B89AFC" w14:textId="77777777" w:rsidR="00337681" w:rsidRPr="00337681" w:rsidRDefault="00337681" w:rsidP="000D5238">
      <w:pPr>
        <w:numPr>
          <w:ilvl w:val="0"/>
          <w:numId w:val="49"/>
        </w:numPr>
        <w:spacing w:before="120" w:after="120"/>
        <w:rPr>
          <w:szCs w:val="20"/>
        </w:rPr>
      </w:pPr>
      <w:r w:rsidRPr="00337681">
        <w:rPr>
          <w:szCs w:val="20"/>
        </w:rPr>
        <w:t>as otherwise specified, in respect of any particular issue of Notes, in the applicable Final Terms in the section entitled "Reasons for the Offer".</w:t>
      </w:r>
    </w:p>
    <w:p w14:paraId="561E9993" w14:textId="77777777" w:rsidR="00337681" w:rsidRPr="00337681" w:rsidRDefault="00337681" w:rsidP="00337681">
      <w:pPr>
        <w:spacing w:before="120" w:after="120"/>
        <w:rPr>
          <w:szCs w:val="20"/>
        </w:rPr>
      </w:pPr>
      <w:r w:rsidRPr="00337681">
        <w:rPr>
          <w:szCs w:val="20"/>
        </w:rPr>
        <w:t>The Green/Social/Sustainability Bonds are not issued as European Green Bonds in accordance with the EU Green Bond Regulation.</w:t>
      </w:r>
    </w:p>
    <w:p w14:paraId="6EF6890C" w14:textId="0742C5BC" w:rsidR="00337681" w:rsidRPr="00337681" w:rsidRDefault="00337681" w:rsidP="00337681">
      <w:pPr>
        <w:spacing w:before="120" w:after="120"/>
        <w:rPr>
          <w:szCs w:val="20"/>
        </w:rPr>
      </w:pPr>
      <w:r w:rsidRPr="00337681">
        <w:rPr>
          <w:szCs w:val="20"/>
        </w:rPr>
        <w:t xml:space="preserve">In respect of </w:t>
      </w:r>
      <w:r w:rsidR="004E0D94">
        <w:rPr>
          <w:szCs w:val="20"/>
        </w:rPr>
        <w:t>each</w:t>
      </w:r>
      <w:r w:rsidR="004E0D94" w:rsidRPr="00337681">
        <w:rPr>
          <w:szCs w:val="20"/>
        </w:rPr>
        <w:t xml:space="preserve"> </w:t>
      </w:r>
      <w:r w:rsidRPr="00337681">
        <w:rPr>
          <w:szCs w:val="20"/>
        </w:rPr>
        <w:t xml:space="preserve">issue of Notes, </w:t>
      </w:r>
      <w:r w:rsidR="00E43461">
        <w:rPr>
          <w:szCs w:val="20"/>
        </w:rPr>
        <w:t xml:space="preserve">please see </w:t>
      </w:r>
      <w:r w:rsidRPr="00337681">
        <w:rPr>
          <w:szCs w:val="20"/>
        </w:rPr>
        <w:t>the particular identified use of proceeds</w:t>
      </w:r>
      <w:r w:rsidR="00E43461">
        <w:rPr>
          <w:szCs w:val="20"/>
        </w:rPr>
        <w:t xml:space="preserve"> </w:t>
      </w:r>
      <w:r w:rsidRPr="00337681">
        <w:rPr>
          <w:szCs w:val="20"/>
        </w:rPr>
        <w:t>in the applicable Final Terms.</w:t>
      </w:r>
    </w:p>
    <w:p w14:paraId="02F479BD" w14:textId="77777777" w:rsidR="00337681" w:rsidRPr="00337681" w:rsidRDefault="00337681" w:rsidP="00337681">
      <w:pPr>
        <w:spacing w:before="120" w:after="120"/>
        <w:rPr>
          <w:szCs w:val="20"/>
        </w:rPr>
      </w:pPr>
      <w:r w:rsidRPr="00337681">
        <w:rPr>
          <w:szCs w:val="20"/>
        </w:rPr>
        <w:t>For the purposes of financing or refinancing, in whole or in part, Eligible Green and Social Expenditures:</w:t>
      </w:r>
    </w:p>
    <w:p w14:paraId="77EEFC2F" w14:textId="17E79F3C" w:rsidR="00337681" w:rsidRPr="00337681" w:rsidRDefault="00662688" w:rsidP="00337681">
      <w:pPr>
        <w:spacing w:before="120" w:after="120"/>
        <w:rPr>
          <w:szCs w:val="20"/>
        </w:rPr>
      </w:pPr>
      <w:r>
        <w:rPr>
          <w:szCs w:val="20"/>
        </w:rPr>
        <w:t>"</w:t>
      </w:r>
      <w:r w:rsidR="00337681" w:rsidRPr="00337681">
        <w:rPr>
          <w:b/>
          <w:bCs/>
          <w:szCs w:val="20"/>
        </w:rPr>
        <w:t>Eligibility Criteria</w:t>
      </w:r>
      <w:r w:rsidRPr="00662688">
        <w:rPr>
          <w:szCs w:val="20"/>
        </w:rPr>
        <w:t>"</w:t>
      </w:r>
      <w:r w:rsidR="00337681" w:rsidRPr="00337681">
        <w:rPr>
          <w:szCs w:val="20"/>
        </w:rPr>
        <w:t> means the eligibility criteria specified by the Issuer as set out in the Green, Social and Sustainability Bond Framework.</w:t>
      </w:r>
    </w:p>
    <w:p w14:paraId="264D7D95" w14:textId="56D9B7D4" w:rsidR="00337681" w:rsidRPr="00337681" w:rsidRDefault="00662688" w:rsidP="00337681">
      <w:pPr>
        <w:spacing w:before="120" w:after="120"/>
        <w:rPr>
          <w:szCs w:val="20"/>
        </w:rPr>
      </w:pPr>
      <w:r w:rsidRPr="00662688">
        <w:rPr>
          <w:szCs w:val="20"/>
        </w:rPr>
        <w:t>"</w:t>
      </w:r>
      <w:r w:rsidR="00337681" w:rsidRPr="00337681">
        <w:rPr>
          <w:b/>
          <w:bCs/>
          <w:szCs w:val="20"/>
        </w:rPr>
        <w:t>Eligible Green and Social Expenditures</w:t>
      </w:r>
      <w:r w:rsidRPr="00662688">
        <w:rPr>
          <w:szCs w:val="20"/>
        </w:rPr>
        <w:t>"</w:t>
      </w:r>
      <w:r w:rsidR="00337681" w:rsidRPr="00337681">
        <w:rPr>
          <w:szCs w:val="20"/>
        </w:rPr>
        <w:t xml:space="preserve"> means expenditures within the Issuer's government budgetary programmes or </w:t>
      </w:r>
      <w:r w:rsidR="00833F07">
        <w:rPr>
          <w:szCs w:val="20"/>
        </w:rPr>
        <w:t xml:space="preserve">those of </w:t>
      </w:r>
      <w:r w:rsidR="00337681" w:rsidRPr="00337681">
        <w:rPr>
          <w:szCs w:val="20"/>
        </w:rPr>
        <w:t>any entity fully owned by the Issuer meeting the Eligibility Criteria.</w:t>
      </w:r>
    </w:p>
    <w:p w14:paraId="05D773E8" w14:textId="4CF7A7A5" w:rsidR="00337681" w:rsidRPr="00337681" w:rsidRDefault="00662688" w:rsidP="00337681">
      <w:pPr>
        <w:spacing w:before="120" w:after="120"/>
        <w:rPr>
          <w:szCs w:val="20"/>
        </w:rPr>
      </w:pPr>
      <w:r w:rsidRPr="00662688">
        <w:rPr>
          <w:szCs w:val="20"/>
        </w:rPr>
        <w:t>"</w:t>
      </w:r>
      <w:r w:rsidR="00337681" w:rsidRPr="00337681">
        <w:rPr>
          <w:b/>
          <w:bCs/>
          <w:szCs w:val="20"/>
        </w:rPr>
        <w:t>Eligible Green Expenditures</w:t>
      </w:r>
      <w:r w:rsidRPr="00662688">
        <w:rPr>
          <w:szCs w:val="20"/>
        </w:rPr>
        <w:t>"</w:t>
      </w:r>
      <w:r w:rsidR="00337681" w:rsidRPr="00337681">
        <w:rPr>
          <w:szCs w:val="20"/>
        </w:rPr>
        <w:t> means expenditures that meet at least one Eligibility Criteria outlined under the Eligible Green Expenditures Categories.</w:t>
      </w:r>
    </w:p>
    <w:p w14:paraId="3586364B" w14:textId="6A9F61F8" w:rsidR="00337681" w:rsidRPr="00337681" w:rsidRDefault="00662688" w:rsidP="00337681">
      <w:pPr>
        <w:spacing w:before="120" w:after="120"/>
        <w:rPr>
          <w:szCs w:val="20"/>
        </w:rPr>
      </w:pPr>
      <w:r w:rsidRPr="00662688">
        <w:rPr>
          <w:szCs w:val="20"/>
        </w:rPr>
        <w:t>"</w:t>
      </w:r>
      <w:r w:rsidR="00337681" w:rsidRPr="00337681">
        <w:rPr>
          <w:b/>
          <w:bCs/>
          <w:szCs w:val="20"/>
        </w:rPr>
        <w:t>Eligible Green Expenditures Categories</w:t>
      </w:r>
      <w:r w:rsidRPr="00662688">
        <w:rPr>
          <w:szCs w:val="20"/>
        </w:rPr>
        <w:t>"</w:t>
      </w:r>
      <w:r w:rsidR="00337681" w:rsidRPr="00337681">
        <w:rPr>
          <w:szCs w:val="20"/>
        </w:rPr>
        <w:t xml:space="preserve"> means the categories of eligible green expenditures described under "</w:t>
      </w:r>
      <w:r w:rsidR="00337681" w:rsidRPr="00337681">
        <w:rPr>
          <w:i/>
          <w:iCs/>
          <w:szCs w:val="20"/>
        </w:rPr>
        <w:t>Eligible Green Expenditures Categories</w:t>
      </w:r>
      <w:r w:rsidR="00337681" w:rsidRPr="00337681">
        <w:rPr>
          <w:szCs w:val="20"/>
        </w:rPr>
        <w:t>" below.</w:t>
      </w:r>
    </w:p>
    <w:p w14:paraId="78DD98C2" w14:textId="2FAC7C04" w:rsidR="00337681" w:rsidRPr="00337681" w:rsidRDefault="00662688" w:rsidP="00337681">
      <w:pPr>
        <w:spacing w:before="120" w:after="120"/>
        <w:rPr>
          <w:szCs w:val="20"/>
        </w:rPr>
      </w:pPr>
      <w:r w:rsidRPr="00662688">
        <w:rPr>
          <w:szCs w:val="20"/>
        </w:rPr>
        <w:t>"</w:t>
      </w:r>
      <w:r w:rsidR="00337681" w:rsidRPr="00337681">
        <w:rPr>
          <w:b/>
          <w:bCs/>
          <w:szCs w:val="20"/>
        </w:rPr>
        <w:t>Eligible Social Expenditures</w:t>
      </w:r>
      <w:r w:rsidRPr="00662688">
        <w:rPr>
          <w:szCs w:val="20"/>
        </w:rPr>
        <w:t>"</w:t>
      </w:r>
      <w:r w:rsidR="00337681" w:rsidRPr="00337681">
        <w:rPr>
          <w:szCs w:val="20"/>
        </w:rPr>
        <w:t> means expenditures that meet at least one Eligibility Criteria outlined under the Eligible Social Expenditures Categories.</w:t>
      </w:r>
    </w:p>
    <w:p w14:paraId="683A4F8C" w14:textId="0449E582" w:rsidR="00337681" w:rsidRPr="00337681" w:rsidRDefault="00662688" w:rsidP="00337681">
      <w:pPr>
        <w:spacing w:before="120" w:after="120"/>
        <w:rPr>
          <w:szCs w:val="20"/>
        </w:rPr>
      </w:pPr>
      <w:r w:rsidRPr="00662688">
        <w:rPr>
          <w:szCs w:val="20"/>
        </w:rPr>
        <w:t>"</w:t>
      </w:r>
      <w:r w:rsidR="00337681" w:rsidRPr="00337681">
        <w:rPr>
          <w:b/>
          <w:bCs/>
          <w:szCs w:val="20"/>
        </w:rPr>
        <w:t>Eligible Social Expenditures Categories</w:t>
      </w:r>
      <w:r>
        <w:rPr>
          <w:szCs w:val="20"/>
        </w:rPr>
        <w:t>"</w:t>
      </w:r>
      <w:r w:rsidR="00337681" w:rsidRPr="00337681">
        <w:rPr>
          <w:szCs w:val="20"/>
        </w:rPr>
        <w:t xml:space="preserve"> means the categories of eligible social expenditures described under "</w:t>
      </w:r>
      <w:r w:rsidR="00337681" w:rsidRPr="00337681">
        <w:rPr>
          <w:i/>
          <w:iCs/>
          <w:szCs w:val="20"/>
        </w:rPr>
        <w:t>Eligible Social Expenditures Categories</w:t>
      </w:r>
      <w:r w:rsidR="00337681" w:rsidRPr="00337681">
        <w:rPr>
          <w:szCs w:val="20"/>
        </w:rPr>
        <w:t>" below.</w:t>
      </w:r>
    </w:p>
    <w:p w14:paraId="200A9E7B" w14:textId="288F3618" w:rsidR="00337681" w:rsidRPr="00337681" w:rsidRDefault="00662688" w:rsidP="00337681">
      <w:pPr>
        <w:spacing w:before="120" w:after="120"/>
        <w:rPr>
          <w:szCs w:val="20"/>
        </w:rPr>
      </w:pPr>
      <w:r w:rsidRPr="00662688">
        <w:rPr>
          <w:szCs w:val="20"/>
        </w:rPr>
        <w:t>"</w:t>
      </w:r>
      <w:r w:rsidR="00337681" w:rsidRPr="00337681">
        <w:rPr>
          <w:b/>
          <w:bCs/>
          <w:szCs w:val="20"/>
        </w:rPr>
        <w:t xml:space="preserve">EU Taxonomy Substantial </w:t>
      </w:r>
      <w:r w:rsidR="00337681" w:rsidRPr="00662688">
        <w:rPr>
          <w:b/>
          <w:bCs/>
          <w:szCs w:val="20"/>
        </w:rPr>
        <w:t>Contribution Criteria</w:t>
      </w:r>
      <w:r>
        <w:rPr>
          <w:szCs w:val="20"/>
        </w:rPr>
        <w:t>"</w:t>
      </w:r>
      <w:r w:rsidR="00337681" w:rsidRPr="00337681">
        <w:rPr>
          <w:szCs w:val="20"/>
        </w:rPr>
        <w:t xml:space="preserve"> means the technical screening criteria adopted by the European Commission under Articles 10 to 15 of the EU Taxonomy Regulation, </w:t>
      </w:r>
      <w:r w:rsidR="00A22B33" w:rsidRPr="00EF1092">
        <w:rPr>
          <w:szCs w:val="20"/>
        </w:rPr>
        <w:t xml:space="preserve">as developed by the EU Taxonomy Delegated Acts on climate change mitigation and adaptation (Commission Delegated Regulation (EU) 2021/2139) and on the other four environmental objectives (Commission Delegated Regulation (EU) 2023/2486), </w:t>
      </w:r>
      <w:r w:rsidR="00337681" w:rsidRPr="00337681">
        <w:rPr>
          <w:szCs w:val="20"/>
        </w:rPr>
        <w:t>specifying the conditions under which an economic activity qualifies as making a substantial contribution to one or more of the six environmental objectives established therein.</w:t>
      </w:r>
    </w:p>
    <w:p w14:paraId="526E8862" w14:textId="1360567B" w:rsidR="00337681" w:rsidRPr="00337681" w:rsidRDefault="00662688" w:rsidP="00337681">
      <w:pPr>
        <w:spacing w:before="120" w:after="120"/>
        <w:rPr>
          <w:szCs w:val="20"/>
        </w:rPr>
      </w:pPr>
      <w:r w:rsidRPr="00662688">
        <w:rPr>
          <w:szCs w:val="20"/>
        </w:rPr>
        <w:t>"</w:t>
      </w:r>
      <w:r w:rsidR="00337681" w:rsidRPr="00337681">
        <w:rPr>
          <w:b/>
          <w:bCs/>
          <w:szCs w:val="20"/>
        </w:rPr>
        <w:t>Green, Social and Sustainability Bond Framework</w:t>
      </w:r>
      <w:r w:rsidRPr="00662688">
        <w:rPr>
          <w:szCs w:val="20"/>
        </w:rPr>
        <w:t>"</w:t>
      </w:r>
      <w:r w:rsidR="00337681" w:rsidRPr="00337681">
        <w:rPr>
          <w:szCs w:val="20"/>
        </w:rPr>
        <w:t> means the latest Green, Social and Sustainability Bond Framework published by the Issuer, available for viewing on its website (</w:t>
      </w:r>
      <w:hyperlink r:id="rId43" w:tgtFrame="_blank" w:history="1">
        <w:r w:rsidR="00337681" w:rsidRPr="00337681">
          <w:rPr>
            <w:rStyle w:val="Hyperlink"/>
            <w:szCs w:val="20"/>
          </w:rPr>
          <w:t>https://www.finances.ad/emissions-de-deute-public</w:t>
        </w:r>
      </w:hyperlink>
      <w:r w:rsidR="00337681" w:rsidRPr="00337681">
        <w:rPr>
          <w:szCs w:val="20"/>
        </w:rPr>
        <w:t>) (including as amended, supplemented, replaced or otherwise updated on such website from time to time).</w:t>
      </w:r>
    </w:p>
    <w:p w14:paraId="7572FE2D" w14:textId="3BDAAD24" w:rsidR="00337681" w:rsidRPr="00337681" w:rsidRDefault="00662688" w:rsidP="00337681">
      <w:pPr>
        <w:spacing w:before="120" w:after="120"/>
        <w:rPr>
          <w:szCs w:val="20"/>
        </w:rPr>
      </w:pPr>
      <w:r w:rsidRPr="00662688">
        <w:rPr>
          <w:szCs w:val="20"/>
        </w:rPr>
        <w:t>"</w:t>
      </w:r>
      <w:r w:rsidR="00337681" w:rsidRPr="00337681">
        <w:rPr>
          <w:b/>
          <w:bCs/>
          <w:szCs w:val="20"/>
        </w:rPr>
        <w:t>Minimum Safeguards</w:t>
      </w:r>
      <w:r w:rsidRPr="00662688">
        <w:rPr>
          <w:szCs w:val="20"/>
        </w:rPr>
        <w:t>"</w:t>
      </w:r>
      <w:r>
        <w:rPr>
          <w:szCs w:val="20"/>
        </w:rPr>
        <w:t xml:space="preserve"> </w:t>
      </w:r>
      <w:r w:rsidR="00337681" w:rsidRPr="00337681">
        <w:rPr>
          <w:szCs w:val="20"/>
        </w:rPr>
        <w:t>means the due diligence procedures referred to in Article 18 of the EU Taxonomy Regulation to ensure alignment with internationally recognised standards on human rights, labour rights, anti-corruption, taxation and fair competition.</w:t>
      </w:r>
    </w:p>
    <w:p w14:paraId="578DF7BC" w14:textId="77777777" w:rsidR="00337681" w:rsidRPr="00337681" w:rsidRDefault="00337681" w:rsidP="00337681">
      <w:pPr>
        <w:spacing w:before="120" w:after="120"/>
        <w:rPr>
          <w:szCs w:val="20"/>
        </w:rPr>
      </w:pPr>
    </w:p>
    <w:p w14:paraId="7C65DD01" w14:textId="77777777" w:rsidR="00337681" w:rsidRPr="00337681" w:rsidRDefault="00337681" w:rsidP="00337681">
      <w:pPr>
        <w:spacing w:before="120" w:after="120"/>
        <w:rPr>
          <w:b/>
          <w:bCs/>
          <w:szCs w:val="20"/>
        </w:rPr>
      </w:pPr>
    </w:p>
    <w:p w14:paraId="6ADC7D46" w14:textId="77777777" w:rsidR="00337681" w:rsidRPr="00337681" w:rsidRDefault="00337681" w:rsidP="00337681">
      <w:pPr>
        <w:spacing w:before="120" w:after="120"/>
        <w:rPr>
          <w:b/>
          <w:bCs/>
          <w:szCs w:val="20"/>
        </w:rPr>
      </w:pPr>
    </w:p>
    <w:p w14:paraId="27BEE7D5" w14:textId="77777777" w:rsidR="00337681" w:rsidRPr="00337681" w:rsidRDefault="00337681" w:rsidP="00337681">
      <w:pPr>
        <w:spacing w:before="120" w:after="120"/>
        <w:rPr>
          <w:szCs w:val="20"/>
        </w:rPr>
      </w:pPr>
      <w:r w:rsidRPr="00337681">
        <w:rPr>
          <w:b/>
          <w:bCs/>
          <w:szCs w:val="20"/>
        </w:rPr>
        <w:t>GREEN, SOCIAL AND SUSTAINABILITY BOND FRAMEWORK</w:t>
      </w:r>
    </w:p>
    <w:p w14:paraId="61D0A487" w14:textId="273C2A74" w:rsidR="00337681" w:rsidRPr="00337681" w:rsidRDefault="00337681" w:rsidP="00337681">
      <w:pPr>
        <w:spacing w:before="120" w:after="120"/>
        <w:rPr>
          <w:szCs w:val="20"/>
        </w:rPr>
      </w:pPr>
      <w:r w:rsidRPr="00337681">
        <w:rPr>
          <w:szCs w:val="20"/>
        </w:rPr>
        <w:t xml:space="preserve">The current Green, Social and Sustainability Bond Framework of the Issuer dated </w:t>
      </w:r>
      <w:r w:rsidR="00FD1565">
        <w:rPr>
          <w:szCs w:val="20"/>
        </w:rPr>
        <w:t xml:space="preserve">September </w:t>
      </w:r>
      <w:r w:rsidRPr="00337681">
        <w:rPr>
          <w:szCs w:val="20"/>
        </w:rPr>
        <w:t xml:space="preserve">2026 addresses the four key pillars of the </w:t>
      </w:r>
      <w:r w:rsidR="009233C0">
        <w:rPr>
          <w:szCs w:val="20"/>
        </w:rPr>
        <w:t>ICMA Principles</w:t>
      </w:r>
      <w:r w:rsidR="00E43461">
        <w:rPr>
          <w:szCs w:val="20"/>
        </w:rPr>
        <w:t xml:space="preserve"> 2025</w:t>
      </w:r>
      <w:r w:rsidRPr="00337681">
        <w:rPr>
          <w:szCs w:val="20"/>
        </w:rPr>
        <w:t>, which are (i) use of proceeds; (ii) process for project evaluation and selection; (iii) management of proceeds; and (iv) reporting.</w:t>
      </w:r>
    </w:p>
    <w:p w14:paraId="1C44BA31" w14:textId="77777777" w:rsidR="00337681" w:rsidRPr="00337681" w:rsidRDefault="00337681" w:rsidP="00337681">
      <w:pPr>
        <w:spacing w:before="120" w:after="120"/>
        <w:rPr>
          <w:b/>
          <w:bCs/>
          <w:szCs w:val="20"/>
        </w:rPr>
      </w:pPr>
      <w:r w:rsidRPr="00337681">
        <w:rPr>
          <w:b/>
          <w:bCs/>
          <w:i/>
          <w:iCs/>
          <w:szCs w:val="20"/>
        </w:rPr>
        <w:t>Use of Proceeds</w:t>
      </w:r>
    </w:p>
    <w:p w14:paraId="13A7B9E7" w14:textId="77777777" w:rsidR="00337681" w:rsidRPr="00337681" w:rsidRDefault="00337681" w:rsidP="00337681">
      <w:pPr>
        <w:spacing w:before="120" w:after="120"/>
        <w:rPr>
          <w:szCs w:val="20"/>
        </w:rPr>
      </w:pPr>
      <w:r w:rsidRPr="00337681">
        <w:rPr>
          <w:szCs w:val="20"/>
        </w:rPr>
        <w:t>The Green, Social and Sustainability Bond Framework sets the Eligible Green Expenditures Categories and the Eligible Social Expenditures Categories.</w:t>
      </w:r>
    </w:p>
    <w:p w14:paraId="24938D10" w14:textId="77777777" w:rsidR="00337681" w:rsidRPr="00337681" w:rsidRDefault="00337681" w:rsidP="00337681">
      <w:pPr>
        <w:spacing w:before="120" w:after="120"/>
        <w:rPr>
          <w:szCs w:val="20"/>
          <w:u w:val="single"/>
        </w:rPr>
      </w:pPr>
      <w:r w:rsidRPr="00337681">
        <w:rPr>
          <w:i/>
          <w:iCs/>
          <w:szCs w:val="20"/>
          <w:u w:val="single"/>
        </w:rPr>
        <w:t>Eligible Green Expenditures Categories</w:t>
      </w:r>
    </w:p>
    <w:p w14:paraId="4B9776DA" w14:textId="62E836BF" w:rsidR="00337681" w:rsidRPr="00337681" w:rsidRDefault="00337681" w:rsidP="000D5238">
      <w:pPr>
        <w:numPr>
          <w:ilvl w:val="0"/>
          <w:numId w:val="50"/>
        </w:numPr>
        <w:spacing w:before="120" w:after="120"/>
        <w:rPr>
          <w:szCs w:val="20"/>
        </w:rPr>
      </w:pPr>
      <w:r w:rsidRPr="00337681">
        <w:rPr>
          <w:szCs w:val="20"/>
        </w:rPr>
        <w:t xml:space="preserve">Renewable energy – </w:t>
      </w:r>
      <w:r w:rsidR="00A22B33" w:rsidRPr="00EF1092">
        <w:rPr>
          <w:szCs w:val="20"/>
        </w:rPr>
        <w:t>expenditures for the development, construction, acquisition, operation, maintenance and integration of renewable energy generation, storage and grid infrastructure, aligned, where feasible, with EU Taxonomy Substantial Contribution Criteria for the relevant activities or, alternatively, meeting recognised performance thresholds such as a carbon intensity of electricity transmitted or distributed ≤ 100 gCO₂e/kWh</w:t>
      </w:r>
      <w:r w:rsidR="00A22B33">
        <w:rPr>
          <w:szCs w:val="20"/>
        </w:rPr>
        <w:t>.</w:t>
      </w:r>
    </w:p>
    <w:p w14:paraId="74D4A59E" w14:textId="77777777" w:rsidR="00337681" w:rsidRPr="00337681" w:rsidRDefault="00337681" w:rsidP="000D5238">
      <w:pPr>
        <w:numPr>
          <w:ilvl w:val="1"/>
          <w:numId w:val="50"/>
        </w:numPr>
        <w:spacing w:before="120" w:after="120"/>
        <w:rPr>
          <w:szCs w:val="20"/>
        </w:rPr>
      </w:pPr>
      <w:r w:rsidRPr="00337681">
        <w:rPr>
          <w:szCs w:val="20"/>
        </w:rPr>
        <w:t>UN SDGs contribution: SDG 7 (Affordable and Clean Energy), SDG 13 (Climate Action).</w:t>
      </w:r>
    </w:p>
    <w:p w14:paraId="39D4CF2F" w14:textId="055AE614" w:rsidR="00337681" w:rsidRPr="00337681" w:rsidRDefault="00337681" w:rsidP="000D5238">
      <w:pPr>
        <w:numPr>
          <w:ilvl w:val="0"/>
          <w:numId w:val="50"/>
        </w:numPr>
        <w:spacing w:before="120" w:after="120"/>
        <w:rPr>
          <w:szCs w:val="20"/>
        </w:rPr>
      </w:pPr>
      <w:r w:rsidRPr="00337681">
        <w:rPr>
          <w:szCs w:val="20"/>
        </w:rPr>
        <w:t xml:space="preserve">Energy efficiency – </w:t>
      </w:r>
      <w:r w:rsidR="00A22B33" w:rsidRPr="00EF1092">
        <w:rPr>
          <w:szCs w:val="20"/>
        </w:rPr>
        <w:t>expenditures aimed at promoting energy savings and efficiency improvements in both public and private sectors, aligned, where feasible, with EU Taxonomy Substantial Contribution Criteria for the relevant activities or, alternatively, meeting performance thresholds such as achieving a minimum 30% reduction in energy consumption or primary energy demand compared to baseline performance, achieving an Energy Performance Certificate (EPC) rating of class A, or, for new buildings, complying with Nearly Zero-Energy Building (NZEB) standards</w:t>
      </w:r>
      <w:r w:rsidRPr="00337681">
        <w:rPr>
          <w:szCs w:val="20"/>
        </w:rPr>
        <w:t xml:space="preserve">. </w:t>
      </w:r>
    </w:p>
    <w:p w14:paraId="58767CD9" w14:textId="77777777" w:rsidR="00337681" w:rsidRPr="00337681" w:rsidRDefault="00337681" w:rsidP="000D5238">
      <w:pPr>
        <w:numPr>
          <w:ilvl w:val="1"/>
          <w:numId w:val="50"/>
        </w:numPr>
        <w:spacing w:before="120" w:after="120"/>
        <w:rPr>
          <w:szCs w:val="20"/>
        </w:rPr>
      </w:pPr>
      <w:r w:rsidRPr="00337681">
        <w:rPr>
          <w:szCs w:val="20"/>
        </w:rPr>
        <w:t>UN SDGs contribution: SDG 7 (Affordable and Clean Energy), SDG 13 (Climate Action)</w:t>
      </w:r>
    </w:p>
    <w:p w14:paraId="2874024E" w14:textId="77777777" w:rsidR="00337681" w:rsidRPr="00337681" w:rsidRDefault="00337681" w:rsidP="000D5238">
      <w:pPr>
        <w:numPr>
          <w:ilvl w:val="0"/>
          <w:numId w:val="50"/>
        </w:numPr>
        <w:spacing w:before="120" w:after="120"/>
        <w:rPr>
          <w:szCs w:val="20"/>
        </w:rPr>
      </w:pPr>
      <w:r w:rsidRPr="00337681">
        <w:rPr>
          <w:szCs w:val="20"/>
        </w:rPr>
        <w:t xml:space="preserve">Clean transportation – expenditures aimed at deploying low-carbon public transportation and promoting low-carbon individual transportation, aligned with EU Taxonomy Substantial Contribution Criteria for the relevant activities. </w:t>
      </w:r>
    </w:p>
    <w:p w14:paraId="7CA1F42F" w14:textId="77777777" w:rsidR="00337681" w:rsidRPr="00337681" w:rsidRDefault="00337681" w:rsidP="000D5238">
      <w:pPr>
        <w:numPr>
          <w:ilvl w:val="1"/>
          <w:numId w:val="50"/>
        </w:numPr>
        <w:spacing w:before="120" w:after="120"/>
        <w:rPr>
          <w:szCs w:val="20"/>
        </w:rPr>
      </w:pPr>
      <w:r w:rsidRPr="00337681">
        <w:rPr>
          <w:szCs w:val="20"/>
        </w:rPr>
        <w:t>UN SDGs contribution: SDG 11 (Sustainable Cities and Communities), SDG 13 (Climate Action).</w:t>
      </w:r>
    </w:p>
    <w:p w14:paraId="5FF28F22" w14:textId="66CF5359" w:rsidR="00337681" w:rsidRPr="00337681" w:rsidRDefault="00337681" w:rsidP="000D5238">
      <w:pPr>
        <w:numPr>
          <w:ilvl w:val="0"/>
          <w:numId w:val="50"/>
        </w:numPr>
        <w:spacing w:before="120" w:after="120"/>
        <w:rPr>
          <w:szCs w:val="20"/>
        </w:rPr>
      </w:pPr>
      <w:r w:rsidRPr="00337681">
        <w:rPr>
          <w:szCs w:val="20"/>
        </w:rPr>
        <w:t xml:space="preserve">Sustainable water and </w:t>
      </w:r>
      <w:r w:rsidR="00F60A75" w:rsidRPr="00F60A75">
        <w:rPr>
          <w:szCs w:val="20"/>
        </w:rPr>
        <w:t>wastewater management – expenditures aimed at developing, constructing, operating and maintaining sustainable water and wastewater infrastructure and projects that contribute to improved water quality, wastewater collection and treatment systems and enhanced climate resilience through flood prevention and mitigation measures, aligned, where feasible, with EU Taxonomy Substantial Contribution Criteria for the relevant activities or, alternatively, with recognised market practices in sustainable water management</w:t>
      </w:r>
      <w:r w:rsidRPr="00337681">
        <w:rPr>
          <w:szCs w:val="20"/>
        </w:rPr>
        <w:t xml:space="preserve">. </w:t>
      </w:r>
    </w:p>
    <w:p w14:paraId="352B533B" w14:textId="77777777" w:rsidR="00337681" w:rsidRPr="00337681" w:rsidRDefault="00337681" w:rsidP="000D5238">
      <w:pPr>
        <w:numPr>
          <w:ilvl w:val="1"/>
          <w:numId w:val="50"/>
        </w:numPr>
        <w:spacing w:before="120" w:after="120"/>
        <w:rPr>
          <w:szCs w:val="20"/>
        </w:rPr>
      </w:pPr>
      <w:r w:rsidRPr="00337681">
        <w:rPr>
          <w:szCs w:val="20"/>
        </w:rPr>
        <w:t>UN SDGs contribution: SDG 6 (Clean Water and Sanitation).</w:t>
      </w:r>
    </w:p>
    <w:p w14:paraId="526748A7" w14:textId="78523840" w:rsidR="00337681" w:rsidRPr="00337681" w:rsidRDefault="00337681" w:rsidP="000D5238">
      <w:pPr>
        <w:numPr>
          <w:ilvl w:val="0"/>
          <w:numId w:val="50"/>
        </w:numPr>
        <w:spacing w:before="120" w:after="120"/>
        <w:rPr>
          <w:szCs w:val="20"/>
        </w:rPr>
      </w:pPr>
      <w:r w:rsidRPr="00337681">
        <w:rPr>
          <w:szCs w:val="20"/>
        </w:rPr>
        <w:t xml:space="preserve">Pollution prevention and </w:t>
      </w:r>
      <w:r w:rsidR="00F60A75" w:rsidRPr="00F60A75">
        <w:rPr>
          <w:szCs w:val="20"/>
        </w:rPr>
        <w:t>control &amp; circular economy – expenditures aimed at developing, constructing, operating and maintaining sustainable waste treatment infrastructure and projects, aligned, where feasible, with EU Taxonomy Substantial Contribution Criteria for the relevant activities or, alternatively, with recognised market practices in sustainable waste management</w:t>
      </w:r>
      <w:r w:rsidRPr="00337681">
        <w:rPr>
          <w:szCs w:val="20"/>
        </w:rPr>
        <w:t xml:space="preserve">. </w:t>
      </w:r>
    </w:p>
    <w:p w14:paraId="43FA6289" w14:textId="77777777" w:rsidR="00337681" w:rsidRPr="00337681" w:rsidRDefault="00337681" w:rsidP="000D5238">
      <w:pPr>
        <w:numPr>
          <w:ilvl w:val="1"/>
          <w:numId w:val="50"/>
        </w:numPr>
        <w:spacing w:before="120" w:after="120"/>
        <w:rPr>
          <w:szCs w:val="20"/>
        </w:rPr>
      </w:pPr>
      <w:r w:rsidRPr="00337681">
        <w:rPr>
          <w:szCs w:val="20"/>
        </w:rPr>
        <w:t>UN SDGs contribution: SDG 11 (Sustainable Cities and Communities), SDG 12 (Responsible Consumption and Production).</w:t>
      </w:r>
    </w:p>
    <w:p w14:paraId="411472EF" w14:textId="2C0D41BF" w:rsidR="00337681" w:rsidRPr="00337681" w:rsidRDefault="00A22B33" w:rsidP="000D5238">
      <w:pPr>
        <w:numPr>
          <w:ilvl w:val="0"/>
          <w:numId w:val="50"/>
        </w:numPr>
        <w:spacing w:before="120" w:after="120"/>
        <w:rPr>
          <w:szCs w:val="20"/>
        </w:rPr>
      </w:pPr>
      <w:r w:rsidRPr="00EF1092">
        <w:rPr>
          <w:szCs w:val="20"/>
        </w:rPr>
        <w:t>Sustainable management of living natural resources, land use and biodiversity protection – expenditures relating to the development of sustainable agriculture or projects that contribute to reforestation, preservation and restoration of natural landscapes, aligned, where feasible, with EU Taxonomy Substantial Contribution Criteria for the relevant activities or, alternatively, with recognised market practices such as certified agriculture under the EU Organic label or forestry practices including FSC, PEFC or equivalent standard</w:t>
      </w:r>
      <w:r w:rsidR="00337681" w:rsidRPr="00337681">
        <w:rPr>
          <w:szCs w:val="20"/>
        </w:rPr>
        <w:t xml:space="preserve">. </w:t>
      </w:r>
    </w:p>
    <w:p w14:paraId="71FD29CF" w14:textId="77777777" w:rsidR="00337681" w:rsidRPr="00337681" w:rsidRDefault="00337681" w:rsidP="000D5238">
      <w:pPr>
        <w:numPr>
          <w:ilvl w:val="1"/>
          <w:numId w:val="50"/>
        </w:numPr>
        <w:spacing w:before="120" w:after="120"/>
        <w:rPr>
          <w:szCs w:val="20"/>
        </w:rPr>
      </w:pPr>
      <w:r w:rsidRPr="00337681">
        <w:rPr>
          <w:szCs w:val="20"/>
        </w:rPr>
        <w:t>UN SDGs contribution: SDG 15 (Life on Land).</w:t>
      </w:r>
    </w:p>
    <w:p w14:paraId="005289A3" w14:textId="54C1CB50" w:rsidR="00337681" w:rsidRPr="00337681" w:rsidRDefault="00A22B33" w:rsidP="000D5238">
      <w:pPr>
        <w:numPr>
          <w:ilvl w:val="0"/>
          <w:numId w:val="50"/>
        </w:numPr>
        <w:spacing w:before="120" w:after="120"/>
        <w:rPr>
          <w:szCs w:val="20"/>
        </w:rPr>
      </w:pPr>
      <w:r w:rsidRPr="00EF1092">
        <w:rPr>
          <w:szCs w:val="20"/>
        </w:rPr>
        <w:t xml:space="preserve">Climate change adaptation – expenditures for the improvement of resilience and adaptive capacities with the goal of facing climate change consequences. These expenditures shall be </w:t>
      </w:r>
      <w:r w:rsidRPr="00EF1092">
        <w:rPr>
          <w:szCs w:val="20"/>
        </w:rPr>
        <w:lastRenderedPageBreak/>
        <w:t>aligned, where feasible, with EU Taxonomy Substantial Contribution Criteria for the relevant activities or, alternatively, with recognised market practices</w:t>
      </w:r>
      <w:r w:rsidR="00337681" w:rsidRPr="00337681">
        <w:rPr>
          <w:szCs w:val="20"/>
        </w:rPr>
        <w:t xml:space="preserve">. </w:t>
      </w:r>
    </w:p>
    <w:p w14:paraId="5EB3075D" w14:textId="77777777" w:rsidR="00337681" w:rsidRPr="00337681" w:rsidRDefault="00337681" w:rsidP="000D5238">
      <w:pPr>
        <w:numPr>
          <w:ilvl w:val="1"/>
          <w:numId w:val="50"/>
        </w:numPr>
        <w:spacing w:before="120" w:after="120"/>
        <w:rPr>
          <w:szCs w:val="20"/>
          <w:lang w:val="fr-FR"/>
        </w:rPr>
      </w:pPr>
      <w:r w:rsidRPr="00337681">
        <w:rPr>
          <w:szCs w:val="20"/>
          <w:lang w:val="fr-FR"/>
        </w:rPr>
        <w:t>UN SDGs contribution: SDG 13 (Climate Action).</w:t>
      </w:r>
    </w:p>
    <w:p w14:paraId="152E6C01" w14:textId="77777777" w:rsidR="00337681" w:rsidRPr="00337681" w:rsidRDefault="00337681" w:rsidP="00337681">
      <w:pPr>
        <w:spacing w:before="120" w:after="120"/>
        <w:rPr>
          <w:i/>
          <w:iCs/>
          <w:szCs w:val="20"/>
          <w:u w:val="single"/>
        </w:rPr>
      </w:pPr>
      <w:r w:rsidRPr="00337681">
        <w:rPr>
          <w:i/>
          <w:iCs/>
          <w:szCs w:val="20"/>
          <w:u w:val="single"/>
        </w:rPr>
        <w:t>Eligible Social Expenditures Categories</w:t>
      </w:r>
    </w:p>
    <w:p w14:paraId="30F22773" w14:textId="7FEBC2FE" w:rsidR="00337681" w:rsidRPr="00337681" w:rsidRDefault="00A22B33" w:rsidP="000D5238">
      <w:pPr>
        <w:numPr>
          <w:ilvl w:val="0"/>
          <w:numId w:val="50"/>
        </w:numPr>
        <w:spacing w:before="120" w:after="120"/>
        <w:rPr>
          <w:szCs w:val="20"/>
        </w:rPr>
      </w:pPr>
      <w:r w:rsidRPr="00EF1092">
        <w:rPr>
          <w:szCs w:val="20"/>
        </w:rPr>
        <w:t>Access to essential services – health and healthcare: expenditures relating to provision, modernisation and operation of public and subsidised healthcare infrastructures and services</w:t>
      </w:r>
      <w:r w:rsidR="00337681" w:rsidRPr="00337681">
        <w:rPr>
          <w:szCs w:val="20"/>
        </w:rPr>
        <w:t xml:space="preserve">. </w:t>
      </w:r>
    </w:p>
    <w:p w14:paraId="3713A1FD" w14:textId="77777777" w:rsidR="00337681" w:rsidRPr="00337681" w:rsidRDefault="00337681" w:rsidP="000D5238">
      <w:pPr>
        <w:numPr>
          <w:ilvl w:val="1"/>
          <w:numId w:val="50"/>
        </w:numPr>
        <w:spacing w:before="120" w:after="120"/>
        <w:rPr>
          <w:szCs w:val="20"/>
        </w:rPr>
      </w:pPr>
      <w:r w:rsidRPr="00337681">
        <w:rPr>
          <w:szCs w:val="20"/>
        </w:rPr>
        <w:t>UN SDGs contribution: SDG 3 (Good Health and Well-Being).</w:t>
      </w:r>
    </w:p>
    <w:p w14:paraId="60C757F0" w14:textId="77777777" w:rsidR="00337681" w:rsidRPr="00337681" w:rsidRDefault="00337681" w:rsidP="000D5238">
      <w:pPr>
        <w:numPr>
          <w:ilvl w:val="0"/>
          <w:numId w:val="50"/>
        </w:numPr>
        <w:spacing w:before="120" w:after="120"/>
        <w:rPr>
          <w:szCs w:val="20"/>
        </w:rPr>
      </w:pPr>
      <w:r w:rsidRPr="00337681">
        <w:rPr>
          <w:szCs w:val="20"/>
        </w:rPr>
        <w:t xml:space="preserve">Access to essential services – education: expenditures relating to the provision, modernisation and operation of public education infrastructures and services. </w:t>
      </w:r>
    </w:p>
    <w:p w14:paraId="4DF53E8A" w14:textId="77777777" w:rsidR="00337681" w:rsidRPr="00337681" w:rsidRDefault="00337681" w:rsidP="000D5238">
      <w:pPr>
        <w:numPr>
          <w:ilvl w:val="1"/>
          <w:numId w:val="50"/>
        </w:numPr>
        <w:spacing w:before="120" w:after="120"/>
        <w:rPr>
          <w:szCs w:val="20"/>
        </w:rPr>
      </w:pPr>
      <w:r w:rsidRPr="00337681">
        <w:rPr>
          <w:szCs w:val="20"/>
        </w:rPr>
        <w:t>UN SDGs contribution: SDG 4 (Quality Education).</w:t>
      </w:r>
    </w:p>
    <w:p w14:paraId="76BDDB20" w14:textId="658757B2" w:rsidR="00337681" w:rsidRPr="00337681" w:rsidRDefault="00A22B33" w:rsidP="000D5238">
      <w:pPr>
        <w:numPr>
          <w:ilvl w:val="0"/>
          <w:numId w:val="50"/>
        </w:numPr>
        <w:spacing w:before="120" w:after="120"/>
        <w:rPr>
          <w:szCs w:val="20"/>
        </w:rPr>
      </w:pPr>
      <w:r w:rsidRPr="00EF1092">
        <w:rPr>
          <w:szCs w:val="20"/>
        </w:rPr>
        <w:t>Employment generation: expenditures supporting stable employment creation and preservation, including support for MSMEs, professional integration of persons with disabilities and reintegration of unemployed individuals</w:t>
      </w:r>
      <w:r w:rsidR="00337681" w:rsidRPr="00337681">
        <w:rPr>
          <w:szCs w:val="20"/>
        </w:rPr>
        <w:t xml:space="preserve">. </w:t>
      </w:r>
    </w:p>
    <w:p w14:paraId="5F740989" w14:textId="77777777" w:rsidR="00337681" w:rsidRPr="00337681" w:rsidRDefault="00337681" w:rsidP="000D5238">
      <w:pPr>
        <w:numPr>
          <w:ilvl w:val="1"/>
          <w:numId w:val="50"/>
        </w:numPr>
        <w:spacing w:before="120" w:after="120"/>
        <w:rPr>
          <w:szCs w:val="20"/>
        </w:rPr>
      </w:pPr>
      <w:r w:rsidRPr="00337681">
        <w:rPr>
          <w:szCs w:val="20"/>
        </w:rPr>
        <w:t>UN SDGs contribution: SDG 8 (Decent Work and Economic Growth).</w:t>
      </w:r>
    </w:p>
    <w:p w14:paraId="431C0A49" w14:textId="1369AA08" w:rsidR="00337681" w:rsidRPr="00337681" w:rsidRDefault="00A22B33" w:rsidP="000D5238">
      <w:pPr>
        <w:numPr>
          <w:ilvl w:val="0"/>
          <w:numId w:val="50"/>
        </w:numPr>
        <w:spacing w:before="120" w:after="120"/>
        <w:rPr>
          <w:szCs w:val="20"/>
        </w:rPr>
      </w:pPr>
      <w:r w:rsidRPr="00EF1092">
        <w:rPr>
          <w:szCs w:val="20"/>
        </w:rPr>
        <w:t>Affordable housing: expenditures relating to the production, financing and allocation of access to affordable housing for households with a legally recognised housing need who are legal residents in Andorra and whose gross annual income does not exceed the applicable thresholds established according to household composition</w:t>
      </w:r>
      <w:r w:rsidR="00337681" w:rsidRPr="00337681">
        <w:rPr>
          <w:szCs w:val="20"/>
        </w:rPr>
        <w:t xml:space="preserve">. </w:t>
      </w:r>
    </w:p>
    <w:p w14:paraId="559F5CDE" w14:textId="77777777" w:rsidR="00337681" w:rsidRPr="00337681" w:rsidRDefault="00337681" w:rsidP="000D5238">
      <w:pPr>
        <w:numPr>
          <w:ilvl w:val="1"/>
          <w:numId w:val="50"/>
        </w:numPr>
        <w:spacing w:before="120" w:after="120"/>
        <w:rPr>
          <w:szCs w:val="20"/>
        </w:rPr>
      </w:pPr>
      <w:r w:rsidRPr="00337681">
        <w:rPr>
          <w:szCs w:val="20"/>
        </w:rPr>
        <w:t>UN SDGs contribution: SDG 11 (Sustainable Cities and Communities).</w:t>
      </w:r>
    </w:p>
    <w:p w14:paraId="58AD4B97" w14:textId="3CD67AA1" w:rsidR="00337681" w:rsidRPr="00337681" w:rsidRDefault="00A22B33" w:rsidP="000D5238">
      <w:pPr>
        <w:numPr>
          <w:ilvl w:val="0"/>
          <w:numId w:val="50"/>
        </w:numPr>
        <w:spacing w:before="120" w:after="120"/>
        <w:rPr>
          <w:szCs w:val="20"/>
        </w:rPr>
      </w:pPr>
      <w:r w:rsidRPr="00EF1092">
        <w:rPr>
          <w:szCs w:val="20"/>
        </w:rPr>
        <w:t>Socioeconomic advancement and empowerment: expenditures aimed at reducing social and economic inequalities and promoting social inclusion, autonomy, equal opportunities and resilience against serious social and environmental</w:t>
      </w:r>
      <w:r>
        <w:rPr>
          <w:szCs w:val="20"/>
        </w:rPr>
        <w:t xml:space="preserve"> risks</w:t>
      </w:r>
      <w:r w:rsidR="00337681" w:rsidRPr="00337681">
        <w:rPr>
          <w:szCs w:val="20"/>
        </w:rPr>
        <w:t xml:space="preserve">. </w:t>
      </w:r>
    </w:p>
    <w:p w14:paraId="41170D84" w14:textId="77777777" w:rsidR="00337681" w:rsidRPr="00337681" w:rsidRDefault="00337681" w:rsidP="000D5238">
      <w:pPr>
        <w:numPr>
          <w:ilvl w:val="1"/>
          <w:numId w:val="50"/>
        </w:numPr>
        <w:spacing w:before="120" w:after="120"/>
        <w:rPr>
          <w:szCs w:val="20"/>
        </w:rPr>
      </w:pPr>
      <w:r w:rsidRPr="00337681">
        <w:rPr>
          <w:szCs w:val="20"/>
        </w:rPr>
        <w:t>UN SDGs contribution: SDG 10 (Reduced Inequalities).</w:t>
      </w:r>
    </w:p>
    <w:p w14:paraId="21810534" w14:textId="2BC1D8BC" w:rsidR="00337681" w:rsidRPr="00337681" w:rsidRDefault="00337681" w:rsidP="00337681">
      <w:pPr>
        <w:spacing w:before="120" w:after="120"/>
        <w:rPr>
          <w:szCs w:val="20"/>
        </w:rPr>
      </w:pPr>
      <w:r w:rsidRPr="00337681">
        <w:rPr>
          <w:szCs w:val="20"/>
        </w:rPr>
        <w:t xml:space="preserve">The examples of associated Eligible Green and Social Expenditures are for illustrative purposes only and are not exhaustive. Where relevant and feasible, green categories consider the Substantial Contribution Criteria from the EU Taxonomy Regulation and its implementing delegated regulations. </w:t>
      </w:r>
      <w:r w:rsidR="00A22B33" w:rsidRPr="00EF1092">
        <w:rPr>
          <w:szCs w:val="20"/>
        </w:rPr>
        <w:t>The Issuer will explore the feasibility of incorporating the Do No Significant Harm (DNSH) and Minimum Safeguards assessment in future Sustainable Bond</w:t>
      </w:r>
      <w:r w:rsidR="00FD1565">
        <w:rPr>
          <w:szCs w:val="20"/>
        </w:rPr>
        <w:t>s</w:t>
      </w:r>
      <w:r w:rsidR="00A22B33" w:rsidRPr="00EF1092">
        <w:rPr>
          <w:szCs w:val="20"/>
        </w:rPr>
        <w:t xml:space="preserve"> Reporting</w:t>
      </w:r>
      <w:r w:rsidRPr="00337681">
        <w:rPr>
          <w:szCs w:val="20"/>
        </w:rPr>
        <w:t>.</w:t>
      </w:r>
    </w:p>
    <w:p w14:paraId="6DB1629F" w14:textId="77777777" w:rsidR="00337681" w:rsidRPr="00337681" w:rsidRDefault="00337681" w:rsidP="00337681">
      <w:pPr>
        <w:spacing w:before="120" w:after="120"/>
        <w:rPr>
          <w:szCs w:val="20"/>
        </w:rPr>
      </w:pPr>
      <w:r w:rsidRPr="00337681">
        <w:rPr>
          <w:szCs w:val="20"/>
        </w:rPr>
        <w:t>Each eligible category is subject to exclusion criteria as described in the Green, Social and Sustainability Bond Framework.</w:t>
      </w:r>
    </w:p>
    <w:p w14:paraId="49215995" w14:textId="77777777" w:rsidR="00337681" w:rsidRPr="00337681" w:rsidRDefault="00337681" w:rsidP="00337681">
      <w:pPr>
        <w:spacing w:before="120" w:after="120"/>
        <w:rPr>
          <w:b/>
          <w:bCs/>
          <w:szCs w:val="20"/>
        </w:rPr>
      </w:pPr>
      <w:r w:rsidRPr="00337681">
        <w:rPr>
          <w:b/>
          <w:bCs/>
          <w:i/>
          <w:iCs/>
          <w:szCs w:val="20"/>
        </w:rPr>
        <w:t>Process for project evaluation and selection</w:t>
      </w:r>
    </w:p>
    <w:p w14:paraId="1F7691A8" w14:textId="7973965E" w:rsidR="00337681" w:rsidRPr="00337681" w:rsidRDefault="00337681" w:rsidP="00210977">
      <w:pPr>
        <w:spacing w:before="120" w:after="120"/>
        <w:rPr>
          <w:szCs w:val="20"/>
        </w:rPr>
      </w:pPr>
      <w:r w:rsidRPr="00337681">
        <w:rPr>
          <w:szCs w:val="20"/>
        </w:rPr>
        <w:t xml:space="preserve">The evaluation and selection of Eligible Green and Social Expenditures is overseen by a two-fold governance process: </w:t>
      </w:r>
      <w:r w:rsidR="00531CA8">
        <w:rPr>
          <w:szCs w:val="20"/>
        </w:rPr>
        <w:t xml:space="preserve">(i) </w:t>
      </w:r>
      <w:r w:rsidRPr="00337681">
        <w:rPr>
          <w:szCs w:val="20"/>
        </w:rPr>
        <w:t xml:space="preserve">an inter-ministerial working group coordinated by the Ministry of Finance of the Principality of Andorra prepares a preliminary list of eligible expenditures, </w:t>
      </w:r>
      <w:r w:rsidR="00531CA8" w:rsidRPr="00531CA8">
        <w:rPr>
          <w:szCs w:val="20"/>
        </w:rPr>
        <w:t>verifying their alignment with</w:t>
      </w:r>
      <w:r w:rsidR="00531CA8">
        <w:rPr>
          <w:szCs w:val="20"/>
        </w:rPr>
        <w:t xml:space="preserve"> </w:t>
      </w:r>
      <w:r w:rsidR="00531CA8" w:rsidRPr="00531CA8">
        <w:rPr>
          <w:szCs w:val="20"/>
        </w:rPr>
        <w:t>the Eligibility Criteria set out under “Use of Proceeds” above,</w:t>
      </w:r>
      <w:r w:rsidR="00531CA8">
        <w:rPr>
          <w:szCs w:val="20"/>
        </w:rPr>
        <w:t xml:space="preserve"> </w:t>
      </w:r>
      <w:r w:rsidRPr="00337681">
        <w:rPr>
          <w:szCs w:val="20"/>
        </w:rPr>
        <w:t xml:space="preserve">and </w:t>
      </w:r>
      <w:r w:rsidR="00531CA8">
        <w:rPr>
          <w:szCs w:val="20"/>
        </w:rPr>
        <w:t xml:space="preserve">(ii) </w:t>
      </w:r>
      <w:r w:rsidRPr="00337681">
        <w:rPr>
          <w:szCs w:val="20"/>
        </w:rPr>
        <w:t>a steering committee comprised of representatives from the Ministry of Finance validates the final list</w:t>
      </w:r>
      <w:r w:rsidR="00531CA8">
        <w:rPr>
          <w:szCs w:val="20"/>
        </w:rPr>
        <w:t xml:space="preserve">, </w:t>
      </w:r>
      <w:r w:rsidR="00210977" w:rsidRPr="00210977">
        <w:rPr>
          <w:szCs w:val="20"/>
        </w:rPr>
        <w:t>confirming that each Eligible Green</w:t>
      </w:r>
      <w:r w:rsidR="00210977">
        <w:rPr>
          <w:szCs w:val="20"/>
        </w:rPr>
        <w:t xml:space="preserve"> </w:t>
      </w:r>
      <w:r w:rsidR="00210977" w:rsidRPr="00210977">
        <w:rPr>
          <w:szCs w:val="20"/>
        </w:rPr>
        <w:t>and Social Expenditure meets the relevant Eligibility Criteria applicable to the Eligible Green</w:t>
      </w:r>
      <w:r w:rsidR="00210977">
        <w:rPr>
          <w:szCs w:val="20"/>
        </w:rPr>
        <w:t xml:space="preserve"> </w:t>
      </w:r>
      <w:r w:rsidR="00210977" w:rsidRPr="00210977">
        <w:rPr>
          <w:szCs w:val="20"/>
        </w:rPr>
        <w:t>Expenditures Categories or the Eligible Social Expenditures Categories, as applicable, described under</w:t>
      </w:r>
      <w:r w:rsidR="00210977">
        <w:rPr>
          <w:szCs w:val="20"/>
        </w:rPr>
        <w:t xml:space="preserve"> </w:t>
      </w:r>
      <w:r w:rsidR="00210977" w:rsidRPr="00210977">
        <w:rPr>
          <w:szCs w:val="20"/>
        </w:rPr>
        <w:t>“Use of Proceeds” above. The criteria used by the Issuer to identify the Eligible Green and Social</w:t>
      </w:r>
      <w:r w:rsidR="00210977">
        <w:rPr>
          <w:szCs w:val="20"/>
        </w:rPr>
        <w:t xml:space="preserve"> </w:t>
      </w:r>
      <w:r w:rsidR="00210977" w:rsidRPr="00210977">
        <w:rPr>
          <w:szCs w:val="20"/>
        </w:rPr>
        <w:t>Expenditures to be financed or refinanced are the Eligibility Criteria described under “Use of Proceeds”</w:t>
      </w:r>
      <w:r w:rsidR="00210977">
        <w:rPr>
          <w:szCs w:val="20"/>
        </w:rPr>
        <w:t xml:space="preserve"> </w:t>
      </w:r>
      <w:r w:rsidR="00210977" w:rsidRPr="00210977">
        <w:rPr>
          <w:szCs w:val="20"/>
        </w:rPr>
        <w:t>above.</w:t>
      </w:r>
    </w:p>
    <w:p w14:paraId="22BE9C6B" w14:textId="77777777" w:rsidR="00337681" w:rsidRPr="00337681" w:rsidRDefault="00337681" w:rsidP="00337681">
      <w:pPr>
        <w:spacing w:before="120" w:after="120"/>
        <w:rPr>
          <w:b/>
          <w:bCs/>
          <w:szCs w:val="20"/>
        </w:rPr>
      </w:pPr>
      <w:r w:rsidRPr="00337681">
        <w:rPr>
          <w:b/>
          <w:bCs/>
          <w:i/>
          <w:iCs/>
          <w:szCs w:val="20"/>
        </w:rPr>
        <w:t>Management of proceeds</w:t>
      </w:r>
    </w:p>
    <w:p w14:paraId="05838C2B" w14:textId="1D565B6A" w:rsidR="00337681" w:rsidRPr="00337681" w:rsidRDefault="00FD1565" w:rsidP="00337681">
      <w:pPr>
        <w:spacing w:before="120" w:after="120"/>
        <w:rPr>
          <w:szCs w:val="20"/>
        </w:rPr>
      </w:pPr>
      <w:r w:rsidRPr="00EF1092">
        <w:rPr>
          <w:szCs w:val="20"/>
        </w:rPr>
        <w:t>The net proceeds raised from the Issuer's Green/Social/Sustainability Bonds issuance will be deposited into the Central Government Treasury and managed alongside the Government's other financial resources, in line with Andorra's standard treasury and liquidity policy</w:t>
      </w:r>
      <w:r w:rsidRPr="00337681">
        <w:rPr>
          <w:szCs w:val="20"/>
        </w:rPr>
        <w:t xml:space="preserve">. Each Green/Social/Sustainability Bond issuance will be allocated to Eligible Green and Social Expenditures on a nominal equivalence basis incurred in the year preceding the relevant issuance of Notes, the same year as the issuance, or future voted expenditures up to three years succeeding the year of issuance. </w:t>
      </w:r>
      <w:r w:rsidRPr="00EF1092">
        <w:rPr>
          <w:szCs w:val="20"/>
        </w:rPr>
        <w:t xml:space="preserve">Pending full allocation, unallocated proceeds will be managed in accordance with the Government of Andorra's treasury management practices and the exclusion criteria set out in the Use of Proceeds section of the Green, Social and Sustainability Bond Framework. Should any Eligible </w:t>
      </w:r>
      <w:r>
        <w:rPr>
          <w:szCs w:val="20"/>
        </w:rPr>
        <w:t xml:space="preserve">Social </w:t>
      </w:r>
      <w:r w:rsidRPr="00EF1092">
        <w:rPr>
          <w:szCs w:val="20"/>
        </w:rPr>
        <w:t>Expenditure</w:t>
      </w:r>
      <w:r>
        <w:rPr>
          <w:szCs w:val="20"/>
        </w:rPr>
        <w:t xml:space="preserve"> or Eligible Green Expenditure</w:t>
      </w:r>
      <w:r w:rsidRPr="00EF1092">
        <w:rPr>
          <w:szCs w:val="20"/>
        </w:rPr>
        <w:t xml:space="preserve"> cease to meet the </w:t>
      </w:r>
      <w:r>
        <w:rPr>
          <w:szCs w:val="20"/>
        </w:rPr>
        <w:t>E</w:t>
      </w:r>
      <w:r w:rsidRPr="00EF1092">
        <w:rPr>
          <w:szCs w:val="20"/>
        </w:rPr>
        <w:t xml:space="preserve">ligibility </w:t>
      </w:r>
      <w:r>
        <w:rPr>
          <w:szCs w:val="20"/>
        </w:rPr>
        <w:t>C</w:t>
      </w:r>
      <w:r w:rsidRPr="00EF1092">
        <w:rPr>
          <w:szCs w:val="20"/>
        </w:rPr>
        <w:t xml:space="preserve">riteria </w:t>
      </w:r>
      <w:r w:rsidRPr="00EF1092">
        <w:rPr>
          <w:szCs w:val="20"/>
        </w:rPr>
        <w:lastRenderedPageBreak/>
        <w:t>defined in the Green, Social and Sustainability Bond Framework, the Steering Committee will endeavour to substitute it with another qualifying expenditure as soon as reasonably practicable</w:t>
      </w:r>
      <w:r>
        <w:rPr>
          <w:szCs w:val="20"/>
        </w:rPr>
        <w:t xml:space="preserve"> and, where possible, within 12 months of identifying such circumstance</w:t>
      </w:r>
      <w:r w:rsidRPr="00337681">
        <w:rPr>
          <w:szCs w:val="20"/>
        </w:rPr>
        <w:t>.</w:t>
      </w:r>
      <w:r>
        <w:rPr>
          <w:szCs w:val="20"/>
        </w:rPr>
        <w:t xml:space="preserve"> </w:t>
      </w:r>
      <w:r w:rsidRPr="000A1D20">
        <w:rPr>
          <w:szCs w:val="20"/>
        </w:rPr>
        <w:t xml:space="preserve">It is </w:t>
      </w:r>
      <w:r>
        <w:rPr>
          <w:szCs w:val="20"/>
        </w:rPr>
        <w:t>the Issuer’s</w:t>
      </w:r>
      <w:r w:rsidRPr="000A1D20">
        <w:rPr>
          <w:szCs w:val="20"/>
        </w:rPr>
        <w:t xml:space="preserve"> intention to identify Eligible</w:t>
      </w:r>
      <w:r>
        <w:rPr>
          <w:szCs w:val="20"/>
        </w:rPr>
        <w:t xml:space="preserve"> Social</w:t>
      </w:r>
      <w:r w:rsidRPr="000A1D20">
        <w:rPr>
          <w:szCs w:val="20"/>
        </w:rPr>
        <w:t xml:space="preserve"> Expenditures </w:t>
      </w:r>
      <w:r>
        <w:rPr>
          <w:szCs w:val="20"/>
        </w:rPr>
        <w:t xml:space="preserve">and Eligible Green Expenditures </w:t>
      </w:r>
      <w:r w:rsidRPr="000A1D20">
        <w:rPr>
          <w:szCs w:val="20"/>
        </w:rPr>
        <w:t xml:space="preserve">in excess of the total amount of Green/Social/Sustainability Bonds outstanding under </w:t>
      </w:r>
      <w:r>
        <w:rPr>
          <w:szCs w:val="20"/>
        </w:rPr>
        <w:t>the</w:t>
      </w:r>
      <w:r w:rsidRPr="000A1D20">
        <w:rPr>
          <w:szCs w:val="20"/>
        </w:rPr>
        <w:t xml:space="preserve"> </w:t>
      </w:r>
      <w:r w:rsidRPr="00337681">
        <w:rPr>
          <w:szCs w:val="20"/>
        </w:rPr>
        <w:t xml:space="preserve">Green, Social and Sustainability Bond </w:t>
      </w:r>
      <w:r w:rsidRPr="000A1D20">
        <w:rPr>
          <w:szCs w:val="20"/>
        </w:rPr>
        <w:t>Framework</w:t>
      </w:r>
      <w:r w:rsidR="00337681" w:rsidRPr="00337681">
        <w:rPr>
          <w:szCs w:val="20"/>
        </w:rPr>
        <w:t>.</w:t>
      </w:r>
    </w:p>
    <w:p w14:paraId="22A4F230" w14:textId="77777777" w:rsidR="00337681" w:rsidRPr="00337681" w:rsidRDefault="00337681" w:rsidP="00337681">
      <w:pPr>
        <w:spacing w:before="120" w:after="120"/>
        <w:rPr>
          <w:b/>
          <w:bCs/>
          <w:szCs w:val="20"/>
        </w:rPr>
      </w:pPr>
      <w:r w:rsidRPr="00337681">
        <w:rPr>
          <w:b/>
          <w:bCs/>
          <w:i/>
          <w:iCs/>
          <w:szCs w:val="20"/>
        </w:rPr>
        <w:t>Reporting</w:t>
      </w:r>
    </w:p>
    <w:p w14:paraId="2CEBE77E" w14:textId="585CA834" w:rsidR="00337681" w:rsidRPr="00337681" w:rsidRDefault="00337681" w:rsidP="00337681">
      <w:pPr>
        <w:spacing w:before="120" w:after="120"/>
        <w:rPr>
          <w:szCs w:val="20"/>
        </w:rPr>
      </w:pPr>
      <w:r w:rsidRPr="00337681">
        <w:rPr>
          <w:szCs w:val="20"/>
        </w:rPr>
        <w:t>The Issuer is committed to providing investors with an annual sustainable bond report (the “</w:t>
      </w:r>
      <w:r w:rsidRPr="00337681">
        <w:rPr>
          <w:b/>
          <w:bCs/>
          <w:szCs w:val="20"/>
        </w:rPr>
        <w:t>Sustainable Bond</w:t>
      </w:r>
      <w:r w:rsidR="00FD1565">
        <w:rPr>
          <w:b/>
          <w:bCs/>
          <w:szCs w:val="20"/>
        </w:rPr>
        <w:t>s</w:t>
      </w:r>
      <w:r w:rsidRPr="00337681">
        <w:rPr>
          <w:b/>
          <w:bCs/>
          <w:szCs w:val="20"/>
        </w:rPr>
        <w:t xml:space="preserve"> Reporting</w:t>
      </w:r>
      <w:r w:rsidRPr="00337681">
        <w:rPr>
          <w:szCs w:val="20"/>
        </w:rPr>
        <w:t>”) until full allocation of the proceeds. Such Sustainable Bond Reporting will include allocation reporting and impact reporting, in each case as further described in the Green, Social and Sustainability Bond Framework.</w:t>
      </w:r>
    </w:p>
    <w:p w14:paraId="711C8E42" w14:textId="77777777" w:rsidR="00337681" w:rsidRPr="00337681" w:rsidRDefault="00337681" w:rsidP="00337681">
      <w:pPr>
        <w:spacing w:before="120" w:after="120"/>
        <w:rPr>
          <w:b/>
          <w:bCs/>
          <w:szCs w:val="20"/>
        </w:rPr>
      </w:pPr>
      <w:r w:rsidRPr="00337681">
        <w:rPr>
          <w:b/>
          <w:bCs/>
          <w:i/>
          <w:iCs/>
          <w:szCs w:val="20"/>
        </w:rPr>
        <w:t>External review</w:t>
      </w:r>
    </w:p>
    <w:p w14:paraId="6F8A70BC" w14:textId="11AECEDB" w:rsidR="00337681" w:rsidRPr="00337681" w:rsidRDefault="00337681" w:rsidP="00337681">
      <w:pPr>
        <w:spacing w:before="120" w:after="120"/>
        <w:rPr>
          <w:szCs w:val="20"/>
        </w:rPr>
      </w:pPr>
      <w:r w:rsidRPr="00337681">
        <w:rPr>
          <w:szCs w:val="20"/>
        </w:rPr>
        <w:t xml:space="preserve">The Issuer has mandated </w:t>
      </w:r>
      <w:r w:rsidR="00A22B33" w:rsidRPr="00F13211">
        <w:rPr>
          <w:szCs w:val="20"/>
        </w:rPr>
        <w:t>Sustainable Fitch</w:t>
      </w:r>
      <w:r w:rsidRPr="00337681">
        <w:rPr>
          <w:szCs w:val="20"/>
        </w:rPr>
        <w:t xml:space="preserve"> to provide an independent Second Party Opinion on the Green, Social and Sustainability Bond Framework. </w:t>
      </w:r>
      <w:r w:rsidR="00A22B33" w:rsidRPr="00AD78FA">
        <w:rPr>
          <w:szCs w:val="20"/>
        </w:rPr>
        <w:t>The Issuer also commits to obtaining annual post-issuance verification of the allocation report by an independent external reviewer</w:t>
      </w:r>
      <w:r w:rsidRPr="00337681">
        <w:rPr>
          <w:szCs w:val="20"/>
        </w:rPr>
        <w:t>.</w:t>
      </w:r>
    </w:p>
    <w:p w14:paraId="2D13D8C1" w14:textId="77777777" w:rsidR="00337681" w:rsidRPr="00337681" w:rsidRDefault="00337681" w:rsidP="00337681">
      <w:pPr>
        <w:spacing w:before="120" w:after="120"/>
        <w:rPr>
          <w:szCs w:val="20"/>
        </w:rPr>
      </w:pPr>
      <w:r w:rsidRPr="00337681">
        <w:rPr>
          <w:szCs w:val="20"/>
        </w:rPr>
        <w:t>For the avoidance of doubt, neither the Green, Social and Sustainability Bond Framework, the Second Party Opinion, nor any of the above reports, opinions or contents of any of the above or below websites are, nor shall either of them be deemed to be, incorporated in, and/or form part of, this Base Prospectus.</w:t>
      </w:r>
    </w:p>
    <w:p w14:paraId="6D6F32B6" w14:textId="77777777" w:rsidR="00337681" w:rsidRPr="00337681" w:rsidRDefault="00337681" w:rsidP="00337681">
      <w:pPr>
        <w:spacing w:before="120" w:after="120"/>
        <w:rPr>
          <w:szCs w:val="20"/>
        </w:rPr>
      </w:pPr>
      <w:r w:rsidRPr="00337681">
        <w:rPr>
          <w:szCs w:val="20"/>
        </w:rPr>
        <w:t>The Issuer may amend, supplement, replace, update or withdraw the Green, Social and Sustainability Bond Framework in the future. The Green, Social and Sustainability Bond Framework, and the above reports, opinions, including any changes thereto, will be available on the Issuer's website at </w:t>
      </w:r>
      <w:hyperlink r:id="rId44" w:tgtFrame="_blank" w:history="1">
        <w:r w:rsidRPr="00337681">
          <w:rPr>
            <w:rStyle w:val="Hyperlink"/>
            <w:szCs w:val="20"/>
          </w:rPr>
          <w:t>https://www.finances.ad/emissions-de-deute-public</w:t>
        </w:r>
      </w:hyperlink>
      <w:r w:rsidRPr="00337681">
        <w:rPr>
          <w:szCs w:val="20"/>
        </w:rPr>
        <w:t>. Potential investors in Green/Social/Sustainability Bonds should access the latest version of the relevant document on the Issuer's website. Furthermore, investors should have regard to the factors described under the section headed "</w:t>
      </w:r>
      <w:r w:rsidRPr="00337681">
        <w:rPr>
          <w:i/>
          <w:iCs/>
          <w:szCs w:val="20"/>
        </w:rPr>
        <w:t xml:space="preserve">Notes issued as Green/Social/Sustainability Bonds with a specific use of proceeds, may not meet investor expectations or requirements" </w:t>
      </w:r>
      <w:r w:rsidRPr="00E42811">
        <w:rPr>
          <w:szCs w:val="20"/>
        </w:rPr>
        <w:t>in</w:t>
      </w:r>
      <w:r w:rsidRPr="00337681">
        <w:rPr>
          <w:i/>
          <w:iCs/>
          <w:szCs w:val="20"/>
        </w:rPr>
        <w:t xml:space="preserve"> "Risk Factors</w:t>
      </w:r>
      <w:r w:rsidRPr="00337681">
        <w:rPr>
          <w:szCs w:val="20"/>
        </w:rPr>
        <w:t>".</w:t>
      </w:r>
    </w:p>
    <w:p w14:paraId="1C7797D1" w14:textId="37E38857" w:rsidR="008C4957" w:rsidRPr="0085022A" w:rsidRDefault="008C4957" w:rsidP="00814186">
      <w:pPr>
        <w:spacing w:before="120" w:after="120"/>
        <w:rPr>
          <w:szCs w:val="20"/>
        </w:rPr>
      </w:pPr>
      <w:r w:rsidRPr="0085022A">
        <w:rPr>
          <w:szCs w:val="20"/>
        </w:rPr>
        <w:br w:type="page"/>
      </w:r>
    </w:p>
    <w:p w14:paraId="191AA457" w14:textId="71EA69DC" w:rsidR="002F7977" w:rsidRPr="0085022A" w:rsidRDefault="00F87670" w:rsidP="00E03EE2">
      <w:pPr>
        <w:pStyle w:val="Title1"/>
        <w:pageBreakBefore w:val="0"/>
        <w:widowControl w:val="0"/>
        <w:spacing w:before="120" w:after="120" w:line="26" w:lineRule="atLeast"/>
        <w:outlineLvl w:val="0"/>
        <w:rPr>
          <w:rFonts w:ascii="Times New Roman" w:hAnsi="Times New Roman" w:cs="Times New Roman"/>
          <w:i/>
          <w:szCs w:val="20"/>
        </w:rPr>
      </w:pPr>
      <w:bookmarkStart w:id="142" w:name="_Toc234422882"/>
      <w:bookmarkStart w:id="143" w:name="_Toc235094387"/>
      <w:r w:rsidRPr="0085022A">
        <w:rPr>
          <w:rFonts w:ascii="Times New Roman" w:hAnsi="Times New Roman" w:cs="Times New Roman"/>
          <w:szCs w:val="20"/>
        </w:rPr>
        <w:lastRenderedPageBreak/>
        <w:t>DESCRIPTION OF THE ISSUER</w:t>
      </w:r>
      <w:bookmarkEnd w:id="137"/>
      <w:bookmarkEnd w:id="142"/>
      <w:bookmarkEnd w:id="143"/>
    </w:p>
    <w:p w14:paraId="010DF811" w14:textId="77777777" w:rsidR="00F95D22" w:rsidRPr="0085022A" w:rsidRDefault="00F95D22" w:rsidP="00E03EE2">
      <w:pPr>
        <w:pStyle w:val="AOHead2"/>
        <w:tabs>
          <w:tab w:val="clear" w:pos="720"/>
        </w:tabs>
        <w:spacing w:before="120" w:after="120" w:line="26" w:lineRule="atLeast"/>
        <w:rPr>
          <w:sz w:val="20"/>
          <w:szCs w:val="20"/>
        </w:rPr>
      </w:pPr>
      <w:bookmarkStart w:id="144" w:name="_Hlk63858235"/>
      <w:r w:rsidRPr="0085022A">
        <w:rPr>
          <w:sz w:val="20"/>
          <w:szCs w:val="20"/>
        </w:rPr>
        <w:t>Area and Population</w:t>
      </w:r>
    </w:p>
    <w:bookmarkEnd w:id="144"/>
    <w:p w14:paraId="0FF26298" w14:textId="1066A3FB" w:rsidR="00F95D22" w:rsidRPr="00CC36B7" w:rsidRDefault="00F95D22" w:rsidP="00CC36B7">
      <w:pPr>
        <w:pStyle w:val="BodyText"/>
        <w:rPr>
          <w:rFonts w:eastAsiaTheme="minorHAnsi"/>
        </w:rPr>
      </w:pPr>
      <w:r w:rsidRPr="0085022A">
        <w:t xml:space="preserve">The Principality of Andorra, with </w:t>
      </w:r>
      <w:bookmarkStart w:id="145" w:name="_Hlk65171192"/>
      <w:r w:rsidR="004C2572">
        <w:rPr>
          <w:color w:val="000000" w:themeColor="text1"/>
        </w:rPr>
        <w:t>90,105</w:t>
      </w:r>
      <w:r w:rsidR="00795DBC" w:rsidRPr="00795DBC">
        <w:rPr>
          <w:color w:val="000000" w:themeColor="text1"/>
        </w:rPr>
        <w:t xml:space="preserve"> </w:t>
      </w:r>
      <w:r w:rsidRPr="0085022A">
        <w:t xml:space="preserve">inhabitants </w:t>
      </w:r>
      <w:r w:rsidR="007165D6">
        <w:t>as of</w:t>
      </w:r>
      <w:r w:rsidRPr="0085022A">
        <w:t xml:space="preserve"> </w:t>
      </w:r>
      <w:r w:rsidR="004C2572">
        <w:t>July</w:t>
      </w:r>
      <w:r w:rsidR="00795DBC">
        <w:t xml:space="preserve"> </w:t>
      </w:r>
      <w:r w:rsidRPr="0085022A">
        <w:t>202</w:t>
      </w:r>
      <w:bookmarkEnd w:id="145"/>
      <w:r w:rsidR="00795DBC">
        <w:t>6</w:t>
      </w:r>
      <w:r w:rsidRPr="0085022A">
        <w:t>, is located on the Mediterranean slopes of the eastern Pyrenees, between Spain and France, bounded, for a length of 6</w:t>
      </w:r>
      <w:r w:rsidR="00795DBC">
        <w:t>4</w:t>
      </w:r>
      <w:r w:rsidRPr="0085022A">
        <w:t>.</w:t>
      </w:r>
      <w:r w:rsidR="00795DBC">
        <w:t>56</w:t>
      </w:r>
      <w:r w:rsidRPr="0085022A">
        <w:t xml:space="preserve"> km, with the Autonomous Community of Catalonia (Spain) to the south, and with the region of </w:t>
      </w:r>
      <w:r w:rsidR="00E42811">
        <w:t>Occitanie</w:t>
      </w:r>
      <w:r w:rsidRPr="0085022A">
        <w:t xml:space="preserve"> (France) to the north for a length of 5</w:t>
      </w:r>
      <w:r w:rsidR="00795DBC">
        <w:t>9.45</w:t>
      </w:r>
      <w:r w:rsidRPr="0085022A">
        <w:t xml:space="preserve"> km. The territory of the Principality has an area of 468 km</w:t>
      </w:r>
      <w:r w:rsidRPr="007165D6">
        <w:rPr>
          <w:vertAlign w:val="superscript"/>
        </w:rPr>
        <w:t>2</w:t>
      </w:r>
      <w:r w:rsidRPr="0085022A">
        <w:t xml:space="preserve"> and an average altitude of 1,996 m.</w:t>
      </w:r>
      <w:r w:rsidR="00E42811" w:rsidRPr="00E42811">
        <w:rPr>
          <w:noProof/>
          <w:vertAlign w:val="superscript"/>
          <w:lang w:eastAsia="es-ES"/>
        </w:rPr>
        <w:t xml:space="preserve"> </w:t>
      </w:r>
    </w:p>
    <w:p w14:paraId="60BD2075" w14:textId="2835307D" w:rsidR="00F95D22" w:rsidRPr="0085022A" w:rsidRDefault="00CC36B7" w:rsidP="00E03EE2">
      <w:pPr>
        <w:pStyle w:val="AODocTxtL1"/>
        <w:spacing w:before="120" w:after="120" w:line="26" w:lineRule="atLeast"/>
        <w:ind w:left="0"/>
        <w:jc w:val="center"/>
        <w:rPr>
          <w:noProof/>
          <w:sz w:val="20"/>
          <w:szCs w:val="20"/>
          <w:lang w:eastAsia="es-ES"/>
        </w:rPr>
      </w:pPr>
      <w:r w:rsidRPr="00CC36B7">
        <w:rPr>
          <w:noProof/>
          <w:sz w:val="20"/>
          <w:szCs w:val="20"/>
          <w:lang w:eastAsia="es-ES"/>
        </w:rPr>
        <w:drawing>
          <wp:inline distT="0" distB="0" distL="0" distR="0" wp14:anchorId="2B51C6FD" wp14:editId="198BEC1A">
            <wp:extent cx="4160520" cy="3327340"/>
            <wp:effectExtent l="0" t="0" r="0" b="6985"/>
            <wp:docPr id="54941178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4162932" cy="3329269"/>
                    </a:xfrm>
                    <a:prstGeom prst="rect">
                      <a:avLst/>
                    </a:prstGeom>
                    <a:noFill/>
                    <a:ln>
                      <a:noFill/>
                    </a:ln>
                  </pic:spPr>
                </pic:pic>
              </a:graphicData>
            </a:graphic>
          </wp:inline>
        </w:drawing>
      </w:r>
    </w:p>
    <w:p w14:paraId="2D838D87" w14:textId="126B1EEE" w:rsidR="00795DBC" w:rsidRDefault="00F95D22" w:rsidP="00795DBC">
      <w:pPr>
        <w:pStyle w:val="AOHead2"/>
        <w:spacing w:before="120" w:after="120" w:line="26" w:lineRule="atLeast"/>
        <w:rPr>
          <w:noProof/>
          <w:szCs w:val="20"/>
          <w:vertAlign w:val="superscript"/>
          <w:lang w:eastAsia="es-ES"/>
        </w:rPr>
      </w:pPr>
      <w:r w:rsidRPr="0085022A">
        <w:rPr>
          <w:noProof/>
          <w:sz w:val="20"/>
          <w:szCs w:val="20"/>
          <w:lang w:eastAsia="es-ES"/>
        </w:rPr>
        <w:t>History</w:t>
      </w:r>
      <w:r w:rsidR="00795DBC" w:rsidRPr="00795DBC">
        <w:rPr>
          <w:noProof/>
          <w:szCs w:val="20"/>
          <w:vertAlign w:val="superscript"/>
          <w:lang w:eastAsia="es-ES"/>
        </w:rPr>
        <w:t xml:space="preserve"> </w:t>
      </w:r>
    </w:p>
    <w:p w14:paraId="701BB595" w14:textId="77777777" w:rsidR="00E42811" w:rsidRPr="00E42811" w:rsidRDefault="00E42811" w:rsidP="00E42811">
      <w:pPr>
        <w:pStyle w:val="BodyText"/>
      </w:pPr>
      <w:r w:rsidRPr="00E42811">
        <w:t>The origins of the Co-Principality can be traced back to the 6th century, when there is evidence of the creation of the Bisbat d’Urgell. After a brief period of Muslim control of the area in the 8th century, the Franks led by the Carolingian dynasty occupied Andorra under the orders of Emperor Charlemagne. The valleys thus remained within the sphere of influence of the Marca Hispànica and came under Carolingian administration, becoming integrated into the Comtat d’Urgell at least from the year 843.</w:t>
      </w:r>
    </w:p>
    <w:p w14:paraId="7211F6FC" w14:textId="77777777" w:rsidR="00E42811" w:rsidRPr="00E42811" w:rsidRDefault="00E42811" w:rsidP="00E42811">
      <w:pPr>
        <w:pStyle w:val="BodyText"/>
      </w:pPr>
      <w:r w:rsidRPr="00E42811">
        <w:t xml:space="preserve">In the 10th century, the Counts of Urgell gradually transferred properties from their domains to the ecclesiastical authorities. Thus, in 988, Borrell II, Count of Barcelona and Urgell, ceded comital properties in Andorra to the Diocese of Urgell, and in 1133 Count Ermengol IV of Urgell sold the Andorran valleys in their entirety to the Church of Urgell. The new jurisdictional situation of the Bishops of Urgell in Andorra gave rise to the first conflicts between the Church and certain lords who had until then supported it. The vescomtes de Castellbò, allied with the County of Foix, confronted the Bishop of Urgell until the signing of the two </w:t>
      </w:r>
      <w:r w:rsidRPr="009233C0">
        <w:rPr>
          <w:i/>
          <w:iCs/>
        </w:rPr>
        <w:t>Pariatges</w:t>
      </w:r>
      <w:r w:rsidRPr="00E42811">
        <w:t xml:space="preserve"> in 1278 and 1288 respectively.</w:t>
      </w:r>
    </w:p>
    <w:p w14:paraId="363D0414" w14:textId="77777777" w:rsidR="00E42811" w:rsidRPr="00E42811" w:rsidRDefault="00E42811" w:rsidP="00E42811">
      <w:pPr>
        <w:pStyle w:val="BodyText"/>
      </w:pPr>
      <w:r w:rsidRPr="00E42811">
        <w:t xml:space="preserve">The </w:t>
      </w:r>
      <w:r w:rsidRPr="00E42811">
        <w:rPr>
          <w:i/>
          <w:iCs/>
        </w:rPr>
        <w:t>Pariatges</w:t>
      </w:r>
      <w:r w:rsidRPr="00E42811">
        <w:t>, signed by the Bishop of Urgell and the Count of Foix, established an indivisible joint ownership of the valleys, granting equal rights and powers to both lords, who from then onwards became co-lords of Andorra. Their signing marks the beginning of the Co-Principality and, therefore, of a new legal and institutional reality for the valleys of Andorra and their inhabitants, which would eventually become a de facto independence.</w:t>
      </w:r>
    </w:p>
    <w:p w14:paraId="5DD247B5" w14:textId="77777777" w:rsidR="00E42811" w:rsidRPr="00E42811" w:rsidRDefault="00E42811" w:rsidP="00E42811">
      <w:pPr>
        <w:pStyle w:val="BodyText"/>
      </w:pPr>
      <w:r w:rsidRPr="00E42811">
        <w:t>Over the years, while the Bishop of Urgell remained Co-Prince of Andorra, changes occurred in France: the disappearance of the County of Foix led the King of France, as heir to the Count of Foix, to become Co-Prince. The monarch held the title until the French Revolution of 1789, when the title of French Co-Prince passed to the Head of State of France, a position that today is held by the President of the French Republic.</w:t>
      </w:r>
    </w:p>
    <w:p w14:paraId="6715DFCA" w14:textId="77777777" w:rsidR="00E42811" w:rsidRPr="00E42811" w:rsidRDefault="00E42811" w:rsidP="00E42811">
      <w:pPr>
        <w:pStyle w:val="BodyText"/>
      </w:pPr>
      <w:r w:rsidRPr="00E42811">
        <w:lastRenderedPageBreak/>
        <w:t>After centuries of institutional rigidity, by the end of the 1970s it had become evident that the Andorran institutions needed to be reformed and modernised on the basis of the Co-Principality. The period known as the Procés de Reforma began, reaching a major milestone in 1981 with the creation of the first Government of Andorra, known as the Consell Executiu. At the same time, the first steps were taken towards the separation of powers through reforms of the Penal Code and the Administrative Code.</w:t>
      </w:r>
    </w:p>
    <w:p w14:paraId="4D373DF2" w14:textId="77777777" w:rsidR="00E42811" w:rsidRPr="00E42811" w:rsidRDefault="00E42811" w:rsidP="00E42811">
      <w:pPr>
        <w:pStyle w:val="BodyText"/>
      </w:pPr>
      <w:r w:rsidRPr="00E42811">
        <w:t>This process of change was definitively consolidated with the approval of the Constitution by referendum on 14 March 1993. The Constitution transformed the Principality of Andorra into an independent, democratic, social and rule-of-law state. Although this may seem recent, the Principality of Andorra has been governed by its own institutional system for more than 700 years.</w:t>
      </w:r>
    </w:p>
    <w:p w14:paraId="08A39DFA" w14:textId="77777777" w:rsidR="00F95D22" w:rsidRPr="007165D6" w:rsidRDefault="00F95D22" w:rsidP="00E03EE2">
      <w:pPr>
        <w:pStyle w:val="AOHead2"/>
        <w:tabs>
          <w:tab w:val="clear" w:pos="720"/>
        </w:tabs>
        <w:spacing w:before="120" w:after="120" w:line="26" w:lineRule="atLeast"/>
        <w:rPr>
          <w:sz w:val="20"/>
          <w:szCs w:val="20"/>
        </w:rPr>
      </w:pPr>
      <w:r w:rsidRPr="007165D6">
        <w:rPr>
          <w:sz w:val="20"/>
          <w:szCs w:val="20"/>
        </w:rPr>
        <w:t>Political System and Government Structure</w:t>
      </w:r>
    </w:p>
    <w:p w14:paraId="48674055" w14:textId="24E61857" w:rsidR="00795DBC" w:rsidRPr="007165D6" w:rsidRDefault="00795DBC" w:rsidP="00795DBC">
      <w:pPr>
        <w:pStyle w:val="AODocTxtL1"/>
        <w:ind w:left="0"/>
        <w:rPr>
          <w:sz w:val="20"/>
          <w:szCs w:val="20"/>
        </w:rPr>
      </w:pPr>
      <w:r w:rsidRPr="007165D6">
        <w:rPr>
          <w:sz w:val="20"/>
          <w:szCs w:val="20"/>
        </w:rPr>
        <w:t>The political regime of the Principality of Andorra is a parliamentary co-principality. Catalan is the only official language of the Principality of Andorra. Other languages used in social environments are usually Spanish</w:t>
      </w:r>
      <w:r w:rsidR="007165D6" w:rsidRPr="007165D6">
        <w:rPr>
          <w:sz w:val="20"/>
          <w:szCs w:val="20"/>
        </w:rPr>
        <w:t xml:space="preserve"> (Castellano)</w:t>
      </w:r>
      <w:r w:rsidRPr="007165D6">
        <w:rPr>
          <w:sz w:val="20"/>
          <w:szCs w:val="20"/>
        </w:rPr>
        <w:t>, French and Portuguese due to the diversification of resident communities in the country.</w:t>
      </w:r>
    </w:p>
    <w:p w14:paraId="26F7E4BF" w14:textId="77777777" w:rsidR="00F95D22" w:rsidRPr="007165D6" w:rsidRDefault="00F95D22" w:rsidP="00E03EE2">
      <w:pPr>
        <w:pStyle w:val="AOHead3"/>
        <w:tabs>
          <w:tab w:val="clear" w:pos="1440"/>
        </w:tabs>
        <w:spacing w:before="120" w:after="120" w:line="26" w:lineRule="atLeast"/>
        <w:ind w:left="0" w:firstLine="0"/>
        <w:rPr>
          <w:b/>
          <w:i/>
          <w:sz w:val="20"/>
          <w:szCs w:val="20"/>
        </w:rPr>
      </w:pPr>
      <w:r w:rsidRPr="007165D6">
        <w:rPr>
          <w:b/>
          <w:i/>
          <w:sz w:val="20"/>
          <w:szCs w:val="20"/>
        </w:rPr>
        <w:t>The Constitution</w:t>
      </w:r>
    </w:p>
    <w:p w14:paraId="0F0F37A6" w14:textId="2A4087E4" w:rsidR="00F95D22" w:rsidRPr="007165D6" w:rsidRDefault="00F95D22" w:rsidP="00E03EE2">
      <w:pPr>
        <w:pStyle w:val="AODocTxtL2"/>
        <w:spacing w:before="120" w:after="120" w:line="26" w:lineRule="atLeast"/>
        <w:ind w:left="0"/>
        <w:rPr>
          <w:sz w:val="20"/>
          <w:szCs w:val="20"/>
        </w:rPr>
      </w:pPr>
      <w:r w:rsidRPr="007165D6">
        <w:rPr>
          <w:sz w:val="20"/>
          <w:szCs w:val="20"/>
        </w:rPr>
        <w:t xml:space="preserve">The Constitution defines the figure of the Co-princes as the head of </w:t>
      </w:r>
      <w:r w:rsidR="00795DBC" w:rsidRPr="007165D6">
        <w:rPr>
          <w:sz w:val="20"/>
          <w:szCs w:val="20"/>
        </w:rPr>
        <w:t xml:space="preserve">the </w:t>
      </w:r>
      <w:r w:rsidRPr="007165D6">
        <w:rPr>
          <w:sz w:val="20"/>
          <w:szCs w:val="20"/>
        </w:rPr>
        <w:t xml:space="preserve">State of the Principality of Andorra, jointly and indivisibly. They are, </w:t>
      </w:r>
      <w:r w:rsidR="00795DBC" w:rsidRPr="007165D6">
        <w:rPr>
          <w:sz w:val="20"/>
          <w:szCs w:val="20"/>
        </w:rPr>
        <w:t xml:space="preserve">in a personal and exclusive capacity, </w:t>
      </w:r>
      <w:r w:rsidRPr="007165D6">
        <w:rPr>
          <w:sz w:val="20"/>
          <w:szCs w:val="20"/>
        </w:rPr>
        <w:t>the bishop of Urgell and the president of the French Republic. The Co-princes mediate and moderate the functioning of the country</w:t>
      </w:r>
      <w:r w:rsidR="005440FD" w:rsidRPr="007165D6">
        <w:rPr>
          <w:sz w:val="20"/>
          <w:szCs w:val="20"/>
        </w:rPr>
        <w:t>'</w:t>
      </w:r>
      <w:r w:rsidRPr="007165D6">
        <w:rPr>
          <w:sz w:val="20"/>
          <w:szCs w:val="20"/>
        </w:rPr>
        <w:t xml:space="preserve">s </w:t>
      </w:r>
      <w:r w:rsidR="00B733F6" w:rsidRPr="007165D6">
        <w:rPr>
          <w:sz w:val="20"/>
          <w:szCs w:val="20"/>
        </w:rPr>
        <w:t>p</w:t>
      </w:r>
      <w:r w:rsidR="00795DBC" w:rsidRPr="007165D6">
        <w:rPr>
          <w:sz w:val="20"/>
          <w:szCs w:val="20"/>
        </w:rPr>
        <w:t>ublic authorities</w:t>
      </w:r>
      <w:r w:rsidRPr="007165D6">
        <w:rPr>
          <w:sz w:val="20"/>
          <w:szCs w:val="20"/>
        </w:rPr>
        <w:t xml:space="preserve"> and institutions. Their duties include, among others, sanctioning and enacting laws, calling general elections, calling referendums at the request of the head of the Government and a majority of the General Council concerning issues of a political nature. </w:t>
      </w:r>
      <w:r w:rsidR="007165D6">
        <w:rPr>
          <w:sz w:val="20"/>
          <w:szCs w:val="20"/>
        </w:rPr>
        <w:t>As of the date of this Base Prospectus</w:t>
      </w:r>
      <w:r w:rsidRPr="007165D6">
        <w:rPr>
          <w:sz w:val="20"/>
          <w:szCs w:val="20"/>
        </w:rPr>
        <w:t xml:space="preserve">, the </w:t>
      </w:r>
      <w:r w:rsidR="00795DBC" w:rsidRPr="007165D6">
        <w:rPr>
          <w:sz w:val="20"/>
          <w:szCs w:val="20"/>
        </w:rPr>
        <w:t>Episcopal</w:t>
      </w:r>
      <w:r w:rsidRPr="007165D6">
        <w:rPr>
          <w:sz w:val="20"/>
          <w:szCs w:val="20"/>
        </w:rPr>
        <w:t xml:space="preserve"> Co-prince is </w:t>
      </w:r>
      <w:r w:rsidR="00795DBC" w:rsidRPr="007165D6">
        <w:rPr>
          <w:sz w:val="20"/>
          <w:szCs w:val="20"/>
        </w:rPr>
        <w:t>Josep-Lluís Serrano Pentinat</w:t>
      </w:r>
      <w:r w:rsidRPr="007165D6">
        <w:rPr>
          <w:sz w:val="20"/>
          <w:szCs w:val="20"/>
        </w:rPr>
        <w:t xml:space="preserve">, and the French Co-prince is Emmanuel Macron. </w:t>
      </w:r>
    </w:p>
    <w:p w14:paraId="55D6A0FD" w14:textId="77777777" w:rsidR="00F95D22" w:rsidRPr="0085022A" w:rsidRDefault="00F95D22" w:rsidP="00E03EE2">
      <w:pPr>
        <w:pStyle w:val="AOAltHead3"/>
        <w:spacing w:before="120" w:after="120" w:line="26" w:lineRule="atLeast"/>
        <w:rPr>
          <w:b/>
          <w:i/>
          <w:sz w:val="20"/>
          <w:szCs w:val="20"/>
        </w:rPr>
      </w:pPr>
      <w:r w:rsidRPr="0085022A">
        <w:rPr>
          <w:b/>
          <w:i/>
          <w:sz w:val="20"/>
          <w:szCs w:val="20"/>
        </w:rPr>
        <w:t xml:space="preserve">The Legislative </w:t>
      </w:r>
    </w:p>
    <w:p w14:paraId="68FBFF32" w14:textId="08A9F7D8" w:rsidR="00795DBC" w:rsidRDefault="00795DBC" w:rsidP="00E03EE2">
      <w:pPr>
        <w:pStyle w:val="AODocTxtL1"/>
        <w:spacing w:before="120" w:after="120" w:line="26" w:lineRule="atLeast"/>
        <w:ind w:left="0"/>
        <w:rPr>
          <w:sz w:val="20"/>
          <w:szCs w:val="20"/>
        </w:rPr>
      </w:pPr>
      <w:r w:rsidRPr="00795DBC">
        <w:rPr>
          <w:sz w:val="20"/>
          <w:szCs w:val="20"/>
        </w:rPr>
        <w:t xml:space="preserve">The General Council which expresses the mixed and equal representation of the national population and the seven parishes, represents the Andorran people and exercises legislative power in the Principality of Andorra. It is made up of 28 councillors elected by universal, free, equal and direct, suffrage for a term of four years. It traces its origins back to the "Consell de la Terra" created in 1419 and reformed in 1866. </w:t>
      </w:r>
    </w:p>
    <w:p w14:paraId="3EC2D356" w14:textId="5C8C7E8E" w:rsidR="00F95D22" w:rsidRPr="0085022A" w:rsidRDefault="00F95D22" w:rsidP="00E03EE2">
      <w:pPr>
        <w:pStyle w:val="AODocTxtL1"/>
        <w:spacing w:before="120" w:after="120" w:line="26" w:lineRule="atLeast"/>
        <w:ind w:left="0"/>
        <w:rPr>
          <w:sz w:val="20"/>
          <w:szCs w:val="20"/>
        </w:rPr>
      </w:pPr>
      <w:r w:rsidRPr="0085022A">
        <w:rPr>
          <w:sz w:val="20"/>
          <w:szCs w:val="20"/>
        </w:rPr>
        <w:t xml:space="preserve">Although it is a unicameral parliament, its make-up provides for both national and </w:t>
      </w:r>
      <w:r w:rsidR="00795DBC">
        <w:rPr>
          <w:sz w:val="20"/>
          <w:szCs w:val="20"/>
        </w:rPr>
        <w:t xml:space="preserve">local </w:t>
      </w:r>
      <w:r w:rsidRPr="0085022A">
        <w:rPr>
          <w:sz w:val="20"/>
          <w:szCs w:val="20"/>
        </w:rPr>
        <w:t xml:space="preserve">representation, in accordance with constituencies. Of the twenty-eight councillors, fourteen are elected by the country as a whole, proportionally, and fourteen are elected for the seven parishes, two per parish, by simple majority. </w:t>
      </w:r>
    </w:p>
    <w:p w14:paraId="533266C7" w14:textId="66E07D64" w:rsidR="00F95D22" w:rsidRPr="0085022A" w:rsidRDefault="00F95D22" w:rsidP="00E03EE2">
      <w:pPr>
        <w:pStyle w:val="AODocTxtL1"/>
        <w:spacing w:before="120" w:after="120" w:line="26" w:lineRule="atLeast"/>
        <w:ind w:left="0"/>
        <w:rPr>
          <w:sz w:val="20"/>
          <w:szCs w:val="20"/>
        </w:rPr>
      </w:pPr>
      <w:r w:rsidRPr="0085022A">
        <w:rPr>
          <w:sz w:val="20"/>
          <w:szCs w:val="20"/>
        </w:rPr>
        <w:t>With the rank of law, the Regulation of the General Council governs the organisation</w:t>
      </w:r>
      <w:r w:rsidR="00795DBC">
        <w:rPr>
          <w:sz w:val="20"/>
          <w:szCs w:val="20"/>
        </w:rPr>
        <w:t>, functioning</w:t>
      </w:r>
      <w:r w:rsidRPr="0085022A">
        <w:rPr>
          <w:sz w:val="20"/>
          <w:szCs w:val="20"/>
        </w:rPr>
        <w:t xml:space="preserve"> and procedures of parliamentary activity. </w:t>
      </w:r>
      <w:r w:rsidR="00795DBC" w:rsidRPr="00795DBC">
        <w:rPr>
          <w:sz w:val="20"/>
          <w:szCs w:val="20"/>
        </w:rPr>
        <w:t xml:space="preserve">The </w:t>
      </w:r>
      <w:r w:rsidR="00795DBC" w:rsidRPr="00795DBC">
        <w:rPr>
          <w:i/>
          <w:iCs/>
          <w:sz w:val="20"/>
          <w:szCs w:val="20"/>
        </w:rPr>
        <w:t>Sindicatura</w:t>
      </w:r>
      <w:r w:rsidR="00795DBC" w:rsidRPr="00795DBC">
        <w:rPr>
          <w:sz w:val="20"/>
          <w:szCs w:val="20"/>
        </w:rPr>
        <w:t xml:space="preserve">, as the governing body of the General Council, is composed of the </w:t>
      </w:r>
      <w:r w:rsidR="00795DBC" w:rsidRPr="00795DBC">
        <w:rPr>
          <w:i/>
          <w:iCs/>
          <w:sz w:val="20"/>
          <w:szCs w:val="20"/>
        </w:rPr>
        <w:t>Síndic General</w:t>
      </w:r>
      <w:r w:rsidR="00795DBC" w:rsidRPr="00795DBC">
        <w:rPr>
          <w:sz w:val="20"/>
          <w:szCs w:val="20"/>
        </w:rPr>
        <w:t xml:space="preserve">, the </w:t>
      </w:r>
      <w:r w:rsidR="00795DBC" w:rsidRPr="00795DBC">
        <w:rPr>
          <w:i/>
          <w:iCs/>
          <w:sz w:val="20"/>
          <w:szCs w:val="20"/>
        </w:rPr>
        <w:t>Subsíndic General</w:t>
      </w:r>
      <w:r w:rsidR="00795DBC" w:rsidRPr="00795DBC">
        <w:rPr>
          <w:sz w:val="20"/>
          <w:szCs w:val="20"/>
        </w:rPr>
        <w:t xml:space="preserve"> and two Secretaries. The </w:t>
      </w:r>
      <w:r w:rsidR="00795DBC" w:rsidRPr="00795DBC">
        <w:rPr>
          <w:i/>
          <w:iCs/>
          <w:sz w:val="20"/>
          <w:szCs w:val="20"/>
        </w:rPr>
        <w:t>Sindicatura</w:t>
      </w:r>
      <w:r w:rsidR="00795DBC" w:rsidRPr="00795DBC">
        <w:rPr>
          <w:sz w:val="20"/>
          <w:szCs w:val="20"/>
        </w:rPr>
        <w:t xml:space="preserve"> is presided over, directed and coordinated by the </w:t>
      </w:r>
      <w:r w:rsidR="00795DBC" w:rsidRPr="00795DBC">
        <w:rPr>
          <w:i/>
          <w:iCs/>
          <w:sz w:val="20"/>
          <w:szCs w:val="20"/>
        </w:rPr>
        <w:t>Síndic General</w:t>
      </w:r>
      <w:r w:rsidR="00795DBC" w:rsidRPr="00795DBC">
        <w:rPr>
          <w:sz w:val="20"/>
          <w:szCs w:val="20"/>
        </w:rPr>
        <w:t>. Other governing bodies include the Presidents' Board, parliamentary groups, the Standing Committee and the committees.</w:t>
      </w:r>
    </w:p>
    <w:p w14:paraId="5FF7EF8F" w14:textId="77777777" w:rsidR="00F57230" w:rsidRDefault="00F95D22" w:rsidP="00E03EE2">
      <w:pPr>
        <w:pStyle w:val="AODocTxtL1"/>
        <w:spacing w:before="120" w:after="120" w:line="26" w:lineRule="atLeast"/>
        <w:ind w:left="0"/>
        <w:rPr>
          <w:sz w:val="20"/>
          <w:szCs w:val="20"/>
        </w:rPr>
      </w:pPr>
      <w:r w:rsidRPr="0085022A">
        <w:rPr>
          <w:sz w:val="20"/>
          <w:szCs w:val="20"/>
        </w:rPr>
        <w:t xml:space="preserve">Under Article 50 of the Constitution, the General Council </w:t>
      </w:r>
      <w:r w:rsidR="00795DBC">
        <w:rPr>
          <w:sz w:val="20"/>
          <w:szCs w:val="20"/>
        </w:rPr>
        <w:t>exercises</w:t>
      </w:r>
      <w:r w:rsidRPr="0085022A">
        <w:rPr>
          <w:sz w:val="20"/>
          <w:szCs w:val="20"/>
        </w:rPr>
        <w:t xml:space="preserve"> legislative </w:t>
      </w:r>
      <w:r w:rsidR="00795DBC">
        <w:rPr>
          <w:sz w:val="20"/>
          <w:szCs w:val="20"/>
        </w:rPr>
        <w:t>authority</w:t>
      </w:r>
      <w:r w:rsidRPr="0085022A">
        <w:rPr>
          <w:sz w:val="20"/>
          <w:szCs w:val="20"/>
        </w:rPr>
        <w:t xml:space="preserve">, approves the </w:t>
      </w:r>
      <w:r w:rsidR="00795DBC">
        <w:rPr>
          <w:sz w:val="20"/>
          <w:szCs w:val="20"/>
        </w:rPr>
        <w:t>State</w:t>
      </w:r>
      <w:r w:rsidRPr="0085022A">
        <w:rPr>
          <w:sz w:val="20"/>
          <w:szCs w:val="20"/>
        </w:rPr>
        <w:t xml:space="preserve"> budget and </w:t>
      </w:r>
      <w:r w:rsidR="00795DBC">
        <w:rPr>
          <w:sz w:val="20"/>
          <w:szCs w:val="20"/>
        </w:rPr>
        <w:t xml:space="preserve">promotes and controls </w:t>
      </w:r>
      <w:r w:rsidRPr="0085022A">
        <w:rPr>
          <w:sz w:val="20"/>
          <w:szCs w:val="20"/>
        </w:rPr>
        <w:t xml:space="preserve">political action by the Government. </w:t>
      </w:r>
    </w:p>
    <w:p w14:paraId="554CFAE4" w14:textId="77777777" w:rsidR="00F57230" w:rsidRDefault="00F57230" w:rsidP="00E03EE2">
      <w:pPr>
        <w:pStyle w:val="AOHead3"/>
        <w:tabs>
          <w:tab w:val="clear" w:pos="1440"/>
        </w:tabs>
        <w:spacing w:before="120" w:after="120" w:line="26" w:lineRule="atLeast"/>
        <w:ind w:left="0" w:firstLine="0"/>
        <w:rPr>
          <w:sz w:val="20"/>
          <w:szCs w:val="20"/>
        </w:rPr>
      </w:pPr>
      <w:r w:rsidRPr="00F57230">
        <w:rPr>
          <w:sz w:val="20"/>
          <w:szCs w:val="20"/>
        </w:rPr>
        <w:t>After each renewal of the General Council, in the first session, the election of the Head of Government takes place. The General Council elects a Head of Government at the beginning of the legislature. A debate on overall political direction of the Government is held once yearly at an ordinary session. The Committees may request information, documentation and require the presence before them of members of the Government, elected authorities and public officials under their authority, with the exception of members of the Judiciary and the Constitutional Court (“</w:t>
      </w:r>
      <w:r w:rsidRPr="00F57230">
        <w:rPr>
          <w:i/>
          <w:iCs/>
          <w:sz w:val="20"/>
          <w:szCs w:val="20"/>
        </w:rPr>
        <w:t>Tribunal Constitucional</w:t>
      </w:r>
      <w:r w:rsidRPr="00F57230">
        <w:rPr>
          <w:sz w:val="20"/>
          <w:szCs w:val="20"/>
        </w:rPr>
        <w:t xml:space="preserve">”). </w:t>
      </w:r>
    </w:p>
    <w:p w14:paraId="4F12C8A1" w14:textId="77777777" w:rsidR="00F57230" w:rsidRPr="00F57230" w:rsidRDefault="00F57230" w:rsidP="00F57230">
      <w:pPr>
        <w:tabs>
          <w:tab w:val="left" w:pos="708"/>
          <w:tab w:val="num" w:pos="1440"/>
        </w:tabs>
        <w:spacing w:before="120" w:after="120" w:line="26" w:lineRule="atLeast"/>
        <w:outlineLvl w:val="2"/>
        <w:rPr>
          <w:rFonts w:eastAsia="Calibri"/>
          <w:b/>
          <w:i/>
          <w:szCs w:val="20"/>
          <w:lang w:eastAsia="en-US" w:bidi="ar-SA"/>
        </w:rPr>
      </w:pPr>
      <w:r w:rsidRPr="00F57230">
        <w:rPr>
          <w:rFonts w:eastAsia="Calibri"/>
          <w:b/>
          <w:i/>
          <w:szCs w:val="20"/>
          <w:lang w:eastAsia="en-US" w:bidi="ar-SA"/>
        </w:rPr>
        <w:t xml:space="preserve">The Government </w:t>
      </w:r>
    </w:p>
    <w:p w14:paraId="1EA796CA" w14:textId="14865C61" w:rsidR="00F57230" w:rsidRPr="00F57230" w:rsidRDefault="00F57230" w:rsidP="00F57230">
      <w:pPr>
        <w:spacing w:before="120" w:after="120" w:line="26" w:lineRule="atLeast"/>
        <w:rPr>
          <w:rFonts w:eastAsia="Calibri"/>
          <w:szCs w:val="20"/>
          <w:lang w:eastAsia="en-US" w:bidi="ar-SA"/>
        </w:rPr>
      </w:pPr>
      <w:r w:rsidRPr="00F57230">
        <w:rPr>
          <w:rFonts w:eastAsia="Calibri"/>
          <w:szCs w:val="20"/>
          <w:lang w:eastAsia="en-US" w:bidi="ar-SA"/>
        </w:rPr>
        <w:t xml:space="preserve">The Government holds executive power for the country and comprises the Head of Government and the ministers in the number set forth by the law. The Head of Government is elected by the General Council and appointed by the Co-princes, and directs the Principality of Andorra's domestic and international policy as well as administration of the State and the exercise of regulatory authority. </w:t>
      </w:r>
      <w:r w:rsidR="007165D6">
        <w:rPr>
          <w:rFonts w:eastAsia="Calibri"/>
          <w:szCs w:val="20"/>
          <w:lang w:eastAsia="en-US" w:bidi="ar-SA"/>
        </w:rPr>
        <w:t>As of the date of this Base Prospectus</w:t>
      </w:r>
      <w:r w:rsidRPr="00F57230">
        <w:rPr>
          <w:rFonts w:eastAsia="Calibri"/>
          <w:szCs w:val="20"/>
          <w:lang w:eastAsia="en-US" w:bidi="ar-SA"/>
        </w:rPr>
        <w:t xml:space="preserve">, the head of Government is the Honourable Mr. Xavier Espot Zamora. </w:t>
      </w:r>
    </w:p>
    <w:p w14:paraId="1E50961B" w14:textId="77777777" w:rsidR="00F57230" w:rsidRPr="00F57230" w:rsidRDefault="00F57230" w:rsidP="00F57230">
      <w:pPr>
        <w:tabs>
          <w:tab w:val="left" w:pos="708"/>
          <w:tab w:val="num" w:pos="1440"/>
        </w:tabs>
        <w:spacing w:before="120" w:after="120" w:line="26" w:lineRule="atLeast"/>
        <w:outlineLvl w:val="2"/>
        <w:rPr>
          <w:rFonts w:eastAsia="Calibri"/>
          <w:b/>
          <w:i/>
          <w:szCs w:val="20"/>
          <w:lang w:eastAsia="en-US" w:bidi="ar-SA"/>
        </w:rPr>
      </w:pPr>
      <w:r w:rsidRPr="00F57230">
        <w:rPr>
          <w:rFonts w:eastAsia="Calibri"/>
          <w:b/>
          <w:i/>
          <w:szCs w:val="20"/>
          <w:lang w:eastAsia="en-US" w:bidi="ar-SA"/>
        </w:rPr>
        <w:t>Administrative Division</w:t>
      </w:r>
    </w:p>
    <w:p w14:paraId="149B51AB" w14:textId="03C2214A" w:rsidR="00F57230" w:rsidRPr="00F57230" w:rsidRDefault="00F57230" w:rsidP="00F57230">
      <w:pPr>
        <w:spacing w:before="120" w:after="120" w:line="26" w:lineRule="atLeast"/>
        <w:rPr>
          <w:rFonts w:eastAsia="Calibri"/>
          <w:szCs w:val="20"/>
          <w:lang w:eastAsia="en-US" w:bidi="ar-SA"/>
        </w:rPr>
      </w:pPr>
      <w:r w:rsidRPr="00F57230">
        <w:rPr>
          <w:rFonts w:eastAsia="Calibri"/>
          <w:szCs w:val="20"/>
          <w:lang w:eastAsia="en-US" w:bidi="ar-SA"/>
        </w:rPr>
        <w:lastRenderedPageBreak/>
        <w:t>The Principality of Andorra's territory is divided administratively into seven parishes which, by traditional order of protocol, are: Canillo, Encamp, Ordino, La Massana, Andorra la Vella, Sant Julià de Lòria and Escaldes-Engordany, with Andorra la Vella as the capital</w:t>
      </w:r>
      <w:r w:rsidR="00E42811">
        <w:rPr>
          <w:rFonts w:eastAsia="Calibri"/>
          <w:szCs w:val="20"/>
          <w:lang w:eastAsia="en-US" w:bidi="ar-SA"/>
        </w:rPr>
        <w:t xml:space="preserve">. </w:t>
      </w:r>
      <w:r w:rsidRPr="00F57230">
        <w:rPr>
          <w:rFonts w:eastAsia="Calibri"/>
          <w:szCs w:val="20"/>
          <w:lang w:eastAsia="en-US" w:bidi="ar-SA"/>
        </w:rPr>
        <w:t xml:space="preserve">The organ of representation and administration of the parish is the </w:t>
      </w:r>
      <w:r w:rsidRPr="00F57230">
        <w:rPr>
          <w:rFonts w:eastAsia="Calibri"/>
          <w:i/>
          <w:iCs/>
          <w:szCs w:val="20"/>
          <w:lang w:eastAsia="en-US" w:bidi="ar-SA"/>
        </w:rPr>
        <w:t>Comú</w:t>
      </w:r>
      <w:r w:rsidR="009462EF">
        <w:rPr>
          <w:rFonts w:eastAsia="Calibri"/>
          <w:i/>
          <w:iCs/>
          <w:szCs w:val="20"/>
          <w:lang w:eastAsia="en-US" w:bidi="ar-SA"/>
        </w:rPr>
        <w:t xml:space="preserve"> </w:t>
      </w:r>
      <w:r w:rsidR="009462EF">
        <w:rPr>
          <w:rFonts w:eastAsia="Calibri"/>
          <w:szCs w:val="20"/>
          <w:lang w:eastAsia="en-US" w:bidi="ar-SA"/>
        </w:rPr>
        <w:t>(Commune)</w:t>
      </w:r>
      <w:r w:rsidRPr="00F57230">
        <w:rPr>
          <w:rFonts w:eastAsia="Calibri"/>
          <w:szCs w:val="20"/>
          <w:lang w:eastAsia="en-US" w:bidi="ar-SA"/>
        </w:rPr>
        <w:t xml:space="preserve">. The Communes are public corporations with legal personality and with local regulatory powers subject to law, which is exercised in the form of </w:t>
      </w:r>
      <w:r w:rsidRPr="00F57230">
        <w:rPr>
          <w:rFonts w:eastAsia="Calibri"/>
          <w:i/>
          <w:iCs/>
          <w:szCs w:val="20"/>
          <w:lang w:eastAsia="en-US" w:bidi="ar-SA"/>
        </w:rPr>
        <w:t>ordinacions</w:t>
      </w:r>
      <w:r w:rsidRPr="00F57230">
        <w:rPr>
          <w:rFonts w:eastAsia="Calibri"/>
          <w:szCs w:val="20"/>
          <w:lang w:eastAsia="en-US" w:bidi="ar-SA"/>
        </w:rPr>
        <w:t xml:space="preserve">, regulations and decrees. </w:t>
      </w:r>
      <w:r w:rsidR="00E42811" w:rsidRPr="00E42811">
        <w:rPr>
          <w:rFonts w:eastAsia="Calibri"/>
          <w:szCs w:val="20"/>
          <w:lang w:eastAsia="en-US" w:bidi="ar-SA"/>
        </w:rPr>
        <w:t>Within the scope of their powers, exercised in accordance with the Constitution, the laws and tradition, they operate under the principle of self-government, as recognised and guaranteed by the Constitution.</w:t>
      </w:r>
    </w:p>
    <w:p w14:paraId="2598C804" w14:textId="77777777" w:rsidR="00F57230" w:rsidRPr="00F57230" w:rsidRDefault="00F57230" w:rsidP="00F57230">
      <w:pPr>
        <w:tabs>
          <w:tab w:val="left" w:pos="708"/>
          <w:tab w:val="num" w:pos="1440"/>
        </w:tabs>
        <w:spacing w:before="120" w:after="120" w:line="26" w:lineRule="atLeast"/>
        <w:outlineLvl w:val="2"/>
        <w:rPr>
          <w:rFonts w:eastAsia="Calibri"/>
          <w:b/>
          <w:i/>
          <w:szCs w:val="20"/>
          <w:lang w:eastAsia="en-US" w:bidi="ar-SA"/>
        </w:rPr>
      </w:pPr>
      <w:r w:rsidRPr="00F57230">
        <w:rPr>
          <w:rFonts w:eastAsia="Calibri"/>
          <w:b/>
          <w:i/>
          <w:szCs w:val="20"/>
          <w:lang w:eastAsia="en-US" w:bidi="ar-SA"/>
        </w:rPr>
        <w:t>The Judicial System</w:t>
      </w:r>
    </w:p>
    <w:p w14:paraId="713E1273" w14:textId="77777777" w:rsidR="00F57230" w:rsidRPr="00F57230" w:rsidRDefault="00F57230" w:rsidP="00F57230">
      <w:pPr>
        <w:spacing w:before="120" w:after="120" w:line="26" w:lineRule="atLeast"/>
        <w:rPr>
          <w:rFonts w:eastAsia="Calibri"/>
          <w:szCs w:val="20"/>
          <w:lang w:eastAsia="en-US" w:bidi="ar-SA"/>
        </w:rPr>
      </w:pPr>
      <w:r w:rsidRPr="00F57230">
        <w:rPr>
          <w:rFonts w:eastAsia="Calibri"/>
          <w:szCs w:val="20"/>
          <w:lang w:eastAsia="en-US" w:bidi="ar-SA"/>
        </w:rPr>
        <w:t>The Constitution, in Article 85, enshrines the principles of jurisdictional unity and exclusivity. Since 1 January 1994, the judiciary operates as a single organisation of courts and judges structured according to jurisdictional tiers, and it categorically establishes that jurisdictional power is exercised by the courts of first instance — (“</w:t>
      </w:r>
      <w:r w:rsidRPr="00F57230">
        <w:rPr>
          <w:rFonts w:eastAsia="Calibri"/>
          <w:i/>
          <w:iCs/>
          <w:szCs w:val="20"/>
          <w:lang w:eastAsia="en-US" w:bidi="ar-SA"/>
        </w:rPr>
        <w:t>Batlles</w:t>
      </w:r>
      <w:r w:rsidRPr="00F57230">
        <w:rPr>
          <w:rFonts w:eastAsia="Calibri"/>
          <w:szCs w:val="20"/>
          <w:lang w:eastAsia="en-US" w:bidi="ar-SA"/>
        </w:rPr>
        <w:t>” and “</w:t>
      </w:r>
      <w:r w:rsidRPr="00F57230">
        <w:rPr>
          <w:rFonts w:eastAsia="Calibri"/>
          <w:i/>
          <w:iCs/>
          <w:szCs w:val="20"/>
          <w:lang w:eastAsia="en-US" w:bidi="ar-SA"/>
        </w:rPr>
        <w:t>Tribunal de Batlles</w:t>
      </w:r>
      <w:r w:rsidRPr="00F57230">
        <w:rPr>
          <w:rFonts w:eastAsia="Calibri"/>
          <w:szCs w:val="20"/>
          <w:lang w:eastAsia="en-US" w:bidi="ar-SA"/>
        </w:rPr>
        <w:t>”), the magistrates court (the "</w:t>
      </w:r>
      <w:r w:rsidRPr="009462EF">
        <w:rPr>
          <w:rFonts w:eastAsia="Calibri"/>
          <w:bCs/>
          <w:i/>
          <w:iCs/>
          <w:szCs w:val="20"/>
          <w:lang w:eastAsia="en-US" w:bidi="ar-SA"/>
        </w:rPr>
        <w:t>Tribunal de Corts</w:t>
      </w:r>
      <w:r w:rsidRPr="00F57230">
        <w:rPr>
          <w:rFonts w:eastAsia="Calibri"/>
          <w:bCs/>
          <w:szCs w:val="20"/>
          <w:lang w:eastAsia="en-US" w:bidi="ar-SA"/>
        </w:rPr>
        <w:t>")</w:t>
      </w:r>
      <w:r w:rsidRPr="00F57230">
        <w:rPr>
          <w:rFonts w:eastAsia="Calibri"/>
          <w:szCs w:val="20"/>
          <w:lang w:eastAsia="en-US" w:bidi="ar-SA"/>
        </w:rPr>
        <w:t>, as the criminal law Court— and, at second instance, by the High Court of Justice of the Principality of Andorra.</w:t>
      </w:r>
    </w:p>
    <w:p w14:paraId="7556AD2D" w14:textId="77777777" w:rsidR="00F57230" w:rsidRPr="00F57230" w:rsidRDefault="00F57230" w:rsidP="00F57230">
      <w:pPr>
        <w:spacing w:before="120" w:after="120" w:line="26" w:lineRule="atLeast"/>
        <w:rPr>
          <w:rFonts w:eastAsia="Calibri"/>
          <w:szCs w:val="20"/>
          <w:lang w:eastAsia="en-US" w:bidi="ar-SA"/>
        </w:rPr>
      </w:pPr>
      <w:r w:rsidRPr="00F57230">
        <w:rPr>
          <w:rFonts w:eastAsia="Calibri"/>
          <w:szCs w:val="20"/>
          <w:lang w:eastAsia="en-US" w:bidi="ar-SA"/>
        </w:rPr>
        <w:t xml:space="preserve">The </w:t>
      </w:r>
      <w:r w:rsidRPr="00F57230">
        <w:rPr>
          <w:rFonts w:eastAsia="Calibri"/>
          <w:i/>
          <w:iCs/>
          <w:szCs w:val="20"/>
          <w:lang w:eastAsia="en-US" w:bidi="ar-SA"/>
        </w:rPr>
        <w:t>Tribunal de Corts</w:t>
      </w:r>
      <w:r w:rsidRPr="00F57230">
        <w:rPr>
          <w:rFonts w:eastAsia="Calibri"/>
          <w:szCs w:val="20"/>
          <w:lang w:eastAsia="en-US" w:bidi="ar-SA"/>
        </w:rPr>
        <w:t xml:space="preserve"> in addition to having jurisdiction to rule at first instance on serious offences, is likewise competent to judge minor offences when sitting as a collegiate body, and criminal contraventions when sitting as a single judge. It also has authority in respect of rulings by investigating magistrates during the enforcement of criminal law and to enforce its rulings and other resolutions.</w:t>
      </w:r>
    </w:p>
    <w:p w14:paraId="193E8AAA" w14:textId="77777777" w:rsidR="00F57230" w:rsidRPr="00F57230" w:rsidRDefault="00F57230" w:rsidP="00F57230">
      <w:pPr>
        <w:spacing w:before="120" w:after="120" w:line="26" w:lineRule="atLeast"/>
        <w:rPr>
          <w:rFonts w:eastAsia="Calibri"/>
          <w:szCs w:val="20"/>
          <w:lang w:eastAsia="en-US" w:bidi="ar-SA"/>
        </w:rPr>
      </w:pPr>
      <w:r w:rsidRPr="00F57230">
        <w:rPr>
          <w:rFonts w:eastAsia="Calibri"/>
          <w:szCs w:val="20"/>
          <w:lang w:eastAsia="en-US" w:bidi="ar-SA"/>
        </w:rPr>
        <w:t>The Public Prosecutor's Office (“</w:t>
      </w:r>
      <w:r w:rsidRPr="00F57230">
        <w:rPr>
          <w:rFonts w:eastAsia="Calibri"/>
          <w:i/>
          <w:iCs/>
          <w:szCs w:val="20"/>
          <w:lang w:eastAsia="en-US" w:bidi="ar-SA"/>
        </w:rPr>
        <w:t>Ministeri Fiscal”)</w:t>
      </w:r>
      <w:r w:rsidRPr="00F57230">
        <w:rPr>
          <w:rFonts w:eastAsia="Calibri"/>
          <w:szCs w:val="20"/>
          <w:lang w:eastAsia="en-US" w:bidi="ar-SA"/>
        </w:rPr>
        <w:t xml:space="preserve"> has the mission of ensuring the defence of the rule of law and the independence of the courts, and of promoting before the courts the application of the law for the protection of citizens' rights and the defence of the general public interest. The Public Prosecutor's Office, headed by the Prosecutor General, acts in accordance with the principles of legality, unity and internal hierarchy. In addition to exercising public criminal action, it participates directly in criminal proceedings and may request and participate in the taking of evidence, investigative measures and precautionary measures as it may consider necessary to investigate criminal acts and determine those responsible. The courts of first instance (“</w:t>
      </w:r>
      <w:r w:rsidRPr="00F57230">
        <w:rPr>
          <w:rFonts w:eastAsia="Calibri"/>
          <w:i/>
          <w:iCs/>
          <w:szCs w:val="20"/>
          <w:lang w:eastAsia="en-US" w:bidi="ar-SA"/>
        </w:rPr>
        <w:t>Batllia d'Andorra</w:t>
      </w:r>
      <w:r w:rsidRPr="00F57230">
        <w:rPr>
          <w:rFonts w:eastAsia="Calibri"/>
          <w:szCs w:val="20"/>
          <w:lang w:eastAsia="en-US" w:bidi="ar-SA"/>
        </w:rPr>
        <w:t xml:space="preserve">”) exercises jurisdiction over investigation in the civil, administrative and criminal spheres. It is composed of a body of magistrates, numbering no fewer than twelve, together with its president. </w:t>
      </w:r>
    </w:p>
    <w:p w14:paraId="0F5A6437" w14:textId="77777777" w:rsidR="00F57230" w:rsidRPr="00F57230" w:rsidRDefault="00F57230" w:rsidP="00F57230">
      <w:pPr>
        <w:spacing w:before="120" w:after="120" w:line="26" w:lineRule="atLeast"/>
        <w:rPr>
          <w:rFonts w:eastAsia="Calibri"/>
          <w:szCs w:val="20"/>
          <w:lang w:eastAsia="en-US" w:bidi="ar-SA"/>
        </w:rPr>
      </w:pPr>
      <w:r w:rsidRPr="00F57230">
        <w:rPr>
          <w:rFonts w:eastAsia="Calibri"/>
          <w:szCs w:val="20"/>
          <w:lang w:eastAsia="en-US" w:bidi="ar-SA"/>
        </w:rPr>
        <w:t>In accordance with the Andorran judicial organisation, the courts of first instance are structured into the General Civil Section, the Specialised Civil Section, the Administrative Section, the Minors Section, the General Investigation Section and the Specialised Investigation Section.</w:t>
      </w:r>
    </w:p>
    <w:p w14:paraId="0E62DF16" w14:textId="77777777" w:rsidR="00F95D22" w:rsidRPr="0085022A" w:rsidRDefault="00F95D22" w:rsidP="00E03EE2">
      <w:pPr>
        <w:pStyle w:val="AOHead2"/>
        <w:tabs>
          <w:tab w:val="clear" w:pos="720"/>
        </w:tabs>
        <w:spacing w:before="120" w:after="120" w:line="26" w:lineRule="atLeast"/>
        <w:rPr>
          <w:sz w:val="20"/>
          <w:szCs w:val="20"/>
        </w:rPr>
      </w:pPr>
      <w:r w:rsidRPr="0085022A">
        <w:rPr>
          <w:sz w:val="20"/>
          <w:szCs w:val="20"/>
        </w:rPr>
        <w:t>Legislative Developments</w:t>
      </w:r>
    </w:p>
    <w:p w14:paraId="02150266" w14:textId="49E1AAC4" w:rsidR="00F95D22" w:rsidRPr="0085022A" w:rsidRDefault="00F95D22" w:rsidP="00E03EE2">
      <w:pPr>
        <w:pStyle w:val="AODocTxtL1"/>
        <w:spacing w:before="120" w:after="120" w:line="26" w:lineRule="atLeast"/>
        <w:ind w:left="0"/>
        <w:rPr>
          <w:sz w:val="20"/>
          <w:szCs w:val="20"/>
        </w:rPr>
      </w:pPr>
      <w:r w:rsidRPr="0085022A">
        <w:rPr>
          <w:sz w:val="20"/>
          <w:szCs w:val="20"/>
        </w:rPr>
        <w:t xml:space="preserve">The Principality of Andorra has historically based its significant economic prosperity on a competitive model based on tourism, trade, real estate and its capacity as a financial hub. </w:t>
      </w:r>
      <w:r w:rsidR="00E42811" w:rsidRPr="00E42811">
        <w:rPr>
          <w:sz w:val="20"/>
          <w:szCs w:val="20"/>
        </w:rPr>
        <w:t>In recent years, the country has undertaken a process of modernisation and economic opening aimed at strengthening the diversification of its economy, fostering the attraction of international investment and broadening its sources of financing, while preserving the principles of stability and sustainability that have characterised its development.</w:t>
      </w:r>
    </w:p>
    <w:p w14:paraId="7B09A764" w14:textId="297276B1" w:rsidR="00F95D22" w:rsidRPr="0085022A" w:rsidRDefault="00F95D22" w:rsidP="00E03EE2">
      <w:pPr>
        <w:pStyle w:val="AODocTxtL1"/>
        <w:spacing w:before="120" w:after="120" w:line="26" w:lineRule="atLeast"/>
        <w:ind w:left="0"/>
        <w:rPr>
          <w:sz w:val="20"/>
          <w:szCs w:val="20"/>
        </w:rPr>
      </w:pPr>
      <w:r w:rsidRPr="0085022A">
        <w:rPr>
          <w:sz w:val="20"/>
          <w:szCs w:val="20"/>
        </w:rPr>
        <w:t xml:space="preserve">In this </w:t>
      </w:r>
      <w:r w:rsidR="00F57230">
        <w:rPr>
          <w:sz w:val="20"/>
          <w:szCs w:val="20"/>
        </w:rPr>
        <w:t>context</w:t>
      </w:r>
      <w:r w:rsidRPr="0085022A">
        <w:rPr>
          <w:sz w:val="20"/>
          <w:szCs w:val="20"/>
        </w:rPr>
        <w:t xml:space="preserve">, the Principality of Andorra has opted for a standardisation of the level playing field with other European countries and the recommendations of the </w:t>
      </w:r>
      <w:r w:rsidR="00E42811" w:rsidRPr="00E42811">
        <w:rPr>
          <w:sz w:val="20"/>
          <w:szCs w:val="20"/>
          <w:lang w:val="en-AU"/>
        </w:rPr>
        <w:t>Organisation for Economic Co-operation and Development (“</w:t>
      </w:r>
      <w:r w:rsidR="00E42811" w:rsidRPr="00E42811">
        <w:rPr>
          <w:b/>
          <w:bCs/>
          <w:sz w:val="20"/>
          <w:szCs w:val="20"/>
          <w:lang w:val="en-AU"/>
        </w:rPr>
        <w:t>OECD</w:t>
      </w:r>
      <w:r w:rsidR="00E42811" w:rsidRPr="00E42811">
        <w:rPr>
          <w:sz w:val="20"/>
          <w:szCs w:val="20"/>
          <w:lang w:val="en-AU"/>
        </w:rPr>
        <w:t>”)</w:t>
      </w:r>
      <w:r w:rsidR="00E42811" w:rsidRPr="00E42811">
        <w:rPr>
          <w:sz w:val="20"/>
          <w:szCs w:val="20"/>
        </w:rPr>
        <w:t>,</w:t>
      </w:r>
      <w:r w:rsidRPr="0085022A">
        <w:rPr>
          <w:sz w:val="20"/>
          <w:szCs w:val="20"/>
        </w:rPr>
        <w:t xml:space="preserve"> by modulating certain distinctive features in order to enable the Principality of Andorra to be more competitive in the offered services, and also to allow the country to become one of the most attractive jurisdictions in Europe in relation to the development of investment projects and business initiatives worldwide.</w:t>
      </w:r>
    </w:p>
    <w:p w14:paraId="3C67AB34" w14:textId="454E5E38" w:rsidR="00F95D22" w:rsidRPr="0085022A" w:rsidRDefault="00F95D22" w:rsidP="00E03EE2">
      <w:pPr>
        <w:pStyle w:val="AODocTxtL1"/>
        <w:spacing w:before="120" w:after="120" w:line="26" w:lineRule="atLeast"/>
        <w:ind w:left="0"/>
        <w:rPr>
          <w:sz w:val="20"/>
          <w:szCs w:val="20"/>
        </w:rPr>
      </w:pPr>
      <w:r w:rsidRPr="0085022A">
        <w:rPr>
          <w:sz w:val="20"/>
          <w:szCs w:val="20"/>
        </w:rPr>
        <w:t>Andorra</w:t>
      </w:r>
      <w:r w:rsidR="005440FD" w:rsidRPr="0085022A">
        <w:rPr>
          <w:sz w:val="20"/>
          <w:szCs w:val="20"/>
        </w:rPr>
        <w:t>'</w:t>
      </w:r>
      <w:r w:rsidRPr="0085022A">
        <w:rPr>
          <w:sz w:val="20"/>
          <w:szCs w:val="20"/>
        </w:rPr>
        <w:t>s new economic model, based on the liberalisation of foreign investment, provides a host of international strategic opportunities at both corporate and individual levels, which is complemented by a competitive tax framework and an exceptional living standard.</w:t>
      </w:r>
    </w:p>
    <w:p w14:paraId="701FCED1" w14:textId="77777777" w:rsidR="00F95D22" w:rsidRPr="0085022A" w:rsidRDefault="00F95D22" w:rsidP="00E03EE2">
      <w:pPr>
        <w:pStyle w:val="AODocTxtL1"/>
        <w:spacing w:before="120" w:after="120" w:line="26" w:lineRule="atLeast"/>
        <w:ind w:left="0"/>
        <w:rPr>
          <w:b/>
          <w:i/>
          <w:sz w:val="20"/>
          <w:szCs w:val="20"/>
        </w:rPr>
      </w:pPr>
      <w:r w:rsidRPr="0085022A">
        <w:rPr>
          <w:b/>
          <w:i/>
          <w:sz w:val="20"/>
          <w:szCs w:val="20"/>
        </w:rPr>
        <w:t>Monetary Agreement</w:t>
      </w:r>
    </w:p>
    <w:p w14:paraId="5635A27B" w14:textId="0FFABC9A" w:rsidR="009D01E1" w:rsidRDefault="009D01E1" w:rsidP="009D01E1">
      <w:pPr>
        <w:spacing w:before="120" w:after="120" w:line="26" w:lineRule="atLeast"/>
        <w:rPr>
          <w:rFonts w:eastAsia="Calibri"/>
          <w:bCs/>
          <w:iCs/>
          <w:szCs w:val="20"/>
          <w:lang w:eastAsia="en-US" w:bidi="ar-SA"/>
        </w:rPr>
      </w:pPr>
      <w:r w:rsidRPr="009D01E1">
        <w:rPr>
          <w:rFonts w:eastAsia="Calibri"/>
          <w:bCs/>
          <w:iCs/>
          <w:szCs w:val="20"/>
          <w:lang w:eastAsia="en-US" w:bidi="ar-SA"/>
        </w:rPr>
        <w:t>The Andorran legal system has been amended and brought into line with European standards since the</w:t>
      </w:r>
      <w:r>
        <w:rPr>
          <w:rFonts w:eastAsia="Calibri"/>
          <w:bCs/>
          <w:iCs/>
          <w:szCs w:val="20"/>
          <w:lang w:eastAsia="en-US" w:bidi="ar-SA"/>
        </w:rPr>
        <w:t xml:space="preserve"> </w:t>
      </w:r>
      <w:r w:rsidRPr="009D01E1">
        <w:rPr>
          <w:rFonts w:eastAsia="Calibri"/>
          <w:bCs/>
          <w:iCs/>
          <w:szCs w:val="20"/>
          <w:lang w:eastAsia="en-US" w:bidi="ar-SA"/>
        </w:rPr>
        <w:t>entry into force of the Monetary Agreement on 1 April 2012, and, since then, it has enabled reciprocal</w:t>
      </w:r>
      <w:r>
        <w:rPr>
          <w:rFonts w:eastAsia="Calibri"/>
          <w:bCs/>
          <w:iCs/>
          <w:szCs w:val="20"/>
          <w:lang w:eastAsia="en-US" w:bidi="ar-SA"/>
        </w:rPr>
        <w:t xml:space="preserve"> </w:t>
      </w:r>
      <w:r w:rsidRPr="009D01E1">
        <w:rPr>
          <w:rFonts w:eastAsia="Calibri"/>
          <w:bCs/>
          <w:iCs/>
          <w:szCs w:val="20"/>
          <w:lang w:eastAsia="en-US" w:bidi="ar-SA"/>
        </w:rPr>
        <w:t>cooperation, assistance and the exchange of information with regulatory and supervisory authorities of the</w:t>
      </w:r>
      <w:r>
        <w:rPr>
          <w:rFonts w:eastAsia="Calibri"/>
          <w:bCs/>
          <w:iCs/>
          <w:szCs w:val="20"/>
          <w:lang w:eastAsia="en-US" w:bidi="ar-SA"/>
        </w:rPr>
        <w:t xml:space="preserve"> </w:t>
      </w:r>
      <w:r w:rsidRPr="009D01E1">
        <w:rPr>
          <w:rFonts w:eastAsia="Calibri"/>
          <w:bCs/>
          <w:iCs/>
          <w:szCs w:val="20"/>
          <w:lang w:eastAsia="en-US" w:bidi="ar-SA"/>
        </w:rPr>
        <w:t>markets at both European and international level.</w:t>
      </w:r>
    </w:p>
    <w:p w14:paraId="1036F68B" w14:textId="3592A7A1" w:rsidR="00F57230" w:rsidRPr="00F57230" w:rsidRDefault="00F57230" w:rsidP="00F57230">
      <w:pPr>
        <w:spacing w:before="120" w:after="120" w:line="26" w:lineRule="atLeast"/>
        <w:rPr>
          <w:rFonts w:eastAsia="Calibri"/>
          <w:bCs/>
          <w:iCs/>
          <w:szCs w:val="20"/>
          <w:lang w:eastAsia="en-US" w:bidi="ar-SA"/>
        </w:rPr>
      </w:pPr>
      <w:r w:rsidRPr="00F57230">
        <w:rPr>
          <w:rFonts w:eastAsia="Calibri"/>
          <w:bCs/>
          <w:iCs/>
          <w:szCs w:val="20"/>
          <w:lang w:eastAsia="en-US" w:bidi="ar-SA"/>
        </w:rPr>
        <w:lastRenderedPageBreak/>
        <w:t>The Monetary Agreement ensures the alignment of Andorran banking and financial legislation, investor</w:t>
      </w:r>
      <w:r w:rsidRPr="00F57230">
        <w:rPr>
          <w:rFonts w:eastAsia="Calibri"/>
          <w:b/>
          <w:iCs/>
          <w:szCs w:val="20"/>
          <w:lang w:eastAsia="en-US" w:bidi="ar-SA"/>
        </w:rPr>
        <w:t xml:space="preserve"> </w:t>
      </w:r>
      <w:r w:rsidRPr="00F57230">
        <w:rPr>
          <w:rFonts w:eastAsia="Calibri"/>
          <w:bCs/>
          <w:iCs/>
          <w:szCs w:val="20"/>
          <w:lang w:eastAsia="en-US" w:bidi="ar-SA"/>
        </w:rPr>
        <w:t>protection, and regulations on the prevention of and fight against money laundering and the financing of terrorism with the legal acts of the European Union in force.</w:t>
      </w:r>
    </w:p>
    <w:p w14:paraId="279CF45C" w14:textId="77777777" w:rsidR="00F57230" w:rsidRPr="00F57230" w:rsidRDefault="00F57230" w:rsidP="00F57230">
      <w:pPr>
        <w:spacing w:before="120" w:after="120" w:line="26" w:lineRule="atLeast"/>
        <w:rPr>
          <w:rFonts w:eastAsia="Calibri"/>
          <w:bCs/>
          <w:iCs/>
          <w:szCs w:val="20"/>
          <w:lang w:eastAsia="en-US" w:bidi="ar-SA"/>
        </w:rPr>
      </w:pPr>
      <w:r w:rsidRPr="00F57230">
        <w:rPr>
          <w:rFonts w:eastAsia="Calibri"/>
          <w:bCs/>
          <w:iCs/>
          <w:szCs w:val="20"/>
          <w:lang w:eastAsia="en-US" w:bidi="ar-SA"/>
        </w:rPr>
        <w:t>The Monetary Agreement constitutes the cornerstone of the envisaged legal changes, as it requires Andorra to adopt, within the timelines agreed in the framework of the Joint Committee, the relevant EU legislation in the aforementioned areas.</w:t>
      </w:r>
    </w:p>
    <w:p w14:paraId="4B573A4C" w14:textId="085122DB" w:rsidR="00F57230" w:rsidRPr="00F57230" w:rsidRDefault="00F57230" w:rsidP="00F57230">
      <w:pPr>
        <w:spacing w:before="120" w:after="120" w:line="26" w:lineRule="atLeast"/>
        <w:rPr>
          <w:rFonts w:eastAsia="Calibri"/>
          <w:bCs/>
          <w:iCs/>
          <w:szCs w:val="20"/>
          <w:lang w:eastAsia="en-US" w:bidi="ar-SA"/>
        </w:rPr>
      </w:pPr>
      <w:r w:rsidRPr="00F57230">
        <w:rPr>
          <w:rFonts w:eastAsia="Calibri"/>
          <w:bCs/>
          <w:iCs/>
          <w:szCs w:val="20"/>
          <w:lang w:eastAsia="en-US" w:bidi="ar-SA"/>
        </w:rPr>
        <w:t xml:space="preserve">Given the partial overlap of European Union legal acts between the Monetary Agreement and the Association Agreement between the Principality of Andorra and the European Union to be implemented pursuant to the respective Agreements once the latter enters into force, the parties agreed to find a solution to avoid duplication of obligations and efforts, while ensuring legal certainty and the smooth and prompt implementation of both </w:t>
      </w:r>
      <w:r w:rsidR="007E67F4">
        <w:rPr>
          <w:rFonts w:eastAsia="Calibri"/>
          <w:bCs/>
          <w:iCs/>
          <w:szCs w:val="20"/>
          <w:lang w:eastAsia="en-US" w:bidi="ar-SA"/>
        </w:rPr>
        <w:t xml:space="preserve">the Monetary Agreement and the Association </w:t>
      </w:r>
      <w:r w:rsidRPr="00F57230">
        <w:rPr>
          <w:rFonts w:eastAsia="Calibri"/>
          <w:bCs/>
          <w:iCs/>
          <w:szCs w:val="20"/>
          <w:lang w:eastAsia="en-US" w:bidi="ar-SA"/>
        </w:rPr>
        <w:t>Agreement</w:t>
      </w:r>
      <w:r w:rsidR="007E67F4">
        <w:rPr>
          <w:rFonts w:eastAsia="Calibri"/>
          <w:bCs/>
          <w:iCs/>
          <w:szCs w:val="20"/>
          <w:lang w:eastAsia="en-US" w:bidi="ar-SA"/>
        </w:rPr>
        <w:t xml:space="preserve"> </w:t>
      </w:r>
      <w:r w:rsidRPr="00F57230">
        <w:rPr>
          <w:rFonts w:eastAsia="Calibri"/>
          <w:bCs/>
          <w:iCs/>
          <w:szCs w:val="20"/>
          <w:lang w:eastAsia="en-US" w:bidi="ar-SA"/>
        </w:rPr>
        <w:t>without operational or implementation anomalies.</w:t>
      </w:r>
    </w:p>
    <w:p w14:paraId="6C645D62" w14:textId="5820AC9D" w:rsidR="00F57230" w:rsidRPr="00F57230" w:rsidRDefault="00F57230" w:rsidP="00F57230">
      <w:pPr>
        <w:spacing w:before="120" w:after="120" w:line="26" w:lineRule="atLeast"/>
        <w:rPr>
          <w:rFonts w:eastAsia="Calibri"/>
          <w:bCs/>
          <w:iCs/>
          <w:szCs w:val="20"/>
          <w:lang w:eastAsia="en-US" w:bidi="ar-SA"/>
        </w:rPr>
      </w:pPr>
      <w:r w:rsidRPr="00F57230">
        <w:rPr>
          <w:rFonts w:eastAsia="Calibri"/>
          <w:bCs/>
          <w:iCs/>
          <w:szCs w:val="20"/>
          <w:lang w:eastAsia="en-US" w:bidi="ar-SA"/>
        </w:rPr>
        <w:t xml:space="preserve">Accordingly, during the first four months of 2026, </w:t>
      </w:r>
      <w:r w:rsidR="002C3685">
        <w:rPr>
          <w:rFonts w:eastAsia="Calibri"/>
          <w:bCs/>
          <w:iCs/>
          <w:szCs w:val="20"/>
          <w:lang w:eastAsia="en-US" w:bidi="ar-SA"/>
        </w:rPr>
        <w:t>the EU and the Principality</w:t>
      </w:r>
      <w:r w:rsidRPr="00F57230">
        <w:rPr>
          <w:rFonts w:eastAsia="Calibri"/>
          <w:bCs/>
          <w:iCs/>
          <w:szCs w:val="20"/>
          <w:lang w:eastAsia="en-US" w:bidi="ar-SA"/>
        </w:rPr>
        <w:t xml:space="preserve"> </w:t>
      </w:r>
      <w:r w:rsidR="00F65CFA">
        <w:rPr>
          <w:rFonts w:eastAsia="Calibri"/>
          <w:bCs/>
          <w:iCs/>
          <w:szCs w:val="20"/>
          <w:lang w:eastAsia="en-US" w:bidi="ar-SA"/>
        </w:rPr>
        <w:t xml:space="preserve">of Andorra </w:t>
      </w:r>
      <w:r w:rsidRPr="00F57230">
        <w:rPr>
          <w:rFonts w:eastAsia="Calibri"/>
          <w:bCs/>
          <w:iCs/>
          <w:szCs w:val="20"/>
          <w:lang w:eastAsia="en-US" w:bidi="ar-SA"/>
        </w:rPr>
        <w:t>have been negotiating and will shortly sign an amendment to the Monetary Agreement, including in Article 8 a clause transferring the European Union legal acts in the banking and financial field, as well as those relating to the prevention of and fight against money laundering and the financing of terrorism, to the Association Agreement, together with any future provisions thereof that may be included in updates to the annexes of the Association Agreement, with the aim of ensuring that only European Union legal acts of a monetary nature remain within the Monetary Agreement.</w:t>
      </w:r>
    </w:p>
    <w:p w14:paraId="2434C4D5" w14:textId="37BF3A02" w:rsidR="00F57230" w:rsidRPr="00F57230" w:rsidRDefault="00F57230" w:rsidP="00F57230">
      <w:pPr>
        <w:spacing w:before="120" w:after="120" w:line="26" w:lineRule="atLeast"/>
        <w:rPr>
          <w:rFonts w:eastAsia="Calibri"/>
          <w:bCs/>
          <w:iCs/>
          <w:szCs w:val="20"/>
          <w:lang w:eastAsia="en-US" w:bidi="ar-SA"/>
        </w:rPr>
      </w:pPr>
      <w:r w:rsidRPr="00F57230">
        <w:rPr>
          <w:rFonts w:eastAsia="Calibri"/>
          <w:bCs/>
          <w:iCs/>
          <w:szCs w:val="20"/>
          <w:lang w:eastAsia="en-US" w:bidi="ar-SA"/>
        </w:rPr>
        <w:t>In addition, in September 2013 the IOSCO Multilateral Memorandum of Understanding concerning consultation was signed.</w:t>
      </w:r>
    </w:p>
    <w:p w14:paraId="56FB4401" w14:textId="77777777" w:rsidR="00F95D22" w:rsidRPr="0085022A" w:rsidRDefault="00F95D22" w:rsidP="00E03EE2">
      <w:pPr>
        <w:pStyle w:val="AODocTxtL1"/>
        <w:spacing w:before="120" w:after="120" w:line="26" w:lineRule="atLeast"/>
        <w:ind w:left="0"/>
        <w:rPr>
          <w:b/>
          <w:i/>
          <w:sz w:val="20"/>
          <w:szCs w:val="20"/>
        </w:rPr>
      </w:pPr>
      <w:r w:rsidRPr="0085022A">
        <w:rPr>
          <w:b/>
          <w:i/>
          <w:sz w:val="20"/>
          <w:szCs w:val="20"/>
        </w:rPr>
        <w:t>Association Agreement</w:t>
      </w:r>
    </w:p>
    <w:p w14:paraId="3BFEF92F" w14:textId="08CE51C0" w:rsidR="00F57230" w:rsidRPr="004C2572" w:rsidRDefault="00F57230" w:rsidP="00F57230">
      <w:pPr>
        <w:spacing w:before="120" w:after="120" w:line="26" w:lineRule="atLeast"/>
        <w:rPr>
          <w:rFonts w:eastAsia="Calibri"/>
          <w:szCs w:val="20"/>
          <w:lang w:eastAsia="en-US" w:bidi="ar-SA"/>
        </w:rPr>
      </w:pPr>
      <w:r w:rsidRPr="004C2572">
        <w:rPr>
          <w:rFonts w:eastAsia="Calibri"/>
          <w:szCs w:val="20"/>
          <w:lang w:eastAsia="en-US" w:bidi="ar-SA"/>
        </w:rPr>
        <w:t xml:space="preserve">The negotiation of the Association Agreement began in May 2015 and concluded in December 2023. </w:t>
      </w:r>
      <w:r w:rsidR="004C2572" w:rsidRPr="004C2572">
        <w:rPr>
          <w:rFonts w:eastAsia="Calibri"/>
          <w:szCs w:val="20"/>
          <w:lang w:eastAsia="en-US" w:bidi="ar-SA"/>
        </w:rPr>
        <w:t>On 16 July 2026, the Council of the European Union definitively approved the text of the Association Agreement and authorised its signature. The Assotiation Agreement is scheduled to be signed on 19 October 2026 in Brussels by Andorra, San Marino and the European Commission. The signature formalises the negotiated text and opens the ratification phase, but does not entail the application of the Association Agreement in Andorra nor replace the ratification process. The Association Agreement is expected to enter into force in 2027.</w:t>
      </w:r>
    </w:p>
    <w:p w14:paraId="3FAA5485" w14:textId="77777777" w:rsidR="00F57230" w:rsidRPr="00F57230" w:rsidRDefault="00F57230" w:rsidP="00F57230">
      <w:pPr>
        <w:spacing w:before="120" w:after="120" w:line="26" w:lineRule="atLeast"/>
        <w:rPr>
          <w:rFonts w:eastAsia="Calibri"/>
          <w:szCs w:val="20"/>
          <w:lang w:val="en-AU" w:eastAsia="en-US" w:bidi="ar-SA"/>
        </w:rPr>
      </w:pPr>
      <w:r w:rsidRPr="00F57230">
        <w:rPr>
          <w:rFonts w:eastAsia="Calibri"/>
          <w:szCs w:val="20"/>
          <w:lang w:val="en-AU" w:eastAsia="en-US" w:bidi="ar-SA"/>
        </w:rPr>
        <w:t>Over recent years, the Andorran financial sector and regulator have undergone a profound transformation driven by the signing of the Monetary Agreement with the European Union and by the process of alignment with international standards. Together with the gradual convergence towards the European framework fostered by the Association Agreement, this represents a critical stage, involving the adaptation of services and processes to European and international standards.</w:t>
      </w:r>
    </w:p>
    <w:p w14:paraId="047940FF" w14:textId="77777777" w:rsidR="00F57230" w:rsidRPr="00F57230" w:rsidRDefault="00F57230" w:rsidP="00F57230">
      <w:pPr>
        <w:spacing w:before="120" w:after="120" w:line="26" w:lineRule="atLeast"/>
        <w:rPr>
          <w:rFonts w:eastAsia="Calibri"/>
          <w:szCs w:val="20"/>
          <w:lang w:val="en-AU" w:eastAsia="en-US" w:bidi="ar-SA"/>
        </w:rPr>
      </w:pPr>
      <w:r w:rsidRPr="00F57230">
        <w:rPr>
          <w:rFonts w:eastAsia="Calibri"/>
          <w:szCs w:val="20"/>
          <w:lang w:val="en-AU" w:eastAsia="en-US" w:bidi="ar-SA"/>
        </w:rPr>
        <w:t>Accordingly, entities within the Andorran financial and insurance sector continuously monitor regulatory developments, with a view to strengthening legal certainty and positioning themselves within global markets on an equal footing.</w:t>
      </w:r>
    </w:p>
    <w:p w14:paraId="3ABF1F79" w14:textId="77777777" w:rsidR="00F57230" w:rsidRPr="00F57230" w:rsidRDefault="00F57230" w:rsidP="00F57230">
      <w:pPr>
        <w:spacing w:before="120" w:after="120" w:line="26" w:lineRule="atLeast"/>
        <w:rPr>
          <w:rFonts w:eastAsia="Calibri"/>
          <w:szCs w:val="20"/>
          <w:lang w:val="en-AU" w:eastAsia="en-US" w:bidi="ar-SA"/>
        </w:rPr>
      </w:pPr>
      <w:r w:rsidRPr="00F57230">
        <w:rPr>
          <w:rFonts w:eastAsia="Calibri"/>
          <w:szCs w:val="20"/>
          <w:lang w:val="en-AU" w:eastAsia="en-US" w:bidi="ar-SA"/>
        </w:rPr>
        <w:t>Overall, the economic, financial, fiscal and institutional reforms contribute to redefining the positioning of the Andorran banking, insurance and financial sectors, in a context characterised by increasing demands for transparency, cooperation and alignment with global standards.</w:t>
      </w:r>
    </w:p>
    <w:p w14:paraId="51273E92" w14:textId="77777777" w:rsidR="00F57230" w:rsidRPr="00F57230" w:rsidRDefault="00F57230" w:rsidP="00F57230">
      <w:pPr>
        <w:spacing w:before="120" w:after="120" w:line="26" w:lineRule="atLeast"/>
        <w:rPr>
          <w:rFonts w:eastAsia="Calibri"/>
          <w:szCs w:val="20"/>
          <w:lang w:val="en-AU" w:eastAsia="en-US" w:bidi="ar-SA"/>
        </w:rPr>
      </w:pPr>
      <w:r w:rsidRPr="00F57230">
        <w:rPr>
          <w:rFonts w:eastAsia="Calibri"/>
          <w:szCs w:val="20"/>
          <w:lang w:val="en-AU" w:eastAsia="en-US" w:bidi="ar-SA"/>
        </w:rPr>
        <w:t>Within this framework, the conclusion of the negotiation of the Association Agreement with the EU constitutes a strategic milestone both for the financial sector and for the country’s overall future development.</w:t>
      </w:r>
    </w:p>
    <w:p w14:paraId="56AE6C99" w14:textId="77777777" w:rsidR="00F57230" w:rsidRPr="00F57230" w:rsidRDefault="00F57230" w:rsidP="00F57230">
      <w:pPr>
        <w:spacing w:before="120" w:after="120" w:line="26" w:lineRule="atLeast"/>
        <w:rPr>
          <w:rFonts w:eastAsia="Calibri"/>
          <w:b/>
          <w:i/>
          <w:szCs w:val="20"/>
          <w:lang w:eastAsia="en-US" w:bidi="ar-SA"/>
        </w:rPr>
      </w:pPr>
      <w:r w:rsidRPr="00F57230">
        <w:rPr>
          <w:rFonts w:eastAsia="Calibri"/>
          <w:b/>
          <w:i/>
          <w:szCs w:val="20"/>
          <w:lang w:eastAsia="en-US" w:bidi="ar-SA"/>
        </w:rPr>
        <w:t>Foreign investment legislation</w:t>
      </w:r>
    </w:p>
    <w:p w14:paraId="7C891780" w14:textId="27403394" w:rsidR="00F57230" w:rsidRPr="00F57230" w:rsidRDefault="00F57230" w:rsidP="00F57230">
      <w:pPr>
        <w:spacing w:before="120" w:after="120" w:line="26" w:lineRule="atLeast"/>
        <w:rPr>
          <w:rFonts w:eastAsia="Calibri"/>
          <w:szCs w:val="20"/>
          <w:lang w:eastAsia="en-US" w:bidi="ar-SA"/>
        </w:rPr>
      </w:pPr>
      <w:r w:rsidRPr="00F57230">
        <w:rPr>
          <w:rFonts w:eastAsia="Calibri"/>
          <w:szCs w:val="20"/>
          <w:lang w:eastAsia="en-US" w:bidi="ar-SA"/>
        </w:rPr>
        <w:t>The progressive opening of the Andorran economy to foreign investment has constituted one of the Principality's most significant economic transformations over recent decades. This process has contributed to enhancing Andorra’s attractiveness as a destination for international investment, promoting the diversification of economic activity, job creation, knowledge transfer and the development of new economic sectors. At the same time, a series of reforms have been implemented to facilitate the establishment of economic activities by international investors and to strengthen the integration of the Andorran economy into the European and global environment.</w:t>
      </w:r>
    </w:p>
    <w:p w14:paraId="32577540" w14:textId="77777777" w:rsidR="00F57230" w:rsidRPr="00F57230" w:rsidRDefault="00F57230" w:rsidP="00F57230">
      <w:pPr>
        <w:spacing w:before="120" w:after="120" w:line="26" w:lineRule="atLeast"/>
        <w:rPr>
          <w:rFonts w:eastAsia="Calibri"/>
          <w:szCs w:val="20"/>
          <w:lang w:eastAsia="en-US" w:bidi="ar-SA"/>
        </w:rPr>
      </w:pPr>
      <w:r w:rsidRPr="00F57230">
        <w:rPr>
          <w:rFonts w:eastAsia="Calibri"/>
          <w:szCs w:val="20"/>
          <w:lang w:eastAsia="en-US" w:bidi="ar-SA"/>
        </w:rPr>
        <w:t xml:space="preserve">This process of economic opening has been pursued in a manner consistent with the objectives of economic sustainability, social cohesion and balanced territorial development. In this context, Law 5/2025, of 6 </w:t>
      </w:r>
      <w:r w:rsidRPr="00F57230">
        <w:rPr>
          <w:rFonts w:eastAsia="Calibri"/>
          <w:szCs w:val="20"/>
          <w:lang w:eastAsia="en-US" w:bidi="ar-SA"/>
        </w:rPr>
        <w:lastRenderedPageBreak/>
        <w:t>March, on Sustainable Growth and the Right to Housing, updated the regulatory framework governing foreign investment in order to adapt it to the Principality’s evolving economic, social and territorial needs.</w:t>
      </w:r>
    </w:p>
    <w:p w14:paraId="7E25859D" w14:textId="77777777" w:rsidR="00B733F6" w:rsidRDefault="00F57230" w:rsidP="00F57230">
      <w:pPr>
        <w:spacing w:before="120" w:after="120" w:line="26" w:lineRule="atLeast"/>
        <w:rPr>
          <w:rFonts w:eastAsia="Calibri"/>
          <w:szCs w:val="20"/>
          <w:lang w:eastAsia="en-US" w:bidi="ar-SA"/>
        </w:rPr>
      </w:pPr>
      <w:r w:rsidRPr="00F57230">
        <w:rPr>
          <w:rFonts w:eastAsia="Calibri"/>
          <w:szCs w:val="20"/>
          <w:lang w:eastAsia="en-US" w:bidi="ar-SA"/>
        </w:rPr>
        <w:t xml:space="preserve">The Law maintains the general principle of openness to foreign investment and the requirement for prior administrative authorization in the cases established by law, while introducing certain specific measures relating to real estate investment aimed at fostering the sustainable development of the residential housing market, preserving territorial balance and supporting public policies designed to improve access to housing. These measures form part of the broader initiatives implemented by the Government in recent years to increase the supply of housing, promote public housing programmes and strengthen the conditions that support sustainable and inclusive economic growth. </w:t>
      </w:r>
    </w:p>
    <w:p w14:paraId="6039D384" w14:textId="59F098DF" w:rsidR="00F57230" w:rsidRPr="00F57230" w:rsidRDefault="00F57230" w:rsidP="00F57230">
      <w:pPr>
        <w:spacing w:before="120" w:after="120" w:line="26" w:lineRule="atLeast"/>
        <w:rPr>
          <w:rFonts w:eastAsia="Calibri"/>
          <w:b/>
          <w:i/>
          <w:szCs w:val="20"/>
          <w:lang w:eastAsia="en-US" w:bidi="ar-SA"/>
        </w:rPr>
      </w:pPr>
      <w:r w:rsidRPr="00F57230">
        <w:rPr>
          <w:rFonts w:eastAsia="Calibri"/>
          <w:b/>
          <w:i/>
          <w:szCs w:val="20"/>
          <w:lang w:eastAsia="en-US" w:bidi="ar-SA"/>
        </w:rPr>
        <w:t>Accounting legislation</w:t>
      </w:r>
    </w:p>
    <w:p w14:paraId="257462CB" w14:textId="77777777" w:rsidR="00F57230" w:rsidRPr="00F57230" w:rsidRDefault="00F57230" w:rsidP="00F57230">
      <w:pPr>
        <w:spacing w:before="120" w:after="120" w:line="26" w:lineRule="atLeast"/>
        <w:rPr>
          <w:rFonts w:eastAsia="Calibri"/>
          <w:szCs w:val="20"/>
          <w:lang w:eastAsia="en-US" w:bidi="ar-SA"/>
        </w:rPr>
      </w:pPr>
      <w:r w:rsidRPr="00F57230">
        <w:rPr>
          <w:rFonts w:eastAsia="Calibri"/>
          <w:szCs w:val="20"/>
          <w:lang w:eastAsia="en-US" w:bidi="ar-SA"/>
        </w:rPr>
        <w:t>In terms of accounting regulation, the Decree by virtue of which the applicable accounting framework becomes applicable to the operating entities of the Andorran financial sector and collective investment schemes subject to Andorran laws in accordance with international regulations on financial information adopted by the EU ("</w:t>
      </w:r>
      <w:r w:rsidRPr="00F57230">
        <w:rPr>
          <w:rFonts w:eastAsia="Calibri"/>
          <w:b/>
          <w:szCs w:val="20"/>
          <w:lang w:eastAsia="en-US" w:bidi="ar-SA"/>
        </w:rPr>
        <w:t>NIIF–UE</w:t>
      </w:r>
      <w:r w:rsidRPr="00F57230">
        <w:rPr>
          <w:rFonts w:eastAsia="Calibri"/>
          <w:bCs/>
          <w:szCs w:val="20"/>
          <w:lang w:eastAsia="en-US" w:bidi="ar-SA"/>
        </w:rPr>
        <w:t>"</w:t>
      </w:r>
      <w:r w:rsidRPr="00F57230">
        <w:rPr>
          <w:rFonts w:eastAsia="Calibri"/>
          <w:szCs w:val="20"/>
          <w:lang w:eastAsia="en-US" w:bidi="ar-SA"/>
        </w:rPr>
        <w:t>), which was simultaneously adopted by the Principality of Andorra ("</w:t>
      </w:r>
      <w:r w:rsidRPr="00F57230">
        <w:rPr>
          <w:rFonts w:eastAsia="Calibri"/>
          <w:b/>
          <w:szCs w:val="20"/>
          <w:lang w:eastAsia="en-US" w:bidi="ar-SA"/>
        </w:rPr>
        <w:t>NIIF-Andorra</w:t>
      </w:r>
      <w:r w:rsidRPr="00F57230">
        <w:rPr>
          <w:rFonts w:eastAsia="Calibri"/>
          <w:bCs/>
          <w:szCs w:val="20"/>
          <w:lang w:eastAsia="en-US" w:bidi="ar-SA"/>
        </w:rPr>
        <w:t>"</w:t>
      </w:r>
      <w:r w:rsidRPr="00F57230">
        <w:rPr>
          <w:rFonts w:eastAsia="Calibri"/>
          <w:szCs w:val="20"/>
          <w:lang w:eastAsia="en-US" w:bidi="ar-SA"/>
        </w:rPr>
        <w:t>), was approved in accordance with the final first disposition of Law 30/2007, of 20 December, on the accounting of businessmen. Therefore, the operating entities of the financial system and collective investment schemes of the Principality of Andorra prepare their annual accounts on an individual and consolidated basis for the fiscal years beginning after 1 January 2017 in accordance with NIIF-UE.</w:t>
      </w:r>
    </w:p>
    <w:p w14:paraId="7CFED88A" w14:textId="77777777" w:rsidR="00F57230" w:rsidRPr="00F57230" w:rsidRDefault="00F57230" w:rsidP="00F57230">
      <w:pPr>
        <w:spacing w:before="120" w:after="120" w:line="26" w:lineRule="atLeast"/>
        <w:rPr>
          <w:rFonts w:eastAsia="Calibri"/>
          <w:szCs w:val="20"/>
          <w:lang w:eastAsia="en-US" w:bidi="ar-SA"/>
        </w:rPr>
      </w:pPr>
      <w:r w:rsidRPr="00F57230">
        <w:rPr>
          <w:rFonts w:eastAsia="Calibri"/>
          <w:szCs w:val="20"/>
          <w:lang w:eastAsia="en-US" w:bidi="ar-SA"/>
        </w:rPr>
        <w:t>The accounting rules were further amended by Law 30/2025 of 15 December, which consolidates the legal framework applicable to audit activities and aligns Andorran practice with international standards and EU Directive 2006/43/EC on statutory audits. This legal framework aims to strengthen transparency, reliability and confidence in financial reporting by ensuring auditor independence, professional competence and high-quality audit standards. In this regard, the Andorran audit regime is inspired by internationally recognised principles, including the ethical standards of the International Ethics Standards Board for Accountants (IESBA) and the auditing and assurance standards issued by the International Auditing and Assurance Standards Board (IAASB), thereby reinforcing the credibility and international alignment of Andorra’s financial system.</w:t>
      </w:r>
    </w:p>
    <w:p w14:paraId="6E49A903" w14:textId="77777777" w:rsidR="00F95D22" w:rsidRPr="0085022A" w:rsidRDefault="00F95D22" w:rsidP="00E03EE2">
      <w:pPr>
        <w:pStyle w:val="AODocTxtL1"/>
        <w:spacing w:before="120" w:after="120" w:line="26" w:lineRule="atLeast"/>
        <w:ind w:left="0"/>
        <w:rPr>
          <w:b/>
          <w:i/>
          <w:sz w:val="20"/>
          <w:szCs w:val="20"/>
        </w:rPr>
      </w:pPr>
      <w:r w:rsidRPr="0085022A">
        <w:rPr>
          <w:b/>
          <w:i/>
          <w:sz w:val="20"/>
          <w:szCs w:val="20"/>
        </w:rPr>
        <w:t>Banking legislation</w:t>
      </w:r>
    </w:p>
    <w:p w14:paraId="1AE5DA3E" w14:textId="610DE9D0" w:rsidR="00F95D22" w:rsidRPr="0085022A" w:rsidRDefault="00F95D22" w:rsidP="00E03EE2">
      <w:pPr>
        <w:pStyle w:val="AODocTxtL1"/>
        <w:spacing w:before="120" w:after="120" w:line="26" w:lineRule="atLeast"/>
        <w:ind w:left="0"/>
        <w:rPr>
          <w:sz w:val="20"/>
          <w:szCs w:val="20"/>
        </w:rPr>
      </w:pPr>
      <w:r w:rsidRPr="0085022A">
        <w:rPr>
          <w:sz w:val="20"/>
          <w:szCs w:val="20"/>
        </w:rPr>
        <w:t>The General Council approved Law 8/2018</w:t>
      </w:r>
      <w:r w:rsidR="00CD7416" w:rsidRPr="0085022A">
        <w:rPr>
          <w:sz w:val="20"/>
          <w:szCs w:val="20"/>
        </w:rPr>
        <w:t>,</w:t>
      </w:r>
      <w:r w:rsidRPr="0085022A">
        <w:rPr>
          <w:sz w:val="20"/>
          <w:szCs w:val="20"/>
        </w:rPr>
        <w:t xml:space="preserve"> of 17 May</w:t>
      </w:r>
      <w:r w:rsidR="00CD7416" w:rsidRPr="0085022A">
        <w:rPr>
          <w:sz w:val="20"/>
          <w:szCs w:val="20"/>
        </w:rPr>
        <w:t>,</w:t>
      </w:r>
      <w:r w:rsidRPr="0085022A">
        <w:rPr>
          <w:sz w:val="20"/>
          <w:szCs w:val="20"/>
        </w:rPr>
        <w:t xml:space="preserve"> on payment services and electronic payments (</w:t>
      </w:r>
      <w:r w:rsidR="005440FD" w:rsidRPr="0085022A">
        <w:rPr>
          <w:sz w:val="20"/>
          <w:szCs w:val="20"/>
        </w:rPr>
        <w:t>"</w:t>
      </w:r>
      <w:r w:rsidRPr="0085022A">
        <w:rPr>
          <w:b/>
          <w:bCs/>
          <w:sz w:val="20"/>
          <w:szCs w:val="20"/>
        </w:rPr>
        <w:t>Law 8/2018</w:t>
      </w:r>
      <w:r w:rsidR="005440FD" w:rsidRPr="0085022A">
        <w:rPr>
          <w:sz w:val="20"/>
          <w:szCs w:val="20"/>
        </w:rPr>
        <w:t>"</w:t>
      </w:r>
      <w:r w:rsidRPr="0085022A">
        <w:rPr>
          <w:sz w:val="20"/>
          <w:szCs w:val="20"/>
        </w:rPr>
        <w:t>). This piece of law implemented Directive 2007/64/EC of the European Parliament and of the Council, of 13 November 2007, on payment services in the European market (</w:t>
      </w:r>
      <w:r w:rsidR="005440FD" w:rsidRPr="0085022A">
        <w:rPr>
          <w:sz w:val="20"/>
          <w:szCs w:val="20"/>
        </w:rPr>
        <w:t>"</w:t>
      </w:r>
      <w:r w:rsidRPr="0085022A">
        <w:rPr>
          <w:b/>
          <w:sz w:val="20"/>
          <w:szCs w:val="20"/>
        </w:rPr>
        <w:t>PSD</w:t>
      </w:r>
      <w:r w:rsidR="005440FD" w:rsidRPr="0085022A">
        <w:rPr>
          <w:bCs/>
          <w:sz w:val="20"/>
          <w:szCs w:val="20"/>
        </w:rPr>
        <w:t>"</w:t>
      </w:r>
      <w:r w:rsidRPr="0085022A">
        <w:rPr>
          <w:sz w:val="20"/>
          <w:szCs w:val="20"/>
        </w:rPr>
        <w:t>), with the aim to reinforce the transparency and create a common system of rights and obligations for suppliers and users.</w:t>
      </w:r>
    </w:p>
    <w:p w14:paraId="7EF243A0" w14:textId="77777777" w:rsidR="00F95D22" w:rsidRPr="0085022A" w:rsidRDefault="00F95D22" w:rsidP="00E03EE2">
      <w:pPr>
        <w:pStyle w:val="AODocTxtL1"/>
        <w:spacing w:before="120" w:after="120" w:line="26" w:lineRule="atLeast"/>
        <w:ind w:left="0"/>
        <w:rPr>
          <w:sz w:val="20"/>
          <w:szCs w:val="20"/>
        </w:rPr>
      </w:pPr>
      <w:r w:rsidRPr="0085022A">
        <w:rPr>
          <w:sz w:val="20"/>
          <w:szCs w:val="20"/>
        </w:rPr>
        <w:t>Law 8/2018 also implemented Directive 2009/110/EC of the European Parliament and of the Council, of 16 September 2009, on the taking up, pursuit and prudential supervision of the business of electronic money institutions. With this transposition, the Principality of Andorra regulated, for the first time, the issuance and the legal framework of electronic money, with a harmonised regime which ensured fair competition among the operators and an adequate level of prudential supervision.</w:t>
      </w:r>
    </w:p>
    <w:p w14:paraId="2F195FCA" w14:textId="2B1B4B22" w:rsidR="00F95D22" w:rsidRPr="0085022A" w:rsidRDefault="00F95D22" w:rsidP="00E03EE2">
      <w:pPr>
        <w:pStyle w:val="AODocTxtL1"/>
        <w:spacing w:before="120" w:after="120" w:line="26" w:lineRule="atLeast"/>
        <w:ind w:left="0"/>
        <w:rPr>
          <w:sz w:val="20"/>
          <w:szCs w:val="20"/>
        </w:rPr>
      </w:pPr>
      <w:r w:rsidRPr="0085022A">
        <w:rPr>
          <w:sz w:val="20"/>
          <w:szCs w:val="20"/>
        </w:rPr>
        <w:t>The regulation (</w:t>
      </w:r>
      <w:r w:rsidR="005440FD" w:rsidRPr="0085022A">
        <w:rPr>
          <w:sz w:val="20"/>
          <w:szCs w:val="20"/>
        </w:rPr>
        <w:t>"</w:t>
      </w:r>
      <w:r w:rsidRPr="0085022A">
        <w:rPr>
          <w:b/>
          <w:bCs/>
          <w:sz w:val="20"/>
          <w:szCs w:val="20"/>
        </w:rPr>
        <w:t>Regulation for the Implementation of PSD II</w:t>
      </w:r>
      <w:r w:rsidR="005440FD" w:rsidRPr="0085022A">
        <w:rPr>
          <w:sz w:val="20"/>
          <w:szCs w:val="20"/>
        </w:rPr>
        <w:t>"</w:t>
      </w:r>
      <w:r w:rsidRPr="0085022A">
        <w:rPr>
          <w:sz w:val="20"/>
          <w:szCs w:val="20"/>
        </w:rPr>
        <w:t>), approved by the Government and published in the Official Gazette of the Principality of Andorra on 27 June 2018 and which develops Law 8/2018, contains, mainly: (i) rules on the transparency of the conditions and information requirements of the payment services (</w:t>
      </w:r>
      <w:r w:rsidR="005440FD" w:rsidRPr="0085022A">
        <w:rPr>
          <w:sz w:val="20"/>
          <w:szCs w:val="20"/>
        </w:rPr>
        <w:t>"</w:t>
      </w:r>
      <w:r w:rsidRPr="0085022A">
        <w:rPr>
          <w:b/>
          <w:sz w:val="20"/>
          <w:szCs w:val="20"/>
        </w:rPr>
        <w:t>Title III of PSD II</w:t>
      </w:r>
      <w:r w:rsidR="005440FD" w:rsidRPr="0085022A">
        <w:rPr>
          <w:bCs/>
          <w:sz w:val="20"/>
          <w:szCs w:val="20"/>
        </w:rPr>
        <w:t>"</w:t>
      </w:r>
      <w:r w:rsidRPr="0085022A">
        <w:rPr>
          <w:sz w:val="20"/>
          <w:szCs w:val="20"/>
        </w:rPr>
        <w:t>); and (ii) rules on the rights and obligations in relation to the supply and the use of payment services (</w:t>
      </w:r>
      <w:r w:rsidR="005440FD" w:rsidRPr="0085022A">
        <w:rPr>
          <w:sz w:val="20"/>
          <w:szCs w:val="20"/>
        </w:rPr>
        <w:t>"</w:t>
      </w:r>
      <w:r w:rsidRPr="0085022A">
        <w:rPr>
          <w:b/>
          <w:sz w:val="20"/>
          <w:szCs w:val="20"/>
        </w:rPr>
        <w:t>Title IV of PSD II</w:t>
      </w:r>
      <w:r w:rsidR="005440FD" w:rsidRPr="0085022A">
        <w:rPr>
          <w:bCs/>
          <w:sz w:val="20"/>
          <w:szCs w:val="20"/>
        </w:rPr>
        <w:t>"</w:t>
      </w:r>
      <w:r w:rsidRPr="0085022A">
        <w:rPr>
          <w:sz w:val="20"/>
          <w:szCs w:val="20"/>
        </w:rPr>
        <w:t>).</w:t>
      </w:r>
    </w:p>
    <w:p w14:paraId="7B7C9C39" w14:textId="3E1772E3" w:rsidR="00F95D22" w:rsidRPr="0085022A" w:rsidRDefault="00F95D22" w:rsidP="00E03EE2">
      <w:pPr>
        <w:pStyle w:val="AODocTxtL1"/>
        <w:spacing w:before="120" w:after="120" w:line="26" w:lineRule="atLeast"/>
        <w:ind w:left="0"/>
        <w:rPr>
          <w:sz w:val="20"/>
          <w:szCs w:val="20"/>
        </w:rPr>
      </w:pPr>
      <w:r w:rsidRPr="0085022A">
        <w:rPr>
          <w:sz w:val="20"/>
          <w:szCs w:val="20"/>
        </w:rPr>
        <w:t>A separate rule (</w:t>
      </w:r>
      <w:r w:rsidR="005440FD" w:rsidRPr="0085022A">
        <w:rPr>
          <w:sz w:val="20"/>
          <w:szCs w:val="20"/>
        </w:rPr>
        <w:t>"</w:t>
      </w:r>
      <w:r w:rsidRPr="0085022A">
        <w:rPr>
          <w:b/>
          <w:bCs/>
          <w:sz w:val="20"/>
          <w:szCs w:val="20"/>
        </w:rPr>
        <w:t>Regulation on cross-border payments</w:t>
      </w:r>
      <w:r w:rsidR="005440FD" w:rsidRPr="0085022A">
        <w:rPr>
          <w:sz w:val="20"/>
          <w:szCs w:val="20"/>
        </w:rPr>
        <w:t>"</w:t>
      </w:r>
      <w:r w:rsidRPr="0085022A">
        <w:rPr>
          <w:sz w:val="20"/>
          <w:szCs w:val="20"/>
        </w:rPr>
        <w:t>), approved by the Government on 20 June 2018 and published in the Official Gazette of the Principality of Andorra on 27 June 2018, implements: (i) Regulation (EC) No. 924/2009 of the European Parliament and the Council, of 16 September 2009, on cross-border payments to the EU; and (ii) Regulation (EU) No. 260/2012 of the European Parliament and of the Council of 14 March 2012 establishing technical and business requirements for credit transfers and direct debits in euro, as well as a system in the Principality of Andorra for cross-border payments to other countries of the Single Euro Payments Area (</w:t>
      </w:r>
      <w:r w:rsidR="005440FD" w:rsidRPr="0085022A">
        <w:rPr>
          <w:sz w:val="20"/>
          <w:szCs w:val="20"/>
        </w:rPr>
        <w:t>"</w:t>
      </w:r>
      <w:r w:rsidRPr="0085022A">
        <w:rPr>
          <w:b/>
          <w:sz w:val="20"/>
          <w:szCs w:val="20"/>
        </w:rPr>
        <w:t>SEPA</w:t>
      </w:r>
      <w:r w:rsidR="005440FD" w:rsidRPr="0085022A">
        <w:rPr>
          <w:bCs/>
          <w:sz w:val="20"/>
          <w:szCs w:val="20"/>
        </w:rPr>
        <w:t>"</w:t>
      </w:r>
      <w:r w:rsidRPr="0085022A">
        <w:rPr>
          <w:sz w:val="20"/>
          <w:szCs w:val="20"/>
        </w:rPr>
        <w:t>), were established.</w:t>
      </w:r>
    </w:p>
    <w:p w14:paraId="768240B9" w14:textId="4B41D5EF" w:rsidR="00F95D22" w:rsidRPr="0085022A" w:rsidRDefault="00F95D22" w:rsidP="00E03EE2">
      <w:pPr>
        <w:pStyle w:val="AODocTxtL1"/>
        <w:spacing w:before="120" w:after="120" w:line="26" w:lineRule="atLeast"/>
        <w:ind w:left="0"/>
        <w:rPr>
          <w:sz w:val="20"/>
          <w:szCs w:val="20"/>
        </w:rPr>
      </w:pPr>
      <w:r w:rsidRPr="0085022A">
        <w:rPr>
          <w:sz w:val="20"/>
          <w:szCs w:val="20"/>
        </w:rPr>
        <w:t>Law 8/2018 was amended to reflect the new European regulation on payment services arising from Directive 2015/2366 of the European Parliament and the Council of 25 November (</w:t>
      </w:r>
      <w:r w:rsidR="005440FD" w:rsidRPr="0085022A">
        <w:rPr>
          <w:sz w:val="20"/>
          <w:szCs w:val="20"/>
        </w:rPr>
        <w:t>"</w:t>
      </w:r>
      <w:r w:rsidRPr="0085022A">
        <w:rPr>
          <w:b/>
          <w:sz w:val="20"/>
          <w:szCs w:val="20"/>
        </w:rPr>
        <w:t>PSD2</w:t>
      </w:r>
      <w:r w:rsidR="005440FD" w:rsidRPr="0085022A">
        <w:rPr>
          <w:bCs/>
          <w:sz w:val="20"/>
          <w:szCs w:val="20"/>
        </w:rPr>
        <w:t>"</w:t>
      </w:r>
      <w:r w:rsidRPr="0085022A">
        <w:rPr>
          <w:sz w:val="20"/>
          <w:szCs w:val="20"/>
        </w:rPr>
        <w:t>). Such amendment was approved by the General Council on 25 October and published in the Official Gazette of the Principality of Andorra on 23 November 2018 as Law 27/2018</w:t>
      </w:r>
      <w:r w:rsidR="003456FF" w:rsidRPr="0085022A">
        <w:rPr>
          <w:sz w:val="20"/>
          <w:szCs w:val="20"/>
        </w:rPr>
        <w:t xml:space="preserve"> amending Law 8/2018, of 17 May, on payment services and electronic money</w:t>
      </w:r>
      <w:r w:rsidRPr="0085022A">
        <w:rPr>
          <w:sz w:val="20"/>
          <w:szCs w:val="20"/>
        </w:rPr>
        <w:t>.</w:t>
      </w:r>
    </w:p>
    <w:p w14:paraId="7DF9E985" w14:textId="77777777" w:rsidR="00F95D22" w:rsidRPr="0085022A" w:rsidRDefault="00F95D22" w:rsidP="00E03EE2">
      <w:pPr>
        <w:pStyle w:val="AODocTxtL1"/>
        <w:spacing w:before="120" w:after="120" w:line="26" w:lineRule="atLeast"/>
        <w:ind w:left="0"/>
        <w:rPr>
          <w:sz w:val="20"/>
          <w:szCs w:val="20"/>
        </w:rPr>
      </w:pPr>
      <w:r w:rsidRPr="0085022A">
        <w:rPr>
          <w:sz w:val="20"/>
          <w:szCs w:val="20"/>
        </w:rPr>
        <w:lastRenderedPageBreak/>
        <w:t>With the aforementioned regulation, the Principality of Andorra has adopted all necessary measures to join SEPA, a European unique area for payment systems in euro, which harmonises payment methods, mainly regarding three types of payments and financial instruments: wire transfers, payment cards and direct debits. The Principality of Andorra joined such schemes on 1 March 2019 and the Andorran banks on 5 March 2019.</w:t>
      </w:r>
    </w:p>
    <w:p w14:paraId="77809E4E" w14:textId="6B949540" w:rsidR="00F95D22" w:rsidRPr="0085022A" w:rsidRDefault="00F95D22" w:rsidP="00E03EE2">
      <w:pPr>
        <w:pStyle w:val="AODocTxtL1"/>
        <w:spacing w:before="120" w:after="120" w:line="26" w:lineRule="atLeast"/>
        <w:ind w:left="0"/>
        <w:rPr>
          <w:sz w:val="20"/>
          <w:szCs w:val="20"/>
        </w:rPr>
      </w:pPr>
      <w:r w:rsidRPr="0085022A">
        <w:rPr>
          <w:sz w:val="20"/>
          <w:szCs w:val="20"/>
        </w:rPr>
        <w:t>The regulation which implements Directive 2014/49/EU of the European Parliament and the EC of 16 April 2014 on deposit guarantee schemes by means of Law 20/2018</w:t>
      </w:r>
      <w:r w:rsidR="00CD7416" w:rsidRPr="0085022A">
        <w:rPr>
          <w:sz w:val="20"/>
          <w:szCs w:val="20"/>
        </w:rPr>
        <w:t>,</w:t>
      </w:r>
      <w:r w:rsidRPr="0085022A">
        <w:rPr>
          <w:sz w:val="20"/>
          <w:szCs w:val="20"/>
        </w:rPr>
        <w:t xml:space="preserve"> of 13 September, which governs the Andorran Deposit Guarantee Fund and the Andorran Investments Guarantee System, was approved by the General Council on 13 September 2018 and entered into force on 4 October 2018.</w:t>
      </w:r>
    </w:p>
    <w:p w14:paraId="1C461471" w14:textId="77777777" w:rsidR="00F95D22" w:rsidRPr="0085022A" w:rsidRDefault="00F95D22" w:rsidP="00E03EE2">
      <w:pPr>
        <w:pStyle w:val="AODocTxtL1"/>
        <w:spacing w:before="120" w:after="120" w:line="26" w:lineRule="atLeast"/>
        <w:ind w:left="0"/>
        <w:rPr>
          <w:sz w:val="20"/>
          <w:szCs w:val="20"/>
        </w:rPr>
      </w:pPr>
      <w:r w:rsidRPr="0085022A">
        <w:rPr>
          <w:sz w:val="20"/>
          <w:szCs w:val="20"/>
        </w:rPr>
        <w:t>Directive 2002/87/EC of the European Parliament and of the Council of 16 December 2002 on the supplementary supervision of credit institutions, insurance undertakings and investment firms in a financial conglomerate, as well as the Commission Delegated Regulation (EU) 2015/2303 of 28 July 2015 supplementing Directive 2002/87/EC of the European Parliament and of the Council with regard to regulatory technical standards specifying the definitions and coordinating the supplementary supervision of risk concentration and intra-group transactions, have been included in the Andorran legal framework.</w:t>
      </w:r>
    </w:p>
    <w:p w14:paraId="478B0180" w14:textId="760B75E4" w:rsidR="00F95D22" w:rsidRDefault="00F95D22" w:rsidP="00E03EE2">
      <w:pPr>
        <w:pStyle w:val="AODocTxtL1"/>
        <w:spacing w:before="120" w:after="120" w:line="26" w:lineRule="atLeast"/>
        <w:ind w:left="0"/>
        <w:rPr>
          <w:sz w:val="20"/>
          <w:szCs w:val="20"/>
        </w:rPr>
      </w:pPr>
      <w:r w:rsidRPr="0085022A">
        <w:rPr>
          <w:sz w:val="20"/>
          <w:szCs w:val="20"/>
        </w:rPr>
        <w:t>Directive 2013/36/EU of the European Parliament and of the Council of 26 June 2013 on access to the activity of credit institutions and the prudential supervision of credit institutions and investment firms (</w:t>
      </w:r>
      <w:r w:rsidR="005440FD" w:rsidRPr="0085022A">
        <w:rPr>
          <w:sz w:val="20"/>
          <w:szCs w:val="20"/>
        </w:rPr>
        <w:t>"</w:t>
      </w:r>
      <w:r w:rsidRPr="0085022A">
        <w:rPr>
          <w:b/>
          <w:sz w:val="20"/>
          <w:szCs w:val="20"/>
        </w:rPr>
        <w:t>CRD IV</w:t>
      </w:r>
      <w:r w:rsidR="005440FD" w:rsidRPr="0085022A">
        <w:rPr>
          <w:bCs/>
          <w:sz w:val="20"/>
          <w:szCs w:val="20"/>
        </w:rPr>
        <w:t>"</w:t>
      </w:r>
      <w:r w:rsidRPr="0085022A">
        <w:rPr>
          <w:sz w:val="20"/>
          <w:szCs w:val="20"/>
        </w:rPr>
        <w:t>) and Regulation (EU) No. 575/2013 of the European Parliament and of the Council of 26 June 2013 on prudential requirements for credit institutions and investment firms (</w:t>
      </w:r>
      <w:r w:rsidR="005440FD" w:rsidRPr="0085022A">
        <w:rPr>
          <w:sz w:val="20"/>
          <w:szCs w:val="20"/>
        </w:rPr>
        <w:t>"</w:t>
      </w:r>
      <w:r w:rsidRPr="0085022A">
        <w:rPr>
          <w:b/>
          <w:sz w:val="20"/>
          <w:szCs w:val="20"/>
        </w:rPr>
        <w:t>CRR</w:t>
      </w:r>
      <w:r w:rsidR="005440FD" w:rsidRPr="0085022A">
        <w:rPr>
          <w:bCs/>
          <w:sz w:val="20"/>
          <w:szCs w:val="20"/>
        </w:rPr>
        <w:t>"</w:t>
      </w:r>
      <w:r w:rsidRPr="0085022A">
        <w:rPr>
          <w:sz w:val="20"/>
          <w:szCs w:val="20"/>
        </w:rPr>
        <w:t>), were transposed by Law 35/2018</w:t>
      </w:r>
      <w:r w:rsidR="00CD7416" w:rsidRPr="0085022A">
        <w:rPr>
          <w:sz w:val="20"/>
          <w:szCs w:val="20"/>
        </w:rPr>
        <w:t>,</w:t>
      </w:r>
      <w:r w:rsidRPr="0085022A">
        <w:rPr>
          <w:sz w:val="20"/>
          <w:szCs w:val="20"/>
        </w:rPr>
        <w:t xml:space="preserve"> of 20 December, on solvency, liquidity and prudential supervision of banking entities and investment companies and the correspondent regulations.</w:t>
      </w:r>
    </w:p>
    <w:p w14:paraId="28AD75E5" w14:textId="77777777" w:rsidR="00F57230" w:rsidRPr="00F57230" w:rsidRDefault="00F57230" w:rsidP="00F57230">
      <w:pPr>
        <w:spacing w:before="120" w:after="120" w:line="26" w:lineRule="atLeast"/>
        <w:rPr>
          <w:rFonts w:eastAsia="Calibri"/>
          <w:szCs w:val="20"/>
          <w:lang w:eastAsia="en-US" w:bidi="ar-SA"/>
        </w:rPr>
      </w:pPr>
      <w:r w:rsidRPr="00F57230">
        <w:rPr>
          <w:rFonts w:eastAsia="Calibri"/>
          <w:szCs w:val="20"/>
          <w:lang w:eastAsia="en-US" w:bidi="ar-SA"/>
        </w:rPr>
        <w:t>Subsequently, this framework was updated by Law 26/2022 of 14 July, amending the legislation on the introduction of the euro in the context of the Monetary Agreement with the European Union, which introduced, inter alia, a mandatory minimum leverage ratio and a binding net stable funding ratio for all entities, thus initiating the domestic implementation of core elements of the updated European prudential framework.</w:t>
      </w:r>
    </w:p>
    <w:p w14:paraId="2190ADD5" w14:textId="77777777" w:rsidR="00F57230" w:rsidRPr="00F57230" w:rsidRDefault="00F57230" w:rsidP="00F57230">
      <w:pPr>
        <w:spacing w:before="120" w:after="120" w:line="26" w:lineRule="atLeast"/>
        <w:rPr>
          <w:rFonts w:eastAsia="Calibri"/>
          <w:szCs w:val="20"/>
          <w:lang w:eastAsia="en-US" w:bidi="ar-SA"/>
        </w:rPr>
      </w:pPr>
      <w:r w:rsidRPr="00F57230">
        <w:rPr>
          <w:rFonts w:eastAsia="Calibri"/>
          <w:szCs w:val="20"/>
          <w:lang w:eastAsia="en-US" w:bidi="ar-SA"/>
        </w:rPr>
        <w:t>The legislative adaptation has continued in order to complete the incorporation of the remaining elements of Basel III and recent European regulatory developments, in particular Directive (EU) 2019/878 (“</w:t>
      </w:r>
      <w:r w:rsidRPr="00F57230">
        <w:rPr>
          <w:rFonts w:eastAsia="Calibri"/>
          <w:b/>
          <w:bCs/>
          <w:szCs w:val="20"/>
          <w:lang w:eastAsia="en-US" w:bidi="ar-SA"/>
        </w:rPr>
        <w:t>CRD V</w:t>
      </w:r>
      <w:r w:rsidRPr="00F57230">
        <w:rPr>
          <w:rFonts w:eastAsia="Calibri"/>
          <w:szCs w:val="20"/>
          <w:lang w:eastAsia="en-US" w:bidi="ar-SA"/>
        </w:rPr>
        <w:t>”), Regulation (EU) 2019/876 (“</w:t>
      </w:r>
      <w:r w:rsidRPr="00F57230">
        <w:rPr>
          <w:rFonts w:eastAsia="Calibri"/>
          <w:b/>
          <w:bCs/>
          <w:szCs w:val="20"/>
          <w:lang w:eastAsia="en-US" w:bidi="ar-SA"/>
        </w:rPr>
        <w:t>CRR 2</w:t>
      </w:r>
      <w:r w:rsidRPr="00F57230">
        <w:rPr>
          <w:rFonts w:eastAsia="Calibri"/>
          <w:szCs w:val="20"/>
          <w:lang w:eastAsia="en-US" w:bidi="ar-SA"/>
        </w:rPr>
        <w:t>”) and Directive (EU) 2021/338, including their application to investment firms. To this end, Law 35/2018 has been further amended to revise the methodologies for calculating capital requirements for credit risk, counterparty risk and operational risk, to update the regulatory framework governing credit valuation adjustment (CVA) risk, and to refine the rules on the countercyclical capital buffer with a view to limiting procyclicality.</w:t>
      </w:r>
    </w:p>
    <w:p w14:paraId="46697D79" w14:textId="77777777" w:rsidR="00F57230" w:rsidRPr="00F57230" w:rsidRDefault="00F57230" w:rsidP="00F57230">
      <w:pPr>
        <w:spacing w:before="120" w:after="120" w:line="26" w:lineRule="atLeast"/>
        <w:rPr>
          <w:rFonts w:eastAsia="Calibri"/>
          <w:szCs w:val="20"/>
          <w:lang w:eastAsia="en-US" w:bidi="ar-SA"/>
        </w:rPr>
      </w:pPr>
      <w:r w:rsidRPr="00F57230">
        <w:rPr>
          <w:rFonts w:eastAsia="Calibri"/>
          <w:szCs w:val="20"/>
          <w:lang w:eastAsia="en-US" w:bidi="ar-SA"/>
        </w:rPr>
        <w:t>Directive 2014/59/EU was transposed in Andorra through the adoption of Law 7/2021, of 29 April, on the recovery and resolution of banking entities and investment firms, as well as through the adoption of Decree 303/2022, of 20 July 2022, approving the Regulation implementing Law 7/2021, of 29 April, on the recovery and resolution of banking entities and investment firms, and its update by means of Law 5/2026, of 30 April, amending Law 7/2021, of 29 April, on the recovery and resolution of banking entities and investment firms.</w:t>
      </w:r>
    </w:p>
    <w:p w14:paraId="3AC56C28" w14:textId="7E580E7D" w:rsidR="00F95D22" w:rsidRPr="0085022A" w:rsidRDefault="00F95D22" w:rsidP="00E03EE2">
      <w:pPr>
        <w:pStyle w:val="AODocTxtL1"/>
        <w:spacing w:before="120" w:after="120" w:line="26" w:lineRule="atLeast"/>
        <w:ind w:left="0"/>
        <w:rPr>
          <w:sz w:val="20"/>
          <w:szCs w:val="20"/>
        </w:rPr>
      </w:pPr>
      <w:r w:rsidRPr="0085022A">
        <w:rPr>
          <w:sz w:val="20"/>
          <w:szCs w:val="20"/>
        </w:rPr>
        <w:t>As previously indicated, in September 2013, the AFA joined IOSCO and signed the MMoU, formalising the reciprocal cooperation and the exchange of information regarding the supervision of securities</w:t>
      </w:r>
      <w:r w:rsidR="005440FD" w:rsidRPr="0085022A">
        <w:rPr>
          <w:sz w:val="20"/>
          <w:szCs w:val="20"/>
        </w:rPr>
        <w:t>'</w:t>
      </w:r>
      <w:r w:rsidRPr="0085022A">
        <w:rPr>
          <w:sz w:val="20"/>
          <w:szCs w:val="20"/>
        </w:rPr>
        <w:t xml:space="preserve"> markets.</w:t>
      </w:r>
    </w:p>
    <w:p w14:paraId="41431A5F" w14:textId="77777777" w:rsidR="00F57230" w:rsidRPr="00F57230" w:rsidRDefault="00F57230" w:rsidP="00F57230">
      <w:pPr>
        <w:spacing w:before="120" w:after="120" w:line="26" w:lineRule="atLeast"/>
        <w:rPr>
          <w:rFonts w:eastAsia="Calibri"/>
          <w:szCs w:val="20"/>
          <w:lang w:eastAsia="en-US" w:bidi="ar-SA"/>
        </w:rPr>
      </w:pPr>
      <w:r w:rsidRPr="00F57230">
        <w:rPr>
          <w:rFonts w:eastAsia="Calibri"/>
          <w:szCs w:val="20"/>
          <w:lang w:eastAsia="en-US" w:bidi="ar-SA"/>
        </w:rPr>
        <w:t>In accordance with the requirements of IOSCO and pursuant to the Monetary Agreement, Directive 2014/65/EU of the European Parliament and of the Council on markets in financial instruments; Commission Delegated Regulation (EU) 2017/565 of 25 April 2016 supplementing Directive 2014/65/EU with regard to organisational requirements and operating conditions for investment firms; and Commission Delegated Directive (EU) 2017/593 of 7 April 2016 supplementing Directive 2014/65/EU with regard to the safeguarding of clients’ financial instruments and funds, product governance obligations and the rules applicable to the provision or receipt of fees, commissions or any other monetary or non</w:t>
      </w:r>
      <w:r w:rsidRPr="00F57230">
        <w:rPr>
          <w:rFonts w:eastAsia="Calibri"/>
          <w:szCs w:val="20"/>
          <w:lang w:eastAsia="en-US" w:bidi="ar-SA"/>
        </w:rPr>
        <w:noBreakHyphen/>
        <w:t>monetary benefits, were implemented in the Principality of Andorra through Law 7/2024 of 27 May, on the Organisation and Functioning of Financial System Operational Entities and Market Abuse (“</w:t>
      </w:r>
      <w:r w:rsidRPr="00F57230">
        <w:rPr>
          <w:rFonts w:eastAsia="Calibri"/>
          <w:b/>
          <w:bCs/>
          <w:szCs w:val="20"/>
          <w:lang w:eastAsia="en-US" w:bidi="ar-SA"/>
        </w:rPr>
        <w:t>Law 7/2024</w:t>
      </w:r>
      <w:r w:rsidRPr="00F57230">
        <w:rPr>
          <w:rFonts w:eastAsia="Calibri"/>
          <w:szCs w:val="20"/>
          <w:lang w:eastAsia="en-US" w:bidi="ar-SA"/>
        </w:rPr>
        <w:t xml:space="preserve">”). Law 7/2024 repealed Law 8/2013 which implemented Directive 2004/39/EC in the Andorran regulatory framework. </w:t>
      </w:r>
    </w:p>
    <w:p w14:paraId="3892FD3C" w14:textId="77777777" w:rsidR="00F95D22" w:rsidRPr="0085022A" w:rsidRDefault="00F95D22" w:rsidP="00E03EE2">
      <w:pPr>
        <w:pStyle w:val="AODocTxtL1"/>
        <w:spacing w:before="120" w:after="120" w:line="26" w:lineRule="atLeast"/>
        <w:ind w:left="0"/>
        <w:rPr>
          <w:b/>
          <w:i/>
          <w:sz w:val="20"/>
          <w:szCs w:val="20"/>
        </w:rPr>
      </w:pPr>
      <w:r w:rsidRPr="0085022A">
        <w:rPr>
          <w:b/>
          <w:i/>
          <w:sz w:val="20"/>
          <w:szCs w:val="20"/>
        </w:rPr>
        <w:t>Anti-money laundering and terrorist financing legislation</w:t>
      </w:r>
    </w:p>
    <w:p w14:paraId="7A09B0BF" w14:textId="60C29E94" w:rsidR="00F95D22" w:rsidRPr="0085022A" w:rsidRDefault="00F95D22" w:rsidP="00E03EE2">
      <w:pPr>
        <w:pStyle w:val="AODocTxtL1"/>
        <w:spacing w:before="120" w:after="120" w:line="26" w:lineRule="atLeast"/>
        <w:ind w:left="0"/>
        <w:rPr>
          <w:sz w:val="20"/>
          <w:szCs w:val="20"/>
        </w:rPr>
      </w:pPr>
      <w:r w:rsidRPr="0085022A">
        <w:rPr>
          <w:sz w:val="20"/>
          <w:szCs w:val="20"/>
        </w:rPr>
        <w:t xml:space="preserve">The Principality of Andorra is </w:t>
      </w:r>
      <w:r w:rsidR="00144478">
        <w:rPr>
          <w:sz w:val="20"/>
          <w:szCs w:val="20"/>
        </w:rPr>
        <w:t>entirely</w:t>
      </w:r>
      <w:r w:rsidRPr="0085022A">
        <w:rPr>
          <w:sz w:val="20"/>
          <w:szCs w:val="20"/>
        </w:rPr>
        <w:t xml:space="preserve"> committed to the compliance with international standards on anti-money laundering and terrorist financing through the implementation of the Directive (EU) 2015/849 of the European Parliament and of the Council of 20 May 2015 on the prevention of the use of the financial </w:t>
      </w:r>
      <w:r w:rsidRPr="0085022A">
        <w:rPr>
          <w:sz w:val="20"/>
          <w:szCs w:val="20"/>
        </w:rPr>
        <w:lastRenderedPageBreak/>
        <w:t>system for the purposes of money laundering or terrorist financing</w:t>
      </w:r>
      <w:r w:rsidR="00F57230" w:rsidRPr="00F57230">
        <w:rPr>
          <w:rFonts w:eastAsia="SimSun"/>
          <w:sz w:val="20"/>
          <w:szCs w:val="20"/>
          <w:lang w:eastAsia="zh-CN" w:bidi="he-IL"/>
        </w:rPr>
        <w:t xml:space="preserve"> </w:t>
      </w:r>
      <w:r w:rsidR="00F57230" w:rsidRPr="00F57230">
        <w:rPr>
          <w:sz w:val="20"/>
          <w:szCs w:val="20"/>
        </w:rPr>
        <w:t>by means of Law 14/2017, of June 22 on the prevention of and combating money or asset laundering and the financing of terrorism (“</w:t>
      </w:r>
      <w:r w:rsidR="00F57230" w:rsidRPr="00F57230">
        <w:rPr>
          <w:b/>
          <w:bCs/>
          <w:sz w:val="20"/>
          <w:szCs w:val="20"/>
        </w:rPr>
        <w:t>Law 14/2017</w:t>
      </w:r>
      <w:r w:rsidR="00F57230" w:rsidRPr="00F57230">
        <w:rPr>
          <w:sz w:val="20"/>
          <w:szCs w:val="20"/>
        </w:rPr>
        <w:t>”)</w:t>
      </w:r>
      <w:r w:rsidRPr="0085022A">
        <w:rPr>
          <w:sz w:val="20"/>
          <w:szCs w:val="20"/>
        </w:rPr>
        <w:t>, and the Financial Action Task Force</w:t>
      </w:r>
      <w:r w:rsidR="005440FD" w:rsidRPr="0085022A">
        <w:rPr>
          <w:sz w:val="20"/>
          <w:szCs w:val="20"/>
        </w:rPr>
        <w:t>'</w:t>
      </w:r>
      <w:r w:rsidRPr="0085022A">
        <w:rPr>
          <w:sz w:val="20"/>
          <w:szCs w:val="20"/>
        </w:rPr>
        <w:t xml:space="preserve">s recommendations. In this </w:t>
      </w:r>
      <w:r w:rsidR="00F57230">
        <w:rPr>
          <w:sz w:val="20"/>
          <w:szCs w:val="20"/>
        </w:rPr>
        <w:t>context</w:t>
      </w:r>
      <w:r w:rsidRPr="0085022A">
        <w:rPr>
          <w:sz w:val="20"/>
          <w:szCs w:val="20"/>
        </w:rPr>
        <w:t>, both the European provisions and the Financial Action Task Force</w:t>
      </w:r>
      <w:r w:rsidR="005440FD" w:rsidRPr="0085022A">
        <w:rPr>
          <w:sz w:val="20"/>
          <w:szCs w:val="20"/>
        </w:rPr>
        <w:t>'</w:t>
      </w:r>
      <w:r w:rsidRPr="0085022A">
        <w:rPr>
          <w:sz w:val="20"/>
          <w:szCs w:val="20"/>
        </w:rPr>
        <w:t xml:space="preserve">s recommendations are intended to serve as the backbone of the Andorran system for the prevention of money laundering and terrorist financing. </w:t>
      </w:r>
    </w:p>
    <w:p w14:paraId="60CE9A4D" w14:textId="572AA05B" w:rsidR="00F95D22" w:rsidRPr="0085022A" w:rsidRDefault="00F95D22" w:rsidP="00E03EE2">
      <w:pPr>
        <w:pStyle w:val="AODocTxtL1"/>
        <w:spacing w:before="120" w:after="120" w:line="26" w:lineRule="atLeast"/>
        <w:ind w:left="0"/>
        <w:rPr>
          <w:sz w:val="20"/>
          <w:szCs w:val="20"/>
        </w:rPr>
      </w:pPr>
      <w:r w:rsidRPr="0085022A">
        <w:rPr>
          <w:sz w:val="20"/>
          <w:szCs w:val="20"/>
        </w:rPr>
        <w:t>In turn, the Financial Intelligence Unit of Andorra (</w:t>
      </w:r>
      <w:r w:rsidR="005440FD" w:rsidRPr="0085022A">
        <w:rPr>
          <w:sz w:val="20"/>
          <w:szCs w:val="20"/>
        </w:rPr>
        <w:t>"</w:t>
      </w:r>
      <w:r w:rsidRPr="0085022A">
        <w:rPr>
          <w:b/>
          <w:bCs/>
          <w:sz w:val="20"/>
          <w:szCs w:val="20"/>
        </w:rPr>
        <w:t>UIFAND</w:t>
      </w:r>
      <w:r w:rsidR="005440FD" w:rsidRPr="0085022A">
        <w:rPr>
          <w:sz w:val="20"/>
          <w:szCs w:val="20"/>
        </w:rPr>
        <w:t>"</w:t>
      </w:r>
      <w:r w:rsidRPr="0085022A">
        <w:rPr>
          <w:sz w:val="20"/>
          <w:szCs w:val="20"/>
        </w:rPr>
        <w:t xml:space="preserve">) is </w:t>
      </w:r>
      <w:r w:rsidR="00E42811" w:rsidRPr="00E42811">
        <w:rPr>
          <w:sz w:val="20"/>
          <w:szCs w:val="20"/>
        </w:rPr>
        <w:t>the competent authority responsible for promoting and coordinating measures for the detection, prevention and combating of money or asset laundering, terrorist financing and the proliferation of weapons of mass destruction. UIFAND is also empowered, inter alia,</w:t>
      </w:r>
      <w:r w:rsidRPr="0085022A">
        <w:rPr>
          <w:sz w:val="20"/>
          <w:szCs w:val="20"/>
        </w:rPr>
        <w:t xml:space="preserve"> to draw up and publish annual reports and statistics to assess the effectiveness of the Andorran system for the prevention of money laundering and terrorist financing. Additionally, the Principality of Andorra is periodically subject to the assessments of the Council of Europe, carried out by the Committee of Experts on the Evaluation of Anti-Money Laundering Measures and the Financing of Terrorism (</w:t>
      </w:r>
      <w:r w:rsidR="005440FD" w:rsidRPr="0085022A">
        <w:rPr>
          <w:sz w:val="20"/>
          <w:szCs w:val="20"/>
        </w:rPr>
        <w:t>"</w:t>
      </w:r>
      <w:r w:rsidRPr="0085022A">
        <w:rPr>
          <w:b/>
          <w:bCs/>
          <w:sz w:val="20"/>
          <w:szCs w:val="20"/>
        </w:rPr>
        <w:t>MONEYVAL</w:t>
      </w:r>
      <w:r w:rsidR="005440FD" w:rsidRPr="0085022A">
        <w:rPr>
          <w:sz w:val="20"/>
          <w:szCs w:val="20"/>
        </w:rPr>
        <w:t>"</w:t>
      </w:r>
      <w:r w:rsidRPr="0085022A">
        <w:rPr>
          <w:sz w:val="20"/>
          <w:szCs w:val="20"/>
        </w:rPr>
        <w:t>).</w:t>
      </w:r>
    </w:p>
    <w:p w14:paraId="057A5014" w14:textId="77777777" w:rsidR="004D0F64" w:rsidRPr="004D0F64" w:rsidRDefault="004D0F64" w:rsidP="004D0F64">
      <w:pPr>
        <w:spacing w:before="120" w:after="120" w:line="26" w:lineRule="atLeast"/>
        <w:rPr>
          <w:rFonts w:eastAsia="Calibri"/>
          <w:szCs w:val="20"/>
          <w:lang w:val="en-AU" w:eastAsia="en-US" w:bidi="ar-SA"/>
        </w:rPr>
      </w:pPr>
      <w:r w:rsidRPr="004D0F64">
        <w:rPr>
          <w:rFonts w:eastAsia="Calibri"/>
          <w:szCs w:val="20"/>
          <w:lang w:eastAsia="en-US" w:bidi="ar-SA"/>
        </w:rPr>
        <w:t>Law 14/2017 was further amended by (i) Law 21/2019 of 28 November amending Law</w:t>
      </w:r>
      <w:r w:rsidRPr="004D0F64">
        <w:rPr>
          <w:rFonts w:eastAsia="Calibri"/>
          <w:szCs w:val="20"/>
          <w:lang w:val="en-AU" w:eastAsia="en-US" w:bidi="ar-SA"/>
        </w:rPr>
        <w:t xml:space="preserve"> 14/2017 of 22 June on the prevention of and combating money or asset laundering and the financing of terrorism and (ii) </w:t>
      </w:r>
      <w:r w:rsidRPr="004D0F64">
        <w:rPr>
          <w:rFonts w:eastAsia="Calibri"/>
          <w:szCs w:val="20"/>
          <w:lang w:eastAsia="en-US" w:bidi="ar-SA"/>
        </w:rPr>
        <w:t>Law 37/2021, of 16 December, which extended the scope of obliged entities to include virtual asset service providers and strengthened requirements on beneficial ownership information, in line with FATF Recommendations and EU standards.</w:t>
      </w:r>
    </w:p>
    <w:p w14:paraId="7407C6E6" w14:textId="2DB673BC" w:rsidR="004D0F64" w:rsidRPr="004D0F64" w:rsidRDefault="00F95D22" w:rsidP="004D0F64">
      <w:pPr>
        <w:pStyle w:val="AOHead2"/>
        <w:spacing w:before="120" w:after="120" w:line="26" w:lineRule="atLeast"/>
        <w:rPr>
          <w:szCs w:val="20"/>
        </w:rPr>
      </w:pPr>
      <w:r w:rsidRPr="0085022A">
        <w:rPr>
          <w:sz w:val="20"/>
          <w:szCs w:val="20"/>
        </w:rPr>
        <w:t>Recent Legislative Developments</w:t>
      </w:r>
      <w:r w:rsidR="004D0F64" w:rsidRPr="004D0F64">
        <w:rPr>
          <w:szCs w:val="20"/>
          <w:vertAlign w:val="superscript"/>
        </w:rPr>
        <w:t xml:space="preserve"> </w:t>
      </w:r>
    </w:p>
    <w:p w14:paraId="7CDC95E3"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Social measures and improving the welfare of the Andorran population are top of the agenda. This includes increasing pensions, raising the minimum wage and improving the availability of social housing.</w:t>
      </w:r>
    </w:p>
    <w:p w14:paraId="356F1C01"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In addition, in June 2021, the National Housing Institute (</w:t>
      </w:r>
      <w:r w:rsidRPr="004D0F64">
        <w:rPr>
          <w:rFonts w:eastAsia="Calibri"/>
          <w:i/>
          <w:iCs/>
          <w:szCs w:val="20"/>
          <w:lang w:eastAsia="en-US" w:bidi="ar-SA"/>
        </w:rPr>
        <w:t>Institut Nacional de l’Habitatge</w:t>
      </w:r>
      <w:r w:rsidRPr="004D0F64">
        <w:rPr>
          <w:rFonts w:eastAsia="Calibri"/>
          <w:szCs w:val="20"/>
          <w:lang w:eastAsia="en-US" w:bidi="ar-SA"/>
        </w:rPr>
        <w:t>) was formally established pursuant to Law 15/2021 of 17 June on the creation of the National Housing Institute. The Institute was created as a public entity entrusted with the design, coordination and implementation of medium</w:t>
      </w:r>
      <w:r w:rsidRPr="004D0F64">
        <w:rPr>
          <w:rFonts w:eastAsia="Calibri"/>
          <w:szCs w:val="20"/>
          <w:lang w:eastAsia="en-US" w:bidi="ar-SA"/>
        </w:rPr>
        <w:noBreakHyphen/>
        <w:t xml:space="preserve"> and long</w:t>
      </w:r>
      <w:r w:rsidRPr="004D0F64">
        <w:rPr>
          <w:rFonts w:eastAsia="Calibri"/>
          <w:szCs w:val="20"/>
          <w:lang w:eastAsia="en-US" w:bidi="ar-SA"/>
        </w:rPr>
        <w:noBreakHyphen/>
        <w:t>term housing policies in the Principality of Andorra, in accordance with the constitutional mandate to promote access to adequate housing.</w:t>
      </w:r>
    </w:p>
    <w:p w14:paraId="029213A1"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Law 15/2021 also provides for the creation of a Housing Fund, conceived as a specific investment vehicle capable of mobilising both public and private capital, with the aim of financing, promoting and managing public or affordable housing projects, including through indirect management mechanisms and concession schemes. This framework seeks to strengthen the supply of affordable housing while ensuring sustainable and efficient use of public resources.</w:t>
      </w:r>
    </w:p>
    <w:p w14:paraId="3907C2FB" w14:textId="63FB090B" w:rsidR="004D0F64" w:rsidRPr="004D0F64" w:rsidRDefault="004D0F64" w:rsidP="004D0F64">
      <w:pPr>
        <w:spacing w:before="120" w:after="120" w:line="26" w:lineRule="atLeast"/>
        <w:jc w:val="left"/>
        <w:rPr>
          <w:rFonts w:eastAsia="Calibri"/>
          <w:szCs w:val="20"/>
          <w:lang w:eastAsia="en-US" w:bidi="ar-SA"/>
        </w:rPr>
      </w:pPr>
      <w:r w:rsidRPr="004D0F64">
        <w:rPr>
          <w:rFonts w:eastAsia="Arial"/>
          <w:b/>
          <w:szCs w:val="20"/>
          <w:lang w:eastAsia="en-US" w:bidi="ar-SA"/>
        </w:rPr>
        <w:t xml:space="preserve">Relationship with </w:t>
      </w:r>
      <w:r w:rsidR="009233C0">
        <w:rPr>
          <w:rFonts w:eastAsia="Arial"/>
          <w:b/>
          <w:szCs w:val="20"/>
          <w:lang w:eastAsia="en-US" w:bidi="ar-SA"/>
        </w:rPr>
        <w:t xml:space="preserve">the </w:t>
      </w:r>
      <w:r w:rsidRPr="004D0F64">
        <w:rPr>
          <w:rFonts w:eastAsia="Arial"/>
          <w:b/>
          <w:szCs w:val="20"/>
          <w:lang w:eastAsia="en-US" w:bidi="ar-SA"/>
        </w:rPr>
        <w:t>EU and other international organisms</w:t>
      </w:r>
    </w:p>
    <w:p w14:paraId="79CFF990" w14:textId="77777777" w:rsidR="004D0F64" w:rsidRPr="004D0F64" w:rsidRDefault="004D0F64" w:rsidP="004D0F64">
      <w:pPr>
        <w:spacing w:before="120" w:after="120" w:line="26" w:lineRule="atLeast"/>
        <w:rPr>
          <w:rFonts w:eastAsia="Arial"/>
          <w:szCs w:val="20"/>
        </w:rPr>
      </w:pPr>
      <w:r w:rsidRPr="004D0F64">
        <w:rPr>
          <w:rFonts w:eastAsia="Arial"/>
          <w:szCs w:val="20"/>
        </w:rPr>
        <w:t>In spite of its geographic and political status, the Principality of Andorra has already reached agreements with the EU and has been collaborating with international organisations.</w:t>
      </w:r>
    </w:p>
    <w:p w14:paraId="3AA60D1D" w14:textId="77777777" w:rsidR="004D0F64" w:rsidRPr="004D0F64" w:rsidRDefault="004D0F64" w:rsidP="004D0F64">
      <w:pPr>
        <w:spacing w:before="120" w:after="120" w:line="26" w:lineRule="atLeast"/>
        <w:rPr>
          <w:rFonts w:eastAsia="Arial"/>
          <w:b/>
          <w:i/>
          <w:szCs w:val="20"/>
        </w:rPr>
      </w:pPr>
      <w:r w:rsidRPr="004D0F64">
        <w:rPr>
          <w:rFonts w:eastAsia="Arial"/>
          <w:b/>
          <w:i/>
          <w:szCs w:val="20"/>
        </w:rPr>
        <w:t>EU</w:t>
      </w:r>
    </w:p>
    <w:p w14:paraId="0F51D87F" w14:textId="6D9E79D1" w:rsidR="004D0F64" w:rsidRPr="004D0F64" w:rsidRDefault="004D0F64" w:rsidP="004D0F64">
      <w:pPr>
        <w:spacing w:before="120" w:after="120" w:line="26" w:lineRule="atLeast"/>
        <w:rPr>
          <w:rFonts w:eastAsia="Arial"/>
          <w:szCs w:val="20"/>
          <w:lang w:val="en-AU"/>
        </w:rPr>
      </w:pPr>
      <w:r w:rsidRPr="004D0F64">
        <w:rPr>
          <w:rFonts w:eastAsia="Arial"/>
          <w:szCs w:val="20"/>
          <w:lang w:val="en-AU"/>
        </w:rPr>
        <w:t>Andorra has historically concluded a number of agreements, namely: (i) the 1990 Agreement in the form of an exchange of letters between the European Economic Community and the Principality of Andorra establishing a customs union for industrial products (the “</w:t>
      </w:r>
      <w:r w:rsidRPr="004D0F64">
        <w:rPr>
          <w:rFonts w:eastAsia="Arial"/>
          <w:b/>
          <w:bCs/>
          <w:szCs w:val="20"/>
          <w:lang w:val="en-AU"/>
        </w:rPr>
        <w:t>Customs Union Agreement</w:t>
      </w:r>
      <w:r w:rsidRPr="004D0F64">
        <w:rPr>
          <w:rFonts w:eastAsia="Arial"/>
          <w:szCs w:val="20"/>
          <w:lang w:val="en-AU"/>
        </w:rPr>
        <w:t xml:space="preserve">”); (ii) in 2004, the Cooperation Agreement and the Agreement on the application of measures equivalent to those laid down in Council Directive 2003/48/EC on the taxation of savings income in the form of interest payments </w:t>
      </w:r>
      <w:r w:rsidRPr="004D0F64">
        <w:rPr>
          <w:rFonts w:eastAsia="Arial"/>
          <w:szCs w:val="20"/>
        </w:rPr>
        <w:t>("</w:t>
      </w:r>
      <w:r w:rsidRPr="004D0F64">
        <w:rPr>
          <w:rFonts w:eastAsia="Arial"/>
          <w:b/>
          <w:szCs w:val="20"/>
        </w:rPr>
        <w:t>Directive 2003/48/EC</w:t>
      </w:r>
      <w:r w:rsidRPr="004D0F64">
        <w:rPr>
          <w:rFonts w:eastAsia="Arial"/>
          <w:bCs/>
          <w:szCs w:val="20"/>
        </w:rPr>
        <w:t>"</w:t>
      </w:r>
      <w:r w:rsidRPr="004D0F64">
        <w:rPr>
          <w:rFonts w:eastAsia="Arial"/>
          <w:szCs w:val="20"/>
        </w:rPr>
        <w:t>)</w:t>
      </w:r>
      <w:r w:rsidRPr="004D0F64">
        <w:rPr>
          <w:rFonts w:eastAsia="Arial"/>
          <w:szCs w:val="20"/>
          <w:lang w:val="en-AU"/>
        </w:rPr>
        <w:t xml:space="preserve">; and (iii) on 12 February 2016, the Agreement between the EU and the Principality of Andorra on the automatic exchange of financial account information to improve international tax compliance. This latter agreement amended the earlier agreement signed in 2004, which had been aligned with Directive 2003/48/EC, and adapts the Andorran framework to new international standards on tax cooperation, in particular those developed within the EU and the </w:t>
      </w:r>
      <w:r w:rsidR="00210F2D" w:rsidRPr="00210F2D">
        <w:rPr>
          <w:rFonts w:eastAsia="Arial"/>
          <w:szCs w:val="20"/>
          <w:lang w:val="en-AU"/>
        </w:rPr>
        <w:t>OECD.</w:t>
      </w:r>
    </w:p>
    <w:p w14:paraId="51EB3423" w14:textId="77777777" w:rsidR="004D0F64" w:rsidRPr="004D0F64" w:rsidRDefault="004D0F64" w:rsidP="004D0F64">
      <w:pPr>
        <w:spacing w:before="120" w:after="120" w:line="26" w:lineRule="atLeast"/>
        <w:rPr>
          <w:rFonts w:eastAsia="Arial"/>
          <w:szCs w:val="20"/>
          <w:lang w:val="en-AU"/>
        </w:rPr>
      </w:pPr>
      <w:r w:rsidRPr="004D0F64">
        <w:rPr>
          <w:rFonts w:eastAsia="Arial"/>
          <w:szCs w:val="20"/>
          <w:lang w:val="en-AU"/>
        </w:rPr>
        <w:t>Nevertheless, one of the most significant agreements is undoubtedly the Monetary Agreement between the EU and the Principality of Andorra (the “</w:t>
      </w:r>
      <w:r w:rsidRPr="004D0F64">
        <w:rPr>
          <w:rFonts w:eastAsia="Arial"/>
          <w:b/>
          <w:bCs/>
          <w:szCs w:val="20"/>
          <w:lang w:val="en-AU"/>
        </w:rPr>
        <w:t>Monetary Agreement</w:t>
      </w:r>
      <w:r w:rsidRPr="004D0F64">
        <w:rPr>
          <w:rFonts w:eastAsia="Arial"/>
          <w:szCs w:val="20"/>
          <w:lang w:val="en-AU"/>
        </w:rPr>
        <w:t>”). The Monetary Agreement was signed on 30 June 2011 and has been in force since 1 April 2012.</w:t>
      </w:r>
    </w:p>
    <w:p w14:paraId="473BFECD" w14:textId="4D3481BD" w:rsidR="004D0F64" w:rsidRPr="004B12F8" w:rsidRDefault="004D0F64" w:rsidP="00023873">
      <w:pPr>
        <w:spacing w:before="120" w:after="120" w:line="26" w:lineRule="atLeast"/>
        <w:rPr>
          <w:rFonts w:eastAsia="Arial"/>
          <w:szCs w:val="20"/>
        </w:rPr>
      </w:pPr>
      <w:r w:rsidRPr="004D0F64">
        <w:rPr>
          <w:rFonts w:eastAsia="Arial"/>
          <w:szCs w:val="20"/>
          <w:lang w:val="en-AU"/>
        </w:rPr>
        <w:t>Prior to the entry into force of the Monetary Agreement, the Principality of Andorra did not have its own official currency nor had it concluded any monetary agreement with any Member State or third country. Historically, the Spanish peseta and the French franc circulated de facto within Andorran territory and were replaced by the euro as from 1 January 2002. In addition, Andorra had issued collector coins denominated in</w:t>
      </w:r>
      <w:r w:rsidR="00023873">
        <w:rPr>
          <w:rFonts w:eastAsia="Arial"/>
          <w:szCs w:val="20"/>
          <w:lang w:val="en-AU"/>
        </w:rPr>
        <w:t xml:space="preserve"> </w:t>
      </w:r>
      <w:r w:rsidR="00023873">
        <w:rPr>
          <w:rFonts w:eastAsia="Arial"/>
          <w:i/>
          <w:iCs/>
          <w:szCs w:val="20"/>
          <w:lang w:val="en-AU"/>
        </w:rPr>
        <w:t>diners</w:t>
      </w:r>
      <w:r w:rsidR="00023873" w:rsidRPr="004B12F8">
        <w:rPr>
          <w:rFonts w:eastAsia="Arial"/>
          <w:szCs w:val="20"/>
          <w:lang w:val="en-AU"/>
        </w:rPr>
        <w:t>,</w:t>
      </w:r>
      <w:r w:rsidR="00023873">
        <w:rPr>
          <w:rFonts w:eastAsia="Arial"/>
          <w:szCs w:val="20"/>
          <w:lang w:val="en-AU"/>
        </w:rPr>
        <w:t xml:space="preserve"> </w:t>
      </w:r>
      <w:r w:rsidR="00023873" w:rsidRPr="00023873">
        <w:rPr>
          <w:rFonts w:eastAsia="Arial"/>
          <w:szCs w:val="20"/>
        </w:rPr>
        <w:t>a traditional Andorran monetary unit</w:t>
      </w:r>
      <w:r w:rsidRPr="00023873">
        <w:rPr>
          <w:rFonts w:eastAsia="Arial"/>
          <w:szCs w:val="20"/>
          <w:lang w:val="en-AU"/>
        </w:rPr>
        <w:t>.</w:t>
      </w:r>
    </w:p>
    <w:p w14:paraId="63AAE160" w14:textId="77777777" w:rsidR="004D0F64" w:rsidRPr="004D0F64" w:rsidRDefault="004D0F64" w:rsidP="004D0F64">
      <w:pPr>
        <w:spacing w:before="120" w:after="120" w:line="26" w:lineRule="atLeast"/>
        <w:rPr>
          <w:rFonts w:eastAsia="Arial"/>
          <w:szCs w:val="20"/>
          <w:lang w:val="en-AU"/>
        </w:rPr>
      </w:pPr>
      <w:r w:rsidRPr="004D0F64">
        <w:rPr>
          <w:rFonts w:eastAsia="Arial"/>
          <w:szCs w:val="20"/>
          <w:lang w:val="en-AU"/>
        </w:rPr>
        <w:lastRenderedPageBreak/>
        <w:t>By virtue of the Monetary Agreement, the euro became the official currency of the Principality of Andorra. Accordingly, Andorra has the right to issue euro coins within the limits and conditions established, and the obligation to give legal tender status to euro banknotes and coins issued by the Eurosystem and by Member States that have adopted the euro. In all cases, Andorra must ensure that EU rules on euro banknotes and coins, including provisions relating to the protection of the euro against counterfeiting, are applied within its territory.</w:t>
      </w:r>
    </w:p>
    <w:p w14:paraId="2D951716" w14:textId="77777777" w:rsidR="004D0F64" w:rsidRPr="004D0F64" w:rsidRDefault="004D0F64" w:rsidP="004D0F64">
      <w:pPr>
        <w:spacing w:before="120" w:after="120" w:line="26" w:lineRule="atLeast"/>
        <w:rPr>
          <w:rFonts w:eastAsia="Arial"/>
          <w:szCs w:val="20"/>
          <w:lang w:val="en-AU"/>
        </w:rPr>
      </w:pPr>
      <w:r w:rsidRPr="004D0F64">
        <w:rPr>
          <w:rFonts w:eastAsia="Arial"/>
          <w:szCs w:val="20"/>
          <w:lang w:val="en-AU"/>
        </w:rPr>
        <w:t>The Monetary Agreement also entails the progressive adaptation of the Andorran legal system to certain European Union rules in the areas of banking and finance, the prevention of money laundering, the prevention of fraud and counterfeiting of means of payment (both cash and non-cash), rules relating to euro banknotes and coins, and statistical reporting obligations. Since the entry into force of the Monetary Agreement, the Principality of Andorra has amended its domestic legislation to incorporate the legal and regulatory provisions of the European Union included in the annex to the Monetary Agreement.</w:t>
      </w:r>
    </w:p>
    <w:p w14:paraId="4BA38075" w14:textId="77777777" w:rsidR="004D0F64" w:rsidRPr="004D0F64" w:rsidRDefault="004D0F64" w:rsidP="004D0F64">
      <w:pPr>
        <w:spacing w:before="120" w:after="120" w:line="26" w:lineRule="atLeast"/>
        <w:rPr>
          <w:rFonts w:eastAsia="Arial"/>
          <w:szCs w:val="20"/>
          <w:lang w:val="en-AU"/>
        </w:rPr>
      </w:pPr>
      <w:r w:rsidRPr="004D0F64">
        <w:rPr>
          <w:rFonts w:eastAsia="Arial"/>
          <w:szCs w:val="20"/>
          <w:lang w:val="en-AU"/>
        </w:rPr>
        <w:t>Furthermore, the Monetary Agreement does not impose any obligation on the European Central Bank or the national central banks to include financial instruments of the Principality of Andorra in the list of eligible assets for Eurosystem monetary policy operations.</w:t>
      </w:r>
    </w:p>
    <w:p w14:paraId="5A83DDB2" w14:textId="77777777" w:rsidR="004D0F64" w:rsidRPr="004D0F64" w:rsidRDefault="004D0F64" w:rsidP="004D0F64">
      <w:pPr>
        <w:spacing w:before="120" w:after="120" w:line="26" w:lineRule="atLeast"/>
        <w:rPr>
          <w:rFonts w:eastAsia="Arial"/>
          <w:szCs w:val="20"/>
          <w:lang w:val="en-AU"/>
        </w:rPr>
      </w:pPr>
      <w:r w:rsidRPr="004D0F64">
        <w:rPr>
          <w:rFonts w:eastAsia="Arial"/>
          <w:szCs w:val="20"/>
          <w:lang w:val="en-AU"/>
        </w:rPr>
        <w:t>In addition, the Andorran financial regulatory and supervisory authority, the Andorran Financial Authority (</w:t>
      </w:r>
      <w:r w:rsidRPr="004D0F64">
        <w:rPr>
          <w:rFonts w:eastAsia="Arial"/>
          <w:i/>
          <w:iCs/>
          <w:szCs w:val="20"/>
          <w:lang w:val="en-AU"/>
        </w:rPr>
        <w:t>Autoritat Financera Andorrana</w:t>
      </w:r>
      <w:r w:rsidRPr="004D0F64">
        <w:rPr>
          <w:rFonts w:eastAsia="Arial"/>
          <w:szCs w:val="20"/>
          <w:lang w:val="en-AU"/>
        </w:rPr>
        <w:t>, “</w:t>
      </w:r>
      <w:r w:rsidRPr="004D0F64">
        <w:rPr>
          <w:rFonts w:eastAsia="Arial"/>
          <w:b/>
          <w:bCs/>
          <w:szCs w:val="20"/>
          <w:lang w:val="en-AU"/>
        </w:rPr>
        <w:t>AFA</w:t>
      </w:r>
      <w:r w:rsidRPr="004D0F64">
        <w:rPr>
          <w:rFonts w:eastAsia="Arial"/>
          <w:szCs w:val="20"/>
          <w:lang w:val="en-AU"/>
        </w:rPr>
        <w:t>”), known until 2018 as the National Institute of Finance of Andorra (“</w:t>
      </w:r>
      <w:r w:rsidRPr="004D0F64">
        <w:rPr>
          <w:rFonts w:eastAsia="Arial"/>
          <w:b/>
          <w:bCs/>
          <w:szCs w:val="20"/>
          <w:lang w:val="en-AU"/>
        </w:rPr>
        <w:t>INAF</w:t>
      </w:r>
      <w:r w:rsidRPr="004D0F64">
        <w:rPr>
          <w:rFonts w:eastAsia="Arial"/>
          <w:szCs w:val="20"/>
          <w:lang w:val="en-AU"/>
        </w:rPr>
        <w:t>”), has been a member since 2013 of the International Organization of Securities Commissions (“</w:t>
      </w:r>
      <w:r w:rsidRPr="004D0F64">
        <w:rPr>
          <w:rFonts w:eastAsia="Arial"/>
          <w:b/>
          <w:bCs/>
          <w:szCs w:val="20"/>
          <w:lang w:val="en-AU"/>
        </w:rPr>
        <w:t>IOSCO</w:t>
      </w:r>
      <w:r w:rsidRPr="004D0F64">
        <w:rPr>
          <w:rFonts w:eastAsia="Arial"/>
          <w:szCs w:val="20"/>
          <w:lang w:val="en-AU"/>
        </w:rPr>
        <w:t>”) and signed a Multilateral Memorandum of Understanding (“</w:t>
      </w:r>
      <w:r w:rsidRPr="004D0F64">
        <w:rPr>
          <w:rFonts w:eastAsia="Arial"/>
          <w:b/>
          <w:bCs/>
          <w:szCs w:val="20"/>
          <w:lang w:val="en-AU"/>
        </w:rPr>
        <w:t>MMoU</w:t>
      </w:r>
      <w:r w:rsidRPr="004D0F64">
        <w:rPr>
          <w:rFonts w:eastAsia="Arial"/>
          <w:szCs w:val="20"/>
          <w:lang w:val="en-AU"/>
        </w:rPr>
        <w:t>”) concerning cooperation and the exchange of information among competent authorities in securities markets.</w:t>
      </w:r>
    </w:p>
    <w:p w14:paraId="0FDCE3A9" w14:textId="7CD1C511" w:rsidR="004D0F64" w:rsidRPr="004D0F64" w:rsidRDefault="004D0F64" w:rsidP="004D0F64">
      <w:pPr>
        <w:spacing w:before="120" w:after="120" w:line="26" w:lineRule="atLeast"/>
        <w:rPr>
          <w:rFonts w:eastAsia="Arial"/>
          <w:szCs w:val="20"/>
          <w:lang w:val="en-AU"/>
        </w:rPr>
      </w:pPr>
      <w:r w:rsidRPr="004D0F64">
        <w:rPr>
          <w:rFonts w:eastAsia="Arial"/>
          <w:szCs w:val="20"/>
          <w:lang w:val="en-AU"/>
        </w:rPr>
        <w:t xml:space="preserve">The Principality of Andorra also takes into account the recommendations and standards of international bodies such as the </w:t>
      </w:r>
      <w:r w:rsidRPr="00210F2D">
        <w:rPr>
          <w:rFonts w:eastAsia="Arial"/>
          <w:szCs w:val="20"/>
          <w:lang w:val="en-AU"/>
        </w:rPr>
        <w:t>IMF</w:t>
      </w:r>
      <w:r w:rsidRPr="004D0F64">
        <w:rPr>
          <w:rFonts w:eastAsia="Arial"/>
          <w:szCs w:val="20"/>
          <w:lang w:val="en-AU"/>
        </w:rPr>
        <w:t>, MONEYVAL and the OECD, which have been considered in the drafting of the main regulatory provisions and initiatives governing financial activity in the Principality of Andorra, with the aim of achieving compliance with best international practices and standards.</w:t>
      </w:r>
    </w:p>
    <w:p w14:paraId="281696C0" w14:textId="77777777" w:rsidR="004D0F64" w:rsidRPr="004D0F64" w:rsidRDefault="004D0F64" w:rsidP="004D0F64">
      <w:pPr>
        <w:spacing w:before="120" w:after="120" w:line="26" w:lineRule="atLeast"/>
        <w:rPr>
          <w:rFonts w:eastAsia="Arial"/>
          <w:szCs w:val="20"/>
          <w:lang w:val="en-AU"/>
        </w:rPr>
      </w:pPr>
      <w:r w:rsidRPr="004D0F64">
        <w:rPr>
          <w:rFonts w:eastAsia="Arial"/>
          <w:szCs w:val="20"/>
          <w:lang w:val="en-AU"/>
        </w:rPr>
        <w:t>On 16 December 2014, the Council of the EU adopted a decision authorising the opening of negotiations for one or more association agreements with the Principality of Andorra, the Principality of Monaco and the Republic of San Marino, with the first negotiating session taking place on 5 May 2015 (the “</w:t>
      </w:r>
      <w:r w:rsidRPr="004D0F64">
        <w:rPr>
          <w:rFonts w:eastAsia="Arial"/>
          <w:b/>
          <w:bCs/>
          <w:szCs w:val="20"/>
          <w:lang w:val="en-AU"/>
        </w:rPr>
        <w:t>Association Agreement</w:t>
      </w:r>
      <w:r w:rsidRPr="004D0F64">
        <w:rPr>
          <w:rFonts w:eastAsia="Arial"/>
          <w:szCs w:val="20"/>
          <w:lang w:val="en-AU"/>
        </w:rPr>
        <w:t>”). Since then, the Government has been working on the future framework for relations between Andorra and the EU in order to provide the Principality of Andorra with gradual and structured access to the EU internal market, taking into account its specific characteristics. Declaration No. 3 on Article 8 of the Treaty on European Union provides a legal basis for the EU’s relations with small-sized countries, stating that “the Union shall take into account the particular situation of small-sized countries which maintain specific relations of proximity with it.”</w:t>
      </w:r>
    </w:p>
    <w:p w14:paraId="05A1FAC0" w14:textId="77777777" w:rsidR="004D0F64" w:rsidRPr="004D0F64" w:rsidRDefault="004D0F64" w:rsidP="004D0F64">
      <w:pPr>
        <w:spacing w:before="120" w:after="120" w:line="26" w:lineRule="atLeast"/>
        <w:rPr>
          <w:rFonts w:eastAsia="Arial"/>
          <w:szCs w:val="20"/>
          <w:lang w:val="en-AU"/>
        </w:rPr>
      </w:pPr>
      <w:r w:rsidRPr="004D0F64">
        <w:rPr>
          <w:rFonts w:eastAsia="Arial"/>
          <w:szCs w:val="20"/>
          <w:lang w:val="en-AU"/>
        </w:rPr>
        <w:t>The logic of the internal reforms, the steps and the strategic projects carried out by recent governments, irrespective of the political party in power at any given time, inevitably lead to participation in the internal market in order to fully achieve the objectives referred to above.</w:t>
      </w:r>
    </w:p>
    <w:p w14:paraId="321D57AA" w14:textId="77777777" w:rsidR="004D0F64" w:rsidRPr="004D0F64" w:rsidRDefault="004D0F64" w:rsidP="004D0F64">
      <w:pPr>
        <w:spacing w:before="120" w:after="120" w:line="26" w:lineRule="atLeast"/>
        <w:rPr>
          <w:rFonts w:eastAsia="Arial"/>
          <w:szCs w:val="20"/>
          <w:lang w:val="en-AU"/>
        </w:rPr>
      </w:pPr>
      <w:r w:rsidRPr="004D0F64">
        <w:rPr>
          <w:rFonts w:eastAsia="Arial"/>
          <w:szCs w:val="20"/>
          <w:lang w:val="en-AU"/>
        </w:rPr>
        <w:t>This Association Agreement is intended to provide the country with new opportunities for success by promoting cross-border business opportunities, whether through the development of new economic sectors or through the internationalisation of existing ones. The Agreement opens up an opportunity to advance towards genuine sustainable economic development and towards effective and fruitful cooperation with its immediate environment, on grounds of transparency—which is the path that the Principality of Andorra has chosen to follow.</w:t>
      </w:r>
    </w:p>
    <w:p w14:paraId="639727DB" w14:textId="77777777" w:rsidR="00F95D22" w:rsidRPr="0085022A" w:rsidRDefault="00F95D22" w:rsidP="00E03EE2">
      <w:pPr>
        <w:spacing w:before="120" w:after="120" w:line="26" w:lineRule="atLeast"/>
        <w:rPr>
          <w:rFonts w:eastAsia="Arial"/>
          <w:b/>
          <w:i/>
          <w:szCs w:val="20"/>
        </w:rPr>
      </w:pPr>
      <w:r w:rsidRPr="0085022A">
        <w:rPr>
          <w:rFonts w:eastAsia="Arial"/>
          <w:b/>
          <w:i/>
          <w:szCs w:val="20"/>
        </w:rPr>
        <w:t>International bodies</w:t>
      </w:r>
    </w:p>
    <w:p w14:paraId="38E0E4A2" w14:textId="1DA1E9A0" w:rsidR="00F95D22" w:rsidRPr="0085022A" w:rsidRDefault="00F95D22" w:rsidP="00E03EE2">
      <w:pPr>
        <w:spacing w:before="120" w:after="120" w:line="26" w:lineRule="atLeast"/>
        <w:rPr>
          <w:rFonts w:eastAsia="Arial"/>
          <w:szCs w:val="20"/>
        </w:rPr>
      </w:pPr>
      <w:r w:rsidRPr="0085022A">
        <w:rPr>
          <w:rFonts w:eastAsia="Arial"/>
          <w:szCs w:val="20"/>
        </w:rPr>
        <w:t>The Principality of Andorra is currently a member of 27 international bodies such as: Council of Europe (</w:t>
      </w:r>
      <w:r w:rsidR="005440FD" w:rsidRPr="0085022A">
        <w:rPr>
          <w:rFonts w:eastAsia="Arial"/>
          <w:szCs w:val="20"/>
        </w:rPr>
        <w:t>"</w:t>
      </w:r>
      <w:r w:rsidRPr="0085022A">
        <w:rPr>
          <w:rFonts w:eastAsia="Arial"/>
          <w:b/>
          <w:bCs/>
          <w:szCs w:val="20"/>
        </w:rPr>
        <w:t>CoE</w:t>
      </w:r>
      <w:r w:rsidR="005440FD" w:rsidRPr="0085022A">
        <w:rPr>
          <w:rFonts w:eastAsia="Arial"/>
          <w:szCs w:val="20"/>
        </w:rPr>
        <w:t>"</w:t>
      </w:r>
      <w:r w:rsidRPr="0085022A">
        <w:rPr>
          <w:rFonts w:eastAsia="Arial"/>
          <w:szCs w:val="20"/>
        </w:rPr>
        <w:t>), Organization for Security and Co-operation in Europe (</w:t>
      </w:r>
      <w:r w:rsidR="005440FD" w:rsidRPr="0085022A">
        <w:rPr>
          <w:rFonts w:eastAsia="Arial"/>
          <w:szCs w:val="20"/>
        </w:rPr>
        <w:t>"</w:t>
      </w:r>
      <w:r w:rsidRPr="0085022A">
        <w:rPr>
          <w:rFonts w:eastAsia="Arial"/>
          <w:b/>
          <w:bCs/>
          <w:szCs w:val="20"/>
        </w:rPr>
        <w:t>OSCE</w:t>
      </w:r>
      <w:r w:rsidR="005440FD" w:rsidRPr="00BB0BCA">
        <w:rPr>
          <w:rFonts w:eastAsia="Arial"/>
          <w:szCs w:val="20"/>
        </w:rPr>
        <w:t>"</w:t>
      </w:r>
      <w:r w:rsidRPr="0085022A">
        <w:rPr>
          <w:rFonts w:eastAsia="Arial"/>
          <w:szCs w:val="20"/>
        </w:rPr>
        <w:t>), United Nations Organization (</w:t>
      </w:r>
      <w:r w:rsidR="005440FD" w:rsidRPr="0085022A">
        <w:rPr>
          <w:rFonts w:eastAsia="Arial"/>
          <w:szCs w:val="20"/>
        </w:rPr>
        <w:t>"</w:t>
      </w:r>
      <w:r w:rsidRPr="0085022A">
        <w:rPr>
          <w:rFonts w:eastAsia="Arial"/>
          <w:b/>
          <w:bCs/>
          <w:szCs w:val="20"/>
        </w:rPr>
        <w:t>UNO</w:t>
      </w:r>
      <w:r w:rsidR="005440FD" w:rsidRPr="00BB0BCA">
        <w:rPr>
          <w:rFonts w:eastAsia="Arial"/>
          <w:szCs w:val="20"/>
        </w:rPr>
        <w:t>"</w:t>
      </w:r>
      <w:r w:rsidRPr="0085022A">
        <w:rPr>
          <w:rFonts w:eastAsia="Arial"/>
          <w:szCs w:val="20"/>
        </w:rPr>
        <w:t>), United Nations Educational, Science and Cultural Organisation (</w:t>
      </w:r>
      <w:r w:rsidR="005440FD" w:rsidRPr="00BB0BCA">
        <w:rPr>
          <w:rFonts w:eastAsia="Arial"/>
          <w:szCs w:val="20"/>
        </w:rPr>
        <w:t>"</w:t>
      </w:r>
      <w:r w:rsidRPr="0085022A">
        <w:rPr>
          <w:rFonts w:eastAsia="Arial"/>
          <w:b/>
          <w:bCs/>
          <w:szCs w:val="20"/>
        </w:rPr>
        <w:t>UNESCO</w:t>
      </w:r>
      <w:r w:rsidR="005440FD" w:rsidRPr="00BB0BCA">
        <w:rPr>
          <w:rFonts w:eastAsia="Arial"/>
          <w:szCs w:val="20"/>
        </w:rPr>
        <w:t>"</w:t>
      </w:r>
      <w:r w:rsidRPr="0085022A">
        <w:rPr>
          <w:rFonts w:eastAsia="Arial"/>
          <w:szCs w:val="20"/>
        </w:rPr>
        <w:t>), the World Health Organisation (</w:t>
      </w:r>
      <w:r w:rsidR="005440FD" w:rsidRPr="0085022A">
        <w:rPr>
          <w:rFonts w:eastAsia="Arial"/>
          <w:szCs w:val="20"/>
        </w:rPr>
        <w:t>"</w:t>
      </w:r>
      <w:r w:rsidRPr="0085022A">
        <w:rPr>
          <w:rFonts w:eastAsia="Arial"/>
          <w:b/>
          <w:bCs/>
          <w:szCs w:val="20"/>
        </w:rPr>
        <w:t>WHO</w:t>
      </w:r>
      <w:r w:rsidR="005440FD" w:rsidRPr="00BB0BCA">
        <w:rPr>
          <w:rFonts w:eastAsia="Arial"/>
          <w:szCs w:val="20"/>
        </w:rPr>
        <w:t>"</w:t>
      </w:r>
      <w:r w:rsidRPr="0085022A">
        <w:rPr>
          <w:rFonts w:eastAsia="Arial"/>
          <w:szCs w:val="20"/>
        </w:rPr>
        <w:t>) and the World Intellectual Property Organization (</w:t>
      </w:r>
      <w:r w:rsidR="005440FD" w:rsidRPr="0085022A">
        <w:rPr>
          <w:rFonts w:eastAsia="Arial"/>
          <w:szCs w:val="20"/>
        </w:rPr>
        <w:t>"</w:t>
      </w:r>
      <w:r w:rsidRPr="0085022A">
        <w:rPr>
          <w:rFonts w:eastAsia="Arial"/>
          <w:b/>
          <w:bCs/>
          <w:szCs w:val="20"/>
        </w:rPr>
        <w:t>WIPO</w:t>
      </w:r>
      <w:r w:rsidR="005440FD" w:rsidRPr="00BB0BCA">
        <w:rPr>
          <w:rFonts w:eastAsia="Arial"/>
          <w:szCs w:val="20"/>
        </w:rPr>
        <w:t>"</w:t>
      </w:r>
      <w:r w:rsidRPr="0085022A">
        <w:rPr>
          <w:rFonts w:eastAsia="Arial"/>
          <w:szCs w:val="20"/>
        </w:rPr>
        <w:t>), among others.</w:t>
      </w:r>
    </w:p>
    <w:p w14:paraId="26B00028" w14:textId="741E4D37" w:rsidR="00F95D22" w:rsidRPr="0085022A" w:rsidRDefault="00F95D22" w:rsidP="00E03EE2">
      <w:pPr>
        <w:spacing w:before="120" w:after="120" w:line="26" w:lineRule="atLeast"/>
        <w:rPr>
          <w:rFonts w:eastAsia="Arial"/>
          <w:szCs w:val="20"/>
        </w:rPr>
      </w:pPr>
      <w:r w:rsidRPr="0085022A">
        <w:rPr>
          <w:rFonts w:eastAsia="Arial"/>
          <w:szCs w:val="20"/>
        </w:rPr>
        <w:t xml:space="preserve">Since the approval of the Constitution of the Principality of Andorra in 1993 and the consequent strategic reorientation of its foreign policy, the Principality of Andorra has been present on the international </w:t>
      </w:r>
      <w:r w:rsidR="0077419A">
        <w:rPr>
          <w:rFonts w:eastAsia="Arial"/>
          <w:szCs w:val="20"/>
        </w:rPr>
        <w:t xml:space="preserve">scenario </w:t>
      </w:r>
      <w:r w:rsidRPr="0085022A">
        <w:rPr>
          <w:rFonts w:eastAsia="Arial"/>
          <w:szCs w:val="20"/>
        </w:rPr>
        <w:t>by joining the UN</w:t>
      </w:r>
      <w:r w:rsidR="006F2FB8" w:rsidRPr="0085022A">
        <w:rPr>
          <w:rFonts w:eastAsia="Arial"/>
          <w:szCs w:val="20"/>
        </w:rPr>
        <w:t>O</w:t>
      </w:r>
      <w:r w:rsidRPr="0085022A">
        <w:rPr>
          <w:rFonts w:eastAsia="Arial"/>
          <w:szCs w:val="20"/>
        </w:rPr>
        <w:t xml:space="preserve"> and other international organisations such as the CoE to acquire full international legal personality.</w:t>
      </w:r>
    </w:p>
    <w:p w14:paraId="4A7EA993" w14:textId="53C11280" w:rsidR="006F20B5" w:rsidRDefault="006F20B5" w:rsidP="006F20B5">
      <w:pPr>
        <w:spacing w:before="120" w:after="120" w:line="26" w:lineRule="atLeast"/>
        <w:rPr>
          <w:rFonts w:eastAsia="Arial"/>
          <w:szCs w:val="20"/>
        </w:rPr>
      </w:pPr>
      <w:r w:rsidRPr="0085022A">
        <w:rPr>
          <w:rFonts w:eastAsia="Arial"/>
          <w:szCs w:val="20"/>
        </w:rPr>
        <w:t xml:space="preserve">Andorra prioritises extensive cooperation with different international organisations, emphasising its work on education, environment and climate change, multilingualism and the implementation of the 2030 </w:t>
      </w:r>
      <w:r w:rsidRPr="0085022A">
        <w:rPr>
          <w:rFonts w:eastAsia="Arial"/>
          <w:szCs w:val="20"/>
        </w:rPr>
        <w:lastRenderedPageBreak/>
        <w:t>Agenda for Sustainable Development. In the field of international cooperation for development, Andorra focuses its actions on education, health, climate change and women and children as a vulnerable group.</w:t>
      </w:r>
    </w:p>
    <w:p w14:paraId="472204C9" w14:textId="61AF2277" w:rsidR="004C2572" w:rsidRPr="0085022A" w:rsidRDefault="004C2572" w:rsidP="006F20B5">
      <w:pPr>
        <w:spacing w:before="120" w:after="120" w:line="26" w:lineRule="atLeast"/>
        <w:rPr>
          <w:rFonts w:eastAsia="Arial"/>
          <w:szCs w:val="20"/>
        </w:rPr>
      </w:pPr>
      <w:r w:rsidRPr="004C2572">
        <w:rPr>
          <w:rFonts w:eastAsia="Arial"/>
          <w:szCs w:val="20"/>
        </w:rPr>
        <w:t>The Principality has also consolidated a comprehensive sustainability framework, aligned with the UN Sustainable Development Goals, which is implemented through sector-specific plans extending to 2030 and 2050 covering innovation, digital transformation, circular economy, waste management and energy and climate policy. In February 2025, Andorra submitted its updated Nationally Determined Contributions (NDC 3.0), targeting a 63% reduction in net greenhouse gas emissions by 2035, and in October 2023 it joined the Net Zero Government Initiative, committing to net-zero emissions from public operations by 2050. These commitments are supported by FEDA’s investment programme, backed by a €60 million EIB framework loan, which aims to achieve 33% energy self-sufficiency by 2030</w:t>
      </w:r>
      <w:r>
        <w:rPr>
          <w:rFonts w:eastAsia="Arial"/>
          <w:szCs w:val="20"/>
        </w:rPr>
        <w:t>.</w:t>
      </w:r>
    </w:p>
    <w:p w14:paraId="4902C82F" w14:textId="77777777" w:rsidR="00F95D22" w:rsidRPr="0085022A" w:rsidRDefault="00F95D22" w:rsidP="00E03EE2">
      <w:pPr>
        <w:spacing w:before="120" w:after="120" w:line="26" w:lineRule="atLeast"/>
        <w:rPr>
          <w:rFonts w:eastAsia="Arial"/>
          <w:b/>
          <w:i/>
          <w:szCs w:val="20"/>
        </w:rPr>
      </w:pPr>
      <w:r w:rsidRPr="0085022A">
        <w:rPr>
          <w:rFonts w:eastAsia="Arial"/>
          <w:b/>
          <w:i/>
          <w:szCs w:val="20"/>
        </w:rPr>
        <w:t>IMF</w:t>
      </w:r>
    </w:p>
    <w:p w14:paraId="41880511" w14:textId="16523F25" w:rsidR="004D0F64" w:rsidRDefault="004D0F64" w:rsidP="004D0F64">
      <w:pPr>
        <w:spacing w:before="120" w:after="120" w:line="26" w:lineRule="atLeast"/>
        <w:rPr>
          <w:rFonts w:eastAsia="Arial"/>
          <w:szCs w:val="20"/>
          <w:lang w:val="en-AU"/>
        </w:rPr>
      </w:pPr>
      <w:r>
        <w:rPr>
          <w:rFonts w:eastAsia="Arial"/>
          <w:szCs w:val="20"/>
          <w:lang w:val="en-AU"/>
        </w:rPr>
        <w:t>On 3 January 2020, the Council of Ministers of the Principality of Andorra requested the country’s accession to the IMF, which was approved on 21 August 2020 and subsequently formalised through the enactment of Law 10/2020 of 5 October on the accession of the Principality of Andorra to the IMF by the General Council. Through this law, the Principality of Andorra ratified the Articles of Agreement of the IMF, followed by the promulgation of the Edict of 19 October 2020, whereby the Government made public the entry into force of the IMF Articles of Agreement. Andorra thus became the IMF’s 190th member state.</w:t>
      </w:r>
    </w:p>
    <w:p w14:paraId="1A37336C" w14:textId="77777777" w:rsidR="004D0F64" w:rsidRDefault="004D0F64" w:rsidP="004D0F64">
      <w:pPr>
        <w:spacing w:before="120" w:after="120" w:line="26" w:lineRule="atLeast"/>
        <w:rPr>
          <w:rFonts w:eastAsia="Arial"/>
          <w:szCs w:val="20"/>
          <w:lang w:val="en-AU"/>
        </w:rPr>
      </w:pPr>
      <w:r>
        <w:rPr>
          <w:rFonts w:eastAsia="Arial"/>
          <w:szCs w:val="20"/>
          <w:lang w:val="en-AU"/>
        </w:rPr>
        <w:t>The Principality of Andorra’s interest in joining the IMF is linked to the technical assistance provided by the IMF in areas such as macroeconomic statistics, financial supervision, the prevention of money laundering and the financing of terrorism, as well as fiscal and budgetary policy.</w:t>
      </w:r>
    </w:p>
    <w:p w14:paraId="52BC6C55" w14:textId="77777777" w:rsidR="004D0F64" w:rsidRDefault="004D0F64" w:rsidP="004D0F64">
      <w:pPr>
        <w:spacing w:before="120" w:after="120" w:line="26" w:lineRule="atLeast"/>
        <w:rPr>
          <w:rFonts w:eastAsia="Arial"/>
          <w:szCs w:val="20"/>
          <w:lang w:val="en-AU"/>
        </w:rPr>
      </w:pPr>
      <w:r>
        <w:rPr>
          <w:rFonts w:eastAsia="Arial"/>
          <w:szCs w:val="20"/>
          <w:lang w:val="en-AU"/>
        </w:rPr>
        <w:t>The IMF offers the Principality of Andorra the opportunity to send a positive signal to foreign investors regarding the country’s commitment to developing macroeconomic policies that ensure financial stability, supported by the reports resulting from its periodic surveillance.</w:t>
      </w:r>
    </w:p>
    <w:p w14:paraId="2194D844" w14:textId="77777777" w:rsidR="004D0F64" w:rsidRDefault="004D0F64" w:rsidP="004D0F64">
      <w:pPr>
        <w:spacing w:before="120" w:after="120" w:line="26" w:lineRule="atLeast"/>
        <w:rPr>
          <w:rFonts w:eastAsia="Arial"/>
          <w:szCs w:val="20"/>
          <w:lang w:val="en-AU"/>
        </w:rPr>
      </w:pPr>
      <w:r>
        <w:rPr>
          <w:rFonts w:eastAsia="Arial"/>
          <w:szCs w:val="20"/>
          <w:lang w:val="en-AU"/>
        </w:rPr>
        <w:t>Membership in the IMF also provides Andorra with international recognition and an improvement in its creditworthiness. Furthermore, IMF membership entails access to emergency financing in times of stress.</w:t>
      </w:r>
    </w:p>
    <w:p w14:paraId="663964F2" w14:textId="77777777" w:rsidR="004D0F64" w:rsidRDefault="004D0F64" w:rsidP="004D0F64">
      <w:pPr>
        <w:spacing w:before="120" w:after="120" w:line="26" w:lineRule="atLeast"/>
        <w:rPr>
          <w:rFonts w:eastAsia="Arial"/>
          <w:szCs w:val="20"/>
          <w:lang w:val="en-AU"/>
        </w:rPr>
      </w:pPr>
      <w:r>
        <w:rPr>
          <w:rFonts w:eastAsia="Arial"/>
          <w:szCs w:val="20"/>
          <w:lang w:val="en-AU"/>
        </w:rPr>
        <w:t>The IMF Executive Board is composed of 25 Executive Directors, and since its accession, the Principality of Andorra has been part of the OEDNE constituency, which includes the Netherlands, Belgium, Luxembourg, Israel, Bulgaria, Cyprus, Croatia, Armenia, Bosnia and Herzegovina, Georgia, Moldova, Montenegro, North Macedonia, Romania and Ukraine.</w:t>
      </w:r>
    </w:p>
    <w:p w14:paraId="42E27340" w14:textId="77777777" w:rsidR="004D0F64" w:rsidRDefault="004D0F64" w:rsidP="004D0F64">
      <w:pPr>
        <w:spacing w:before="120" w:after="120" w:line="26" w:lineRule="atLeast"/>
        <w:rPr>
          <w:rFonts w:eastAsia="Arial"/>
          <w:szCs w:val="20"/>
          <w:lang w:val="en-AU"/>
        </w:rPr>
      </w:pPr>
      <w:r>
        <w:rPr>
          <w:rFonts w:eastAsia="Arial"/>
          <w:szCs w:val="20"/>
          <w:lang w:val="en-AU"/>
        </w:rPr>
        <w:t>Accordingly, the Principality of Andorra’s participation in the IMF also offers broad opportunities to strengthen bilateral diplomatic relations with other IMF member states.</w:t>
      </w:r>
    </w:p>
    <w:p w14:paraId="0DDC53BC" w14:textId="77777777" w:rsidR="00F95D22" w:rsidRPr="0085022A" w:rsidRDefault="00F95D22" w:rsidP="00E03EE2">
      <w:pPr>
        <w:pStyle w:val="AONormal"/>
        <w:spacing w:before="120" w:after="120" w:line="26" w:lineRule="atLeast"/>
        <w:rPr>
          <w:b/>
          <w:i/>
          <w:sz w:val="20"/>
          <w:szCs w:val="20"/>
        </w:rPr>
      </w:pPr>
      <w:r w:rsidRPr="0085022A">
        <w:rPr>
          <w:b/>
          <w:i/>
          <w:sz w:val="20"/>
          <w:szCs w:val="20"/>
        </w:rPr>
        <w:t>CEB</w:t>
      </w:r>
    </w:p>
    <w:p w14:paraId="58851528" w14:textId="7EE61793" w:rsidR="00F95D22" w:rsidRPr="0085022A" w:rsidRDefault="00F95D22" w:rsidP="00E03EE2">
      <w:pPr>
        <w:spacing w:before="120" w:after="120" w:line="26" w:lineRule="atLeast"/>
        <w:rPr>
          <w:rFonts w:eastAsia="Arial"/>
          <w:szCs w:val="20"/>
        </w:rPr>
      </w:pPr>
      <w:r w:rsidRPr="0085022A">
        <w:rPr>
          <w:rFonts w:eastAsia="Arial"/>
          <w:szCs w:val="20"/>
        </w:rPr>
        <w:t>The Principality of Andorra is also an official member of the Council of Europe Development Bank (</w:t>
      </w:r>
      <w:r w:rsidR="005440FD" w:rsidRPr="0085022A">
        <w:rPr>
          <w:rFonts w:eastAsia="Arial"/>
          <w:szCs w:val="20"/>
        </w:rPr>
        <w:t>"</w:t>
      </w:r>
      <w:r w:rsidRPr="0085022A">
        <w:rPr>
          <w:rFonts w:eastAsia="Arial"/>
          <w:b/>
          <w:bCs/>
          <w:szCs w:val="20"/>
        </w:rPr>
        <w:t>CEB</w:t>
      </w:r>
      <w:r w:rsidR="005440FD" w:rsidRPr="00210F2D">
        <w:rPr>
          <w:rFonts w:eastAsia="Arial"/>
          <w:szCs w:val="20"/>
        </w:rPr>
        <w:t>"</w:t>
      </w:r>
      <w:r w:rsidRPr="0085022A">
        <w:rPr>
          <w:rFonts w:eastAsia="Arial"/>
          <w:szCs w:val="20"/>
        </w:rPr>
        <w:t>) as of 2</w:t>
      </w:r>
      <w:r w:rsidR="00CD7416" w:rsidRPr="0085022A">
        <w:rPr>
          <w:rFonts w:eastAsia="Arial"/>
          <w:szCs w:val="20"/>
        </w:rPr>
        <w:t>6</w:t>
      </w:r>
      <w:r w:rsidRPr="0085022A">
        <w:rPr>
          <w:rFonts w:eastAsia="Arial"/>
          <w:szCs w:val="20"/>
        </w:rPr>
        <w:t xml:space="preserve"> May 2020 when it became the 4</w:t>
      </w:r>
      <w:r w:rsidR="00CD7416" w:rsidRPr="0085022A">
        <w:rPr>
          <w:rFonts w:eastAsia="Arial"/>
          <w:szCs w:val="20"/>
        </w:rPr>
        <w:t>2nd</w:t>
      </w:r>
      <w:r w:rsidRPr="0085022A">
        <w:rPr>
          <w:rFonts w:eastAsia="Arial"/>
          <w:szCs w:val="20"/>
        </w:rPr>
        <w:t xml:space="preserve"> member of the CEB. By virtue of this, the Principality of Andorra participates in the meetings of the CEB</w:t>
      </w:r>
      <w:r w:rsidR="005440FD" w:rsidRPr="0085022A">
        <w:rPr>
          <w:rFonts w:eastAsia="Arial"/>
          <w:szCs w:val="20"/>
        </w:rPr>
        <w:t>'</w:t>
      </w:r>
      <w:r w:rsidRPr="0085022A">
        <w:rPr>
          <w:rFonts w:eastAsia="Arial"/>
          <w:szCs w:val="20"/>
        </w:rPr>
        <w:t>s governing bodies since June 2020.</w:t>
      </w:r>
    </w:p>
    <w:p w14:paraId="048992C6" w14:textId="444A8B21" w:rsidR="00F95D22" w:rsidRPr="0085022A" w:rsidRDefault="00F95D22" w:rsidP="00E03EE2">
      <w:pPr>
        <w:spacing w:before="120" w:after="120" w:line="26" w:lineRule="atLeast"/>
        <w:rPr>
          <w:rFonts w:eastAsia="Arial"/>
          <w:szCs w:val="20"/>
        </w:rPr>
      </w:pPr>
      <w:r w:rsidRPr="0085022A">
        <w:rPr>
          <w:rFonts w:eastAsia="Arial"/>
          <w:szCs w:val="20"/>
        </w:rPr>
        <w:t>As a major instrument of the policy of solidarity in Europe, the CEB finances social projects by making available resources raised in conditions reflecting the quality of its rating. It, thus, grants loans to its member states, and to financial institutions and local authorities in its member states for the financing of projects in the social sector.</w:t>
      </w:r>
    </w:p>
    <w:p w14:paraId="265474E7" w14:textId="66DB97CE" w:rsidR="004D0F64" w:rsidRDefault="00306786" w:rsidP="004D0F64">
      <w:pPr>
        <w:spacing w:before="120" w:after="120" w:line="26" w:lineRule="atLeast"/>
        <w:rPr>
          <w:rFonts w:eastAsia="Arial"/>
          <w:szCs w:val="20"/>
        </w:rPr>
      </w:pPr>
      <w:r>
        <w:rPr>
          <w:rFonts w:eastAsia="Arial"/>
          <w:szCs w:val="20"/>
        </w:rPr>
        <w:t>On</w:t>
      </w:r>
      <w:r w:rsidR="004D0F64">
        <w:rPr>
          <w:rFonts w:eastAsia="Arial"/>
          <w:szCs w:val="20"/>
        </w:rPr>
        <w:t xml:space="preserve"> September 2020 the CEB approved a €12 million loan to support the Principality of Andorra's response to COVID-19 pandemic, which became the first CEB loan for the country.</w:t>
      </w:r>
    </w:p>
    <w:p w14:paraId="111577F2" w14:textId="77777777" w:rsidR="004D0F64" w:rsidRDefault="004D0F64" w:rsidP="004D0F64">
      <w:pPr>
        <w:spacing w:before="120" w:after="120" w:line="26" w:lineRule="atLeast"/>
        <w:rPr>
          <w:rFonts w:eastAsia="Arial"/>
          <w:szCs w:val="20"/>
        </w:rPr>
      </w:pPr>
      <w:r>
        <w:rPr>
          <w:rFonts w:eastAsia="Arial"/>
          <w:szCs w:val="20"/>
        </w:rPr>
        <w:t xml:space="preserve">In 2022, CEB approved a €8 million facility to finance part of the foreseen expenses for the implementation of the Digital Transformation Program of Andorra. </w:t>
      </w:r>
    </w:p>
    <w:p w14:paraId="547F3466" w14:textId="70C725A6" w:rsidR="00F95D22" w:rsidRPr="0085022A" w:rsidRDefault="00F95D22" w:rsidP="00E03EE2">
      <w:pPr>
        <w:pStyle w:val="AONormal"/>
        <w:spacing w:before="120" w:after="120" w:line="26" w:lineRule="atLeast"/>
        <w:jc w:val="both"/>
        <w:rPr>
          <w:sz w:val="20"/>
          <w:szCs w:val="20"/>
        </w:rPr>
      </w:pPr>
      <w:r w:rsidRPr="0085022A">
        <w:rPr>
          <w:sz w:val="20"/>
          <w:szCs w:val="20"/>
        </w:rPr>
        <w:t>An additional aspect of the CEB is the Green Social Investment Fund (</w:t>
      </w:r>
      <w:r w:rsidR="005440FD" w:rsidRPr="0085022A">
        <w:rPr>
          <w:sz w:val="20"/>
          <w:szCs w:val="20"/>
        </w:rPr>
        <w:t>"</w:t>
      </w:r>
      <w:r w:rsidRPr="0085022A">
        <w:rPr>
          <w:b/>
          <w:bCs/>
          <w:sz w:val="20"/>
          <w:szCs w:val="20"/>
        </w:rPr>
        <w:t>GSIF</w:t>
      </w:r>
      <w:r w:rsidR="005440FD" w:rsidRPr="0085022A">
        <w:rPr>
          <w:sz w:val="20"/>
          <w:szCs w:val="20"/>
        </w:rPr>
        <w:t>"</w:t>
      </w:r>
      <w:r w:rsidRPr="0085022A">
        <w:rPr>
          <w:sz w:val="20"/>
          <w:szCs w:val="20"/>
        </w:rPr>
        <w:t>) for the purpose of helping accelerate CEB member countries</w:t>
      </w:r>
      <w:r w:rsidR="005440FD" w:rsidRPr="0085022A">
        <w:rPr>
          <w:sz w:val="20"/>
          <w:szCs w:val="20"/>
        </w:rPr>
        <w:t>'</w:t>
      </w:r>
      <w:r w:rsidRPr="0085022A">
        <w:rPr>
          <w:sz w:val="20"/>
          <w:szCs w:val="20"/>
        </w:rPr>
        <w:t xml:space="preserve"> transition towards low carbon and climate resilient economies. It has been endowed with an initial contribution of €5 million, allocated from the CEB</w:t>
      </w:r>
      <w:r w:rsidR="005440FD" w:rsidRPr="0085022A">
        <w:rPr>
          <w:sz w:val="20"/>
          <w:szCs w:val="20"/>
        </w:rPr>
        <w:t>'</w:t>
      </w:r>
      <w:r w:rsidRPr="0085022A">
        <w:rPr>
          <w:sz w:val="20"/>
          <w:szCs w:val="20"/>
        </w:rPr>
        <w:t xml:space="preserve">s annual profit. </w:t>
      </w:r>
    </w:p>
    <w:p w14:paraId="2F0A0732" w14:textId="77777777" w:rsidR="00F95D22" w:rsidRPr="0085022A" w:rsidRDefault="00F95D22" w:rsidP="00E03EE2">
      <w:pPr>
        <w:spacing w:before="120" w:after="120" w:line="26" w:lineRule="atLeast"/>
        <w:rPr>
          <w:rFonts w:eastAsia="Arial"/>
          <w:b/>
          <w:i/>
          <w:szCs w:val="20"/>
        </w:rPr>
      </w:pPr>
      <w:r w:rsidRPr="0085022A">
        <w:rPr>
          <w:rFonts w:eastAsia="Arial"/>
          <w:b/>
          <w:i/>
          <w:szCs w:val="20"/>
        </w:rPr>
        <w:t>EIB</w:t>
      </w:r>
    </w:p>
    <w:p w14:paraId="2ADEDD17" w14:textId="0AE1EC1B" w:rsidR="004D0F64" w:rsidRPr="004D0F64" w:rsidRDefault="004D0F64" w:rsidP="004D0F64">
      <w:pPr>
        <w:spacing w:before="120" w:after="120" w:line="26" w:lineRule="atLeast"/>
        <w:rPr>
          <w:rFonts w:eastAsia="Arial"/>
          <w:szCs w:val="20"/>
        </w:rPr>
      </w:pPr>
      <w:r w:rsidRPr="004D0F64">
        <w:rPr>
          <w:rFonts w:eastAsia="Arial"/>
          <w:szCs w:val="20"/>
        </w:rPr>
        <w:t>The Principality of Andorra has taken concrete steps to formalise its cooperation with the European Investment Bank (“</w:t>
      </w:r>
      <w:r w:rsidRPr="004D0F64">
        <w:rPr>
          <w:rFonts w:eastAsia="Arial"/>
          <w:b/>
          <w:bCs/>
          <w:szCs w:val="20"/>
        </w:rPr>
        <w:t>EIB</w:t>
      </w:r>
      <w:r w:rsidRPr="004D0F64">
        <w:rPr>
          <w:rFonts w:eastAsia="Arial"/>
          <w:szCs w:val="20"/>
        </w:rPr>
        <w:t xml:space="preserve">”) with a view to becoming an eligible external country for EIB financing </w:t>
      </w:r>
      <w:r w:rsidR="00306786">
        <w:rPr>
          <w:rFonts w:eastAsia="Arial"/>
          <w:szCs w:val="20"/>
        </w:rPr>
        <w:t>transactions</w:t>
      </w:r>
      <w:r w:rsidRPr="004D0F64">
        <w:rPr>
          <w:rFonts w:eastAsia="Arial"/>
          <w:szCs w:val="20"/>
        </w:rPr>
        <w:t xml:space="preserve"> outside the European Union.</w:t>
      </w:r>
    </w:p>
    <w:p w14:paraId="42D493C5" w14:textId="77777777" w:rsidR="004D0F64" w:rsidRPr="004D0F64" w:rsidRDefault="004D0F64" w:rsidP="004D0F64">
      <w:pPr>
        <w:spacing w:before="120" w:after="120" w:line="26" w:lineRule="atLeast"/>
        <w:rPr>
          <w:rFonts w:eastAsia="Arial"/>
          <w:szCs w:val="20"/>
        </w:rPr>
      </w:pPr>
      <w:r w:rsidRPr="004D0F64">
        <w:rPr>
          <w:rFonts w:eastAsia="Arial"/>
          <w:szCs w:val="20"/>
        </w:rPr>
        <w:lastRenderedPageBreak/>
        <w:t>The EIB has six main lines of action: climate and environment, development, innovation and skills, small businesses, infrastructure and cohesion. In this context, at the end of 2022 a framework agreement was signed between Andorra and the EIB, which has opened the door both to the financing of strategic projects and to access to specialised technical assistance. As a result of this cooperation, the EIB approved a financing line of up to €60 million aimed at co-financing energy transition projects in the Principality, including initiatives related to renewable energy production, the development of district heating networks and the improvement of energy supply infrastructure.</w:t>
      </w:r>
    </w:p>
    <w:p w14:paraId="7035D34A" w14:textId="4725A501" w:rsidR="004D0F64" w:rsidRPr="004D0F64" w:rsidRDefault="004D0F64" w:rsidP="004D0F64">
      <w:pPr>
        <w:spacing w:before="120" w:after="120" w:line="26" w:lineRule="atLeast"/>
        <w:rPr>
          <w:rFonts w:eastAsia="Arial"/>
          <w:szCs w:val="20"/>
        </w:rPr>
      </w:pPr>
      <w:r w:rsidRPr="004D0F64">
        <w:rPr>
          <w:rFonts w:eastAsia="Arial"/>
          <w:szCs w:val="20"/>
        </w:rPr>
        <w:t xml:space="preserve">This </w:t>
      </w:r>
      <w:r w:rsidR="00306786">
        <w:rPr>
          <w:rFonts w:eastAsia="Arial"/>
          <w:szCs w:val="20"/>
        </w:rPr>
        <w:t>transaction</w:t>
      </w:r>
      <w:r w:rsidRPr="004D0F64">
        <w:rPr>
          <w:rFonts w:eastAsia="Arial"/>
          <w:szCs w:val="20"/>
        </w:rPr>
        <w:t xml:space="preserve"> represents a significant milestone, as it is the first time that the EIB has provided financing to the Principality of Andorra, thereby consolidating its integration into European mechanisms supporting sustainable development. </w:t>
      </w:r>
    </w:p>
    <w:p w14:paraId="784020B8" w14:textId="126BFDA5" w:rsidR="00210F2D" w:rsidRPr="00210F2D" w:rsidRDefault="00F95D22" w:rsidP="00210F2D">
      <w:pPr>
        <w:spacing w:before="120" w:after="120" w:line="26" w:lineRule="atLeast"/>
        <w:rPr>
          <w:rFonts w:eastAsia="Arial"/>
          <w:b/>
          <w:i/>
          <w:szCs w:val="20"/>
        </w:rPr>
      </w:pPr>
      <w:r w:rsidRPr="0085022A">
        <w:rPr>
          <w:rFonts w:eastAsia="Arial"/>
          <w:b/>
          <w:i/>
          <w:szCs w:val="20"/>
        </w:rPr>
        <w:t>Other international bodies</w:t>
      </w:r>
      <w:r w:rsidR="00210F2D" w:rsidRPr="00210F2D">
        <w:rPr>
          <w:rFonts w:eastAsia="Arial"/>
          <w:b/>
          <w:i/>
          <w:szCs w:val="20"/>
        </w:rPr>
        <w:t xml:space="preserve"> </w:t>
      </w:r>
    </w:p>
    <w:p w14:paraId="4B2E99B8" w14:textId="1054F222" w:rsidR="00762093" w:rsidRPr="0085022A" w:rsidRDefault="00F95D22" w:rsidP="00762093">
      <w:pPr>
        <w:spacing w:before="120" w:after="120" w:line="26" w:lineRule="atLeast"/>
        <w:rPr>
          <w:rFonts w:eastAsia="Arial"/>
          <w:szCs w:val="20"/>
        </w:rPr>
      </w:pPr>
      <w:r w:rsidRPr="0085022A">
        <w:rPr>
          <w:rFonts w:eastAsia="Arial"/>
          <w:szCs w:val="20"/>
        </w:rPr>
        <w:t>In addition to the foregoing, the Principality of Andorra is currently a non-active member of three international bodies: the World Trade Organization (</w:t>
      </w:r>
      <w:r w:rsidR="005440FD" w:rsidRPr="0085022A">
        <w:rPr>
          <w:rFonts w:eastAsia="Arial"/>
          <w:szCs w:val="20"/>
        </w:rPr>
        <w:t>"</w:t>
      </w:r>
      <w:r w:rsidRPr="0085022A">
        <w:rPr>
          <w:rFonts w:eastAsia="Arial"/>
          <w:b/>
          <w:bCs/>
          <w:szCs w:val="20"/>
        </w:rPr>
        <w:t>WTO</w:t>
      </w:r>
      <w:r w:rsidR="005440FD" w:rsidRPr="0085022A">
        <w:rPr>
          <w:rFonts w:eastAsia="Arial"/>
          <w:szCs w:val="20"/>
        </w:rPr>
        <w:t>"</w:t>
      </w:r>
      <w:r w:rsidRPr="0085022A">
        <w:rPr>
          <w:rFonts w:eastAsia="Arial"/>
          <w:szCs w:val="20"/>
        </w:rPr>
        <w:t>), the Community of Portuguese Speaking Countries (</w:t>
      </w:r>
      <w:r w:rsidR="005440FD" w:rsidRPr="0085022A">
        <w:rPr>
          <w:rFonts w:eastAsia="Arial"/>
          <w:szCs w:val="20"/>
        </w:rPr>
        <w:t>"</w:t>
      </w:r>
      <w:r w:rsidRPr="0085022A">
        <w:rPr>
          <w:rFonts w:eastAsia="Arial"/>
          <w:b/>
          <w:bCs/>
          <w:szCs w:val="20"/>
        </w:rPr>
        <w:t>CPLP</w:t>
      </w:r>
      <w:r w:rsidR="005440FD" w:rsidRPr="0085022A">
        <w:rPr>
          <w:rFonts w:eastAsia="Arial"/>
          <w:szCs w:val="20"/>
        </w:rPr>
        <w:t>"</w:t>
      </w:r>
      <w:r w:rsidRPr="0085022A">
        <w:rPr>
          <w:rFonts w:eastAsia="Arial"/>
          <w:szCs w:val="20"/>
        </w:rPr>
        <w:t>) and the South American Administrative Centre for Development (</w:t>
      </w:r>
      <w:r w:rsidR="005440FD" w:rsidRPr="0085022A">
        <w:rPr>
          <w:rFonts w:eastAsia="Arial"/>
          <w:szCs w:val="20"/>
        </w:rPr>
        <w:t>"</w:t>
      </w:r>
      <w:r w:rsidRPr="0085022A">
        <w:rPr>
          <w:rFonts w:eastAsia="Arial"/>
          <w:b/>
          <w:bCs/>
          <w:szCs w:val="20"/>
        </w:rPr>
        <w:t>CLAD</w:t>
      </w:r>
      <w:r w:rsidR="005440FD" w:rsidRPr="0085022A">
        <w:rPr>
          <w:rFonts w:eastAsia="Arial"/>
          <w:szCs w:val="20"/>
        </w:rPr>
        <w:t>"</w:t>
      </w:r>
      <w:r w:rsidRPr="0085022A">
        <w:rPr>
          <w:rFonts w:eastAsia="Arial"/>
          <w:szCs w:val="20"/>
        </w:rPr>
        <w:t>).</w:t>
      </w:r>
      <w:r w:rsidR="00762093" w:rsidRPr="00762093">
        <w:t xml:space="preserve"> </w:t>
      </w:r>
      <w:r w:rsidR="00762093" w:rsidRPr="00786903">
        <w:t xml:space="preserve">Andorra is </w:t>
      </w:r>
      <w:r w:rsidR="00762093">
        <w:t xml:space="preserve">also </w:t>
      </w:r>
      <w:r w:rsidR="00762093" w:rsidRPr="00786903">
        <w:t xml:space="preserve">a member state of the Ibero-American Summits of Heads of State and Government and of the </w:t>
      </w:r>
      <w:r w:rsidR="00762093" w:rsidRPr="00786903">
        <w:rPr>
          <w:i/>
          <w:iCs/>
        </w:rPr>
        <w:t>Organisation internationale de la Francophonie</w:t>
      </w:r>
      <w:r w:rsidR="00762093" w:rsidRPr="00786903">
        <w:t>.</w:t>
      </w:r>
    </w:p>
    <w:p w14:paraId="6B3423B7" w14:textId="53EE5897" w:rsidR="00210F2D" w:rsidRPr="00210F2D" w:rsidRDefault="00F95D22" w:rsidP="00210F2D">
      <w:pPr>
        <w:pStyle w:val="AOHead2"/>
        <w:spacing w:before="120" w:after="120" w:line="26" w:lineRule="atLeast"/>
        <w:rPr>
          <w:szCs w:val="20"/>
        </w:rPr>
      </w:pPr>
      <w:r w:rsidRPr="0085022A">
        <w:rPr>
          <w:sz w:val="20"/>
          <w:szCs w:val="20"/>
        </w:rPr>
        <w:t>Taxation</w:t>
      </w:r>
      <w:r w:rsidR="00210F2D" w:rsidRPr="00210F2D">
        <w:rPr>
          <w:szCs w:val="20"/>
        </w:rPr>
        <w:t xml:space="preserve"> </w:t>
      </w:r>
    </w:p>
    <w:p w14:paraId="5AB941DB"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The tax system of the Principality of Andorra has developed in line with the country’s economic structure and activity.</w:t>
      </w:r>
    </w:p>
    <w:p w14:paraId="1020567D"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The approval of the Agreement in the form of an exchange of letters between the Principality of Andorra and the European Economic Community, and subsequently of the Constitution, established the legal and institutional framework that enabled the progressive development of the Andorran tax system.</w:t>
      </w:r>
    </w:p>
    <w:p w14:paraId="43A2AA6A" w14:textId="5ED6667D"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In recent years, this system has undergone a significant transformation, evolving from a traditional tax model, based almost entirely on indirect taxation, to a more modern system aligned with international standards. This transformation responds to increasing recommendations and requirements from international bodies such as the OECD and the EU</w:t>
      </w:r>
      <w:r w:rsidR="00210F2D">
        <w:rPr>
          <w:rFonts w:eastAsia="Calibri"/>
          <w:szCs w:val="20"/>
          <w:lang w:eastAsia="en-US" w:bidi="ar-SA"/>
        </w:rPr>
        <w:t>.</w:t>
      </w:r>
    </w:p>
    <w:p w14:paraId="52707667"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Law 21/2014 of 16 October on the General Tax Framework (</w:t>
      </w:r>
      <w:r w:rsidRPr="004D0F64">
        <w:rPr>
          <w:rFonts w:eastAsia="Calibri"/>
          <w:i/>
          <w:iCs/>
          <w:szCs w:val="20"/>
          <w:lang w:eastAsia="en-US" w:bidi="ar-SA"/>
        </w:rPr>
        <w:t>Llei de Bases de l’Ordenament Tributari – “</w:t>
      </w:r>
      <w:r w:rsidRPr="004D0F64">
        <w:rPr>
          <w:rFonts w:eastAsia="Calibri"/>
          <w:b/>
          <w:bCs/>
          <w:szCs w:val="20"/>
          <w:lang w:eastAsia="en-US" w:bidi="ar-SA"/>
        </w:rPr>
        <w:t>LBOT</w:t>
      </w:r>
      <w:r w:rsidRPr="004D0F64">
        <w:rPr>
          <w:rFonts w:eastAsia="Calibri"/>
          <w:i/>
          <w:iCs/>
          <w:szCs w:val="20"/>
          <w:lang w:eastAsia="en-US" w:bidi="ar-SA"/>
        </w:rPr>
        <w:t>”</w:t>
      </w:r>
      <w:r w:rsidRPr="004D0F64">
        <w:rPr>
          <w:rFonts w:eastAsia="Calibri"/>
          <w:szCs w:val="20"/>
          <w:lang w:eastAsia="en-US" w:bidi="ar-SA"/>
        </w:rPr>
        <w:t>) establishes the general legal framework for taxation in the Principality of Andorra and incorporates the principles enshrined in Articles 37 and 38 of the Constitution, while also including other principles applicable to the Andorran tax system, such as fairness, legality, generality and the equitable distribution of the tax burden. It also sets out general rules applicable in tax matters in the absence of a specific law, thereby providing legal certainty and stability.</w:t>
      </w:r>
    </w:p>
    <w:p w14:paraId="3F7B3BB6"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In the field of direct taxation, the Andorran regulatory framework is based on several specific laws: Law 94/2010 of 29 December on income tax for non-resident taxpayers; Law 95/2010 of 29 December on corporate income tax; and Law 96/2010 of 29 December 2010 on income tax on economic activities. On 1 January 2015, personal income tax (IRPF) entered into force, completing the structure of the Andorran tax system and introducing a tax comparable to those in neighbouring countries. This tax covers all types of income received by taxpayers, regardless of their nature or source, including business income, which until then had been subject to tax on economic activities.</w:t>
      </w:r>
    </w:p>
    <w:p w14:paraId="75AE9D57"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In the field of indirect taxation, Law 11/2012 of 21 June on the General Indirect Tax introduced this form of taxation for the first time in the Principality of Andorra. This tax forms part of the broader fiscal reform process, initiated with the introduction of new direct taxes, with the aim of establishing a modern tax system comparable to those of neighbouring countries.</w:t>
      </w:r>
    </w:p>
    <w:p w14:paraId="46D705D8"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In this context of adapting to international tax standards, on 15 October 2016, the Principality of Andorra formalised its commitment to the OECD framework for the implementation of measures to combat Base Erosion and Profit Shifting (BEPS), in response to a mandate from the G20 leaders.</w:t>
      </w:r>
    </w:p>
    <w:p w14:paraId="42081765"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Accordingly, Andorra undertook to adopt a set of minimum standards, including:</w:t>
      </w:r>
    </w:p>
    <w:p w14:paraId="4B76550F" w14:textId="77777777" w:rsidR="004D0F64" w:rsidRPr="004D0F64" w:rsidRDefault="004D0F64" w:rsidP="004D0F64">
      <w:pPr>
        <w:spacing w:before="120" w:after="120" w:line="26" w:lineRule="atLeast"/>
        <w:ind w:left="720"/>
        <w:rPr>
          <w:rFonts w:eastAsia="Calibri"/>
          <w:szCs w:val="20"/>
          <w:lang w:eastAsia="en-US" w:bidi="ar-SA"/>
        </w:rPr>
      </w:pPr>
      <w:r w:rsidRPr="004D0F64">
        <w:rPr>
          <w:rFonts w:eastAsia="Calibri"/>
          <w:szCs w:val="20"/>
          <w:lang w:eastAsia="en-US" w:bidi="ar-SA"/>
        </w:rPr>
        <w:t>(i) compliance with minimum standards regarding tax treaties;</w:t>
      </w:r>
    </w:p>
    <w:p w14:paraId="15A9F259" w14:textId="77777777" w:rsidR="004D0F64" w:rsidRPr="004D0F64" w:rsidRDefault="004D0F64" w:rsidP="004D0F64">
      <w:pPr>
        <w:spacing w:before="120" w:after="120" w:line="26" w:lineRule="atLeast"/>
        <w:ind w:left="720"/>
        <w:rPr>
          <w:rFonts w:eastAsia="Calibri"/>
          <w:szCs w:val="20"/>
          <w:lang w:eastAsia="en-US" w:bidi="ar-SA"/>
        </w:rPr>
      </w:pPr>
      <w:r w:rsidRPr="004D0F64">
        <w:rPr>
          <w:rFonts w:eastAsia="Calibri"/>
          <w:szCs w:val="20"/>
          <w:lang w:eastAsia="en-US" w:bidi="ar-SA"/>
        </w:rPr>
        <w:t>(ii) implementation of a country-by-country reporting system on transfer pricing;</w:t>
      </w:r>
    </w:p>
    <w:p w14:paraId="33C30844" w14:textId="77777777" w:rsidR="004D0F64" w:rsidRPr="004D0F64" w:rsidRDefault="004D0F64" w:rsidP="004D0F64">
      <w:pPr>
        <w:spacing w:before="120" w:after="120" w:line="26" w:lineRule="atLeast"/>
        <w:ind w:left="720"/>
        <w:rPr>
          <w:rFonts w:eastAsia="Calibri"/>
          <w:szCs w:val="20"/>
          <w:lang w:eastAsia="en-US" w:bidi="ar-SA"/>
        </w:rPr>
      </w:pPr>
      <w:r w:rsidRPr="004D0F64">
        <w:rPr>
          <w:rFonts w:eastAsia="Calibri"/>
          <w:szCs w:val="20"/>
          <w:lang w:eastAsia="en-US" w:bidi="ar-SA"/>
        </w:rPr>
        <w:t>(iii) the establishment of limitations on the benefits of preferential tax regimes; and</w:t>
      </w:r>
    </w:p>
    <w:p w14:paraId="5C20DA90" w14:textId="77777777" w:rsidR="004D0F64" w:rsidRPr="004D0F64" w:rsidRDefault="004D0F64" w:rsidP="004D0F64">
      <w:pPr>
        <w:spacing w:before="120" w:after="120" w:line="26" w:lineRule="atLeast"/>
        <w:ind w:left="720"/>
        <w:rPr>
          <w:rFonts w:eastAsia="Calibri"/>
          <w:szCs w:val="20"/>
          <w:lang w:eastAsia="en-US" w:bidi="ar-SA"/>
        </w:rPr>
      </w:pPr>
      <w:r w:rsidRPr="004D0F64">
        <w:rPr>
          <w:rFonts w:eastAsia="Calibri"/>
          <w:szCs w:val="20"/>
          <w:lang w:eastAsia="en-US" w:bidi="ar-SA"/>
        </w:rPr>
        <w:t>(iv) the incorporation of the mutual agreement procedure in its tax treaties.</w:t>
      </w:r>
    </w:p>
    <w:p w14:paraId="736DB98D"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lastRenderedPageBreak/>
        <w:t>It should be noted that Andorra’s participation in the BEPS Project entails its being subject to the peer review mechanism.</w:t>
      </w:r>
    </w:p>
    <w:p w14:paraId="53743DFF"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On 7 June 2017, the former Minister of Finance, Mr Jordi Cinca, signed the Multilateral Convention to Implement Tax Treaty Related Measures to Prevent Base Erosion and Profit Shifting (MLI), which transposes into the international regulations more than 2,000 tax treaties worldwide. The MLI addresses the need to establish an effective mechanism to implement certain changes in line with the OECD BEPS Action Plan. It therefore enables the simultaneous modification of existing bilateral tax treaties to incorporate specific measures arising from this project, without requiring their renegotiation on a bilateral basis. In this way, it facilitates the alignment of the tax treaty network with international standards on combating treaty abuse and resolving disputes.</w:t>
      </w:r>
    </w:p>
    <w:p w14:paraId="2D7B4F82"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Law 95/2010 of 29 December on corporate income tax provides for a tax regime which, in general terms, can be regarded as highly competitive in comparison with neighbouring countries. It also establishes several particularly favourable tax regimes for taxpayers engaged in activities such as the international exploitation of intangible assets, trading activities, intra-group financial management and investment, or the holding of participations in foreign companies. However, at the international level, these tax regimes have been identified as potentially giving rise to risks of erosion of the corporate tax base and artificial profit shifting. Within the BEPS Project, the OECD has raised the question of maintaining such regimes or, where appropriate, amending them to ensure compliance with substance and transparency requirements.</w:t>
      </w:r>
    </w:p>
    <w:p w14:paraId="6EA5E8F8"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In this context, Law 6/2018 of 19 April, amending Law 95/2010 of 29 December on corporate income tax, aims to comply with the minimum standard established under BEPS Action 5, which is designed to counter harmful tax practices by reviewing the requirements applicable to special tax regimes in order to ensure that they are not considered unfair tax competition or conducive to base erosion and profit shifting. This law consequently abolished two of the four special regimes in force at that time and amended the remaining two in order to align Andorran legislation with the minimum standard under BEPS Action 5 and the expectations of the OECD Forum on Harmful Tax Practices (FHTP). In this regard, in November 2018, the FHTP concluded in its latest assessment that Andorra’s special tax regimes were no longer potentially harmful.</w:t>
      </w:r>
    </w:p>
    <w:p w14:paraId="6DE75B84"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The aforementioned Law 6/2018 also introduces the obligation to submit country-by-country reporting (CbC reporting), in line with BEPS Action 13. To this end, Article 1 of the law introduces Articles 16 bis, 16 ter and 16 quater into Law 95/2010, which regulate the obligation and conditions for submitting such country-by-country information. This obligation applies to entities tax resident in Andorra that form part of a multinational group with consolidated revenues of at least €750 million, which are required to prepare a CbC report with aggregated data.</w:t>
      </w:r>
    </w:p>
    <w:p w14:paraId="5FAEC6AB"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 xml:space="preserve">On 19 October 2018, the Principality of Andorra signed the OECD multilateral competent authority agreement enabling the exchange of country-by-country information with all signatory competent authorities, provided that they are not included on the list of non-reciprocal jurisdictions. This agreement forms part of the commitments undertaken in relation to international standards and the implementation of the OECD-led BEPS reform. </w:t>
      </w:r>
    </w:p>
    <w:p w14:paraId="7EA1DB82" w14:textId="77777777" w:rsidR="00F95D22" w:rsidRPr="0085022A" w:rsidRDefault="00F95D22" w:rsidP="00E03EE2">
      <w:pPr>
        <w:pStyle w:val="AODocTxtL1"/>
        <w:spacing w:before="120" w:after="120" w:line="26" w:lineRule="atLeast"/>
        <w:ind w:left="0"/>
        <w:rPr>
          <w:b/>
          <w:bCs/>
          <w:i/>
          <w:iCs/>
          <w:sz w:val="20"/>
          <w:szCs w:val="20"/>
        </w:rPr>
      </w:pPr>
      <w:r w:rsidRPr="0085022A">
        <w:rPr>
          <w:b/>
          <w:bCs/>
          <w:i/>
          <w:iCs/>
          <w:sz w:val="20"/>
          <w:szCs w:val="20"/>
        </w:rPr>
        <w:t xml:space="preserve">International tax agreements and exchange of information in tax matters </w:t>
      </w:r>
    </w:p>
    <w:p w14:paraId="226F1200" w14:textId="77777777" w:rsidR="00F95D22" w:rsidRPr="0085022A" w:rsidRDefault="00F95D22" w:rsidP="00E03EE2">
      <w:pPr>
        <w:pStyle w:val="AODocTxtL1"/>
        <w:spacing w:before="120" w:after="120" w:line="26" w:lineRule="atLeast"/>
        <w:ind w:left="0"/>
        <w:rPr>
          <w:sz w:val="20"/>
          <w:szCs w:val="20"/>
        </w:rPr>
      </w:pPr>
      <w:r w:rsidRPr="0085022A">
        <w:rPr>
          <w:sz w:val="20"/>
          <w:szCs w:val="20"/>
        </w:rPr>
        <w:t xml:space="preserve">The Principality of Andorra has been continuously adapting its legislative framework to achieve international standards. Therefore, the Principality of Andorra has focused on the process of standardisation and transparency to international bodies such as the OECD. </w:t>
      </w:r>
    </w:p>
    <w:p w14:paraId="1A124293" w14:textId="77777777" w:rsidR="00F95D22" w:rsidRPr="0085022A" w:rsidRDefault="00F95D22" w:rsidP="00E03EE2">
      <w:pPr>
        <w:pStyle w:val="AODocTxtL1"/>
        <w:spacing w:before="120" w:after="120" w:line="26" w:lineRule="atLeast"/>
        <w:ind w:left="0"/>
        <w:rPr>
          <w:sz w:val="20"/>
          <w:szCs w:val="20"/>
        </w:rPr>
      </w:pPr>
      <w:r w:rsidRPr="0085022A">
        <w:rPr>
          <w:sz w:val="20"/>
          <w:szCs w:val="20"/>
        </w:rPr>
        <w:t>The process of adopting the international standards of the OECD has led the Principality of Andorra to sign various Agreements for Tax Information Exchange based on the Paris Declaration of 10 March 2009. This declaration sets out the purpose for which the Principality of Andorra has carried out a process of relevant legislative reforms on banking secrecy for the purposes of tax information exchange upon request.</w:t>
      </w:r>
    </w:p>
    <w:p w14:paraId="4990BA33" w14:textId="77777777" w:rsidR="00F95D22" w:rsidRPr="0085022A" w:rsidRDefault="00F95D22" w:rsidP="00E03EE2">
      <w:pPr>
        <w:pStyle w:val="AODocTxtL1"/>
        <w:spacing w:before="120" w:after="120" w:line="26" w:lineRule="atLeast"/>
        <w:ind w:left="0"/>
        <w:rPr>
          <w:sz w:val="20"/>
          <w:szCs w:val="20"/>
        </w:rPr>
      </w:pPr>
      <w:r w:rsidRPr="0085022A">
        <w:rPr>
          <w:sz w:val="20"/>
          <w:szCs w:val="20"/>
        </w:rPr>
        <w:t>On 7 September 2009, the General Council passed Law 3/2009 on the Exchange of Tax Information upon prior request, later amended by Law 12/2014 of 26 June. This new piece of legislation permitted entry into agreements on the Exchange of Tax Information upon prior request.</w:t>
      </w:r>
    </w:p>
    <w:p w14:paraId="5044043A" w14:textId="22E897B9" w:rsidR="00F95D22" w:rsidRPr="0085022A" w:rsidRDefault="00F95D22" w:rsidP="00E03EE2">
      <w:pPr>
        <w:pStyle w:val="AODocTxtL1"/>
        <w:spacing w:before="120" w:after="120" w:line="26" w:lineRule="atLeast"/>
        <w:ind w:left="0"/>
        <w:rPr>
          <w:sz w:val="20"/>
          <w:szCs w:val="20"/>
        </w:rPr>
      </w:pPr>
      <w:r w:rsidRPr="0085022A">
        <w:rPr>
          <w:sz w:val="20"/>
          <w:szCs w:val="20"/>
        </w:rPr>
        <w:t>The Principality of Andorra has signed Tax Information Exchange Agreements (</w:t>
      </w:r>
      <w:r w:rsidR="005440FD" w:rsidRPr="0085022A">
        <w:rPr>
          <w:sz w:val="20"/>
          <w:szCs w:val="20"/>
        </w:rPr>
        <w:t>"</w:t>
      </w:r>
      <w:r w:rsidRPr="0085022A">
        <w:rPr>
          <w:b/>
          <w:bCs/>
          <w:sz w:val="20"/>
          <w:szCs w:val="20"/>
        </w:rPr>
        <w:t>TIEAs</w:t>
      </w:r>
      <w:r w:rsidR="005440FD" w:rsidRPr="0085022A">
        <w:rPr>
          <w:sz w:val="20"/>
          <w:szCs w:val="20"/>
        </w:rPr>
        <w:t>"</w:t>
      </w:r>
      <w:r w:rsidRPr="0085022A">
        <w:rPr>
          <w:sz w:val="20"/>
          <w:szCs w:val="20"/>
        </w:rPr>
        <w:t>) with the following countries: Austria, Liechtenstein, Monaco, San Marino, France, Belgium, Argentina, the Netherlands, Portugal, Spain, Iceland, Finland, the Faroe Islands, Denmark, Norway, Sweden, Greenland, Germany, Australia, Poland, the Czech Republic, Switzerland, the Korean Republic and Italy.</w:t>
      </w:r>
    </w:p>
    <w:p w14:paraId="5C630CC5" w14:textId="77777777" w:rsidR="00F95D22" w:rsidRPr="0085022A" w:rsidRDefault="00F95D22" w:rsidP="00E03EE2">
      <w:pPr>
        <w:pStyle w:val="AODocTxtL1"/>
        <w:spacing w:before="120" w:after="120" w:line="26" w:lineRule="atLeast"/>
        <w:ind w:left="0"/>
        <w:rPr>
          <w:sz w:val="20"/>
          <w:szCs w:val="20"/>
        </w:rPr>
      </w:pPr>
      <w:r w:rsidRPr="0085022A">
        <w:rPr>
          <w:sz w:val="20"/>
          <w:szCs w:val="20"/>
        </w:rPr>
        <w:lastRenderedPageBreak/>
        <w:t>Apart from the TIEAs, in the last few years, the Principality of Andorra has signed a series of agreements with other countries to avoid double taxation in income tax matters and to prevent tax evasion according to the Model Convention established by the OECD.</w:t>
      </w:r>
    </w:p>
    <w:p w14:paraId="5EEDCA64" w14:textId="39DEB79B" w:rsidR="00F95D22" w:rsidRPr="0085022A" w:rsidRDefault="00F95D22" w:rsidP="00E03EE2">
      <w:pPr>
        <w:pStyle w:val="AODocTxtL1"/>
        <w:spacing w:before="120" w:after="120" w:line="26" w:lineRule="atLeast"/>
        <w:ind w:left="0"/>
        <w:rPr>
          <w:sz w:val="20"/>
          <w:szCs w:val="20"/>
        </w:rPr>
      </w:pPr>
      <w:r w:rsidRPr="0085022A">
        <w:rPr>
          <w:sz w:val="20"/>
          <w:szCs w:val="20"/>
        </w:rPr>
        <w:t xml:space="preserve">Similarly to the TIEAs, the </w:t>
      </w:r>
      <w:r w:rsidR="004D0F64">
        <w:rPr>
          <w:szCs w:val="20"/>
        </w:rPr>
        <w:t>double taxation treaties (“</w:t>
      </w:r>
      <w:r w:rsidR="004D0F64">
        <w:rPr>
          <w:b/>
          <w:bCs/>
          <w:szCs w:val="20"/>
        </w:rPr>
        <w:t>DTT</w:t>
      </w:r>
      <w:r w:rsidR="004D0F64">
        <w:rPr>
          <w:szCs w:val="20"/>
        </w:rPr>
        <w:t>”)</w:t>
      </w:r>
      <w:r w:rsidRPr="0085022A">
        <w:rPr>
          <w:sz w:val="20"/>
          <w:szCs w:val="20"/>
        </w:rPr>
        <w:t xml:space="preserve"> provide administrative assistance in tax matters which allow the exchange of tax information between states. </w:t>
      </w:r>
    </w:p>
    <w:p w14:paraId="7E3E8250" w14:textId="77777777" w:rsidR="004C2572" w:rsidRDefault="004C2572" w:rsidP="00E03EE2">
      <w:pPr>
        <w:pStyle w:val="AODocTxtL1"/>
        <w:spacing w:before="120" w:after="120" w:line="26" w:lineRule="atLeast"/>
        <w:ind w:left="0"/>
        <w:rPr>
          <w:sz w:val="20"/>
          <w:szCs w:val="20"/>
        </w:rPr>
      </w:pPr>
      <w:r w:rsidRPr="004C2572">
        <w:rPr>
          <w:sz w:val="20"/>
          <w:szCs w:val="20"/>
        </w:rPr>
        <w:t>The Principality of Andorra has signed agreements with France, Liechtenstein, Luxembourg, Malta, Spain, Cyprus, the United Arab Emirates, San Marino, Portugal, Hungary, Croatia, the Czech Republic, the Netherlands, the United Kingdom, Lithuania, Montenegro, Latvia, Romania, Estonia, South Korea, Monaco, Iceland, Belgium, Germany, Slovenia, Bulgaria, Slovakia and Austria, while work is ongoing to further broaden this network</w:t>
      </w:r>
      <w:r w:rsidR="00F95D22" w:rsidRPr="0085022A">
        <w:rPr>
          <w:sz w:val="20"/>
          <w:szCs w:val="20"/>
        </w:rPr>
        <w:t>.</w:t>
      </w:r>
    </w:p>
    <w:p w14:paraId="637333A9" w14:textId="51FD51F8" w:rsidR="00F95D22" w:rsidRPr="0085022A" w:rsidRDefault="00F95D22" w:rsidP="00E03EE2">
      <w:pPr>
        <w:pStyle w:val="AODocTxtL1"/>
        <w:spacing w:before="120" w:after="120" w:line="26" w:lineRule="atLeast"/>
        <w:ind w:left="0"/>
        <w:rPr>
          <w:sz w:val="20"/>
          <w:szCs w:val="20"/>
        </w:rPr>
      </w:pPr>
      <w:r w:rsidRPr="0085022A">
        <w:rPr>
          <w:sz w:val="20"/>
          <w:szCs w:val="20"/>
        </w:rPr>
        <w:t>On 15 July 2014, the OECD approved the new global standard for the Automatic Exchange of Information in tax matters (</w:t>
      </w:r>
      <w:r w:rsidR="005440FD" w:rsidRPr="0085022A">
        <w:rPr>
          <w:sz w:val="20"/>
          <w:szCs w:val="20"/>
        </w:rPr>
        <w:t>"</w:t>
      </w:r>
      <w:r w:rsidRPr="0085022A">
        <w:rPr>
          <w:b/>
          <w:sz w:val="20"/>
          <w:szCs w:val="20"/>
        </w:rPr>
        <w:t>AEOI</w:t>
      </w:r>
      <w:r w:rsidR="005440FD" w:rsidRPr="0085022A">
        <w:rPr>
          <w:bCs/>
          <w:sz w:val="20"/>
          <w:szCs w:val="20"/>
        </w:rPr>
        <w:t>"</w:t>
      </w:r>
      <w:r w:rsidRPr="0085022A">
        <w:rPr>
          <w:sz w:val="20"/>
          <w:szCs w:val="20"/>
        </w:rPr>
        <w:t>) between jurisdictions. The Common Reporting Standard (</w:t>
      </w:r>
      <w:r w:rsidR="005440FD" w:rsidRPr="0085022A">
        <w:rPr>
          <w:sz w:val="20"/>
          <w:szCs w:val="20"/>
        </w:rPr>
        <w:t>"</w:t>
      </w:r>
      <w:r w:rsidRPr="0085022A">
        <w:rPr>
          <w:b/>
          <w:sz w:val="20"/>
          <w:szCs w:val="20"/>
        </w:rPr>
        <w:t>CRS</w:t>
      </w:r>
      <w:r w:rsidR="005440FD" w:rsidRPr="0085022A">
        <w:rPr>
          <w:bCs/>
          <w:sz w:val="20"/>
          <w:szCs w:val="20"/>
        </w:rPr>
        <w:t>"</w:t>
      </w:r>
      <w:r w:rsidRPr="0085022A">
        <w:rPr>
          <w:sz w:val="20"/>
          <w:szCs w:val="20"/>
        </w:rPr>
        <w:t>) published in February 2015 obliges the competent authorities of countries that have signed on to the CRS to exchange information on an annual basis. The purposes of the CRS are fighting against tax evasion and promoting tax compliance.</w:t>
      </w:r>
    </w:p>
    <w:p w14:paraId="5591CD2F" w14:textId="77777777" w:rsidR="00F95D22" w:rsidRPr="0085022A" w:rsidRDefault="00F95D22" w:rsidP="00E03EE2">
      <w:pPr>
        <w:pStyle w:val="AODocTxtL1"/>
        <w:spacing w:before="120" w:after="120" w:line="26" w:lineRule="atLeast"/>
        <w:ind w:left="0"/>
        <w:rPr>
          <w:sz w:val="20"/>
          <w:szCs w:val="20"/>
        </w:rPr>
      </w:pPr>
      <w:r w:rsidRPr="0085022A">
        <w:rPr>
          <w:sz w:val="20"/>
          <w:szCs w:val="20"/>
        </w:rPr>
        <w:t>On 16 June 2014, the Principality of Andorra became the 48th country to sign the OECD Declaration on the automatic exchange of information in tax matters, thereby undertaking the implementation of the new standard.</w:t>
      </w:r>
    </w:p>
    <w:p w14:paraId="55796867" w14:textId="32EC29FF" w:rsidR="00F95D22" w:rsidRPr="0085022A" w:rsidRDefault="00F95D22" w:rsidP="00E03EE2">
      <w:pPr>
        <w:pStyle w:val="AODocTxtL1"/>
        <w:spacing w:before="120" w:after="120" w:line="26" w:lineRule="atLeast"/>
        <w:ind w:left="0"/>
        <w:rPr>
          <w:sz w:val="20"/>
          <w:szCs w:val="20"/>
        </w:rPr>
      </w:pPr>
      <w:r w:rsidRPr="0085022A">
        <w:rPr>
          <w:sz w:val="20"/>
          <w:szCs w:val="20"/>
        </w:rPr>
        <w:t>On 3 December 2015, the Principality of Andorra signed the multilateral competent authority agreement for the automatic exchange of information in tax matters (</w:t>
      </w:r>
      <w:r w:rsidR="005440FD" w:rsidRPr="0085022A">
        <w:rPr>
          <w:sz w:val="20"/>
          <w:szCs w:val="20"/>
        </w:rPr>
        <w:t>"</w:t>
      </w:r>
      <w:r w:rsidRPr="0085022A">
        <w:rPr>
          <w:b/>
          <w:sz w:val="20"/>
          <w:szCs w:val="20"/>
        </w:rPr>
        <w:t>MCAA</w:t>
      </w:r>
      <w:r w:rsidR="005440FD" w:rsidRPr="0085022A">
        <w:rPr>
          <w:bCs/>
          <w:sz w:val="20"/>
          <w:szCs w:val="20"/>
        </w:rPr>
        <w:t>"</w:t>
      </w:r>
      <w:r w:rsidRPr="0085022A">
        <w:rPr>
          <w:sz w:val="20"/>
          <w:szCs w:val="20"/>
        </w:rPr>
        <w:t>), a multilateral instrument that regulates the automatic exchange of information with the countries that have signed the OECD standard.</w:t>
      </w:r>
    </w:p>
    <w:p w14:paraId="2DA71993" w14:textId="77777777" w:rsidR="00F95D22" w:rsidRDefault="00F95D22" w:rsidP="00E03EE2">
      <w:pPr>
        <w:pStyle w:val="AODocTxtL1"/>
        <w:spacing w:before="120" w:after="120" w:line="26" w:lineRule="atLeast"/>
        <w:ind w:left="0"/>
        <w:rPr>
          <w:sz w:val="20"/>
          <w:szCs w:val="20"/>
        </w:rPr>
      </w:pPr>
      <w:r w:rsidRPr="0085022A">
        <w:rPr>
          <w:sz w:val="20"/>
          <w:szCs w:val="20"/>
        </w:rPr>
        <w:t>On 12 February 2016, the Principality of Andorra and the EU entered into an agreement for the automatic exchange of tax information which came into effect on 1 January 2017. This agreement amends the former agreement entered into between the Principality of Andorra and the European Community in 2005 and introduces the new global standard for the automatic exchange of information approved by the OECD. Law 19/2016, approved by the General Council of Andorra on 30 November 2016, which sets out the legal framework required to comply with the AEOI commitment.</w:t>
      </w:r>
    </w:p>
    <w:p w14:paraId="564DA748"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Recently, the OECD approved a new framework for the exchange of information on cryptocurrencies and digital assets (CARF), which entered into force in January 2026. This new standard for the exchange of information for tax transparency provides for a first exchange of information in 2027. For the time being, the Principality of Andorra has not adhered to this new framework, as it is not among the countries identified by the OECD as relevant; however, it has committed to joining once the need to do so is identified.</w:t>
      </w:r>
    </w:p>
    <w:p w14:paraId="7C175CC7"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Nonetheless, both the OECD and the EU have found it necessary to review the existing framework for the exchange of information to which the Principality of Andorra is a party, in order to update it and align it with the exchange framework established under CARF. In this regard, the OECD initiated a process to update and review the Multilateral Competent Authority Agreement (MCAA), which resulted in the preparation of an addendum to the Agreement, while the EU amended the existing directive taking into account the OECD’s work.</w:t>
      </w:r>
    </w:p>
    <w:p w14:paraId="6B9BDDEE" w14:textId="76CDF2F4"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On 14 November 2024, the Principality of Andorra signed the addendum to the Multilateral Competent Authority Agreement on the automatic exchange of financial account information, and on 13 October 2025 it signed the Protocol amending the Agreement between the Principality of Andorra and the European Union on the automatic exchange of financial account information to improve international tax compliance. Law 26/2025 of 11 December incorporates into Andorran law the changes introduced in relation to the automatic exchange of information.</w:t>
      </w:r>
    </w:p>
    <w:p w14:paraId="4B006FED" w14:textId="77777777" w:rsidR="004D0F64" w:rsidRPr="004D0F64" w:rsidRDefault="004D0F64" w:rsidP="00E03EE2">
      <w:pPr>
        <w:pStyle w:val="AODocTxtL1"/>
        <w:spacing w:before="120" w:after="120" w:line="26" w:lineRule="atLeast"/>
        <w:ind w:left="0"/>
        <w:rPr>
          <w:sz w:val="20"/>
          <w:szCs w:val="20"/>
        </w:rPr>
      </w:pPr>
      <w:r w:rsidRPr="004D0F64">
        <w:rPr>
          <w:sz w:val="20"/>
          <w:szCs w:val="20"/>
        </w:rPr>
        <w:t xml:space="preserve">The Principality of Andorra automatically exchanges information on financial accounts and currently shares such information with 114 jurisdictions. </w:t>
      </w:r>
    </w:p>
    <w:p w14:paraId="0084BD90" w14:textId="46086466" w:rsidR="00F95D22" w:rsidRPr="0085022A" w:rsidRDefault="00F95D22" w:rsidP="00E03EE2">
      <w:pPr>
        <w:pStyle w:val="AODocTxtL1"/>
        <w:spacing w:before="120" w:after="120" w:line="26" w:lineRule="atLeast"/>
        <w:ind w:left="0"/>
        <w:rPr>
          <w:sz w:val="20"/>
          <w:szCs w:val="20"/>
        </w:rPr>
      </w:pPr>
      <w:r w:rsidRPr="0085022A">
        <w:rPr>
          <w:sz w:val="20"/>
          <w:szCs w:val="20"/>
        </w:rPr>
        <w:t xml:space="preserve">As far as the FATCA regulation is concerned, the Principality of Andorra remains within the general regime. Under FATCA, financial institutions are obliged to identify those US clients holding, amongst others, financial accounts in foreign countries that must be reported annually to the US tax authorities. Therefore, in order to ensure compliance with FATCA, a thirty percent (30%) withholding will be applied to certain payments made to those entities and individuals who do not comply with the aforementioned regulation. </w:t>
      </w:r>
    </w:p>
    <w:p w14:paraId="7F68E865" w14:textId="77777777" w:rsidR="00F95D22" w:rsidRPr="0085022A" w:rsidRDefault="00F95D22" w:rsidP="00E03EE2">
      <w:pPr>
        <w:pStyle w:val="AOHead2"/>
        <w:tabs>
          <w:tab w:val="clear" w:pos="720"/>
        </w:tabs>
        <w:spacing w:before="120" w:after="120" w:line="26" w:lineRule="atLeast"/>
        <w:rPr>
          <w:b w:val="0"/>
          <w:sz w:val="20"/>
          <w:szCs w:val="20"/>
        </w:rPr>
      </w:pPr>
      <w:r w:rsidRPr="0085022A">
        <w:rPr>
          <w:sz w:val="20"/>
          <w:szCs w:val="20"/>
        </w:rPr>
        <w:lastRenderedPageBreak/>
        <w:t>Legal Proceedings</w:t>
      </w:r>
    </w:p>
    <w:p w14:paraId="32E67543" w14:textId="44E14C84" w:rsidR="00F95D22" w:rsidRPr="0085022A" w:rsidRDefault="00F95D22" w:rsidP="00E03EE2">
      <w:pPr>
        <w:pStyle w:val="AONormal"/>
        <w:spacing w:before="120" w:after="120" w:line="26" w:lineRule="atLeast"/>
        <w:jc w:val="both"/>
        <w:rPr>
          <w:sz w:val="20"/>
          <w:szCs w:val="20"/>
        </w:rPr>
      </w:pPr>
      <w:r w:rsidRPr="0085022A">
        <w:rPr>
          <w:sz w:val="20"/>
          <w:szCs w:val="20"/>
        </w:rPr>
        <w:t>The Principality of Andorra has not been presented with any claim, nor has any claim been filed, in the past 12 months, regarding any legal or arbitration proceedings which are material or are likely to have a significant effect on the Principality of Andorra</w:t>
      </w:r>
      <w:r w:rsidR="005440FD" w:rsidRPr="0085022A">
        <w:rPr>
          <w:sz w:val="20"/>
          <w:szCs w:val="20"/>
        </w:rPr>
        <w:t>'</w:t>
      </w:r>
      <w:r w:rsidRPr="0085022A">
        <w:rPr>
          <w:sz w:val="20"/>
          <w:szCs w:val="20"/>
        </w:rPr>
        <w:t>s financial position.</w:t>
      </w:r>
      <w:r w:rsidRPr="0085022A">
        <w:rPr>
          <w:sz w:val="20"/>
          <w:szCs w:val="20"/>
        </w:rPr>
        <w:br w:type="page"/>
      </w:r>
    </w:p>
    <w:p w14:paraId="5416F8D7" w14:textId="6AD2ACE3" w:rsidR="00F95D22" w:rsidRPr="0085022A" w:rsidRDefault="00F95D22" w:rsidP="00054EAE">
      <w:pPr>
        <w:pStyle w:val="Title1"/>
        <w:pageBreakBefore w:val="0"/>
        <w:widowControl w:val="0"/>
        <w:spacing w:before="120" w:after="120" w:line="26" w:lineRule="atLeast"/>
        <w:outlineLvl w:val="0"/>
        <w:rPr>
          <w:rFonts w:ascii="Times New Roman" w:hAnsi="Times New Roman" w:cs="Times New Roman"/>
          <w:szCs w:val="20"/>
        </w:rPr>
      </w:pPr>
      <w:bookmarkStart w:id="146" w:name="_Toc234422883"/>
      <w:bookmarkStart w:id="147" w:name="_Toc235094388"/>
      <w:bookmarkStart w:id="148" w:name="_Hlk63858407"/>
      <w:r w:rsidRPr="0085022A">
        <w:rPr>
          <w:rFonts w:ascii="Times New Roman" w:hAnsi="Times New Roman" w:cs="Times New Roman"/>
          <w:szCs w:val="20"/>
        </w:rPr>
        <w:lastRenderedPageBreak/>
        <w:t>THE ECONOMY</w:t>
      </w:r>
      <w:bookmarkEnd w:id="146"/>
      <w:bookmarkEnd w:id="147"/>
    </w:p>
    <w:bookmarkEnd w:id="148"/>
    <w:p w14:paraId="10552D3F" w14:textId="77777777" w:rsidR="00F95D22" w:rsidRPr="0085022A" w:rsidRDefault="00F95D22" w:rsidP="00E03EE2">
      <w:pPr>
        <w:pStyle w:val="AOHead2"/>
        <w:tabs>
          <w:tab w:val="clear" w:pos="720"/>
        </w:tabs>
        <w:spacing w:before="120" w:after="120" w:line="26" w:lineRule="atLeast"/>
        <w:rPr>
          <w:sz w:val="20"/>
          <w:szCs w:val="20"/>
        </w:rPr>
      </w:pPr>
      <w:r w:rsidRPr="0085022A">
        <w:rPr>
          <w:sz w:val="20"/>
          <w:szCs w:val="20"/>
        </w:rPr>
        <w:t>Overview</w:t>
      </w:r>
    </w:p>
    <w:p w14:paraId="2EB574E6" w14:textId="77777777" w:rsidR="00F95D22" w:rsidRPr="0085022A" w:rsidRDefault="00F95D22" w:rsidP="00E03EE2">
      <w:pPr>
        <w:pStyle w:val="AODocTxtL1"/>
        <w:spacing w:before="120" w:after="120" w:line="26" w:lineRule="atLeast"/>
        <w:ind w:left="0"/>
        <w:rPr>
          <w:sz w:val="20"/>
          <w:szCs w:val="20"/>
        </w:rPr>
      </w:pPr>
      <w:r w:rsidRPr="0085022A">
        <w:rPr>
          <w:sz w:val="20"/>
          <w:szCs w:val="20"/>
        </w:rPr>
        <w:t>The Principality of Andorra is characterised by strong social and economic dynamism and by the stability of its political and institutional system. The economy of the Principality of Andorra, modern and in regular development, has been marked in recent years by important agreements of various kinds attained with EU countries and with important international bodies.</w:t>
      </w:r>
    </w:p>
    <w:p w14:paraId="02525913" w14:textId="77777777" w:rsidR="00F95D22" w:rsidRPr="0085022A" w:rsidRDefault="00F95D22" w:rsidP="00E03EE2">
      <w:pPr>
        <w:pStyle w:val="AODocTxtL1"/>
        <w:spacing w:before="120" w:after="120" w:line="26" w:lineRule="atLeast"/>
        <w:ind w:left="0"/>
        <w:rPr>
          <w:b/>
          <w:bCs/>
          <w:sz w:val="20"/>
          <w:szCs w:val="20"/>
        </w:rPr>
      </w:pPr>
      <w:r w:rsidRPr="0085022A">
        <w:rPr>
          <w:b/>
          <w:bCs/>
          <w:sz w:val="20"/>
          <w:szCs w:val="20"/>
        </w:rPr>
        <w:t>Gross Domestic Product evolution</w:t>
      </w:r>
    </w:p>
    <w:p w14:paraId="41C0193D" w14:textId="6FD8E47D"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 xml:space="preserve">Following the strong recovery recorded in the years after </w:t>
      </w:r>
      <w:r w:rsidR="008A0199">
        <w:rPr>
          <w:rFonts w:eastAsia="Calibri"/>
          <w:szCs w:val="20"/>
          <w:lang w:eastAsia="en-US" w:bidi="ar-SA"/>
        </w:rPr>
        <w:t>the COVID-19 pandemic</w:t>
      </w:r>
      <w:r w:rsidRPr="004D0F64">
        <w:rPr>
          <w:rFonts w:eastAsia="Calibri"/>
          <w:szCs w:val="20"/>
          <w:lang w:eastAsia="en-US" w:bidi="ar-SA"/>
        </w:rPr>
        <w:t>, the Andorran economy has maintained a path of moderate but sustained growth in recent years.</w:t>
      </w:r>
    </w:p>
    <w:p w14:paraId="0195182C" w14:textId="77777777" w:rsid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In real terms (2010 base year), GDP increased by 3.8% in 2024, reaching €3,002.3 million, and grew by 3.9% in 2025, standing at €3,118.4 million.</w:t>
      </w:r>
    </w:p>
    <w:tbl>
      <w:tblPr>
        <w:tblW w:w="8765" w:type="dxa"/>
        <w:tblCellMar>
          <w:left w:w="70" w:type="dxa"/>
          <w:right w:w="70" w:type="dxa"/>
        </w:tblCellMar>
        <w:tblLook w:val="04A0" w:firstRow="1" w:lastRow="0" w:firstColumn="1" w:lastColumn="0" w:noHBand="0" w:noVBand="1"/>
      </w:tblPr>
      <w:tblGrid>
        <w:gridCol w:w="2410"/>
        <w:gridCol w:w="245"/>
        <w:gridCol w:w="740"/>
        <w:gridCol w:w="169"/>
        <w:gridCol w:w="905"/>
        <w:gridCol w:w="169"/>
        <w:gridCol w:w="905"/>
        <w:gridCol w:w="169"/>
        <w:gridCol w:w="905"/>
        <w:gridCol w:w="169"/>
        <w:gridCol w:w="905"/>
        <w:gridCol w:w="169"/>
        <w:gridCol w:w="905"/>
      </w:tblGrid>
      <w:tr w:rsidR="004D0F64" w14:paraId="4C0A97BC" w14:textId="77777777" w:rsidTr="00210F2D">
        <w:trPr>
          <w:trHeight w:val="305"/>
        </w:trPr>
        <w:tc>
          <w:tcPr>
            <w:tcW w:w="2410" w:type="dxa"/>
            <w:vAlign w:val="center"/>
            <w:hideMark/>
          </w:tcPr>
          <w:p w14:paraId="6078363D" w14:textId="77777777" w:rsidR="004D0F64" w:rsidRDefault="004D0F64">
            <w:pPr>
              <w:spacing w:after="0"/>
              <w:rPr>
                <w:rFonts w:eastAsia="Times New Roman"/>
                <w:b/>
                <w:bCs/>
                <w:i/>
                <w:iCs/>
                <w:color w:val="000000"/>
                <w:szCs w:val="20"/>
                <w:lang w:eastAsia="ca-ES"/>
              </w:rPr>
            </w:pPr>
            <w:r>
              <w:rPr>
                <w:rFonts w:eastAsia="Times New Roman"/>
                <w:b/>
                <w:bCs/>
                <w:i/>
                <w:iCs/>
                <w:color w:val="000000"/>
                <w:szCs w:val="20"/>
                <w:lang w:eastAsia="ca-ES"/>
              </w:rPr>
              <w:t>(Million euros)</w:t>
            </w:r>
          </w:p>
        </w:tc>
        <w:tc>
          <w:tcPr>
            <w:tcW w:w="245" w:type="dxa"/>
            <w:vAlign w:val="center"/>
            <w:hideMark/>
          </w:tcPr>
          <w:p w14:paraId="7EC5BA31" w14:textId="77777777" w:rsidR="004D0F64" w:rsidRDefault="004D0F64">
            <w:pPr>
              <w:rPr>
                <w:rFonts w:eastAsia="Times New Roman"/>
                <w:b/>
                <w:bCs/>
                <w:i/>
                <w:iCs/>
                <w:color w:val="000000"/>
                <w:szCs w:val="20"/>
                <w:lang w:eastAsia="ca-ES"/>
              </w:rPr>
            </w:pPr>
          </w:p>
        </w:tc>
        <w:tc>
          <w:tcPr>
            <w:tcW w:w="740" w:type="dxa"/>
            <w:vAlign w:val="center"/>
            <w:hideMark/>
          </w:tcPr>
          <w:p w14:paraId="0284E98F" w14:textId="77777777" w:rsidR="004D0F64" w:rsidRDefault="004D0F64">
            <w:pPr>
              <w:spacing w:after="0"/>
              <w:jc w:val="left"/>
              <w:rPr>
                <w:rFonts w:ascii="Calibri" w:hAnsi="Calibri" w:cs="Arial"/>
                <w:szCs w:val="20"/>
                <w:lang w:val="es-ES" w:eastAsia="es-ES" w:bidi="ar-SA"/>
              </w:rPr>
            </w:pPr>
          </w:p>
        </w:tc>
        <w:tc>
          <w:tcPr>
            <w:tcW w:w="169" w:type="dxa"/>
            <w:vAlign w:val="center"/>
            <w:hideMark/>
          </w:tcPr>
          <w:p w14:paraId="4000BAE3" w14:textId="77777777" w:rsidR="004D0F64" w:rsidRDefault="004D0F64">
            <w:pPr>
              <w:spacing w:after="0"/>
              <w:jc w:val="left"/>
              <w:rPr>
                <w:rFonts w:ascii="Calibri" w:hAnsi="Calibri" w:cs="Arial"/>
                <w:szCs w:val="20"/>
                <w:lang w:val="es-ES" w:eastAsia="es-ES" w:bidi="ar-SA"/>
              </w:rPr>
            </w:pPr>
          </w:p>
        </w:tc>
        <w:tc>
          <w:tcPr>
            <w:tcW w:w="905" w:type="dxa"/>
            <w:vAlign w:val="center"/>
            <w:hideMark/>
          </w:tcPr>
          <w:p w14:paraId="770E692F" w14:textId="77777777" w:rsidR="004D0F64" w:rsidRDefault="004D0F64">
            <w:pPr>
              <w:spacing w:after="0"/>
              <w:jc w:val="left"/>
              <w:rPr>
                <w:rFonts w:ascii="Calibri" w:hAnsi="Calibri" w:cs="Arial"/>
                <w:szCs w:val="20"/>
                <w:lang w:val="es-ES" w:eastAsia="es-ES" w:bidi="ar-SA"/>
              </w:rPr>
            </w:pPr>
          </w:p>
        </w:tc>
        <w:tc>
          <w:tcPr>
            <w:tcW w:w="169" w:type="dxa"/>
            <w:vAlign w:val="center"/>
            <w:hideMark/>
          </w:tcPr>
          <w:p w14:paraId="7EE6354B" w14:textId="77777777" w:rsidR="004D0F64" w:rsidRDefault="004D0F64">
            <w:pPr>
              <w:spacing w:after="0"/>
              <w:jc w:val="left"/>
              <w:rPr>
                <w:rFonts w:ascii="Calibri" w:hAnsi="Calibri" w:cs="Arial"/>
                <w:szCs w:val="20"/>
                <w:lang w:val="es-ES" w:eastAsia="es-ES" w:bidi="ar-SA"/>
              </w:rPr>
            </w:pPr>
          </w:p>
        </w:tc>
        <w:tc>
          <w:tcPr>
            <w:tcW w:w="905" w:type="dxa"/>
            <w:vAlign w:val="center"/>
            <w:hideMark/>
          </w:tcPr>
          <w:p w14:paraId="60977CF3" w14:textId="77777777" w:rsidR="004D0F64" w:rsidRDefault="004D0F64">
            <w:pPr>
              <w:spacing w:after="0"/>
              <w:jc w:val="left"/>
              <w:rPr>
                <w:rFonts w:ascii="Calibri" w:hAnsi="Calibri" w:cs="Arial"/>
                <w:szCs w:val="20"/>
                <w:lang w:val="es-ES" w:eastAsia="es-ES" w:bidi="ar-SA"/>
              </w:rPr>
            </w:pPr>
          </w:p>
        </w:tc>
        <w:tc>
          <w:tcPr>
            <w:tcW w:w="169" w:type="dxa"/>
            <w:vAlign w:val="center"/>
            <w:hideMark/>
          </w:tcPr>
          <w:p w14:paraId="2EA1561D" w14:textId="77777777" w:rsidR="004D0F64" w:rsidRDefault="004D0F64">
            <w:pPr>
              <w:spacing w:after="0"/>
              <w:jc w:val="left"/>
              <w:rPr>
                <w:rFonts w:ascii="Calibri" w:hAnsi="Calibri" w:cs="Arial"/>
                <w:szCs w:val="20"/>
                <w:lang w:val="es-ES" w:eastAsia="es-ES" w:bidi="ar-SA"/>
              </w:rPr>
            </w:pPr>
          </w:p>
        </w:tc>
        <w:tc>
          <w:tcPr>
            <w:tcW w:w="905" w:type="dxa"/>
            <w:vAlign w:val="center"/>
            <w:hideMark/>
          </w:tcPr>
          <w:p w14:paraId="7E715639" w14:textId="77777777" w:rsidR="004D0F64" w:rsidRDefault="004D0F64">
            <w:pPr>
              <w:spacing w:after="0"/>
              <w:jc w:val="left"/>
              <w:rPr>
                <w:rFonts w:ascii="Calibri" w:hAnsi="Calibri" w:cs="Arial"/>
                <w:szCs w:val="20"/>
                <w:lang w:val="es-ES" w:eastAsia="es-ES" w:bidi="ar-SA"/>
              </w:rPr>
            </w:pPr>
          </w:p>
        </w:tc>
        <w:tc>
          <w:tcPr>
            <w:tcW w:w="169" w:type="dxa"/>
            <w:vAlign w:val="center"/>
            <w:hideMark/>
          </w:tcPr>
          <w:p w14:paraId="5D05B1AE" w14:textId="77777777" w:rsidR="004D0F64" w:rsidRDefault="004D0F64">
            <w:pPr>
              <w:spacing w:after="0"/>
              <w:jc w:val="left"/>
              <w:rPr>
                <w:rFonts w:ascii="Calibri" w:hAnsi="Calibri" w:cs="Arial"/>
                <w:szCs w:val="20"/>
                <w:lang w:val="es-ES" w:eastAsia="es-ES" w:bidi="ar-SA"/>
              </w:rPr>
            </w:pPr>
          </w:p>
        </w:tc>
        <w:tc>
          <w:tcPr>
            <w:tcW w:w="905" w:type="dxa"/>
            <w:vAlign w:val="center"/>
            <w:hideMark/>
          </w:tcPr>
          <w:p w14:paraId="3E7E4C7C" w14:textId="77777777" w:rsidR="004D0F64" w:rsidRDefault="004D0F64">
            <w:pPr>
              <w:spacing w:after="0"/>
              <w:jc w:val="left"/>
              <w:rPr>
                <w:rFonts w:ascii="Calibri" w:hAnsi="Calibri" w:cs="Arial"/>
                <w:szCs w:val="20"/>
                <w:lang w:val="es-ES" w:eastAsia="es-ES" w:bidi="ar-SA"/>
              </w:rPr>
            </w:pPr>
          </w:p>
        </w:tc>
        <w:tc>
          <w:tcPr>
            <w:tcW w:w="169" w:type="dxa"/>
            <w:vAlign w:val="center"/>
            <w:hideMark/>
          </w:tcPr>
          <w:p w14:paraId="0E48F695" w14:textId="77777777" w:rsidR="004D0F64" w:rsidRDefault="004D0F64">
            <w:pPr>
              <w:spacing w:after="0"/>
              <w:jc w:val="left"/>
              <w:rPr>
                <w:rFonts w:ascii="Calibri" w:hAnsi="Calibri" w:cs="Arial"/>
                <w:szCs w:val="20"/>
                <w:lang w:val="es-ES" w:eastAsia="es-ES" w:bidi="ar-SA"/>
              </w:rPr>
            </w:pPr>
          </w:p>
        </w:tc>
        <w:tc>
          <w:tcPr>
            <w:tcW w:w="905" w:type="dxa"/>
            <w:vAlign w:val="center"/>
            <w:hideMark/>
          </w:tcPr>
          <w:p w14:paraId="20287B30" w14:textId="77777777" w:rsidR="004D0F64" w:rsidRDefault="004D0F64">
            <w:pPr>
              <w:spacing w:after="0"/>
              <w:jc w:val="left"/>
              <w:rPr>
                <w:rFonts w:ascii="Calibri" w:hAnsi="Calibri" w:cs="Arial"/>
                <w:szCs w:val="20"/>
                <w:lang w:val="es-ES" w:eastAsia="es-ES" w:bidi="ar-SA"/>
              </w:rPr>
            </w:pPr>
          </w:p>
        </w:tc>
      </w:tr>
      <w:tr w:rsidR="004D0F64" w14:paraId="02D8BAB2" w14:textId="77777777" w:rsidTr="00210F2D">
        <w:trPr>
          <w:trHeight w:val="305"/>
        </w:trPr>
        <w:tc>
          <w:tcPr>
            <w:tcW w:w="2410" w:type="dxa"/>
            <w:tcBorders>
              <w:top w:val="nil"/>
              <w:left w:val="nil"/>
              <w:bottom w:val="single" w:sz="4" w:space="0" w:color="auto"/>
              <w:right w:val="nil"/>
            </w:tcBorders>
            <w:vAlign w:val="center"/>
            <w:hideMark/>
          </w:tcPr>
          <w:p w14:paraId="4D6BE315" w14:textId="77777777" w:rsidR="004D0F64" w:rsidRDefault="004D0F64">
            <w:pPr>
              <w:spacing w:after="0"/>
              <w:rPr>
                <w:rFonts w:eastAsia="Times New Roman"/>
                <w:b/>
                <w:bCs/>
                <w:color w:val="000000"/>
                <w:szCs w:val="20"/>
                <w:lang w:eastAsia="ca-ES"/>
              </w:rPr>
            </w:pPr>
            <w:r>
              <w:rPr>
                <w:rFonts w:eastAsia="Times New Roman"/>
                <w:b/>
                <w:bCs/>
                <w:color w:val="000000"/>
                <w:szCs w:val="20"/>
                <w:lang w:eastAsia="ca-ES"/>
              </w:rPr>
              <w:t xml:space="preserve">Real GDP real                          </w:t>
            </w:r>
          </w:p>
        </w:tc>
        <w:tc>
          <w:tcPr>
            <w:tcW w:w="245" w:type="dxa"/>
            <w:vAlign w:val="center"/>
            <w:hideMark/>
          </w:tcPr>
          <w:p w14:paraId="3EF38A06" w14:textId="77777777" w:rsidR="004D0F64" w:rsidRDefault="004D0F64">
            <w:pPr>
              <w:rPr>
                <w:rFonts w:eastAsia="Times New Roman"/>
                <w:b/>
                <w:bCs/>
                <w:color w:val="000000"/>
                <w:szCs w:val="20"/>
                <w:lang w:eastAsia="ca-ES"/>
              </w:rPr>
            </w:pPr>
          </w:p>
        </w:tc>
        <w:tc>
          <w:tcPr>
            <w:tcW w:w="740" w:type="dxa"/>
            <w:tcBorders>
              <w:top w:val="nil"/>
              <w:left w:val="nil"/>
              <w:bottom w:val="single" w:sz="4" w:space="0" w:color="auto"/>
              <w:right w:val="nil"/>
            </w:tcBorders>
            <w:vAlign w:val="center"/>
            <w:hideMark/>
          </w:tcPr>
          <w:p w14:paraId="2002E984" w14:textId="77777777" w:rsidR="004D0F64" w:rsidRDefault="004D0F64">
            <w:pPr>
              <w:spacing w:after="0"/>
              <w:jc w:val="center"/>
              <w:rPr>
                <w:rFonts w:eastAsia="Times New Roman"/>
                <w:b/>
                <w:bCs/>
                <w:color w:val="000000"/>
                <w:szCs w:val="20"/>
                <w:lang w:eastAsia="ca-ES"/>
              </w:rPr>
            </w:pPr>
            <w:r>
              <w:rPr>
                <w:rFonts w:eastAsia="Times New Roman"/>
                <w:b/>
                <w:bCs/>
                <w:color w:val="000000"/>
                <w:szCs w:val="20"/>
                <w:lang w:eastAsia="ca-ES"/>
              </w:rPr>
              <w:t>2020</w:t>
            </w:r>
          </w:p>
        </w:tc>
        <w:tc>
          <w:tcPr>
            <w:tcW w:w="169" w:type="dxa"/>
            <w:vAlign w:val="center"/>
            <w:hideMark/>
          </w:tcPr>
          <w:p w14:paraId="2AC51E8F" w14:textId="77777777" w:rsidR="004D0F64" w:rsidRDefault="004D0F64">
            <w:pPr>
              <w:rPr>
                <w:rFonts w:eastAsia="Times New Roman"/>
                <w:b/>
                <w:bCs/>
                <w:color w:val="000000"/>
                <w:szCs w:val="20"/>
                <w:lang w:eastAsia="ca-ES"/>
              </w:rPr>
            </w:pPr>
          </w:p>
        </w:tc>
        <w:tc>
          <w:tcPr>
            <w:tcW w:w="905" w:type="dxa"/>
            <w:tcBorders>
              <w:top w:val="nil"/>
              <w:left w:val="nil"/>
              <w:bottom w:val="single" w:sz="4" w:space="0" w:color="auto"/>
              <w:right w:val="nil"/>
            </w:tcBorders>
            <w:vAlign w:val="center"/>
            <w:hideMark/>
          </w:tcPr>
          <w:p w14:paraId="673210DD" w14:textId="77777777" w:rsidR="004D0F64" w:rsidRDefault="004D0F64">
            <w:pPr>
              <w:spacing w:after="0"/>
              <w:jc w:val="center"/>
              <w:rPr>
                <w:rFonts w:eastAsia="Times New Roman"/>
                <w:b/>
                <w:bCs/>
                <w:color w:val="000000"/>
                <w:szCs w:val="20"/>
                <w:lang w:eastAsia="ca-ES"/>
              </w:rPr>
            </w:pPr>
            <w:r>
              <w:rPr>
                <w:rFonts w:eastAsia="Times New Roman"/>
                <w:b/>
                <w:bCs/>
                <w:color w:val="000000"/>
                <w:szCs w:val="20"/>
                <w:lang w:eastAsia="ca-ES"/>
              </w:rPr>
              <w:t>2021</w:t>
            </w:r>
          </w:p>
        </w:tc>
        <w:tc>
          <w:tcPr>
            <w:tcW w:w="169" w:type="dxa"/>
            <w:vAlign w:val="center"/>
            <w:hideMark/>
          </w:tcPr>
          <w:p w14:paraId="06BDE1FA" w14:textId="77777777" w:rsidR="004D0F64" w:rsidRDefault="004D0F64">
            <w:pPr>
              <w:rPr>
                <w:rFonts w:eastAsia="Times New Roman"/>
                <w:b/>
                <w:bCs/>
                <w:color w:val="000000"/>
                <w:szCs w:val="20"/>
                <w:lang w:eastAsia="ca-ES"/>
              </w:rPr>
            </w:pPr>
          </w:p>
        </w:tc>
        <w:tc>
          <w:tcPr>
            <w:tcW w:w="905" w:type="dxa"/>
            <w:tcBorders>
              <w:top w:val="nil"/>
              <w:left w:val="nil"/>
              <w:bottom w:val="single" w:sz="4" w:space="0" w:color="auto"/>
              <w:right w:val="nil"/>
            </w:tcBorders>
            <w:vAlign w:val="center"/>
            <w:hideMark/>
          </w:tcPr>
          <w:p w14:paraId="3D92F8AE" w14:textId="77777777" w:rsidR="004D0F64" w:rsidRDefault="004D0F64">
            <w:pPr>
              <w:spacing w:after="0"/>
              <w:jc w:val="center"/>
              <w:rPr>
                <w:rFonts w:eastAsia="Times New Roman"/>
                <w:b/>
                <w:bCs/>
                <w:color w:val="000000"/>
                <w:szCs w:val="20"/>
                <w:lang w:eastAsia="ca-ES"/>
              </w:rPr>
            </w:pPr>
            <w:r>
              <w:rPr>
                <w:rFonts w:eastAsia="Times New Roman"/>
                <w:b/>
                <w:bCs/>
                <w:color w:val="000000"/>
                <w:szCs w:val="20"/>
                <w:lang w:eastAsia="ca-ES"/>
              </w:rPr>
              <w:t>2022</w:t>
            </w:r>
          </w:p>
        </w:tc>
        <w:tc>
          <w:tcPr>
            <w:tcW w:w="169" w:type="dxa"/>
            <w:vAlign w:val="center"/>
            <w:hideMark/>
          </w:tcPr>
          <w:p w14:paraId="4A5B0247" w14:textId="77777777" w:rsidR="004D0F64" w:rsidRDefault="004D0F64">
            <w:pPr>
              <w:rPr>
                <w:rFonts w:eastAsia="Times New Roman"/>
                <w:b/>
                <w:bCs/>
                <w:color w:val="000000"/>
                <w:szCs w:val="20"/>
                <w:lang w:eastAsia="ca-ES"/>
              </w:rPr>
            </w:pPr>
          </w:p>
        </w:tc>
        <w:tc>
          <w:tcPr>
            <w:tcW w:w="905" w:type="dxa"/>
            <w:tcBorders>
              <w:top w:val="nil"/>
              <w:left w:val="nil"/>
              <w:bottom w:val="single" w:sz="4" w:space="0" w:color="auto"/>
              <w:right w:val="nil"/>
            </w:tcBorders>
            <w:vAlign w:val="center"/>
            <w:hideMark/>
          </w:tcPr>
          <w:p w14:paraId="20733A2F" w14:textId="77777777" w:rsidR="004D0F64" w:rsidRDefault="004D0F64">
            <w:pPr>
              <w:spacing w:after="0"/>
              <w:jc w:val="center"/>
              <w:rPr>
                <w:rFonts w:eastAsia="Times New Roman"/>
                <w:b/>
                <w:bCs/>
                <w:color w:val="000000"/>
                <w:szCs w:val="20"/>
                <w:lang w:eastAsia="ca-ES"/>
              </w:rPr>
            </w:pPr>
            <w:r>
              <w:rPr>
                <w:rFonts w:eastAsia="Times New Roman"/>
                <w:b/>
                <w:bCs/>
                <w:color w:val="000000"/>
                <w:szCs w:val="20"/>
                <w:lang w:eastAsia="ca-ES"/>
              </w:rPr>
              <w:t>2023</w:t>
            </w:r>
          </w:p>
        </w:tc>
        <w:tc>
          <w:tcPr>
            <w:tcW w:w="169" w:type="dxa"/>
            <w:vAlign w:val="center"/>
            <w:hideMark/>
          </w:tcPr>
          <w:p w14:paraId="7F8BCF1F" w14:textId="77777777" w:rsidR="004D0F64" w:rsidRDefault="004D0F64">
            <w:pPr>
              <w:rPr>
                <w:rFonts w:eastAsia="Times New Roman"/>
                <w:b/>
                <w:bCs/>
                <w:color w:val="000000"/>
                <w:szCs w:val="20"/>
                <w:lang w:eastAsia="ca-ES"/>
              </w:rPr>
            </w:pPr>
          </w:p>
        </w:tc>
        <w:tc>
          <w:tcPr>
            <w:tcW w:w="905" w:type="dxa"/>
            <w:tcBorders>
              <w:top w:val="nil"/>
              <w:left w:val="nil"/>
              <w:bottom w:val="single" w:sz="4" w:space="0" w:color="auto"/>
              <w:right w:val="nil"/>
            </w:tcBorders>
            <w:vAlign w:val="center"/>
            <w:hideMark/>
          </w:tcPr>
          <w:p w14:paraId="3195E55A" w14:textId="77777777" w:rsidR="004D0F64" w:rsidRDefault="004D0F64">
            <w:pPr>
              <w:spacing w:after="0"/>
              <w:jc w:val="center"/>
              <w:rPr>
                <w:rFonts w:eastAsia="Times New Roman"/>
                <w:b/>
                <w:bCs/>
                <w:color w:val="000000"/>
                <w:szCs w:val="20"/>
                <w:lang w:eastAsia="ca-ES"/>
              </w:rPr>
            </w:pPr>
            <w:r>
              <w:rPr>
                <w:rFonts w:eastAsia="Times New Roman"/>
                <w:b/>
                <w:bCs/>
                <w:color w:val="000000"/>
                <w:szCs w:val="20"/>
                <w:lang w:eastAsia="ca-ES"/>
              </w:rPr>
              <w:t>2024</w:t>
            </w:r>
          </w:p>
        </w:tc>
        <w:tc>
          <w:tcPr>
            <w:tcW w:w="169" w:type="dxa"/>
            <w:vAlign w:val="center"/>
            <w:hideMark/>
          </w:tcPr>
          <w:p w14:paraId="5E8C88BB" w14:textId="77777777" w:rsidR="004D0F64" w:rsidRDefault="004D0F64">
            <w:pPr>
              <w:rPr>
                <w:rFonts w:eastAsia="Times New Roman"/>
                <w:b/>
                <w:bCs/>
                <w:color w:val="000000"/>
                <w:szCs w:val="20"/>
                <w:lang w:eastAsia="ca-ES"/>
              </w:rPr>
            </w:pPr>
          </w:p>
        </w:tc>
        <w:tc>
          <w:tcPr>
            <w:tcW w:w="905" w:type="dxa"/>
            <w:tcBorders>
              <w:top w:val="nil"/>
              <w:left w:val="nil"/>
              <w:bottom w:val="single" w:sz="4" w:space="0" w:color="auto"/>
              <w:right w:val="nil"/>
            </w:tcBorders>
            <w:vAlign w:val="center"/>
            <w:hideMark/>
          </w:tcPr>
          <w:p w14:paraId="5066625F" w14:textId="77777777" w:rsidR="004D0F64" w:rsidRDefault="004D0F64">
            <w:pPr>
              <w:spacing w:after="0"/>
              <w:jc w:val="center"/>
              <w:rPr>
                <w:rFonts w:eastAsia="Times New Roman"/>
                <w:b/>
                <w:bCs/>
                <w:color w:val="000000"/>
                <w:szCs w:val="20"/>
                <w:lang w:eastAsia="ca-ES"/>
              </w:rPr>
            </w:pPr>
            <w:r>
              <w:rPr>
                <w:rFonts w:eastAsia="Times New Roman"/>
                <w:b/>
                <w:bCs/>
                <w:color w:val="000000"/>
                <w:szCs w:val="20"/>
                <w:lang w:eastAsia="ca-ES"/>
              </w:rPr>
              <w:t>2025</w:t>
            </w:r>
          </w:p>
        </w:tc>
      </w:tr>
      <w:tr w:rsidR="004D0F64" w14:paraId="6B2309F5" w14:textId="77777777" w:rsidTr="00210F2D">
        <w:trPr>
          <w:trHeight w:val="305"/>
        </w:trPr>
        <w:tc>
          <w:tcPr>
            <w:tcW w:w="2410" w:type="dxa"/>
            <w:tcBorders>
              <w:top w:val="single" w:sz="4" w:space="0" w:color="auto"/>
              <w:left w:val="nil"/>
              <w:bottom w:val="nil"/>
              <w:right w:val="nil"/>
            </w:tcBorders>
            <w:vAlign w:val="center"/>
            <w:hideMark/>
          </w:tcPr>
          <w:p w14:paraId="4F7EEC85" w14:textId="77777777" w:rsidR="004D0F64" w:rsidRDefault="004D0F64">
            <w:pPr>
              <w:spacing w:after="0"/>
              <w:rPr>
                <w:rFonts w:eastAsia="Times New Roman"/>
                <w:color w:val="000000"/>
                <w:szCs w:val="20"/>
                <w:lang w:eastAsia="ca-ES"/>
              </w:rPr>
            </w:pPr>
            <w:r>
              <w:rPr>
                <w:rFonts w:eastAsia="Times New Roman"/>
                <w:color w:val="000000"/>
                <w:szCs w:val="20"/>
                <w:lang w:eastAsia="ca-ES"/>
              </w:rPr>
              <w:t>Real GDP (base 2010)</w:t>
            </w:r>
          </w:p>
        </w:tc>
        <w:tc>
          <w:tcPr>
            <w:tcW w:w="245" w:type="dxa"/>
            <w:vAlign w:val="center"/>
            <w:hideMark/>
          </w:tcPr>
          <w:p w14:paraId="53448A73" w14:textId="77777777" w:rsidR="004D0F64" w:rsidRDefault="004D0F64">
            <w:pPr>
              <w:rPr>
                <w:rFonts w:eastAsia="Times New Roman"/>
                <w:color w:val="000000"/>
                <w:szCs w:val="20"/>
                <w:lang w:eastAsia="ca-ES"/>
              </w:rPr>
            </w:pPr>
          </w:p>
        </w:tc>
        <w:tc>
          <w:tcPr>
            <w:tcW w:w="740" w:type="dxa"/>
            <w:tcBorders>
              <w:top w:val="single" w:sz="4" w:space="0" w:color="auto"/>
              <w:left w:val="nil"/>
              <w:bottom w:val="nil"/>
              <w:right w:val="nil"/>
            </w:tcBorders>
            <w:vAlign w:val="center"/>
            <w:hideMark/>
          </w:tcPr>
          <w:p w14:paraId="07805059"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2,375.4</w:t>
            </w:r>
          </w:p>
        </w:tc>
        <w:tc>
          <w:tcPr>
            <w:tcW w:w="169" w:type="dxa"/>
            <w:vAlign w:val="center"/>
            <w:hideMark/>
          </w:tcPr>
          <w:p w14:paraId="60970F64" w14:textId="77777777" w:rsidR="004D0F64" w:rsidRDefault="004D0F64">
            <w:pPr>
              <w:rPr>
                <w:rFonts w:eastAsia="Times New Roman"/>
                <w:color w:val="000000"/>
                <w:szCs w:val="20"/>
                <w:lang w:eastAsia="ca-ES"/>
              </w:rPr>
            </w:pPr>
          </w:p>
        </w:tc>
        <w:tc>
          <w:tcPr>
            <w:tcW w:w="905" w:type="dxa"/>
            <w:tcBorders>
              <w:top w:val="single" w:sz="4" w:space="0" w:color="auto"/>
              <w:left w:val="nil"/>
              <w:bottom w:val="nil"/>
              <w:right w:val="nil"/>
            </w:tcBorders>
            <w:vAlign w:val="center"/>
            <w:hideMark/>
          </w:tcPr>
          <w:p w14:paraId="1E365DDA"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2,572.2</w:t>
            </w:r>
          </w:p>
        </w:tc>
        <w:tc>
          <w:tcPr>
            <w:tcW w:w="169" w:type="dxa"/>
            <w:vAlign w:val="center"/>
            <w:hideMark/>
          </w:tcPr>
          <w:p w14:paraId="26BB249A" w14:textId="77777777" w:rsidR="004D0F64" w:rsidRDefault="004D0F64">
            <w:pPr>
              <w:rPr>
                <w:rFonts w:eastAsia="Times New Roman"/>
                <w:color w:val="000000"/>
                <w:szCs w:val="20"/>
                <w:lang w:eastAsia="ca-ES"/>
              </w:rPr>
            </w:pPr>
          </w:p>
        </w:tc>
        <w:tc>
          <w:tcPr>
            <w:tcW w:w="905" w:type="dxa"/>
            <w:tcBorders>
              <w:top w:val="single" w:sz="4" w:space="0" w:color="auto"/>
              <w:left w:val="nil"/>
              <w:bottom w:val="nil"/>
              <w:right w:val="nil"/>
            </w:tcBorders>
            <w:vAlign w:val="center"/>
            <w:hideMark/>
          </w:tcPr>
          <w:p w14:paraId="7477E875"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2,818.2</w:t>
            </w:r>
          </w:p>
        </w:tc>
        <w:tc>
          <w:tcPr>
            <w:tcW w:w="169" w:type="dxa"/>
            <w:vAlign w:val="center"/>
            <w:hideMark/>
          </w:tcPr>
          <w:p w14:paraId="371DB968" w14:textId="77777777" w:rsidR="004D0F64" w:rsidRDefault="004D0F64">
            <w:pPr>
              <w:rPr>
                <w:rFonts w:eastAsia="Times New Roman"/>
                <w:color w:val="000000"/>
                <w:szCs w:val="20"/>
                <w:lang w:eastAsia="ca-ES"/>
              </w:rPr>
            </w:pPr>
          </w:p>
        </w:tc>
        <w:tc>
          <w:tcPr>
            <w:tcW w:w="905" w:type="dxa"/>
            <w:tcBorders>
              <w:top w:val="single" w:sz="4" w:space="0" w:color="auto"/>
              <w:left w:val="nil"/>
              <w:bottom w:val="nil"/>
              <w:right w:val="nil"/>
            </w:tcBorders>
            <w:vAlign w:val="center"/>
            <w:hideMark/>
          </w:tcPr>
          <w:p w14:paraId="0A5E89A6"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2,891.0</w:t>
            </w:r>
          </w:p>
        </w:tc>
        <w:tc>
          <w:tcPr>
            <w:tcW w:w="169" w:type="dxa"/>
            <w:vAlign w:val="center"/>
            <w:hideMark/>
          </w:tcPr>
          <w:p w14:paraId="67D367FD" w14:textId="77777777" w:rsidR="004D0F64" w:rsidRDefault="004D0F64">
            <w:pPr>
              <w:rPr>
                <w:rFonts w:eastAsia="Times New Roman"/>
                <w:color w:val="000000"/>
                <w:szCs w:val="20"/>
                <w:lang w:eastAsia="ca-ES"/>
              </w:rPr>
            </w:pPr>
          </w:p>
        </w:tc>
        <w:tc>
          <w:tcPr>
            <w:tcW w:w="905" w:type="dxa"/>
            <w:tcBorders>
              <w:top w:val="single" w:sz="4" w:space="0" w:color="auto"/>
              <w:left w:val="nil"/>
              <w:bottom w:val="nil"/>
              <w:right w:val="nil"/>
            </w:tcBorders>
            <w:vAlign w:val="center"/>
            <w:hideMark/>
          </w:tcPr>
          <w:p w14:paraId="34494813"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3,002.3</w:t>
            </w:r>
          </w:p>
        </w:tc>
        <w:tc>
          <w:tcPr>
            <w:tcW w:w="169" w:type="dxa"/>
            <w:vAlign w:val="center"/>
            <w:hideMark/>
          </w:tcPr>
          <w:p w14:paraId="7A5EE1B5" w14:textId="77777777" w:rsidR="004D0F64" w:rsidRDefault="004D0F64">
            <w:pPr>
              <w:rPr>
                <w:rFonts w:eastAsia="Times New Roman"/>
                <w:color w:val="000000"/>
                <w:szCs w:val="20"/>
                <w:lang w:eastAsia="ca-ES"/>
              </w:rPr>
            </w:pPr>
          </w:p>
        </w:tc>
        <w:tc>
          <w:tcPr>
            <w:tcW w:w="905" w:type="dxa"/>
            <w:tcBorders>
              <w:top w:val="single" w:sz="4" w:space="0" w:color="auto"/>
              <w:left w:val="nil"/>
              <w:bottom w:val="nil"/>
              <w:right w:val="nil"/>
            </w:tcBorders>
            <w:vAlign w:val="center"/>
            <w:hideMark/>
          </w:tcPr>
          <w:p w14:paraId="2505D0AC"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3,118.4</w:t>
            </w:r>
          </w:p>
        </w:tc>
      </w:tr>
      <w:tr w:rsidR="004D0F64" w14:paraId="62BF05AE" w14:textId="77777777" w:rsidTr="00210F2D">
        <w:trPr>
          <w:trHeight w:val="305"/>
        </w:trPr>
        <w:tc>
          <w:tcPr>
            <w:tcW w:w="2410" w:type="dxa"/>
            <w:vAlign w:val="center"/>
            <w:hideMark/>
          </w:tcPr>
          <w:p w14:paraId="3A41F40A" w14:textId="77777777" w:rsidR="004D0F64" w:rsidRDefault="004D0F64">
            <w:pPr>
              <w:spacing w:after="0"/>
              <w:rPr>
                <w:rFonts w:eastAsia="Times New Roman"/>
                <w:color w:val="000000"/>
                <w:szCs w:val="20"/>
                <w:lang w:eastAsia="ca-ES"/>
              </w:rPr>
            </w:pPr>
            <w:r>
              <w:rPr>
                <w:rFonts w:eastAsia="Times New Roman"/>
                <w:color w:val="000000"/>
                <w:szCs w:val="20"/>
                <w:lang w:eastAsia="ca-ES"/>
              </w:rPr>
              <w:t>Interannual variation (y/y-1)</w:t>
            </w:r>
          </w:p>
        </w:tc>
        <w:tc>
          <w:tcPr>
            <w:tcW w:w="245" w:type="dxa"/>
            <w:vAlign w:val="center"/>
            <w:hideMark/>
          </w:tcPr>
          <w:p w14:paraId="0F3BFD2D" w14:textId="77777777" w:rsidR="004D0F64" w:rsidRDefault="004D0F64">
            <w:pPr>
              <w:rPr>
                <w:rFonts w:eastAsia="Times New Roman"/>
                <w:color w:val="000000"/>
                <w:szCs w:val="20"/>
                <w:lang w:eastAsia="ca-ES"/>
              </w:rPr>
            </w:pPr>
          </w:p>
        </w:tc>
        <w:tc>
          <w:tcPr>
            <w:tcW w:w="740" w:type="dxa"/>
            <w:vAlign w:val="center"/>
            <w:hideMark/>
          </w:tcPr>
          <w:p w14:paraId="0B6C5D26"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-11.2%</w:t>
            </w:r>
          </w:p>
        </w:tc>
        <w:tc>
          <w:tcPr>
            <w:tcW w:w="169" w:type="dxa"/>
            <w:vAlign w:val="center"/>
            <w:hideMark/>
          </w:tcPr>
          <w:p w14:paraId="573E3E50" w14:textId="77777777" w:rsidR="004D0F64" w:rsidRDefault="004D0F64">
            <w:pPr>
              <w:rPr>
                <w:rFonts w:eastAsia="Times New Roman"/>
                <w:color w:val="000000"/>
                <w:szCs w:val="20"/>
                <w:lang w:eastAsia="ca-ES"/>
              </w:rPr>
            </w:pPr>
          </w:p>
        </w:tc>
        <w:tc>
          <w:tcPr>
            <w:tcW w:w="905" w:type="dxa"/>
            <w:vAlign w:val="center"/>
            <w:hideMark/>
          </w:tcPr>
          <w:p w14:paraId="09E97628"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8.3%</w:t>
            </w:r>
          </w:p>
        </w:tc>
        <w:tc>
          <w:tcPr>
            <w:tcW w:w="169" w:type="dxa"/>
            <w:vAlign w:val="center"/>
            <w:hideMark/>
          </w:tcPr>
          <w:p w14:paraId="5C669001" w14:textId="77777777" w:rsidR="004D0F64" w:rsidRDefault="004D0F64">
            <w:pPr>
              <w:rPr>
                <w:rFonts w:eastAsia="Times New Roman"/>
                <w:color w:val="000000"/>
                <w:szCs w:val="20"/>
                <w:lang w:eastAsia="ca-ES"/>
              </w:rPr>
            </w:pPr>
          </w:p>
        </w:tc>
        <w:tc>
          <w:tcPr>
            <w:tcW w:w="905" w:type="dxa"/>
            <w:vAlign w:val="center"/>
            <w:hideMark/>
          </w:tcPr>
          <w:p w14:paraId="65AF6E65"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9.6%</w:t>
            </w:r>
          </w:p>
        </w:tc>
        <w:tc>
          <w:tcPr>
            <w:tcW w:w="169" w:type="dxa"/>
            <w:vAlign w:val="center"/>
            <w:hideMark/>
          </w:tcPr>
          <w:p w14:paraId="162B1872" w14:textId="77777777" w:rsidR="004D0F64" w:rsidRDefault="004D0F64">
            <w:pPr>
              <w:rPr>
                <w:rFonts w:eastAsia="Times New Roman"/>
                <w:color w:val="000000"/>
                <w:szCs w:val="20"/>
                <w:lang w:eastAsia="ca-ES"/>
              </w:rPr>
            </w:pPr>
          </w:p>
        </w:tc>
        <w:tc>
          <w:tcPr>
            <w:tcW w:w="905" w:type="dxa"/>
            <w:vAlign w:val="center"/>
            <w:hideMark/>
          </w:tcPr>
          <w:p w14:paraId="0E559BA4"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2.6%</w:t>
            </w:r>
          </w:p>
        </w:tc>
        <w:tc>
          <w:tcPr>
            <w:tcW w:w="169" w:type="dxa"/>
            <w:vAlign w:val="center"/>
            <w:hideMark/>
          </w:tcPr>
          <w:p w14:paraId="0540AE56" w14:textId="77777777" w:rsidR="004D0F64" w:rsidRDefault="004D0F64">
            <w:pPr>
              <w:rPr>
                <w:rFonts w:eastAsia="Times New Roman"/>
                <w:color w:val="000000"/>
                <w:szCs w:val="20"/>
                <w:lang w:eastAsia="ca-ES"/>
              </w:rPr>
            </w:pPr>
          </w:p>
        </w:tc>
        <w:tc>
          <w:tcPr>
            <w:tcW w:w="905" w:type="dxa"/>
            <w:vAlign w:val="center"/>
            <w:hideMark/>
          </w:tcPr>
          <w:p w14:paraId="1D6CBEDC"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3.8%</w:t>
            </w:r>
          </w:p>
        </w:tc>
        <w:tc>
          <w:tcPr>
            <w:tcW w:w="169" w:type="dxa"/>
            <w:vAlign w:val="center"/>
            <w:hideMark/>
          </w:tcPr>
          <w:p w14:paraId="6FE2B870" w14:textId="77777777" w:rsidR="004D0F64" w:rsidRDefault="004D0F64">
            <w:pPr>
              <w:rPr>
                <w:rFonts w:eastAsia="Times New Roman"/>
                <w:color w:val="000000"/>
                <w:szCs w:val="20"/>
                <w:lang w:eastAsia="ca-ES"/>
              </w:rPr>
            </w:pPr>
          </w:p>
        </w:tc>
        <w:tc>
          <w:tcPr>
            <w:tcW w:w="905" w:type="dxa"/>
            <w:vAlign w:val="center"/>
            <w:hideMark/>
          </w:tcPr>
          <w:p w14:paraId="67CA9B91"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3.9%</w:t>
            </w:r>
          </w:p>
        </w:tc>
      </w:tr>
      <w:tr w:rsidR="004D0F64" w14:paraId="72C0973A" w14:textId="77777777" w:rsidTr="00210F2D">
        <w:trPr>
          <w:trHeight w:val="305"/>
        </w:trPr>
        <w:tc>
          <w:tcPr>
            <w:tcW w:w="2410" w:type="dxa"/>
            <w:tcBorders>
              <w:top w:val="nil"/>
              <w:left w:val="nil"/>
              <w:bottom w:val="single" w:sz="4" w:space="0" w:color="auto"/>
              <w:right w:val="nil"/>
            </w:tcBorders>
            <w:vAlign w:val="center"/>
            <w:hideMark/>
          </w:tcPr>
          <w:p w14:paraId="5549D5A7" w14:textId="77777777" w:rsidR="004D0F64" w:rsidRDefault="004D0F64">
            <w:pPr>
              <w:spacing w:after="0"/>
              <w:rPr>
                <w:rFonts w:eastAsia="Times New Roman"/>
                <w:b/>
                <w:bCs/>
                <w:color w:val="000000"/>
                <w:szCs w:val="20"/>
                <w:lang w:eastAsia="ca-ES"/>
              </w:rPr>
            </w:pPr>
            <w:r>
              <w:rPr>
                <w:rFonts w:eastAsia="Times New Roman"/>
                <w:b/>
                <w:bCs/>
                <w:color w:val="000000"/>
                <w:szCs w:val="20"/>
                <w:lang w:eastAsia="ca-ES"/>
              </w:rPr>
              <w:t xml:space="preserve">Nominal GDP </w:t>
            </w:r>
          </w:p>
        </w:tc>
        <w:tc>
          <w:tcPr>
            <w:tcW w:w="245" w:type="dxa"/>
            <w:vAlign w:val="center"/>
            <w:hideMark/>
          </w:tcPr>
          <w:p w14:paraId="0C9641A9" w14:textId="77777777" w:rsidR="004D0F64" w:rsidRDefault="004D0F64">
            <w:pPr>
              <w:rPr>
                <w:rFonts w:eastAsia="Times New Roman"/>
                <w:b/>
                <w:bCs/>
                <w:color w:val="000000"/>
                <w:szCs w:val="20"/>
                <w:lang w:eastAsia="ca-ES"/>
              </w:rPr>
            </w:pPr>
          </w:p>
        </w:tc>
        <w:tc>
          <w:tcPr>
            <w:tcW w:w="740" w:type="dxa"/>
            <w:tcBorders>
              <w:top w:val="nil"/>
              <w:left w:val="nil"/>
              <w:bottom w:val="single" w:sz="4" w:space="0" w:color="auto"/>
              <w:right w:val="nil"/>
            </w:tcBorders>
            <w:vAlign w:val="center"/>
            <w:hideMark/>
          </w:tcPr>
          <w:p w14:paraId="7B61A9A3" w14:textId="77777777" w:rsidR="004D0F64" w:rsidRDefault="004D0F64">
            <w:pPr>
              <w:spacing w:after="0"/>
              <w:jc w:val="center"/>
              <w:rPr>
                <w:rFonts w:eastAsia="Times New Roman"/>
                <w:b/>
                <w:bCs/>
                <w:color w:val="000000"/>
                <w:szCs w:val="20"/>
                <w:lang w:eastAsia="ca-ES"/>
              </w:rPr>
            </w:pPr>
            <w:r>
              <w:rPr>
                <w:rFonts w:eastAsia="Times New Roman"/>
                <w:b/>
                <w:bCs/>
                <w:color w:val="000000"/>
                <w:szCs w:val="20"/>
                <w:lang w:eastAsia="ca-ES"/>
              </w:rPr>
              <w:t>2020</w:t>
            </w:r>
          </w:p>
        </w:tc>
        <w:tc>
          <w:tcPr>
            <w:tcW w:w="169" w:type="dxa"/>
            <w:vAlign w:val="center"/>
            <w:hideMark/>
          </w:tcPr>
          <w:p w14:paraId="6CB5C9B9" w14:textId="77777777" w:rsidR="004D0F64" w:rsidRDefault="004D0F64">
            <w:pPr>
              <w:rPr>
                <w:rFonts w:eastAsia="Times New Roman"/>
                <w:b/>
                <w:bCs/>
                <w:color w:val="000000"/>
                <w:szCs w:val="20"/>
                <w:lang w:eastAsia="ca-ES"/>
              </w:rPr>
            </w:pPr>
          </w:p>
        </w:tc>
        <w:tc>
          <w:tcPr>
            <w:tcW w:w="905" w:type="dxa"/>
            <w:tcBorders>
              <w:top w:val="nil"/>
              <w:left w:val="nil"/>
              <w:bottom w:val="single" w:sz="4" w:space="0" w:color="auto"/>
              <w:right w:val="nil"/>
            </w:tcBorders>
            <w:vAlign w:val="center"/>
            <w:hideMark/>
          </w:tcPr>
          <w:p w14:paraId="1508B39F" w14:textId="77777777" w:rsidR="004D0F64" w:rsidRDefault="004D0F64">
            <w:pPr>
              <w:spacing w:after="0"/>
              <w:jc w:val="center"/>
              <w:rPr>
                <w:rFonts w:eastAsia="Times New Roman"/>
                <w:b/>
                <w:bCs/>
                <w:color w:val="000000"/>
                <w:szCs w:val="20"/>
                <w:lang w:eastAsia="ca-ES"/>
              </w:rPr>
            </w:pPr>
            <w:r>
              <w:rPr>
                <w:rFonts w:eastAsia="Times New Roman"/>
                <w:b/>
                <w:bCs/>
                <w:color w:val="000000"/>
                <w:szCs w:val="20"/>
                <w:lang w:eastAsia="ca-ES"/>
              </w:rPr>
              <w:t>2021</w:t>
            </w:r>
          </w:p>
        </w:tc>
        <w:tc>
          <w:tcPr>
            <w:tcW w:w="169" w:type="dxa"/>
            <w:vAlign w:val="center"/>
            <w:hideMark/>
          </w:tcPr>
          <w:p w14:paraId="09DFA685" w14:textId="77777777" w:rsidR="004D0F64" w:rsidRDefault="004D0F64">
            <w:pPr>
              <w:rPr>
                <w:rFonts w:eastAsia="Times New Roman"/>
                <w:b/>
                <w:bCs/>
                <w:color w:val="000000"/>
                <w:szCs w:val="20"/>
                <w:lang w:eastAsia="ca-ES"/>
              </w:rPr>
            </w:pPr>
          </w:p>
        </w:tc>
        <w:tc>
          <w:tcPr>
            <w:tcW w:w="905" w:type="dxa"/>
            <w:tcBorders>
              <w:top w:val="nil"/>
              <w:left w:val="nil"/>
              <w:bottom w:val="single" w:sz="4" w:space="0" w:color="auto"/>
              <w:right w:val="nil"/>
            </w:tcBorders>
            <w:vAlign w:val="center"/>
            <w:hideMark/>
          </w:tcPr>
          <w:p w14:paraId="6403E1EE" w14:textId="77777777" w:rsidR="004D0F64" w:rsidRDefault="004D0F64">
            <w:pPr>
              <w:spacing w:after="0"/>
              <w:jc w:val="center"/>
              <w:rPr>
                <w:rFonts w:eastAsia="Times New Roman"/>
                <w:b/>
                <w:bCs/>
                <w:color w:val="000000"/>
                <w:szCs w:val="20"/>
                <w:lang w:eastAsia="ca-ES"/>
              </w:rPr>
            </w:pPr>
            <w:r>
              <w:rPr>
                <w:rFonts w:eastAsia="Times New Roman"/>
                <w:b/>
                <w:bCs/>
                <w:color w:val="000000"/>
                <w:szCs w:val="20"/>
                <w:lang w:eastAsia="ca-ES"/>
              </w:rPr>
              <w:t>2022</w:t>
            </w:r>
          </w:p>
        </w:tc>
        <w:tc>
          <w:tcPr>
            <w:tcW w:w="169" w:type="dxa"/>
            <w:vAlign w:val="center"/>
            <w:hideMark/>
          </w:tcPr>
          <w:p w14:paraId="03FF4859" w14:textId="77777777" w:rsidR="004D0F64" w:rsidRDefault="004D0F64">
            <w:pPr>
              <w:rPr>
                <w:rFonts w:eastAsia="Times New Roman"/>
                <w:b/>
                <w:bCs/>
                <w:color w:val="000000"/>
                <w:szCs w:val="20"/>
                <w:lang w:eastAsia="ca-ES"/>
              </w:rPr>
            </w:pPr>
          </w:p>
        </w:tc>
        <w:tc>
          <w:tcPr>
            <w:tcW w:w="905" w:type="dxa"/>
            <w:tcBorders>
              <w:top w:val="nil"/>
              <w:left w:val="nil"/>
              <w:bottom w:val="single" w:sz="4" w:space="0" w:color="auto"/>
              <w:right w:val="nil"/>
            </w:tcBorders>
            <w:vAlign w:val="center"/>
            <w:hideMark/>
          </w:tcPr>
          <w:p w14:paraId="73872C7C" w14:textId="77777777" w:rsidR="004D0F64" w:rsidRDefault="004D0F64">
            <w:pPr>
              <w:spacing w:after="0"/>
              <w:jc w:val="center"/>
              <w:rPr>
                <w:rFonts w:eastAsia="Times New Roman"/>
                <w:b/>
                <w:bCs/>
                <w:color w:val="000000"/>
                <w:szCs w:val="20"/>
                <w:lang w:eastAsia="ca-ES"/>
              </w:rPr>
            </w:pPr>
            <w:r>
              <w:rPr>
                <w:rFonts w:eastAsia="Times New Roman"/>
                <w:b/>
                <w:bCs/>
                <w:color w:val="000000"/>
                <w:szCs w:val="20"/>
                <w:lang w:eastAsia="ca-ES"/>
              </w:rPr>
              <w:t>2023</w:t>
            </w:r>
          </w:p>
        </w:tc>
        <w:tc>
          <w:tcPr>
            <w:tcW w:w="169" w:type="dxa"/>
            <w:vAlign w:val="center"/>
            <w:hideMark/>
          </w:tcPr>
          <w:p w14:paraId="23C28D0E" w14:textId="77777777" w:rsidR="004D0F64" w:rsidRDefault="004D0F64">
            <w:pPr>
              <w:rPr>
                <w:rFonts w:eastAsia="Times New Roman"/>
                <w:b/>
                <w:bCs/>
                <w:color w:val="000000"/>
                <w:szCs w:val="20"/>
                <w:lang w:eastAsia="ca-ES"/>
              </w:rPr>
            </w:pPr>
          </w:p>
        </w:tc>
        <w:tc>
          <w:tcPr>
            <w:tcW w:w="905" w:type="dxa"/>
            <w:tcBorders>
              <w:top w:val="nil"/>
              <w:left w:val="nil"/>
              <w:bottom w:val="single" w:sz="4" w:space="0" w:color="auto"/>
              <w:right w:val="nil"/>
            </w:tcBorders>
            <w:vAlign w:val="center"/>
            <w:hideMark/>
          </w:tcPr>
          <w:p w14:paraId="79AA1D3C" w14:textId="77777777" w:rsidR="004D0F64" w:rsidRDefault="004D0F64">
            <w:pPr>
              <w:spacing w:after="0"/>
              <w:jc w:val="center"/>
              <w:rPr>
                <w:rFonts w:eastAsia="Times New Roman"/>
                <w:b/>
                <w:bCs/>
                <w:color w:val="000000"/>
                <w:szCs w:val="20"/>
                <w:lang w:eastAsia="ca-ES"/>
              </w:rPr>
            </w:pPr>
            <w:r>
              <w:rPr>
                <w:rFonts w:eastAsia="Times New Roman"/>
                <w:b/>
                <w:bCs/>
                <w:color w:val="000000"/>
                <w:szCs w:val="20"/>
                <w:lang w:eastAsia="ca-ES"/>
              </w:rPr>
              <w:t>2024</w:t>
            </w:r>
          </w:p>
        </w:tc>
        <w:tc>
          <w:tcPr>
            <w:tcW w:w="169" w:type="dxa"/>
            <w:vAlign w:val="center"/>
            <w:hideMark/>
          </w:tcPr>
          <w:p w14:paraId="0E308E1F" w14:textId="77777777" w:rsidR="004D0F64" w:rsidRDefault="004D0F64">
            <w:pPr>
              <w:rPr>
                <w:rFonts w:eastAsia="Times New Roman"/>
                <w:b/>
                <w:bCs/>
                <w:color w:val="000000"/>
                <w:szCs w:val="20"/>
                <w:lang w:eastAsia="ca-ES"/>
              </w:rPr>
            </w:pPr>
          </w:p>
        </w:tc>
        <w:tc>
          <w:tcPr>
            <w:tcW w:w="905" w:type="dxa"/>
            <w:tcBorders>
              <w:top w:val="nil"/>
              <w:left w:val="nil"/>
              <w:bottom w:val="single" w:sz="4" w:space="0" w:color="auto"/>
              <w:right w:val="nil"/>
            </w:tcBorders>
            <w:vAlign w:val="center"/>
            <w:hideMark/>
          </w:tcPr>
          <w:p w14:paraId="77C8F088" w14:textId="77777777" w:rsidR="004D0F64" w:rsidRDefault="004D0F64">
            <w:pPr>
              <w:spacing w:after="0"/>
              <w:jc w:val="center"/>
              <w:rPr>
                <w:rFonts w:eastAsia="Times New Roman"/>
                <w:b/>
                <w:bCs/>
                <w:color w:val="000000"/>
                <w:szCs w:val="20"/>
                <w:lang w:eastAsia="ca-ES"/>
              </w:rPr>
            </w:pPr>
            <w:r>
              <w:rPr>
                <w:rFonts w:eastAsia="Times New Roman"/>
                <w:b/>
                <w:bCs/>
                <w:color w:val="000000"/>
                <w:szCs w:val="20"/>
                <w:lang w:eastAsia="ca-ES"/>
              </w:rPr>
              <w:t>2025</w:t>
            </w:r>
          </w:p>
        </w:tc>
      </w:tr>
      <w:tr w:rsidR="004D0F64" w14:paraId="2F8FB0EC" w14:textId="77777777" w:rsidTr="00210F2D">
        <w:trPr>
          <w:trHeight w:val="305"/>
        </w:trPr>
        <w:tc>
          <w:tcPr>
            <w:tcW w:w="2410" w:type="dxa"/>
            <w:tcBorders>
              <w:top w:val="single" w:sz="4" w:space="0" w:color="auto"/>
              <w:left w:val="nil"/>
              <w:bottom w:val="nil"/>
              <w:right w:val="nil"/>
            </w:tcBorders>
            <w:vAlign w:val="center"/>
            <w:hideMark/>
          </w:tcPr>
          <w:p w14:paraId="617675CB" w14:textId="77777777" w:rsidR="004D0F64" w:rsidRDefault="004D0F64">
            <w:pPr>
              <w:spacing w:after="0"/>
              <w:rPr>
                <w:rFonts w:eastAsia="Times New Roman"/>
                <w:color w:val="000000"/>
                <w:szCs w:val="20"/>
                <w:lang w:eastAsia="ca-ES"/>
              </w:rPr>
            </w:pPr>
            <w:r>
              <w:rPr>
                <w:rFonts w:eastAsia="Times New Roman"/>
                <w:color w:val="000000"/>
                <w:szCs w:val="20"/>
                <w:lang w:eastAsia="ca-ES"/>
              </w:rPr>
              <w:t>Nominal GDP</w:t>
            </w:r>
          </w:p>
        </w:tc>
        <w:tc>
          <w:tcPr>
            <w:tcW w:w="245" w:type="dxa"/>
            <w:vAlign w:val="center"/>
            <w:hideMark/>
          </w:tcPr>
          <w:p w14:paraId="1891D1FA" w14:textId="77777777" w:rsidR="004D0F64" w:rsidRDefault="004D0F64">
            <w:pPr>
              <w:rPr>
                <w:rFonts w:eastAsia="Times New Roman"/>
                <w:color w:val="000000"/>
                <w:szCs w:val="20"/>
                <w:lang w:eastAsia="ca-ES"/>
              </w:rPr>
            </w:pPr>
          </w:p>
        </w:tc>
        <w:tc>
          <w:tcPr>
            <w:tcW w:w="740" w:type="dxa"/>
            <w:tcBorders>
              <w:top w:val="single" w:sz="4" w:space="0" w:color="auto"/>
              <w:left w:val="nil"/>
              <w:bottom w:val="nil"/>
              <w:right w:val="nil"/>
            </w:tcBorders>
            <w:vAlign w:val="center"/>
            <w:hideMark/>
          </w:tcPr>
          <w:p w14:paraId="2D312682"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2,531.1</w:t>
            </w:r>
          </w:p>
        </w:tc>
        <w:tc>
          <w:tcPr>
            <w:tcW w:w="169" w:type="dxa"/>
            <w:vAlign w:val="center"/>
            <w:hideMark/>
          </w:tcPr>
          <w:p w14:paraId="519F1607" w14:textId="77777777" w:rsidR="004D0F64" w:rsidRDefault="004D0F64">
            <w:pPr>
              <w:rPr>
                <w:rFonts w:eastAsia="Times New Roman"/>
                <w:color w:val="000000"/>
                <w:szCs w:val="20"/>
                <w:lang w:eastAsia="ca-ES"/>
              </w:rPr>
            </w:pPr>
          </w:p>
        </w:tc>
        <w:tc>
          <w:tcPr>
            <w:tcW w:w="905" w:type="dxa"/>
            <w:tcBorders>
              <w:top w:val="single" w:sz="4" w:space="0" w:color="auto"/>
              <w:left w:val="nil"/>
              <w:bottom w:val="nil"/>
              <w:right w:val="nil"/>
            </w:tcBorders>
            <w:vAlign w:val="center"/>
            <w:hideMark/>
          </w:tcPr>
          <w:p w14:paraId="5F1CEB59"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2,811.0</w:t>
            </w:r>
          </w:p>
        </w:tc>
        <w:tc>
          <w:tcPr>
            <w:tcW w:w="169" w:type="dxa"/>
            <w:vAlign w:val="center"/>
            <w:hideMark/>
          </w:tcPr>
          <w:p w14:paraId="737DA93E" w14:textId="77777777" w:rsidR="004D0F64" w:rsidRDefault="004D0F64">
            <w:pPr>
              <w:rPr>
                <w:rFonts w:eastAsia="Times New Roman"/>
                <w:color w:val="000000"/>
                <w:szCs w:val="20"/>
                <w:lang w:eastAsia="ca-ES"/>
              </w:rPr>
            </w:pPr>
          </w:p>
        </w:tc>
        <w:tc>
          <w:tcPr>
            <w:tcW w:w="905" w:type="dxa"/>
            <w:tcBorders>
              <w:top w:val="single" w:sz="4" w:space="0" w:color="auto"/>
              <w:left w:val="nil"/>
              <w:bottom w:val="nil"/>
              <w:right w:val="nil"/>
            </w:tcBorders>
            <w:vAlign w:val="center"/>
            <w:hideMark/>
          </w:tcPr>
          <w:p w14:paraId="36D2AFA7"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3,210.3</w:t>
            </w:r>
          </w:p>
        </w:tc>
        <w:tc>
          <w:tcPr>
            <w:tcW w:w="169" w:type="dxa"/>
            <w:vAlign w:val="center"/>
            <w:hideMark/>
          </w:tcPr>
          <w:p w14:paraId="4BA96485" w14:textId="77777777" w:rsidR="004D0F64" w:rsidRDefault="004D0F64">
            <w:pPr>
              <w:rPr>
                <w:rFonts w:eastAsia="Times New Roman"/>
                <w:color w:val="000000"/>
                <w:szCs w:val="20"/>
                <w:lang w:eastAsia="ca-ES"/>
              </w:rPr>
            </w:pPr>
          </w:p>
        </w:tc>
        <w:tc>
          <w:tcPr>
            <w:tcW w:w="905" w:type="dxa"/>
            <w:tcBorders>
              <w:top w:val="single" w:sz="4" w:space="0" w:color="auto"/>
              <w:left w:val="nil"/>
              <w:bottom w:val="nil"/>
              <w:right w:val="nil"/>
            </w:tcBorders>
            <w:vAlign w:val="center"/>
            <w:hideMark/>
          </w:tcPr>
          <w:p w14:paraId="3C822DC4"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3,500.6</w:t>
            </w:r>
          </w:p>
        </w:tc>
        <w:tc>
          <w:tcPr>
            <w:tcW w:w="169" w:type="dxa"/>
            <w:vAlign w:val="center"/>
            <w:hideMark/>
          </w:tcPr>
          <w:p w14:paraId="69227DCF" w14:textId="77777777" w:rsidR="004D0F64" w:rsidRDefault="004D0F64">
            <w:pPr>
              <w:rPr>
                <w:rFonts w:eastAsia="Times New Roman"/>
                <w:color w:val="000000"/>
                <w:szCs w:val="20"/>
                <w:lang w:eastAsia="ca-ES"/>
              </w:rPr>
            </w:pPr>
          </w:p>
        </w:tc>
        <w:tc>
          <w:tcPr>
            <w:tcW w:w="905" w:type="dxa"/>
            <w:tcBorders>
              <w:top w:val="single" w:sz="4" w:space="0" w:color="auto"/>
              <w:left w:val="nil"/>
              <w:bottom w:val="nil"/>
              <w:right w:val="nil"/>
            </w:tcBorders>
            <w:vAlign w:val="center"/>
            <w:hideMark/>
          </w:tcPr>
          <w:p w14:paraId="6B416495"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3,736.4</w:t>
            </w:r>
          </w:p>
        </w:tc>
        <w:tc>
          <w:tcPr>
            <w:tcW w:w="169" w:type="dxa"/>
            <w:vAlign w:val="center"/>
            <w:hideMark/>
          </w:tcPr>
          <w:p w14:paraId="46BCA808" w14:textId="77777777" w:rsidR="004D0F64" w:rsidRDefault="004D0F64">
            <w:pPr>
              <w:rPr>
                <w:rFonts w:eastAsia="Times New Roman"/>
                <w:color w:val="000000"/>
                <w:szCs w:val="20"/>
                <w:lang w:eastAsia="ca-ES"/>
              </w:rPr>
            </w:pPr>
          </w:p>
        </w:tc>
        <w:tc>
          <w:tcPr>
            <w:tcW w:w="905" w:type="dxa"/>
            <w:tcBorders>
              <w:top w:val="single" w:sz="4" w:space="0" w:color="auto"/>
              <w:left w:val="nil"/>
              <w:bottom w:val="nil"/>
              <w:right w:val="nil"/>
            </w:tcBorders>
            <w:vAlign w:val="center"/>
            <w:hideMark/>
          </w:tcPr>
          <w:p w14:paraId="4E871724"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3,983.2</w:t>
            </w:r>
          </w:p>
        </w:tc>
      </w:tr>
      <w:tr w:rsidR="004D0F64" w14:paraId="00C7D8A1" w14:textId="77777777" w:rsidTr="00210F2D">
        <w:trPr>
          <w:trHeight w:val="305"/>
        </w:trPr>
        <w:tc>
          <w:tcPr>
            <w:tcW w:w="2410" w:type="dxa"/>
            <w:vAlign w:val="center"/>
            <w:hideMark/>
          </w:tcPr>
          <w:p w14:paraId="36831657" w14:textId="77777777" w:rsidR="004D0F64" w:rsidRDefault="004D0F64">
            <w:pPr>
              <w:spacing w:after="0"/>
              <w:rPr>
                <w:rFonts w:eastAsia="Times New Roman"/>
                <w:color w:val="000000"/>
                <w:szCs w:val="20"/>
                <w:lang w:eastAsia="ca-ES"/>
              </w:rPr>
            </w:pPr>
            <w:r>
              <w:rPr>
                <w:rFonts w:eastAsia="Times New Roman"/>
                <w:color w:val="000000"/>
                <w:szCs w:val="20"/>
                <w:lang w:eastAsia="ca-ES"/>
              </w:rPr>
              <w:t>Interannual variation (y/y-1)</w:t>
            </w:r>
          </w:p>
        </w:tc>
        <w:tc>
          <w:tcPr>
            <w:tcW w:w="245" w:type="dxa"/>
            <w:vAlign w:val="center"/>
            <w:hideMark/>
          </w:tcPr>
          <w:p w14:paraId="5DFCE1D1" w14:textId="77777777" w:rsidR="004D0F64" w:rsidRDefault="004D0F64">
            <w:pPr>
              <w:rPr>
                <w:rFonts w:eastAsia="Times New Roman"/>
                <w:color w:val="000000"/>
                <w:szCs w:val="20"/>
                <w:lang w:eastAsia="ca-ES"/>
              </w:rPr>
            </w:pPr>
          </w:p>
        </w:tc>
        <w:tc>
          <w:tcPr>
            <w:tcW w:w="740" w:type="dxa"/>
            <w:vAlign w:val="center"/>
            <w:hideMark/>
          </w:tcPr>
          <w:p w14:paraId="49700370"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-10.2%</w:t>
            </w:r>
          </w:p>
        </w:tc>
        <w:tc>
          <w:tcPr>
            <w:tcW w:w="169" w:type="dxa"/>
            <w:vAlign w:val="center"/>
            <w:hideMark/>
          </w:tcPr>
          <w:p w14:paraId="6940CAD5" w14:textId="77777777" w:rsidR="004D0F64" w:rsidRDefault="004D0F64">
            <w:pPr>
              <w:rPr>
                <w:rFonts w:eastAsia="Times New Roman"/>
                <w:color w:val="000000"/>
                <w:szCs w:val="20"/>
                <w:lang w:eastAsia="ca-ES"/>
              </w:rPr>
            </w:pPr>
          </w:p>
        </w:tc>
        <w:tc>
          <w:tcPr>
            <w:tcW w:w="905" w:type="dxa"/>
            <w:vAlign w:val="center"/>
            <w:hideMark/>
          </w:tcPr>
          <w:p w14:paraId="75B243D6"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11.1%</w:t>
            </w:r>
          </w:p>
        </w:tc>
        <w:tc>
          <w:tcPr>
            <w:tcW w:w="169" w:type="dxa"/>
            <w:vAlign w:val="center"/>
            <w:hideMark/>
          </w:tcPr>
          <w:p w14:paraId="52E16F9D" w14:textId="77777777" w:rsidR="004D0F64" w:rsidRDefault="004D0F64">
            <w:pPr>
              <w:rPr>
                <w:rFonts w:eastAsia="Times New Roman"/>
                <w:color w:val="000000"/>
                <w:szCs w:val="20"/>
                <w:lang w:eastAsia="ca-ES"/>
              </w:rPr>
            </w:pPr>
          </w:p>
        </w:tc>
        <w:tc>
          <w:tcPr>
            <w:tcW w:w="905" w:type="dxa"/>
            <w:vAlign w:val="center"/>
            <w:hideMark/>
          </w:tcPr>
          <w:p w14:paraId="2D83B214"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14.2%</w:t>
            </w:r>
          </w:p>
        </w:tc>
        <w:tc>
          <w:tcPr>
            <w:tcW w:w="169" w:type="dxa"/>
            <w:vAlign w:val="center"/>
            <w:hideMark/>
          </w:tcPr>
          <w:p w14:paraId="30536D27" w14:textId="77777777" w:rsidR="004D0F64" w:rsidRDefault="004D0F64">
            <w:pPr>
              <w:rPr>
                <w:rFonts w:eastAsia="Times New Roman"/>
                <w:color w:val="000000"/>
                <w:szCs w:val="20"/>
                <w:lang w:eastAsia="ca-ES"/>
              </w:rPr>
            </w:pPr>
          </w:p>
        </w:tc>
        <w:tc>
          <w:tcPr>
            <w:tcW w:w="905" w:type="dxa"/>
            <w:vAlign w:val="center"/>
            <w:hideMark/>
          </w:tcPr>
          <w:p w14:paraId="0B8F3A60"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9.0%</w:t>
            </w:r>
          </w:p>
        </w:tc>
        <w:tc>
          <w:tcPr>
            <w:tcW w:w="169" w:type="dxa"/>
            <w:vAlign w:val="center"/>
            <w:hideMark/>
          </w:tcPr>
          <w:p w14:paraId="10BF3A1D" w14:textId="77777777" w:rsidR="004D0F64" w:rsidRDefault="004D0F64">
            <w:pPr>
              <w:rPr>
                <w:rFonts w:eastAsia="Times New Roman"/>
                <w:color w:val="000000"/>
                <w:szCs w:val="20"/>
                <w:lang w:eastAsia="ca-ES"/>
              </w:rPr>
            </w:pPr>
          </w:p>
        </w:tc>
        <w:tc>
          <w:tcPr>
            <w:tcW w:w="905" w:type="dxa"/>
            <w:vAlign w:val="center"/>
            <w:hideMark/>
          </w:tcPr>
          <w:p w14:paraId="132517B8"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6.7%</w:t>
            </w:r>
          </w:p>
        </w:tc>
        <w:tc>
          <w:tcPr>
            <w:tcW w:w="169" w:type="dxa"/>
            <w:vAlign w:val="center"/>
            <w:hideMark/>
          </w:tcPr>
          <w:p w14:paraId="110BB5A1" w14:textId="77777777" w:rsidR="004D0F64" w:rsidRDefault="004D0F64">
            <w:pPr>
              <w:rPr>
                <w:rFonts w:eastAsia="Times New Roman"/>
                <w:color w:val="000000"/>
                <w:szCs w:val="20"/>
                <w:lang w:eastAsia="ca-ES"/>
              </w:rPr>
            </w:pPr>
          </w:p>
        </w:tc>
        <w:tc>
          <w:tcPr>
            <w:tcW w:w="905" w:type="dxa"/>
            <w:vAlign w:val="center"/>
            <w:hideMark/>
          </w:tcPr>
          <w:p w14:paraId="0943956B" w14:textId="77777777" w:rsidR="004D0F64" w:rsidRDefault="004D0F64">
            <w:pPr>
              <w:spacing w:after="0"/>
              <w:jc w:val="right"/>
              <w:rPr>
                <w:rFonts w:eastAsia="Times New Roman"/>
                <w:color w:val="000000"/>
                <w:szCs w:val="20"/>
                <w:lang w:eastAsia="ca-ES"/>
              </w:rPr>
            </w:pPr>
            <w:r>
              <w:rPr>
                <w:rFonts w:eastAsia="Times New Roman"/>
                <w:color w:val="000000"/>
                <w:szCs w:val="20"/>
                <w:lang w:eastAsia="ca-ES"/>
              </w:rPr>
              <w:t>6.6%</w:t>
            </w:r>
          </w:p>
        </w:tc>
      </w:tr>
      <w:tr w:rsidR="004C2572" w14:paraId="4877A6E2" w14:textId="77777777" w:rsidTr="00210F2D">
        <w:trPr>
          <w:trHeight w:val="305"/>
        </w:trPr>
        <w:tc>
          <w:tcPr>
            <w:tcW w:w="2410" w:type="dxa"/>
            <w:vAlign w:val="center"/>
          </w:tcPr>
          <w:p w14:paraId="65CD91D1" w14:textId="77777777" w:rsidR="004C2572" w:rsidRDefault="004C2572" w:rsidP="004C2572">
            <w:pPr>
              <w:spacing w:after="0"/>
              <w:rPr>
                <w:rFonts w:eastAsia="Times New Roman"/>
                <w:b/>
                <w:bCs/>
                <w:color w:val="000000"/>
                <w:szCs w:val="20"/>
                <w:lang w:eastAsia="ca-ES"/>
              </w:rPr>
            </w:pPr>
            <w:r>
              <w:rPr>
                <w:rFonts w:eastAsia="Times New Roman"/>
                <w:b/>
                <w:bCs/>
                <w:color w:val="000000"/>
                <w:szCs w:val="20"/>
                <w:lang w:eastAsia="ca-ES"/>
              </w:rPr>
              <w:t>Real GDP per capita</w:t>
            </w:r>
          </w:p>
          <w:p w14:paraId="5969F54A" w14:textId="45BC59CB" w:rsidR="004C2572" w:rsidRDefault="004C2572" w:rsidP="004C2572">
            <w:pPr>
              <w:spacing w:after="0"/>
              <w:rPr>
                <w:rFonts w:eastAsia="Times New Roman"/>
                <w:color w:val="000000"/>
                <w:szCs w:val="20"/>
                <w:lang w:eastAsia="ca-ES"/>
              </w:rPr>
            </w:pPr>
            <w:r>
              <w:rPr>
                <w:rFonts w:eastAsia="Times New Roman"/>
                <w:b/>
                <w:bCs/>
                <w:color w:val="000000"/>
                <w:szCs w:val="20"/>
                <w:lang w:eastAsia="ca-ES"/>
              </w:rPr>
              <w:t>(€ thousands)</w:t>
            </w:r>
          </w:p>
        </w:tc>
        <w:tc>
          <w:tcPr>
            <w:tcW w:w="245" w:type="dxa"/>
            <w:vAlign w:val="center"/>
          </w:tcPr>
          <w:p w14:paraId="50F40F8B" w14:textId="77777777" w:rsidR="004C2572" w:rsidRDefault="004C2572" w:rsidP="004C2572">
            <w:pPr>
              <w:rPr>
                <w:rFonts w:eastAsia="Times New Roman"/>
                <w:color w:val="000000"/>
                <w:szCs w:val="20"/>
                <w:lang w:eastAsia="ca-ES"/>
              </w:rPr>
            </w:pPr>
          </w:p>
        </w:tc>
        <w:tc>
          <w:tcPr>
            <w:tcW w:w="740" w:type="dxa"/>
            <w:vAlign w:val="center"/>
          </w:tcPr>
          <w:p w14:paraId="3E052468" w14:textId="774A10F9" w:rsidR="004C2572" w:rsidRDefault="004C2572" w:rsidP="004C2572">
            <w:pPr>
              <w:spacing w:after="0"/>
              <w:jc w:val="right"/>
              <w:rPr>
                <w:rFonts w:eastAsia="Times New Roman"/>
                <w:color w:val="000000"/>
                <w:szCs w:val="20"/>
                <w:lang w:eastAsia="ca-ES"/>
              </w:rPr>
            </w:pPr>
            <w:r>
              <w:rPr>
                <w:rFonts w:eastAsia="Times New Roman"/>
                <w:b/>
                <w:bCs/>
                <w:color w:val="000000"/>
                <w:szCs w:val="20"/>
                <w:lang w:eastAsia="ca-ES"/>
              </w:rPr>
              <w:t>2020</w:t>
            </w:r>
          </w:p>
        </w:tc>
        <w:tc>
          <w:tcPr>
            <w:tcW w:w="169" w:type="dxa"/>
            <w:vAlign w:val="center"/>
          </w:tcPr>
          <w:p w14:paraId="66528C9C" w14:textId="77777777" w:rsidR="004C2572" w:rsidRDefault="004C2572" w:rsidP="004C2572">
            <w:pPr>
              <w:rPr>
                <w:rFonts w:eastAsia="Times New Roman"/>
                <w:color w:val="000000"/>
                <w:szCs w:val="20"/>
                <w:lang w:eastAsia="ca-ES"/>
              </w:rPr>
            </w:pPr>
          </w:p>
        </w:tc>
        <w:tc>
          <w:tcPr>
            <w:tcW w:w="905" w:type="dxa"/>
            <w:vAlign w:val="center"/>
          </w:tcPr>
          <w:p w14:paraId="07E92CEB" w14:textId="6F7A0CA7" w:rsidR="004C2572" w:rsidRDefault="004C2572" w:rsidP="004C2572">
            <w:pPr>
              <w:spacing w:after="0"/>
              <w:jc w:val="right"/>
              <w:rPr>
                <w:rFonts w:eastAsia="Times New Roman"/>
                <w:color w:val="000000"/>
                <w:szCs w:val="20"/>
                <w:lang w:eastAsia="ca-ES"/>
              </w:rPr>
            </w:pPr>
            <w:r>
              <w:rPr>
                <w:rFonts w:eastAsia="Times New Roman"/>
                <w:b/>
                <w:bCs/>
                <w:color w:val="000000"/>
                <w:szCs w:val="20"/>
                <w:lang w:eastAsia="ca-ES"/>
              </w:rPr>
              <w:t>2021</w:t>
            </w:r>
          </w:p>
        </w:tc>
        <w:tc>
          <w:tcPr>
            <w:tcW w:w="169" w:type="dxa"/>
            <w:vAlign w:val="center"/>
          </w:tcPr>
          <w:p w14:paraId="176CEA99" w14:textId="77777777" w:rsidR="004C2572" w:rsidRDefault="004C2572" w:rsidP="004C2572">
            <w:pPr>
              <w:rPr>
                <w:rFonts w:eastAsia="Times New Roman"/>
                <w:color w:val="000000"/>
                <w:szCs w:val="20"/>
                <w:lang w:eastAsia="ca-ES"/>
              </w:rPr>
            </w:pPr>
          </w:p>
        </w:tc>
        <w:tc>
          <w:tcPr>
            <w:tcW w:w="905" w:type="dxa"/>
            <w:vAlign w:val="center"/>
          </w:tcPr>
          <w:p w14:paraId="48709E0A" w14:textId="38444799" w:rsidR="004C2572" w:rsidRDefault="004C2572" w:rsidP="004C2572">
            <w:pPr>
              <w:spacing w:after="0"/>
              <w:jc w:val="right"/>
              <w:rPr>
                <w:rFonts w:eastAsia="Times New Roman"/>
                <w:color w:val="000000"/>
                <w:szCs w:val="20"/>
                <w:lang w:eastAsia="ca-ES"/>
              </w:rPr>
            </w:pPr>
            <w:r>
              <w:rPr>
                <w:rFonts w:eastAsia="Times New Roman"/>
                <w:b/>
                <w:bCs/>
                <w:color w:val="000000"/>
                <w:szCs w:val="20"/>
                <w:lang w:eastAsia="ca-ES"/>
              </w:rPr>
              <w:t>2022</w:t>
            </w:r>
          </w:p>
        </w:tc>
        <w:tc>
          <w:tcPr>
            <w:tcW w:w="169" w:type="dxa"/>
            <w:vAlign w:val="center"/>
          </w:tcPr>
          <w:p w14:paraId="236BB0CA" w14:textId="77777777" w:rsidR="004C2572" w:rsidRDefault="004C2572" w:rsidP="004C2572">
            <w:pPr>
              <w:rPr>
                <w:rFonts w:eastAsia="Times New Roman"/>
                <w:color w:val="000000"/>
                <w:szCs w:val="20"/>
                <w:lang w:eastAsia="ca-ES"/>
              </w:rPr>
            </w:pPr>
          </w:p>
        </w:tc>
        <w:tc>
          <w:tcPr>
            <w:tcW w:w="905" w:type="dxa"/>
            <w:vAlign w:val="center"/>
          </w:tcPr>
          <w:p w14:paraId="7569EFF9" w14:textId="2E7B85D6" w:rsidR="004C2572" w:rsidRDefault="004C2572" w:rsidP="004C2572">
            <w:pPr>
              <w:spacing w:after="0"/>
              <w:jc w:val="right"/>
              <w:rPr>
                <w:rFonts w:eastAsia="Times New Roman"/>
                <w:color w:val="000000"/>
                <w:szCs w:val="20"/>
                <w:lang w:eastAsia="ca-ES"/>
              </w:rPr>
            </w:pPr>
            <w:r>
              <w:rPr>
                <w:rFonts w:eastAsia="Times New Roman"/>
                <w:b/>
                <w:bCs/>
                <w:color w:val="000000"/>
                <w:szCs w:val="20"/>
                <w:lang w:eastAsia="ca-ES"/>
              </w:rPr>
              <w:t>2023</w:t>
            </w:r>
          </w:p>
        </w:tc>
        <w:tc>
          <w:tcPr>
            <w:tcW w:w="169" w:type="dxa"/>
            <w:vAlign w:val="center"/>
          </w:tcPr>
          <w:p w14:paraId="7C28254E" w14:textId="77777777" w:rsidR="004C2572" w:rsidRDefault="004C2572" w:rsidP="004C2572">
            <w:pPr>
              <w:rPr>
                <w:rFonts w:eastAsia="Times New Roman"/>
                <w:color w:val="000000"/>
                <w:szCs w:val="20"/>
                <w:lang w:eastAsia="ca-ES"/>
              </w:rPr>
            </w:pPr>
          </w:p>
        </w:tc>
        <w:tc>
          <w:tcPr>
            <w:tcW w:w="905" w:type="dxa"/>
            <w:vAlign w:val="center"/>
          </w:tcPr>
          <w:p w14:paraId="2B2C194C" w14:textId="53CA20A2" w:rsidR="004C2572" w:rsidRDefault="004C2572" w:rsidP="004C2572">
            <w:pPr>
              <w:spacing w:after="0"/>
              <w:jc w:val="right"/>
              <w:rPr>
                <w:rFonts w:eastAsia="Times New Roman"/>
                <w:color w:val="000000"/>
                <w:szCs w:val="20"/>
                <w:lang w:eastAsia="ca-ES"/>
              </w:rPr>
            </w:pPr>
            <w:r>
              <w:rPr>
                <w:rFonts w:eastAsia="Times New Roman"/>
                <w:b/>
                <w:bCs/>
                <w:color w:val="000000"/>
                <w:szCs w:val="20"/>
                <w:lang w:eastAsia="ca-ES"/>
              </w:rPr>
              <w:t>2024</w:t>
            </w:r>
          </w:p>
        </w:tc>
        <w:tc>
          <w:tcPr>
            <w:tcW w:w="169" w:type="dxa"/>
            <w:vAlign w:val="center"/>
          </w:tcPr>
          <w:p w14:paraId="55D34B1B" w14:textId="77777777" w:rsidR="004C2572" w:rsidRDefault="004C2572" w:rsidP="004C2572">
            <w:pPr>
              <w:rPr>
                <w:rFonts w:eastAsia="Times New Roman"/>
                <w:color w:val="000000"/>
                <w:szCs w:val="20"/>
                <w:lang w:eastAsia="ca-ES"/>
              </w:rPr>
            </w:pPr>
          </w:p>
        </w:tc>
        <w:tc>
          <w:tcPr>
            <w:tcW w:w="905" w:type="dxa"/>
            <w:vAlign w:val="center"/>
          </w:tcPr>
          <w:p w14:paraId="25F52420" w14:textId="0C52C20B" w:rsidR="004C2572" w:rsidRDefault="004C2572" w:rsidP="004C2572">
            <w:pPr>
              <w:spacing w:after="0"/>
              <w:jc w:val="right"/>
              <w:rPr>
                <w:rFonts w:eastAsia="Times New Roman"/>
                <w:color w:val="000000"/>
                <w:szCs w:val="20"/>
                <w:lang w:eastAsia="ca-ES"/>
              </w:rPr>
            </w:pPr>
            <w:r>
              <w:rPr>
                <w:rFonts w:eastAsia="Times New Roman"/>
                <w:b/>
                <w:bCs/>
                <w:color w:val="000000"/>
                <w:szCs w:val="20"/>
                <w:lang w:eastAsia="ca-ES"/>
              </w:rPr>
              <w:t>2025</w:t>
            </w:r>
          </w:p>
        </w:tc>
      </w:tr>
      <w:tr w:rsidR="004C2572" w14:paraId="1612C69C" w14:textId="77777777" w:rsidTr="004C2572">
        <w:trPr>
          <w:trHeight w:val="305"/>
        </w:trPr>
        <w:tc>
          <w:tcPr>
            <w:tcW w:w="2410" w:type="dxa"/>
            <w:vAlign w:val="center"/>
          </w:tcPr>
          <w:p w14:paraId="3149FBFA" w14:textId="68FD6807" w:rsidR="004C2572" w:rsidRDefault="004C2572" w:rsidP="004C2572">
            <w:pPr>
              <w:spacing w:after="0"/>
              <w:rPr>
                <w:rFonts w:eastAsia="Times New Roman"/>
                <w:color w:val="000000"/>
                <w:szCs w:val="20"/>
                <w:lang w:eastAsia="ca-ES"/>
              </w:rPr>
            </w:pPr>
            <w:r w:rsidRPr="004C2572">
              <w:rPr>
                <w:rFonts w:eastAsia="Times New Roman"/>
                <w:color w:val="000000"/>
                <w:szCs w:val="20"/>
                <w:lang w:eastAsia="ca-ES"/>
              </w:rPr>
              <w:t>Real GDP per capita</w:t>
            </w:r>
          </w:p>
        </w:tc>
        <w:tc>
          <w:tcPr>
            <w:tcW w:w="245" w:type="dxa"/>
            <w:vAlign w:val="center"/>
          </w:tcPr>
          <w:p w14:paraId="7E54716B" w14:textId="77777777" w:rsidR="004C2572" w:rsidRDefault="004C2572" w:rsidP="004C2572">
            <w:pPr>
              <w:rPr>
                <w:rFonts w:eastAsia="Times New Roman"/>
                <w:color w:val="000000"/>
                <w:szCs w:val="20"/>
                <w:lang w:eastAsia="ca-ES"/>
              </w:rPr>
            </w:pPr>
          </w:p>
        </w:tc>
        <w:tc>
          <w:tcPr>
            <w:tcW w:w="740" w:type="dxa"/>
            <w:vAlign w:val="center"/>
          </w:tcPr>
          <w:p w14:paraId="089020A4" w14:textId="646089E7" w:rsidR="004C2572" w:rsidRDefault="004C2572" w:rsidP="004C2572">
            <w:pPr>
              <w:spacing w:after="0"/>
              <w:jc w:val="right"/>
              <w:rPr>
                <w:rFonts w:eastAsia="Times New Roman"/>
                <w:color w:val="000000"/>
                <w:szCs w:val="20"/>
                <w:lang w:eastAsia="ca-ES"/>
              </w:rPr>
            </w:pPr>
            <w:r w:rsidRPr="004C2572">
              <w:rPr>
                <w:rFonts w:eastAsia="Times New Roman"/>
                <w:color w:val="000000"/>
                <w:szCs w:val="20"/>
                <w:lang w:eastAsia="ca-ES"/>
              </w:rPr>
              <w:t>30.4</w:t>
            </w:r>
          </w:p>
        </w:tc>
        <w:tc>
          <w:tcPr>
            <w:tcW w:w="169" w:type="dxa"/>
          </w:tcPr>
          <w:p w14:paraId="1C40F657" w14:textId="77777777" w:rsidR="004C2572" w:rsidRDefault="004C2572" w:rsidP="004C2572">
            <w:pPr>
              <w:rPr>
                <w:rFonts w:eastAsia="Times New Roman"/>
                <w:color w:val="000000"/>
                <w:szCs w:val="20"/>
                <w:lang w:eastAsia="ca-ES"/>
              </w:rPr>
            </w:pPr>
          </w:p>
        </w:tc>
        <w:tc>
          <w:tcPr>
            <w:tcW w:w="905" w:type="dxa"/>
            <w:vAlign w:val="center"/>
          </w:tcPr>
          <w:p w14:paraId="03373B61" w14:textId="53224EBA" w:rsidR="004C2572" w:rsidRDefault="004C2572" w:rsidP="004C2572">
            <w:pPr>
              <w:spacing w:after="0"/>
              <w:jc w:val="right"/>
              <w:rPr>
                <w:rFonts w:eastAsia="Times New Roman"/>
                <w:color w:val="000000"/>
                <w:szCs w:val="20"/>
                <w:lang w:eastAsia="ca-ES"/>
              </w:rPr>
            </w:pPr>
            <w:r w:rsidRPr="004C2572">
              <w:rPr>
                <w:rFonts w:eastAsia="Times New Roman"/>
                <w:color w:val="000000"/>
                <w:szCs w:val="20"/>
                <w:lang w:eastAsia="ca-ES"/>
              </w:rPr>
              <w:t>32.3</w:t>
            </w:r>
          </w:p>
        </w:tc>
        <w:tc>
          <w:tcPr>
            <w:tcW w:w="169" w:type="dxa"/>
            <w:vAlign w:val="center"/>
          </w:tcPr>
          <w:p w14:paraId="78EDAE8F" w14:textId="77777777" w:rsidR="004C2572" w:rsidRDefault="004C2572" w:rsidP="004C2572">
            <w:pPr>
              <w:jc w:val="right"/>
              <w:rPr>
                <w:rFonts w:eastAsia="Times New Roman"/>
                <w:color w:val="000000"/>
                <w:szCs w:val="20"/>
                <w:lang w:eastAsia="ca-ES"/>
              </w:rPr>
            </w:pPr>
          </w:p>
        </w:tc>
        <w:tc>
          <w:tcPr>
            <w:tcW w:w="905" w:type="dxa"/>
            <w:vAlign w:val="center"/>
          </w:tcPr>
          <w:p w14:paraId="514E983D" w14:textId="4EC66D9E" w:rsidR="004C2572" w:rsidRDefault="004C2572" w:rsidP="004C2572">
            <w:pPr>
              <w:spacing w:after="0"/>
              <w:jc w:val="right"/>
              <w:rPr>
                <w:rFonts w:eastAsia="Times New Roman"/>
                <w:color w:val="000000"/>
                <w:szCs w:val="20"/>
                <w:lang w:eastAsia="ca-ES"/>
              </w:rPr>
            </w:pPr>
            <w:r w:rsidRPr="004C2572">
              <w:rPr>
                <w:rFonts w:eastAsia="Times New Roman"/>
                <w:color w:val="000000"/>
                <w:szCs w:val="20"/>
                <w:lang w:eastAsia="ca-ES"/>
              </w:rPr>
              <w:t>34.5</w:t>
            </w:r>
          </w:p>
        </w:tc>
        <w:tc>
          <w:tcPr>
            <w:tcW w:w="169" w:type="dxa"/>
            <w:vAlign w:val="center"/>
          </w:tcPr>
          <w:p w14:paraId="4F33497B" w14:textId="77777777" w:rsidR="004C2572" w:rsidRDefault="004C2572" w:rsidP="004C2572">
            <w:pPr>
              <w:jc w:val="right"/>
              <w:rPr>
                <w:rFonts w:eastAsia="Times New Roman"/>
                <w:color w:val="000000"/>
                <w:szCs w:val="20"/>
                <w:lang w:eastAsia="ca-ES"/>
              </w:rPr>
            </w:pPr>
          </w:p>
        </w:tc>
        <w:tc>
          <w:tcPr>
            <w:tcW w:w="905" w:type="dxa"/>
            <w:vAlign w:val="center"/>
          </w:tcPr>
          <w:p w14:paraId="7D96CE0B" w14:textId="123E8C95" w:rsidR="004C2572" w:rsidRDefault="004C2572" w:rsidP="004C2572">
            <w:pPr>
              <w:spacing w:after="0"/>
              <w:jc w:val="right"/>
              <w:rPr>
                <w:rFonts w:eastAsia="Times New Roman"/>
                <w:color w:val="000000"/>
                <w:szCs w:val="20"/>
                <w:lang w:eastAsia="ca-ES"/>
              </w:rPr>
            </w:pPr>
            <w:r w:rsidRPr="004C2572">
              <w:rPr>
                <w:rFonts w:eastAsia="Times New Roman"/>
                <w:color w:val="000000"/>
                <w:szCs w:val="20"/>
                <w:lang w:eastAsia="ca-ES"/>
              </w:rPr>
              <w:t>34.0</w:t>
            </w:r>
          </w:p>
        </w:tc>
        <w:tc>
          <w:tcPr>
            <w:tcW w:w="169" w:type="dxa"/>
            <w:vAlign w:val="center"/>
          </w:tcPr>
          <w:p w14:paraId="1D6B7E73" w14:textId="77777777" w:rsidR="004C2572" w:rsidRDefault="004C2572" w:rsidP="004C2572">
            <w:pPr>
              <w:jc w:val="right"/>
              <w:rPr>
                <w:rFonts w:eastAsia="Times New Roman"/>
                <w:color w:val="000000"/>
                <w:szCs w:val="20"/>
                <w:lang w:eastAsia="ca-ES"/>
              </w:rPr>
            </w:pPr>
          </w:p>
        </w:tc>
        <w:tc>
          <w:tcPr>
            <w:tcW w:w="905" w:type="dxa"/>
            <w:vAlign w:val="center"/>
          </w:tcPr>
          <w:p w14:paraId="3FDEBE65" w14:textId="1CC4757A" w:rsidR="004C2572" w:rsidRDefault="004C2572" w:rsidP="004C2572">
            <w:pPr>
              <w:spacing w:after="0"/>
              <w:jc w:val="right"/>
              <w:rPr>
                <w:rFonts w:eastAsia="Times New Roman"/>
                <w:color w:val="000000"/>
                <w:szCs w:val="20"/>
                <w:lang w:eastAsia="ca-ES"/>
              </w:rPr>
            </w:pPr>
            <w:r w:rsidRPr="004C2572">
              <w:rPr>
                <w:rFonts w:eastAsia="Times New Roman"/>
                <w:color w:val="000000"/>
                <w:szCs w:val="20"/>
                <w:lang w:eastAsia="ca-ES"/>
              </w:rPr>
              <w:t>34.5</w:t>
            </w:r>
          </w:p>
        </w:tc>
        <w:tc>
          <w:tcPr>
            <w:tcW w:w="169" w:type="dxa"/>
            <w:vAlign w:val="center"/>
          </w:tcPr>
          <w:p w14:paraId="5F3B0081" w14:textId="77777777" w:rsidR="004C2572" w:rsidRDefault="004C2572" w:rsidP="004C2572">
            <w:pPr>
              <w:jc w:val="right"/>
              <w:rPr>
                <w:rFonts w:eastAsia="Times New Roman"/>
                <w:color w:val="000000"/>
                <w:szCs w:val="20"/>
                <w:lang w:eastAsia="ca-ES"/>
              </w:rPr>
            </w:pPr>
          </w:p>
        </w:tc>
        <w:tc>
          <w:tcPr>
            <w:tcW w:w="905" w:type="dxa"/>
            <w:vAlign w:val="center"/>
          </w:tcPr>
          <w:p w14:paraId="758F5091" w14:textId="7C51F8A1" w:rsidR="004C2572" w:rsidRDefault="004C2572" w:rsidP="004C2572">
            <w:pPr>
              <w:spacing w:after="0"/>
              <w:jc w:val="right"/>
              <w:rPr>
                <w:rFonts w:eastAsia="Times New Roman"/>
                <w:color w:val="000000"/>
                <w:szCs w:val="20"/>
                <w:lang w:eastAsia="ca-ES"/>
              </w:rPr>
            </w:pPr>
            <w:r w:rsidRPr="004C2572">
              <w:rPr>
                <w:rFonts w:eastAsia="Times New Roman"/>
                <w:color w:val="000000"/>
                <w:szCs w:val="20"/>
                <w:lang w:eastAsia="ca-ES"/>
              </w:rPr>
              <w:t>34.8</w:t>
            </w:r>
          </w:p>
        </w:tc>
      </w:tr>
    </w:tbl>
    <w:p w14:paraId="4C921394" w14:textId="77777777" w:rsid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Concerning nominal GDP, growth has remained at high levels, albeit with some moderation compared to previous years. Nominal GDP increased by 6.7% in 2024, reaching €3,736.4 million, and rose by 6.6% in 2025, amounting to €3,983.2 million.</w:t>
      </w:r>
    </w:p>
    <w:p w14:paraId="046A7FF8" w14:textId="4BEC5131" w:rsidR="004C2572" w:rsidRPr="004D0F64" w:rsidRDefault="004C2572" w:rsidP="004D0F64">
      <w:pPr>
        <w:spacing w:before="120" w:after="120" w:line="26" w:lineRule="atLeast"/>
        <w:rPr>
          <w:rFonts w:eastAsia="Calibri"/>
          <w:szCs w:val="20"/>
          <w:lang w:eastAsia="en-US" w:bidi="ar-SA"/>
        </w:rPr>
      </w:pPr>
      <w:r w:rsidRPr="004C2572">
        <w:rPr>
          <w:rFonts w:eastAsia="Calibri"/>
          <w:szCs w:val="20"/>
          <w:lang w:eastAsia="en-US" w:bidi="ar-SA"/>
        </w:rPr>
        <w:t>Real GDP per capita has also shown a favourable trajectory, increasing from €30,400 in 2020 to €34,800 in 2025, reflecting both the sustained expansion of economic activity and the country's capacity to generate value relative to its population. The annual real GDP growth rate has remained positive in recent years, reaching 3.8% in 2024 and 3.9% in 2025, following the strong post-pandemic recovery recorded in 2021 (+8.3%) and 2022 (+9.6%).</w:t>
      </w:r>
    </w:p>
    <w:p w14:paraId="5901014E" w14:textId="77777777" w:rsidR="00F95D22" w:rsidRPr="0085022A" w:rsidRDefault="00F95D22" w:rsidP="00E03EE2">
      <w:pPr>
        <w:pStyle w:val="AOHead2"/>
        <w:tabs>
          <w:tab w:val="clear" w:pos="720"/>
        </w:tabs>
        <w:spacing w:before="120" w:after="120" w:line="26" w:lineRule="atLeast"/>
        <w:rPr>
          <w:sz w:val="20"/>
          <w:szCs w:val="20"/>
        </w:rPr>
      </w:pPr>
      <w:r w:rsidRPr="0085022A">
        <w:rPr>
          <w:sz w:val="20"/>
          <w:szCs w:val="20"/>
        </w:rPr>
        <w:t>Gross Domestic Product (Gross Value Added Approach)</w:t>
      </w:r>
    </w:p>
    <w:p w14:paraId="169C02FA" w14:textId="113B40CA" w:rsidR="00F95D22" w:rsidRPr="0085022A" w:rsidRDefault="00F95D22" w:rsidP="00E03EE2">
      <w:pPr>
        <w:pStyle w:val="AODocTxtL1"/>
        <w:spacing w:before="120" w:after="120" w:line="26" w:lineRule="atLeast"/>
        <w:ind w:left="0"/>
        <w:rPr>
          <w:sz w:val="20"/>
          <w:szCs w:val="20"/>
        </w:rPr>
      </w:pPr>
      <w:r w:rsidRPr="0085022A">
        <w:rPr>
          <w:sz w:val="20"/>
          <w:szCs w:val="20"/>
        </w:rPr>
        <w:t>Andorra</w:t>
      </w:r>
      <w:r w:rsidR="005440FD" w:rsidRPr="0085022A">
        <w:rPr>
          <w:sz w:val="20"/>
          <w:szCs w:val="20"/>
        </w:rPr>
        <w:t>'</w:t>
      </w:r>
      <w:r w:rsidRPr="0085022A">
        <w:rPr>
          <w:sz w:val="20"/>
          <w:szCs w:val="20"/>
        </w:rPr>
        <w:t>s economic structure is mainly dominated by the services sector. The activities which lead such sector are the following: financial and insurance activities, real estate activities, scientific and technical activities, administrative and support services; wholesale and retail trade and repair of motor vehicles; accommodation and food services, transport and storage, and information and communication.</w:t>
      </w:r>
    </w:p>
    <w:p w14:paraId="79EB0E70" w14:textId="77777777"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During 2025, Andorra’s economic activity continued to show positive performance across most productive sectors. The construction sector stands out in particular, with growth of +10.1%, consolidating its position as one of the main drivers of the economy, followed by the services sector, which recorded an increase of +6.9%.</w:t>
      </w:r>
    </w:p>
    <w:p w14:paraId="4995C5F1" w14:textId="43F39DF8" w:rsidR="004D0F64" w:rsidRPr="004D0F64" w:rsidRDefault="004D0F64" w:rsidP="004D0F64">
      <w:pPr>
        <w:spacing w:before="120" w:after="120" w:line="26" w:lineRule="atLeast"/>
        <w:rPr>
          <w:rFonts w:eastAsia="Calibri"/>
          <w:szCs w:val="20"/>
          <w:lang w:eastAsia="en-US" w:bidi="ar-SA"/>
        </w:rPr>
      </w:pPr>
      <w:r w:rsidRPr="004D0F64">
        <w:rPr>
          <w:rFonts w:eastAsia="Calibri"/>
          <w:szCs w:val="20"/>
          <w:lang w:eastAsia="en-US" w:bidi="ar-SA"/>
        </w:rPr>
        <w:t>Within the services sector, the financial, real estate, and professional and technical activities sub-sector experienced the strongest growth (+9.3%), followed by the public administration, education, health, social and personal services sub-sector (+7.6%). Meanwhile, the trade, hospitality, transport, information and communications sub-sector maintained positive, though more moderate, growth of +3.1%, in a context of the gradual normalisation of economic and tourism activity.</w:t>
      </w:r>
      <w:r w:rsidR="004C2572" w:rsidRPr="004C2572">
        <w:t xml:space="preserve"> </w:t>
      </w:r>
      <w:r w:rsidR="004C2572" w:rsidRPr="004C2572">
        <w:rPr>
          <w:rFonts w:eastAsia="Calibri"/>
          <w:szCs w:val="20"/>
          <w:lang w:eastAsia="en-US" w:bidi="ar-SA"/>
        </w:rPr>
        <w:t xml:space="preserve">In 2024, financial and insurance services accounted for 12.9% of the Principality’s GDP, confirming the </w:t>
      </w:r>
      <w:r w:rsidR="00F51D2F">
        <w:rPr>
          <w:rFonts w:eastAsia="Calibri"/>
          <w:szCs w:val="20"/>
          <w:lang w:eastAsia="en-US" w:bidi="ar-SA"/>
        </w:rPr>
        <w:t>importance</w:t>
      </w:r>
      <w:r w:rsidR="004C2572" w:rsidRPr="004C2572">
        <w:rPr>
          <w:rFonts w:eastAsia="Calibri"/>
          <w:szCs w:val="20"/>
          <w:lang w:eastAsia="en-US" w:bidi="ar-SA"/>
        </w:rPr>
        <w:t xml:space="preserve"> of the financial sector in the Andorran economy</w:t>
      </w:r>
      <w:r w:rsidR="004C2572">
        <w:rPr>
          <w:rFonts w:eastAsia="Calibri"/>
          <w:szCs w:val="20"/>
          <w:lang w:eastAsia="en-US" w:bidi="ar-SA"/>
        </w:rPr>
        <w:t>.</w:t>
      </w:r>
    </w:p>
    <w:p w14:paraId="5B87BDA4" w14:textId="7154CCB4" w:rsidR="00F95D22" w:rsidRPr="0085022A" w:rsidRDefault="00F95D22" w:rsidP="00E03EE2">
      <w:pPr>
        <w:pStyle w:val="AODocTxtL1"/>
        <w:spacing w:before="120" w:after="120" w:line="26" w:lineRule="atLeast"/>
        <w:ind w:left="0"/>
        <w:rPr>
          <w:sz w:val="20"/>
          <w:szCs w:val="20"/>
        </w:rPr>
      </w:pPr>
      <w:r w:rsidRPr="0085022A">
        <w:rPr>
          <w:sz w:val="20"/>
          <w:szCs w:val="20"/>
        </w:rPr>
        <w:lastRenderedPageBreak/>
        <w:t>The following table sets out the contribution of each sector to the economy of the Principality of Andorra for the years indicated:</w:t>
      </w:r>
    </w:p>
    <w:tbl>
      <w:tblPr>
        <w:tblW w:w="9507" w:type="dxa"/>
        <w:tblCellMar>
          <w:left w:w="70" w:type="dxa"/>
          <w:right w:w="70" w:type="dxa"/>
        </w:tblCellMar>
        <w:tblLook w:val="04A0" w:firstRow="1" w:lastRow="0" w:firstColumn="1" w:lastColumn="0" w:noHBand="0" w:noVBand="1"/>
      </w:tblPr>
      <w:tblGrid>
        <w:gridCol w:w="2612"/>
        <w:gridCol w:w="213"/>
        <w:gridCol w:w="937"/>
        <w:gridCol w:w="212"/>
        <w:gridCol w:w="937"/>
        <w:gridCol w:w="212"/>
        <w:gridCol w:w="937"/>
        <w:gridCol w:w="212"/>
        <w:gridCol w:w="937"/>
        <w:gridCol w:w="212"/>
        <w:gridCol w:w="937"/>
        <w:gridCol w:w="212"/>
        <w:gridCol w:w="937"/>
      </w:tblGrid>
      <w:tr w:rsidR="002E0C35" w14:paraId="64D8FD31" w14:textId="77777777">
        <w:trPr>
          <w:trHeight w:val="4"/>
        </w:trPr>
        <w:tc>
          <w:tcPr>
            <w:tcW w:w="2612" w:type="dxa"/>
            <w:vAlign w:val="center"/>
            <w:hideMark/>
          </w:tcPr>
          <w:p w14:paraId="30AC99FB" w14:textId="77777777" w:rsidR="002E0C35" w:rsidRDefault="002E0C35">
            <w:pPr>
              <w:spacing w:after="0"/>
              <w:rPr>
                <w:rFonts w:eastAsia="Times New Roman"/>
                <w:b/>
                <w:bCs/>
                <w:i/>
                <w:iCs/>
                <w:color w:val="000000"/>
                <w:sz w:val="18"/>
                <w:szCs w:val="18"/>
                <w:lang w:eastAsia="ca-ES"/>
              </w:rPr>
            </w:pPr>
            <w:r>
              <w:rPr>
                <w:rFonts w:eastAsia="Times New Roman"/>
                <w:b/>
                <w:bCs/>
                <w:i/>
                <w:iCs/>
                <w:color w:val="000000"/>
                <w:sz w:val="18"/>
                <w:szCs w:val="18"/>
                <w:lang w:eastAsia="ca-ES"/>
              </w:rPr>
              <w:t>(Million euros)</w:t>
            </w:r>
          </w:p>
        </w:tc>
        <w:tc>
          <w:tcPr>
            <w:tcW w:w="213" w:type="dxa"/>
            <w:vAlign w:val="center"/>
            <w:hideMark/>
          </w:tcPr>
          <w:p w14:paraId="689C01C1" w14:textId="77777777" w:rsidR="002E0C35" w:rsidRDefault="002E0C35">
            <w:pPr>
              <w:rPr>
                <w:rFonts w:eastAsia="Times New Roman"/>
                <w:b/>
                <w:bCs/>
                <w:i/>
                <w:iCs/>
                <w:color w:val="000000"/>
                <w:sz w:val="18"/>
                <w:szCs w:val="18"/>
                <w:lang w:eastAsia="ca-ES"/>
              </w:rPr>
            </w:pPr>
          </w:p>
        </w:tc>
        <w:tc>
          <w:tcPr>
            <w:tcW w:w="937" w:type="dxa"/>
            <w:vAlign w:val="center"/>
            <w:hideMark/>
          </w:tcPr>
          <w:p w14:paraId="43FC4592" w14:textId="77777777" w:rsidR="002E0C35" w:rsidRDefault="002E0C35">
            <w:pPr>
              <w:spacing w:after="0"/>
              <w:jc w:val="left"/>
              <w:rPr>
                <w:rFonts w:ascii="Calibri" w:hAnsi="Calibri" w:cs="Arial"/>
                <w:szCs w:val="20"/>
                <w:lang w:val="es-ES" w:eastAsia="es-ES" w:bidi="ar-SA"/>
              </w:rPr>
            </w:pPr>
          </w:p>
        </w:tc>
        <w:tc>
          <w:tcPr>
            <w:tcW w:w="212" w:type="dxa"/>
            <w:vAlign w:val="center"/>
            <w:hideMark/>
          </w:tcPr>
          <w:p w14:paraId="4005C090" w14:textId="77777777" w:rsidR="002E0C35" w:rsidRDefault="002E0C35">
            <w:pPr>
              <w:spacing w:after="0"/>
              <w:jc w:val="left"/>
              <w:rPr>
                <w:rFonts w:ascii="Calibri" w:hAnsi="Calibri" w:cs="Arial"/>
                <w:szCs w:val="20"/>
                <w:lang w:val="es-ES" w:eastAsia="es-ES" w:bidi="ar-SA"/>
              </w:rPr>
            </w:pPr>
          </w:p>
        </w:tc>
        <w:tc>
          <w:tcPr>
            <w:tcW w:w="937" w:type="dxa"/>
            <w:vAlign w:val="center"/>
            <w:hideMark/>
          </w:tcPr>
          <w:p w14:paraId="37B93BF0" w14:textId="77777777" w:rsidR="002E0C35" w:rsidRDefault="002E0C35">
            <w:pPr>
              <w:spacing w:after="0"/>
              <w:jc w:val="left"/>
              <w:rPr>
                <w:rFonts w:ascii="Calibri" w:hAnsi="Calibri" w:cs="Arial"/>
                <w:szCs w:val="20"/>
                <w:lang w:val="es-ES" w:eastAsia="es-ES" w:bidi="ar-SA"/>
              </w:rPr>
            </w:pPr>
          </w:p>
        </w:tc>
        <w:tc>
          <w:tcPr>
            <w:tcW w:w="212" w:type="dxa"/>
            <w:vAlign w:val="center"/>
            <w:hideMark/>
          </w:tcPr>
          <w:p w14:paraId="583D480B" w14:textId="77777777" w:rsidR="002E0C35" w:rsidRDefault="002E0C35">
            <w:pPr>
              <w:spacing w:after="0"/>
              <w:jc w:val="left"/>
              <w:rPr>
                <w:rFonts w:ascii="Calibri" w:hAnsi="Calibri" w:cs="Arial"/>
                <w:szCs w:val="20"/>
                <w:lang w:val="es-ES" w:eastAsia="es-ES" w:bidi="ar-SA"/>
              </w:rPr>
            </w:pPr>
          </w:p>
        </w:tc>
        <w:tc>
          <w:tcPr>
            <w:tcW w:w="937" w:type="dxa"/>
            <w:vAlign w:val="center"/>
            <w:hideMark/>
          </w:tcPr>
          <w:p w14:paraId="4201B061" w14:textId="77777777" w:rsidR="002E0C35" w:rsidRDefault="002E0C35">
            <w:pPr>
              <w:spacing w:after="0"/>
              <w:jc w:val="left"/>
              <w:rPr>
                <w:rFonts w:ascii="Calibri" w:hAnsi="Calibri" w:cs="Arial"/>
                <w:szCs w:val="20"/>
                <w:lang w:val="es-ES" w:eastAsia="es-ES" w:bidi="ar-SA"/>
              </w:rPr>
            </w:pPr>
          </w:p>
        </w:tc>
        <w:tc>
          <w:tcPr>
            <w:tcW w:w="212" w:type="dxa"/>
            <w:vAlign w:val="center"/>
            <w:hideMark/>
          </w:tcPr>
          <w:p w14:paraId="55D83FAB" w14:textId="77777777" w:rsidR="002E0C35" w:rsidRDefault="002E0C35">
            <w:pPr>
              <w:spacing w:after="0"/>
              <w:jc w:val="left"/>
              <w:rPr>
                <w:rFonts w:ascii="Calibri" w:hAnsi="Calibri" w:cs="Arial"/>
                <w:szCs w:val="20"/>
                <w:lang w:val="es-ES" w:eastAsia="es-ES" w:bidi="ar-SA"/>
              </w:rPr>
            </w:pPr>
          </w:p>
        </w:tc>
        <w:tc>
          <w:tcPr>
            <w:tcW w:w="937" w:type="dxa"/>
            <w:vAlign w:val="center"/>
            <w:hideMark/>
          </w:tcPr>
          <w:p w14:paraId="640F796E" w14:textId="77777777" w:rsidR="002E0C35" w:rsidRDefault="002E0C35">
            <w:pPr>
              <w:spacing w:after="0"/>
              <w:jc w:val="left"/>
              <w:rPr>
                <w:rFonts w:ascii="Calibri" w:hAnsi="Calibri" w:cs="Arial"/>
                <w:szCs w:val="20"/>
                <w:lang w:val="es-ES" w:eastAsia="es-ES" w:bidi="ar-SA"/>
              </w:rPr>
            </w:pPr>
          </w:p>
        </w:tc>
        <w:tc>
          <w:tcPr>
            <w:tcW w:w="212" w:type="dxa"/>
            <w:vAlign w:val="center"/>
            <w:hideMark/>
          </w:tcPr>
          <w:p w14:paraId="40B269E5" w14:textId="77777777" w:rsidR="002E0C35" w:rsidRDefault="002E0C35">
            <w:pPr>
              <w:spacing w:after="0"/>
              <w:jc w:val="left"/>
              <w:rPr>
                <w:rFonts w:ascii="Calibri" w:hAnsi="Calibri" w:cs="Arial"/>
                <w:szCs w:val="20"/>
                <w:lang w:val="es-ES" w:eastAsia="es-ES" w:bidi="ar-SA"/>
              </w:rPr>
            </w:pPr>
          </w:p>
        </w:tc>
        <w:tc>
          <w:tcPr>
            <w:tcW w:w="937" w:type="dxa"/>
            <w:vAlign w:val="center"/>
            <w:hideMark/>
          </w:tcPr>
          <w:p w14:paraId="1795567A" w14:textId="77777777" w:rsidR="002E0C35" w:rsidRDefault="002E0C35">
            <w:pPr>
              <w:spacing w:after="0"/>
              <w:jc w:val="left"/>
              <w:rPr>
                <w:rFonts w:ascii="Calibri" w:hAnsi="Calibri" w:cs="Arial"/>
                <w:szCs w:val="20"/>
                <w:lang w:val="es-ES" w:eastAsia="es-ES" w:bidi="ar-SA"/>
              </w:rPr>
            </w:pPr>
          </w:p>
        </w:tc>
        <w:tc>
          <w:tcPr>
            <w:tcW w:w="212" w:type="dxa"/>
            <w:vAlign w:val="center"/>
            <w:hideMark/>
          </w:tcPr>
          <w:p w14:paraId="57234974" w14:textId="77777777" w:rsidR="002E0C35" w:rsidRDefault="002E0C35">
            <w:pPr>
              <w:spacing w:after="0"/>
              <w:jc w:val="left"/>
              <w:rPr>
                <w:rFonts w:ascii="Calibri" w:hAnsi="Calibri" w:cs="Arial"/>
                <w:szCs w:val="20"/>
                <w:lang w:val="es-ES" w:eastAsia="es-ES" w:bidi="ar-SA"/>
              </w:rPr>
            </w:pPr>
          </w:p>
        </w:tc>
        <w:tc>
          <w:tcPr>
            <w:tcW w:w="937" w:type="dxa"/>
            <w:vAlign w:val="center"/>
            <w:hideMark/>
          </w:tcPr>
          <w:p w14:paraId="7FC5DDC0" w14:textId="77777777" w:rsidR="002E0C35" w:rsidRDefault="002E0C35">
            <w:pPr>
              <w:spacing w:after="0"/>
              <w:jc w:val="left"/>
              <w:rPr>
                <w:rFonts w:ascii="Calibri" w:hAnsi="Calibri" w:cs="Arial"/>
                <w:szCs w:val="20"/>
                <w:lang w:val="es-ES" w:eastAsia="es-ES" w:bidi="ar-SA"/>
              </w:rPr>
            </w:pPr>
          </w:p>
        </w:tc>
      </w:tr>
      <w:tr w:rsidR="002E0C35" w14:paraId="627CE99E" w14:textId="77777777">
        <w:trPr>
          <w:trHeight w:val="4"/>
        </w:trPr>
        <w:tc>
          <w:tcPr>
            <w:tcW w:w="2612" w:type="dxa"/>
            <w:tcBorders>
              <w:top w:val="nil"/>
              <w:left w:val="nil"/>
              <w:bottom w:val="single" w:sz="4" w:space="0" w:color="auto"/>
              <w:right w:val="nil"/>
            </w:tcBorders>
            <w:vAlign w:val="center"/>
            <w:hideMark/>
          </w:tcPr>
          <w:p w14:paraId="7376371C" w14:textId="77777777" w:rsidR="002E0C35" w:rsidRDefault="002E0C35" w:rsidP="00210F2D">
            <w:pPr>
              <w:spacing w:after="0"/>
              <w:rPr>
                <w:rFonts w:eastAsia="Times New Roman"/>
                <w:b/>
                <w:bCs/>
                <w:color w:val="000000"/>
                <w:sz w:val="18"/>
                <w:szCs w:val="18"/>
                <w:lang w:eastAsia="ca-ES"/>
              </w:rPr>
            </w:pPr>
            <w:r>
              <w:rPr>
                <w:b/>
                <w:sz w:val="18"/>
                <w:szCs w:val="18"/>
              </w:rPr>
              <w:t>GVA Nominal Composition</w:t>
            </w:r>
          </w:p>
        </w:tc>
        <w:tc>
          <w:tcPr>
            <w:tcW w:w="213" w:type="dxa"/>
            <w:vAlign w:val="center"/>
            <w:hideMark/>
          </w:tcPr>
          <w:p w14:paraId="192D261C" w14:textId="77777777" w:rsidR="002E0C35" w:rsidRDefault="002E0C35" w:rsidP="00210F2D">
            <w:pPr>
              <w:spacing w:after="0"/>
              <w:rPr>
                <w:rFonts w:eastAsia="Times New Roman"/>
                <w:b/>
                <w:bCs/>
                <w:color w:val="000000"/>
                <w:sz w:val="18"/>
                <w:szCs w:val="18"/>
                <w:lang w:eastAsia="ca-ES"/>
              </w:rPr>
            </w:pPr>
          </w:p>
        </w:tc>
        <w:tc>
          <w:tcPr>
            <w:tcW w:w="937" w:type="dxa"/>
            <w:tcBorders>
              <w:top w:val="nil"/>
              <w:left w:val="nil"/>
              <w:bottom w:val="single" w:sz="4" w:space="0" w:color="auto"/>
              <w:right w:val="nil"/>
            </w:tcBorders>
            <w:vAlign w:val="center"/>
            <w:hideMark/>
          </w:tcPr>
          <w:p w14:paraId="741BBA3D" w14:textId="77777777" w:rsidR="002E0C35" w:rsidRDefault="002E0C35" w:rsidP="00210F2D">
            <w:pPr>
              <w:spacing w:after="0"/>
              <w:jc w:val="center"/>
              <w:rPr>
                <w:rFonts w:eastAsia="Times New Roman"/>
                <w:b/>
                <w:bCs/>
                <w:color w:val="000000"/>
                <w:sz w:val="18"/>
                <w:szCs w:val="18"/>
                <w:lang w:eastAsia="ca-ES"/>
              </w:rPr>
            </w:pPr>
            <w:r>
              <w:rPr>
                <w:rFonts w:eastAsia="Times New Roman"/>
                <w:b/>
                <w:bCs/>
                <w:color w:val="000000"/>
                <w:sz w:val="18"/>
                <w:szCs w:val="18"/>
                <w:lang w:eastAsia="ca-ES"/>
              </w:rPr>
              <w:t>2020</w:t>
            </w:r>
          </w:p>
        </w:tc>
        <w:tc>
          <w:tcPr>
            <w:tcW w:w="212" w:type="dxa"/>
            <w:vAlign w:val="center"/>
            <w:hideMark/>
          </w:tcPr>
          <w:p w14:paraId="66C4AD98" w14:textId="77777777" w:rsidR="002E0C35" w:rsidRDefault="002E0C35" w:rsidP="00210F2D">
            <w:pPr>
              <w:spacing w:after="0"/>
              <w:rPr>
                <w:rFonts w:eastAsia="Times New Roman"/>
                <w:b/>
                <w:bCs/>
                <w:color w:val="000000"/>
                <w:sz w:val="18"/>
                <w:szCs w:val="18"/>
                <w:lang w:eastAsia="ca-ES"/>
              </w:rPr>
            </w:pPr>
          </w:p>
        </w:tc>
        <w:tc>
          <w:tcPr>
            <w:tcW w:w="937" w:type="dxa"/>
            <w:tcBorders>
              <w:top w:val="nil"/>
              <w:left w:val="nil"/>
              <w:bottom w:val="single" w:sz="4" w:space="0" w:color="auto"/>
              <w:right w:val="nil"/>
            </w:tcBorders>
            <w:vAlign w:val="center"/>
            <w:hideMark/>
          </w:tcPr>
          <w:p w14:paraId="22448EBD" w14:textId="77777777" w:rsidR="002E0C35" w:rsidRDefault="002E0C35" w:rsidP="00210F2D">
            <w:pPr>
              <w:spacing w:after="0"/>
              <w:jc w:val="center"/>
              <w:rPr>
                <w:rFonts w:eastAsia="Times New Roman"/>
                <w:b/>
                <w:bCs/>
                <w:color w:val="000000"/>
                <w:sz w:val="18"/>
                <w:szCs w:val="18"/>
                <w:lang w:eastAsia="ca-ES"/>
              </w:rPr>
            </w:pPr>
            <w:r>
              <w:rPr>
                <w:rFonts w:eastAsia="Times New Roman"/>
                <w:b/>
                <w:bCs/>
                <w:color w:val="000000"/>
                <w:sz w:val="18"/>
                <w:szCs w:val="18"/>
                <w:lang w:eastAsia="ca-ES"/>
              </w:rPr>
              <w:t>2021</w:t>
            </w:r>
          </w:p>
        </w:tc>
        <w:tc>
          <w:tcPr>
            <w:tcW w:w="212" w:type="dxa"/>
            <w:vAlign w:val="center"/>
            <w:hideMark/>
          </w:tcPr>
          <w:p w14:paraId="3B24BF6E" w14:textId="77777777" w:rsidR="002E0C35" w:rsidRDefault="002E0C35" w:rsidP="00210F2D">
            <w:pPr>
              <w:spacing w:after="0"/>
              <w:rPr>
                <w:rFonts w:eastAsia="Times New Roman"/>
                <w:b/>
                <w:bCs/>
                <w:color w:val="000000"/>
                <w:sz w:val="18"/>
                <w:szCs w:val="18"/>
                <w:lang w:eastAsia="ca-ES"/>
              </w:rPr>
            </w:pPr>
          </w:p>
        </w:tc>
        <w:tc>
          <w:tcPr>
            <w:tcW w:w="937" w:type="dxa"/>
            <w:tcBorders>
              <w:top w:val="nil"/>
              <w:left w:val="nil"/>
              <w:bottom w:val="single" w:sz="4" w:space="0" w:color="auto"/>
              <w:right w:val="nil"/>
            </w:tcBorders>
            <w:vAlign w:val="center"/>
            <w:hideMark/>
          </w:tcPr>
          <w:p w14:paraId="0BD09F7A" w14:textId="77777777" w:rsidR="002E0C35" w:rsidRDefault="002E0C35" w:rsidP="00210F2D">
            <w:pPr>
              <w:spacing w:after="0"/>
              <w:jc w:val="center"/>
              <w:rPr>
                <w:rFonts w:eastAsia="Times New Roman"/>
                <w:b/>
                <w:bCs/>
                <w:color w:val="000000"/>
                <w:sz w:val="18"/>
                <w:szCs w:val="18"/>
                <w:lang w:eastAsia="ca-ES"/>
              </w:rPr>
            </w:pPr>
            <w:r>
              <w:rPr>
                <w:rFonts w:eastAsia="Times New Roman"/>
                <w:b/>
                <w:bCs/>
                <w:color w:val="000000"/>
                <w:sz w:val="18"/>
                <w:szCs w:val="18"/>
                <w:lang w:eastAsia="ca-ES"/>
              </w:rPr>
              <w:t>2022</w:t>
            </w:r>
          </w:p>
        </w:tc>
        <w:tc>
          <w:tcPr>
            <w:tcW w:w="212" w:type="dxa"/>
            <w:vAlign w:val="center"/>
            <w:hideMark/>
          </w:tcPr>
          <w:p w14:paraId="5D82CDDB" w14:textId="77777777" w:rsidR="002E0C35" w:rsidRDefault="002E0C35" w:rsidP="00210F2D">
            <w:pPr>
              <w:spacing w:after="0"/>
              <w:rPr>
                <w:rFonts w:eastAsia="Times New Roman"/>
                <w:b/>
                <w:bCs/>
                <w:color w:val="000000"/>
                <w:sz w:val="18"/>
                <w:szCs w:val="18"/>
                <w:lang w:eastAsia="ca-ES"/>
              </w:rPr>
            </w:pPr>
          </w:p>
        </w:tc>
        <w:tc>
          <w:tcPr>
            <w:tcW w:w="937" w:type="dxa"/>
            <w:tcBorders>
              <w:top w:val="nil"/>
              <w:left w:val="nil"/>
              <w:bottom w:val="single" w:sz="4" w:space="0" w:color="auto"/>
              <w:right w:val="nil"/>
            </w:tcBorders>
            <w:vAlign w:val="center"/>
            <w:hideMark/>
          </w:tcPr>
          <w:p w14:paraId="7E202FC9" w14:textId="77777777" w:rsidR="002E0C35" w:rsidRDefault="002E0C35" w:rsidP="00210F2D">
            <w:pPr>
              <w:spacing w:after="0"/>
              <w:jc w:val="center"/>
              <w:rPr>
                <w:rFonts w:eastAsia="Times New Roman"/>
                <w:b/>
                <w:bCs/>
                <w:color w:val="000000"/>
                <w:sz w:val="18"/>
                <w:szCs w:val="18"/>
                <w:lang w:eastAsia="ca-ES"/>
              </w:rPr>
            </w:pPr>
            <w:r>
              <w:rPr>
                <w:rFonts w:eastAsia="Times New Roman"/>
                <w:b/>
                <w:bCs/>
                <w:color w:val="000000"/>
                <w:sz w:val="18"/>
                <w:szCs w:val="18"/>
                <w:lang w:eastAsia="ca-ES"/>
              </w:rPr>
              <w:t>2023</w:t>
            </w:r>
          </w:p>
        </w:tc>
        <w:tc>
          <w:tcPr>
            <w:tcW w:w="212" w:type="dxa"/>
            <w:vAlign w:val="center"/>
            <w:hideMark/>
          </w:tcPr>
          <w:p w14:paraId="33D61B12" w14:textId="77777777" w:rsidR="002E0C35" w:rsidRDefault="002E0C35" w:rsidP="00210F2D">
            <w:pPr>
              <w:spacing w:after="0"/>
              <w:rPr>
                <w:rFonts w:eastAsia="Times New Roman"/>
                <w:b/>
                <w:bCs/>
                <w:color w:val="000000"/>
                <w:sz w:val="18"/>
                <w:szCs w:val="18"/>
                <w:lang w:eastAsia="ca-ES"/>
              </w:rPr>
            </w:pPr>
          </w:p>
        </w:tc>
        <w:tc>
          <w:tcPr>
            <w:tcW w:w="937" w:type="dxa"/>
            <w:tcBorders>
              <w:top w:val="nil"/>
              <w:left w:val="nil"/>
              <w:bottom w:val="single" w:sz="4" w:space="0" w:color="auto"/>
              <w:right w:val="nil"/>
            </w:tcBorders>
            <w:vAlign w:val="center"/>
            <w:hideMark/>
          </w:tcPr>
          <w:p w14:paraId="37D94E7E" w14:textId="77777777" w:rsidR="002E0C35" w:rsidRDefault="002E0C35" w:rsidP="00210F2D">
            <w:pPr>
              <w:spacing w:after="0"/>
              <w:jc w:val="center"/>
              <w:rPr>
                <w:rFonts w:eastAsia="Times New Roman"/>
                <w:b/>
                <w:bCs/>
                <w:color w:val="000000"/>
                <w:sz w:val="18"/>
                <w:szCs w:val="18"/>
                <w:lang w:eastAsia="ca-ES"/>
              </w:rPr>
            </w:pPr>
            <w:r>
              <w:rPr>
                <w:rFonts w:eastAsia="Times New Roman"/>
                <w:b/>
                <w:bCs/>
                <w:color w:val="000000"/>
                <w:sz w:val="18"/>
                <w:szCs w:val="18"/>
                <w:lang w:eastAsia="ca-ES"/>
              </w:rPr>
              <w:t>2024</w:t>
            </w:r>
          </w:p>
        </w:tc>
        <w:tc>
          <w:tcPr>
            <w:tcW w:w="212" w:type="dxa"/>
            <w:vAlign w:val="center"/>
            <w:hideMark/>
          </w:tcPr>
          <w:p w14:paraId="26A50028" w14:textId="77777777" w:rsidR="002E0C35" w:rsidRDefault="002E0C35" w:rsidP="00210F2D">
            <w:pPr>
              <w:spacing w:after="0"/>
              <w:rPr>
                <w:rFonts w:eastAsia="Times New Roman"/>
                <w:b/>
                <w:bCs/>
                <w:color w:val="000000"/>
                <w:sz w:val="18"/>
                <w:szCs w:val="18"/>
                <w:lang w:eastAsia="ca-ES"/>
              </w:rPr>
            </w:pPr>
          </w:p>
        </w:tc>
        <w:tc>
          <w:tcPr>
            <w:tcW w:w="937" w:type="dxa"/>
            <w:tcBorders>
              <w:top w:val="nil"/>
              <w:left w:val="nil"/>
              <w:bottom w:val="single" w:sz="4" w:space="0" w:color="auto"/>
              <w:right w:val="nil"/>
            </w:tcBorders>
            <w:vAlign w:val="center"/>
            <w:hideMark/>
          </w:tcPr>
          <w:p w14:paraId="2303C3D8" w14:textId="77777777" w:rsidR="002E0C35" w:rsidRDefault="002E0C35" w:rsidP="00210F2D">
            <w:pPr>
              <w:spacing w:after="0"/>
              <w:jc w:val="center"/>
              <w:rPr>
                <w:rFonts w:eastAsia="Times New Roman"/>
                <w:b/>
                <w:bCs/>
                <w:color w:val="000000"/>
                <w:sz w:val="18"/>
                <w:szCs w:val="18"/>
                <w:lang w:eastAsia="ca-ES"/>
              </w:rPr>
            </w:pPr>
            <w:r>
              <w:rPr>
                <w:rFonts w:eastAsia="Times New Roman"/>
                <w:b/>
                <w:bCs/>
                <w:color w:val="000000"/>
                <w:sz w:val="18"/>
                <w:szCs w:val="18"/>
                <w:lang w:eastAsia="ca-ES"/>
              </w:rPr>
              <w:t>2025</w:t>
            </w:r>
          </w:p>
        </w:tc>
      </w:tr>
      <w:tr w:rsidR="002E0C35" w14:paraId="1E5DEB94" w14:textId="77777777">
        <w:trPr>
          <w:trHeight w:val="4"/>
        </w:trPr>
        <w:tc>
          <w:tcPr>
            <w:tcW w:w="2612" w:type="dxa"/>
            <w:tcBorders>
              <w:top w:val="single" w:sz="4" w:space="0" w:color="auto"/>
              <w:left w:val="nil"/>
              <w:bottom w:val="nil"/>
              <w:right w:val="nil"/>
            </w:tcBorders>
            <w:vAlign w:val="center"/>
            <w:hideMark/>
          </w:tcPr>
          <w:p w14:paraId="6D1B3C6B" w14:textId="77777777" w:rsidR="002E0C35" w:rsidRDefault="002E0C35">
            <w:pPr>
              <w:spacing w:after="0"/>
              <w:rPr>
                <w:rFonts w:eastAsia="Times New Roman"/>
                <w:color w:val="000000"/>
                <w:sz w:val="18"/>
                <w:szCs w:val="18"/>
                <w:lang w:eastAsia="ca-ES"/>
              </w:rPr>
            </w:pPr>
            <w:r>
              <w:rPr>
                <w:sz w:val="18"/>
                <w:szCs w:val="18"/>
              </w:rPr>
              <w:t>Agriculture, Forestry and Fishing</w:t>
            </w:r>
            <w:r>
              <w:rPr>
                <w:sz w:val="18"/>
                <w:szCs w:val="18"/>
              </w:rPr>
              <w:tab/>
            </w:r>
          </w:p>
        </w:tc>
        <w:tc>
          <w:tcPr>
            <w:tcW w:w="213" w:type="dxa"/>
            <w:vAlign w:val="center"/>
            <w:hideMark/>
          </w:tcPr>
          <w:p w14:paraId="48E9D5E6" w14:textId="77777777" w:rsidR="002E0C35" w:rsidRDefault="002E0C35">
            <w:pPr>
              <w:rPr>
                <w:rFonts w:eastAsia="Times New Roman"/>
                <w:color w:val="000000"/>
                <w:sz w:val="18"/>
                <w:szCs w:val="18"/>
                <w:lang w:eastAsia="ca-ES"/>
              </w:rPr>
            </w:pPr>
          </w:p>
        </w:tc>
        <w:tc>
          <w:tcPr>
            <w:tcW w:w="937" w:type="dxa"/>
            <w:tcBorders>
              <w:top w:val="single" w:sz="4" w:space="0" w:color="auto"/>
              <w:left w:val="nil"/>
              <w:bottom w:val="nil"/>
              <w:right w:val="nil"/>
            </w:tcBorders>
            <w:vAlign w:val="center"/>
            <w:hideMark/>
          </w:tcPr>
          <w:p w14:paraId="4DBFAA4D"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14.16</w:t>
            </w:r>
          </w:p>
        </w:tc>
        <w:tc>
          <w:tcPr>
            <w:tcW w:w="212" w:type="dxa"/>
            <w:vAlign w:val="center"/>
            <w:hideMark/>
          </w:tcPr>
          <w:p w14:paraId="4CF52C54" w14:textId="77777777" w:rsidR="002E0C35" w:rsidRDefault="002E0C35">
            <w:pPr>
              <w:rPr>
                <w:rFonts w:eastAsia="Times New Roman"/>
                <w:color w:val="000000"/>
                <w:sz w:val="18"/>
                <w:szCs w:val="18"/>
                <w:lang w:eastAsia="ca-ES"/>
              </w:rPr>
            </w:pPr>
          </w:p>
        </w:tc>
        <w:tc>
          <w:tcPr>
            <w:tcW w:w="937" w:type="dxa"/>
            <w:tcBorders>
              <w:top w:val="single" w:sz="4" w:space="0" w:color="auto"/>
              <w:left w:val="nil"/>
              <w:bottom w:val="nil"/>
              <w:right w:val="nil"/>
            </w:tcBorders>
            <w:vAlign w:val="center"/>
            <w:hideMark/>
          </w:tcPr>
          <w:p w14:paraId="74B282FB"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14.95</w:t>
            </w:r>
          </w:p>
        </w:tc>
        <w:tc>
          <w:tcPr>
            <w:tcW w:w="212" w:type="dxa"/>
            <w:vAlign w:val="center"/>
            <w:hideMark/>
          </w:tcPr>
          <w:p w14:paraId="7F57C9AC" w14:textId="77777777" w:rsidR="002E0C35" w:rsidRDefault="002E0C35">
            <w:pPr>
              <w:rPr>
                <w:rFonts w:eastAsia="Times New Roman"/>
                <w:color w:val="000000"/>
                <w:sz w:val="18"/>
                <w:szCs w:val="18"/>
                <w:lang w:eastAsia="ca-ES"/>
              </w:rPr>
            </w:pPr>
          </w:p>
        </w:tc>
        <w:tc>
          <w:tcPr>
            <w:tcW w:w="937" w:type="dxa"/>
            <w:tcBorders>
              <w:top w:val="single" w:sz="4" w:space="0" w:color="auto"/>
              <w:left w:val="nil"/>
              <w:bottom w:val="nil"/>
              <w:right w:val="nil"/>
            </w:tcBorders>
            <w:vAlign w:val="center"/>
            <w:hideMark/>
          </w:tcPr>
          <w:p w14:paraId="65E0BA4D"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15.65</w:t>
            </w:r>
          </w:p>
        </w:tc>
        <w:tc>
          <w:tcPr>
            <w:tcW w:w="212" w:type="dxa"/>
            <w:vAlign w:val="center"/>
            <w:hideMark/>
          </w:tcPr>
          <w:p w14:paraId="79580EAF" w14:textId="77777777" w:rsidR="002E0C35" w:rsidRDefault="002E0C35">
            <w:pPr>
              <w:rPr>
                <w:rFonts w:eastAsia="Times New Roman"/>
                <w:color w:val="000000"/>
                <w:sz w:val="18"/>
                <w:szCs w:val="18"/>
                <w:lang w:eastAsia="ca-ES"/>
              </w:rPr>
            </w:pPr>
          </w:p>
        </w:tc>
        <w:tc>
          <w:tcPr>
            <w:tcW w:w="937" w:type="dxa"/>
            <w:tcBorders>
              <w:top w:val="single" w:sz="4" w:space="0" w:color="auto"/>
              <w:left w:val="nil"/>
              <w:bottom w:val="nil"/>
              <w:right w:val="nil"/>
            </w:tcBorders>
            <w:vAlign w:val="center"/>
            <w:hideMark/>
          </w:tcPr>
          <w:p w14:paraId="4238534C"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16.75</w:t>
            </w:r>
          </w:p>
        </w:tc>
        <w:tc>
          <w:tcPr>
            <w:tcW w:w="212" w:type="dxa"/>
            <w:vAlign w:val="center"/>
            <w:hideMark/>
          </w:tcPr>
          <w:p w14:paraId="05E0710A" w14:textId="77777777" w:rsidR="002E0C35" w:rsidRDefault="002E0C35">
            <w:pPr>
              <w:rPr>
                <w:rFonts w:eastAsia="Times New Roman"/>
                <w:color w:val="000000"/>
                <w:sz w:val="18"/>
                <w:szCs w:val="18"/>
                <w:lang w:eastAsia="ca-ES"/>
              </w:rPr>
            </w:pPr>
          </w:p>
        </w:tc>
        <w:tc>
          <w:tcPr>
            <w:tcW w:w="937" w:type="dxa"/>
            <w:tcBorders>
              <w:top w:val="single" w:sz="4" w:space="0" w:color="auto"/>
              <w:left w:val="nil"/>
              <w:bottom w:val="nil"/>
              <w:right w:val="nil"/>
            </w:tcBorders>
            <w:vAlign w:val="center"/>
            <w:hideMark/>
          </w:tcPr>
          <w:p w14:paraId="0E5D4BBA"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18.34</w:t>
            </w:r>
          </w:p>
        </w:tc>
        <w:tc>
          <w:tcPr>
            <w:tcW w:w="212" w:type="dxa"/>
            <w:vAlign w:val="center"/>
            <w:hideMark/>
          </w:tcPr>
          <w:p w14:paraId="2C2ECFCD" w14:textId="77777777" w:rsidR="002E0C35" w:rsidRDefault="002E0C35">
            <w:pPr>
              <w:rPr>
                <w:rFonts w:eastAsia="Times New Roman"/>
                <w:color w:val="000000"/>
                <w:sz w:val="18"/>
                <w:szCs w:val="18"/>
                <w:lang w:eastAsia="ca-ES"/>
              </w:rPr>
            </w:pPr>
          </w:p>
        </w:tc>
        <w:tc>
          <w:tcPr>
            <w:tcW w:w="937" w:type="dxa"/>
            <w:tcBorders>
              <w:top w:val="single" w:sz="4" w:space="0" w:color="auto"/>
              <w:left w:val="nil"/>
              <w:bottom w:val="nil"/>
              <w:right w:val="nil"/>
            </w:tcBorders>
            <w:vAlign w:val="center"/>
            <w:hideMark/>
          </w:tcPr>
          <w:p w14:paraId="1AE6ABEA"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19.28</w:t>
            </w:r>
          </w:p>
        </w:tc>
      </w:tr>
      <w:tr w:rsidR="002E0C35" w14:paraId="35ABEE9D" w14:textId="77777777">
        <w:trPr>
          <w:trHeight w:val="8"/>
        </w:trPr>
        <w:tc>
          <w:tcPr>
            <w:tcW w:w="2612" w:type="dxa"/>
            <w:vAlign w:val="center"/>
            <w:hideMark/>
          </w:tcPr>
          <w:p w14:paraId="14234FC1" w14:textId="77777777" w:rsidR="002E0C35" w:rsidRDefault="002E0C35">
            <w:pPr>
              <w:spacing w:after="0"/>
              <w:rPr>
                <w:rFonts w:eastAsia="Times New Roman"/>
                <w:color w:val="000000"/>
                <w:sz w:val="18"/>
                <w:szCs w:val="18"/>
                <w:lang w:val="en-AU" w:eastAsia="ca-ES"/>
              </w:rPr>
            </w:pPr>
            <w:r>
              <w:rPr>
                <w:sz w:val="18"/>
                <w:szCs w:val="18"/>
              </w:rPr>
              <w:t>Industry and Manufacturing (except construction)</w:t>
            </w:r>
            <w:r>
              <w:rPr>
                <w:sz w:val="18"/>
                <w:szCs w:val="18"/>
              </w:rPr>
              <w:tab/>
            </w:r>
          </w:p>
        </w:tc>
        <w:tc>
          <w:tcPr>
            <w:tcW w:w="213" w:type="dxa"/>
            <w:vAlign w:val="center"/>
            <w:hideMark/>
          </w:tcPr>
          <w:p w14:paraId="29B7616D" w14:textId="77777777" w:rsidR="002E0C35" w:rsidRDefault="002E0C35">
            <w:pPr>
              <w:rPr>
                <w:rFonts w:eastAsia="Times New Roman"/>
                <w:color w:val="000000"/>
                <w:sz w:val="18"/>
                <w:szCs w:val="18"/>
                <w:lang w:val="en-AU" w:eastAsia="ca-ES"/>
              </w:rPr>
            </w:pPr>
          </w:p>
        </w:tc>
        <w:tc>
          <w:tcPr>
            <w:tcW w:w="937" w:type="dxa"/>
            <w:vAlign w:val="center"/>
            <w:hideMark/>
          </w:tcPr>
          <w:p w14:paraId="7B2162EB"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127.23</w:t>
            </w:r>
          </w:p>
        </w:tc>
        <w:tc>
          <w:tcPr>
            <w:tcW w:w="212" w:type="dxa"/>
            <w:vAlign w:val="center"/>
            <w:hideMark/>
          </w:tcPr>
          <w:p w14:paraId="4ADCC6C9" w14:textId="77777777" w:rsidR="002E0C35" w:rsidRDefault="002E0C35">
            <w:pPr>
              <w:rPr>
                <w:rFonts w:eastAsia="Times New Roman"/>
                <w:color w:val="000000"/>
                <w:sz w:val="18"/>
                <w:szCs w:val="18"/>
                <w:lang w:eastAsia="ca-ES"/>
              </w:rPr>
            </w:pPr>
          </w:p>
        </w:tc>
        <w:tc>
          <w:tcPr>
            <w:tcW w:w="937" w:type="dxa"/>
            <w:vAlign w:val="center"/>
            <w:hideMark/>
          </w:tcPr>
          <w:p w14:paraId="12C2D8C6"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129.26</w:t>
            </w:r>
          </w:p>
        </w:tc>
        <w:tc>
          <w:tcPr>
            <w:tcW w:w="212" w:type="dxa"/>
            <w:vAlign w:val="center"/>
            <w:hideMark/>
          </w:tcPr>
          <w:p w14:paraId="5802EFE8" w14:textId="77777777" w:rsidR="002E0C35" w:rsidRDefault="002E0C35">
            <w:pPr>
              <w:rPr>
                <w:rFonts w:eastAsia="Times New Roman"/>
                <w:color w:val="000000"/>
                <w:sz w:val="18"/>
                <w:szCs w:val="18"/>
                <w:lang w:eastAsia="ca-ES"/>
              </w:rPr>
            </w:pPr>
          </w:p>
        </w:tc>
        <w:tc>
          <w:tcPr>
            <w:tcW w:w="937" w:type="dxa"/>
            <w:vAlign w:val="center"/>
            <w:hideMark/>
          </w:tcPr>
          <w:p w14:paraId="03BA782B"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115.98</w:t>
            </w:r>
          </w:p>
        </w:tc>
        <w:tc>
          <w:tcPr>
            <w:tcW w:w="212" w:type="dxa"/>
            <w:vAlign w:val="center"/>
            <w:hideMark/>
          </w:tcPr>
          <w:p w14:paraId="23A0B7C7" w14:textId="77777777" w:rsidR="002E0C35" w:rsidRDefault="002E0C35">
            <w:pPr>
              <w:rPr>
                <w:rFonts w:eastAsia="Times New Roman"/>
                <w:color w:val="000000"/>
                <w:sz w:val="18"/>
                <w:szCs w:val="18"/>
                <w:lang w:eastAsia="ca-ES"/>
              </w:rPr>
            </w:pPr>
          </w:p>
        </w:tc>
        <w:tc>
          <w:tcPr>
            <w:tcW w:w="937" w:type="dxa"/>
            <w:vAlign w:val="center"/>
            <w:hideMark/>
          </w:tcPr>
          <w:p w14:paraId="67B722EF"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162.97</w:t>
            </w:r>
          </w:p>
        </w:tc>
        <w:tc>
          <w:tcPr>
            <w:tcW w:w="212" w:type="dxa"/>
            <w:vAlign w:val="center"/>
            <w:hideMark/>
          </w:tcPr>
          <w:p w14:paraId="77C41C43" w14:textId="77777777" w:rsidR="002E0C35" w:rsidRDefault="002E0C35">
            <w:pPr>
              <w:rPr>
                <w:rFonts w:eastAsia="Times New Roman"/>
                <w:color w:val="000000"/>
                <w:sz w:val="18"/>
                <w:szCs w:val="18"/>
                <w:lang w:eastAsia="ca-ES"/>
              </w:rPr>
            </w:pPr>
          </w:p>
        </w:tc>
        <w:tc>
          <w:tcPr>
            <w:tcW w:w="937" w:type="dxa"/>
            <w:vAlign w:val="center"/>
            <w:hideMark/>
          </w:tcPr>
          <w:p w14:paraId="397D36B1"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168.38</w:t>
            </w:r>
          </w:p>
        </w:tc>
        <w:tc>
          <w:tcPr>
            <w:tcW w:w="212" w:type="dxa"/>
            <w:vAlign w:val="center"/>
            <w:hideMark/>
          </w:tcPr>
          <w:p w14:paraId="13A803FD" w14:textId="77777777" w:rsidR="002E0C35" w:rsidRDefault="002E0C35">
            <w:pPr>
              <w:rPr>
                <w:rFonts w:eastAsia="Times New Roman"/>
                <w:color w:val="000000"/>
                <w:sz w:val="18"/>
                <w:szCs w:val="18"/>
                <w:lang w:eastAsia="ca-ES"/>
              </w:rPr>
            </w:pPr>
          </w:p>
        </w:tc>
        <w:tc>
          <w:tcPr>
            <w:tcW w:w="937" w:type="dxa"/>
            <w:vAlign w:val="center"/>
            <w:hideMark/>
          </w:tcPr>
          <w:p w14:paraId="2FADB2AA"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168.18</w:t>
            </w:r>
          </w:p>
        </w:tc>
      </w:tr>
      <w:tr w:rsidR="002E0C35" w14:paraId="59A468E5" w14:textId="77777777">
        <w:trPr>
          <w:trHeight w:val="4"/>
        </w:trPr>
        <w:tc>
          <w:tcPr>
            <w:tcW w:w="2612" w:type="dxa"/>
            <w:hideMark/>
          </w:tcPr>
          <w:p w14:paraId="1FEDC21F" w14:textId="77777777" w:rsidR="002E0C35" w:rsidRDefault="002E0C35">
            <w:pPr>
              <w:spacing w:after="0"/>
              <w:rPr>
                <w:rFonts w:eastAsia="Times New Roman"/>
                <w:color w:val="000000"/>
                <w:sz w:val="18"/>
                <w:szCs w:val="18"/>
                <w:lang w:eastAsia="ca-ES"/>
              </w:rPr>
            </w:pPr>
            <w:r>
              <w:rPr>
                <w:sz w:val="18"/>
                <w:szCs w:val="18"/>
              </w:rPr>
              <w:t>Construction</w:t>
            </w:r>
            <w:r>
              <w:rPr>
                <w:sz w:val="18"/>
                <w:szCs w:val="18"/>
              </w:rPr>
              <w:tab/>
            </w:r>
          </w:p>
        </w:tc>
        <w:tc>
          <w:tcPr>
            <w:tcW w:w="213" w:type="dxa"/>
            <w:vAlign w:val="center"/>
            <w:hideMark/>
          </w:tcPr>
          <w:p w14:paraId="7F3CE4DE" w14:textId="77777777" w:rsidR="002E0C35" w:rsidRDefault="002E0C35">
            <w:pPr>
              <w:rPr>
                <w:rFonts w:eastAsia="Times New Roman"/>
                <w:color w:val="000000"/>
                <w:sz w:val="18"/>
                <w:szCs w:val="18"/>
                <w:lang w:eastAsia="ca-ES"/>
              </w:rPr>
            </w:pPr>
          </w:p>
        </w:tc>
        <w:tc>
          <w:tcPr>
            <w:tcW w:w="937" w:type="dxa"/>
            <w:vAlign w:val="center"/>
            <w:hideMark/>
          </w:tcPr>
          <w:p w14:paraId="5E250F09"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193.2</w:t>
            </w:r>
          </w:p>
        </w:tc>
        <w:tc>
          <w:tcPr>
            <w:tcW w:w="212" w:type="dxa"/>
            <w:vAlign w:val="center"/>
            <w:hideMark/>
          </w:tcPr>
          <w:p w14:paraId="4EBEA5CF" w14:textId="77777777" w:rsidR="002E0C35" w:rsidRDefault="002E0C35">
            <w:pPr>
              <w:rPr>
                <w:rFonts w:eastAsia="Times New Roman"/>
                <w:color w:val="000000"/>
                <w:sz w:val="18"/>
                <w:szCs w:val="18"/>
                <w:lang w:eastAsia="ca-ES"/>
              </w:rPr>
            </w:pPr>
          </w:p>
        </w:tc>
        <w:tc>
          <w:tcPr>
            <w:tcW w:w="937" w:type="dxa"/>
            <w:vAlign w:val="center"/>
            <w:hideMark/>
          </w:tcPr>
          <w:p w14:paraId="02EBD25D"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218.25</w:t>
            </w:r>
          </w:p>
        </w:tc>
        <w:tc>
          <w:tcPr>
            <w:tcW w:w="212" w:type="dxa"/>
            <w:vAlign w:val="center"/>
            <w:hideMark/>
          </w:tcPr>
          <w:p w14:paraId="2BF1FD4C" w14:textId="77777777" w:rsidR="002E0C35" w:rsidRDefault="002E0C35">
            <w:pPr>
              <w:rPr>
                <w:rFonts w:eastAsia="Times New Roman"/>
                <w:color w:val="000000"/>
                <w:sz w:val="18"/>
                <w:szCs w:val="18"/>
                <w:lang w:eastAsia="ca-ES"/>
              </w:rPr>
            </w:pPr>
          </w:p>
        </w:tc>
        <w:tc>
          <w:tcPr>
            <w:tcW w:w="937" w:type="dxa"/>
            <w:vAlign w:val="center"/>
            <w:hideMark/>
          </w:tcPr>
          <w:p w14:paraId="7D8F1956"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241.82</w:t>
            </w:r>
          </w:p>
        </w:tc>
        <w:tc>
          <w:tcPr>
            <w:tcW w:w="212" w:type="dxa"/>
            <w:vAlign w:val="center"/>
            <w:hideMark/>
          </w:tcPr>
          <w:p w14:paraId="75CBE915" w14:textId="77777777" w:rsidR="002E0C35" w:rsidRDefault="002E0C35">
            <w:pPr>
              <w:rPr>
                <w:rFonts w:eastAsia="Times New Roman"/>
                <w:color w:val="000000"/>
                <w:sz w:val="18"/>
                <w:szCs w:val="18"/>
                <w:lang w:eastAsia="ca-ES"/>
              </w:rPr>
            </w:pPr>
          </w:p>
        </w:tc>
        <w:tc>
          <w:tcPr>
            <w:tcW w:w="937" w:type="dxa"/>
            <w:vAlign w:val="center"/>
            <w:hideMark/>
          </w:tcPr>
          <w:p w14:paraId="2AB9B9C0"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272.1</w:t>
            </w:r>
          </w:p>
        </w:tc>
        <w:tc>
          <w:tcPr>
            <w:tcW w:w="212" w:type="dxa"/>
            <w:vAlign w:val="center"/>
            <w:hideMark/>
          </w:tcPr>
          <w:p w14:paraId="3217BC9D" w14:textId="77777777" w:rsidR="002E0C35" w:rsidRDefault="002E0C35">
            <w:pPr>
              <w:rPr>
                <w:rFonts w:eastAsia="Times New Roman"/>
                <w:color w:val="000000"/>
                <w:sz w:val="18"/>
                <w:szCs w:val="18"/>
                <w:lang w:eastAsia="ca-ES"/>
              </w:rPr>
            </w:pPr>
          </w:p>
        </w:tc>
        <w:tc>
          <w:tcPr>
            <w:tcW w:w="937" w:type="dxa"/>
            <w:vAlign w:val="center"/>
            <w:hideMark/>
          </w:tcPr>
          <w:p w14:paraId="53AB9FE9"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309.83</w:t>
            </w:r>
          </w:p>
        </w:tc>
        <w:tc>
          <w:tcPr>
            <w:tcW w:w="212" w:type="dxa"/>
            <w:vAlign w:val="center"/>
            <w:hideMark/>
          </w:tcPr>
          <w:p w14:paraId="7A22956B" w14:textId="77777777" w:rsidR="002E0C35" w:rsidRDefault="002E0C35">
            <w:pPr>
              <w:rPr>
                <w:rFonts w:eastAsia="Times New Roman"/>
                <w:color w:val="000000"/>
                <w:sz w:val="18"/>
                <w:szCs w:val="18"/>
                <w:lang w:eastAsia="ca-ES"/>
              </w:rPr>
            </w:pPr>
          </w:p>
        </w:tc>
        <w:tc>
          <w:tcPr>
            <w:tcW w:w="937" w:type="dxa"/>
            <w:vAlign w:val="center"/>
            <w:hideMark/>
          </w:tcPr>
          <w:p w14:paraId="1BCB19AB"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341.13</w:t>
            </w:r>
          </w:p>
        </w:tc>
      </w:tr>
      <w:tr w:rsidR="002E0C35" w14:paraId="777A4875" w14:textId="77777777">
        <w:trPr>
          <w:trHeight w:val="4"/>
        </w:trPr>
        <w:tc>
          <w:tcPr>
            <w:tcW w:w="2612" w:type="dxa"/>
            <w:hideMark/>
          </w:tcPr>
          <w:p w14:paraId="135906BD" w14:textId="77777777" w:rsidR="002E0C35" w:rsidRDefault="002E0C35">
            <w:pPr>
              <w:spacing w:after="0"/>
              <w:rPr>
                <w:rFonts w:eastAsia="Times New Roman"/>
                <w:color w:val="000000"/>
                <w:sz w:val="18"/>
                <w:szCs w:val="18"/>
                <w:lang w:eastAsia="ca-ES"/>
              </w:rPr>
            </w:pPr>
            <w:r>
              <w:rPr>
                <w:sz w:val="18"/>
                <w:szCs w:val="18"/>
              </w:rPr>
              <w:t>Services</w:t>
            </w:r>
            <w:r>
              <w:rPr>
                <w:sz w:val="18"/>
                <w:szCs w:val="18"/>
              </w:rPr>
              <w:tab/>
            </w:r>
          </w:p>
        </w:tc>
        <w:tc>
          <w:tcPr>
            <w:tcW w:w="213" w:type="dxa"/>
            <w:vAlign w:val="center"/>
            <w:hideMark/>
          </w:tcPr>
          <w:p w14:paraId="59644990" w14:textId="77777777" w:rsidR="002E0C35" w:rsidRDefault="002E0C35">
            <w:pPr>
              <w:rPr>
                <w:rFonts w:eastAsia="Times New Roman"/>
                <w:color w:val="000000"/>
                <w:sz w:val="18"/>
                <w:szCs w:val="18"/>
                <w:lang w:eastAsia="ca-ES"/>
              </w:rPr>
            </w:pPr>
          </w:p>
        </w:tc>
        <w:tc>
          <w:tcPr>
            <w:tcW w:w="937" w:type="dxa"/>
            <w:vAlign w:val="center"/>
            <w:hideMark/>
          </w:tcPr>
          <w:p w14:paraId="77670F65"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2,020.21</w:t>
            </w:r>
          </w:p>
        </w:tc>
        <w:tc>
          <w:tcPr>
            <w:tcW w:w="212" w:type="dxa"/>
            <w:vAlign w:val="center"/>
            <w:hideMark/>
          </w:tcPr>
          <w:p w14:paraId="47C6A015" w14:textId="77777777" w:rsidR="002E0C35" w:rsidRDefault="002E0C35">
            <w:pPr>
              <w:rPr>
                <w:rFonts w:eastAsia="Times New Roman"/>
                <w:color w:val="000000"/>
                <w:sz w:val="18"/>
                <w:szCs w:val="18"/>
                <w:lang w:eastAsia="ca-ES"/>
              </w:rPr>
            </w:pPr>
          </w:p>
        </w:tc>
        <w:tc>
          <w:tcPr>
            <w:tcW w:w="937" w:type="dxa"/>
            <w:vAlign w:val="center"/>
            <w:hideMark/>
          </w:tcPr>
          <w:p w14:paraId="29F8325A"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2,231.40</w:t>
            </w:r>
          </w:p>
        </w:tc>
        <w:tc>
          <w:tcPr>
            <w:tcW w:w="212" w:type="dxa"/>
            <w:vAlign w:val="center"/>
            <w:hideMark/>
          </w:tcPr>
          <w:p w14:paraId="31B06FAD" w14:textId="77777777" w:rsidR="002E0C35" w:rsidRDefault="002E0C35">
            <w:pPr>
              <w:rPr>
                <w:rFonts w:eastAsia="Times New Roman"/>
                <w:color w:val="000000"/>
                <w:sz w:val="18"/>
                <w:szCs w:val="18"/>
                <w:lang w:eastAsia="ca-ES"/>
              </w:rPr>
            </w:pPr>
          </w:p>
        </w:tc>
        <w:tc>
          <w:tcPr>
            <w:tcW w:w="937" w:type="dxa"/>
            <w:vAlign w:val="center"/>
            <w:hideMark/>
          </w:tcPr>
          <w:p w14:paraId="58B9168A"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2,510.21</w:t>
            </w:r>
          </w:p>
        </w:tc>
        <w:tc>
          <w:tcPr>
            <w:tcW w:w="212" w:type="dxa"/>
            <w:vAlign w:val="center"/>
            <w:hideMark/>
          </w:tcPr>
          <w:p w14:paraId="4FA28C0A" w14:textId="77777777" w:rsidR="002E0C35" w:rsidRDefault="002E0C35">
            <w:pPr>
              <w:rPr>
                <w:rFonts w:eastAsia="Times New Roman"/>
                <w:color w:val="000000"/>
                <w:sz w:val="18"/>
                <w:szCs w:val="18"/>
                <w:lang w:eastAsia="ca-ES"/>
              </w:rPr>
            </w:pPr>
          </w:p>
        </w:tc>
        <w:tc>
          <w:tcPr>
            <w:tcW w:w="937" w:type="dxa"/>
            <w:vAlign w:val="center"/>
            <w:hideMark/>
          </w:tcPr>
          <w:p w14:paraId="29E348A8"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2,741.34</w:t>
            </w:r>
          </w:p>
        </w:tc>
        <w:tc>
          <w:tcPr>
            <w:tcW w:w="212" w:type="dxa"/>
            <w:vAlign w:val="center"/>
            <w:hideMark/>
          </w:tcPr>
          <w:p w14:paraId="0F671386" w14:textId="77777777" w:rsidR="002E0C35" w:rsidRDefault="002E0C35">
            <w:pPr>
              <w:rPr>
                <w:rFonts w:eastAsia="Times New Roman"/>
                <w:color w:val="000000"/>
                <w:sz w:val="18"/>
                <w:szCs w:val="18"/>
                <w:lang w:eastAsia="ca-ES"/>
              </w:rPr>
            </w:pPr>
          </w:p>
        </w:tc>
        <w:tc>
          <w:tcPr>
            <w:tcW w:w="937" w:type="dxa"/>
            <w:vAlign w:val="center"/>
            <w:hideMark/>
          </w:tcPr>
          <w:p w14:paraId="0064C1E4"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2,898.75</w:t>
            </w:r>
          </w:p>
        </w:tc>
        <w:tc>
          <w:tcPr>
            <w:tcW w:w="212" w:type="dxa"/>
            <w:vAlign w:val="center"/>
            <w:hideMark/>
          </w:tcPr>
          <w:p w14:paraId="346F02DF" w14:textId="77777777" w:rsidR="002E0C35" w:rsidRDefault="002E0C35">
            <w:pPr>
              <w:rPr>
                <w:rFonts w:eastAsia="Times New Roman"/>
                <w:color w:val="000000"/>
                <w:sz w:val="18"/>
                <w:szCs w:val="18"/>
                <w:lang w:eastAsia="ca-ES"/>
              </w:rPr>
            </w:pPr>
          </w:p>
        </w:tc>
        <w:tc>
          <w:tcPr>
            <w:tcW w:w="937" w:type="dxa"/>
            <w:vAlign w:val="center"/>
            <w:hideMark/>
          </w:tcPr>
          <w:p w14:paraId="21CE03F3"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3,098.60</w:t>
            </w:r>
          </w:p>
        </w:tc>
      </w:tr>
      <w:tr w:rsidR="002E0C35" w14:paraId="4ECE8382" w14:textId="77777777">
        <w:trPr>
          <w:trHeight w:val="17"/>
        </w:trPr>
        <w:tc>
          <w:tcPr>
            <w:tcW w:w="2612" w:type="dxa"/>
            <w:hideMark/>
          </w:tcPr>
          <w:p w14:paraId="293A9FC6" w14:textId="77777777" w:rsidR="002E0C35" w:rsidRDefault="002E0C35">
            <w:pPr>
              <w:spacing w:after="0"/>
              <w:rPr>
                <w:rFonts w:eastAsia="Times New Roman"/>
                <w:color w:val="000000"/>
                <w:sz w:val="18"/>
                <w:szCs w:val="18"/>
                <w:lang w:val="en-AU" w:eastAsia="ca-ES"/>
              </w:rPr>
            </w:pPr>
            <w:r>
              <w:rPr>
                <w:sz w:val="18"/>
                <w:szCs w:val="18"/>
              </w:rPr>
              <w:t>Wholesale and Retail Trade. Repair of Motor Vehicles; Accommodation and Food Services; Transport and Storage; Information and Communication</w:t>
            </w:r>
            <w:r>
              <w:rPr>
                <w:sz w:val="18"/>
                <w:szCs w:val="18"/>
              </w:rPr>
              <w:tab/>
            </w:r>
          </w:p>
        </w:tc>
        <w:tc>
          <w:tcPr>
            <w:tcW w:w="213" w:type="dxa"/>
            <w:vAlign w:val="center"/>
            <w:hideMark/>
          </w:tcPr>
          <w:p w14:paraId="49103EBA" w14:textId="77777777" w:rsidR="002E0C35" w:rsidRDefault="002E0C35">
            <w:pPr>
              <w:rPr>
                <w:rFonts w:eastAsia="Times New Roman"/>
                <w:color w:val="000000"/>
                <w:sz w:val="18"/>
                <w:szCs w:val="18"/>
                <w:lang w:val="en-AU" w:eastAsia="ca-ES"/>
              </w:rPr>
            </w:pPr>
          </w:p>
        </w:tc>
        <w:tc>
          <w:tcPr>
            <w:tcW w:w="937" w:type="dxa"/>
            <w:vAlign w:val="center"/>
            <w:hideMark/>
          </w:tcPr>
          <w:p w14:paraId="0F435092"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663.43</w:t>
            </w:r>
          </w:p>
        </w:tc>
        <w:tc>
          <w:tcPr>
            <w:tcW w:w="212" w:type="dxa"/>
            <w:vAlign w:val="center"/>
            <w:hideMark/>
          </w:tcPr>
          <w:p w14:paraId="2476B334" w14:textId="77777777" w:rsidR="002E0C35" w:rsidRDefault="002E0C35">
            <w:pPr>
              <w:rPr>
                <w:rFonts w:eastAsia="Times New Roman"/>
                <w:color w:val="000000"/>
                <w:sz w:val="18"/>
                <w:szCs w:val="18"/>
                <w:lang w:eastAsia="ca-ES"/>
              </w:rPr>
            </w:pPr>
          </w:p>
        </w:tc>
        <w:tc>
          <w:tcPr>
            <w:tcW w:w="937" w:type="dxa"/>
            <w:vAlign w:val="center"/>
            <w:hideMark/>
          </w:tcPr>
          <w:p w14:paraId="78C59446"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705.08</w:t>
            </w:r>
          </w:p>
        </w:tc>
        <w:tc>
          <w:tcPr>
            <w:tcW w:w="212" w:type="dxa"/>
            <w:vAlign w:val="center"/>
            <w:hideMark/>
          </w:tcPr>
          <w:p w14:paraId="4ED63F15" w14:textId="77777777" w:rsidR="002E0C35" w:rsidRDefault="002E0C35">
            <w:pPr>
              <w:rPr>
                <w:rFonts w:eastAsia="Times New Roman"/>
                <w:color w:val="000000"/>
                <w:sz w:val="18"/>
                <w:szCs w:val="18"/>
                <w:lang w:eastAsia="ca-ES"/>
              </w:rPr>
            </w:pPr>
          </w:p>
        </w:tc>
        <w:tc>
          <w:tcPr>
            <w:tcW w:w="937" w:type="dxa"/>
            <w:vAlign w:val="center"/>
            <w:hideMark/>
          </w:tcPr>
          <w:p w14:paraId="0C3EFA00"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839.45</w:t>
            </w:r>
          </w:p>
        </w:tc>
        <w:tc>
          <w:tcPr>
            <w:tcW w:w="212" w:type="dxa"/>
            <w:vAlign w:val="center"/>
            <w:hideMark/>
          </w:tcPr>
          <w:p w14:paraId="67097EA8" w14:textId="77777777" w:rsidR="002E0C35" w:rsidRDefault="002E0C35">
            <w:pPr>
              <w:rPr>
                <w:rFonts w:eastAsia="Times New Roman"/>
                <w:color w:val="000000"/>
                <w:sz w:val="18"/>
                <w:szCs w:val="18"/>
                <w:lang w:eastAsia="ca-ES"/>
              </w:rPr>
            </w:pPr>
          </w:p>
        </w:tc>
        <w:tc>
          <w:tcPr>
            <w:tcW w:w="937" w:type="dxa"/>
            <w:vAlign w:val="center"/>
            <w:hideMark/>
          </w:tcPr>
          <w:p w14:paraId="724CD6C2"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913.83</w:t>
            </w:r>
          </w:p>
        </w:tc>
        <w:tc>
          <w:tcPr>
            <w:tcW w:w="212" w:type="dxa"/>
            <w:vAlign w:val="center"/>
            <w:hideMark/>
          </w:tcPr>
          <w:p w14:paraId="08D7C79E" w14:textId="77777777" w:rsidR="002E0C35" w:rsidRDefault="002E0C35">
            <w:pPr>
              <w:rPr>
                <w:rFonts w:eastAsia="Times New Roman"/>
                <w:color w:val="000000"/>
                <w:sz w:val="18"/>
                <w:szCs w:val="18"/>
                <w:lang w:eastAsia="ca-ES"/>
              </w:rPr>
            </w:pPr>
          </w:p>
        </w:tc>
        <w:tc>
          <w:tcPr>
            <w:tcW w:w="937" w:type="dxa"/>
            <w:vAlign w:val="center"/>
            <w:hideMark/>
          </w:tcPr>
          <w:p w14:paraId="5911A4AE"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950.23</w:t>
            </w:r>
          </w:p>
        </w:tc>
        <w:tc>
          <w:tcPr>
            <w:tcW w:w="212" w:type="dxa"/>
            <w:vAlign w:val="center"/>
            <w:hideMark/>
          </w:tcPr>
          <w:p w14:paraId="14E78E77" w14:textId="77777777" w:rsidR="002E0C35" w:rsidRDefault="002E0C35">
            <w:pPr>
              <w:rPr>
                <w:rFonts w:eastAsia="Times New Roman"/>
                <w:color w:val="000000"/>
                <w:sz w:val="18"/>
                <w:szCs w:val="18"/>
                <w:lang w:eastAsia="ca-ES"/>
              </w:rPr>
            </w:pPr>
          </w:p>
        </w:tc>
        <w:tc>
          <w:tcPr>
            <w:tcW w:w="937" w:type="dxa"/>
            <w:vAlign w:val="center"/>
            <w:hideMark/>
          </w:tcPr>
          <w:p w14:paraId="12512A40"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980.02</w:t>
            </w:r>
          </w:p>
        </w:tc>
      </w:tr>
      <w:tr w:rsidR="002E0C35" w14:paraId="14C44DDF" w14:textId="77777777">
        <w:trPr>
          <w:trHeight w:val="21"/>
        </w:trPr>
        <w:tc>
          <w:tcPr>
            <w:tcW w:w="2612" w:type="dxa"/>
            <w:hideMark/>
          </w:tcPr>
          <w:p w14:paraId="6397FD26" w14:textId="77777777" w:rsidR="002E0C35" w:rsidRDefault="002E0C35">
            <w:pPr>
              <w:spacing w:after="0"/>
              <w:rPr>
                <w:rFonts w:eastAsia="Times New Roman"/>
                <w:color w:val="000000"/>
                <w:sz w:val="18"/>
                <w:szCs w:val="18"/>
                <w:lang w:val="en-AU" w:eastAsia="ca-ES"/>
              </w:rPr>
            </w:pPr>
            <w:r>
              <w:rPr>
                <w:sz w:val="18"/>
                <w:szCs w:val="18"/>
              </w:rPr>
              <w:t>Financial and Insurance Activities; Real Estate Activities; Professional, Scientific and Technical Activities; Administrative and Support Service Activities</w:t>
            </w:r>
            <w:r>
              <w:rPr>
                <w:sz w:val="18"/>
                <w:szCs w:val="18"/>
              </w:rPr>
              <w:tab/>
            </w:r>
          </w:p>
        </w:tc>
        <w:tc>
          <w:tcPr>
            <w:tcW w:w="213" w:type="dxa"/>
            <w:vAlign w:val="center"/>
            <w:hideMark/>
          </w:tcPr>
          <w:p w14:paraId="58D77C5C" w14:textId="77777777" w:rsidR="002E0C35" w:rsidRDefault="002E0C35">
            <w:pPr>
              <w:rPr>
                <w:rFonts w:eastAsia="Times New Roman"/>
                <w:color w:val="000000"/>
                <w:sz w:val="18"/>
                <w:szCs w:val="18"/>
                <w:lang w:val="en-AU" w:eastAsia="ca-ES"/>
              </w:rPr>
            </w:pPr>
          </w:p>
        </w:tc>
        <w:tc>
          <w:tcPr>
            <w:tcW w:w="937" w:type="dxa"/>
            <w:vAlign w:val="center"/>
            <w:hideMark/>
          </w:tcPr>
          <w:p w14:paraId="5DCAC24B"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842.68</w:t>
            </w:r>
          </w:p>
        </w:tc>
        <w:tc>
          <w:tcPr>
            <w:tcW w:w="212" w:type="dxa"/>
            <w:vAlign w:val="center"/>
            <w:hideMark/>
          </w:tcPr>
          <w:p w14:paraId="468C8E2A" w14:textId="77777777" w:rsidR="002E0C35" w:rsidRDefault="002E0C35">
            <w:pPr>
              <w:rPr>
                <w:rFonts w:eastAsia="Times New Roman"/>
                <w:color w:val="000000"/>
                <w:sz w:val="18"/>
                <w:szCs w:val="18"/>
                <w:lang w:eastAsia="ca-ES"/>
              </w:rPr>
            </w:pPr>
          </w:p>
        </w:tc>
        <w:tc>
          <w:tcPr>
            <w:tcW w:w="937" w:type="dxa"/>
            <w:vAlign w:val="center"/>
            <w:hideMark/>
          </w:tcPr>
          <w:p w14:paraId="1936AFB6"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974.47</w:t>
            </w:r>
          </w:p>
        </w:tc>
        <w:tc>
          <w:tcPr>
            <w:tcW w:w="212" w:type="dxa"/>
            <w:vAlign w:val="center"/>
            <w:hideMark/>
          </w:tcPr>
          <w:p w14:paraId="61FF9369" w14:textId="77777777" w:rsidR="002E0C35" w:rsidRDefault="002E0C35">
            <w:pPr>
              <w:rPr>
                <w:rFonts w:eastAsia="Times New Roman"/>
                <w:color w:val="000000"/>
                <w:sz w:val="18"/>
                <w:szCs w:val="18"/>
                <w:lang w:eastAsia="ca-ES"/>
              </w:rPr>
            </w:pPr>
          </w:p>
        </w:tc>
        <w:tc>
          <w:tcPr>
            <w:tcW w:w="937" w:type="dxa"/>
            <w:vAlign w:val="center"/>
            <w:hideMark/>
          </w:tcPr>
          <w:p w14:paraId="24C70920"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1,085.19</w:t>
            </w:r>
          </w:p>
        </w:tc>
        <w:tc>
          <w:tcPr>
            <w:tcW w:w="212" w:type="dxa"/>
            <w:vAlign w:val="center"/>
            <w:hideMark/>
          </w:tcPr>
          <w:p w14:paraId="02B5CC46" w14:textId="77777777" w:rsidR="002E0C35" w:rsidRDefault="002E0C35">
            <w:pPr>
              <w:rPr>
                <w:rFonts w:eastAsia="Times New Roman"/>
                <w:color w:val="000000"/>
                <w:sz w:val="18"/>
                <w:szCs w:val="18"/>
                <w:lang w:eastAsia="ca-ES"/>
              </w:rPr>
            </w:pPr>
          </w:p>
        </w:tc>
        <w:tc>
          <w:tcPr>
            <w:tcW w:w="937" w:type="dxa"/>
            <w:vAlign w:val="center"/>
            <w:hideMark/>
          </w:tcPr>
          <w:p w14:paraId="136A3D06"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1,200.94</w:t>
            </w:r>
          </w:p>
        </w:tc>
        <w:tc>
          <w:tcPr>
            <w:tcW w:w="212" w:type="dxa"/>
            <w:vAlign w:val="center"/>
            <w:hideMark/>
          </w:tcPr>
          <w:p w14:paraId="6DB3CD5F" w14:textId="77777777" w:rsidR="002E0C35" w:rsidRDefault="002E0C35">
            <w:pPr>
              <w:rPr>
                <w:rFonts w:eastAsia="Times New Roman"/>
                <w:color w:val="000000"/>
                <w:sz w:val="18"/>
                <w:szCs w:val="18"/>
                <w:lang w:eastAsia="ca-ES"/>
              </w:rPr>
            </w:pPr>
          </w:p>
        </w:tc>
        <w:tc>
          <w:tcPr>
            <w:tcW w:w="937" w:type="dxa"/>
            <w:vAlign w:val="center"/>
            <w:hideMark/>
          </w:tcPr>
          <w:p w14:paraId="25DA9D37"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1,274.55</w:t>
            </w:r>
          </w:p>
        </w:tc>
        <w:tc>
          <w:tcPr>
            <w:tcW w:w="212" w:type="dxa"/>
            <w:vAlign w:val="center"/>
            <w:hideMark/>
          </w:tcPr>
          <w:p w14:paraId="4ECE0971" w14:textId="77777777" w:rsidR="002E0C35" w:rsidRDefault="002E0C35">
            <w:pPr>
              <w:rPr>
                <w:rFonts w:eastAsia="Times New Roman"/>
                <w:color w:val="000000"/>
                <w:sz w:val="18"/>
                <w:szCs w:val="18"/>
                <w:lang w:eastAsia="ca-ES"/>
              </w:rPr>
            </w:pPr>
          </w:p>
        </w:tc>
        <w:tc>
          <w:tcPr>
            <w:tcW w:w="937" w:type="dxa"/>
            <w:vAlign w:val="center"/>
            <w:hideMark/>
          </w:tcPr>
          <w:p w14:paraId="514D124F"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1,393.33</w:t>
            </w:r>
          </w:p>
        </w:tc>
      </w:tr>
      <w:tr w:rsidR="002E0C35" w14:paraId="484FDA55" w14:textId="77777777">
        <w:trPr>
          <w:trHeight w:val="25"/>
        </w:trPr>
        <w:tc>
          <w:tcPr>
            <w:tcW w:w="2612" w:type="dxa"/>
            <w:hideMark/>
          </w:tcPr>
          <w:p w14:paraId="49EC3070" w14:textId="77777777" w:rsidR="002E0C35" w:rsidRDefault="002E0C35">
            <w:pPr>
              <w:spacing w:after="0"/>
              <w:rPr>
                <w:rFonts w:eastAsia="Times New Roman"/>
                <w:color w:val="000000"/>
                <w:sz w:val="18"/>
                <w:szCs w:val="18"/>
                <w:lang w:eastAsia="ca-ES"/>
              </w:rPr>
            </w:pPr>
            <w:r>
              <w:rPr>
                <w:sz w:val="18"/>
                <w:szCs w:val="18"/>
              </w:rPr>
              <w:t>Public administration, defence, education, human health and social work activities; Arts, entertainment and recreation; other service activities; activities of household and extra-territorial organizations and bodies</w:t>
            </w:r>
            <w:r>
              <w:rPr>
                <w:sz w:val="18"/>
                <w:szCs w:val="18"/>
              </w:rPr>
              <w:tab/>
            </w:r>
          </w:p>
        </w:tc>
        <w:tc>
          <w:tcPr>
            <w:tcW w:w="213" w:type="dxa"/>
            <w:vAlign w:val="center"/>
            <w:hideMark/>
          </w:tcPr>
          <w:p w14:paraId="050B1D05" w14:textId="77777777" w:rsidR="002E0C35" w:rsidRDefault="002E0C35">
            <w:pPr>
              <w:rPr>
                <w:rFonts w:eastAsia="Times New Roman"/>
                <w:color w:val="000000"/>
                <w:sz w:val="18"/>
                <w:szCs w:val="18"/>
                <w:lang w:eastAsia="ca-ES"/>
              </w:rPr>
            </w:pPr>
          </w:p>
        </w:tc>
        <w:tc>
          <w:tcPr>
            <w:tcW w:w="937" w:type="dxa"/>
            <w:vAlign w:val="center"/>
            <w:hideMark/>
          </w:tcPr>
          <w:p w14:paraId="1665049D"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514.1</w:t>
            </w:r>
          </w:p>
        </w:tc>
        <w:tc>
          <w:tcPr>
            <w:tcW w:w="212" w:type="dxa"/>
            <w:vAlign w:val="center"/>
            <w:hideMark/>
          </w:tcPr>
          <w:p w14:paraId="3C6EAC90" w14:textId="77777777" w:rsidR="002E0C35" w:rsidRDefault="002E0C35">
            <w:pPr>
              <w:rPr>
                <w:rFonts w:eastAsia="Times New Roman"/>
                <w:color w:val="000000"/>
                <w:sz w:val="18"/>
                <w:szCs w:val="18"/>
                <w:lang w:eastAsia="ca-ES"/>
              </w:rPr>
            </w:pPr>
          </w:p>
        </w:tc>
        <w:tc>
          <w:tcPr>
            <w:tcW w:w="937" w:type="dxa"/>
            <w:vAlign w:val="center"/>
            <w:hideMark/>
          </w:tcPr>
          <w:p w14:paraId="7CDEEC9F"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551.86</w:t>
            </w:r>
          </w:p>
        </w:tc>
        <w:tc>
          <w:tcPr>
            <w:tcW w:w="212" w:type="dxa"/>
            <w:vAlign w:val="center"/>
            <w:hideMark/>
          </w:tcPr>
          <w:p w14:paraId="0F288793" w14:textId="77777777" w:rsidR="002E0C35" w:rsidRDefault="002E0C35">
            <w:pPr>
              <w:rPr>
                <w:rFonts w:eastAsia="Times New Roman"/>
                <w:color w:val="000000"/>
                <w:sz w:val="18"/>
                <w:szCs w:val="18"/>
                <w:lang w:eastAsia="ca-ES"/>
              </w:rPr>
            </w:pPr>
          </w:p>
        </w:tc>
        <w:tc>
          <w:tcPr>
            <w:tcW w:w="937" w:type="dxa"/>
            <w:vAlign w:val="center"/>
            <w:hideMark/>
          </w:tcPr>
          <w:p w14:paraId="20E5D6F7"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585.58</w:t>
            </w:r>
          </w:p>
        </w:tc>
        <w:tc>
          <w:tcPr>
            <w:tcW w:w="212" w:type="dxa"/>
            <w:vAlign w:val="center"/>
            <w:hideMark/>
          </w:tcPr>
          <w:p w14:paraId="2C747CED" w14:textId="77777777" w:rsidR="002E0C35" w:rsidRDefault="002E0C35">
            <w:pPr>
              <w:rPr>
                <w:rFonts w:eastAsia="Times New Roman"/>
                <w:color w:val="000000"/>
                <w:sz w:val="18"/>
                <w:szCs w:val="18"/>
                <w:lang w:eastAsia="ca-ES"/>
              </w:rPr>
            </w:pPr>
          </w:p>
        </w:tc>
        <w:tc>
          <w:tcPr>
            <w:tcW w:w="937" w:type="dxa"/>
            <w:vAlign w:val="center"/>
            <w:hideMark/>
          </w:tcPr>
          <w:p w14:paraId="0BE9569C"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626.57</w:t>
            </w:r>
          </w:p>
        </w:tc>
        <w:tc>
          <w:tcPr>
            <w:tcW w:w="212" w:type="dxa"/>
            <w:vAlign w:val="center"/>
            <w:hideMark/>
          </w:tcPr>
          <w:p w14:paraId="11AC4F3B" w14:textId="77777777" w:rsidR="002E0C35" w:rsidRDefault="002E0C35">
            <w:pPr>
              <w:rPr>
                <w:rFonts w:eastAsia="Times New Roman"/>
                <w:color w:val="000000"/>
                <w:sz w:val="18"/>
                <w:szCs w:val="18"/>
                <w:lang w:eastAsia="ca-ES"/>
              </w:rPr>
            </w:pPr>
          </w:p>
        </w:tc>
        <w:tc>
          <w:tcPr>
            <w:tcW w:w="937" w:type="dxa"/>
            <w:vAlign w:val="center"/>
            <w:hideMark/>
          </w:tcPr>
          <w:p w14:paraId="1A683286"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673.97</w:t>
            </w:r>
          </w:p>
        </w:tc>
        <w:tc>
          <w:tcPr>
            <w:tcW w:w="212" w:type="dxa"/>
            <w:vAlign w:val="center"/>
            <w:hideMark/>
          </w:tcPr>
          <w:p w14:paraId="2A66F8FA" w14:textId="77777777" w:rsidR="002E0C35" w:rsidRDefault="002E0C35">
            <w:pPr>
              <w:rPr>
                <w:rFonts w:eastAsia="Times New Roman"/>
                <w:color w:val="000000"/>
                <w:sz w:val="18"/>
                <w:szCs w:val="18"/>
                <w:lang w:eastAsia="ca-ES"/>
              </w:rPr>
            </w:pPr>
          </w:p>
        </w:tc>
        <w:tc>
          <w:tcPr>
            <w:tcW w:w="937" w:type="dxa"/>
            <w:vAlign w:val="center"/>
            <w:hideMark/>
          </w:tcPr>
          <w:p w14:paraId="4B6A4E6F"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725.25</w:t>
            </w:r>
          </w:p>
        </w:tc>
      </w:tr>
      <w:tr w:rsidR="002E0C35" w14:paraId="2B71F237" w14:textId="77777777">
        <w:trPr>
          <w:trHeight w:val="4"/>
        </w:trPr>
        <w:tc>
          <w:tcPr>
            <w:tcW w:w="2612" w:type="dxa"/>
            <w:vAlign w:val="center"/>
            <w:hideMark/>
          </w:tcPr>
          <w:p w14:paraId="3A77B8D5" w14:textId="77777777" w:rsidR="002E0C35" w:rsidRDefault="002E0C35">
            <w:pPr>
              <w:spacing w:after="0"/>
              <w:rPr>
                <w:rFonts w:eastAsia="Times New Roman"/>
                <w:b/>
                <w:bCs/>
                <w:color w:val="000000"/>
                <w:sz w:val="18"/>
                <w:szCs w:val="18"/>
                <w:lang w:eastAsia="ca-ES"/>
              </w:rPr>
            </w:pPr>
            <w:r>
              <w:rPr>
                <w:rFonts w:eastAsia="Times New Roman"/>
                <w:b/>
                <w:bCs/>
                <w:color w:val="000000"/>
                <w:sz w:val="18"/>
                <w:szCs w:val="18"/>
                <w:lang w:eastAsia="ca-ES"/>
              </w:rPr>
              <w:t>GVA total</w:t>
            </w:r>
            <w:r>
              <w:rPr>
                <w:rFonts w:eastAsia="Times New Roman"/>
                <w:color w:val="000000"/>
                <w:sz w:val="18"/>
                <w:szCs w:val="18"/>
                <w:lang w:eastAsia="ca-ES"/>
              </w:rPr>
              <w:t xml:space="preserve"> </w:t>
            </w:r>
          </w:p>
        </w:tc>
        <w:tc>
          <w:tcPr>
            <w:tcW w:w="213" w:type="dxa"/>
            <w:vAlign w:val="center"/>
            <w:hideMark/>
          </w:tcPr>
          <w:p w14:paraId="1DFAA7EF" w14:textId="77777777" w:rsidR="002E0C35" w:rsidRDefault="002E0C35">
            <w:pPr>
              <w:rPr>
                <w:rFonts w:eastAsia="Times New Roman"/>
                <w:b/>
                <w:bCs/>
                <w:color w:val="000000"/>
                <w:sz w:val="18"/>
                <w:szCs w:val="18"/>
                <w:lang w:eastAsia="ca-ES"/>
              </w:rPr>
            </w:pPr>
          </w:p>
        </w:tc>
        <w:tc>
          <w:tcPr>
            <w:tcW w:w="937" w:type="dxa"/>
            <w:vAlign w:val="center"/>
            <w:hideMark/>
          </w:tcPr>
          <w:p w14:paraId="34094C86" w14:textId="77777777" w:rsidR="002E0C35" w:rsidRDefault="002E0C35">
            <w:pPr>
              <w:spacing w:after="0"/>
              <w:jc w:val="right"/>
              <w:rPr>
                <w:rFonts w:eastAsia="Times New Roman"/>
                <w:b/>
                <w:bCs/>
                <w:color w:val="000000"/>
                <w:sz w:val="18"/>
                <w:szCs w:val="18"/>
                <w:lang w:eastAsia="ca-ES"/>
              </w:rPr>
            </w:pPr>
            <w:r>
              <w:rPr>
                <w:rFonts w:eastAsia="Times New Roman"/>
                <w:b/>
                <w:bCs/>
                <w:color w:val="000000"/>
                <w:sz w:val="18"/>
                <w:szCs w:val="18"/>
                <w:lang w:eastAsia="ca-ES"/>
              </w:rPr>
              <w:t>2,354.80</w:t>
            </w:r>
          </w:p>
        </w:tc>
        <w:tc>
          <w:tcPr>
            <w:tcW w:w="212" w:type="dxa"/>
            <w:vAlign w:val="center"/>
            <w:hideMark/>
          </w:tcPr>
          <w:p w14:paraId="63C97C35" w14:textId="77777777" w:rsidR="002E0C35" w:rsidRDefault="002E0C35">
            <w:pPr>
              <w:rPr>
                <w:rFonts w:eastAsia="Times New Roman"/>
                <w:b/>
                <w:bCs/>
                <w:color w:val="000000"/>
                <w:sz w:val="18"/>
                <w:szCs w:val="18"/>
                <w:lang w:eastAsia="ca-ES"/>
              </w:rPr>
            </w:pPr>
          </w:p>
        </w:tc>
        <w:tc>
          <w:tcPr>
            <w:tcW w:w="937" w:type="dxa"/>
            <w:vAlign w:val="center"/>
            <w:hideMark/>
          </w:tcPr>
          <w:p w14:paraId="43AEDAB1" w14:textId="77777777" w:rsidR="002E0C35" w:rsidRDefault="002E0C35">
            <w:pPr>
              <w:spacing w:after="0"/>
              <w:jc w:val="right"/>
              <w:rPr>
                <w:rFonts w:eastAsia="Times New Roman"/>
                <w:b/>
                <w:bCs/>
                <w:color w:val="000000"/>
                <w:sz w:val="18"/>
                <w:szCs w:val="18"/>
                <w:lang w:eastAsia="ca-ES"/>
              </w:rPr>
            </w:pPr>
            <w:r>
              <w:rPr>
                <w:rFonts w:eastAsia="Times New Roman"/>
                <w:b/>
                <w:bCs/>
                <w:color w:val="000000"/>
                <w:sz w:val="18"/>
                <w:szCs w:val="18"/>
                <w:lang w:eastAsia="ca-ES"/>
              </w:rPr>
              <w:t>2,593.87</w:t>
            </w:r>
          </w:p>
        </w:tc>
        <w:tc>
          <w:tcPr>
            <w:tcW w:w="212" w:type="dxa"/>
            <w:vAlign w:val="center"/>
            <w:hideMark/>
          </w:tcPr>
          <w:p w14:paraId="26087F2F" w14:textId="77777777" w:rsidR="002E0C35" w:rsidRDefault="002E0C35">
            <w:pPr>
              <w:rPr>
                <w:rFonts w:eastAsia="Times New Roman"/>
                <w:b/>
                <w:bCs/>
                <w:color w:val="000000"/>
                <w:sz w:val="18"/>
                <w:szCs w:val="18"/>
                <w:lang w:eastAsia="ca-ES"/>
              </w:rPr>
            </w:pPr>
          </w:p>
        </w:tc>
        <w:tc>
          <w:tcPr>
            <w:tcW w:w="937" w:type="dxa"/>
            <w:vAlign w:val="center"/>
            <w:hideMark/>
          </w:tcPr>
          <w:p w14:paraId="2F040179" w14:textId="77777777" w:rsidR="002E0C35" w:rsidRDefault="002E0C35">
            <w:pPr>
              <w:spacing w:after="0"/>
              <w:jc w:val="right"/>
              <w:rPr>
                <w:rFonts w:eastAsia="Times New Roman"/>
                <w:b/>
                <w:bCs/>
                <w:color w:val="000000"/>
                <w:sz w:val="18"/>
                <w:szCs w:val="18"/>
                <w:lang w:eastAsia="ca-ES"/>
              </w:rPr>
            </w:pPr>
            <w:r>
              <w:rPr>
                <w:rFonts w:eastAsia="Times New Roman"/>
                <w:b/>
                <w:bCs/>
                <w:color w:val="000000"/>
                <w:sz w:val="18"/>
                <w:szCs w:val="18"/>
                <w:lang w:eastAsia="ca-ES"/>
              </w:rPr>
              <w:t>2,883.66</w:t>
            </w:r>
          </w:p>
        </w:tc>
        <w:tc>
          <w:tcPr>
            <w:tcW w:w="212" w:type="dxa"/>
            <w:vAlign w:val="center"/>
            <w:hideMark/>
          </w:tcPr>
          <w:p w14:paraId="47B938CD" w14:textId="77777777" w:rsidR="002E0C35" w:rsidRDefault="002E0C35">
            <w:pPr>
              <w:rPr>
                <w:rFonts w:eastAsia="Times New Roman"/>
                <w:b/>
                <w:bCs/>
                <w:color w:val="000000"/>
                <w:sz w:val="18"/>
                <w:szCs w:val="18"/>
                <w:lang w:eastAsia="ca-ES"/>
              </w:rPr>
            </w:pPr>
          </w:p>
        </w:tc>
        <w:tc>
          <w:tcPr>
            <w:tcW w:w="937" w:type="dxa"/>
            <w:vAlign w:val="center"/>
            <w:hideMark/>
          </w:tcPr>
          <w:p w14:paraId="27C4F301" w14:textId="77777777" w:rsidR="002E0C35" w:rsidRDefault="002E0C35">
            <w:pPr>
              <w:spacing w:after="0"/>
              <w:jc w:val="right"/>
              <w:rPr>
                <w:rFonts w:eastAsia="Times New Roman"/>
                <w:b/>
                <w:bCs/>
                <w:color w:val="000000"/>
                <w:sz w:val="18"/>
                <w:szCs w:val="18"/>
                <w:lang w:eastAsia="ca-ES"/>
              </w:rPr>
            </w:pPr>
            <w:r>
              <w:rPr>
                <w:rFonts w:eastAsia="Times New Roman"/>
                <w:b/>
                <w:bCs/>
                <w:color w:val="000000"/>
                <w:sz w:val="18"/>
                <w:szCs w:val="18"/>
                <w:lang w:eastAsia="ca-ES"/>
              </w:rPr>
              <w:t>3,193.16</w:t>
            </w:r>
          </w:p>
        </w:tc>
        <w:tc>
          <w:tcPr>
            <w:tcW w:w="212" w:type="dxa"/>
            <w:vAlign w:val="center"/>
            <w:hideMark/>
          </w:tcPr>
          <w:p w14:paraId="49AB41BB" w14:textId="77777777" w:rsidR="002E0C35" w:rsidRDefault="002E0C35">
            <w:pPr>
              <w:rPr>
                <w:rFonts w:eastAsia="Times New Roman"/>
                <w:b/>
                <w:bCs/>
                <w:color w:val="000000"/>
                <w:sz w:val="18"/>
                <w:szCs w:val="18"/>
                <w:lang w:eastAsia="ca-ES"/>
              </w:rPr>
            </w:pPr>
          </w:p>
        </w:tc>
        <w:tc>
          <w:tcPr>
            <w:tcW w:w="937" w:type="dxa"/>
            <w:vAlign w:val="center"/>
            <w:hideMark/>
          </w:tcPr>
          <w:p w14:paraId="4A059101" w14:textId="77777777" w:rsidR="002E0C35" w:rsidRDefault="002E0C35">
            <w:pPr>
              <w:spacing w:after="0"/>
              <w:jc w:val="right"/>
              <w:rPr>
                <w:rFonts w:eastAsia="Times New Roman"/>
                <w:b/>
                <w:bCs/>
                <w:color w:val="000000"/>
                <w:sz w:val="18"/>
                <w:szCs w:val="18"/>
                <w:lang w:eastAsia="ca-ES"/>
              </w:rPr>
            </w:pPr>
            <w:r>
              <w:rPr>
                <w:rFonts w:eastAsia="Times New Roman"/>
                <w:b/>
                <w:bCs/>
                <w:color w:val="000000"/>
                <w:sz w:val="18"/>
                <w:szCs w:val="18"/>
                <w:lang w:eastAsia="ca-ES"/>
              </w:rPr>
              <w:t>3,395.30</w:t>
            </w:r>
          </w:p>
        </w:tc>
        <w:tc>
          <w:tcPr>
            <w:tcW w:w="212" w:type="dxa"/>
            <w:vAlign w:val="center"/>
            <w:hideMark/>
          </w:tcPr>
          <w:p w14:paraId="5298A6AF" w14:textId="77777777" w:rsidR="002E0C35" w:rsidRDefault="002E0C35">
            <w:pPr>
              <w:rPr>
                <w:rFonts w:eastAsia="Times New Roman"/>
                <w:b/>
                <w:bCs/>
                <w:color w:val="000000"/>
                <w:sz w:val="18"/>
                <w:szCs w:val="18"/>
                <w:lang w:eastAsia="ca-ES"/>
              </w:rPr>
            </w:pPr>
          </w:p>
        </w:tc>
        <w:tc>
          <w:tcPr>
            <w:tcW w:w="937" w:type="dxa"/>
            <w:vAlign w:val="center"/>
            <w:hideMark/>
          </w:tcPr>
          <w:p w14:paraId="453F60D0" w14:textId="77777777" w:rsidR="002E0C35" w:rsidRDefault="002E0C35">
            <w:pPr>
              <w:spacing w:after="0"/>
              <w:jc w:val="right"/>
              <w:rPr>
                <w:rFonts w:eastAsia="Times New Roman"/>
                <w:b/>
                <w:bCs/>
                <w:color w:val="000000"/>
                <w:sz w:val="18"/>
                <w:szCs w:val="18"/>
                <w:lang w:eastAsia="ca-ES"/>
              </w:rPr>
            </w:pPr>
            <w:r>
              <w:rPr>
                <w:rFonts w:eastAsia="Times New Roman"/>
                <w:b/>
                <w:bCs/>
                <w:color w:val="000000"/>
                <w:sz w:val="18"/>
                <w:szCs w:val="18"/>
                <w:lang w:eastAsia="ca-ES"/>
              </w:rPr>
              <w:t>3,627.19</w:t>
            </w:r>
          </w:p>
        </w:tc>
      </w:tr>
      <w:tr w:rsidR="002E0C35" w14:paraId="4200CA86" w14:textId="77777777">
        <w:trPr>
          <w:trHeight w:val="4"/>
        </w:trPr>
        <w:tc>
          <w:tcPr>
            <w:tcW w:w="2612" w:type="dxa"/>
            <w:vAlign w:val="center"/>
            <w:hideMark/>
          </w:tcPr>
          <w:p w14:paraId="4D65FBF9" w14:textId="77777777" w:rsidR="002E0C35" w:rsidRDefault="002E0C35">
            <w:pPr>
              <w:spacing w:after="0"/>
              <w:rPr>
                <w:rFonts w:eastAsia="Times New Roman"/>
                <w:color w:val="000000"/>
                <w:sz w:val="18"/>
                <w:szCs w:val="18"/>
                <w:lang w:eastAsia="ca-ES"/>
              </w:rPr>
            </w:pPr>
            <w:r>
              <w:rPr>
                <w:rFonts w:eastAsia="Times New Roman"/>
                <w:color w:val="000000"/>
                <w:sz w:val="18"/>
                <w:szCs w:val="18"/>
                <w:lang w:eastAsia="ca-ES"/>
              </w:rPr>
              <w:t>Taxes</w:t>
            </w:r>
          </w:p>
        </w:tc>
        <w:tc>
          <w:tcPr>
            <w:tcW w:w="213" w:type="dxa"/>
            <w:vAlign w:val="center"/>
            <w:hideMark/>
          </w:tcPr>
          <w:p w14:paraId="5C80710C" w14:textId="77777777" w:rsidR="002E0C35" w:rsidRDefault="002E0C35">
            <w:pPr>
              <w:rPr>
                <w:rFonts w:eastAsia="Times New Roman"/>
                <w:color w:val="000000"/>
                <w:sz w:val="18"/>
                <w:szCs w:val="18"/>
                <w:lang w:eastAsia="ca-ES"/>
              </w:rPr>
            </w:pPr>
          </w:p>
        </w:tc>
        <w:tc>
          <w:tcPr>
            <w:tcW w:w="937" w:type="dxa"/>
            <w:vAlign w:val="center"/>
            <w:hideMark/>
          </w:tcPr>
          <w:p w14:paraId="467DC149"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176.28</w:t>
            </w:r>
          </w:p>
        </w:tc>
        <w:tc>
          <w:tcPr>
            <w:tcW w:w="212" w:type="dxa"/>
            <w:vAlign w:val="center"/>
            <w:hideMark/>
          </w:tcPr>
          <w:p w14:paraId="616CE4E2" w14:textId="77777777" w:rsidR="002E0C35" w:rsidRDefault="002E0C35">
            <w:pPr>
              <w:rPr>
                <w:rFonts w:eastAsia="Times New Roman"/>
                <w:color w:val="000000"/>
                <w:sz w:val="18"/>
                <w:szCs w:val="18"/>
                <w:lang w:eastAsia="ca-ES"/>
              </w:rPr>
            </w:pPr>
          </w:p>
        </w:tc>
        <w:tc>
          <w:tcPr>
            <w:tcW w:w="937" w:type="dxa"/>
            <w:vAlign w:val="center"/>
            <w:hideMark/>
          </w:tcPr>
          <w:p w14:paraId="2995AA5D"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217.1</w:t>
            </w:r>
          </w:p>
        </w:tc>
        <w:tc>
          <w:tcPr>
            <w:tcW w:w="212" w:type="dxa"/>
            <w:vAlign w:val="center"/>
            <w:hideMark/>
          </w:tcPr>
          <w:p w14:paraId="6DB579B7" w14:textId="77777777" w:rsidR="002E0C35" w:rsidRDefault="002E0C35">
            <w:pPr>
              <w:rPr>
                <w:rFonts w:eastAsia="Times New Roman"/>
                <w:color w:val="000000"/>
                <w:sz w:val="18"/>
                <w:szCs w:val="18"/>
                <w:lang w:eastAsia="ca-ES"/>
              </w:rPr>
            </w:pPr>
          </w:p>
        </w:tc>
        <w:tc>
          <w:tcPr>
            <w:tcW w:w="937" w:type="dxa"/>
            <w:vAlign w:val="center"/>
            <w:hideMark/>
          </w:tcPr>
          <w:p w14:paraId="660B49B4"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326.64</w:t>
            </w:r>
          </w:p>
        </w:tc>
        <w:tc>
          <w:tcPr>
            <w:tcW w:w="212" w:type="dxa"/>
            <w:vAlign w:val="center"/>
            <w:hideMark/>
          </w:tcPr>
          <w:p w14:paraId="5A1771B4" w14:textId="77777777" w:rsidR="002E0C35" w:rsidRDefault="002E0C35">
            <w:pPr>
              <w:rPr>
                <w:rFonts w:eastAsia="Times New Roman"/>
                <w:color w:val="000000"/>
                <w:sz w:val="18"/>
                <w:szCs w:val="18"/>
                <w:lang w:eastAsia="ca-ES"/>
              </w:rPr>
            </w:pPr>
          </w:p>
        </w:tc>
        <w:tc>
          <w:tcPr>
            <w:tcW w:w="937" w:type="dxa"/>
            <w:vAlign w:val="center"/>
            <w:hideMark/>
          </w:tcPr>
          <w:p w14:paraId="5071F522"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307.41</w:t>
            </w:r>
          </w:p>
        </w:tc>
        <w:tc>
          <w:tcPr>
            <w:tcW w:w="212" w:type="dxa"/>
            <w:vAlign w:val="center"/>
            <w:hideMark/>
          </w:tcPr>
          <w:p w14:paraId="3ED60506" w14:textId="77777777" w:rsidR="002E0C35" w:rsidRDefault="002E0C35">
            <w:pPr>
              <w:rPr>
                <w:rFonts w:eastAsia="Times New Roman"/>
                <w:color w:val="000000"/>
                <w:sz w:val="18"/>
                <w:szCs w:val="18"/>
                <w:lang w:eastAsia="ca-ES"/>
              </w:rPr>
            </w:pPr>
          </w:p>
        </w:tc>
        <w:tc>
          <w:tcPr>
            <w:tcW w:w="937" w:type="dxa"/>
            <w:vAlign w:val="center"/>
            <w:hideMark/>
          </w:tcPr>
          <w:p w14:paraId="338B91B2"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341.14</w:t>
            </w:r>
          </w:p>
        </w:tc>
        <w:tc>
          <w:tcPr>
            <w:tcW w:w="212" w:type="dxa"/>
            <w:vAlign w:val="center"/>
            <w:hideMark/>
          </w:tcPr>
          <w:p w14:paraId="0C611D54" w14:textId="77777777" w:rsidR="002E0C35" w:rsidRDefault="002E0C35">
            <w:pPr>
              <w:rPr>
                <w:rFonts w:eastAsia="Times New Roman"/>
                <w:color w:val="000000"/>
                <w:sz w:val="18"/>
                <w:szCs w:val="18"/>
                <w:lang w:eastAsia="ca-ES"/>
              </w:rPr>
            </w:pPr>
          </w:p>
        </w:tc>
        <w:tc>
          <w:tcPr>
            <w:tcW w:w="937" w:type="dxa"/>
            <w:vAlign w:val="center"/>
            <w:hideMark/>
          </w:tcPr>
          <w:p w14:paraId="04AED3D2" w14:textId="77777777" w:rsidR="002E0C35" w:rsidRDefault="002E0C35">
            <w:pPr>
              <w:spacing w:after="0"/>
              <w:jc w:val="right"/>
              <w:rPr>
                <w:rFonts w:eastAsia="Times New Roman"/>
                <w:color w:val="000000"/>
                <w:sz w:val="18"/>
                <w:szCs w:val="18"/>
                <w:lang w:eastAsia="ca-ES"/>
              </w:rPr>
            </w:pPr>
            <w:r>
              <w:rPr>
                <w:rFonts w:eastAsia="Times New Roman"/>
                <w:color w:val="000000"/>
                <w:sz w:val="18"/>
                <w:szCs w:val="18"/>
                <w:lang w:eastAsia="ca-ES"/>
              </w:rPr>
              <w:t>356.04</w:t>
            </w:r>
          </w:p>
        </w:tc>
      </w:tr>
      <w:tr w:rsidR="002E0C35" w14:paraId="5F0AB0E3" w14:textId="77777777">
        <w:trPr>
          <w:trHeight w:val="4"/>
        </w:trPr>
        <w:tc>
          <w:tcPr>
            <w:tcW w:w="2612" w:type="dxa"/>
            <w:vAlign w:val="center"/>
            <w:hideMark/>
          </w:tcPr>
          <w:p w14:paraId="3366491A" w14:textId="77777777" w:rsidR="002E0C35" w:rsidRDefault="002E0C35">
            <w:pPr>
              <w:spacing w:after="0"/>
              <w:rPr>
                <w:rFonts w:eastAsia="Times New Roman"/>
                <w:b/>
                <w:bCs/>
                <w:color w:val="000000"/>
                <w:sz w:val="18"/>
                <w:szCs w:val="18"/>
                <w:lang w:eastAsia="ca-ES"/>
              </w:rPr>
            </w:pPr>
            <w:r>
              <w:rPr>
                <w:rFonts w:eastAsia="Times New Roman"/>
                <w:b/>
                <w:bCs/>
                <w:color w:val="000000"/>
                <w:sz w:val="18"/>
                <w:szCs w:val="18"/>
                <w:lang w:eastAsia="ca-ES"/>
              </w:rPr>
              <w:t>GDP TOTAL</w:t>
            </w:r>
            <w:r>
              <w:rPr>
                <w:rFonts w:eastAsia="Times New Roman"/>
                <w:color w:val="000000"/>
                <w:sz w:val="18"/>
                <w:szCs w:val="18"/>
                <w:lang w:eastAsia="ca-ES"/>
              </w:rPr>
              <w:t xml:space="preserve"> </w:t>
            </w:r>
          </w:p>
        </w:tc>
        <w:tc>
          <w:tcPr>
            <w:tcW w:w="213" w:type="dxa"/>
            <w:vAlign w:val="center"/>
            <w:hideMark/>
          </w:tcPr>
          <w:p w14:paraId="760F3CCA" w14:textId="77777777" w:rsidR="002E0C35" w:rsidRDefault="002E0C35">
            <w:pPr>
              <w:rPr>
                <w:rFonts w:eastAsia="Times New Roman"/>
                <w:b/>
                <w:bCs/>
                <w:color w:val="000000"/>
                <w:sz w:val="18"/>
                <w:szCs w:val="18"/>
                <w:lang w:eastAsia="ca-ES"/>
              </w:rPr>
            </w:pPr>
          </w:p>
        </w:tc>
        <w:tc>
          <w:tcPr>
            <w:tcW w:w="937" w:type="dxa"/>
            <w:vAlign w:val="center"/>
            <w:hideMark/>
          </w:tcPr>
          <w:p w14:paraId="419C0320" w14:textId="77777777" w:rsidR="002E0C35" w:rsidRDefault="002E0C35">
            <w:pPr>
              <w:spacing w:after="0"/>
              <w:jc w:val="right"/>
              <w:rPr>
                <w:rFonts w:eastAsia="Times New Roman"/>
                <w:b/>
                <w:bCs/>
                <w:color w:val="000000"/>
                <w:sz w:val="18"/>
                <w:szCs w:val="18"/>
                <w:lang w:eastAsia="ca-ES"/>
              </w:rPr>
            </w:pPr>
            <w:r>
              <w:rPr>
                <w:rFonts w:eastAsia="Times New Roman"/>
                <w:b/>
                <w:bCs/>
                <w:color w:val="000000"/>
                <w:sz w:val="18"/>
                <w:szCs w:val="18"/>
                <w:lang w:eastAsia="ca-ES"/>
              </w:rPr>
              <w:t>2,531.09</w:t>
            </w:r>
          </w:p>
        </w:tc>
        <w:tc>
          <w:tcPr>
            <w:tcW w:w="212" w:type="dxa"/>
            <w:vAlign w:val="center"/>
            <w:hideMark/>
          </w:tcPr>
          <w:p w14:paraId="1930B247" w14:textId="77777777" w:rsidR="002E0C35" w:rsidRDefault="002E0C35">
            <w:pPr>
              <w:rPr>
                <w:rFonts w:eastAsia="Times New Roman"/>
                <w:b/>
                <w:bCs/>
                <w:color w:val="000000"/>
                <w:sz w:val="18"/>
                <w:szCs w:val="18"/>
                <w:lang w:eastAsia="ca-ES"/>
              </w:rPr>
            </w:pPr>
          </w:p>
        </w:tc>
        <w:tc>
          <w:tcPr>
            <w:tcW w:w="937" w:type="dxa"/>
            <w:vAlign w:val="center"/>
            <w:hideMark/>
          </w:tcPr>
          <w:p w14:paraId="7C34047D" w14:textId="77777777" w:rsidR="002E0C35" w:rsidRDefault="002E0C35">
            <w:pPr>
              <w:spacing w:after="0"/>
              <w:jc w:val="right"/>
              <w:rPr>
                <w:rFonts w:eastAsia="Times New Roman"/>
                <w:b/>
                <w:bCs/>
                <w:color w:val="000000"/>
                <w:sz w:val="18"/>
                <w:szCs w:val="18"/>
                <w:lang w:eastAsia="ca-ES"/>
              </w:rPr>
            </w:pPr>
            <w:r>
              <w:rPr>
                <w:rFonts w:eastAsia="Times New Roman"/>
                <w:b/>
                <w:bCs/>
                <w:color w:val="000000"/>
                <w:sz w:val="18"/>
                <w:szCs w:val="18"/>
                <w:lang w:eastAsia="ca-ES"/>
              </w:rPr>
              <w:t>2,810.97</w:t>
            </w:r>
          </w:p>
        </w:tc>
        <w:tc>
          <w:tcPr>
            <w:tcW w:w="212" w:type="dxa"/>
            <w:vAlign w:val="center"/>
            <w:hideMark/>
          </w:tcPr>
          <w:p w14:paraId="729D202D" w14:textId="77777777" w:rsidR="002E0C35" w:rsidRDefault="002E0C35">
            <w:pPr>
              <w:rPr>
                <w:rFonts w:eastAsia="Times New Roman"/>
                <w:b/>
                <w:bCs/>
                <w:color w:val="000000"/>
                <w:sz w:val="18"/>
                <w:szCs w:val="18"/>
                <w:lang w:eastAsia="ca-ES"/>
              </w:rPr>
            </w:pPr>
          </w:p>
        </w:tc>
        <w:tc>
          <w:tcPr>
            <w:tcW w:w="937" w:type="dxa"/>
            <w:vAlign w:val="center"/>
            <w:hideMark/>
          </w:tcPr>
          <w:p w14:paraId="10E8466D" w14:textId="77777777" w:rsidR="002E0C35" w:rsidRDefault="002E0C35">
            <w:pPr>
              <w:spacing w:after="0"/>
              <w:jc w:val="right"/>
              <w:rPr>
                <w:rFonts w:eastAsia="Times New Roman"/>
                <w:b/>
                <w:bCs/>
                <w:color w:val="000000"/>
                <w:sz w:val="18"/>
                <w:szCs w:val="18"/>
                <w:lang w:eastAsia="ca-ES"/>
              </w:rPr>
            </w:pPr>
            <w:r>
              <w:rPr>
                <w:rFonts w:eastAsia="Times New Roman"/>
                <w:b/>
                <w:bCs/>
                <w:color w:val="000000"/>
                <w:sz w:val="18"/>
                <w:szCs w:val="18"/>
                <w:lang w:eastAsia="ca-ES"/>
              </w:rPr>
              <w:t>3,210.31</w:t>
            </w:r>
          </w:p>
        </w:tc>
        <w:tc>
          <w:tcPr>
            <w:tcW w:w="212" w:type="dxa"/>
            <w:vAlign w:val="center"/>
            <w:hideMark/>
          </w:tcPr>
          <w:p w14:paraId="39E2829D" w14:textId="77777777" w:rsidR="002E0C35" w:rsidRDefault="002E0C35">
            <w:pPr>
              <w:rPr>
                <w:rFonts w:eastAsia="Times New Roman"/>
                <w:b/>
                <w:bCs/>
                <w:color w:val="000000"/>
                <w:sz w:val="18"/>
                <w:szCs w:val="18"/>
                <w:lang w:eastAsia="ca-ES"/>
              </w:rPr>
            </w:pPr>
          </w:p>
        </w:tc>
        <w:tc>
          <w:tcPr>
            <w:tcW w:w="937" w:type="dxa"/>
            <w:vAlign w:val="center"/>
            <w:hideMark/>
          </w:tcPr>
          <w:p w14:paraId="41B991A9" w14:textId="77777777" w:rsidR="002E0C35" w:rsidRDefault="002E0C35">
            <w:pPr>
              <w:spacing w:after="0"/>
              <w:jc w:val="right"/>
              <w:rPr>
                <w:rFonts w:eastAsia="Times New Roman"/>
                <w:b/>
                <w:bCs/>
                <w:color w:val="000000"/>
                <w:sz w:val="18"/>
                <w:szCs w:val="18"/>
                <w:lang w:eastAsia="ca-ES"/>
              </w:rPr>
            </w:pPr>
            <w:r>
              <w:rPr>
                <w:rFonts w:eastAsia="Times New Roman"/>
                <w:b/>
                <w:bCs/>
                <w:color w:val="000000"/>
                <w:sz w:val="18"/>
                <w:szCs w:val="18"/>
                <w:lang w:eastAsia="ca-ES"/>
              </w:rPr>
              <w:t>3,500.58</w:t>
            </w:r>
          </w:p>
        </w:tc>
        <w:tc>
          <w:tcPr>
            <w:tcW w:w="212" w:type="dxa"/>
            <w:vAlign w:val="center"/>
            <w:hideMark/>
          </w:tcPr>
          <w:p w14:paraId="0715C4F5" w14:textId="77777777" w:rsidR="002E0C35" w:rsidRDefault="002E0C35">
            <w:pPr>
              <w:rPr>
                <w:rFonts w:eastAsia="Times New Roman"/>
                <w:b/>
                <w:bCs/>
                <w:color w:val="000000"/>
                <w:sz w:val="18"/>
                <w:szCs w:val="18"/>
                <w:lang w:eastAsia="ca-ES"/>
              </w:rPr>
            </w:pPr>
          </w:p>
        </w:tc>
        <w:tc>
          <w:tcPr>
            <w:tcW w:w="937" w:type="dxa"/>
            <w:vAlign w:val="center"/>
            <w:hideMark/>
          </w:tcPr>
          <w:p w14:paraId="6931A632" w14:textId="77777777" w:rsidR="002E0C35" w:rsidRDefault="002E0C35">
            <w:pPr>
              <w:spacing w:after="0"/>
              <w:jc w:val="right"/>
              <w:rPr>
                <w:rFonts w:eastAsia="Times New Roman"/>
                <w:b/>
                <w:bCs/>
                <w:color w:val="000000"/>
                <w:sz w:val="18"/>
                <w:szCs w:val="18"/>
                <w:lang w:eastAsia="ca-ES"/>
              </w:rPr>
            </w:pPr>
            <w:r>
              <w:rPr>
                <w:rFonts w:eastAsia="Times New Roman"/>
                <w:b/>
                <w:bCs/>
                <w:color w:val="000000"/>
                <w:sz w:val="18"/>
                <w:szCs w:val="18"/>
                <w:lang w:eastAsia="ca-ES"/>
              </w:rPr>
              <w:t>3,736.44</w:t>
            </w:r>
          </w:p>
        </w:tc>
        <w:tc>
          <w:tcPr>
            <w:tcW w:w="212" w:type="dxa"/>
            <w:vAlign w:val="center"/>
            <w:hideMark/>
          </w:tcPr>
          <w:p w14:paraId="30C1B909" w14:textId="77777777" w:rsidR="002E0C35" w:rsidRDefault="002E0C35">
            <w:pPr>
              <w:rPr>
                <w:rFonts w:eastAsia="Times New Roman"/>
                <w:b/>
                <w:bCs/>
                <w:color w:val="000000"/>
                <w:sz w:val="18"/>
                <w:szCs w:val="18"/>
                <w:lang w:eastAsia="ca-ES"/>
              </w:rPr>
            </w:pPr>
          </w:p>
        </w:tc>
        <w:tc>
          <w:tcPr>
            <w:tcW w:w="937" w:type="dxa"/>
            <w:vAlign w:val="center"/>
            <w:hideMark/>
          </w:tcPr>
          <w:p w14:paraId="12E46530" w14:textId="77777777" w:rsidR="002E0C35" w:rsidRDefault="002E0C35">
            <w:pPr>
              <w:spacing w:after="0"/>
              <w:jc w:val="right"/>
              <w:rPr>
                <w:rFonts w:eastAsia="Times New Roman"/>
                <w:b/>
                <w:bCs/>
                <w:color w:val="000000"/>
                <w:sz w:val="18"/>
                <w:szCs w:val="18"/>
                <w:lang w:eastAsia="ca-ES"/>
              </w:rPr>
            </w:pPr>
            <w:r>
              <w:rPr>
                <w:rFonts w:eastAsia="Times New Roman"/>
                <w:b/>
                <w:bCs/>
                <w:color w:val="000000"/>
                <w:sz w:val="18"/>
                <w:szCs w:val="18"/>
                <w:lang w:eastAsia="ca-ES"/>
              </w:rPr>
              <w:t>3,983.23</w:t>
            </w:r>
          </w:p>
        </w:tc>
      </w:tr>
    </w:tbl>
    <w:p w14:paraId="33C2D1BD" w14:textId="2E80D733" w:rsidR="00E309DA" w:rsidRDefault="00E309DA" w:rsidP="00E03EE2">
      <w:pPr>
        <w:pStyle w:val="AODocTxtL1"/>
        <w:spacing w:before="120" w:after="120" w:line="26" w:lineRule="atLeast"/>
        <w:ind w:left="0"/>
        <w:rPr>
          <w:sz w:val="20"/>
          <w:szCs w:val="20"/>
        </w:rPr>
      </w:pPr>
    </w:p>
    <w:tbl>
      <w:tblPr>
        <w:tblW w:w="5000" w:type="pct"/>
        <w:tblCellMar>
          <w:left w:w="115" w:type="dxa"/>
          <w:right w:w="115" w:type="dxa"/>
        </w:tblCellMar>
        <w:tblLook w:val="04A0" w:firstRow="1" w:lastRow="0" w:firstColumn="1" w:lastColumn="0" w:noHBand="0" w:noVBand="1"/>
      </w:tblPr>
      <w:tblGrid>
        <w:gridCol w:w="1308"/>
        <w:gridCol w:w="1200"/>
        <w:gridCol w:w="1200"/>
        <w:gridCol w:w="1199"/>
        <w:gridCol w:w="1199"/>
        <w:gridCol w:w="1199"/>
        <w:gridCol w:w="1199"/>
      </w:tblGrid>
      <w:tr w:rsidR="002E0C35" w:rsidRPr="002E0C35" w14:paraId="1ECE9995" w14:textId="77777777">
        <w:trPr>
          <w:tblHeader/>
        </w:trPr>
        <w:tc>
          <w:tcPr>
            <w:tcW w:w="1586" w:type="pct"/>
            <w:tcMar>
              <w:top w:w="0" w:type="dxa"/>
              <w:left w:w="0" w:type="dxa"/>
              <w:bottom w:w="0" w:type="dxa"/>
              <w:right w:w="115" w:type="dxa"/>
            </w:tcMar>
            <w:hideMark/>
          </w:tcPr>
          <w:p w14:paraId="2343D533" w14:textId="77777777" w:rsidR="002E0C35" w:rsidRPr="002E0C35" w:rsidRDefault="002E0C35" w:rsidP="002E0C35">
            <w:pPr>
              <w:tabs>
                <w:tab w:val="left" w:leader="dot" w:pos="2579"/>
              </w:tabs>
              <w:spacing w:before="20" w:after="0"/>
              <w:jc w:val="left"/>
              <w:rPr>
                <w:rFonts w:eastAsia="Calibri"/>
                <w:b/>
                <w:sz w:val="18"/>
                <w:szCs w:val="18"/>
                <w:lang w:eastAsia="en-US"/>
              </w:rPr>
            </w:pPr>
            <w:r w:rsidRPr="002E0C35">
              <w:rPr>
                <w:rFonts w:eastAsia="Calibri"/>
                <w:b/>
                <w:i/>
                <w:sz w:val="18"/>
                <w:szCs w:val="18"/>
                <w:lang w:eastAsia="en-US"/>
              </w:rPr>
              <w:t>(% sector)</w:t>
            </w:r>
          </w:p>
        </w:tc>
        <w:tc>
          <w:tcPr>
            <w:tcW w:w="569" w:type="pct"/>
          </w:tcPr>
          <w:p w14:paraId="7C56C510" w14:textId="77777777" w:rsidR="002E0C35" w:rsidRPr="002E0C35" w:rsidRDefault="002E0C35" w:rsidP="002E0C35">
            <w:pPr>
              <w:tabs>
                <w:tab w:val="decimal" w:pos="601"/>
              </w:tabs>
              <w:spacing w:before="20" w:after="0"/>
              <w:jc w:val="left"/>
              <w:rPr>
                <w:rFonts w:eastAsia="Calibri"/>
                <w:b/>
                <w:sz w:val="18"/>
                <w:szCs w:val="18"/>
                <w:lang w:eastAsia="en-US"/>
              </w:rPr>
            </w:pPr>
          </w:p>
        </w:tc>
        <w:tc>
          <w:tcPr>
            <w:tcW w:w="569" w:type="pct"/>
          </w:tcPr>
          <w:p w14:paraId="27D2F837" w14:textId="77777777" w:rsidR="002E0C35" w:rsidRPr="002E0C35" w:rsidRDefault="002E0C35" w:rsidP="002E0C35">
            <w:pPr>
              <w:tabs>
                <w:tab w:val="decimal" w:pos="601"/>
              </w:tabs>
              <w:spacing w:before="20" w:after="0"/>
              <w:jc w:val="left"/>
              <w:rPr>
                <w:rFonts w:eastAsia="Calibri"/>
                <w:b/>
                <w:sz w:val="18"/>
                <w:szCs w:val="18"/>
                <w:lang w:eastAsia="en-US"/>
              </w:rPr>
            </w:pPr>
          </w:p>
        </w:tc>
        <w:tc>
          <w:tcPr>
            <w:tcW w:w="569" w:type="pct"/>
          </w:tcPr>
          <w:p w14:paraId="63892421" w14:textId="77777777" w:rsidR="002E0C35" w:rsidRPr="002E0C35" w:rsidRDefault="002E0C35" w:rsidP="002E0C35">
            <w:pPr>
              <w:tabs>
                <w:tab w:val="decimal" w:pos="601"/>
              </w:tabs>
              <w:spacing w:before="20" w:after="0"/>
              <w:jc w:val="left"/>
              <w:rPr>
                <w:rFonts w:eastAsia="Calibri"/>
                <w:b/>
                <w:sz w:val="18"/>
                <w:szCs w:val="18"/>
                <w:lang w:eastAsia="en-US"/>
              </w:rPr>
            </w:pPr>
          </w:p>
        </w:tc>
        <w:tc>
          <w:tcPr>
            <w:tcW w:w="569" w:type="pct"/>
          </w:tcPr>
          <w:p w14:paraId="1F3BF123" w14:textId="77777777" w:rsidR="002E0C35" w:rsidRPr="002E0C35" w:rsidRDefault="002E0C35" w:rsidP="002E0C35">
            <w:pPr>
              <w:tabs>
                <w:tab w:val="decimal" w:pos="601"/>
              </w:tabs>
              <w:spacing w:before="20" w:after="0"/>
              <w:jc w:val="left"/>
              <w:rPr>
                <w:rFonts w:eastAsia="Calibri"/>
                <w:b/>
                <w:sz w:val="18"/>
                <w:szCs w:val="18"/>
                <w:lang w:eastAsia="en-US"/>
              </w:rPr>
            </w:pPr>
          </w:p>
        </w:tc>
        <w:tc>
          <w:tcPr>
            <w:tcW w:w="569" w:type="pct"/>
          </w:tcPr>
          <w:p w14:paraId="599E9BD0" w14:textId="77777777" w:rsidR="002E0C35" w:rsidRPr="002E0C35" w:rsidRDefault="002E0C35" w:rsidP="002E0C35">
            <w:pPr>
              <w:tabs>
                <w:tab w:val="decimal" w:pos="601"/>
              </w:tabs>
              <w:spacing w:before="20" w:after="0"/>
              <w:jc w:val="left"/>
              <w:rPr>
                <w:rFonts w:eastAsia="Calibri"/>
                <w:b/>
                <w:sz w:val="18"/>
                <w:szCs w:val="18"/>
                <w:lang w:eastAsia="en-US"/>
              </w:rPr>
            </w:pPr>
          </w:p>
        </w:tc>
        <w:tc>
          <w:tcPr>
            <w:tcW w:w="568" w:type="pct"/>
          </w:tcPr>
          <w:p w14:paraId="34CC5B12" w14:textId="77777777" w:rsidR="002E0C35" w:rsidRPr="002E0C35" w:rsidRDefault="002E0C35" w:rsidP="002E0C35">
            <w:pPr>
              <w:tabs>
                <w:tab w:val="decimal" w:pos="601"/>
              </w:tabs>
              <w:spacing w:before="20" w:after="0"/>
              <w:jc w:val="left"/>
              <w:rPr>
                <w:rFonts w:eastAsia="Calibri"/>
                <w:b/>
                <w:sz w:val="18"/>
                <w:szCs w:val="18"/>
                <w:lang w:eastAsia="en-US"/>
              </w:rPr>
            </w:pPr>
          </w:p>
        </w:tc>
      </w:tr>
      <w:tr w:rsidR="002E0C35" w:rsidRPr="002E0C35" w14:paraId="52C755F2" w14:textId="77777777">
        <w:trPr>
          <w:tblHeader/>
        </w:trPr>
        <w:tc>
          <w:tcPr>
            <w:tcW w:w="1586" w:type="pct"/>
            <w:tcMar>
              <w:top w:w="0" w:type="dxa"/>
              <w:left w:w="0" w:type="dxa"/>
              <w:bottom w:w="0" w:type="dxa"/>
              <w:right w:w="115" w:type="dxa"/>
            </w:tcMar>
            <w:hideMark/>
          </w:tcPr>
          <w:p w14:paraId="76E6AD03" w14:textId="77777777" w:rsidR="002E0C35" w:rsidRPr="002E0C35" w:rsidRDefault="002E0C35" w:rsidP="002E0C35">
            <w:pPr>
              <w:pBdr>
                <w:bottom w:val="single" w:sz="6" w:space="1" w:color="auto"/>
              </w:pBdr>
              <w:tabs>
                <w:tab w:val="left" w:leader="dot" w:pos="2579"/>
              </w:tabs>
              <w:spacing w:before="20" w:after="0"/>
              <w:jc w:val="left"/>
              <w:rPr>
                <w:rFonts w:eastAsia="Calibri"/>
                <w:b/>
                <w:sz w:val="18"/>
                <w:szCs w:val="18"/>
                <w:lang w:eastAsia="en-US"/>
              </w:rPr>
            </w:pPr>
            <w:r w:rsidRPr="002E0C35">
              <w:rPr>
                <w:rFonts w:eastAsia="Calibri"/>
                <w:b/>
                <w:sz w:val="18"/>
                <w:szCs w:val="18"/>
                <w:lang w:eastAsia="en-US"/>
              </w:rPr>
              <w:t>Sectoral Composition</w:t>
            </w:r>
          </w:p>
        </w:tc>
        <w:tc>
          <w:tcPr>
            <w:tcW w:w="569" w:type="pct"/>
            <w:hideMark/>
          </w:tcPr>
          <w:p w14:paraId="0A883BA9" w14:textId="77777777" w:rsidR="002E0C35" w:rsidRPr="002E0C35" w:rsidRDefault="002E0C35" w:rsidP="002E0C35">
            <w:pPr>
              <w:pBdr>
                <w:bottom w:val="single" w:sz="6" w:space="1" w:color="auto"/>
              </w:pBdr>
              <w:tabs>
                <w:tab w:val="decimal" w:pos="601"/>
              </w:tabs>
              <w:spacing w:before="20" w:after="0"/>
              <w:jc w:val="left"/>
              <w:rPr>
                <w:rFonts w:eastAsia="Calibri"/>
                <w:b/>
                <w:sz w:val="18"/>
                <w:szCs w:val="18"/>
                <w:lang w:eastAsia="en-US"/>
              </w:rPr>
            </w:pPr>
            <w:r w:rsidRPr="002E0C35">
              <w:rPr>
                <w:rFonts w:eastAsia="Calibri"/>
                <w:b/>
                <w:sz w:val="18"/>
                <w:szCs w:val="18"/>
                <w:lang w:eastAsia="en-US"/>
              </w:rPr>
              <w:t>2020</w:t>
            </w:r>
          </w:p>
        </w:tc>
        <w:tc>
          <w:tcPr>
            <w:tcW w:w="569" w:type="pct"/>
            <w:hideMark/>
          </w:tcPr>
          <w:p w14:paraId="276587B4" w14:textId="77777777" w:rsidR="002E0C35" w:rsidRPr="002E0C35" w:rsidRDefault="002E0C35" w:rsidP="002E0C35">
            <w:pPr>
              <w:pBdr>
                <w:bottom w:val="single" w:sz="6" w:space="1" w:color="auto"/>
              </w:pBdr>
              <w:tabs>
                <w:tab w:val="decimal" w:pos="601"/>
              </w:tabs>
              <w:spacing w:before="20" w:after="0"/>
              <w:jc w:val="left"/>
              <w:rPr>
                <w:rFonts w:eastAsia="Calibri"/>
                <w:b/>
                <w:sz w:val="18"/>
                <w:szCs w:val="18"/>
                <w:lang w:eastAsia="en-US"/>
              </w:rPr>
            </w:pPr>
            <w:r w:rsidRPr="002E0C35">
              <w:rPr>
                <w:rFonts w:eastAsia="Calibri"/>
                <w:b/>
                <w:sz w:val="18"/>
                <w:szCs w:val="18"/>
                <w:lang w:eastAsia="en-US"/>
              </w:rPr>
              <w:t>2021</w:t>
            </w:r>
          </w:p>
        </w:tc>
        <w:tc>
          <w:tcPr>
            <w:tcW w:w="569" w:type="pct"/>
            <w:hideMark/>
          </w:tcPr>
          <w:p w14:paraId="7D13DEE7" w14:textId="77777777" w:rsidR="002E0C35" w:rsidRPr="002E0C35" w:rsidRDefault="002E0C35" w:rsidP="002E0C35">
            <w:pPr>
              <w:pBdr>
                <w:bottom w:val="single" w:sz="6" w:space="1" w:color="auto"/>
              </w:pBdr>
              <w:tabs>
                <w:tab w:val="decimal" w:pos="601"/>
              </w:tabs>
              <w:spacing w:before="20" w:after="0"/>
              <w:jc w:val="left"/>
              <w:rPr>
                <w:rFonts w:eastAsia="Calibri"/>
                <w:b/>
                <w:sz w:val="18"/>
                <w:szCs w:val="18"/>
                <w:lang w:eastAsia="en-US"/>
              </w:rPr>
            </w:pPr>
            <w:r w:rsidRPr="002E0C35">
              <w:rPr>
                <w:rFonts w:eastAsia="Calibri"/>
                <w:b/>
                <w:sz w:val="18"/>
                <w:szCs w:val="18"/>
                <w:lang w:eastAsia="en-US"/>
              </w:rPr>
              <w:t>2022</w:t>
            </w:r>
          </w:p>
        </w:tc>
        <w:tc>
          <w:tcPr>
            <w:tcW w:w="569" w:type="pct"/>
            <w:hideMark/>
          </w:tcPr>
          <w:p w14:paraId="7E5B2DF0" w14:textId="77777777" w:rsidR="002E0C35" w:rsidRPr="002E0C35" w:rsidRDefault="002E0C35" w:rsidP="002E0C35">
            <w:pPr>
              <w:pBdr>
                <w:bottom w:val="single" w:sz="6" w:space="1" w:color="auto"/>
              </w:pBdr>
              <w:tabs>
                <w:tab w:val="decimal" w:pos="601"/>
              </w:tabs>
              <w:spacing w:before="20" w:after="0"/>
              <w:jc w:val="left"/>
              <w:rPr>
                <w:rFonts w:eastAsia="Calibri"/>
                <w:b/>
                <w:sz w:val="18"/>
                <w:szCs w:val="18"/>
                <w:lang w:eastAsia="en-US"/>
              </w:rPr>
            </w:pPr>
            <w:r w:rsidRPr="002E0C35">
              <w:rPr>
                <w:rFonts w:eastAsia="Calibri"/>
                <w:b/>
                <w:sz w:val="18"/>
                <w:szCs w:val="18"/>
                <w:lang w:eastAsia="en-US"/>
              </w:rPr>
              <w:t>2023</w:t>
            </w:r>
          </w:p>
        </w:tc>
        <w:tc>
          <w:tcPr>
            <w:tcW w:w="569" w:type="pct"/>
            <w:hideMark/>
          </w:tcPr>
          <w:p w14:paraId="0AFE514B" w14:textId="77777777" w:rsidR="002E0C35" w:rsidRPr="002E0C35" w:rsidRDefault="002E0C35" w:rsidP="002E0C35">
            <w:pPr>
              <w:pBdr>
                <w:bottom w:val="single" w:sz="6" w:space="1" w:color="auto"/>
              </w:pBdr>
              <w:tabs>
                <w:tab w:val="decimal" w:pos="601"/>
              </w:tabs>
              <w:spacing w:before="20" w:after="0"/>
              <w:jc w:val="left"/>
              <w:rPr>
                <w:rFonts w:eastAsia="Calibri"/>
                <w:b/>
                <w:sz w:val="18"/>
                <w:szCs w:val="18"/>
                <w:lang w:eastAsia="en-US"/>
              </w:rPr>
            </w:pPr>
            <w:r w:rsidRPr="002E0C35">
              <w:rPr>
                <w:rFonts w:eastAsia="Calibri"/>
                <w:b/>
                <w:sz w:val="18"/>
                <w:szCs w:val="18"/>
                <w:lang w:eastAsia="en-US"/>
              </w:rPr>
              <w:t>2024</w:t>
            </w:r>
          </w:p>
        </w:tc>
        <w:tc>
          <w:tcPr>
            <w:tcW w:w="568" w:type="pct"/>
            <w:hideMark/>
          </w:tcPr>
          <w:p w14:paraId="59815C86" w14:textId="77777777" w:rsidR="002E0C35" w:rsidRPr="002E0C35" w:rsidRDefault="002E0C35" w:rsidP="002E0C35">
            <w:pPr>
              <w:pBdr>
                <w:bottom w:val="single" w:sz="6" w:space="1" w:color="auto"/>
              </w:pBdr>
              <w:tabs>
                <w:tab w:val="decimal" w:pos="601"/>
              </w:tabs>
              <w:spacing w:before="20" w:after="0"/>
              <w:jc w:val="left"/>
              <w:rPr>
                <w:rFonts w:eastAsia="Calibri"/>
                <w:b/>
                <w:sz w:val="18"/>
                <w:szCs w:val="18"/>
                <w:lang w:eastAsia="en-US"/>
              </w:rPr>
            </w:pPr>
            <w:r w:rsidRPr="002E0C35">
              <w:rPr>
                <w:rFonts w:eastAsia="Calibri"/>
                <w:b/>
                <w:sz w:val="18"/>
                <w:szCs w:val="18"/>
                <w:lang w:eastAsia="en-US"/>
              </w:rPr>
              <w:t>2025</w:t>
            </w:r>
          </w:p>
        </w:tc>
      </w:tr>
      <w:tr w:rsidR="002E0C35" w:rsidRPr="002E0C35" w14:paraId="76E52866" w14:textId="77777777">
        <w:tc>
          <w:tcPr>
            <w:tcW w:w="1586" w:type="pct"/>
            <w:tcMar>
              <w:top w:w="0" w:type="dxa"/>
              <w:left w:w="0" w:type="dxa"/>
              <w:bottom w:w="0" w:type="dxa"/>
              <w:right w:w="115" w:type="dxa"/>
            </w:tcMar>
            <w:hideMark/>
          </w:tcPr>
          <w:p w14:paraId="443919E1" w14:textId="56541839" w:rsidR="002E0C35" w:rsidRPr="002E0C35" w:rsidRDefault="002E0C35" w:rsidP="002E0C35">
            <w:pPr>
              <w:tabs>
                <w:tab w:val="left" w:leader="dot" w:pos="2579"/>
              </w:tabs>
              <w:spacing w:before="20" w:after="0"/>
              <w:jc w:val="left"/>
              <w:rPr>
                <w:rFonts w:eastAsia="Calibri"/>
                <w:sz w:val="18"/>
                <w:szCs w:val="18"/>
                <w:lang w:eastAsia="en-US"/>
              </w:rPr>
            </w:pPr>
            <w:r w:rsidRPr="002E0C35">
              <w:rPr>
                <w:rFonts w:eastAsia="Calibri"/>
                <w:sz w:val="18"/>
                <w:szCs w:val="18"/>
                <w:lang w:eastAsia="en-US"/>
              </w:rPr>
              <w:t>Agriculture, Forestry and Fishing</w:t>
            </w:r>
          </w:p>
        </w:tc>
        <w:tc>
          <w:tcPr>
            <w:tcW w:w="569" w:type="pct"/>
            <w:vAlign w:val="center"/>
            <w:hideMark/>
          </w:tcPr>
          <w:p w14:paraId="5DA294F8"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0.60%</w:t>
            </w:r>
          </w:p>
        </w:tc>
        <w:tc>
          <w:tcPr>
            <w:tcW w:w="569" w:type="pct"/>
            <w:vAlign w:val="center"/>
            <w:hideMark/>
          </w:tcPr>
          <w:p w14:paraId="4139CBD4"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0.58%</w:t>
            </w:r>
          </w:p>
        </w:tc>
        <w:tc>
          <w:tcPr>
            <w:tcW w:w="569" w:type="pct"/>
            <w:vAlign w:val="center"/>
            <w:hideMark/>
          </w:tcPr>
          <w:p w14:paraId="614D66C5"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0.54%</w:t>
            </w:r>
          </w:p>
        </w:tc>
        <w:tc>
          <w:tcPr>
            <w:tcW w:w="569" w:type="pct"/>
            <w:vAlign w:val="center"/>
            <w:hideMark/>
          </w:tcPr>
          <w:p w14:paraId="716C7CD7"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0.52%</w:t>
            </w:r>
          </w:p>
        </w:tc>
        <w:tc>
          <w:tcPr>
            <w:tcW w:w="569" w:type="pct"/>
            <w:vAlign w:val="center"/>
            <w:hideMark/>
          </w:tcPr>
          <w:p w14:paraId="69FE25CF"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0.54%</w:t>
            </w:r>
          </w:p>
        </w:tc>
        <w:tc>
          <w:tcPr>
            <w:tcW w:w="568" w:type="pct"/>
            <w:vAlign w:val="center"/>
            <w:hideMark/>
          </w:tcPr>
          <w:p w14:paraId="55FD7101"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0.53%</w:t>
            </w:r>
          </w:p>
        </w:tc>
      </w:tr>
      <w:tr w:rsidR="002E0C35" w:rsidRPr="002E0C35" w14:paraId="61216AC3" w14:textId="77777777">
        <w:tc>
          <w:tcPr>
            <w:tcW w:w="1586" w:type="pct"/>
            <w:tcMar>
              <w:top w:w="0" w:type="dxa"/>
              <w:left w:w="0" w:type="dxa"/>
              <w:bottom w:w="0" w:type="dxa"/>
              <w:right w:w="115" w:type="dxa"/>
            </w:tcMar>
            <w:hideMark/>
          </w:tcPr>
          <w:p w14:paraId="504BC69E" w14:textId="733218F2" w:rsidR="002E0C35" w:rsidRPr="002E0C35" w:rsidRDefault="002E0C35" w:rsidP="002E0C35">
            <w:pPr>
              <w:tabs>
                <w:tab w:val="left" w:leader="dot" w:pos="2579"/>
              </w:tabs>
              <w:spacing w:before="20" w:after="0"/>
              <w:jc w:val="left"/>
              <w:rPr>
                <w:rFonts w:eastAsia="Calibri"/>
                <w:sz w:val="18"/>
                <w:szCs w:val="18"/>
                <w:lang w:eastAsia="en-US"/>
              </w:rPr>
            </w:pPr>
            <w:r w:rsidRPr="002E0C35">
              <w:rPr>
                <w:rFonts w:eastAsia="Calibri"/>
                <w:sz w:val="18"/>
                <w:szCs w:val="18"/>
                <w:lang w:eastAsia="en-US"/>
              </w:rPr>
              <w:t>Industry and Manufacturing (except construction)</w:t>
            </w:r>
          </w:p>
        </w:tc>
        <w:tc>
          <w:tcPr>
            <w:tcW w:w="569" w:type="pct"/>
            <w:vAlign w:val="center"/>
            <w:hideMark/>
          </w:tcPr>
          <w:p w14:paraId="060F7517"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5.40%</w:t>
            </w:r>
          </w:p>
        </w:tc>
        <w:tc>
          <w:tcPr>
            <w:tcW w:w="569" w:type="pct"/>
            <w:vAlign w:val="center"/>
            <w:hideMark/>
          </w:tcPr>
          <w:p w14:paraId="1A0BB718"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4.98%</w:t>
            </w:r>
          </w:p>
        </w:tc>
        <w:tc>
          <w:tcPr>
            <w:tcW w:w="569" w:type="pct"/>
            <w:vAlign w:val="center"/>
            <w:hideMark/>
          </w:tcPr>
          <w:p w14:paraId="4E7BCEFD"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4.02%</w:t>
            </w:r>
          </w:p>
        </w:tc>
        <w:tc>
          <w:tcPr>
            <w:tcW w:w="569" w:type="pct"/>
            <w:vAlign w:val="center"/>
            <w:hideMark/>
          </w:tcPr>
          <w:p w14:paraId="7EC08D62"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5.10%</w:t>
            </w:r>
          </w:p>
        </w:tc>
        <w:tc>
          <w:tcPr>
            <w:tcW w:w="569" w:type="pct"/>
            <w:vAlign w:val="center"/>
            <w:hideMark/>
          </w:tcPr>
          <w:p w14:paraId="3BFCE1C3"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4.96%</w:t>
            </w:r>
          </w:p>
        </w:tc>
        <w:tc>
          <w:tcPr>
            <w:tcW w:w="568" w:type="pct"/>
            <w:vAlign w:val="center"/>
            <w:hideMark/>
          </w:tcPr>
          <w:p w14:paraId="6F6DC4BD"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4.64%</w:t>
            </w:r>
          </w:p>
        </w:tc>
      </w:tr>
      <w:tr w:rsidR="002E0C35" w:rsidRPr="002E0C35" w14:paraId="43AB6F3A" w14:textId="77777777">
        <w:tc>
          <w:tcPr>
            <w:tcW w:w="1586" w:type="pct"/>
            <w:tcMar>
              <w:top w:w="0" w:type="dxa"/>
              <w:left w:w="0" w:type="dxa"/>
              <w:bottom w:w="0" w:type="dxa"/>
              <w:right w:w="115" w:type="dxa"/>
            </w:tcMar>
            <w:hideMark/>
          </w:tcPr>
          <w:p w14:paraId="5A09AE74" w14:textId="63F3FEBD" w:rsidR="002E0C35" w:rsidRPr="002E0C35" w:rsidRDefault="002E0C35" w:rsidP="002E0C35">
            <w:pPr>
              <w:tabs>
                <w:tab w:val="left" w:leader="dot" w:pos="2579"/>
              </w:tabs>
              <w:spacing w:before="20" w:after="0"/>
              <w:jc w:val="left"/>
              <w:rPr>
                <w:rFonts w:eastAsia="Calibri"/>
                <w:sz w:val="18"/>
                <w:szCs w:val="18"/>
                <w:lang w:eastAsia="en-US"/>
              </w:rPr>
            </w:pPr>
            <w:r w:rsidRPr="002E0C35">
              <w:rPr>
                <w:rFonts w:eastAsia="Calibri"/>
                <w:sz w:val="18"/>
                <w:szCs w:val="18"/>
                <w:lang w:eastAsia="en-US"/>
              </w:rPr>
              <w:t>Construction</w:t>
            </w:r>
          </w:p>
        </w:tc>
        <w:tc>
          <w:tcPr>
            <w:tcW w:w="569" w:type="pct"/>
            <w:vAlign w:val="center"/>
            <w:hideMark/>
          </w:tcPr>
          <w:p w14:paraId="40767C65"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8.20%</w:t>
            </w:r>
          </w:p>
        </w:tc>
        <w:tc>
          <w:tcPr>
            <w:tcW w:w="569" w:type="pct"/>
            <w:vAlign w:val="center"/>
            <w:hideMark/>
          </w:tcPr>
          <w:p w14:paraId="1C8F09E2"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8.41%</w:t>
            </w:r>
          </w:p>
        </w:tc>
        <w:tc>
          <w:tcPr>
            <w:tcW w:w="569" w:type="pct"/>
            <w:vAlign w:val="center"/>
            <w:hideMark/>
          </w:tcPr>
          <w:p w14:paraId="367AD8C0"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8.39%</w:t>
            </w:r>
          </w:p>
        </w:tc>
        <w:tc>
          <w:tcPr>
            <w:tcW w:w="569" w:type="pct"/>
            <w:vAlign w:val="center"/>
            <w:hideMark/>
          </w:tcPr>
          <w:p w14:paraId="21DA19B0"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8.52%</w:t>
            </w:r>
          </w:p>
        </w:tc>
        <w:tc>
          <w:tcPr>
            <w:tcW w:w="569" w:type="pct"/>
            <w:vAlign w:val="center"/>
            <w:hideMark/>
          </w:tcPr>
          <w:p w14:paraId="471849E8"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9.13%</w:t>
            </w:r>
          </w:p>
        </w:tc>
        <w:tc>
          <w:tcPr>
            <w:tcW w:w="568" w:type="pct"/>
            <w:vAlign w:val="center"/>
            <w:hideMark/>
          </w:tcPr>
          <w:p w14:paraId="09D82260"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9.40%</w:t>
            </w:r>
          </w:p>
        </w:tc>
      </w:tr>
      <w:tr w:rsidR="002E0C35" w:rsidRPr="002E0C35" w14:paraId="2B80E623" w14:textId="77777777">
        <w:tc>
          <w:tcPr>
            <w:tcW w:w="1586" w:type="pct"/>
            <w:tcMar>
              <w:top w:w="0" w:type="dxa"/>
              <w:left w:w="0" w:type="dxa"/>
              <w:bottom w:w="0" w:type="dxa"/>
              <w:right w:w="115" w:type="dxa"/>
            </w:tcMar>
            <w:hideMark/>
          </w:tcPr>
          <w:p w14:paraId="22D6E04F" w14:textId="22807832" w:rsidR="002E0C35" w:rsidRPr="002E0C35" w:rsidRDefault="002E0C35" w:rsidP="002E0C35">
            <w:pPr>
              <w:tabs>
                <w:tab w:val="left" w:leader="dot" w:pos="2579"/>
              </w:tabs>
              <w:spacing w:before="20" w:after="0"/>
              <w:jc w:val="left"/>
              <w:rPr>
                <w:rFonts w:eastAsia="Calibri"/>
                <w:sz w:val="18"/>
                <w:szCs w:val="18"/>
                <w:lang w:eastAsia="en-US"/>
              </w:rPr>
            </w:pPr>
            <w:r w:rsidRPr="002E0C35">
              <w:rPr>
                <w:rFonts w:eastAsia="Calibri"/>
                <w:sz w:val="18"/>
                <w:szCs w:val="18"/>
                <w:lang w:eastAsia="en-US"/>
              </w:rPr>
              <w:t>Services</w:t>
            </w:r>
          </w:p>
        </w:tc>
        <w:tc>
          <w:tcPr>
            <w:tcW w:w="569" w:type="pct"/>
            <w:vAlign w:val="center"/>
            <w:hideMark/>
          </w:tcPr>
          <w:p w14:paraId="2868012E"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85.79%</w:t>
            </w:r>
          </w:p>
        </w:tc>
        <w:tc>
          <w:tcPr>
            <w:tcW w:w="569" w:type="pct"/>
            <w:vAlign w:val="center"/>
            <w:hideMark/>
          </w:tcPr>
          <w:p w14:paraId="39020A51"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86.03%</w:t>
            </w:r>
          </w:p>
        </w:tc>
        <w:tc>
          <w:tcPr>
            <w:tcW w:w="569" w:type="pct"/>
            <w:vAlign w:val="center"/>
            <w:hideMark/>
          </w:tcPr>
          <w:p w14:paraId="1E529FA4"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87.05%</w:t>
            </w:r>
          </w:p>
        </w:tc>
        <w:tc>
          <w:tcPr>
            <w:tcW w:w="569" w:type="pct"/>
            <w:vAlign w:val="center"/>
            <w:hideMark/>
          </w:tcPr>
          <w:p w14:paraId="62C324BA"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85.85%</w:t>
            </w:r>
          </w:p>
        </w:tc>
        <w:tc>
          <w:tcPr>
            <w:tcW w:w="569" w:type="pct"/>
            <w:vAlign w:val="center"/>
            <w:hideMark/>
          </w:tcPr>
          <w:p w14:paraId="7364DEB7"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85.38%</w:t>
            </w:r>
          </w:p>
        </w:tc>
        <w:tc>
          <w:tcPr>
            <w:tcW w:w="568" w:type="pct"/>
            <w:vAlign w:val="center"/>
            <w:hideMark/>
          </w:tcPr>
          <w:p w14:paraId="7FC108F0"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85.43%</w:t>
            </w:r>
          </w:p>
        </w:tc>
      </w:tr>
      <w:tr w:rsidR="002E0C35" w:rsidRPr="002E0C35" w14:paraId="2810191F" w14:textId="77777777">
        <w:tc>
          <w:tcPr>
            <w:tcW w:w="1586" w:type="pct"/>
            <w:tcMar>
              <w:top w:w="0" w:type="dxa"/>
              <w:left w:w="0" w:type="dxa"/>
              <w:bottom w:w="0" w:type="dxa"/>
              <w:right w:w="115" w:type="dxa"/>
            </w:tcMar>
            <w:hideMark/>
          </w:tcPr>
          <w:p w14:paraId="0B098570" w14:textId="3D35143A" w:rsidR="002E0C35" w:rsidRPr="002E0C35" w:rsidRDefault="002E0C35" w:rsidP="002E0C35">
            <w:pPr>
              <w:tabs>
                <w:tab w:val="left" w:leader="dot" w:pos="2579"/>
              </w:tabs>
              <w:spacing w:before="20" w:after="0"/>
              <w:jc w:val="left"/>
              <w:rPr>
                <w:rFonts w:eastAsia="Calibri"/>
                <w:sz w:val="18"/>
                <w:szCs w:val="18"/>
                <w:lang w:eastAsia="en-US"/>
              </w:rPr>
            </w:pPr>
            <w:r w:rsidRPr="002E0C35">
              <w:rPr>
                <w:rFonts w:eastAsia="Calibri"/>
                <w:sz w:val="18"/>
                <w:szCs w:val="18"/>
                <w:lang w:eastAsia="en-US"/>
              </w:rPr>
              <w:t>Wholesale and Retail Trade. Repair of Motor Vehicles; Accommodation and Food Services; Transport and Storage; Information and Communication</w:t>
            </w:r>
          </w:p>
        </w:tc>
        <w:tc>
          <w:tcPr>
            <w:tcW w:w="569" w:type="pct"/>
            <w:vAlign w:val="center"/>
            <w:hideMark/>
          </w:tcPr>
          <w:p w14:paraId="0750E06C"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28.17%</w:t>
            </w:r>
          </w:p>
        </w:tc>
        <w:tc>
          <w:tcPr>
            <w:tcW w:w="569" w:type="pct"/>
            <w:vAlign w:val="center"/>
            <w:hideMark/>
          </w:tcPr>
          <w:p w14:paraId="44BE54B1"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27.18%</w:t>
            </w:r>
          </w:p>
        </w:tc>
        <w:tc>
          <w:tcPr>
            <w:tcW w:w="569" w:type="pct"/>
            <w:vAlign w:val="center"/>
            <w:hideMark/>
          </w:tcPr>
          <w:p w14:paraId="54C3F2C0"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29.11%</w:t>
            </w:r>
          </w:p>
        </w:tc>
        <w:tc>
          <w:tcPr>
            <w:tcW w:w="569" w:type="pct"/>
            <w:vAlign w:val="center"/>
            <w:hideMark/>
          </w:tcPr>
          <w:p w14:paraId="7C449187"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28.62%</w:t>
            </w:r>
          </w:p>
        </w:tc>
        <w:tc>
          <w:tcPr>
            <w:tcW w:w="569" w:type="pct"/>
            <w:vAlign w:val="center"/>
            <w:hideMark/>
          </w:tcPr>
          <w:p w14:paraId="6D8FE9D1"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27.99%</w:t>
            </w:r>
          </w:p>
        </w:tc>
        <w:tc>
          <w:tcPr>
            <w:tcW w:w="568" w:type="pct"/>
            <w:vAlign w:val="center"/>
            <w:hideMark/>
          </w:tcPr>
          <w:p w14:paraId="4509E7D8"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27.02%</w:t>
            </w:r>
          </w:p>
        </w:tc>
      </w:tr>
      <w:tr w:rsidR="002E0C35" w:rsidRPr="002E0C35" w14:paraId="189CBADB" w14:textId="77777777">
        <w:tc>
          <w:tcPr>
            <w:tcW w:w="1586" w:type="pct"/>
            <w:tcMar>
              <w:top w:w="0" w:type="dxa"/>
              <w:left w:w="0" w:type="dxa"/>
              <w:bottom w:w="0" w:type="dxa"/>
              <w:right w:w="115" w:type="dxa"/>
            </w:tcMar>
            <w:hideMark/>
          </w:tcPr>
          <w:p w14:paraId="0CA070F6" w14:textId="3855DC3F" w:rsidR="002E0C35" w:rsidRPr="002E0C35" w:rsidRDefault="002E0C35" w:rsidP="002E0C35">
            <w:pPr>
              <w:tabs>
                <w:tab w:val="left" w:leader="dot" w:pos="2579"/>
              </w:tabs>
              <w:spacing w:before="20" w:after="0"/>
              <w:jc w:val="left"/>
              <w:rPr>
                <w:rFonts w:eastAsia="Calibri"/>
                <w:sz w:val="18"/>
                <w:szCs w:val="18"/>
                <w:lang w:eastAsia="en-US"/>
              </w:rPr>
            </w:pPr>
            <w:r w:rsidRPr="002E0C35">
              <w:rPr>
                <w:rFonts w:eastAsia="Calibri"/>
                <w:sz w:val="18"/>
                <w:szCs w:val="18"/>
                <w:lang w:eastAsia="en-US"/>
              </w:rPr>
              <w:t xml:space="preserve">Financial and Insurance </w:t>
            </w:r>
            <w:r w:rsidRPr="002E0C35">
              <w:rPr>
                <w:rFonts w:eastAsia="Calibri"/>
                <w:sz w:val="18"/>
                <w:szCs w:val="18"/>
                <w:lang w:eastAsia="en-US"/>
              </w:rPr>
              <w:lastRenderedPageBreak/>
              <w:t>Activities; Real Estate Activities; Professional, Scientific and Technical Activities; Administrative and Support Service Activities</w:t>
            </w:r>
          </w:p>
        </w:tc>
        <w:tc>
          <w:tcPr>
            <w:tcW w:w="569" w:type="pct"/>
            <w:vAlign w:val="center"/>
            <w:hideMark/>
          </w:tcPr>
          <w:p w14:paraId="021A57C6"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lastRenderedPageBreak/>
              <w:t>35.79%</w:t>
            </w:r>
          </w:p>
        </w:tc>
        <w:tc>
          <w:tcPr>
            <w:tcW w:w="569" w:type="pct"/>
            <w:vAlign w:val="center"/>
            <w:hideMark/>
          </w:tcPr>
          <w:p w14:paraId="47A60891"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37.57%</w:t>
            </w:r>
          </w:p>
        </w:tc>
        <w:tc>
          <w:tcPr>
            <w:tcW w:w="569" w:type="pct"/>
            <w:vAlign w:val="center"/>
            <w:hideMark/>
          </w:tcPr>
          <w:p w14:paraId="47A38103"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37.63%</w:t>
            </w:r>
          </w:p>
        </w:tc>
        <w:tc>
          <w:tcPr>
            <w:tcW w:w="569" w:type="pct"/>
            <w:vAlign w:val="center"/>
            <w:hideMark/>
          </w:tcPr>
          <w:p w14:paraId="669934DE"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37.61%</w:t>
            </w:r>
          </w:p>
        </w:tc>
        <w:tc>
          <w:tcPr>
            <w:tcW w:w="569" w:type="pct"/>
            <w:vAlign w:val="center"/>
            <w:hideMark/>
          </w:tcPr>
          <w:p w14:paraId="1E8E0E41"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37.54%</w:t>
            </w:r>
          </w:p>
        </w:tc>
        <w:tc>
          <w:tcPr>
            <w:tcW w:w="568" w:type="pct"/>
            <w:vAlign w:val="center"/>
            <w:hideMark/>
          </w:tcPr>
          <w:p w14:paraId="4AC592C7"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38.41%</w:t>
            </w:r>
          </w:p>
        </w:tc>
      </w:tr>
      <w:tr w:rsidR="002E0C35" w:rsidRPr="002E0C35" w14:paraId="7F3DD6D4" w14:textId="77777777">
        <w:tc>
          <w:tcPr>
            <w:tcW w:w="1586" w:type="pct"/>
            <w:tcMar>
              <w:top w:w="0" w:type="dxa"/>
              <w:left w:w="0" w:type="dxa"/>
              <w:bottom w:w="0" w:type="dxa"/>
              <w:right w:w="115" w:type="dxa"/>
            </w:tcMar>
            <w:hideMark/>
          </w:tcPr>
          <w:p w14:paraId="4FB91FE0" w14:textId="50EF3B4C" w:rsidR="002E0C35" w:rsidRPr="002E0C35" w:rsidRDefault="002E0C35" w:rsidP="002E0C35">
            <w:pPr>
              <w:tabs>
                <w:tab w:val="left" w:leader="dot" w:pos="2579"/>
              </w:tabs>
              <w:spacing w:before="20" w:after="0"/>
              <w:jc w:val="left"/>
              <w:rPr>
                <w:rFonts w:eastAsia="Calibri"/>
                <w:sz w:val="18"/>
                <w:szCs w:val="18"/>
                <w:lang w:eastAsia="en-US"/>
              </w:rPr>
            </w:pPr>
            <w:r w:rsidRPr="002E0C35">
              <w:rPr>
                <w:rFonts w:eastAsia="Calibri"/>
                <w:sz w:val="18"/>
                <w:szCs w:val="18"/>
                <w:lang w:eastAsia="en-US"/>
              </w:rPr>
              <w:t>Public administration, defence, education, human health and social work activities; Arts, entertainment and recreation; other service activities; activities of household and extra-territorial organizations and bodies</w:t>
            </w:r>
          </w:p>
        </w:tc>
        <w:tc>
          <w:tcPr>
            <w:tcW w:w="569" w:type="pct"/>
            <w:vAlign w:val="center"/>
            <w:hideMark/>
          </w:tcPr>
          <w:p w14:paraId="0C08B6AF"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21.83%</w:t>
            </w:r>
          </w:p>
        </w:tc>
        <w:tc>
          <w:tcPr>
            <w:tcW w:w="569" w:type="pct"/>
            <w:vAlign w:val="center"/>
            <w:hideMark/>
          </w:tcPr>
          <w:p w14:paraId="4555170A"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21.28%</w:t>
            </w:r>
          </w:p>
        </w:tc>
        <w:tc>
          <w:tcPr>
            <w:tcW w:w="569" w:type="pct"/>
            <w:vAlign w:val="center"/>
            <w:hideMark/>
          </w:tcPr>
          <w:p w14:paraId="6C61AEB3"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20.31%</w:t>
            </w:r>
          </w:p>
        </w:tc>
        <w:tc>
          <w:tcPr>
            <w:tcW w:w="569" w:type="pct"/>
            <w:vAlign w:val="center"/>
            <w:hideMark/>
          </w:tcPr>
          <w:p w14:paraId="7A780195"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19.62%</w:t>
            </w:r>
          </w:p>
        </w:tc>
        <w:tc>
          <w:tcPr>
            <w:tcW w:w="569" w:type="pct"/>
            <w:vAlign w:val="center"/>
            <w:hideMark/>
          </w:tcPr>
          <w:p w14:paraId="68E1BB5F"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19.85%</w:t>
            </w:r>
          </w:p>
        </w:tc>
        <w:tc>
          <w:tcPr>
            <w:tcW w:w="568" w:type="pct"/>
            <w:vAlign w:val="center"/>
            <w:hideMark/>
          </w:tcPr>
          <w:p w14:paraId="36DE0A4C" w14:textId="77777777" w:rsidR="002E0C35" w:rsidRPr="002E0C35" w:rsidRDefault="002E0C35" w:rsidP="002E0C35">
            <w:pPr>
              <w:tabs>
                <w:tab w:val="decimal" w:pos="601"/>
              </w:tabs>
              <w:spacing w:before="20" w:after="0"/>
              <w:jc w:val="left"/>
              <w:rPr>
                <w:rFonts w:eastAsia="Calibri"/>
                <w:sz w:val="18"/>
                <w:szCs w:val="18"/>
                <w:lang w:eastAsia="en-US"/>
              </w:rPr>
            </w:pPr>
            <w:r w:rsidRPr="002E0C35">
              <w:rPr>
                <w:rFonts w:eastAsia="Times New Roman"/>
                <w:color w:val="000000"/>
                <w:sz w:val="18"/>
                <w:szCs w:val="18"/>
                <w:lang w:eastAsia="ca-ES"/>
              </w:rPr>
              <w:t>19.99%</w:t>
            </w:r>
          </w:p>
        </w:tc>
      </w:tr>
      <w:tr w:rsidR="002E0C35" w:rsidRPr="002E0C35" w14:paraId="40B41F6F" w14:textId="77777777">
        <w:tc>
          <w:tcPr>
            <w:tcW w:w="1586" w:type="pct"/>
            <w:tcMar>
              <w:top w:w="0" w:type="dxa"/>
              <w:left w:w="0" w:type="dxa"/>
              <w:bottom w:w="0" w:type="dxa"/>
              <w:right w:w="115" w:type="dxa"/>
            </w:tcMar>
            <w:hideMark/>
          </w:tcPr>
          <w:p w14:paraId="02677F53" w14:textId="04C2A75B" w:rsidR="002E0C35" w:rsidRPr="002E0C35" w:rsidRDefault="002E0C35" w:rsidP="002E0C35">
            <w:pPr>
              <w:tabs>
                <w:tab w:val="left" w:leader="dot" w:pos="2579"/>
              </w:tabs>
              <w:spacing w:before="20" w:after="0"/>
              <w:jc w:val="left"/>
              <w:rPr>
                <w:rFonts w:eastAsia="Calibri"/>
                <w:b/>
                <w:sz w:val="18"/>
                <w:szCs w:val="18"/>
                <w:lang w:eastAsia="en-US"/>
              </w:rPr>
            </w:pPr>
            <w:r w:rsidRPr="002E0C35">
              <w:rPr>
                <w:rFonts w:eastAsia="Calibri"/>
                <w:b/>
                <w:sz w:val="18"/>
                <w:szCs w:val="18"/>
                <w:lang w:eastAsia="en-US"/>
              </w:rPr>
              <w:t>Total</w:t>
            </w:r>
          </w:p>
        </w:tc>
        <w:tc>
          <w:tcPr>
            <w:tcW w:w="569" w:type="pct"/>
            <w:vAlign w:val="bottom"/>
            <w:hideMark/>
          </w:tcPr>
          <w:p w14:paraId="578C53D0" w14:textId="77777777" w:rsidR="002E0C35" w:rsidRPr="002E0C35" w:rsidRDefault="002E0C35" w:rsidP="002E0C35">
            <w:pPr>
              <w:tabs>
                <w:tab w:val="decimal" w:pos="601"/>
              </w:tabs>
              <w:spacing w:before="20" w:after="0"/>
              <w:jc w:val="left"/>
              <w:rPr>
                <w:rFonts w:eastAsia="Calibri"/>
                <w:b/>
                <w:sz w:val="18"/>
                <w:szCs w:val="18"/>
                <w:lang w:eastAsia="en-US"/>
              </w:rPr>
            </w:pPr>
            <w:r w:rsidRPr="002E0C35">
              <w:rPr>
                <w:rFonts w:eastAsia="Calibri"/>
                <w:b/>
                <w:sz w:val="18"/>
                <w:szCs w:val="18"/>
                <w:lang w:eastAsia="en-US"/>
              </w:rPr>
              <w:t>100%</w:t>
            </w:r>
          </w:p>
        </w:tc>
        <w:tc>
          <w:tcPr>
            <w:tcW w:w="569" w:type="pct"/>
            <w:vAlign w:val="bottom"/>
            <w:hideMark/>
          </w:tcPr>
          <w:p w14:paraId="3D784967" w14:textId="77777777" w:rsidR="002E0C35" w:rsidRPr="002E0C35" w:rsidRDefault="002E0C35" w:rsidP="002E0C35">
            <w:pPr>
              <w:tabs>
                <w:tab w:val="decimal" w:pos="601"/>
              </w:tabs>
              <w:spacing w:before="20" w:after="0"/>
              <w:jc w:val="left"/>
              <w:rPr>
                <w:rFonts w:eastAsia="Calibri"/>
                <w:b/>
                <w:sz w:val="18"/>
                <w:szCs w:val="18"/>
                <w:lang w:eastAsia="en-US"/>
              </w:rPr>
            </w:pPr>
            <w:r w:rsidRPr="002E0C35">
              <w:rPr>
                <w:rFonts w:eastAsia="Calibri"/>
                <w:b/>
                <w:sz w:val="18"/>
                <w:szCs w:val="18"/>
                <w:lang w:eastAsia="en-US"/>
              </w:rPr>
              <w:t>100%</w:t>
            </w:r>
          </w:p>
        </w:tc>
        <w:tc>
          <w:tcPr>
            <w:tcW w:w="569" w:type="pct"/>
            <w:vAlign w:val="bottom"/>
            <w:hideMark/>
          </w:tcPr>
          <w:p w14:paraId="4AA4C20B" w14:textId="77777777" w:rsidR="002E0C35" w:rsidRPr="002E0C35" w:rsidRDefault="002E0C35" w:rsidP="002E0C35">
            <w:pPr>
              <w:tabs>
                <w:tab w:val="decimal" w:pos="601"/>
              </w:tabs>
              <w:spacing w:before="20" w:after="0"/>
              <w:jc w:val="left"/>
              <w:rPr>
                <w:rFonts w:eastAsia="Calibri"/>
                <w:b/>
                <w:sz w:val="18"/>
                <w:szCs w:val="18"/>
                <w:lang w:eastAsia="en-US"/>
              </w:rPr>
            </w:pPr>
            <w:r w:rsidRPr="002E0C35">
              <w:rPr>
                <w:rFonts w:eastAsia="Calibri"/>
                <w:b/>
                <w:sz w:val="18"/>
                <w:szCs w:val="18"/>
                <w:lang w:eastAsia="en-US"/>
              </w:rPr>
              <w:t>100%</w:t>
            </w:r>
          </w:p>
        </w:tc>
        <w:tc>
          <w:tcPr>
            <w:tcW w:w="569" w:type="pct"/>
            <w:vAlign w:val="bottom"/>
            <w:hideMark/>
          </w:tcPr>
          <w:p w14:paraId="2DB500BB" w14:textId="77777777" w:rsidR="002E0C35" w:rsidRPr="002E0C35" w:rsidRDefault="002E0C35" w:rsidP="002E0C35">
            <w:pPr>
              <w:tabs>
                <w:tab w:val="decimal" w:pos="601"/>
              </w:tabs>
              <w:spacing w:before="20" w:after="0"/>
              <w:jc w:val="left"/>
              <w:rPr>
                <w:rFonts w:eastAsia="Calibri"/>
                <w:b/>
                <w:sz w:val="18"/>
                <w:szCs w:val="18"/>
                <w:lang w:eastAsia="en-US"/>
              </w:rPr>
            </w:pPr>
            <w:r w:rsidRPr="002E0C35">
              <w:rPr>
                <w:rFonts w:eastAsia="Calibri"/>
                <w:b/>
                <w:sz w:val="18"/>
                <w:szCs w:val="18"/>
                <w:lang w:eastAsia="en-US"/>
              </w:rPr>
              <w:t>100%</w:t>
            </w:r>
          </w:p>
        </w:tc>
        <w:tc>
          <w:tcPr>
            <w:tcW w:w="569" w:type="pct"/>
            <w:vAlign w:val="bottom"/>
            <w:hideMark/>
          </w:tcPr>
          <w:p w14:paraId="13E9CC85" w14:textId="77777777" w:rsidR="002E0C35" w:rsidRPr="002E0C35" w:rsidRDefault="002E0C35" w:rsidP="002E0C35">
            <w:pPr>
              <w:tabs>
                <w:tab w:val="decimal" w:pos="601"/>
              </w:tabs>
              <w:spacing w:before="20" w:after="0"/>
              <w:jc w:val="left"/>
              <w:rPr>
                <w:rFonts w:eastAsia="Calibri"/>
                <w:b/>
                <w:sz w:val="18"/>
                <w:szCs w:val="18"/>
                <w:lang w:eastAsia="en-US"/>
              </w:rPr>
            </w:pPr>
            <w:r w:rsidRPr="002E0C35">
              <w:rPr>
                <w:rFonts w:eastAsia="Calibri"/>
                <w:b/>
                <w:sz w:val="18"/>
                <w:szCs w:val="18"/>
                <w:lang w:eastAsia="en-US"/>
              </w:rPr>
              <w:t>100%</w:t>
            </w:r>
          </w:p>
        </w:tc>
        <w:tc>
          <w:tcPr>
            <w:tcW w:w="568" w:type="pct"/>
            <w:vAlign w:val="bottom"/>
            <w:hideMark/>
          </w:tcPr>
          <w:p w14:paraId="0B57C1D8" w14:textId="77777777" w:rsidR="002E0C35" w:rsidRPr="002E0C35" w:rsidRDefault="002E0C35" w:rsidP="002E0C35">
            <w:pPr>
              <w:tabs>
                <w:tab w:val="decimal" w:pos="601"/>
              </w:tabs>
              <w:spacing w:before="20" w:after="0"/>
              <w:jc w:val="left"/>
              <w:rPr>
                <w:rFonts w:eastAsia="Calibri"/>
                <w:b/>
                <w:sz w:val="18"/>
                <w:szCs w:val="18"/>
                <w:lang w:eastAsia="en-US"/>
              </w:rPr>
            </w:pPr>
            <w:r w:rsidRPr="002E0C35">
              <w:rPr>
                <w:rFonts w:eastAsia="Calibri"/>
                <w:b/>
                <w:sz w:val="18"/>
                <w:szCs w:val="18"/>
                <w:lang w:eastAsia="en-US"/>
              </w:rPr>
              <w:t>100%</w:t>
            </w:r>
          </w:p>
        </w:tc>
      </w:tr>
    </w:tbl>
    <w:p w14:paraId="433EFBF5" w14:textId="13A1478A" w:rsidR="00F95D22" w:rsidRPr="0085022A" w:rsidRDefault="00F95D22" w:rsidP="00E03EE2">
      <w:pPr>
        <w:pStyle w:val="AODocTxtL1"/>
        <w:spacing w:before="120" w:after="120" w:line="26" w:lineRule="atLeast"/>
        <w:ind w:left="0"/>
        <w:jc w:val="center"/>
        <w:rPr>
          <w:sz w:val="20"/>
          <w:szCs w:val="20"/>
        </w:rPr>
      </w:pPr>
    </w:p>
    <w:p w14:paraId="6254B072" w14:textId="77777777" w:rsidR="00F95D22" w:rsidRPr="0085022A" w:rsidRDefault="00F95D22" w:rsidP="00E03EE2">
      <w:pPr>
        <w:pStyle w:val="AOHead2"/>
        <w:tabs>
          <w:tab w:val="clear" w:pos="720"/>
        </w:tabs>
        <w:spacing w:before="120" w:after="120" w:line="26" w:lineRule="atLeast"/>
        <w:rPr>
          <w:sz w:val="20"/>
          <w:szCs w:val="20"/>
        </w:rPr>
      </w:pPr>
      <w:r w:rsidRPr="0085022A">
        <w:rPr>
          <w:sz w:val="20"/>
          <w:szCs w:val="20"/>
        </w:rPr>
        <w:t xml:space="preserve">Inflation </w:t>
      </w:r>
    </w:p>
    <w:p w14:paraId="04822437" w14:textId="5F302801" w:rsidR="002E0C35" w:rsidRPr="002E0C35" w:rsidRDefault="002E0C35" w:rsidP="002E0C35">
      <w:pPr>
        <w:spacing w:before="120" w:after="120" w:line="26" w:lineRule="atLeast"/>
        <w:rPr>
          <w:rFonts w:eastAsia="Calibri"/>
          <w:noProof/>
          <w:szCs w:val="20"/>
          <w:lang w:eastAsia="es-ES" w:bidi="ar-SA"/>
        </w:rPr>
      </w:pPr>
      <w:r w:rsidRPr="002E0C35">
        <w:rPr>
          <w:rFonts w:eastAsia="Calibri"/>
          <w:noProof/>
          <w:szCs w:val="20"/>
          <w:lang w:eastAsia="es-ES" w:bidi="ar-SA"/>
        </w:rPr>
        <w:t xml:space="preserve">In 2025, inflation of the Principality of Andorra has been equal to </w:t>
      </w:r>
      <w:r w:rsidRPr="002E0C35">
        <w:rPr>
          <w:rFonts w:eastAsia="Calibri"/>
          <w:szCs w:val="20"/>
          <w:lang w:eastAsia="en-US" w:bidi="ar-SA"/>
        </w:rPr>
        <w:t xml:space="preserve">2.7% </w:t>
      </w:r>
      <w:r w:rsidRPr="002E0C35">
        <w:rPr>
          <w:rFonts w:eastAsia="Calibri"/>
          <w:noProof/>
          <w:szCs w:val="20"/>
          <w:lang w:eastAsia="es-ES" w:bidi="ar-SA"/>
        </w:rPr>
        <w:t>(</w:t>
      </w:r>
      <w:r w:rsidR="00CB18A8">
        <w:rPr>
          <w:rFonts w:eastAsia="Calibri"/>
          <w:noProof/>
          <w:szCs w:val="20"/>
          <w:lang w:eastAsia="es-ES" w:bidi="ar-SA"/>
        </w:rPr>
        <w:t>2.6</w:t>
      </w:r>
      <w:r w:rsidRPr="002E0C35">
        <w:rPr>
          <w:rFonts w:eastAsia="Calibri"/>
          <w:noProof/>
          <w:szCs w:val="20"/>
          <w:lang w:eastAsia="es-ES" w:bidi="ar-SA"/>
        </w:rPr>
        <w:t xml:space="preserve">% in 2024) while core inflation has increased up to </w:t>
      </w:r>
      <w:r w:rsidR="00CB18A8">
        <w:rPr>
          <w:rFonts w:eastAsia="Calibri"/>
          <w:noProof/>
          <w:szCs w:val="20"/>
          <w:lang w:eastAsia="es-ES" w:bidi="ar-SA"/>
        </w:rPr>
        <w:t>2.4% (</w:t>
      </w:r>
      <w:r w:rsidRPr="002E0C35">
        <w:rPr>
          <w:rFonts w:eastAsia="Calibri"/>
          <w:noProof/>
          <w:szCs w:val="20"/>
          <w:lang w:eastAsia="es-ES" w:bidi="ar-SA"/>
        </w:rPr>
        <w:t>3.1% in 2024).</w:t>
      </w:r>
    </w:p>
    <w:p w14:paraId="70A23500" w14:textId="1F3AADAA" w:rsidR="00F95D22" w:rsidRDefault="00F95D22" w:rsidP="00E03EE2">
      <w:pPr>
        <w:pStyle w:val="AODocTxtL1"/>
        <w:spacing w:before="120" w:after="120" w:line="26" w:lineRule="atLeast"/>
        <w:ind w:left="0"/>
        <w:rPr>
          <w:b/>
          <w:i/>
          <w:iCs/>
          <w:sz w:val="20"/>
          <w:szCs w:val="20"/>
        </w:rPr>
      </w:pPr>
      <w:r w:rsidRPr="00B733F6">
        <w:rPr>
          <w:b/>
          <w:i/>
          <w:iCs/>
          <w:sz w:val="20"/>
          <w:szCs w:val="20"/>
        </w:rPr>
        <w:t>Headline Inflation: Consumer Price Index</w:t>
      </w:r>
    </w:p>
    <w:tbl>
      <w:tblPr>
        <w:tblW w:w="7378" w:type="dxa"/>
        <w:tblCellMar>
          <w:left w:w="70" w:type="dxa"/>
          <w:right w:w="70" w:type="dxa"/>
        </w:tblCellMar>
        <w:tblLook w:val="04A0" w:firstRow="1" w:lastRow="0" w:firstColumn="1" w:lastColumn="0" w:noHBand="0" w:noVBand="1"/>
      </w:tblPr>
      <w:tblGrid>
        <w:gridCol w:w="962"/>
        <w:gridCol w:w="2157"/>
        <w:gridCol w:w="474"/>
        <w:gridCol w:w="546"/>
        <w:gridCol w:w="533"/>
        <w:gridCol w:w="533"/>
        <w:gridCol w:w="533"/>
        <w:gridCol w:w="533"/>
        <w:gridCol w:w="266"/>
        <w:gridCol w:w="266"/>
        <w:gridCol w:w="575"/>
      </w:tblGrid>
      <w:tr w:rsidR="00D354FD" w14:paraId="5C41294F" w14:textId="77777777" w:rsidTr="00D354FD">
        <w:trPr>
          <w:trHeight w:val="4"/>
        </w:trPr>
        <w:tc>
          <w:tcPr>
            <w:tcW w:w="962" w:type="dxa"/>
            <w:tcBorders>
              <w:top w:val="nil"/>
              <w:left w:val="nil"/>
              <w:bottom w:val="single" w:sz="4" w:space="0" w:color="auto"/>
              <w:right w:val="nil"/>
            </w:tcBorders>
            <w:vAlign w:val="center"/>
            <w:hideMark/>
          </w:tcPr>
          <w:p w14:paraId="62B08A50" w14:textId="77777777" w:rsidR="00D354FD" w:rsidRDefault="00D354FD">
            <w:pPr>
              <w:spacing w:after="0"/>
              <w:rPr>
                <w:rFonts w:eastAsia="Times New Roman"/>
                <w:b/>
                <w:bCs/>
                <w:color w:val="000000"/>
                <w:sz w:val="16"/>
                <w:szCs w:val="16"/>
                <w:lang w:eastAsia="ca-ES"/>
              </w:rPr>
            </w:pPr>
            <w:r>
              <w:rPr>
                <w:rFonts w:eastAsia="Times New Roman"/>
                <w:b/>
                <w:bCs/>
                <w:color w:val="000000"/>
                <w:sz w:val="16"/>
                <w:szCs w:val="16"/>
                <w:lang w:eastAsia="ca-ES"/>
              </w:rPr>
              <w:t>CPI</w:t>
            </w:r>
          </w:p>
        </w:tc>
        <w:tc>
          <w:tcPr>
            <w:tcW w:w="2631" w:type="dxa"/>
            <w:gridSpan w:val="2"/>
            <w:tcBorders>
              <w:top w:val="nil"/>
              <w:left w:val="nil"/>
              <w:bottom w:val="single" w:sz="4" w:space="0" w:color="auto"/>
              <w:right w:val="nil"/>
            </w:tcBorders>
            <w:hideMark/>
          </w:tcPr>
          <w:p w14:paraId="29B71719" w14:textId="77777777" w:rsidR="00D354FD" w:rsidRDefault="00D354FD">
            <w:pPr>
              <w:spacing w:after="0"/>
              <w:jc w:val="right"/>
              <w:rPr>
                <w:rFonts w:eastAsia="Times New Roman"/>
                <w:b/>
                <w:bCs/>
                <w:color w:val="000000"/>
                <w:sz w:val="16"/>
                <w:szCs w:val="16"/>
                <w:lang w:eastAsia="ca-ES"/>
              </w:rPr>
            </w:pPr>
            <w:r>
              <w:rPr>
                <w:rFonts w:eastAsia="Times New Roman"/>
                <w:b/>
                <w:bCs/>
                <w:color w:val="000000"/>
                <w:sz w:val="16"/>
                <w:szCs w:val="16"/>
                <w:lang w:eastAsia="ca-ES"/>
              </w:rPr>
              <w:t>2020</w:t>
            </w:r>
          </w:p>
        </w:tc>
        <w:tc>
          <w:tcPr>
            <w:tcW w:w="0" w:type="auto"/>
            <w:tcBorders>
              <w:top w:val="nil"/>
              <w:left w:val="nil"/>
              <w:bottom w:val="single" w:sz="4" w:space="0" w:color="auto"/>
              <w:right w:val="nil"/>
            </w:tcBorders>
            <w:hideMark/>
          </w:tcPr>
          <w:p w14:paraId="6FFDF378" w14:textId="77777777" w:rsidR="00D354FD" w:rsidRDefault="00D354FD">
            <w:pPr>
              <w:spacing w:after="0"/>
              <w:jc w:val="right"/>
              <w:rPr>
                <w:rFonts w:eastAsia="Times New Roman"/>
                <w:b/>
                <w:bCs/>
                <w:color w:val="000000"/>
                <w:sz w:val="16"/>
                <w:szCs w:val="16"/>
                <w:lang w:eastAsia="ca-ES"/>
              </w:rPr>
            </w:pPr>
            <w:r>
              <w:rPr>
                <w:rFonts w:eastAsia="Times New Roman"/>
                <w:b/>
                <w:bCs/>
                <w:color w:val="000000"/>
                <w:sz w:val="16"/>
                <w:szCs w:val="16"/>
                <w:lang w:eastAsia="ca-ES"/>
              </w:rPr>
              <w:t>2021</w:t>
            </w:r>
          </w:p>
        </w:tc>
        <w:tc>
          <w:tcPr>
            <w:tcW w:w="0" w:type="auto"/>
            <w:tcBorders>
              <w:top w:val="nil"/>
              <w:left w:val="nil"/>
              <w:bottom w:val="single" w:sz="4" w:space="0" w:color="auto"/>
              <w:right w:val="nil"/>
            </w:tcBorders>
            <w:hideMark/>
          </w:tcPr>
          <w:p w14:paraId="7C72372E" w14:textId="77777777" w:rsidR="00D354FD" w:rsidRDefault="00D354FD">
            <w:pPr>
              <w:spacing w:after="0"/>
              <w:jc w:val="right"/>
              <w:rPr>
                <w:rFonts w:eastAsia="Times New Roman"/>
                <w:b/>
                <w:bCs/>
                <w:color w:val="000000"/>
                <w:sz w:val="16"/>
                <w:szCs w:val="16"/>
                <w:lang w:eastAsia="ca-ES"/>
              </w:rPr>
            </w:pPr>
            <w:r>
              <w:rPr>
                <w:rFonts w:eastAsia="Times New Roman"/>
                <w:b/>
                <w:bCs/>
                <w:color w:val="000000"/>
                <w:sz w:val="16"/>
                <w:szCs w:val="16"/>
                <w:lang w:eastAsia="ca-ES"/>
              </w:rPr>
              <w:t>2022</w:t>
            </w:r>
          </w:p>
        </w:tc>
        <w:tc>
          <w:tcPr>
            <w:tcW w:w="0" w:type="auto"/>
            <w:tcBorders>
              <w:top w:val="nil"/>
              <w:left w:val="nil"/>
              <w:bottom w:val="single" w:sz="4" w:space="0" w:color="auto"/>
              <w:right w:val="nil"/>
            </w:tcBorders>
            <w:hideMark/>
          </w:tcPr>
          <w:p w14:paraId="44BBD1D4" w14:textId="77777777" w:rsidR="00D354FD" w:rsidRDefault="00D354FD">
            <w:pPr>
              <w:spacing w:after="0"/>
              <w:jc w:val="right"/>
              <w:rPr>
                <w:rFonts w:eastAsia="Times New Roman"/>
                <w:b/>
                <w:bCs/>
                <w:color w:val="000000"/>
                <w:sz w:val="16"/>
                <w:szCs w:val="16"/>
                <w:lang w:eastAsia="ca-ES"/>
              </w:rPr>
            </w:pPr>
            <w:r>
              <w:rPr>
                <w:rFonts w:eastAsia="Times New Roman"/>
                <w:b/>
                <w:bCs/>
                <w:color w:val="000000"/>
                <w:sz w:val="16"/>
                <w:szCs w:val="16"/>
                <w:lang w:eastAsia="ca-ES"/>
              </w:rPr>
              <w:t>2023</w:t>
            </w:r>
          </w:p>
        </w:tc>
        <w:tc>
          <w:tcPr>
            <w:tcW w:w="0" w:type="auto"/>
            <w:tcBorders>
              <w:top w:val="nil"/>
              <w:left w:val="nil"/>
              <w:bottom w:val="single" w:sz="4" w:space="0" w:color="auto"/>
              <w:right w:val="nil"/>
            </w:tcBorders>
            <w:hideMark/>
          </w:tcPr>
          <w:p w14:paraId="746D7E11" w14:textId="77777777" w:rsidR="00D354FD" w:rsidRDefault="00D354FD">
            <w:pPr>
              <w:spacing w:after="0"/>
              <w:jc w:val="right"/>
              <w:rPr>
                <w:rFonts w:eastAsia="Times New Roman"/>
                <w:b/>
                <w:bCs/>
                <w:color w:val="000000"/>
                <w:sz w:val="16"/>
                <w:szCs w:val="16"/>
                <w:lang w:eastAsia="ca-ES"/>
              </w:rPr>
            </w:pPr>
            <w:r>
              <w:rPr>
                <w:rFonts w:eastAsia="Times New Roman"/>
                <w:b/>
                <w:bCs/>
                <w:color w:val="000000"/>
                <w:sz w:val="16"/>
                <w:szCs w:val="16"/>
                <w:lang w:eastAsia="ca-ES"/>
              </w:rPr>
              <w:t>2024</w:t>
            </w:r>
          </w:p>
        </w:tc>
        <w:tc>
          <w:tcPr>
            <w:tcW w:w="0" w:type="auto"/>
            <w:gridSpan w:val="2"/>
            <w:tcBorders>
              <w:top w:val="nil"/>
              <w:left w:val="nil"/>
              <w:bottom w:val="single" w:sz="4" w:space="0" w:color="auto"/>
              <w:right w:val="nil"/>
            </w:tcBorders>
            <w:hideMark/>
          </w:tcPr>
          <w:p w14:paraId="278A3A07" w14:textId="77777777" w:rsidR="00D354FD" w:rsidRDefault="00D354FD">
            <w:pPr>
              <w:spacing w:after="0"/>
              <w:jc w:val="right"/>
              <w:rPr>
                <w:rFonts w:eastAsia="Times New Roman"/>
                <w:b/>
                <w:bCs/>
                <w:color w:val="000000"/>
                <w:sz w:val="16"/>
                <w:szCs w:val="16"/>
                <w:lang w:eastAsia="ca-ES"/>
              </w:rPr>
            </w:pPr>
            <w:r>
              <w:rPr>
                <w:rFonts w:eastAsia="Times New Roman"/>
                <w:b/>
                <w:bCs/>
                <w:color w:val="000000"/>
                <w:sz w:val="16"/>
                <w:szCs w:val="16"/>
                <w:lang w:eastAsia="ca-ES"/>
              </w:rPr>
              <w:t>2025</w:t>
            </w:r>
          </w:p>
        </w:tc>
        <w:tc>
          <w:tcPr>
            <w:tcW w:w="0" w:type="auto"/>
            <w:gridSpan w:val="2"/>
            <w:tcBorders>
              <w:top w:val="nil"/>
              <w:left w:val="nil"/>
              <w:bottom w:val="single" w:sz="4" w:space="0" w:color="auto"/>
              <w:right w:val="nil"/>
            </w:tcBorders>
            <w:hideMark/>
          </w:tcPr>
          <w:p w14:paraId="7CE0EF16" w14:textId="77777777" w:rsidR="00D354FD" w:rsidRDefault="00D354FD">
            <w:pPr>
              <w:spacing w:after="0"/>
              <w:jc w:val="right"/>
              <w:rPr>
                <w:rFonts w:eastAsia="Times New Roman"/>
                <w:b/>
                <w:bCs/>
                <w:color w:val="000000"/>
                <w:sz w:val="16"/>
                <w:szCs w:val="16"/>
                <w:lang w:eastAsia="ca-ES"/>
              </w:rPr>
            </w:pPr>
            <w:r>
              <w:rPr>
                <w:rFonts w:eastAsia="Times New Roman"/>
                <w:b/>
                <w:bCs/>
                <w:color w:val="000000"/>
                <w:sz w:val="16"/>
                <w:szCs w:val="16"/>
                <w:lang w:eastAsia="ca-ES"/>
              </w:rPr>
              <w:t xml:space="preserve">2026* </w:t>
            </w:r>
          </w:p>
        </w:tc>
      </w:tr>
      <w:tr w:rsidR="00D354FD" w14:paraId="3B711520" w14:textId="77777777">
        <w:trPr>
          <w:trHeight w:val="403"/>
        </w:trPr>
        <w:tc>
          <w:tcPr>
            <w:tcW w:w="3119" w:type="dxa"/>
            <w:gridSpan w:val="2"/>
            <w:tcBorders>
              <w:top w:val="single" w:sz="4" w:space="0" w:color="auto"/>
              <w:left w:val="nil"/>
              <w:bottom w:val="nil"/>
              <w:right w:val="nil"/>
            </w:tcBorders>
            <w:vAlign w:val="center"/>
            <w:hideMark/>
          </w:tcPr>
          <w:p w14:paraId="4ADAA187" w14:textId="0A37F04F" w:rsidR="00D354FD" w:rsidRDefault="00D354FD">
            <w:pPr>
              <w:spacing w:after="0"/>
              <w:ind w:right="213"/>
              <w:rPr>
                <w:rFonts w:eastAsia="Times New Roman"/>
                <w:color w:val="000000"/>
                <w:sz w:val="16"/>
                <w:szCs w:val="16"/>
                <w:lang w:eastAsia="ca-ES"/>
              </w:rPr>
            </w:pPr>
            <w:r>
              <w:rPr>
                <w:rFonts w:eastAsia="Times New Roman"/>
                <w:color w:val="000000"/>
                <w:sz w:val="16"/>
                <w:szCs w:val="16"/>
                <w:lang w:eastAsia="ca-ES"/>
              </w:rPr>
              <w:t>Price Deflator (CPI)</w:t>
            </w:r>
          </w:p>
        </w:tc>
        <w:tc>
          <w:tcPr>
            <w:tcW w:w="0" w:type="auto"/>
            <w:tcBorders>
              <w:top w:val="single" w:sz="4" w:space="0" w:color="auto"/>
              <w:left w:val="nil"/>
              <w:bottom w:val="nil"/>
              <w:right w:val="nil"/>
            </w:tcBorders>
            <w:hideMark/>
          </w:tcPr>
          <w:p w14:paraId="40738C1D"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99</w:t>
            </w:r>
            <w:r>
              <w:rPr>
                <w:rFonts w:eastAsia="Times New Roman"/>
                <w:sz w:val="16"/>
                <w:szCs w:val="16"/>
                <w:lang w:eastAsia="ca-ES"/>
              </w:rPr>
              <w:t>.</w:t>
            </w:r>
            <w:r>
              <w:rPr>
                <w:rFonts w:eastAsia="Times New Roman"/>
                <w:color w:val="000000"/>
                <w:sz w:val="16"/>
                <w:szCs w:val="16"/>
                <w:lang w:eastAsia="ca-ES"/>
              </w:rPr>
              <w:t>0</w:t>
            </w:r>
          </w:p>
        </w:tc>
        <w:tc>
          <w:tcPr>
            <w:tcW w:w="546" w:type="dxa"/>
            <w:tcBorders>
              <w:top w:val="single" w:sz="4" w:space="0" w:color="auto"/>
              <w:left w:val="nil"/>
              <w:bottom w:val="nil"/>
              <w:right w:val="nil"/>
            </w:tcBorders>
            <w:hideMark/>
          </w:tcPr>
          <w:p w14:paraId="2BD306BC"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98</w:t>
            </w:r>
            <w:r>
              <w:rPr>
                <w:rFonts w:eastAsia="Times New Roman"/>
                <w:sz w:val="16"/>
                <w:szCs w:val="16"/>
                <w:lang w:eastAsia="ca-ES"/>
              </w:rPr>
              <w:t>.</w:t>
            </w:r>
            <w:r>
              <w:rPr>
                <w:rFonts w:eastAsia="Times New Roman"/>
                <w:color w:val="000000"/>
                <w:sz w:val="16"/>
                <w:szCs w:val="16"/>
                <w:lang w:eastAsia="ca-ES"/>
              </w:rPr>
              <w:t>4</w:t>
            </w:r>
          </w:p>
        </w:tc>
        <w:tc>
          <w:tcPr>
            <w:tcW w:w="0" w:type="auto"/>
            <w:tcBorders>
              <w:top w:val="single" w:sz="4" w:space="0" w:color="auto"/>
              <w:left w:val="nil"/>
              <w:bottom w:val="nil"/>
              <w:right w:val="nil"/>
            </w:tcBorders>
            <w:hideMark/>
          </w:tcPr>
          <w:p w14:paraId="59B617BD"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101</w:t>
            </w:r>
            <w:r>
              <w:rPr>
                <w:rFonts w:eastAsia="Times New Roman"/>
                <w:sz w:val="16"/>
                <w:szCs w:val="16"/>
                <w:lang w:eastAsia="ca-ES"/>
              </w:rPr>
              <w:t>.</w:t>
            </w:r>
            <w:r>
              <w:rPr>
                <w:rFonts w:eastAsia="Times New Roman"/>
                <w:color w:val="000000"/>
                <w:sz w:val="16"/>
                <w:szCs w:val="16"/>
                <w:lang w:eastAsia="ca-ES"/>
              </w:rPr>
              <w:t>7</w:t>
            </w:r>
          </w:p>
        </w:tc>
        <w:tc>
          <w:tcPr>
            <w:tcW w:w="0" w:type="auto"/>
            <w:tcBorders>
              <w:top w:val="single" w:sz="4" w:space="0" w:color="auto"/>
              <w:left w:val="nil"/>
              <w:bottom w:val="nil"/>
              <w:right w:val="nil"/>
            </w:tcBorders>
            <w:hideMark/>
          </w:tcPr>
          <w:p w14:paraId="39B98567"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108</w:t>
            </w:r>
            <w:r>
              <w:rPr>
                <w:rFonts w:eastAsia="Times New Roman"/>
                <w:sz w:val="16"/>
                <w:szCs w:val="16"/>
                <w:lang w:eastAsia="ca-ES"/>
              </w:rPr>
              <w:t>.</w:t>
            </w:r>
            <w:r>
              <w:rPr>
                <w:rFonts w:eastAsia="Times New Roman"/>
                <w:color w:val="000000"/>
                <w:sz w:val="16"/>
                <w:szCs w:val="16"/>
                <w:lang w:eastAsia="ca-ES"/>
              </w:rPr>
              <w:t>9</w:t>
            </w:r>
          </w:p>
        </w:tc>
        <w:tc>
          <w:tcPr>
            <w:tcW w:w="0" w:type="auto"/>
            <w:tcBorders>
              <w:top w:val="single" w:sz="4" w:space="0" w:color="auto"/>
              <w:left w:val="nil"/>
              <w:bottom w:val="nil"/>
              <w:right w:val="nil"/>
            </w:tcBorders>
            <w:hideMark/>
          </w:tcPr>
          <w:p w14:paraId="1D3F8ECC"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113</w:t>
            </w:r>
            <w:r>
              <w:rPr>
                <w:rFonts w:eastAsia="Times New Roman"/>
                <w:sz w:val="16"/>
                <w:szCs w:val="16"/>
                <w:lang w:eastAsia="ca-ES"/>
              </w:rPr>
              <w:t>.</w:t>
            </w:r>
            <w:r>
              <w:rPr>
                <w:rFonts w:eastAsia="Times New Roman"/>
                <w:color w:val="000000"/>
                <w:sz w:val="16"/>
                <w:szCs w:val="16"/>
                <w:lang w:eastAsia="ca-ES"/>
              </w:rPr>
              <w:t>9</w:t>
            </w:r>
          </w:p>
        </w:tc>
        <w:tc>
          <w:tcPr>
            <w:tcW w:w="0" w:type="auto"/>
            <w:tcBorders>
              <w:top w:val="single" w:sz="4" w:space="0" w:color="auto"/>
              <w:left w:val="nil"/>
              <w:bottom w:val="nil"/>
              <w:right w:val="nil"/>
            </w:tcBorders>
            <w:hideMark/>
          </w:tcPr>
          <w:p w14:paraId="2A55DB70"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116</w:t>
            </w:r>
            <w:r>
              <w:rPr>
                <w:rFonts w:eastAsia="Times New Roman"/>
                <w:sz w:val="16"/>
                <w:szCs w:val="16"/>
                <w:lang w:eastAsia="ca-ES"/>
              </w:rPr>
              <w:t>.</w:t>
            </w:r>
            <w:r>
              <w:rPr>
                <w:rFonts w:eastAsia="Times New Roman"/>
                <w:color w:val="000000"/>
                <w:sz w:val="16"/>
                <w:szCs w:val="16"/>
                <w:lang w:eastAsia="ca-ES"/>
              </w:rPr>
              <w:t>9</w:t>
            </w:r>
          </w:p>
        </w:tc>
        <w:tc>
          <w:tcPr>
            <w:tcW w:w="0" w:type="auto"/>
            <w:gridSpan w:val="2"/>
            <w:tcBorders>
              <w:top w:val="single" w:sz="4" w:space="0" w:color="auto"/>
              <w:left w:val="nil"/>
              <w:bottom w:val="nil"/>
              <w:right w:val="nil"/>
            </w:tcBorders>
            <w:hideMark/>
          </w:tcPr>
          <w:p w14:paraId="3AD01B6C"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120</w:t>
            </w:r>
            <w:r>
              <w:rPr>
                <w:rFonts w:eastAsia="Times New Roman"/>
                <w:sz w:val="16"/>
                <w:szCs w:val="16"/>
                <w:lang w:eastAsia="ca-ES"/>
              </w:rPr>
              <w:t>.</w:t>
            </w:r>
            <w:r>
              <w:rPr>
                <w:rFonts w:eastAsia="Times New Roman"/>
                <w:color w:val="000000"/>
                <w:sz w:val="16"/>
                <w:szCs w:val="16"/>
                <w:lang w:eastAsia="ca-ES"/>
              </w:rPr>
              <w:t>0</w:t>
            </w:r>
          </w:p>
        </w:tc>
        <w:tc>
          <w:tcPr>
            <w:tcW w:w="0" w:type="auto"/>
            <w:tcBorders>
              <w:top w:val="single" w:sz="4" w:space="0" w:color="auto"/>
              <w:left w:val="nil"/>
              <w:bottom w:val="nil"/>
              <w:right w:val="nil"/>
            </w:tcBorders>
            <w:hideMark/>
          </w:tcPr>
          <w:p w14:paraId="5CB8DFDD"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122</w:t>
            </w:r>
            <w:r>
              <w:rPr>
                <w:rFonts w:eastAsia="Times New Roman"/>
                <w:sz w:val="16"/>
                <w:szCs w:val="16"/>
                <w:lang w:eastAsia="ca-ES"/>
              </w:rPr>
              <w:t>.</w:t>
            </w:r>
            <w:r>
              <w:rPr>
                <w:rFonts w:eastAsia="Times New Roman"/>
                <w:color w:val="000000"/>
                <w:sz w:val="16"/>
                <w:szCs w:val="16"/>
                <w:lang w:eastAsia="ca-ES"/>
              </w:rPr>
              <w:t>7</w:t>
            </w:r>
          </w:p>
        </w:tc>
      </w:tr>
      <w:tr w:rsidR="00D354FD" w14:paraId="19F35018" w14:textId="77777777">
        <w:trPr>
          <w:trHeight w:val="277"/>
        </w:trPr>
        <w:tc>
          <w:tcPr>
            <w:tcW w:w="3119" w:type="dxa"/>
            <w:gridSpan w:val="2"/>
            <w:vAlign w:val="center"/>
            <w:hideMark/>
          </w:tcPr>
          <w:p w14:paraId="7C443F6B" w14:textId="77777777" w:rsidR="00D354FD" w:rsidRDefault="00D354FD">
            <w:pPr>
              <w:spacing w:after="0"/>
              <w:ind w:right="213"/>
              <w:rPr>
                <w:rFonts w:eastAsia="Times New Roman"/>
                <w:color w:val="000000"/>
                <w:sz w:val="16"/>
                <w:szCs w:val="16"/>
                <w:lang w:eastAsia="ca-ES"/>
              </w:rPr>
            </w:pPr>
            <w:r>
              <w:rPr>
                <w:rFonts w:eastAsia="Times New Roman"/>
                <w:color w:val="000000"/>
                <w:sz w:val="16"/>
                <w:szCs w:val="16"/>
                <w:lang w:eastAsia="ca-ES"/>
              </w:rPr>
              <w:t>Annual Average</w:t>
            </w:r>
          </w:p>
        </w:tc>
        <w:tc>
          <w:tcPr>
            <w:tcW w:w="0" w:type="auto"/>
            <w:hideMark/>
          </w:tcPr>
          <w:p w14:paraId="6141E10F"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98</w:t>
            </w:r>
            <w:r>
              <w:rPr>
                <w:rFonts w:eastAsia="Times New Roman"/>
                <w:sz w:val="16"/>
                <w:szCs w:val="16"/>
                <w:lang w:eastAsia="ca-ES"/>
              </w:rPr>
              <w:t>.</w:t>
            </w:r>
            <w:r>
              <w:rPr>
                <w:rFonts w:eastAsia="Times New Roman"/>
                <w:color w:val="000000"/>
                <w:sz w:val="16"/>
                <w:szCs w:val="16"/>
                <w:lang w:eastAsia="ca-ES"/>
              </w:rPr>
              <w:t>3</w:t>
            </w:r>
          </w:p>
        </w:tc>
        <w:tc>
          <w:tcPr>
            <w:tcW w:w="546" w:type="dxa"/>
            <w:hideMark/>
          </w:tcPr>
          <w:p w14:paraId="3763D996"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98</w:t>
            </w:r>
            <w:r>
              <w:rPr>
                <w:rFonts w:eastAsia="Times New Roman"/>
                <w:sz w:val="16"/>
                <w:szCs w:val="16"/>
                <w:lang w:eastAsia="ca-ES"/>
              </w:rPr>
              <w:t>.</w:t>
            </w:r>
            <w:r>
              <w:rPr>
                <w:rFonts w:eastAsia="Times New Roman"/>
                <w:color w:val="000000"/>
                <w:sz w:val="16"/>
                <w:szCs w:val="16"/>
                <w:lang w:eastAsia="ca-ES"/>
              </w:rPr>
              <w:t>4</w:t>
            </w:r>
          </w:p>
        </w:tc>
        <w:tc>
          <w:tcPr>
            <w:tcW w:w="0" w:type="auto"/>
            <w:hideMark/>
          </w:tcPr>
          <w:p w14:paraId="0C9F20DE"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100</w:t>
            </w:r>
            <w:r>
              <w:rPr>
                <w:rFonts w:eastAsia="Times New Roman"/>
                <w:sz w:val="16"/>
                <w:szCs w:val="16"/>
                <w:lang w:eastAsia="ca-ES"/>
              </w:rPr>
              <w:t>.</w:t>
            </w:r>
            <w:r>
              <w:rPr>
                <w:rFonts w:eastAsia="Times New Roman"/>
                <w:color w:val="000000"/>
                <w:sz w:val="16"/>
                <w:szCs w:val="16"/>
                <w:lang w:eastAsia="ca-ES"/>
              </w:rPr>
              <w:t>0</w:t>
            </w:r>
          </w:p>
        </w:tc>
        <w:tc>
          <w:tcPr>
            <w:tcW w:w="0" w:type="auto"/>
            <w:hideMark/>
          </w:tcPr>
          <w:p w14:paraId="4FBCA22A"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106</w:t>
            </w:r>
            <w:r>
              <w:rPr>
                <w:rFonts w:eastAsia="Times New Roman"/>
                <w:sz w:val="16"/>
                <w:szCs w:val="16"/>
                <w:lang w:eastAsia="ca-ES"/>
              </w:rPr>
              <w:t>.</w:t>
            </w:r>
            <w:r>
              <w:rPr>
                <w:rFonts w:eastAsia="Times New Roman"/>
                <w:color w:val="000000"/>
                <w:sz w:val="16"/>
                <w:szCs w:val="16"/>
                <w:lang w:eastAsia="ca-ES"/>
              </w:rPr>
              <w:t>2</w:t>
            </w:r>
          </w:p>
        </w:tc>
        <w:tc>
          <w:tcPr>
            <w:tcW w:w="0" w:type="auto"/>
            <w:hideMark/>
          </w:tcPr>
          <w:p w14:paraId="12A603F8"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112</w:t>
            </w:r>
            <w:r>
              <w:rPr>
                <w:rFonts w:eastAsia="Times New Roman"/>
                <w:sz w:val="16"/>
                <w:szCs w:val="16"/>
                <w:lang w:eastAsia="ca-ES"/>
              </w:rPr>
              <w:t>.</w:t>
            </w:r>
            <w:r>
              <w:rPr>
                <w:rFonts w:eastAsia="Times New Roman"/>
                <w:color w:val="000000"/>
                <w:sz w:val="16"/>
                <w:szCs w:val="16"/>
                <w:lang w:eastAsia="ca-ES"/>
              </w:rPr>
              <w:t>2</w:t>
            </w:r>
          </w:p>
        </w:tc>
        <w:tc>
          <w:tcPr>
            <w:tcW w:w="0" w:type="auto"/>
            <w:hideMark/>
          </w:tcPr>
          <w:p w14:paraId="05F30B5A"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115</w:t>
            </w:r>
            <w:r>
              <w:rPr>
                <w:rFonts w:eastAsia="Times New Roman"/>
                <w:sz w:val="16"/>
                <w:szCs w:val="16"/>
                <w:lang w:eastAsia="ca-ES"/>
              </w:rPr>
              <w:t>.</w:t>
            </w:r>
            <w:r>
              <w:rPr>
                <w:rFonts w:eastAsia="Times New Roman"/>
                <w:color w:val="000000"/>
                <w:sz w:val="16"/>
                <w:szCs w:val="16"/>
                <w:lang w:eastAsia="ca-ES"/>
              </w:rPr>
              <w:t>6</w:t>
            </w:r>
          </w:p>
        </w:tc>
        <w:tc>
          <w:tcPr>
            <w:tcW w:w="0" w:type="auto"/>
            <w:gridSpan w:val="2"/>
            <w:hideMark/>
          </w:tcPr>
          <w:p w14:paraId="58072F65"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118</w:t>
            </w:r>
            <w:r>
              <w:rPr>
                <w:rFonts w:eastAsia="Times New Roman"/>
                <w:sz w:val="16"/>
                <w:szCs w:val="16"/>
                <w:lang w:eastAsia="ca-ES"/>
              </w:rPr>
              <w:t>.</w:t>
            </w:r>
            <w:r>
              <w:rPr>
                <w:rFonts w:eastAsia="Times New Roman"/>
                <w:color w:val="000000"/>
                <w:sz w:val="16"/>
                <w:szCs w:val="16"/>
                <w:lang w:eastAsia="ca-ES"/>
              </w:rPr>
              <w:t>4</w:t>
            </w:r>
          </w:p>
        </w:tc>
        <w:tc>
          <w:tcPr>
            <w:tcW w:w="0" w:type="auto"/>
            <w:hideMark/>
          </w:tcPr>
          <w:p w14:paraId="26B21C45"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120</w:t>
            </w:r>
            <w:r>
              <w:rPr>
                <w:rFonts w:eastAsia="Times New Roman"/>
                <w:sz w:val="16"/>
                <w:szCs w:val="16"/>
                <w:lang w:eastAsia="ca-ES"/>
              </w:rPr>
              <w:t>.</w:t>
            </w:r>
            <w:r>
              <w:rPr>
                <w:rFonts w:eastAsia="Times New Roman"/>
                <w:color w:val="000000"/>
                <w:sz w:val="16"/>
                <w:szCs w:val="16"/>
                <w:lang w:eastAsia="ca-ES"/>
              </w:rPr>
              <w:t>8</w:t>
            </w:r>
          </w:p>
        </w:tc>
      </w:tr>
      <w:tr w:rsidR="00D354FD" w14:paraId="551829F1" w14:textId="77777777">
        <w:trPr>
          <w:trHeight w:val="437"/>
        </w:trPr>
        <w:tc>
          <w:tcPr>
            <w:tcW w:w="3119" w:type="dxa"/>
            <w:gridSpan w:val="2"/>
            <w:vAlign w:val="center"/>
            <w:hideMark/>
          </w:tcPr>
          <w:p w14:paraId="26547812" w14:textId="77777777" w:rsidR="00D354FD" w:rsidRDefault="00D354FD">
            <w:pPr>
              <w:spacing w:after="0"/>
              <w:ind w:right="213"/>
              <w:rPr>
                <w:rFonts w:eastAsia="Times New Roman"/>
                <w:color w:val="000000"/>
                <w:sz w:val="16"/>
                <w:szCs w:val="16"/>
                <w:lang w:val="es-ES" w:eastAsia="ca-ES"/>
              </w:rPr>
            </w:pPr>
            <w:r>
              <w:rPr>
                <w:sz w:val="16"/>
                <w:szCs w:val="16"/>
                <w:lang w:val="es-ES"/>
              </w:rPr>
              <w:t>CPI Interannual Var. (y/y-1) (CPI)</w:t>
            </w:r>
          </w:p>
        </w:tc>
        <w:tc>
          <w:tcPr>
            <w:tcW w:w="0" w:type="auto"/>
            <w:hideMark/>
          </w:tcPr>
          <w:p w14:paraId="118F0BBB"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0</w:t>
            </w:r>
            <w:r>
              <w:rPr>
                <w:rFonts w:eastAsia="Times New Roman"/>
                <w:sz w:val="16"/>
                <w:szCs w:val="16"/>
                <w:lang w:eastAsia="ca-ES"/>
              </w:rPr>
              <w:t>.</w:t>
            </w:r>
            <w:r>
              <w:rPr>
                <w:rFonts w:eastAsia="Times New Roman"/>
                <w:color w:val="000000"/>
                <w:sz w:val="16"/>
                <w:szCs w:val="16"/>
                <w:lang w:eastAsia="ca-ES"/>
              </w:rPr>
              <w:t>9%</w:t>
            </w:r>
          </w:p>
        </w:tc>
        <w:tc>
          <w:tcPr>
            <w:tcW w:w="546" w:type="dxa"/>
            <w:hideMark/>
          </w:tcPr>
          <w:p w14:paraId="37C1B976"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-0</w:t>
            </w:r>
            <w:r>
              <w:rPr>
                <w:rFonts w:eastAsia="Times New Roman"/>
                <w:sz w:val="16"/>
                <w:szCs w:val="16"/>
                <w:lang w:eastAsia="ca-ES"/>
              </w:rPr>
              <w:t>.</w:t>
            </w:r>
            <w:r>
              <w:rPr>
                <w:rFonts w:eastAsia="Times New Roman"/>
                <w:color w:val="000000"/>
                <w:sz w:val="16"/>
                <w:szCs w:val="16"/>
                <w:lang w:eastAsia="ca-ES"/>
              </w:rPr>
              <w:t>5%</w:t>
            </w:r>
          </w:p>
        </w:tc>
        <w:tc>
          <w:tcPr>
            <w:tcW w:w="0" w:type="auto"/>
            <w:hideMark/>
          </w:tcPr>
          <w:p w14:paraId="1DF4A402"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3</w:t>
            </w:r>
            <w:r>
              <w:rPr>
                <w:rFonts w:eastAsia="Times New Roman"/>
                <w:sz w:val="16"/>
                <w:szCs w:val="16"/>
                <w:lang w:eastAsia="ca-ES"/>
              </w:rPr>
              <w:t>.</w:t>
            </w:r>
            <w:r>
              <w:rPr>
                <w:rFonts w:eastAsia="Times New Roman"/>
                <w:color w:val="000000"/>
                <w:sz w:val="16"/>
                <w:szCs w:val="16"/>
                <w:lang w:eastAsia="ca-ES"/>
              </w:rPr>
              <w:t>3%</w:t>
            </w:r>
          </w:p>
        </w:tc>
        <w:tc>
          <w:tcPr>
            <w:tcW w:w="0" w:type="auto"/>
            <w:hideMark/>
          </w:tcPr>
          <w:p w14:paraId="4D44A6C9"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7</w:t>
            </w:r>
            <w:r>
              <w:rPr>
                <w:rFonts w:eastAsia="Times New Roman"/>
                <w:sz w:val="16"/>
                <w:szCs w:val="16"/>
                <w:lang w:eastAsia="ca-ES"/>
              </w:rPr>
              <w:t>.</w:t>
            </w:r>
            <w:r>
              <w:rPr>
                <w:rFonts w:eastAsia="Times New Roman"/>
                <w:color w:val="000000"/>
                <w:sz w:val="16"/>
                <w:szCs w:val="16"/>
                <w:lang w:eastAsia="ca-ES"/>
              </w:rPr>
              <w:t>2%</w:t>
            </w:r>
          </w:p>
        </w:tc>
        <w:tc>
          <w:tcPr>
            <w:tcW w:w="0" w:type="auto"/>
            <w:hideMark/>
          </w:tcPr>
          <w:p w14:paraId="5DBF407D"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4</w:t>
            </w:r>
            <w:r>
              <w:rPr>
                <w:rFonts w:eastAsia="Times New Roman"/>
                <w:sz w:val="16"/>
                <w:szCs w:val="16"/>
                <w:lang w:eastAsia="ca-ES"/>
              </w:rPr>
              <w:t>.</w:t>
            </w:r>
            <w:r>
              <w:rPr>
                <w:rFonts w:eastAsia="Times New Roman"/>
                <w:color w:val="000000"/>
                <w:sz w:val="16"/>
                <w:szCs w:val="16"/>
                <w:lang w:eastAsia="ca-ES"/>
              </w:rPr>
              <w:t>6%</w:t>
            </w:r>
          </w:p>
        </w:tc>
        <w:tc>
          <w:tcPr>
            <w:tcW w:w="0" w:type="auto"/>
            <w:hideMark/>
          </w:tcPr>
          <w:p w14:paraId="0D19E297"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2</w:t>
            </w:r>
            <w:r>
              <w:rPr>
                <w:rFonts w:eastAsia="Times New Roman"/>
                <w:sz w:val="16"/>
                <w:szCs w:val="16"/>
                <w:lang w:eastAsia="ca-ES"/>
              </w:rPr>
              <w:t>.</w:t>
            </w:r>
            <w:r>
              <w:rPr>
                <w:rFonts w:eastAsia="Times New Roman"/>
                <w:color w:val="000000"/>
                <w:sz w:val="16"/>
                <w:szCs w:val="16"/>
                <w:lang w:eastAsia="ca-ES"/>
              </w:rPr>
              <w:t>6%</w:t>
            </w:r>
          </w:p>
        </w:tc>
        <w:tc>
          <w:tcPr>
            <w:tcW w:w="0" w:type="auto"/>
            <w:gridSpan w:val="2"/>
            <w:hideMark/>
          </w:tcPr>
          <w:p w14:paraId="351672E7"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2</w:t>
            </w:r>
            <w:r>
              <w:rPr>
                <w:rFonts w:eastAsia="Times New Roman"/>
                <w:sz w:val="16"/>
                <w:szCs w:val="16"/>
                <w:lang w:eastAsia="ca-ES"/>
              </w:rPr>
              <w:t>.</w:t>
            </w:r>
            <w:r>
              <w:rPr>
                <w:rFonts w:eastAsia="Times New Roman"/>
                <w:color w:val="000000"/>
                <w:sz w:val="16"/>
                <w:szCs w:val="16"/>
                <w:lang w:eastAsia="ca-ES"/>
              </w:rPr>
              <w:t>7%</w:t>
            </w:r>
          </w:p>
        </w:tc>
        <w:tc>
          <w:tcPr>
            <w:tcW w:w="0" w:type="auto"/>
            <w:hideMark/>
          </w:tcPr>
          <w:p w14:paraId="3942DCAA"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4</w:t>
            </w:r>
            <w:r>
              <w:rPr>
                <w:rFonts w:eastAsia="Times New Roman"/>
                <w:sz w:val="16"/>
                <w:szCs w:val="16"/>
                <w:lang w:eastAsia="ca-ES"/>
              </w:rPr>
              <w:t>.</w:t>
            </w:r>
            <w:r>
              <w:rPr>
                <w:rFonts w:eastAsia="Times New Roman"/>
                <w:color w:val="000000"/>
                <w:sz w:val="16"/>
                <w:szCs w:val="16"/>
                <w:lang w:eastAsia="ca-ES"/>
              </w:rPr>
              <w:t>1%</w:t>
            </w:r>
          </w:p>
        </w:tc>
      </w:tr>
      <w:tr w:rsidR="00D354FD" w14:paraId="312A8FB6" w14:textId="77777777">
        <w:trPr>
          <w:trHeight w:val="4"/>
        </w:trPr>
        <w:tc>
          <w:tcPr>
            <w:tcW w:w="3119" w:type="dxa"/>
            <w:gridSpan w:val="2"/>
            <w:vAlign w:val="center"/>
            <w:hideMark/>
          </w:tcPr>
          <w:p w14:paraId="1B0DE7A2" w14:textId="77777777" w:rsidR="00D354FD" w:rsidRDefault="00D354FD">
            <w:pPr>
              <w:spacing w:after="0"/>
              <w:ind w:right="213"/>
              <w:rPr>
                <w:rFonts w:eastAsia="Times New Roman"/>
                <w:color w:val="000000"/>
                <w:sz w:val="16"/>
                <w:szCs w:val="16"/>
                <w:lang w:val="es-ES" w:eastAsia="ca-ES"/>
              </w:rPr>
            </w:pPr>
            <w:r>
              <w:rPr>
                <w:sz w:val="16"/>
                <w:szCs w:val="16"/>
              </w:rPr>
              <w:t>Interannual Var. (y/y-1) (Annual Average)</w:t>
            </w:r>
          </w:p>
        </w:tc>
        <w:tc>
          <w:tcPr>
            <w:tcW w:w="0" w:type="auto"/>
            <w:hideMark/>
          </w:tcPr>
          <w:p w14:paraId="7F7BE699"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0</w:t>
            </w:r>
            <w:r>
              <w:rPr>
                <w:rFonts w:eastAsia="Times New Roman"/>
                <w:sz w:val="16"/>
                <w:szCs w:val="16"/>
                <w:lang w:eastAsia="ca-ES"/>
              </w:rPr>
              <w:t>.</w:t>
            </w:r>
            <w:r>
              <w:rPr>
                <w:rFonts w:eastAsia="Times New Roman"/>
                <w:color w:val="000000"/>
                <w:sz w:val="16"/>
                <w:szCs w:val="16"/>
                <w:lang w:eastAsia="ca-ES"/>
              </w:rPr>
              <w:t>5%</w:t>
            </w:r>
          </w:p>
        </w:tc>
        <w:tc>
          <w:tcPr>
            <w:tcW w:w="546" w:type="dxa"/>
            <w:hideMark/>
          </w:tcPr>
          <w:p w14:paraId="4F4A76FD"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0</w:t>
            </w:r>
            <w:r>
              <w:rPr>
                <w:rFonts w:eastAsia="Times New Roman"/>
                <w:sz w:val="16"/>
                <w:szCs w:val="16"/>
                <w:lang w:eastAsia="ca-ES"/>
              </w:rPr>
              <w:t>.</w:t>
            </w:r>
            <w:r>
              <w:rPr>
                <w:rFonts w:eastAsia="Times New Roman"/>
                <w:color w:val="000000"/>
                <w:sz w:val="16"/>
                <w:szCs w:val="16"/>
                <w:lang w:eastAsia="ca-ES"/>
              </w:rPr>
              <w:t>1%</w:t>
            </w:r>
          </w:p>
        </w:tc>
        <w:tc>
          <w:tcPr>
            <w:tcW w:w="0" w:type="auto"/>
            <w:hideMark/>
          </w:tcPr>
          <w:p w14:paraId="76C3A80A"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w:t>
            </w:r>
            <w:r>
              <w:rPr>
                <w:rFonts w:eastAsia="Times New Roman"/>
                <w:sz w:val="16"/>
                <w:szCs w:val="16"/>
                <w:lang w:eastAsia="ca-ES"/>
              </w:rPr>
              <w:t>.</w:t>
            </w:r>
            <w:r>
              <w:rPr>
                <w:rFonts w:eastAsia="Times New Roman"/>
                <w:color w:val="000000"/>
                <w:sz w:val="16"/>
                <w:szCs w:val="16"/>
                <w:lang w:eastAsia="ca-ES"/>
              </w:rPr>
              <w:t>7%</w:t>
            </w:r>
          </w:p>
        </w:tc>
        <w:tc>
          <w:tcPr>
            <w:tcW w:w="0" w:type="auto"/>
            <w:hideMark/>
          </w:tcPr>
          <w:p w14:paraId="4B12898F"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6</w:t>
            </w:r>
            <w:r>
              <w:rPr>
                <w:rFonts w:eastAsia="Times New Roman"/>
                <w:sz w:val="16"/>
                <w:szCs w:val="16"/>
                <w:lang w:eastAsia="ca-ES"/>
              </w:rPr>
              <w:t>.</w:t>
            </w:r>
            <w:r>
              <w:rPr>
                <w:rFonts w:eastAsia="Times New Roman"/>
                <w:color w:val="000000"/>
                <w:sz w:val="16"/>
                <w:szCs w:val="16"/>
                <w:lang w:eastAsia="ca-ES"/>
              </w:rPr>
              <w:t>2%</w:t>
            </w:r>
          </w:p>
        </w:tc>
        <w:tc>
          <w:tcPr>
            <w:tcW w:w="0" w:type="auto"/>
            <w:hideMark/>
          </w:tcPr>
          <w:p w14:paraId="21340B97"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5</w:t>
            </w:r>
            <w:r>
              <w:rPr>
                <w:rFonts w:eastAsia="Times New Roman"/>
                <w:sz w:val="16"/>
                <w:szCs w:val="16"/>
                <w:lang w:eastAsia="ca-ES"/>
              </w:rPr>
              <w:t>.</w:t>
            </w:r>
            <w:r>
              <w:rPr>
                <w:rFonts w:eastAsia="Times New Roman"/>
                <w:color w:val="000000"/>
                <w:sz w:val="16"/>
                <w:szCs w:val="16"/>
                <w:lang w:eastAsia="ca-ES"/>
              </w:rPr>
              <w:t>6%</w:t>
            </w:r>
          </w:p>
        </w:tc>
        <w:tc>
          <w:tcPr>
            <w:tcW w:w="0" w:type="auto"/>
            <w:hideMark/>
          </w:tcPr>
          <w:p w14:paraId="64AD751F"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3</w:t>
            </w:r>
            <w:r>
              <w:rPr>
                <w:rFonts w:eastAsia="Times New Roman"/>
                <w:sz w:val="16"/>
                <w:szCs w:val="16"/>
                <w:lang w:eastAsia="ca-ES"/>
              </w:rPr>
              <w:t>.</w:t>
            </w:r>
            <w:r>
              <w:rPr>
                <w:rFonts w:eastAsia="Times New Roman"/>
                <w:color w:val="000000"/>
                <w:sz w:val="16"/>
                <w:szCs w:val="16"/>
                <w:lang w:eastAsia="ca-ES"/>
              </w:rPr>
              <w:t>1%</w:t>
            </w:r>
          </w:p>
        </w:tc>
        <w:tc>
          <w:tcPr>
            <w:tcW w:w="0" w:type="auto"/>
            <w:gridSpan w:val="2"/>
            <w:hideMark/>
          </w:tcPr>
          <w:p w14:paraId="6D731B39"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2</w:t>
            </w:r>
            <w:r>
              <w:rPr>
                <w:rFonts w:eastAsia="Times New Roman"/>
                <w:sz w:val="16"/>
                <w:szCs w:val="16"/>
                <w:lang w:eastAsia="ca-ES"/>
              </w:rPr>
              <w:t>.</w:t>
            </w:r>
            <w:r>
              <w:rPr>
                <w:rFonts w:eastAsia="Times New Roman"/>
                <w:color w:val="000000"/>
                <w:sz w:val="16"/>
                <w:szCs w:val="16"/>
                <w:lang w:eastAsia="ca-ES"/>
              </w:rPr>
              <w:t>4%</w:t>
            </w:r>
          </w:p>
        </w:tc>
        <w:tc>
          <w:tcPr>
            <w:tcW w:w="0" w:type="auto"/>
            <w:hideMark/>
          </w:tcPr>
          <w:p w14:paraId="73E8484C"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2</w:t>
            </w:r>
            <w:r>
              <w:rPr>
                <w:rFonts w:eastAsia="Times New Roman"/>
                <w:sz w:val="16"/>
                <w:szCs w:val="16"/>
                <w:lang w:eastAsia="ca-ES"/>
              </w:rPr>
              <w:t>.</w:t>
            </w:r>
            <w:r>
              <w:rPr>
                <w:rFonts w:eastAsia="Times New Roman"/>
                <w:color w:val="000000"/>
                <w:sz w:val="16"/>
                <w:szCs w:val="16"/>
                <w:lang w:eastAsia="ca-ES"/>
              </w:rPr>
              <w:t>0%</w:t>
            </w:r>
          </w:p>
        </w:tc>
      </w:tr>
    </w:tbl>
    <w:p w14:paraId="547425A5" w14:textId="60C5C723" w:rsidR="00D354FD" w:rsidRPr="00D354FD" w:rsidRDefault="00D354FD" w:rsidP="00D354FD">
      <w:pPr>
        <w:pStyle w:val="AODocTxtL1"/>
        <w:ind w:left="0"/>
        <w:rPr>
          <w:bCs/>
          <w:i/>
          <w:iCs/>
          <w:szCs w:val="20"/>
          <w:vertAlign w:val="subscript"/>
          <w:lang w:val="en-AU"/>
        </w:rPr>
      </w:pPr>
      <w:r w:rsidRPr="00D354FD">
        <w:rPr>
          <w:bCs/>
          <w:i/>
          <w:iCs/>
          <w:szCs w:val="20"/>
          <w:vertAlign w:val="subscript"/>
          <w:lang w:val="en-AU"/>
        </w:rPr>
        <w:t>* Data as of March 2026 – CPI base 2021</w:t>
      </w:r>
    </w:p>
    <w:p w14:paraId="32A70CC2" w14:textId="77777777" w:rsidR="00E21FC1" w:rsidRPr="00E21FC1" w:rsidRDefault="00E21FC1" w:rsidP="00E03EE2">
      <w:pPr>
        <w:pStyle w:val="AODocTxtL1"/>
        <w:spacing w:before="120" w:after="120" w:line="26" w:lineRule="atLeast"/>
        <w:ind w:left="0"/>
        <w:rPr>
          <w:bCs/>
          <w:sz w:val="20"/>
          <w:szCs w:val="20"/>
        </w:rPr>
      </w:pPr>
    </w:p>
    <w:p w14:paraId="19CD34B5" w14:textId="7FFC9ADC" w:rsidR="002E0C35" w:rsidRDefault="00F95D22" w:rsidP="002E0C35">
      <w:pPr>
        <w:pStyle w:val="AODocTxtL1"/>
        <w:spacing w:before="120" w:after="120" w:line="26" w:lineRule="atLeast"/>
        <w:ind w:left="0"/>
        <w:rPr>
          <w:b/>
          <w:i/>
          <w:iCs/>
          <w:szCs w:val="20"/>
          <w:lang w:val="es-ES"/>
        </w:rPr>
      </w:pPr>
      <w:r w:rsidRPr="0085022A">
        <w:rPr>
          <w:b/>
          <w:i/>
          <w:iCs/>
          <w:sz w:val="20"/>
          <w:szCs w:val="20"/>
        </w:rPr>
        <w:t>Core Inflati</w:t>
      </w:r>
      <w:r w:rsidRPr="002E0C35">
        <w:rPr>
          <w:b/>
          <w:i/>
          <w:iCs/>
          <w:sz w:val="20"/>
          <w:szCs w:val="20"/>
        </w:rPr>
        <w:t>on</w:t>
      </w:r>
      <w:r w:rsidR="002E0C35" w:rsidRPr="002E0C35">
        <w:rPr>
          <w:b/>
          <w:i/>
          <w:iCs/>
          <w:sz w:val="16"/>
          <w:szCs w:val="16"/>
          <w:vertAlign w:val="superscript"/>
        </w:rPr>
        <w:t xml:space="preserve"> </w:t>
      </w:r>
    </w:p>
    <w:tbl>
      <w:tblPr>
        <w:tblW w:w="7892" w:type="dxa"/>
        <w:tblCellMar>
          <w:left w:w="70" w:type="dxa"/>
          <w:right w:w="70" w:type="dxa"/>
        </w:tblCellMar>
        <w:tblLook w:val="04A0" w:firstRow="1" w:lastRow="0" w:firstColumn="1" w:lastColumn="0" w:noHBand="0" w:noVBand="1"/>
      </w:tblPr>
      <w:tblGrid>
        <w:gridCol w:w="3003"/>
        <w:gridCol w:w="475"/>
        <w:gridCol w:w="726"/>
        <w:gridCol w:w="726"/>
        <w:gridCol w:w="726"/>
        <w:gridCol w:w="726"/>
        <w:gridCol w:w="726"/>
        <w:gridCol w:w="784"/>
      </w:tblGrid>
      <w:tr w:rsidR="00D354FD" w14:paraId="73C51969" w14:textId="77777777" w:rsidTr="00D354FD">
        <w:trPr>
          <w:trHeight w:val="4"/>
        </w:trPr>
        <w:tc>
          <w:tcPr>
            <w:tcW w:w="3003" w:type="dxa"/>
            <w:tcBorders>
              <w:top w:val="nil"/>
              <w:left w:val="nil"/>
              <w:bottom w:val="single" w:sz="4" w:space="0" w:color="auto"/>
              <w:right w:val="nil"/>
            </w:tcBorders>
            <w:vAlign w:val="center"/>
            <w:hideMark/>
          </w:tcPr>
          <w:p w14:paraId="2B71B707" w14:textId="77777777" w:rsidR="00D354FD" w:rsidRDefault="00D354FD">
            <w:pPr>
              <w:spacing w:after="0"/>
              <w:rPr>
                <w:rFonts w:eastAsia="Times New Roman"/>
                <w:b/>
                <w:bCs/>
                <w:color w:val="000000"/>
                <w:sz w:val="16"/>
                <w:szCs w:val="16"/>
                <w:lang w:eastAsia="ca-ES"/>
              </w:rPr>
            </w:pPr>
            <w:r>
              <w:rPr>
                <w:rFonts w:eastAsia="Times New Roman"/>
                <w:b/>
                <w:bCs/>
                <w:color w:val="000000"/>
                <w:sz w:val="16"/>
                <w:szCs w:val="16"/>
                <w:lang w:eastAsia="ca-ES"/>
              </w:rPr>
              <w:t>CPI</w:t>
            </w:r>
          </w:p>
        </w:tc>
        <w:tc>
          <w:tcPr>
            <w:tcW w:w="475" w:type="dxa"/>
            <w:tcBorders>
              <w:top w:val="nil"/>
              <w:left w:val="nil"/>
              <w:bottom w:val="single" w:sz="4" w:space="0" w:color="auto"/>
              <w:right w:val="nil"/>
            </w:tcBorders>
            <w:hideMark/>
          </w:tcPr>
          <w:p w14:paraId="44875864" w14:textId="77777777" w:rsidR="00D354FD" w:rsidRDefault="00D354FD">
            <w:pPr>
              <w:spacing w:after="0"/>
              <w:jc w:val="center"/>
              <w:rPr>
                <w:rFonts w:eastAsia="Times New Roman"/>
                <w:b/>
                <w:bCs/>
                <w:color w:val="000000"/>
                <w:sz w:val="16"/>
                <w:szCs w:val="16"/>
                <w:lang w:eastAsia="ca-ES"/>
              </w:rPr>
            </w:pPr>
            <w:r>
              <w:rPr>
                <w:rFonts w:eastAsia="Times New Roman"/>
                <w:b/>
                <w:bCs/>
                <w:color w:val="000000"/>
                <w:sz w:val="16"/>
                <w:szCs w:val="16"/>
                <w:lang w:eastAsia="ca-ES"/>
              </w:rPr>
              <w:t>2020</w:t>
            </w:r>
          </w:p>
        </w:tc>
        <w:tc>
          <w:tcPr>
            <w:tcW w:w="0" w:type="auto"/>
            <w:tcBorders>
              <w:top w:val="nil"/>
              <w:left w:val="nil"/>
              <w:bottom w:val="single" w:sz="4" w:space="0" w:color="auto"/>
              <w:right w:val="nil"/>
            </w:tcBorders>
            <w:hideMark/>
          </w:tcPr>
          <w:p w14:paraId="1756CDCC" w14:textId="77777777" w:rsidR="00D354FD" w:rsidRDefault="00D354FD">
            <w:pPr>
              <w:spacing w:after="0"/>
              <w:jc w:val="center"/>
              <w:rPr>
                <w:rFonts w:eastAsia="Times New Roman"/>
                <w:b/>
                <w:bCs/>
                <w:color w:val="000000"/>
                <w:sz w:val="16"/>
                <w:szCs w:val="16"/>
                <w:lang w:eastAsia="ca-ES"/>
              </w:rPr>
            </w:pPr>
            <w:r>
              <w:rPr>
                <w:rFonts w:eastAsia="Times New Roman"/>
                <w:b/>
                <w:bCs/>
                <w:color w:val="000000"/>
                <w:sz w:val="16"/>
                <w:szCs w:val="16"/>
                <w:lang w:eastAsia="ca-ES"/>
              </w:rPr>
              <w:t>2021</w:t>
            </w:r>
          </w:p>
        </w:tc>
        <w:tc>
          <w:tcPr>
            <w:tcW w:w="0" w:type="auto"/>
            <w:tcBorders>
              <w:top w:val="nil"/>
              <w:left w:val="nil"/>
              <w:bottom w:val="single" w:sz="4" w:space="0" w:color="auto"/>
              <w:right w:val="nil"/>
            </w:tcBorders>
            <w:hideMark/>
          </w:tcPr>
          <w:p w14:paraId="7821B9F0" w14:textId="77777777" w:rsidR="00D354FD" w:rsidRDefault="00D354FD">
            <w:pPr>
              <w:spacing w:after="0"/>
              <w:jc w:val="center"/>
              <w:rPr>
                <w:rFonts w:eastAsia="Times New Roman"/>
                <w:b/>
                <w:bCs/>
                <w:color w:val="000000"/>
                <w:sz w:val="16"/>
                <w:szCs w:val="16"/>
                <w:lang w:eastAsia="ca-ES"/>
              </w:rPr>
            </w:pPr>
            <w:r>
              <w:rPr>
                <w:rFonts w:eastAsia="Times New Roman"/>
                <w:b/>
                <w:bCs/>
                <w:color w:val="000000"/>
                <w:sz w:val="16"/>
                <w:szCs w:val="16"/>
                <w:lang w:eastAsia="ca-ES"/>
              </w:rPr>
              <w:t>2022</w:t>
            </w:r>
          </w:p>
        </w:tc>
        <w:tc>
          <w:tcPr>
            <w:tcW w:w="0" w:type="auto"/>
            <w:tcBorders>
              <w:top w:val="nil"/>
              <w:left w:val="nil"/>
              <w:bottom w:val="single" w:sz="4" w:space="0" w:color="auto"/>
              <w:right w:val="nil"/>
            </w:tcBorders>
            <w:hideMark/>
          </w:tcPr>
          <w:p w14:paraId="40E71A2F" w14:textId="77777777" w:rsidR="00D354FD" w:rsidRDefault="00D354FD">
            <w:pPr>
              <w:spacing w:after="0"/>
              <w:jc w:val="center"/>
              <w:rPr>
                <w:rFonts w:eastAsia="Times New Roman"/>
                <w:b/>
                <w:bCs/>
                <w:color w:val="000000"/>
                <w:sz w:val="16"/>
                <w:szCs w:val="16"/>
                <w:lang w:eastAsia="ca-ES"/>
              </w:rPr>
            </w:pPr>
            <w:r>
              <w:rPr>
                <w:rFonts w:eastAsia="Times New Roman"/>
                <w:b/>
                <w:bCs/>
                <w:color w:val="000000"/>
                <w:sz w:val="16"/>
                <w:szCs w:val="16"/>
                <w:lang w:eastAsia="ca-ES"/>
              </w:rPr>
              <w:t>2023</w:t>
            </w:r>
          </w:p>
        </w:tc>
        <w:tc>
          <w:tcPr>
            <w:tcW w:w="0" w:type="auto"/>
            <w:tcBorders>
              <w:top w:val="nil"/>
              <w:left w:val="nil"/>
              <w:bottom w:val="single" w:sz="4" w:space="0" w:color="auto"/>
              <w:right w:val="nil"/>
            </w:tcBorders>
            <w:hideMark/>
          </w:tcPr>
          <w:p w14:paraId="7CE4496C" w14:textId="77777777" w:rsidR="00D354FD" w:rsidRDefault="00D354FD">
            <w:pPr>
              <w:spacing w:after="0"/>
              <w:jc w:val="center"/>
              <w:rPr>
                <w:rFonts w:eastAsia="Times New Roman"/>
                <w:b/>
                <w:bCs/>
                <w:color w:val="000000"/>
                <w:sz w:val="16"/>
                <w:szCs w:val="16"/>
                <w:lang w:eastAsia="ca-ES"/>
              </w:rPr>
            </w:pPr>
            <w:r>
              <w:rPr>
                <w:rFonts w:eastAsia="Times New Roman"/>
                <w:b/>
                <w:bCs/>
                <w:color w:val="000000"/>
                <w:sz w:val="16"/>
                <w:szCs w:val="16"/>
                <w:lang w:eastAsia="ca-ES"/>
              </w:rPr>
              <w:t>2024</w:t>
            </w:r>
          </w:p>
        </w:tc>
        <w:tc>
          <w:tcPr>
            <w:tcW w:w="0" w:type="auto"/>
            <w:tcBorders>
              <w:top w:val="nil"/>
              <w:left w:val="nil"/>
              <w:bottom w:val="single" w:sz="4" w:space="0" w:color="auto"/>
              <w:right w:val="nil"/>
            </w:tcBorders>
            <w:hideMark/>
          </w:tcPr>
          <w:p w14:paraId="5CE1B7F5" w14:textId="77777777" w:rsidR="00D354FD" w:rsidRDefault="00D354FD">
            <w:pPr>
              <w:spacing w:after="0"/>
              <w:jc w:val="center"/>
              <w:rPr>
                <w:rFonts w:eastAsia="Times New Roman"/>
                <w:b/>
                <w:bCs/>
                <w:color w:val="000000"/>
                <w:sz w:val="16"/>
                <w:szCs w:val="16"/>
                <w:lang w:eastAsia="ca-ES"/>
              </w:rPr>
            </w:pPr>
            <w:r>
              <w:rPr>
                <w:rFonts w:eastAsia="Times New Roman"/>
                <w:b/>
                <w:bCs/>
                <w:color w:val="000000"/>
                <w:sz w:val="16"/>
                <w:szCs w:val="16"/>
                <w:lang w:eastAsia="ca-ES"/>
              </w:rPr>
              <w:t>2025</w:t>
            </w:r>
          </w:p>
        </w:tc>
        <w:tc>
          <w:tcPr>
            <w:tcW w:w="0" w:type="auto"/>
            <w:tcBorders>
              <w:top w:val="nil"/>
              <w:left w:val="nil"/>
              <w:bottom w:val="single" w:sz="4" w:space="0" w:color="auto"/>
              <w:right w:val="nil"/>
            </w:tcBorders>
            <w:hideMark/>
          </w:tcPr>
          <w:p w14:paraId="5A5B186E" w14:textId="77777777" w:rsidR="00D354FD" w:rsidRDefault="00D354FD">
            <w:pPr>
              <w:spacing w:after="0"/>
              <w:jc w:val="center"/>
              <w:rPr>
                <w:rFonts w:eastAsia="Times New Roman"/>
                <w:b/>
                <w:bCs/>
                <w:color w:val="000000"/>
                <w:sz w:val="16"/>
                <w:szCs w:val="16"/>
                <w:lang w:eastAsia="ca-ES"/>
              </w:rPr>
            </w:pPr>
            <w:r>
              <w:rPr>
                <w:rFonts w:eastAsia="Times New Roman"/>
                <w:b/>
                <w:bCs/>
                <w:color w:val="000000"/>
                <w:sz w:val="16"/>
                <w:szCs w:val="16"/>
                <w:lang w:eastAsia="ca-ES"/>
              </w:rPr>
              <w:t>2026*</w:t>
            </w:r>
          </w:p>
        </w:tc>
      </w:tr>
      <w:tr w:rsidR="00D354FD" w14:paraId="24DCD853" w14:textId="77777777" w:rsidTr="00D354FD">
        <w:trPr>
          <w:trHeight w:val="403"/>
        </w:trPr>
        <w:tc>
          <w:tcPr>
            <w:tcW w:w="3003" w:type="dxa"/>
            <w:tcBorders>
              <w:top w:val="single" w:sz="4" w:space="0" w:color="auto"/>
              <w:left w:val="nil"/>
              <w:bottom w:val="nil"/>
              <w:right w:val="nil"/>
            </w:tcBorders>
            <w:hideMark/>
          </w:tcPr>
          <w:p w14:paraId="6B6CCF19" w14:textId="77777777" w:rsidR="00D354FD" w:rsidRDefault="00D354FD">
            <w:pPr>
              <w:spacing w:before="120" w:after="120"/>
              <w:jc w:val="left"/>
              <w:outlineLvl w:val="0"/>
              <w:rPr>
                <w:rFonts w:eastAsia="Times New Roman"/>
                <w:color w:val="000000"/>
                <w:sz w:val="16"/>
                <w:szCs w:val="16"/>
                <w:lang w:eastAsia="ca-ES"/>
              </w:rPr>
            </w:pPr>
            <w:r>
              <w:rPr>
                <w:rFonts w:eastAsia="Times New Roman"/>
                <w:color w:val="000000"/>
                <w:sz w:val="16"/>
                <w:szCs w:val="16"/>
                <w:lang w:eastAsia="ca-ES"/>
              </w:rPr>
              <w:t>Core Inflation (CI)</w:t>
            </w:r>
            <w:r>
              <w:rPr>
                <w:rFonts w:eastAsia="Times New Roman"/>
                <w:color w:val="000000"/>
                <w:sz w:val="16"/>
                <w:szCs w:val="16"/>
                <w:lang w:eastAsia="ca-ES"/>
              </w:rPr>
              <w:tab/>
            </w:r>
          </w:p>
        </w:tc>
        <w:tc>
          <w:tcPr>
            <w:tcW w:w="475" w:type="dxa"/>
            <w:tcBorders>
              <w:top w:val="single" w:sz="4" w:space="0" w:color="auto"/>
              <w:left w:val="nil"/>
              <w:bottom w:val="nil"/>
              <w:right w:val="nil"/>
            </w:tcBorders>
            <w:hideMark/>
          </w:tcPr>
          <w:p w14:paraId="4851D8F5"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99</w:t>
            </w:r>
            <w:r>
              <w:rPr>
                <w:rFonts w:eastAsia="Times New Roman"/>
                <w:sz w:val="16"/>
                <w:szCs w:val="16"/>
                <w:lang w:eastAsia="ca-ES"/>
              </w:rPr>
              <w:t>.</w:t>
            </w:r>
            <w:r>
              <w:rPr>
                <w:rFonts w:eastAsia="Times New Roman"/>
                <w:color w:val="000000"/>
                <w:sz w:val="16"/>
                <w:szCs w:val="16"/>
                <w:lang w:eastAsia="ca-ES"/>
              </w:rPr>
              <w:t>6</w:t>
            </w:r>
          </w:p>
        </w:tc>
        <w:tc>
          <w:tcPr>
            <w:tcW w:w="0" w:type="auto"/>
            <w:tcBorders>
              <w:top w:val="single" w:sz="4" w:space="0" w:color="auto"/>
              <w:left w:val="nil"/>
              <w:bottom w:val="nil"/>
              <w:right w:val="nil"/>
            </w:tcBorders>
            <w:hideMark/>
          </w:tcPr>
          <w:p w14:paraId="06FD17FB"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101</w:t>
            </w:r>
            <w:r>
              <w:rPr>
                <w:rFonts w:eastAsia="Times New Roman"/>
                <w:sz w:val="16"/>
                <w:szCs w:val="16"/>
                <w:lang w:eastAsia="ca-ES"/>
              </w:rPr>
              <w:t>.</w:t>
            </w:r>
            <w:r>
              <w:rPr>
                <w:rFonts w:eastAsia="Times New Roman"/>
                <w:color w:val="000000"/>
                <w:sz w:val="16"/>
                <w:szCs w:val="16"/>
                <w:lang w:eastAsia="ca-ES"/>
              </w:rPr>
              <w:t>0</w:t>
            </w:r>
          </w:p>
        </w:tc>
        <w:tc>
          <w:tcPr>
            <w:tcW w:w="0" w:type="auto"/>
            <w:tcBorders>
              <w:top w:val="single" w:sz="4" w:space="0" w:color="auto"/>
              <w:left w:val="nil"/>
              <w:bottom w:val="nil"/>
              <w:right w:val="nil"/>
            </w:tcBorders>
            <w:hideMark/>
          </w:tcPr>
          <w:p w14:paraId="368DBE05"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105</w:t>
            </w:r>
            <w:r>
              <w:rPr>
                <w:rFonts w:eastAsia="Times New Roman"/>
                <w:sz w:val="16"/>
                <w:szCs w:val="16"/>
                <w:lang w:eastAsia="ca-ES"/>
              </w:rPr>
              <w:t>.</w:t>
            </w:r>
            <w:r>
              <w:rPr>
                <w:rFonts w:eastAsia="Times New Roman"/>
                <w:color w:val="000000"/>
                <w:sz w:val="16"/>
                <w:szCs w:val="16"/>
                <w:lang w:eastAsia="ca-ES"/>
              </w:rPr>
              <w:t>8</w:t>
            </w:r>
          </w:p>
        </w:tc>
        <w:tc>
          <w:tcPr>
            <w:tcW w:w="0" w:type="auto"/>
            <w:tcBorders>
              <w:top w:val="single" w:sz="4" w:space="0" w:color="auto"/>
              <w:left w:val="nil"/>
              <w:bottom w:val="nil"/>
              <w:right w:val="nil"/>
            </w:tcBorders>
            <w:hideMark/>
          </w:tcPr>
          <w:p w14:paraId="76BF8461"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111</w:t>
            </w:r>
            <w:r>
              <w:rPr>
                <w:rFonts w:eastAsia="Times New Roman"/>
                <w:sz w:val="16"/>
                <w:szCs w:val="16"/>
                <w:lang w:eastAsia="ca-ES"/>
              </w:rPr>
              <w:t>.</w:t>
            </w:r>
            <w:r>
              <w:rPr>
                <w:rFonts w:eastAsia="Times New Roman"/>
                <w:color w:val="000000"/>
                <w:sz w:val="16"/>
                <w:szCs w:val="16"/>
                <w:lang w:eastAsia="ca-ES"/>
              </w:rPr>
              <w:t>7</w:t>
            </w:r>
          </w:p>
        </w:tc>
        <w:tc>
          <w:tcPr>
            <w:tcW w:w="0" w:type="auto"/>
            <w:tcBorders>
              <w:top w:val="single" w:sz="4" w:space="0" w:color="auto"/>
              <w:left w:val="nil"/>
              <w:bottom w:val="nil"/>
              <w:right w:val="nil"/>
            </w:tcBorders>
            <w:hideMark/>
          </w:tcPr>
          <w:p w14:paraId="2C4670C7"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115</w:t>
            </w:r>
            <w:r>
              <w:rPr>
                <w:rFonts w:eastAsia="Times New Roman"/>
                <w:sz w:val="16"/>
                <w:szCs w:val="16"/>
                <w:lang w:eastAsia="ca-ES"/>
              </w:rPr>
              <w:t>.</w:t>
            </w:r>
            <w:r>
              <w:rPr>
                <w:rFonts w:eastAsia="Times New Roman"/>
                <w:color w:val="000000"/>
                <w:sz w:val="16"/>
                <w:szCs w:val="16"/>
                <w:lang w:eastAsia="ca-ES"/>
              </w:rPr>
              <w:t>2</w:t>
            </w:r>
          </w:p>
        </w:tc>
        <w:tc>
          <w:tcPr>
            <w:tcW w:w="0" w:type="auto"/>
            <w:tcBorders>
              <w:top w:val="single" w:sz="4" w:space="0" w:color="auto"/>
              <w:left w:val="nil"/>
              <w:bottom w:val="nil"/>
              <w:right w:val="nil"/>
            </w:tcBorders>
            <w:hideMark/>
          </w:tcPr>
          <w:p w14:paraId="25615FBB"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118</w:t>
            </w:r>
            <w:r>
              <w:rPr>
                <w:rFonts w:eastAsia="Times New Roman"/>
                <w:sz w:val="16"/>
                <w:szCs w:val="16"/>
                <w:lang w:eastAsia="ca-ES"/>
              </w:rPr>
              <w:t>.</w:t>
            </w:r>
            <w:r>
              <w:rPr>
                <w:rFonts w:eastAsia="Times New Roman"/>
                <w:color w:val="000000"/>
                <w:sz w:val="16"/>
                <w:szCs w:val="16"/>
                <w:lang w:eastAsia="ca-ES"/>
              </w:rPr>
              <w:t>8</w:t>
            </w:r>
          </w:p>
        </w:tc>
        <w:tc>
          <w:tcPr>
            <w:tcW w:w="0" w:type="auto"/>
            <w:tcBorders>
              <w:top w:val="single" w:sz="4" w:space="0" w:color="auto"/>
              <w:left w:val="nil"/>
              <w:bottom w:val="nil"/>
              <w:right w:val="nil"/>
            </w:tcBorders>
            <w:hideMark/>
          </w:tcPr>
          <w:p w14:paraId="23A24FD1"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120</w:t>
            </w:r>
            <w:r>
              <w:rPr>
                <w:rFonts w:eastAsia="Times New Roman"/>
                <w:sz w:val="16"/>
                <w:szCs w:val="16"/>
                <w:lang w:eastAsia="ca-ES"/>
              </w:rPr>
              <w:t>.</w:t>
            </w:r>
            <w:r>
              <w:rPr>
                <w:rFonts w:eastAsia="Times New Roman"/>
                <w:color w:val="000000"/>
                <w:sz w:val="16"/>
                <w:szCs w:val="16"/>
                <w:lang w:eastAsia="ca-ES"/>
              </w:rPr>
              <w:t>4</w:t>
            </w:r>
          </w:p>
        </w:tc>
      </w:tr>
      <w:tr w:rsidR="00D354FD" w14:paraId="0FD0C97F" w14:textId="77777777" w:rsidTr="00D354FD">
        <w:trPr>
          <w:trHeight w:val="277"/>
        </w:trPr>
        <w:tc>
          <w:tcPr>
            <w:tcW w:w="3003" w:type="dxa"/>
            <w:hideMark/>
          </w:tcPr>
          <w:p w14:paraId="4763A1FF" w14:textId="77777777" w:rsidR="00D354FD" w:rsidRDefault="00D354FD">
            <w:pPr>
              <w:spacing w:before="120" w:after="120"/>
              <w:jc w:val="left"/>
              <w:outlineLvl w:val="0"/>
              <w:rPr>
                <w:rFonts w:eastAsia="Times New Roman"/>
                <w:color w:val="000000"/>
                <w:sz w:val="16"/>
                <w:szCs w:val="16"/>
                <w:lang w:eastAsia="ca-ES"/>
              </w:rPr>
            </w:pPr>
            <w:r>
              <w:rPr>
                <w:rFonts w:eastAsia="Times New Roman"/>
                <w:color w:val="000000"/>
                <w:sz w:val="16"/>
                <w:szCs w:val="16"/>
                <w:lang w:eastAsia="ca-ES"/>
              </w:rPr>
              <w:t>Annual Average</w:t>
            </w:r>
            <w:r>
              <w:rPr>
                <w:rFonts w:eastAsia="Times New Roman"/>
                <w:color w:val="000000"/>
                <w:sz w:val="16"/>
                <w:szCs w:val="16"/>
                <w:lang w:eastAsia="ca-ES"/>
              </w:rPr>
              <w:tab/>
            </w:r>
          </w:p>
        </w:tc>
        <w:tc>
          <w:tcPr>
            <w:tcW w:w="475" w:type="dxa"/>
            <w:hideMark/>
          </w:tcPr>
          <w:p w14:paraId="544A962B"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99</w:t>
            </w:r>
            <w:r>
              <w:rPr>
                <w:rFonts w:eastAsia="Times New Roman"/>
                <w:sz w:val="16"/>
                <w:szCs w:val="16"/>
                <w:lang w:eastAsia="ca-ES"/>
              </w:rPr>
              <w:t>.</w:t>
            </w:r>
            <w:r>
              <w:rPr>
                <w:rFonts w:eastAsia="Times New Roman"/>
                <w:color w:val="000000"/>
                <w:sz w:val="16"/>
                <w:szCs w:val="16"/>
                <w:lang w:eastAsia="ca-ES"/>
              </w:rPr>
              <w:t>2</w:t>
            </w:r>
          </w:p>
        </w:tc>
        <w:tc>
          <w:tcPr>
            <w:tcW w:w="0" w:type="auto"/>
            <w:hideMark/>
          </w:tcPr>
          <w:p w14:paraId="4C6FC3FD"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100</w:t>
            </w:r>
            <w:r>
              <w:rPr>
                <w:rFonts w:eastAsia="Times New Roman"/>
                <w:sz w:val="16"/>
                <w:szCs w:val="16"/>
                <w:lang w:eastAsia="ca-ES"/>
              </w:rPr>
              <w:t>.</w:t>
            </w:r>
            <w:r>
              <w:rPr>
                <w:rFonts w:eastAsia="Times New Roman"/>
                <w:color w:val="000000"/>
                <w:sz w:val="16"/>
                <w:szCs w:val="16"/>
                <w:lang w:eastAsia="ca-ES"/>
              </w:rPr>
              <w:t>0</w:t>
            </w:r>
          </w:p>
        </w:tc>
        <w:tc>
          <w:tcPr>
            <w:tcW w:w="0" w:type="auto"/>
            <w:hideMark/>
          </w:tcPr>
          <w:p w14:paraId="76BEAEFA"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103</w:t>
            </w:r>
            <w:r>
              <w:rPr>
                <w:rFonts w:eastAsia="Times New Roman"/>
                <w:sz w:val="16"/>
                <w:szCs w:val="16"/>
                <w:lang w:eastAsia="ca-ES"/>
              </w:rPr>
              <w:t>.</w:t>
            </w:r>
            <w:r>
              <w:rPr>
                <w:rFonts w:eastAsia="Times New Roman"/>
                <w:color w:val="000000"/>
                <w:sz w:val="16"/>
                <w:szCs w:val="16"/>
                <w:lang w:eastAsia="ca-ES"/>
              </w:rPr>
              <w:t>2</w:t>
            </w:r>
          </w:p>
        </w:tc>
        <w:tc>
          <w:tcPr>
            <w:tcW w:w="0" w:type="auto"/>
            <w:hideMark/>
          </w:tcPr>
          <w:p w14:paraId="0C4BA682"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109</w:t>
            </w:r>
            <w:r>
              <w:rPr>
                <w:rFonts w:eastAsia="Times New Roman"/>
                <w:sz w:val="16"/>
                <w:szCs w:val="16"/>
                <w:lang w:eastAsia="ca-ES"/>
              </w:rPr>
              <w:t>.</w:t>
            </w:r>
            <w:r>
              <w:rPr>
                <w:rFonts w:eastAsia="Times New Roman"/>
                <w:color w:val="000000"/>
                <w:sz w:val="16"/>
                <w:szCs w:val="16"/>
                <w:lang w:eastAsia="ca-ES"/>
              </w:rPr>
              <w:t>5</w:t>
            </w:r>
          </w:p>
        </w:tc>
        <w:tc>
          <w:tcPr>
            <w:tcW w:w="0" w:type="auto"/>
            <w:hideMark/>
          </w:tcPr>
          <w:p w14:paraId="4D3F7C1A"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113</w:t>
            </w:r>
            <w:r>
              <w:rPr>
                <w:rFonts w:eastAsia="Times New Roman"/>
                <w:sz w:val="16"/>
                <w:szCs w:val="16"/>
                <w:lang w:eastAsia="ca-ES"/>
              </w:rPr>
              <w:t>.</w:t>
            </w:r>
            <w:r>
              <w:rPr>
                <w:rFonts w:eastAsia="Times New Roman"/>
                <w:color w:val="000000"/>
                <w:sz w:val="16"/>
                <w:szCs w:val="16"/>
                <w:lang w:eastAsia="ca-ES"/>
              </w:rPr>
              <w:t>6</w:t>
            </w:r>
          </w:p>
        </w:tc>
        <w:tc>
          <w:tcPr>
            <w:tcW w:w="0" w:type="auto"/>
            <w:hideMark/>
          </w:tcPr>
          <w:p w14:paraId="1788D81A"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116</w:t>
            </w:r>
            <w:r>
              <w:rPr>
                <w:rFonts w:eastAsia="Times New Roman"/>
                <w:sz w:val="16"/>
                <w:szCs w:val="16"/>
                <w:lang w:eastAsia="ca-ES"/>
              </w:rPr>
              <w:t>.</w:t>
            </w:r>
            <w:r>
              <w:rPr>
                <w:rFonts w:eastAsia="Times New Roman"/>
                <w:color w:val="000000"/>
                <w:sz w:val="16"/>
                <w:szCs w:val="16"/>
                <w:lang w:eastAsia="ca-ES"/>
              </w:rPr>
              <w:t>9</w:t>
            </w:r>
          </w:p>
        </w:tc>
        <w:tc>
          <w:tcPr>
            <w:tcW w:w="0" w:type="auto"/>
            <w:hideMark/>
          </w:tcPr>
          <w:p w14:paraId="77D70B13"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119</w:t>
            </w:r>
            <w:r>
              <w:rPr>
                <w:rFonts w:eastAsia="Times New Roman"/>
                <w:sz w:val="16"/>
                <w:szCs w:val="16"/>
                <w:lang w:eastAsia="ca-ES"/>
              </w:rPr>
              <w:t>.</w:t>
            </w:r>
            <w:r>
              <w:rPr>
                <w:rFonts w:eastAsia="Times New Roman"/>
                <w:color w:val="000000"/>
                <w:sz w:val="16"/>
                <w:szCs w:val="16"/>
                <w:lang w:eastAsia="ca-ES"/>
              </w:rPr>
              <w:t>1</w:t>
            </w:r>
          </w:p>
        </w:tc>
      </w:tr>
      <w:tr w:rsidR="00D354FD" w14:paraId="53F3D4CE" w14:textId="77777777" w:rsidTr="00D354FD">
        <w:trPr>
          <w:trHeight w:val="437"/>
        </w:trPr>
        <w:tc>
          <w:tcPr>
            <w:tcW w:w="3003" w:type="dxa"/>
            <w:hideMark/>
          </w:tcPr>
          <w:p w14:paraId="57CECEB3" w14:textId="77777777" w:rsidR="00D354FD" w:rsidRDefault="00D354FD">
            <w:pPr>
              <w:spacing w:before="120" w:after="120"/>
              <w:jc w:val="left"/>
              <w:outlineLvl w:val="0"/>
              <w:rPr>
                <w:rFonts w:eastAsia="Times New Roman"/>
                <w:color w:val="000000"/>
                <w:sz w:val="16"/>
                <w:szCs w:val="16"/>
                <w:lang w:val="es-ES" w:eastAsia="ca-ES"/>
              </w:rPr>
            </w:pPr>
            <w:r>
              <w:rPr>
                <w:rFonts w:eastAsia="Times New Roman"/>
                <w:color w:val="000000"/>
                <w:sz w:val="16"/>
                <w:szCs w:val="16"/>
                <w:lang w:val="es-ES" w:eastAsia="ca-ES"/>
              </w:rPr>
              <w:t>Core Interannual Var.(y/y-1) (CI)</w:t>
            </w:r>
            <w:r>
              <w:rPr>
                <w:rFonts w:eastAsia="Times New Roman"/>
                <w:color w:val="000000"/>
                <w:sz w:val="16"/>
                <w:szCs w:val="16"/>
                <w:lang w:val="es-ES" w:eastAsia="ca-ES"/>
              </w:rPr>
              <w:tab/>
            </w:r>
          </w:p>
        </w:tc>
        <w:tc>
          <w:tcPr>
            <w:tcW w:w="475" w:type="dxa"/>
            <w:hideMark/>
          </w:tcPr>
          <w:p w14:paraId="33DC8065"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0</w:t>
            </w:r>
            <w:r>
              <w:rPr>
                <w:rFonts w:eastAsia="Times New Roman"/>
                <w:sz w:val="16"/>
                <w:szCs w:val="16"/>
                <w:lang w:eastAsia="ca-ES"/>
              </w:rPr>
              <w:t>.</w:t>
            </w:r>
            <w:r>
              <w:rPr>
                <w:rFonts w:eastAsia="Times New Roman"/>
                <w:color w:val="000000"/>
                <w:sz w:val="16"/>
                <w:szCs w:val="16"/>
                <w:lang w:eastAsia="ca-ES"/>
              </w:rPr>
              <w:t>3%</w:t>
            </w:r>
          </w:p>
        </w:tc>
        <w:tc>
          <w:tcPr>
            <w:tcW w:w="0" w:type="auto"/>
            <w:hideMark/>
          </w:tcPr>
          <w:p w14:paraId="2D367497"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1</w:t>
            </w:r>
            <w:r>
              <w:rPr>
                <w:rFonts w:eastAsia="Times New Roman"/>
                <w:sz w:val="16"/>
                <w:szCs w:val="16"/>
                <w:lang w:eastAsia="ca-ES"/>
              </w:rPr>
              <w:t>.</w:t>
            </w:r>
            <w:r>
              <w:rPr>
                <w:rFonts w:eastAsia="Times New Roman"/>
                <w:color w:val="000000"/>
                <w:sz w:val="16"/>
                <w:szCs w:val="16"/>
                <w:lang w:eastAsia="ca-ES"/>
              </w:rPr>
              <w:t>4%</w:t>
            </w:r>
          </w:p>
        </w:tc>
        <w:tc>
          <w:tcPr>
            <w:tcW w:w="0" w:type="auto"/>
            <w:hideMark/>
          </w:tcPr>
          <w:p w14:paraId="1D238CCA"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4</w:t>
            </w:r>
            <w:r>
              <w:rPr>
                <w:rFonts w:eastAsia="Times New Roman"/>
                <w:sz w:val="16"/>
                <w:szCs w:val="16"/>
                <w:lang w:eastAsia="ca-ES"/>
              </w:rPr>
              <w:t>.</w:t>
            </w:r>
            <w:r>
              <w:rPr>
                <w:rFonts w:eastAsia="Times New Roman"/>
                <w:color w:val="000000"/>
                <w:sz w:val="16"/>
                <w:szCs w:val="16"/>
                <w:lang w:eastAsia="ca-ES"/>
              </w:rPr>
              <w:t>8%</w:t>
            </w:r>
          </w:p>
        </w:tc>
        <w:tc>
          <w:tcPr>
            <w:tcW w:w="0" w:type="auto"/>
            <w:hideMark/>
          </w:tcPr>
          <w:p w14:paraId="77DCE33E"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5</w:t>
            </w:r>
            <w:r>
              <w:rPr>
                <w:rFonts w:eastAsia="Times New Roman"/>
                <w:sz w:val="16"/>
                <w:szCs w:val="16"/>
                <w:lang w:eastAsia="ca-ES"/>
              </w:rPr>
              <w:t>.</w:t>
            </w:r>
            <w:r>
              <w:rPr>
                <w:rFonts w:eastAsia="Times New Roman"/>
                <w:color w:val="000000"/>
                <w:sz w:val="16"/>
                <w:szCs w:val="16"/>
                <w:lang w:eastAsia="ca-ES"/>
              </w:rPr>
              <w:t>5%</w:t>
            </w:r>
          </w:p>
        </w:tc>
        <w:tc>
          <w:tcPr>
            <w:tcW w:w="0" w:type="auto"/>
            <w:hideMark/>
          </w:tcPr>
          <w:p w14:paraId="7006B4C3"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3</w:t>
            </w:r>
            <w:r>
              <w:rPr>
                <w:rFonts w:eastAsia="Times New Roman"/>
                <w:sz w:val="16"/>
                <w:szCs w:val="16"/>
                <w:lang w:eastAsia="ca-ES"/>
              </w:rPr>
              <w:t>.</w:t>
            </w:r>
            <w:r>
              <w:rPr>
                <w:rFonts w:eastAsia="Times New Roman"/>
                <w:color w:val="000000"/>
                <w:sz w:val="16"/>
                <w:szCs w:val="16"/>
                <w:lang w:eastAsia="ca-ES"/>
              </w:rPr>
              <w:t>2%</w:t>
            </w:r>
          </w:p>
        </w:tc>
        <w:tc>
          <w:tcPr>
            <w:tcW w:w="0" w:type="auto"/>
            <w:hideMark/>
          </w:tcPr>
          <w:p w14:paraId="4C5184C4"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3</w:t>
            </w:r>
            <w:r>
              <w:rPr>
                <w:rFonts w:eastAsia="Times New Roman"/>
                <w:sz w:val="16"/>
                <w:szCs w:val="16"/>
                <w:lang w:eastAsia="ca-ES"/>
              </w:rPr>
              <w:t>.</w:t>
            </w:r>
            <w:r>
              <w:rPr>
                <w:rFonts w:eastAsia="Times New Roman"/>
                <w:color w:val="000000"/>
                <w:sz w:val="16"/>
                <w:szCs w:val="16"/>
                <w:lang w:eastAsia="ca-ES"/>
              </w:rPr>
              <w:t>1%</w:t>
            </w:r>
          </w:p>
        </w:tc>
        <w:tc>
          <w:tcPr>
            <w:tcW w:w="0" w:type="auto"/>
            <w:hideMark/>
          </w:tcPr>
          <w:p w14:paraId="6E5F2AA4" w14:textId="77777777" w:rsidR="00D354FD" w:rsidRDefault="00D354FD">
            <w:pPr>
              <w:spacing w:before="120" w:after="120"/>
              <w:jc w:val="center"/>
              <w:outlineLvl w:val="0"/>
              <w:rPr>
                <w:rFonts w:eastAsia="Times New Roman"/>
                <w:color w:val="000000"/>
                <w:sz w:val="16"/>
                <w:szCs w:val="16"/>
                <w:lang w:eastAsia="ca-ES"/>
              </w:rPr>
            </w:pPr>
            <w:r>
              <w:rPr>
                <w:rFonts w:eastAsia="Times New Roman"/>
                <w:color w:val="000000"/>
                <w:sz w:val="16"/>
                <w:szCs w:val="16"/>
                <w:lang w:eastAsia="ca-ES"/>
              </w:rPr>
              <w:t>3</w:t>
            </w:r>
            <w:r>
              <w:rPr>
                <w:rFonts w:eastAsia="Times New Roman"/>
                <w:sz w:val="16"/>
                <w:szCs w:val="16"/>
                <w:lang w:eastAsia="ca-ES"/>
              </w:rPr>
              <w:t>.</w:t>
            </w:r>
            <w:r>
              <w:rPr>
                <w:rFonts w:eastAsia="Times New Roman"/>
                <w:color w:val="000000"/>
                <w:sz w:val="16"/>
                <w:szCs w:val="16"/>
                <w:lang w:eastAsia="ca-ES"/>
              </w:rPr>
              <w:t>6%</w:t>
            </w:r>
          </w:p>
        </w:tc>
      </w:tr>
      <w:tr w:rsidR="00D354FD" w14:paraId="5F44E0BF" w14:textId="77777777" w:rsidTr="00D354FD">
        <w:trPr>
          <w:trHeight w:val="4"/>
        </w:trPr>
        <w:tc>
          <w:tcPr>
            <w:tcW w:w="3003" w:type="dxa"/>
            <w:hideMark/>
          </w:tcPr>
          <w:p w14:paraId="4C37CD29" w14:textId="77777777" w:rsidR="00D354FD" w:rsidRDefault="00D354FD" w:rsidP="00811506">
            <w:pPr>
              <w:spacing w:after="120"/>
              <w:jc w:val="left"/>
              <w:outlineLvl w:val="0"/>
              <w:rPr>
                <w:rFonts w:eastAsia="Times New Roman"/>
                <w:color w:val="000000"/>
                <w:sz w:val="16"/>
                <w:szCs w:val="16"/>
                <w:lang w:eastAsia="ca-ES"/>
              </w:rPr>
            </w:pPr>
            <w:r>
              <w:rPr>
                <w:rFonts w:eastAsia="Times New Roman"/>
                <w:color w:val="000000"/>
                <w:sz w:val="16"/>
                <w:szCs w:val="16"/>
                <w:lang w:eastAsia="ca-ES"/>
              </w:rPr>
              <w:t>Core Interannual Var. (y/y-1) (Annual Average)</w:t>
            </w:r>
            <w:r>
              <w:rPr>
                <w:rFonts w:eastAsia="Times New Roman"/>
                <w:color w:val="000000"/>
                <w:sz w:val="16"/>
                <w:szCs w:val="16"/>
                <w:lang w:eastAsia="ca-ES"/>
              </w:rPr>
              <w:tab/>
            </w:r>
          </w:p>
        </w:tc>
        <w:tc>
          <w:tcPr>
            <w:tcW w:w="475" w:type="dxa"/>
            <w:hideMark/>
          </w:tcPr>
          <w:p w14:paraId="13C66E12" w14:textId="77777777" w:rsidR="00D354FD" w:rsidRDefault="00D354FD" w:rsidP="00811506">
            <w:pPr>
              <w:spacing w:after="120"/>
              <w:jc w:val="center"/>
              <w:outlineLvl w:val="0"/>
              <w:rPr>
                <w:rFonts w:eastAsia="Times New Roman"/>
                <w:color w:val="000000"/>
                <w:sz w:val="16"/>
                <w:szCs w:val="16"/>
                <w:lang w:eastAsia="ca-ES"/>
              </w:rPr>
            </w:pPr>
            <w:r>
              <w:rPr>
                <w:rFonts w:eastAsia="Times New Roman"/>
                <w:color w:val="000000"/>
                <w:sz w:val="16"/>
                <w:szCs w:val="16"/>
                <w:lang w:eastAsia="ca-ES"/>
              </w:rPr>
              <w:t>0</w:t>
            </w:r>
            <w:r>
              <w:rPr>
                <w:rFonts w:eastAsia="Times New Roman"/>
                <w:sz w:val="16"/>
                <w:szCs w:val="16"/>
                <w:lang w:eastAsia="ca-ES"/>
              </w:rPr>
              <w:t>.</w:t>
            </w:r>
            <w:r>
              <w:rPr>
                <w:rFonts w:eastAsia="Times New Roman"/>
                <w:color w:val="000000"/>
                <w:sz w:val="16"/>
                <w:szCs w:val="16"/>
                <w:lang w:eastAsia="ca-ES"/>
              </w:rPr>
              <w:t>5%</w:t>
            </w:r>
          </w:p>
        </w:tc>
        <w:tc>
          <w:tcPr>
            <w:tcW w:w="0" w:type="auto"/>
            <w:hideMark/>
          </w:tcPr>
          <w:p w14:paraId="3E7969A7" w14:textId="77777777" w:rsidR="00D354FD" w:rsidRDefault="00D354FD" w:rsidP="00811506">
            <w:pPr>
              <w:spacing w:after="120"/>
              <w:jc w:val="center"/>
              <w:outlineLvl w:val="0"/>
              <w:rPr>
                <w:rFonts w:eastAsia="Times New Roman"/>
                <w:color w:val="000000"/>
                <w:sz w:val="16"/>
                <w:szCs w:val="16"/>
                <w:lang w:eastAsia="ca-ES"/>
              </w:rPr>
            </w:pPr>
            <w:r>
              <w:rPr>
                <w:rFonts w:eastAsia="Times New Roman"/>
                <w:color w:val="000000"/>
                <w:sz w:val="16"/>
                <w:szCs w:val="16"/>
                <w:lang w:eastAsia="ca-ES"/>
              </w:rPr>
              <w:t>0</w:t>
            </w:r>
            <w:r>
              <w:rPr>
                <w:rFonts w:eastAsia="Times New Roman"/>
                <w:sz w:val="16"/>
                <w:szCs w:val="16"/>
                <w:lang w:eastAsia="ca-ES"/>
              </w:rPr>
              <w:t>.</w:t>
            </w:r>
            <w:r>
              <w:rPr>
                <w:rFonts w:eastAsia="Times New Roman"/>
                <w:color w:val="000000"/>
                <w:sz w:val="16"/>
                <w:szCs w:val="16"/>
                <w:lang w:eastAsia="ca-ES"/>
              </w:rPr>
              <w:t>8%</w:t>
            </w:r>
          </w:p>
        </w:tc>
        <w:tc>
          <w:tcPr>
            <w:tcW w:w="0" w:type="auto"/>
            <w:hideMark/>
          </w:tcPr>
          <w:p w14:paraId="52D6FF96" w14:textId="77777777" w:rsidR="00D354FD" w:rsidRDefault="00D354FD" w:rsidP="00811506">
            <w:pPr>
              <w:spacing w:after="120"/>
              <w:jc w:val="center"/>
              <w:outlineLvl w:val="0"/>
              <w:rPr>
                <w:rFonts w:eastAsia="Times New Roman"/>
                <w:color w:val="000000"/>
                <w:sz w:val="16"/>
                <w:szCs w:val="16"/>
                <w:lang w:eastAsia="ca-ES"/>
              </w:rPr>
            </w:pPr>
            <w:r>
              <w:rPr>
                <w:rFonts w:eastAsia="Times New Roman"/>
                <w:color w:val="000000"/>
                <w:sz w:val="16"/>
                <w:szCs w:val="16"/>
                <w:lang w:eastAsia="ca-ES"/>
              </w:rPr>
              <w:t>3</w:t>
            </w:r>
            <w:r>
              <w:rPr>
                <w:rFonts w:eastAsia="Times New Roman"/>
                <w:sz w:val="16"/>
                <w:szCs w:val="16"/>
                <w:lang w:eastAsia="ca-ES"/>
              </w:rPr>
              <w:t>.</w:t>
            </w:r>
            <w:r>
              <w:rPr>
                <w:rFonts w:eastAsia="Times New Roman"/>
                <w:color w:val="000000"/>
                <w:sz w:val="16"/>
                <w:szCs w:val="16"/>
                <w:lang w:eastAsia="ca-ES"/>
              </w:rPr>
              <w:t>2%</w:t>
            </w:r>
          </w:p>
        </w:tc>
        <w:tc>
          <w:tcPr>
            <w:tcW w:w="0" w:type="auto"/>
            <w:hideMark/>
          </w:tcPr>
          <w:p w14:paraId="1D18081E" w14:textId="77777777" w:rsidR="00D354FD" w:rsidRDefault="00D354FD" w:rsidP="00811506">
            <w:pPr>
              <w:spacing w:after="120"/>
              <w:jc w:val="center"/>
              <w:outlineLvl w:val="0"/>
              <w:rPr>
                <w:rFonts w:eastAsia="Times New Roman"/>
                <w:color w:val="000000"/>
                <w:sz w:val="16"/>
                <w:szCs w:val="16"/>
                <w:lang w:eastAsia="ca-ES"/>
              </w:rPr>
            </w:pPr>
            <w:r>
              <w:rPr>
                <w:rFonts w:eastAsia="Times New Roman"/>
                <w:color w:val="000000"/>
                <w:sz w:val="16"/>
                <w:szCs w:val="16"/>
                <w:lang w:eastAsia="ca-ES"/>
              </w:rPr>
              <w:t>6</w:t>
            </w:r>
            <w:r>
              <w:rPr>
                <w:rFonts w:eastAsia="Times New Roman"/>
                <w:sz w:val="16"/>
                <w:szCs w:val="16"/>
                <w:lang w:eastAsia="ca-ES"/>
              </w:rPr>
              <w:t>.</w:t>
            </w:r>
            <w:r>
              <w:rPr>
                <w:rFonts w:eastAsia="Times New Roman"/>
                <w:color w:val="000000"/>
                <w:sz w:val="16"/>
                <w:szCs w:val="16"/>
                <w:lang w:eastAsia="ca-ES"/>
              </w:rPr>
              <w:t>1%</w:t>
            </w:r>
          </w:p>
        </w:tc>
        <w:tc>
          <w:tcPr>
            <w:tcW w:w="0" w:type="auto"/>
            <w:hideMark/>
          </w:tcPr>
          <w:p w14:paraId="3DFC2C95" w14:textId="77777777" w:rsidR="00D354FD" w:rsidRDefault="00D354FD" w:rsidP="00811506">
            <w:pPr>
              <w:spacing w:after="120"/>
              <w:jc w:val="center"/>
              <w:outlineLvl w:val="0"/>
              <w:rPr>
                <w:rFonts w:eastAsia="Times New Roman"/>
                <w:color w:val="000000"/>
                <w:sz w:val="16"/>
                <w:szCs w:val="16"/>
                <w:lang w:eastAsia="ca-ES"/>
              </w:rPr>
            </w:pPr>
            <w:r>
              <w:rPr>
                <w:rFonts w:eastAsia="Times New Roman"/>
                <w:color w:val="000000"/>
                <w:sz w:val="16"/>
                <w:szCs w:val="16"/>
                <w:lang w:eastAsia="ca-ES"/>
              </w:rPr>
              <w:t>3</w:t>
            </w:r>
            <w:r>
              <w:rPr>
                <w:rFonts w:eastAsia="Times New Roman"/>
                <w:sz w:val="16"/>
                <w:szCs w:val="16"/>
                <w:lang w:eastAsia="ca-ES"/>
              </w:rPr>
              <w:t>.</w:t>
            </w:r>
            <w:r>
              <w:rPr>
                <w:rFonts w:eastAsia="Times New Roman"/>
                <w:color w:val="000000"/>
                <w:sz w:val="16"/>
                <w:szCs w:val="16"/>
                <w:lang w:eastAsia="ca-ES"/>
              </w:rPr>
              <w:t>7%</w:t>
            </w:r>
          </w:p>
        </w:tc>
        <w:tc>
          <w:tcPr>
            <w:tcW w:w="0" w:type="auto"/>
            <w:hideMark/>
          </w:tcPr>
          <w:p w14:paraId="0E472720" w14:textId="77777777" w:rsidR="00D354FD" w:rsidRDefault="00D354FD" w:rsidP="00811506">
            <w:pPr>
              <w:spacing w:after="120"/>
              <w:jc w:val="center"/>
              <w:outlineLvl w:val="0"/>
              <w:rPr>
                <w:rFonts w:eastAsia="Times New Roman"/>
                <w:color w:val="000000"/>
                <w:sz w:val="16"/>
                <w:szCs w:val="16"/>
                <w:lang w:eastAsia="ca-ES"/>
              </w:rPr>
            </w:pPr>
            <w:r>
              <w:rPr>
                <w:rFonts w:eastAsia="Times New Roman"/>
                <w:color w:val="000000"/>
                <w:sz w:val="16"/>
                <w:szCs w:val="16"/>
                <w:lang w:eastAsia="ca-ES"/>
              </w:rPr>
              <w:t>2</w:t>
            </w:r>
            <w:r>
              <w:rPr>
                <w:rFonts w:eastAsia="Times New Roman"/>
                <w:sz w:val="16"/>
                <w:szCs w:val="16"/>
                <w:lang w:eastAsia="ca-ES"/>
              </w:rPr>
              <w:t>.</w:t>
            </w:r>
            <w:r>
              <w:rPr>
                <w:rFonts w:eastAsia="Times New Roman"/>
                <w:color w:val="000000"/>
                <w:sz w:val="16"/>
                <w:szCs w:val="16"/>
                <w:lang w:eastAsia="ca-ES"/>
              </w:rPr>
              <w:t>9%</w:t>
            </w:r>
          </w:p>
        </w:tc>
        <w:tc>
          <w:tcPr>
            <w:tcW w:w="0" w:type="auto"/>
            <w:hideMark/>
          </w:tcPr>
          <w:p w14:paraId="5AB4A5AE" w14:textId="77777777" w:rsidR="00D354FD" w:rsidRDefault="00D354FD" w:rsidP="00811506">
            <w:pPr>
              <w:spacing w:after="120"/>
              <w:jc w:val="center"/>
              <w:outlineLvl w:val="0"/>
              <w:rPr>
                <w:rFonts w:eastAsia="Times New Roman"/>
                <w:color w:val="000000"/>
                <w:sz w:val="16"/>
                <w:szCs w:val="16"/>
                <w:lang w:eastAsia="ca-ES"/>
              </w:rPr>
            </w:pPr>
            <w:r>
              <w:rPr>
                <w:rFonts w:eastAsia="Times New Roman"/>
                <w:color w:val="000000"/>
                <w:sz w:val="16"/>
                <w:szCs w:val="16"/>
                <w:lang w:eastAsia="ca-ES"/>
              </w:rPr>
              <w:t>1</w:t>
            </w:r>
            <w:r>
              <w:rPr>
                <w:rFonts w:eastAsia="Times New Roman"/>
                <w:sz w:val="16"/>
                <w:szCs w:val="16"/>
                <w:lang w:eastAsia="ca-ES"/>
              </w:rPr>
              <w:t>.</w:t>
            </w:r>
            <w:r>
              <w:rPr>
                <w:rFonts w:eastAsia="Times New Roman"/>
                <w:color w:val="000000"/>
                <w:sz w:val="16"/>
                <w:szCs w:val="16"/>
                <w:lang w:eastAsia="ca-ES"/>
              </w:rPr>
              <w:t>9%</w:t>
            </w:r>
          </w:p>
        </w:tc>
      </w:tr>
    </w:tbl>
    <w:p w14:paraId="05054174" w14:textId="77777777" w:rsidR="00811506" w:rsidRDefault="00811506" w:rsidP="00811506">
      <w:pPr>
        <w:pStyle w:val="BodyText"/>
        <w:spacing w:after="120"/>
        <w:rPr>
          <w:bCs/>
          <w:i/>
          <w:iCs/>
          <w:noProof/>
          <w:vertAlign w:val="subscript"/>
          <w:lang w:val="en-AU"/>
        </w:rPr>
      </w:pPr>
    </w:p>
    <w:p w14:paraId="3668E41E" w14:textId="1E7568E0" w:rsidR="00D354FD" w:rsidRPr="00D354FD" w:rsidRDefault="00D354FD" w:rsidP="00811506">
      <w:pPr>
        <w:pStyle w:val="BodyText"/>
        <w:spacing w:after="120"/>
        <w:rPr>
          <w:bCs/>
          <w:i/>
          <w:iCs/>
          <w:noProof/>
          <w:vertAlign w:val="subscript"/>
          <w:lang w:val="en-AU"/>
        </w:rPr>
      </w:pPr>
      <w:r w:rsidRPr="00D354FD">
        <w:rPr>
          <w:bCs/>
          <w:i/>
          <w:iCs/>
          <w:noProof/>
          <w:vertAlign w:val="subscript"/>
          <w:lang w:val="en-AU"/>
        </w:rPr>
        <w:lastRenderedPageBreak/>
        <w:t>* Data as of March 2026 – CPI base 2021</w:t>
      </w:r>
    </w:p>
    <w:p w14:paraId="4460E1C5" w14:textId="6966CF37" w:rsidR="002E0C35" w:rsidRPr="005C77D4" w:rsidRDefault="00F95D22" w:rsidP="002E0C35">
      <w:pPr>
        <w:pStyle w:val="AOHead2"/>
        <w:spacing w:before="120" w:after="120" w:line="26" w:lineRule="atLeast"/>
        <w:rPr>
          <w:noProof/>
          <w:szCs w:val="20"/>
          <w:lang w:eastAsia="es-ES"/>
        </w:rPr>
      </w:pPr>
      <w:r w:rsidRPr="002E0C35">
        <w:rPr>
          <w:noProof/>
          <w:sz w:val="20"/>
          <w:szCs w:val="20"/>
          <w:lang w:eastAsia="es-ES"/>
        </w:rPr>
        <w:t>Employment</w:t>
      </w:r>
      <w:r w:rsidR="002E0C35" w:rsidRPr="002E0C35">
        <w:rPr>
          <w:noProof/>
          <w:szCs w:val="20"/>
          <w:vertAlign w:val="superscript"/>
          <w:lang w:eastAsia="es-ES"/>
        </w:rPr>
        <w:t xml:space="preserve"> </w:t>
      </w:r>
    </w:p>
    <w:p w14:paraId="6877A5CB" w14:textId="77777777" w:rsidR="002E0C35" w:rsidRDefault="002E0C35" w:rsidP="002E0C35">
      <w:pPr>
        <w:spacing w:before="120" w:after="120" w:line="26" w:lineRule="atLeast"/>
        <w:rPr>
          <w:rFonts w:eastAsia="Calibri"/>
          <w:bCs/>
          <w:szCs w:val="20"/>
          <w:lang w:eastAsia="es-ES" w:bidi="ar-SA"/>
        </w:rPr>
      </w:pPr>
      <w:r w:rsidRPr="002E0C35">
        <w:rPr>
          <w:rFonts w:eastAsia="Calibri"/>
          <w:bCs/>
          <w:szCs w:val="20"/>
          <w:lang w:eastAsia="es-ES" w:bidi="ar-SA"/>
        </w:rPr>
        <w:t>The impact of COVID-19 led to a sharp increase in the unemployment rate, which reached 3.7% in the second quarter of 2020 and remained elevated throughout 2021. A gradual recovery began in 2022, with rates stabilising at around 1% between 2023 and 2024. Finally in 2025, unemployment reached historic lows of 0.9% in the first and second quarters; however, the second half of the year shows an upward trend, with a rebound to 1.8% in the fourth quarter.</w:t>
      </w:r>
    </w:p>
    <w:tbl>
      <w:tblPr>
        <w:tblW w:w="10058" w:type="dxa"/>
        <w:tblInd w:w="-142" w:type="dxa"/>
        <w:tblCellMar>
          <w:left w:w="70" w:type="dxa"/>
          <w:right w:w="70" w:type="dxa"/>
        </w:tblCellMar>
        <w:tblLook w:val="04A0" w:firstRow="1" w:lastRow="0" w:firstColumn="1" w:lastColumn="0" w:noHBand="0" w:noVBand="1"/>
      </w:tblPr>
      <w:tblGrid>
        <w:gridCol w:w="1106"/>
        <w:gridCol w:w="408"/>
        <w:gridCol w:w="349"/>
        <w:gridCol w:w="359"/>
        <w:gridCol w:w="349"/>
        <w:gridCol w:w="351"/>
        <w:gridCol w:w="418"/>
        <w:gridCol w:w="349"/>
        <w:gridCol w:w="364"/>
        <w:gridCol w:w="349"/>
        <w:gridCol w:w="363"/>
        <w:gridCol w:w="349"/>
        <w:gridCol w:w="349"/>
        <w:gridCol w:w="364"/>
        <w:gridCol w:w="349"/>
        <w:gridCol w:w="364"/>
        <w:gridCol w:w="359"/>
        <w:gridCol w:w="421"/>
        <w:gridCol w:w="349"/>
        <w:gridCol w:w="420"/>
        <w:gridCol w:w="420"/>
        <w:gridCol w:w="421"/>
        <w:gridCol w:w="420"/>
        <w:gridCol w:w="349"/>
        <w:gridCol w:w="359"/>
      </w:tblGrid>
      <w:tr w:rsidR="00811506" w14:paraId="090E8255" w14:textId="77777777">
        <w:trPr>
          <w:trHeight w:val="1"/>
        </w:trPr>
        <w:tc>
          <w:tcPr>
            <w:tcW w:w="1106" w:type="dxa"/>
            <w:vAlign w:val="center"/>
            <w:hideMark/>
          </w:tcPr>
          <w:p w14:paraId="1DB13710" w14:textId="77777777" w:rsidR="00811506" w:rsidRDefault="00811506">
            <w:pPr>
              <w:spacing w:after="0"/>
              <w:rPr>
                <w:rFonts w:eastAsia="Times New Roman"/>
                <w:b/>
                <w:bCs/>
                <w:color w:val="000000"/>
                <w:sz w:val="10"/>
                <w:szCs w:val="10"/>
                <w:lang w:eastAsia="ca-ES"/>
              </w:rPr>
            </w:pPr>
            <w:r>
              <w:rPr>
                <w:b/>
                <w:sz w:val="10"/>
                <w:szCs w:val="10"/>
              </w:rPr>
              <w:t>Unemployment Rate</w:t>
            </w:r>
          </w:p>
        </w:tc>
        <w:tc>
          <w:tcPr>
            <w:tcW w:w="408" w:type="dxa"/>
            <w:hideMark/>
          </w:tcPr>
          <w:p w14:paraId="329A3170"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2020</w:t>
            </w:r>
          </w:p>
        </w:tc>
        <w:tc>
          <w:tcPr>
            <w:tcW w:w="349" w:type="dxa"/>
            <w:hideMark/>
          </w:tcPr>
          <w:p w14:paraId="60675A3F"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2020</w:t>
            </w:r>
          </w:p>
        </w:tc>
        <w:tc>
          <w:tcPr>
            <w:tcW w:w="359" w:type="dxa"/>
            <w:hideMark/>
          </w:tcPr>
          <w:p w14:paraId="77FE0471"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2020</w:t>
            </w:r>
          </w:p>
        </w:tc>
        <w:tc>
          <w:tcPr>
            <w:tcW w:w="349" w:type="dxa"/>
            <w:hideMark/>
          </w:tcPr>
          <w:p w14:paraId="66FD4FEB"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2020</w:t>
            </w:r>
          </w:p>
        </w:tc>
        <w:tc>
          <w:tcPr>
            <w:tcW w:w="351" w:type="dxa"/>
            <w:hideMark/>
          </w:tcPr>
          <w:p w14:paraId="1EEFE7BA"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2021</w:t>
            </w:r>
          </w:p>
        </w:tc>
        <w:tc>
          <w:tcPr>
            <w:tcW w:w="418" w:type="dxa"/>
            <w:hideMark/>
          </w:tcPr>
          <w:p w14:paraId="74999FFC"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2021</w:t>
            </w:r>
          </w:p>
        </w:tc>
        <w:tc>
          <w:tcPr>
            <w:tcW w:w="349" w:type="dxa"/>
            <w:hideMark/>
          </w:tcPr>
          <w:p w14:paraId="449B8972"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2021</w:t>
            </w:r>
          </w:p>
        </w:tc>
        <w:tc>
          <w:tcPr>
            <w:tcW w:w="364" w:type="dxa"/>
            <w:hideMark/>
          </w:tcPr>
          <w:p w14:paraId="1DF4C0D8"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2021</w:t>
            </w:r>
          </w:p>
        </w:tc>
        <w:tc>
          <w:tcPr>
            <w:tcW w:w="349" w:type="dxa"/>
            <w:hideMark/>
          </w:tcPr>
          <w:p w14:paraId="5196DD8F"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2022</w:t>
            </w:r>
          </w:p>
        </w:tc>
        <w:tc>
          <w:tcPr>
            <w:tcW w:w="363" w:type="dxa"/>
            <w:hideMark/>
          </w:tcPr>
          <w:p w14:paraId="23BE8E8B" w14:textId="77777777" w:rsidR="00811506" w:rsidRDefault="00811506">
            <w:pPr>
              <w:spacing w:after="0"/>
              <w:rPr>
                <w:rFonts w:eastAsia="Times New Roman"/>
                <w:b/>
                <w:bCs/>
                <w:color w:val="000000"/>
                <w:sz w:val="10"/>
                <w:szCs w:val="10"/>
                <w:lang w:eastAsia="ca-ES"/>
              </w:rPr>
            </w:pPr>
            <w:r>
              <w:rPr>
                <w:rFonts w:eastAsia="Times New Roman"/>
                <w:b/>
                <w:bCs/>
                <w:color w:val="000000"/>
                <w:sz w:val="10"/>
                <w:szCs w:val="10"/>
                <w:lang w:eastAsia="ca-ES"/>
              </w:rPr>
              <w:t>2022</w:t>
            </w:r>
          </w:p>
        </w:tc>
        <w:tc>
          <w:tcPr>
            <w:tcW w:w="349" w:type="dxa"/>
            <w:hideMark/>
          </w:tcPr>
          <w:p w14:paraId="606F2AEF"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2022</w:t>
            </w:r>
          </w:p>
        </w:tc>
        <w:tc>
          <w:tcPr>
            <w:tcW w:w="349" w:type="dxa"/>
            <w:hideMark/>
          </w:tcPr>
          <w:p w14:paraId="23CEF4C2"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2022</w:t>
            </w:r>
          </w:p>
        </w:tc>
        <w:tc>
          <w:tcPr>
            <w:tcW w:w="364" w:type="dxa"/>
            <w:hideMark/>
          </w:tcPr>
          <w:p w14:paraId="55907976"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2023</w:t>
            </w:r>
          </w:p>
        </w:tc>
        <w:tc>
          <w:tcPr>
            <w:tcW w:w="349" w:type="dxa"/>
            <w:hideMark/>
          </w:tcPr>
          <w:p w14:paraId="22908C8B"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2023</w:t>
            </w:r>
          </w:p>
        </w:tc>
        <w:tc>
          <w:tcPr>
            <w:tcW w:w="364" w:type="dxa"/>
            <w:hideMark/>
          </w:tcPr>
          <w:p w14:paraId="1E6C80D2"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2023</w:t>
            </w:r>
          </w:p>
        </w:tc>
        <w:tc>
          <w:tcPr>
            <w:tcW w:w="359" w:type="dxa"/>
            <w:hideMark/>
          </w:tcPr>
          <w:p w14:paraId="4396C757"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2023</w:t>
            </w:r>
          </w:p>
        </w:tc>
        <w:tc>
          <w:tcPr>
            <w:tcW w:w="421" w:type="dxa"/>
            <w:hideMark/>
          </w:tcPr>
          <w:p w14:paraId="0A6A2049"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2024</w:t>
            </w:r>
          </w:p>
        </w:tc>
        <w:tc>
          <w:tcPr>
            <w:tcW w:w="349" w:type="dxa"/>
            <w:hideMark/>
          </w:tcPr>
          <w:p w14:paraId="24655588"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2024</w:t>
            </w:r>
          </w:p>
        </w:tc>
        <w:tc>
          <w:tcPr>
            <w:tcW w:w="420" w:type="dxa"/>
            <w:hideMark/>
          </w:tcPr>
          <w:p w14:paraId="5E8F010B"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2024</w:t>
            </w:r>
          </w:p>
        </w:tc>
        <w:tc>
          <w:tcPr>
            <w:tcW w:w="420" w:type="dxa"/>
            <w:hideMark/>
          </w:tcPr>
          <w:p w14:paraId="2F27FD81"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2024</w:t>
            </w:r>
          </w:p>
        </w:tc>
        <w:tc>
          <w:tcPr>
            <w:tcW w:w="421" w:type="dxa"/>
            <w:hideMark/>
          </w:tcPr>
          <w:p w14:paraId="2C351708"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2025</w:t>
            </w:r>
          </w:p>
        </w:tc>
        <w:tc>
          <w:tcPr>
            <w:tcW w:w="420" w:type="dxa"/>
            <w:hideMark/>
          </w:tcPr>
          <w:p w14:paraId="0BC1473B"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2025</w:t>
            </w:r>
          </w:p>
        </w:tc>
        <w:tc>
          <w:tcPr>
            <w:tcW w:w="349" w:type="dxa"/>
            <w:hideMark/>
          </w:tcPr>
          <w:p w14:paraId="10D65430"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2025</w:t>
            </w:r>
          </w:p>
        </w:tc>
        <w:tc>
          <w:tcPr>
            <w:tcW w:w="359" w:type="dxa"/>
            <w:hideMark/>
          </w:tcPr>
          <w:p w14:paraId="0968804B"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2025</w:t>
            </w:r>
          </w:p>
        </w:tc>
      </w:tr>
      <w:tr w:rsidR="00811506" w14:paraId="4D506E89" w14:textId="77777777">
        <w:trPr>
          <w:trHeight w:val="1"/>
        </w:trPr>
        <w:tc>
          <w:tcPr>
            <w:tcW w:w="1106" w:type="dxa"/>
            <w:tcBorders>
              <w:top w:val="nil"/>
              <w:left w:val="nil"/>
              <w:bottom w:val="single" w:sz="4" w:space="0" w:color="auto"/>
              <w:right w:val="nil"/>
            </w:tcBorders>
            <w:vAlign w:val="center"/>
          </w:tcPr>
          <w:p w14:paraId="0CAABC7E" w14:textId="77777777" w:rsidR="00811506" w:rsidRDefault="00811506">
            <w:pPr>
              <w:spacing w:after="0"/>
              <w:rPr>
                <w:rFonts w:eastAsia="Times New Roman"/>
                <w:b/>
                <w:bCs/>
                <w:color w:val="000000"/>
                <w:sz w:val="10"/>
                <w:szCs w:val="10"/>
                <w:lang w:eastAsia="ca-ES"/>
              </w:rPr>
            </w:pPr>
          </w:p>
        </w:tc>
        <w:tc>
          <w:tcPr>
            <w:tcW w:w="408" w:type="dxa"/>
            <w:tcBorders>
              <w:top w:val="nil"/>
              <w:left w:val="nil"/>
              <w:bottom w:val="single" w:sz="4" w:space="0" w:color="auto"/>
              <w:right w:val="nil"/>
            </w:tcBorders>
            <w:hideMark/>
          </w:tcPr>
          <w:p w14:paraId="0D0DD770"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Q1</w:t>
            </w:r>
          </w:p>
        </w:tc>
        <w:tc>
          <w:tcPr>
            <w:tcW w:w="349" w:type="dxa"/>
            <w:tcBorders>
              <w:top w:val="nil"/>
              <w:left w:val="nil"/>
              <w:bottom w:val="single" w:sz="4" w:space="0" w:color="auto"/>
              <w:right w:val="nil"/>
            </w:tcBorders>
            <w:hideMark/>
          </w:tcPr>
          <w:p w14:paraId="670E96DD"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Q2</w:t>
            </w:r>
          </w:p>
        </w:tc>
        <w:tc>
          <w:tcPr>
            <w:tcW w:w="359" w:type="dxa"/>
            <w:tcBorders>
              <w:top w:val="nil"/>
              <w:left w:val="nil"/>
              <w:bottom w:val="single" w:sz="4" w:space="0" w:color="auto"/>
              <w:right w:val="nil"/>
            </w:tcBorders>
            <w:hideMark/>
          </w:tcPr>
          <w:p w14:paraId="35BE7873"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Q3</w:t>
            </w:r>
          </w:p>
        </w:tc>
        <w:tc>
          <w:tcPr>
            <w:tcW w:w="349" w:type="dxa"/>
            <w:tcBorders>
              <w:top w:val="nil"/>
              <w:left w:val="nil"/>
              <w:bottom w:val="single" w:sz="4" w:space="0" w:color="auto"/>
              <w:right w:val="nil"/>
            </w:tcBorders>
            <w:hideMark/>
          </w:tcPr>
          <w:p w14:paraId="671F9749"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Q4</w:t>
            </w:r>
          </w:p>
        </w:tc>
        <w:tc>
          <w:tcPr>
            <w:tcW w:w="351" w:type="dxa"/>
            <w:tcBorders>
              <w:top w:val="nil"/>
              <w:left w:val="nil"/>
              <w:bottom w:val="single" w:sz="4" w:space="0" w:color="auto"/>
              <w:right w:val="nil"/>
            </w:tcBorders>
            <w:hideMark/>
          </w:tcPr>
          <w:p w14:paraId="41FBBE9C"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Q1</w:t>
            </w:r>
          </w:p>
        </w:tc>
        <w:tc>
          <w:tcPr>
            <w:tcW w:w="418" w:type="dxa"/>
            <w:tcBorders>
              <w:top w:val="nil"/>
              <w:left w:val="nil"/>
              <w:bottom w:val="single" w:sz="4" w:space="0" w:color="auto"/>
              <w:right w:val="nil"/>
            </w:tcBorders>
            <w:hideMark/>
          </w:tcPr>
          <w:p w14:paraId="71CC4082"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Q2</w:t>
            </w:r>
          </w:p>
        </w:tc>
        <w:tc>
          <w:tcPr>
            <w:tcW w:w="349" w:type="dxa"/>
            <w:tcBorders>
              <w:top w:val="nil"/>
              <w:left w:val="nil"/>
              <w:bottom w:val="single" w:sz="4" w:space="0" w:color="auto"/>
              <w:right w:val="nil"/>
            </w:tcBorders>
            <w:hideMark/>
          </w:tcPr>
          <w:p w14:paraId="43D3B343"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Q3</w:t>
            </w:r>
          </w:p>
        </w:tc>
        <w:tc>
          <w:tcPr>
            <w:tcW w:w="364" w:type="dxa"/>
            <w:tcBorders>
              <w:top w:val="nil"/>
              <w:left w:val="nil"/>
              <w:bottom w:val="single" w:sz="4" w:space="0" w:color="auto"/>
              <w:right w:val="nil"/>
            </w:tcBorders>
            <w:hideMark/>
          </w:tcPr>
          <w:p w14:paraId="2B90EAE1"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Q4</w:t>
            </w:r>
          </w:p>
        </w:tc>
        <w:tc>
          <w:tcPr>
            <w:tcW w:w="349" w:type="dxa"/>
            <w:tcBorders>
              <w:top w:val="nil"/>
              <w:left w:val="nil"/>
              <w:bottom w:val="single" w:sz="4" w:space="0" w:color="auto"/>
              <w:right w:val="nil"/>
            </w:tcBorders>
            <w:hideMark/>
          </w:tcPr>
          <w:p w14:paraId="718F95E6"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Q1</w:t>
            </w:r>
          </w:p>
        </w:tc>
        <w:tc>
          <w:tcPr>
            <w:tcW w:w="363" w:type="dxa"/>
            <w:tcBorders>
              <w:top w:val="nil"/>
              <w:left w:val="nil"/>
              <w:bottom w:val="single" w:sz="4" w:space="0" w:color="auto"/>
              <w:right w:val="nil"/>
            </w:tcBorders>
            <w:hideMark/>
          </w:tcPr>
          <w:p w14:paraId="2C76826E" w14:textId="77777777" w:rsidR="00811506" w:rsidRDefault="00811506">
            <w:pPr>
              <w:spacing w:after="0"/>
              <w:rPr>
                <w:rFonts w:eastAsia="Times New Roman"/>
                <w:b/>
                <w:bCs/>
                <w:color w:val="000000"/>
                <w:sz w:val="10"/>
                <w:szCs w:val="10"/>
                <w:lang w:eastAsia="ca-ES"/>
              </w:rPr>
            </w:pPr>
            <w:r>
              <w:rPr>
                <w:rFonts w:eastAsia="Times New Roman"/>
                <w:b/>
                <w:bCs/>
                <w:color w:val="000000"/>
                <w:sz w:val="10"/>
                <w:szCs w:val="10"/>
                <w:lang w:eastAsia="ca-ES"/>
              </w:rPr>
              <w:t>Q2</w:t>
            </w:r>
          </w:p>
        </w:tc>
        <w:tc>
          <w:tcPr>
            <w:tcW w:w="349" w:type="dxa"/>
            <w:tcBorders>
              <w:top w:val="nil"/>
              <w:left w:val="nil"/>
              <w:bottom w:val="single" w:sz="4" w:space="0" w:color="auto"/>
              <w:right w:val="nil"/>
            </w:tcBorders>
            <w:hideMark/>
          </w:tcPr>
          <w:p w14:paraId="597682C3"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Q3</w:t>
            </w:r>
          </w:p>
        </w:tc>
        <w:tc>
          <w:tcPr>
            <w:tcW w:w="349" w:type="dxa"/>
            <w:tcBorders>
              <w:top w:val="nil"/>
              <w:left w:val="nil"/>
              <w:bottom w:val="single" w:sz="4" w:space="0" w:color="auto"/>
              <w:right w:val="nil"/>
            </w:tcBorders>
            <w:hideMark/>
          </w:tcPr>
          <w:p w14:paraId="328353A6"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Q4</w:t>
            </w:r>
          </w:p>
        </w:tc>
        <w:tc>
          <w:tcPr>
            <w:tcW w:w="364" w:type="dxa"/>
            <w:tcBorders>
              <w:top w:val="nil"/>
              <w:left w:val="nil"/>
              <w:bottom w:val="single" w:sz="4" w:space="0" w:color="auto"/>
              <w:right w:val="nil"/>
            </w:tcBorders>
            <w:hideMark/>
          </w:tcPr>
          <w:p w14:paraId="732CD4DA"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Q1</w:t>
            </w:r>
          </w:p>
        </w:tc>
        <w:tc>
          <w:tcPr>
            <w:tcW w:w="349" w:type="dxa"/>
            <w:tcBorders>
              <w:top w:val="nil"/>
              <w:left w:val="nil"/>
              <w:bottom w:val="single" w:sz="4" w:space="0" w:color="auto"/>
              <w:right w:val="nil"/>
            </w:tcBorders>
            <w:hideMark/>
          </w:tcPr>
          <w:p w14:paraId="19EEAF53"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Q2</w:t>
            </w:r>
          </w:p>
        </w:tc>
        <w:tc>
          <w:tcPr>
            <w:tcW w:w="364" w:type="dxa"/>
            <w:tcBorders>
              <w:top w:val="nil"/>
              <w:left w:val="nil"/>
              <w:bottom w:val="single" w:sz="4" w:space="0" w:color="auto"/>
              <w:right w:val="nil"/>
            </w:tcBorders>
            <w:hideMark/>
          </w:tcPr>
          <w:p w14:paraId="74C8CE01"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Q3</w:t>
            </w:r>
          </w:p>
        </w:tc>
        <w:tc>
          <w:tcPr>
            <w:tcW w:w="359" w:type="dxa"/>
            <w:tcBorders>
              <w:top w:val="nil"/>
              <w:left w:val="nil"/>
              <w:bottom w:val="single" w:sz="4" w:space="0" w:color="auto"/>
              <w:right w:val="nil"/>
            </w:tcBorders>
            <w:hideMark/>
          </w:tcPr>
          <w:p w14:paraId="5693E7CF"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Q4</w:t>
            </w:r>
          </w:p>
        </w:tc>
        <w:tc>
          <w:tcPr>
            <w:tcW w:w="421" w:type="dxa"/>
            <w:tcBorders>
              <w:top w:val="nil"/>
              <w:left w:val="nil"/>
              <w:bottom w:val="single" w:sz="4" w:space="0" w:color="auto"/>
              <w:right w:val="nil"/>
            </w:tcBorders>
            <w:hideMark/>
          </w:tcPr>
          <w:p w14:paraId="0330DC53"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Q1</w:t>
            </w:r>
          </w:p>
        </w:tc>
        <w:tc>
          <w:tcPr>
            <w:tcW w:w="349" w:type="dxa"/>
            <w:tcBorders>
              <w:top w:val="nil"/>
              <w:left w:val="nil"/>
              <w:bottom w:val="single" w:sz="4" w:space="0" w:color="auto"/>
              <w:right w:val="nil"/>
            </w:tcBorders>
            <w:hideMark/>
          </w:tcPr>
          <w:p w14:paraId="048113C1"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Q2</w:t>
            </w:r>
          </w:p>
        </w:tc>
        <w:tc>
          <w:tcPr>
            <w:tcW w:w="420" w:type="dxa"/>
            <w:tcBorders>
              <w:top w:val="nil"/>
              <w:left w:val="nil"/>
              <w:bottom w:val="single" w:sz="4" w:space="0" w:color="auto"/>
              <w:right w:val="nil"/>
            </w:tcBorders>
            <w:hideMark/>
          </w:tcPr>
          <w:p w14:paraId="66DF7E0C"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Q3</w:t>
            </w:r>
          </w:p>
        </w:tc>
        <w:tc>
          <w:tcPr>
            <w:tcW w:w="420" w:type="dxa"/>
            <w:tcBorders>
              <w:top w:val="nil"/>
              <w:left w:val="nil"/>
              <w:bottom w:val="single" w:sz="4" w:space="0" w:color="auto"/>
              <w:right w:val="nil"/>
            </w:tcBorders>
            <w:hideMark/>
          </w:tcPr>
          <w:p w14:paraId="26F38644"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Q4</w:t>
            </w:r>
          </w:p>
        </w:tc>
        <w:tc>
          <w:tcPr>
            <w:tcW w:w="421" w:type="dxa"/>
            <w:tcBorders>
              <w:top w:val="nil"/>
              <w:left w:val="nil"/>
              <w:bottom w:val="single" w:sz="4" w:space="0" w:color="auto"/>
              <w:right w:val="nil"/>
            </w:tcBorders>
            <w:hideMark/>
          </w:tcPr>
          <w:p w14:paraId="6772A92E"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Q1</w:t>
            </w:r>
          </w:p>
        </w:tc>
        <w:tc>
          <w:tcPr>
            <w:tcW w:w="420" w:type="dxa"/>
            <w:tcBorders>
              <w:top w:val="nil"/>
              <w:left w:val="nil"/>
              <w:bottom w:val="single" w:sz="4" w:space="0" w:color="auto"/>
              <w:right w:val="nil"/>
            </w:tcBorders>
            <w:hideMark/>
          </w:tcPr>
          <w:p w14:paraId="34D138AE"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Q2</w:t>
            </w:r>
          </w:p>
        </w:tc>
        <w:tc>
          <w:tcPr>
            <w:tcW w:w="349" w:type="dxa"/>
            <w:tcBorders>
              <w:top w:val="nil"/>
              <w:left w:val="nil"/>
              <w:bottom w:val="single" w:sz="4" w:space="0" w:color="auto"/>
              <w:right w:val="nil"/>
            </w:tcBorders>
            <w:hideMark/>
          </w:tcPr>
          <w:p w14:paraId="5978456C"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Q3</w:t>
            </w:r>
          </w:p>
        </w:tc>
        <w:tc>
          <w:tcPr>
            <w:tcW w:w="359" w:type="dxa"/>
            <w:tcBorders>
              <w:top w:val="nil"/>
              <w:left w:val="nil"/>
              <w:bottom w:val="single" w:sz="4" w:space="0" w:color="auto"/>
              <w:right w:val="nil"/>
            </w:tcBorders>
            <w:hideMark/>
          </w:tcPr>
          <w:p w14:paraId="760C34BF" w14:textId="77777777" w:rsidR="00811506" w:rsidRDefault="00811506">
            <w:pPr>
              <w:spacing w:after="0"/>
              <w:jc w:val="center"/>
              <w:rPr>
                <w:rFonts w:eastAsia="Times New Roman"/>
                <w:b/>
                <w:bCs/>
                <w:color w:val="000000"/>
                <w:sz w:val="10"/>
                <w:szCs w:val="10"/>
                <w:lang w:eastAsia="ca-ES"/>
              </w:rPr>
            </w:pPr>
            <w:r>
              <w:rPr>
                <w:rFonts w:eastAsia="Times New Roman"/>
                <w:b/>
                <w:bCs/>
                <w:color w:val="000000"/>
                <w:sz w:val="10"/>
                <w:szCs w:val="10"/>
                <w:lang w:eastAsia="ca-ES"/>
              </w:rPr>
              <w:t>Q4</w:t>
            </w:r>
          </w:p>
        </w:tc>
      </w:tr>
      <w:tr w:rsidR="00811506" w14:paraId="7823F078" w14:textId="77777777">
        <w:trPr>
          <w:trHeight w:val="247"/>
        </w:trPr>
        <w:tc>
          <w:tcPr>
            <w:tcW w:w="1106" w:type="dxa"/>
            <w:tcBorders>
              <w:top w:val="single" w:sz="4" w:space="0" w:color="auto"/>
              <w:left w:val="nil"/>
              <w:bottom w:val="nil"/>
              <w:right w:val="nil"/>
            </w:tcBorders>
            <w:hideMark/>
          </w:tcPr>
          <w:p w14:paraId="21AD4E05" w14:textId="77777777" w:rsidR="00811506" w:rsidRDefault="00811506">
            <w:pPr>
              <w:spacing w:after="0"/>
              <w:ind w:right="-10"/>
              <w:rPr>
                <w:rFonts w:eastAsia="Times New Roman"/>
                <w:color w:val="000000"/>
                <w:sz w:val="10"/>
                <w:szCs w:val="10"/>
                <w:lang w:val="es-ES" w:eastAsia="ca-ES"/>
              </w:rPr>
            </w:pPr>
            <w:r>
              <w:rPr>
                <w:sz w:val="10"/>
                <w:szCs w:val="10"/>
              </w:rPr>
              <w:t>Unemployed Population 15-74 years</w:t>
            </w:r>
            <w:r>
              <w:rPr>
                <w:sz w:val="10"/>
                <w:szCs w:val="10"/>
              </w:rPr>
              <w:tab/>
            </w:r>
          </w:p>
        </w:tc>
        <w:tc>
          <w:tcPr>
            <w:tcW w:w="408" w:type="dxa"/>
            <w:tcBorders>
              <w:top w:val="single" w:sz="4" w:space="0" w:color="auto"/>
              <w:left w:val="nil"/>
              <w:bottom w:val="nil"/>
              <w:right w:val="nil"/>
            </w:tcBorders>
            <w:hideMark/>
          </w:tcPr>
          <w:p w14:paraId="1096DDE7"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866</w:t>
            </w:r>
          </w:p>
        </w:tc>
        <w:tc>
          <w:tcPr>
            <w:tcW w:w="349" w:type="dxa"/>
            <w:tcBorders>
              <w:top w:val="single" w:sz="4" w:space="0" w:color="auto"/>
              <w:left w:val="nil"/>
              <w:bottom w:val="nil"/>
              <w:right w:val="nil"/>
            </w:tcBorders>
            <w:hideMark/>
          </w:tcPr>
          <w:p w14:paraId="06CB905B"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1389</w:t>
            </w:r>
          </w:p>
        </w:tc>
        <w:tc>
          <w:tcPr>
            <w:tcW w:w="359" w:type="dxa"/>
            <w:tcBorders>
              <w:top w:val="single" w:sz="4" w:space="0" w:color="auto"/>
              <w:left w:val="nil"/>
              <w:bottom w:val="nil"/>
              <w:right w:val="nil"/>
            </w:tcBorders>
            <w:hideMark/>
          </w:tcPr>
          <w:p w14:paraId="4A6DB7B1"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1793</w:t>
            </w:r>
          </w:p>
        </w:tc>
        <w:tc>
          <w:tcPr>
            <w:tcW w:w="349" w:type="dxa"/>
            <w:tcBorders>
              <w:top w:val="single" w:sz="4" w:space="0" w:color="auto"/>
              <w:left w:val="nil"/>
              <w:bottom w:val="nil"/>
              <w:right w:val="nil"/>
            </w:tcBorders>
            <w:hideMark/>
          </w:tcPr>
          <w:p w14:paraId="6E2CE9D3"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1617</w:t>
            </w:r>
          </w:p>
        </w:tc>
        <w:tc>
          <w:tcPr>
            <w:tcW w:w="351" w:type="dxa"/>
            <w:tcBorders>
              <w:top w:val="single" w:sz="4" w:space="0" w:color="auto"/>
              <w:left w:val="nil"/>
              <w:bottom w:val="nil"/>
              <w:right w:val="nil"/>
            </w:tcBorders>
            <w:hideMark/>
          </w:tcPr>
          <w:p w14:paraId="4C132C67"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1747</w:t>
            </w:r>
          </w:p>
        </w:tc>
        <w:tc>
          <w:tcPr>
            <w:tcW w:w="418" w:type="dxa"/>
            <w:tcBorders>
              <w:top w:val="single" w:sz="4" w:space="0" w:color="auto"/>
              <w:left w:val="nil"/>
              <w:bottom w:val="nil"/>
              <w:right w:val="nil"/>
            </w:tcBorders>
            <w:hideMark/>
          </w:tcPr>
          <w:p w14:paraId="169B42DD"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1836</w:t>
            </w:r>
          </w:p>
        </w:tc>
        <w:tc>
          <w:tcPr>
            <w:tcW w:w="349" w:type="dxa"/>
            <w:tcBorders>
              <w:top w:val="single" w:sz="4" w:space="0" w:color="auto"/>
              <w:left w:val="nil"/>
              <w:bottom w:val="nil"/>
              <w:right w:val="nil"/>
            </w:tcBorders>
            <w:hideMark/>
          </w:tcPr>
          <w:p w14:paraId="5D60CAC9"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1626</w:t>
            </w:r>
          </w:p>
        </w:tc>
        <w:tc>
          <w:tcPr>
            <w:tcW w:w="364" w:type="dxa"/>
            <w:tcBorders>
              <w:top w:val="single" w:sz="4" w:space="0" w:color="auto"/>
              <w:left w:val="nil"/>
              <w:bottom w:val="nil"/>
              <w:right w:val="nil"/>
            </w:tcBorders>
            <w:hideMark/>
          </w:tcPr>
          <w:p w14:paraId="65506B31"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1342</w:t>
            </w:r>
          </w:p>
        </w:tc>
        <w:tc>
          <w:tcPr>
            <w:tcW w:w="349" w:type="dxa"/>
            <w:tcBorders>
              <w:top w:val="single" w:sz="4" w:space="0" w:color="auto"/>
              <w:left w:val="nil"/>
              <w:bottom w:val="nil"/>
              <w:right w:val="nil"/>
            </w:tcBorders>
            <w:hideMark/>
          </w:tcPr>
          <w:p w14:paraId="592D1F66"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1257</w:t>
            </w:r>
          </w:p>
        </w:tc>
        <w:tc>
          <w:tcPr>
            <w:tcW w:w="363" w:type="dxa"/>
            <w:tcBorders>
              <w:top w:val="single" w:sz="4" w:space="0" w:color="auto"/>
              <w:left w:val="nil"/>
              <w:bottom w:val="nil"/>
              <w:right w:val="nil"/>
            </w:tcBorders>
            <w:hideMark/>
          </w:tcPr>
          <w:p w14:paraId="331A7BC6" w14:textId="77777777" w:rsidR="00811506" w:rsidRDefault="00811506">
            <w:pPr>
              <w:spacing w:before="120" w:after="120"/>
              <w:outlineLvl w:val="0"/>
              <w:rPr>
                <w:rFonts w:eastAsia="Times New Roman"/>
                <w:color w:val="000000"/>
                <w:sz w:val="10"/>
                <w:szCs w:val="10"/>
                <w:lang w:eastAsia="ca-ES"/>
              </w:rPr>
            </w:pPr>
            <w:r>
              <w:rPr>
                <w:rFonts w:eastAsia="Times New Roman"/>
                <w:color w:val="000000"/>
                <w:sz w:val="10"/>
                <w:szCs w:val="10"/>
                <w:lang w:eastAsia="ca-ES"/>
              </w:rPr>
              <w:t>968</w:t>
            </w:r>
          </w:p>
        </w:tc>
        <w:tc>
          <w:tcPr>
            <w:tcW w:w="349" w:type="dxa"/>
            <w:tcBorders>
              <w:top w:val="single" w:sz="4" w:space="0" w:color="auto"/>
              <w:left w:val="nil"/>
              <w:bottom w:val="nil"/>
              <w:right w:val="nil"/>
            </w:tcBorders>
            <w:hideMark/>
          </w:tcPr>
          <w:p w14:paraId="1A0B2E1A"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1152</w:t>
            </w:r>
          </w:p>
        </w:tc>
        <w:tc>
          <w:tcPr>
            <w:tcW w:w="349" w:type="dxa"/>
            <w:tcBorders>
              <w:top w:val="single" w:sz="4" w:space="0" w:color="auto"/>
              <w:left w:val="nil"/>
              <w:bottom w:val="nil"/>
              <w:right w:val="nil"/>
            </w:tcBorders>
            <w:hideMark/>
          </w:tcPr>
          <w:p w14:paraId="39F466C0"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890</w:t>
            </w:r>
          </w:p>
        </w:tc>
        <w:tc>
          <w:tcPr>
            <w:tcW w:w="364" w:type="dxa"/>
            <w:tcBorders>
              <w:top w:val="single" w:sz="4" w:space="0" w:color="auto"/>
              <w:left w:val="nil"/>
              <w:bottom w:val="nil"/>
              <w:right w:val="nil"/>
            </w:tcBorders>
            <w:hideMark/>
          </w:tcPr>
          <w:p w14:paraId="70169C47"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1220</w:t>
            </w:r>
          </w:p>
        </w:tc>
        <w:tc>
          <w:tcPr>
            <w:tcW w:w="349" w:type="dxa"/>
            <w:tcBorders>
              <w:top w:val="single" w:sz="4" w:space="0" w:color="auto"/>
              <w:left w:val="nil"/>
              <w:bottom w:val="nil"/>
              <w:right w:val="nil"/>
            </w:tcBorders>
            <w:hideMark/>
          </w:tcPr>
          <w:p w14:paraId="2E764967"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810</w:t>
            </w:r>
          </w:p>
        </w:tc>
        <w:tc>
          <w:tcPr>
            <w:tcW w:w="364" w:type="dxa"/>
            <w:tcBorders>
              <w:top w:val="single" w:sz="4" w:space="0" w:color="auto"/>
              <w:left w:val="nil"/>
              <w:bottom w:val="nil"/>
              <w:right w:val="nil"/>
            </w:tcBorders>
            <w:hideMark/>
          </w:tcPr>
          <w:p w14:paraId="0AEAC6C5"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642</w:t>
            </w:r>
          </w:p>
        </w:tc>
        <w:tc>
          <w:tcPr>
            <w:tcW w:w="359" w:type="dxa"/>
            <w:tcBorders>
              <w:top w:val="single" w:sz="4" w:space="0" w:color="auto"/>
              <w:left w:val="nil"/>
              <w:bottom w:val="nil"/>
              <w:right w:val="nil"/>
            </w:tcBorders>
            <w:hideMark/>
          </w:tcPr>
          <w:p w14:paraId="6BD81894"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613</w:t>
            </w:r>
          </w:p>
        </w:tc>
        <w:tc>
          <w:tcPr>
            <w:tcW w:w="421" w:type="dxa"/>
            <w:tcBorders>
              <w:top w:val="single" w:sz="4" w:space="0" w:color="auto"/>
              <w:left w:val="nil"/>
              <w:bottom w:val="nil"/>
              <w:right w:val="nil"/>
            </w:tcBorders>
            <w:hideMark/>
          </w:tcPr>
          <w:p w14:paraId="5C33DBA0"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749</w:t>
            </w:r>
          </w:p>
        </w:tc>
        <w:tc>
          <w:tcPr>
            <w:tcW w:w="349" w:type="dxa"/>
            <w:tcBorders>
              <w:top w:val="single" w:sz="4" w:space="0" w:color="auto"/>
              <w:left w:val="nil"/>
              <w:bottom w:val="nil"/>
              <w:right w:val="nil"/>
            </w:tcBorders>
            <w:hideMark/>
          </w:tcPr>
          <w:p w14:paraId="4C7D7EB0"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775</w:t>
            </w:r>
          </w:p>
        </w:tc>
        <w:tc>
          <w:tcPr>
            <w:tcW w:w="420" w:type="dxa"/>
            <w:tcBorders>
              <w:top w:val="single" w:sz="4" w:space="0" w:color="auto"/>
              <w:left w:val="nil"/>
              <w:bottom w:val="nil"/>
              <w:right w:val="nil"/>
            </w:tcBorders>
            <w:hideMark/>
          </w:tcPr>
          <w:p w14:paraId="0571FF8E"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923</w:t>
            </w:r>
          </w:p>
        </w:tc>
        <w:tc>
          <w:tcPr>
            <w:tcW w:w="420" w:type="dxa"/>
            <w:tcBorders>
              <w:top w:val="single" w:sz="4" w:space="0" w:color="auto"/>
              <w:left w:val="nil"/>
              <w:bottom w:val="nil"/>
              <w:right w:val="nil"/>
            </w:tcBorders>
            <w:hideMark/>
          </w:tcPr>
          <w:p w14:paraId="0165A75B"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756</w:t>
            </w:r>
          </w:p>
        </w:tc>
        <w:tc>
          <w:tcPr>
            <w:tcW w:w="421" w:type="dxa"/>
            <w:tcBorders>
              <w:top w:val="single" w:sz="4" w:space="0" w:color="auto"/>
              <w:left w:val="nil"/>
              <w:bottom w:val="nil"/>
              <w:right w:val="nil"/>
            </w:tcBorders>
            <w:hideMark/>
          </w:tcPr>
          <w:p w14:paraId="33D20D73"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508</w:t>
            </w:r>
          </w:p>
        </w:tc>
        <w:tc>
          <w:tcPr>
            <w:tcW w:w="420" w:type="dxa"/>
            <w:tcBorders>
              <w:top w:val="single" w:sz="4" w:space="0" w:color="auto"/>
              <w:left w:val="nil"/>
              <w:bottom w:val="nil"/>
              <w:right w:val="nil"/>
            </w:tcBorders>
            <w:hideMark/>
          </w:tcPr>
          <w:p w14:paraId="1C5AC1E2"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518</w:t>
            </w:r>
          </w:p>
        </w:tc>
        <w:tc>
          <w:tcPr>
            <w:tcW w:w="349" w:type="dxa"/>
            <w:tcBorders>
              <w:top w:val="single" w:sz="4" w:space="0" w:color="auto"/>
              <w:left w:val="nil"/>
              <w:bottom w:val="nil"/>
              <w:right w:val="nil"/>
            </w:tcBorders>
            <w:hideMark/>
          </w:tcPr>
          <w:p w14:paraId="60CCB68E"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801</w:t>
            </w:r>
          </w:p>
        </w:tc>
        <w:tc>
          <w:tcPr>
            <w:tcW w:w="359" w:type="dxa"/>
            <w:tcBorders>
              <w:top w:val="single" w:sz="4" w:space="0" w:color="auto"/>
              <w:left w:val="nil"/>
              <w:bottom w:val="nil"/>
              <w:right w:val="nil"/>
            </w:tcBorders>
            <w:hideMark/>
          </w:tcPr>
          <w:p w14:paraId="288457AB"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1054</w:t>
            </w:r>
          </w:p>
        </w:tc>
      </w:tr>
      <w:tr w:rsidR="00811506" w14:paraId="2EF6E6F4" w14:textId="77777777">
        <w:trPr>
          <w:trHeight w:val="170"/>
        </w:trPr>
        <w:tc>
          <w:tcPr>
            <w:tcW w:w="1106" w:type="dxa"/>
          </w:tcPr>
          <w:p w14:paraId="15CD1206" w14:textId="77777777" w:rsidR="00811506" w:rsidRDefault="00811506">
            <w:pPr>
              <w:spacing w:after="0"/>
              <w:rPr>
                <w:b/>
                <w:sz w:val="10"/>
                <w:szCs w:val="10"/>
              </w:rPr>
            </w:pPr>
          </w:p>
          <w:p w14:paraId="77392F57" w14:textId="77777777" w:rsidR="00811506" w:rsidRDefault="00811506">
            <w:pPr>
              <w:spacing w:after="0"/>
              <w:rPr>
                <w:rFonts w:eastAsia="Times New Roman"/>
                <w:color w:val="000000"/>
                <w:sz w:val="10"/>
                <w:szCs w:val="10"/>
                <w:lang w:eastAsia="ca-ES"/>
              </w:rPr>
            </w:pPr>
            <w:r>
              <w:rPr>
                <w:b/>
                <w:sz w:val="10"/>
                <w:szCs w:val="10"/>
              </w:rPr>
              <w:t>Unemployment Rate</w:t>
            </w:r>
          </w:p>
        </w:tc>
        <w:tc>
          <w:tcPr>
            <w:tcW w:w="408" w:type="dxa"/>
            <w:hideMark/>
          </w:tcPr>
          <w:p w14:paraId="67DA2187"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w:t>
            </w:r>
            <w:r>
              <w:rPr>
                <w:rFonts w:eastAsia="Times New Roman"/>
                <w:sz w:val="10"/>
                <w:szCs w:val="10"/>
                <w:lang w:eastAsia="ca-ES"/>
              </w:rPr>
              <w:t>.</w:t>
            </w:r>
            <w:r>
              <w:rPr>
                <w:rFonts w:eastAsia="Times New Roman"/>
                <w:color w:val="000000"/>
                <w:sz w:val="10"/>
                <w:szCs w:val="10"/>
                <w:lang w:eastAsia="ca-ES"/>
              </w:rPr>
              <w:t>8%</w:t>
            </w:r>
          </w:p>
        </w:tc>
        <w:tc>
          <w:tcPr>
            <w:tcW w:w="349" w:type="dxa"/>
            <w:hideMark/>
          </w:tcPr>
          <w:p w14:paraId="36451AE0"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3</w:t>
            </w:r>
            <w:r>
              <w:rPr>
                <w:rFonts w:eastAsia="Times New Roman"/>
                <w:sz w:val="10"/>
                <w:szCs w:val="10"/>
                <w:lang w:eastAsia="ca-ES"/>
              </w:rPr>
              <w:t>.</w:t>
            </w:r>
            <w:r>
              <w:rPr>
                <w:rFonts w:eastAsia="Times New Roman"/>
                <w:color w:val="000000"/>
                <w:sz w:val="10"/>
                <w:szCs w:val="10"/>
                <w:lang w:eastAsia="ca-ES"/>
              </w:rPr>
              <w:t>0%</w:t>
            </w:r>
          </w:p>
        </w:tc>
        <w:tc>
          <w:tcPr>
            <w:tcW w:w="359" w:type="dxa"/>
            <w:hideMark/>
          </w:tcPr>
          <w:p w14:paraId="1424CD42"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3</w:t>
            </w:r>
            <w:r>
              <w:rPr>
                <w:rFonts w:eastAsia="Times New Roman"/>
                <w:sz w:val="10"/>
                <w:szCs w:val="10"/>
                <w:lang w:eastAsia="ca-ES"/>
              </w:rPr>
              <w:t>.</w:t>
            </w:r>
            <w:r>
              <w:rPr>
                <w:rFonts w:eastAsia="Times New Roman"/>
                <w:color w:val="000000"/>
                <w:sz w:val="10"/>
                <w:szCs w:val="10"/>
                <w:lang w:eastAsia="ca-ES"/>
              </w:rPr>
              <w:t>7%</w:t>
            </w:r>
          </w:p>
        </w:tc>
        <w:tc>
          <w:tcPr>
            <w:tcW w:w="349" w:type="dxa"/>
            <w:hideMark/>
          </w:tcPr>
          <w:p w14:paraId="62E31432"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3</w:t>
            </w:r>
            <w:r>
              <w:rPr>
                <w:rFonts w:eastAsia="Times New Roman"/>
                <w:sz w:val="10"/>
                <w:szCs w:val="10"/>
                <w:lang w:eastAsia="ca-ES"/>
              </w:rPr>
              <w:t>.</w:t>
            </w:r>
            <w:r>
              <w:rPr>
                <w:rFonts w:eastAsia="Times New Roman"/>
                <w:color w:val="000000"/>
                <w:sz w:val="10"/>
                <w:szCs w:val="10"/>
                <w:lang w:eastAsia="ca-ES"/>
              </w:rPr>
              <w:t>4%</w:t>
            </w:r>
          </w:p>
        </w:tc>
        <w:tc>
          <w:tcPr>
            <w:tcW w:w="351" w:type="dxa"/>
            <w:hideMark/>
          </w:tcPr>
          <w:p w14:paraId="3C8ABD59"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3</w:t>
            </w:r>
            <w:r>
              <w:rPr>
                <w:rFonts w:eastAsia="Times New Roman"/>
                <w:sz w:val="10"/>
                <w:szCs w:val="10"/>
                <w:lang w:eastAsia="ca-ES"/>
              </w:rPr>
              <w:t>.</w:t>
            </w:r>
            <w:r>
              <w:rPr>
                <w:rFonts w:eastAsia="Times New Roman"/>
                <w:color w:val="000000"/>
                <w:sz w:val="10"/>
                <w:szCs w:val="10"/>
                <w:lang w:eastAsia="ca-ES"/>
              </w:rPr>
              <w:t>6%</w:t>
            </w:r>
          </w:p>
        </w:tc>
        <w:tc>
          <w:tcPr>
            <w:tcW w:w="418" w:type="dxa"/>
            <w:hideMark/>
          </w:tcPr>
          <w:p w14:paraId="318ECA7C"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3</w:t>
            </w:r>
            <w:r>
              <w:rPr>
                <w:rFonts w:eastAsia="Times New Roman"/>
                <w:sz w:val="10"/>
                <w:szCs w:val="10"/>
                <w:lang w:eastAsia="ca-ES"/>
              </w:rPr>
              <w:t>.</w:t>
            </w:r>
            <w:r>
              <w:rPr>
                <w:rFonts w:eastAsia="Times New Roman"/>
                <w:color w:val="000000"/>
                <w:sz w:val="10"/>
                <w:szCs w:val="10"/>
                <w:lang w:eastAsia="ca-ES"/>
              </w:rPr>
              <w:t>8%</w:t>
            </w:r>
          </w:p>
        </w:tc>
        <w:tc>
          <w:tcPr>
            <w:tcW w:w="349" w:type="dxa"/>
            <w:hideMark/>
          </w:tcPr>
          <w:p w14:paraId="4DFAD801"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3</w:t>
            </w:r>
            <w:r>
              <w:rPr>
                <w:rFonts w:eastAsia="Times New Roman"/>
                <w:sz w:val="10"/>
                <w:szCs w:val="10"/>
                <w:lang w:eastAsia="ca-ES"/>
              </w:rPr>
              <w:t>.</w:t>
            </w:r>
            <w:r>
              <w:rPr>
                <w:rFonts w:eastAsia="Times New Roman"/>
                <w:color w:val="000000"/>
                <w:sz w:val="10"/>
                <w:szCs w:val="10"/>
                <w:lang w:eastAsia="ca-ES"/>
              </w:rPr>
              <w:t>2%</w:t>
            </w:r>
          </w:p>
        </w:tc>
        <w:tc>
          <w:tcPr>
            <w:tcW w:w="364" w:type="dxa"/>
            <w:hideMark/>
          </w:tcPr>
          <w:p w14:paraId="2B3D79DA"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2.6%</w:t>
            </w:r>
          </w:p>
        </w:tc>
        <w:tc>
          <w:tcPr>
            <w:tcW w:w="349" w:type="dxa"/>
            <w:hideMark/>
          </w:tcPr>
          <w:p w14:paraId="707871B7"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2</w:t>
            </w:r>
            <w:r>
              <w:rPr>
                <w:rFonts w:eastAsia="Times New Roman"/>
                <w:sz w:val="10"/>
                <w:szCs w:val="10"/>
                <w:lang w:eastAsia="ca-ES"/>
              </w:rPr>
              <w:t>.</w:t>
            </w:r>
            <w:r>
              <w:rPr>
                <w:rFonts w:eastAsia="Times New Roman"/>
                <w:color w:val="000000"/>
                <w:sz w:val="10"/>
                <w:szCs w:val="10"/>
                <w:lang w:eastAsia="ca-ES"/>
              </w:rPr>
              <w:t>5%</w:t>
            </w:r>
          </w:p>
        </w:tc>
        <w:tc>
          <w:tcPr>
            <w:tcW w:w="363" w:type="dxa"/>
            <w:hideMark/>
          </w:tcPr>
          <w:p w14:paraId="57AF6B4C" w14:textId="77777777" w:rsidR="00811506" w:rsidRDefault="00811506">
            <w:pPr>
              <w:spacing w:before="120" w:after="120"/>
              <w:outlineLvl w:val="0"/>
              <w:rPr>
                <w:rFonts w:eastAsia="Times New Roman"/>
                <w:color w:val="000000"/>
                <w:sz w:val="10"/>
                <w:szCs w:val="10"/>
                <w:lang w:eastAsia="ca-ES"/>
              </w:rPr>
            </w:pPr>
            <w:r>
              <w:rPr>
                <w:rFonts w:eastAsia="Times New Roman"/>
                <w:color w:val="000000"/>
                <w:sz w:val="10"/>
                <w:szCs w:val="10"/>
                <w:lang w:eastAsia="ca-ES"/>
              </w:rPr>
              <w:t>1</w:t>
            </w:r>
            <w:r>
              <w:rPr>
                <w:rFonts w:eastAsia="Times New Roman"/>
                <w:sz w:val="10"/>
                <w:szCs w:val="10"/>
                <w:lang w:eastAsia="ca-ES"/>
              </w:rPr>
              <w:t>.</w:t>
            </w:r>
            <w:r>
              <w:rPr>
                <w:rFonts w:eastAsia="Times New Roman"/>
                <w:color w:val="000000"/>
                <w:sz w:val="10"/>
                <w:szCs w:val="10"/>
                <w:lang w:eastAsia="ca-ES"/>
              </w:rPr>
              <w:t>9%</w:t>
            </w:r>
          </w:p>
        </w:tc>
        <w:tc>
          <w:tcPr>
            <w:tcW w:w="349" w:type="dxa"/>
            <w:hideMark/>
          </w:tcPr>
          <w:p w14:paraId="7FB41926"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2</w:t>
            </w:r>
            <w:r>
              <w:rPr>
                <w:rFonts w:eastAsia="Times New Roman"/>
                <w:sz w:val="10"/>
                <w:szCs w:val="10"/>
                <w:lang w:eastAsia="ca-ES"/>
              </w:rPr>
              <w:t>.</w:t>
            </w:r>
            <w:r>
              <w:rPr>
                <w:rFonts w:eastAsia="Times New Roman"/>
                <w:color w:val="000000"/>
                <w:sz w:val="10"/>
                <w:szCs w:val="10"/>
                <w:lang w:eastAsia="ca-ES"/>
              </w:rPr>
              <w:t>3%</w:t>
            </w:r>
          </w:p>
        </w:tc>
        <w:tc>
          <w:tcPr>
            <w:tcW w:w="349" w:type="dxa"/>
            <w:hideMark/>
          </w:tcPr>
          <w:p w14:paraId="3B35BF24"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w:t>
            </w:r>
            <w:r>
              <w:rPr>
                <w:rFonts w:eastAsia="Times New Roman"/>
                <w:sz w:val="10"/>
                <w:szCs w:val="10"/>
                <w:lang w:eastAsia="ca-ES"/>
              </w:rPr>
              <w:t>.</w:t>
            </w:r>
            <w:r>
              <w:rPr>
                <w:rFonts w:eastAsia="Times New Roman"/>
                <w:color w:val="000000"/>
                <w:sz w:val="10"/>
                <w:szCs w:val="10"/>
                <w:lang w:eastAsia="ca-ES"/>
              </w:rPr>
              <w:t>7%</w:t>
            </w:r>
          </w:p>
        </w:tc>
        <w:tc>
          <w:tcPr>
            <w:tcW w:w="364" w:type="dxa"/>
            <w:hideMark/>
          </w:tcPr>
          <w:p w14:paraId="17F29721"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2</w:t>
            </w:r>
            <w:r>
              <w:rPr>
                <w:rFonts w:eastAsia="Times New Roman"/>
                <w:sz w:val="10"/>
                <w:szCs w:val="10"/>
                <w:lang w:eastAsia="ca-ES"/>
              </w:rPr>
              <w:t>.</w:t>
            </w:r>
            <w:r>
              <w:rPr>
                <w:rFonts w:eastAsia="Times New Roman"/>
                <w:color w:val="000000"/>
                <w:sz w:val="10"/>
                <w:szCs w:val="10"/>
                <w:lang w:eastAsia="ca-ES"/>
              </w:rPr>
              <w:t>3%</w:t>
            </w:r>
          </w:p>
        </w:tc>
        <w:tc>
          <w:tcPr>
            <w:tcW w:w="349" w:type="dxa"/>
            <w:hideMark/>
          </w:tcPr>
          <w:p w14:paraId="509C98AA"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w:t>
            </w:r>
            <w:r>
              <w:rPr>
                <w:rFonts w:eastAsia="Times New Roman"/>
                <w:sz w:val="10"/>
                <w:szCs w:val="10"/>
                <w:lang w:eastAsia="ca-ES"/>
              </w:rPr>
              <w:t>.</w:t>
            </w:r>
            <w:r>
              <w:rPr>
                <w:rFonts w:eastAsia="Times New Roman"/>
                <w:color w:val="000000"/>
                <w:sz w:val="10"/>
                <w:szCs w:val="10"/>
                <w:lang w:eastAsia="ca-ES"/>
              </w:rPr>
              <w:t>5%</w:t>
            </w:r>
          </w:p>
        </w:tc>
        <w:tc>
          <w:tcPr>
            <w:tcW w:w="364" w:type="dxa"/>
            <w:hideMark/>
          </w:tcPr>
          <w:p w14:paraId="22999D22"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w:t>
            </w:r>
            <w:r>
              <w:rPr>
                <w:rFonts w:eastAsia="Times New Roman"/>
                <w:sz w:val="10"/>
                <w:szCs w:val="10"/>
                <w:lang w:eastAsia="ca-ES"/>
              </w:rPr>
              <w:t>.</w:t>
            </w:r>
            <w:r>
              <w:rPr>
                <w:rFonts w:eastAsia="Times New Roman"/>
                <w:color w:val="000000"/>
                <w:sz w:val="10"/>
                <w:szCs w:val="10"/>
                <w:lang w:eastAsia="ca-ES"/>
              </w:rPr>
              <w:t>2%</w:t>
            </w:r>
          </w:p>
        </w:tc>
        <w:tc>
          <w:tcPr>
            <w:tcW w:w="359" w:type="dxa"/>
            <w:hideMark/>
          </w:tcPr>
          <w:p w14:paraId="7A2DDFFD"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w:t>
            </w:r>
            <w:r>
              <w:rPr>
                <w:rFonts w:eastAsia="Times New Roman"/>
                <w:sz w:val="10"/>
                <w:szCs w:val="10"/>
                <w:lang w:eastAsia="ca-ES"/>
              </w:rPr>
              <w:t>.</w:t>
            </w:r>
            <w:r>
              <w:rPr>
                <w:rFonts w:eastAsia="Times New Roman"/>
                <w:color w:val="000000"/>
                <w:sz w:val="10"/>
                <w:szCs w:val="10"/>
                <w:lang w:eastAsia="ca-ES"/>
              </w:rPr>
              <w:t>1%</w:t>
            </w:r>
          </w:p>
        </w:tc>
        <w:tc>
          <w:tcPr>
            <w:tcW w:w="421" w:type="dxa"/>
            <w:hideMark/>
          </w:tcPr>
          <w:p w14:paraId="4CF6E76B"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w:t>
            </w:r>
            <w:r>
              <w:rPr>
                <w:rFonts w:eastAsia="Times New Roman"/>
                <w:sz w:val="10"/>
                <w:szCs w:val="10"/>
                <w:lang w:eastAsia="ca-ES"/>
              </w:rPr>
              <w:t>.</w:t>
            </w:r>
            <w:r>
              <w:rPr>
                <w:rFonts w:eastAsia="Times New Roman"/>
                <w:color w:val="000000"/>
                <w:sz w:val="10"/>
                <w:szCs w:val="10"/>
                <w:lang w:eastAsia="ca-ES"/>
              </w:rPr>
              <w:t>4%</w:t>
            </w:r>
          </w:p>
        </w:tc>
        <w:tc>
          <w:tcPr>
            <w:tcW w:w="349" w:type="dxa"/>
            <w:hideMark/>
          </w:tcPr>
          <w:p w14:paraId="3718CD1D"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w:t>
            </w:r>
            <w:r>
              <w:rPr>
                <w:rFonts w:eastAsia="Times New Roman"/>
                <w:sz w:val="10"/>
                <w:szCs w:val="10"/>
                <w:lang w:eastAsia="ca-ES"/>
              </w:rPr>
              <w:t>.</w:t>
            </w:r>
            <w:r>
              <w:rPr>
                <w:rFonts w:eastAsia="Times New Roman"/>
                <w:color w:val="000000"/>
                <w:sz w:val="10"/>
                <w:szCs w:val="10"/>
                <w:lang w:eastAsia="ca-ES"/>
              </w:rPr>
              <w:t>4%</w:t>
            </w:r>
          </w:p>
        </w:tc>
        <w:tc>
          <w:tcPr>
            <w:tcW w:w="420" w:type="dxa"/>
            <w:hideMark/>
          </w:tcPr>
          <w:p w14:paraId="4D8191D3"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w:t>
            </w:r>
            <w:r>
              <w:rPr>
                <w:rFonts w:eastAsia="Times New Roman"/>
                <w:sz w:val="10"/>
                <w:szCs w:val="10"/>
                <w:lang w:eastAsia="ca-ES"/>
              </w:rPr>
              <w:t>.</w:t>
            </w:r>
            <w:r>
              <w:rPr>
                <w:rFonts w:eastAsia="Times New Roman"/>
                <w:color w:val="000000"/>
                <w:sz w:val="10"/>
                <w:szCs w:val="10"/>
                <w:lang w:eastAsia="ca-ES"/>
              </w:rPr>
              <w:t>7%</w:t>
            </w:r>
          </w:p>
        </w:tc>
        <w:tc>
          <w:tcPr>
            <w:tcW w:w="420" w:type="dxa"/>
            <w:hideMark/>
          </w:tcPr>
          <w:p w14:paraId="7EC41FA5"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w:t>
            </w:r>
            <w:r>
              <w:rPr>
                <w:rFonts w:eastAsia="Times New Roman"/>
                <w:sz w:val="10"/>
                <w:szCs w:val="10"/>
                <w:lang w:eastAsia="ca-ES"/>
              </w:rPr>
              <w:t>.</w:t>
            </w:r>
            <w:r>
              <w:rPr>
                <w:rFonts w:eastAsia="Times New Roman"/>
                <w:color w:val="000000"/>
                <w:sz w:val="10"/>
                <w:szCs w:val="10"/>
                <w:lang w:eastAsia="ca-ES"/>
              </w:rPr>
              <w:t>4%</w:t>
            </w:r>
          </w:p>
        </w:tc>
        <w:tc>
          <w:tcPr>
            <w:tcW w:w="421" w:type="dxa"/>
            <w:hideMark/>
          </w:tcPr>
          <w:p w14:paraId="44FEEE88"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0</w:t>
            </w:r>
            <w:r>
              <w:rPr>
                <w:rFonts w:eastAsia="Times New Roman"/>
                <w:sz w:val="10"/>
                <w:szCs w:val="10"/>
                <w:lang w:eastAsia="ca-ES"/>
              </w:rPr>
              <w:t>.</w:t>
            </w:r>
            <w:r>
              <w:rPr>
                <w:rFonts w:eastAsia="Times New Roman"/>
                <w:color w:val="000000"/>
                <w:sz w:val="10"/>
                <w:szCs w:val="10"/>
                <w:lang w:eastAsia="ca-ES"/>
              </w:rPr>
              <w:t>9%</w:t>
            </w:r>
          </w:p>
        </w:tc>
        <w:tc>
          <w:tcPr>
            <w:tcW w:w="420" w:type="dxa"/>
            <w:hideMark/>
          </w:tcPr>
          <w:p w14:paraId="0311BF56"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0</w:t>
            </w:r>
            <w:r>
              <w:rPr>
                <w:rFonts w:eastAsia="Times New Roman"/>
                <w:sz w:val="10"/>
                <w:szCs w:val="10"/>
                <w:lang w:eastAsia="ca-ES"/>
              </w:rPr>
              <w:t>.</w:t>
            </w:r>
            <w:r>
              <w:rPr>
                <w:rFonts w:eastAsia="Times New Roman"/>
                <w:color w:val="000000"/>
                <w:sz w:val="10"/>
                <w:szCs w:val="10"/>
                <w:lang w:eastAsia="ca-ES"/>
              </w:rPr>
              <w:t>9%</w:t>
            </w:r>
          </w:p>
        </w:tc>
        <w:tc>
          <w:tcPr>
            <w:tcW w:w="349" w:type="dxa"/>
            <w:hideMark/>
          </w:tcPr>
          <w:p w14:paraId="5AE5F73E"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w:t>
            </w:r>
            <w:r>
              <w:rPr>
                <w:rFonts w:eastAsia="Times New Roman"/>
                <w:sz w:val="10"/>
                <w:szCs w:val="10"/>
                <w:lang w:eastAsia="ca-ES"/>
              </w:rPr>
              <w:t>.</w:t>
            </w:r>
            <w:r>
              <w:rPr>
                <w:rFonts w:eastAsia="Times New Roman"/>
                <w:color w:val="000000"/>
                <w:sz w:val="10"/>
                <w:szCs w:val="10"/>
                <w:lang w:eastAsia="ca-ES"/>
              </w:rPr>
              <w:t>4%</w:t>
            </w:r>
          </w:p>
        </w:tc>
        <w:tc>
          <w:tcPr>
            <w:tcW w:w="359" w:type="dxa"/>
            <w:hideMark/>
          </w:tcPr>
          <w:p w14:paraId="434AFDC9" w14:textId="77777777" w:rsidR="00811506" w:rsidRDefault="00811506">
            <w:pPr>
              <w:spacing w:before="120" w:after="120"/>
              <w:jc w:val="center"/>
              <w:outlineLvl w:val="0"/>
              <w:rPr>
                <w:rFonts w:eastAsia="Times New Roman"/>
                <w:color w:val="000000"/>
                <w:sz w:val="10"/>
                <w:szCs w:val="10"/>
                <w:lang w:eastAsia="ca-ES"/>
              </w:rPr>
            </w:pPr>
            <w:r>
              <w:rPr>
                <w:rFonts w:eastAsia="Times New Roman"/>
                <w:color w:val="000000"/>
                <w:sz w:val="10"/>
                <w:szCs w:val="10"/>
                <w:lang w:eastAsia="ca-ES"/>
              </w:rPr>
              <w:t>1</w:t>
            </w:r>
            <w:r>
              <w:rPr>
                <w:rFonts w:eastAsia="Times New Roman"/>
                <w:sz w:val="10"/>
                <w:szCs w:val="10"/>
                <w:lang w:eastAsia="ca-ES"/>
              </w:rPr>
              <w:t>.</w:t>
            </w:r>
            <w:r>
              <w:rPr>
                <w:rFonts w:eastAsia="Times New Roman"/>
                <w:color w:val="000000"/>
                <w:sz w:val="10"/>
                <w:szCs w:val="10"/>
                <w:lang w:eastAsia="ca-ES"/>
              </w:rPr>
              <w:t>8%</w:t>
            </w:r>
          </w:p>
        </w:tc>
      </w:tr>
    </w:tbl>
    <w:p w14:paraId="76207A7C" w14:textId="7444A835" w:rsidR="00434B5F" w:rsidRDefault="002E0C35" w:rsidP="002E0C35">
      <w:pPr>
        <w:spacing w:before="120" w:after="120" w:line="26" w:lineRule="atLeast"/>
        <w:rPr>
          <w:rFonts w:eastAsia="Calibri"/>
          <w:bCs/>
          <w:szCs w:val="20"/>
          <w:lang w:eastAsia="es-ES" w:bidi="ar-SA"/>
        </w:rPr>
      </w:pPr>
      <w:r w:rsidRPr="002E0C35">
        <w:rPr>
          <w:rFonts w:eastAsia="Calibri"/>
          <w:bCs/>
          <w:szCs w:val="20"/>
          <w:lang w:eastAsia="es-ES" w:bidi="ar-SA"/>
        </w:rPr>
        <w:t>In 2025, the data shows that the majority of unemployment remained short-term, with percentages ranging between 82% and 87% throughout the year. By contrast, long-term unemployment recorded a notable increase compared to previous years, standing between 12% and 17%.</w:t>
      </w:r>
    </w:p>
    <w:tbl>
      <w:tblPr>
        <w:tblW w:w="10905" w:type="dxa"/>
        <w:tblInd w:w="-791" w:type="dxa"/>
        <w:tblLayout w:type="fixed"/>
        <w:tblCellMar>
          <w:left w:w="70" w:type="dxa"/>
          <w:right w:w="70" w:type="dxa"/>
        </w:tblCellMar>
        <w:tblLook w:val="04A0" w:firstRow="1" w:lastRow="0" w:firstColumn="1" w:lastColumn="0" w:noHBand="0" w:noVBand="1"/>
      </w:tblPr>
      <w:tblGrid>
        <w:gridCol w:w="850"/>
        <w:gridCol w:w="472"/>
        <w:gridCol w:w="472"/>
        <w:gridCol w:w="472"/>
        <w:gridCol w:w="471"/>
        <w:gridCol w:w="473"/>
        <w:gridCol w:w="473"/>
        <w:gridCol w:w="472"/>
        <w:gridCol w:w="473"/>
        <w:gridCol w:w="473"/>
        <w:gridCol w:w="473"/>
        <w:gridCol w:w="472"/>
        <w:gridCol w:w="473"/>
        <w:gridCol w:w="473"/>
        <w:gridCol w:w="472"/>
        <w:gridCol w:w="473"/>
        <w:gridCol w:w="473"/>
        <w:gridCol w:w="473"/>
        <w:gridCol w:w="472"/>
        <w:gridCol w:w="473"/>
        <w:gridCol w:w="510"/>
        <w:gridCol w:w="567"/>
      </w:tblGrid>
      <w:tr w:rsidR="00811506" w14:paraId="30F86BC3" w14:textId="77777777">
        <w:trPr>
          <w:trHeight w:val="195"/>
        </w:trPr>
        <w:tc>
          <w:tcPr>
            <w:tcW w:w="851" w:type="dxa"/>
            <w:hideMark/>
          </w:tcPr>
          <w:p w14:paraId="09A77CF0" w14:textId="77777777" w:rsidR="00811506" w:rsidRDefault="00811506">
            <w:pPr>
              <w:spacing w:after="0"/>
              <w:ind w:right="-10"/>
              <w:rPr>
                <w:sz w:val="12"/>
                <w:szCs w:val="12"/>
              </w:rPr>
            </w:pPr>
            <w:r>
              <w:rPr>
                <w:b/>
                <w:sz w:val="12"/>
                <w:szCs w:val="12"/>
              </w:rPr>
              <w:t>Unemployment by Term</w:t>
            </w:r>
          </w:p>
        </w:tc>
        <w:tc>
          <w:tcPr>
            <w:tcW w:w="473" w:type="dxa"/>
            <w:vAlign w:val="center"/>
            <w:hideMark/>
          </w:tcPr>
          <w:p w14:paraId="7970BB3B"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2020</w:t>
            </w:r>
          </w:p>
        </w:tc>
        <w:tc>
          <w:tcPr>
            <w:tcW w:w="473" w:type="dxa"/>
            <w:vAlign w:val="center"/>
            <w:hideMark/>
          </w:tcPr>
          <w:p w14:paraId="74CBC18A"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2021</w:t>
            </w:r>
          </w:p>
        </w:tc>
        <w:tc>
          <w:tcPr>
            <w:tcW w:w="473" w:type="dxa"/>
            <w:vAlign w:val="center"/>
            <w:hideMark/>
          </w:tcPr>
          <w:p w14:paraId="47CCB5C1"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2021</w:t>
            </w:r>
          </w:p>
        </w:tc>
        <w:tc>
          <w:tcPr>
            <w:tcW w:w="472" w:type="dxa"/>
            <w:vAlign w:val="center"/>
            <w:hideMark/>
          </w:tcPr>
          <w:p w14:paraId="1365993D"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2021</w:t>
            </w:r>
          </w:p>
        </w:tc>
        <w:tc>
          <w:tcPr>
            <w:tcW w:w="473" w:type="dxa"/>
            <w:vAlign w:val="center"/>
            <w:hideMark/>
          </w:tcPr>
          <w:p w14:paraId="3BB470C2"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2021</w:t>
            </w:r>
          </w:p>
        </w:tc>
        <w:tc>
          <w:tcPr>
            <w:tcW w:w="473" w:type="dxa"/>
            <w:vAlign w:val="center"/>
            <w:hideMark/>
          </w:tcPr>
          <w:p w14:paraId="145693C7"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2022</w:t>
            </w:r>
          </w:p>
        </w:tc>
        <w:tc>
          <w:tcPr>
            <w:tcW w:w="472" w:type="dxa"/>
            <w:vAlign w:val="center"/>
            <w:hideMark/>
          </w:tcPr>
          <w:p w14:paraId="586FEFD7"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2022</w:t>
            </w:r>
          </w:p>
        </w:tc>
        <w:tc>
          <w:tcPr>
            <w:tcW w:w="473" w:type="dxa"/>
            <w:vAlign w:val="center"/>
            <w:hideMark/>
          </w:tcPr>
          <w:p w14:paraId="5950EDEF"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2022</w:t>
            </w:r>
          </w:p>
        </w:tc>
        <w:tc>
          <w:tcPr>
            <w:tcW w:w="473" w:type="dxa"/>
            <w:vAlign w:val="center"/>
            <w:hideMark/>
          </w:tcPr>
          <w:p w14:paraId="10C4DA12"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2022</w:t>
            </w:r>
          </w:p>
        </w:tc>
        <w:tc>
          <w:tcPr>
            <w:tcW w:w="473" w:type="dxa"/>
            <w:vAlign w:val="center"/>
            <w:hideMark/>
          </w:tcPr>
          <w:p w14:paraId="6AEE9BC2"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2023</w:t>
            </w:r>
          </w:p>
        </w:tc>
        <w:tc>
          <w:tcPr>
            <w:tcW w:w="472" w:type="dxa"/>
            <w:vAlign w:val="center"/>
            <w:hideMark/>
          </w:tcPr>
          <w:p w14:paraId="5EDA5CA8"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2023</w:t>
            </w:r>
          </w:p>
        </w:tc>
        <w:tc>
          <w:tcPr>
            <w:tcW w:w="473" w:type="dxa"/>
            <w:vAlign w:val="center"/>
            <w:hideMark/>
          </w:tcPr>
          <w:p w14:paraId="7A218A8B"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2023</w:t>
            </w:r>
          </w:p>
        </w:tc>
        <w:tc>
          <w:tcPr>
            <w:tcW w:w="473" w:type="dxa"/>
            <w:vAlign w:val="center"/>
            <w:hideMark/>
          </w:tcPr>
          <w:p w14:paraId="73CCFDD0"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2023</w:t>
            </w:r>
          </w:p>
        </w:tc>
        <w:tc>
          <w:tcPr>
            <w:tcW w:w="472" w:type="dxa"/>
            <w:vAlign w:val="center"/>
            <w:hideMark/>
          </w:tcPr>
          <w:p w14:paraId="1A321691"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2024</w:t>
            </w:r>
          </w:p>
        </w:tc>
        <w:tc>
          <w:tcPr>
            <w:tcW w:w="473" w:type="dxa"/>
            <w:vAlign w:val="center"/>
            <w:hideMark/>
          </w:tcPr>
          <w:p w14:paraId="0E9871D9"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2024</w:t>
            </w:r>
          </w:p>
        </w:tc>
        <w:tc>
          <w:tcPr>
            <w:tcW w:w="473" w:type="dxa"/>
            <w:vAlign w:val="center"/>
            <w:hideMark/>
          </w:tcPr>
          <w:p w14:paraId="09545C04"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2024</w:t>
            </w:r>
          </w:p>
        </w:tc>
        <w:tc>
          <w:tcPr>
            <w:tcW w:w="473" w:type="dxa"/>
            <w:vAlign w:val="center"/>
            <w:hideMark/>
          </w:tcPr>
          <w:p w14:paraId="045AB230"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2024</w:t>
            </w:r>
          </w:p>
        </w:tc>
        <w:tc>
          <w:tcPr>
            <w:tcW w:w="472" w:type="dxa"/>
            <w:vAlign w:val="center"/>
            <w:hideMark/>
          </w:tcPr>
          <w:p w14:paraId="26729FC6"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2025</w:t>
            </w:r>
          </w:p>
        </w:tc>
        <w:tc>
          <w:tcPr>
            <w:tcW w:w="473" w:type="dxa"/>
            <w:vAlign w:val="center"/>
            <w:hideMark/>
          </w:tcPr>
          <w:p w14:paraId="16683B96"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2025</w:t>
            </w:r>
          </w:p>
        </w:tc>
        <w:tc>
          <w:tcPr>
            <w:tcW w:w="510" w:type="dxa"/>
            <w:vAlign w:val="center"/>
            <w:hideMark/>
          </w:tcPr>
          <w:p w14:paraId="37C29600"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2025</w:t>
            </w:r>
          </w:p>
        </w:tc>
        <w:tc>
          <w:tcPr>
            <w:tcW w:w="567" w:type="dxa"/>
            <w:vAlign w:val="center"/>
            <w:hideMark/>
          </w:tcPr>
          <w:p w14:paraId="3F0153CB" w14:textId="77777777" w:rsidR="00811506" w:rsidRDefault="00811506">
            <w:pPr>
              <w:spacing w:before="120" w:after="120"/>
              <w:jc w:val="center"/>
              <w:outlineLvl w:val="0"/>
              <w:rPr>
                <w:rFonts w:eastAsia="Times New Roman"/>
                <w:b/>
                <w:bCs/>
                <w:color w:val="000000"/>
                <w:sz w:val="12"/>
                <w:szCs w:val="12"/>
                <w:lang w:eastAsia="ca-ES"/>
              </w:rPr>
            </w:pPr>
            <w:r>
              <w:rPr>
                <w:rFonts w:eastAsia="Times New Roman"/>
                <w:b/>
                <w:bCs/>
                <w:color w:val="000000"/>
                <w:sz w:val="12"/>
                <w:szCs w:val="12"/>
                <w:lang w:eastAsia="ca-ES"/>
              </w:rPr>
              <w:t>2025</w:t>
            </w:r>
          </w:p>
        </w:tc>
      </w:tr>
      <w:tr w:rsidR="00811506" w14:paraId="2142716E" w14:textId="77777777">
        <w:trPr>
          <w:trHeight w:val="233"/>
        </w:trPr>
        <w:tc>
          <w:tcPr>
            <w:tcW w:w="851" w:type="dxa"/>
            <w:tcBorders>
              <w:top w:val="nil"/>
              <w:left w:val="nil"/>
              <w:bottom w:val="single" w:sz="4" w:space="0" w:color="auto"/>
              <w:right w:val="nil"/>
            </w:tcBorders>
          </w:tcPr>
          <w:p w14:paraId="454AE996" w14:textId="77777777" w:rsidR="00811506" w:rsidRDefault="00811506">
            <w:pPr>
              <w:spacing w:after="0"/>
              <w:ind w:right="-10"/>
              <w:rPr>
                <w:sz w:val="12"/>
                <w:szCs w:val="12"/>
              </w:rPr>
            </w:pPr>
          </w:p>
        </w:tc>
        <w:tc>
          <w:tcPr>
            <w:tcW w:w="473" w:type="dxa"/>
            <w:tcBorders>
              <w:top w:val="nil"/>
              <w:left w:val="nil"/>
              <w:bottom w:val="single" w:sz="4" w:space="0" w:color="auto"/>
              <w:right w:val="nil"/>
            </w:tcBorders>
            <w:vAlign w:val="center"/>
            <w:hideMark/>
          </w:tcPr>
          <w:p w14:paraId="65EFFFD9"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Q4</w:t>
            </w:r>
          </w:p>
        </w:tc>
        <w:tc>
          <w:tcPr>
            <w:tcW w:w="473" w:type="dxa"/>
            <w:tcBorders>
              <w:top w:val="nil"/>
              <w:left w:val="nil"/>
              <w:bottom w:val="single" w:sz="4" w:space="0" w:color="auto"/>
              <w:right w:val="nil"/>
            </w:tcBorders>
            <w:vAlign w:val="center"/>
            <w:hideMark/>
          </w:tcPr>
          <w:p w14:paraId="4337184D"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Q1</w:t>
            </w:r>
          </w:p>
        </w:tc>
        <w:tc>
          <w:tcPr>
            <w:tcW w:w="473" w:type="dxa"/>
            <w:tcBorders>
              <w:top w:val="nil"/>
              <w:left w:val="nil"/>
              <w:bottom w:val="single" w:sz="4" w:space="0" w:color="auto"/>
              <w:right w:val="nil"/>
            </w:tcBorders>
            <w:vAlign w:val="center"/>
            <w:hideMark/>
          </w:tcPr>
          <w:p w14:paraId="33AC0E1A"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Q2</w:t>
            </w:r>
          </w:p>
        </w:tc>
        <w:tc>
          <w:tcPr>
            <w:tcW w:w="472" w:type="dxa"/>
            <w:tcBorders>
              <w:top w:val="nil"/>
              <w:left w:val="nil"/>
              <w:bottom w:val="single" w:sz="4" w:space="0" w:color="auto"/>
              <w:right w:val="nil"/>
            </w:tcBorders>
            <w:vAlign w:val="center"/>
            <w:hideMark/>
          </w:tcPr>
          <w:p w14:paraId="6AA5C3E6"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Q3</w:t>
            </w:r>
          </w:p>
        </w:tc>
        <w:tc>
          <w:tcPr>
            <w:tcW w:w="473" w:type="dxa"/>
            <w:tcBorders>
              <w:top w:val="nil"/>
              <w:left w:val="nil"/>
              <w:bottom w:val="single" w:sz="4" w:space="0" w:color="auto"/>
              <w:right w:val="nil"/>
            </w:tcBorders>
            <w:vAlign w:val="center"/>
            <w:hideMark/>
          </w:tcPr>
          <w:p w14:paraId="74594131"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Q4</w:t>
            </w:r>
          </w:p>
        </w:tc>
        <w:tc>
          <w:tcPr>
            <w:tcW w:w="473" w:type="dxa"/>
            <w:tcBorders>
              <w:top w:val="nil"/>
              <w:left w:val="nil"/>
              <w:bottom w:val="single" w:sz="4" w:space="0" w:color="auto"/>
              <w:right w:val="nil"/>
            </w:tcBorders>
            <w:vAlign w:val="center"/>
            <w:hideMark/>
          </w:tcPr>
          <w:p w14:paraId="1F26F18F"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Q1</w:t>
            </w:r>
          </w:p>
        </w:tc>
        <w:tc>
          <w:tcPr>
            <w:tcW w:w="472" w:type="dxa"/>
            <w:tcBorders>
              <w:top w:val="nil"/>
              <w:left w:val="nil"/>
              <w:bottom w:val="single" w:sz="4" w:space="0" w:color="auto"/>
              <w:right w:val="nil"/>
            </w:tcBorders>
            <w:vAlign w:val="center"/>
            <w:hideMark/>
          </w:tcPr>
          <w:p w14:paraId="340DBF0F"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Q2</w:t>
            </w:r>
          </w:p>
        </w:tc>
        <w:tc>
          <w:tcPr>
            <w:tcW w:w="473" w:type="dxa"/>
            <w:tcBorders>
              <w:top w:val="nil"/>
              <w:left w:val="nil"/>
              <w:bottom w:val="single" w:sz="4" w:space="0" w:color="auto"/>
              <w:right w:val="nil"/>
            </w:tcBorders>
            <w:vAlign w:val="center"/>
            <w:hideMark/>
          </w:tcPr>
          <w:p w14:paraId="0E678090"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Q3</w:t>
            </w:r>
          </w:p>
        </w:tc>
        <w:tc>
          <w:tcPr>
            <w:tcW w:w="473" w:type="dxa"/>
            <w:tcBorders>
              <w:top w:val="nil"/>
              <w:left w:val="nil"/>
              <w:bottom w:val="single" w:sz="4" w:space="0" w:color="auto"/>
              <w:right w:val="nil"/>
            </w:tcBorders>
            <w:vAlign w:val="center"/>
            <w:hideMark/>
          </w:tcPr>
          <w:p w14:paraId="33BBCD2F"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Q4</w:t>
            </w:r>
          </w:p>
        </w:tc>
        <w:tc>
          <w:tcPr>
            <w:tcW w:w="473" w:type="dxa"/>
            <w:tcBorders>
              <w:top w:val="nil"/>
              <w:left w:val="nil"/>
              <w:bottom w:val="single" w:sz="4" w:space="0" w:color="auto"/>
              <w:right w:val="nil"/>
            </w:tcBorders>
            <w:vAlign w:val="center"/>
            <w:hideMark/>
          </w:tcPr>
          <w:p w14:paraId="46BB58BE"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Q1</w:t>
            </w:r>
          </w:p>
        </w:tc>
        <w:tc>
          <w:tcPr>
            <w:tcW w:w="472" w:type="dxa"/>
            <w:tcBorders>
              <w:top w:val="nil"/>
              <w:left w:val="nil"/>
              <w:bottom w:val="single" w:sz="4" w:space="0" w:color="auto"/>
              <w:right w:val="nil"/>
            </w:tcBorders>
            <w:vAlign w:val="center"/>
            <w:hideMark/>
          </w:tcPr>
          <w:p w14:paraId="1C48549B"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Q2</w:t>
            </w:r>
          </w:p>
        </w:tc>
        <w:tc>
          <w:tcPr>
            <w:tcW w:w="473" w:type="dxa"/>
            <w:tcBorders>
              <w:top w:val="nil"/>
              <w:left w:val="nil"/>
              <w:bottom w:val="single" w:sz="4" w:space="0" w:color="auto"/>
              <w:right w:val="nil"/>
            </w:tcBorders>
            <w:vAlign w:val="center"/>
            <w:hideMark/>
          </w:tcPr>
          <w:p w14:paraId="1DE28126"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Q3</w:t>
            </w:r>
          </w:p>
        </w:tc>
        <w:tc>
          <w:tcPr>
            <w:tcW w:w="473" w:type="dxa"/>
            <w:tcBorders>
              <w:top w:val="nil"/>
              <w:left w:val="nil"/>
              <w:bottom w:val="single" w:sz="4" w:space="0" w:color="auto"/>
              <w:right w:val="nil"/>
            </w:tcBorders>
            <w:vAlign w:val="center"/>
            <w:hideMark/>
          </w:tcPr>
          <w:p w14:paraId="1581432F"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Q4</w:t>
            </w:r>
          </w:p>
        </w:tc>
        <w:tc>
          <w:tcPr>
            <w:tcW w:w="472" w:type="dxa"/>
            <w:tcBorders>
              <w:top w:val="nil"/>
              <w:left w:val="nil"/>
              <w:bottom w:val="single" w:sz="4" w:space="0" w:color="auto"/>
              <w:right w:val="nil"/>
            </w:tcBorders>
            <w:vAlign w:val="center"/>
            <w:hideMark/>
          </w:tcPr>
          <w:p w14:paraId="1AFB1447"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Q1</w:t>
            </w:r>
          </w:p>
        </w:tc>
        <w:tc>
          <w:tcPr>
            <w:tcW w:w="473" w:type="dxa"/>
            <w:tcBorders>
              <w:top w:val="nil"/>
              <w:left w:val="nil"/>
              <w:bottom w:val="single" w:sz="4" w:space="0" w:color="auto"/>
              <w:right w:val="nil"/>
            </w:tcBorders>
            <w:vAlign w:val="center"/>
            <w:hideMark/>
          </w:tcPr>
          <w:p w14:paraId="2D45B618"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Q2</w:t>
            </w:r>
          </w:p>
        </w:tc>
        <w:tc>
          <w:tcPr>
            <w:tcW w:w="473" w:type="dxa"/>
            <w:tcBorders>
              <w:top w:val="nil"/>
              <w:left w:val="nil"/>
              <w:bottom w:val="single" w:sz="4" w:space="0" w:color="auto"/>
              <w:right w:val="nil"/>
            </w:tcBorders>
            <w:vAlign w:val="center"/>
            <w:hideMark/>
          </w:tcPr>
          <w:p w14:paraId="66678970"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Q3</w:t>
            </w:r>
          </w:p>
        </w:tc>
        <w:tc>
          <w:tcPr>
            <w:tcW w:w="473" w:type="dxa"/>
            <w:tcBorders>
              <w:top w:val="nil"/>
              <w:left w:val="nil"/>
              <w:bottom w:val="single" w:sz="4" w:space="0" w:color="auto"/>
              <w:right w:val="nil"/>
            </w:tcBorders>
            <w:vAlign w:val="center"/>
            <w:hideMark/>
          </w:tcPr>
          <w:p w14:paraId="2D107BE9"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Q4</w:t>
            </w:r>
          </w:p>
        </w:tc>
        <w:tc>
          <w:tcPr>
            <w:tcW w:w="472" w:type="dxa"/>
            <w:tcBorders>
              <w:top w:val="nil"/>
              <w:left w:val="nil"/>
              <w:bottom w:val="single" w:sz="4" w:space="0" w:color="auto"/>
              <w:right w:val="nil"/>
            </w:tcBorders>
            <w:vAlign w:val="center"/>
            <w:hideMark/>
          </w:tcPr>
          <w:p w14:paraId="6C6E5489"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Q1</w:t>
            </w:r>
          </w:p>
        </w:tc>
        <w:tc>
          <w:tcPr>
            <w:tcW w:w="473" w:type="dxa"/>
            <w:tcBorders>
              <w:top w:val="nil"/>
              <w:left w:val="nil"/>
              <w:bottom w:val="single" w:sz="4" w:space="0" w:color="auto"/>
              <w:right w:val="nil"/>
            </w:tcBorders>
            <w:vAlign w:val="center"/>
            <w:hideMark/>
          </w:tcPr>
          <w:p w14:paraId="5FAE0321"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Q2</w:t>
            </w:r>
          </w:p>
        </w:tc>
        <w:tc>
          <w:tcPr>
            <w:tcW w:w="510" w:type="dxa"/>
            <w:tcBorders>
              <w:top w:val="nil"/>
              <w:left w:val="nil"/>
              <w:bottom w:val="single" w:sz="4" w:space="0" w:color="auto"/>
              <w:right w:val="nil"/>
            </w:tcBorders>
            <w:vAlign w:val="center"/>
            <w:hideMark/>
          </w:tcPr>
          <w:p w14:paraId="31BAF077"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Q3</w:t>
            </w:r>
          </w:p>
        </w:tc>
        <w:tc>
          <w:tcPr>
            <w:tcW w:w="567" w:type="dxa"/>
            <w:tcBorders>
              <w:top w:val="nil"/>
              <w:left w:val="nil"/>
              <w:bottom w:val="single" w:sz="4" w:space="0" w:color="auto"/>
              <w:right w:val="nil"/>
            </w:tcBorders>
            <w:vAlign w:val="center"/>
            <w:hideMark/>
          </w:tcPr>
          <w:p w14:paraId="6BA7D926" w14:textId="77777777" w:rsidR="00811506" w:rsidRDefault="00811506">
            <w:pPr>
              <w:spacing w:after="0"/>
              <w:jc w:val="center"/>
              <w:outlineLvl w:val="0"/>
              <w:rPr>
                <w:rFonts w:eastAsia="Times New Roman"/>
                <w:color w:val="000000"/>
                <w:sz w:val="12"/>
                <w:szCs w:val="12"/>
                <w:lang w:eastAsia="ca-ES"/>
              </w:rPr>
            </w:pPr>
            <w:r>
              <w:rPr>
                <w:rFonts w:eastAsia="Times New Roman"/>
                <w:b/>
                <w:bCs/>
                <w:color w:val="000000"/>
                <w:sz w:val="12"/>
                <w:szCs w:val="12"/>
                <w:lang w:eastAsia="ca-ES"/>
              </w:rPr>
              <w:t>Q4</w:t>
            </w:r>
          </w:p>
        </w:tc>
      </w:tr>
      <w:tr w:rsidR="00811506" w14:paraId="7BD5599F" w14:textId="77777777">
        <w:trPr>
          <w:trHeight w:val="232"/>
        </w:trPr>
        <w:tc>
          <w:tcPr>
            <w:tcW w:w="851" w:type="dxa"/>
            <w:tcBorders>
              <w:top w:val="single" w:sz="4" w:space="0" w:color="auto"/>
              <w:left w:val="nil"/>
              <w:bottom w:val="nil"/>
              <w:right w:val="nil"/>
            </w:tcBorders>
            <w:hideMark/>
          </w:tcPr>
          <w:p w14:paraId="0D064EB9" w14:textId="77777777" w:rsidR="00811506" w:rsidRDefault="00811506">
            <w:pPr>
              <w:spacing w:after="0"/>
              <w:ind w:right="-10"/>
              <w:rPr>
                <w:rFonts w:eastAsia="Times New Roman"/>
                <w:color w:val="000000"/>
                <w:sz w:val="12"/>
                <w:szCs w:val="12"/>
                <w:lang w:eastAsia="ca-ES"/>
              </w:rPr>
            </w:pPr>
            <w:r>
              <w:rPr>
                <w:sz w:val="12"/>
                <w:szCs w:val="12"/>
              </w:rPr>
              <w:t>Short term Unemployed</w:t>
            </w:r>
            <w:r>
              <w:rPr>
                <w:sz w:val="12"/>
                <w:szCs w:val="12"/>
              </w:rPr>
              <w:tab/>
            </w:r>
          </w:p>
        </w:tc>
        <w:tc>
          <w:tcPr>
            <w:tcW w:w="473" w:type="dxa"/>
            <w:tcBorders>
              <w:top w:val="single" w:sz="4" w:space="0" w:color="auto"/>
              <w:left w:val="nil"/>
              <w:bottom w:val="nil"/>
              <w:right w:val="nil"/>
            </w:tcBorders>
            <w:hideMark/>
          </w:tcPr>
          <w:p w14:paraId="4606C6CE"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96</w:t>
            </w:r>
            <w:r>
              <w:rPr>
                <w:rFonts w:eastAsia="Times New Roman"/>
                <w:sz w:val="12"/>
                <w:szCs w:val="12"/>
                <w:lang w:eastAsia="ca-ES"/>
              </w:rPr>
              <w:t>.</w:t>
            </w:r>
            <w:r>
              <w:rPr>
                <w:rFonts w:eastAsia="Times New Roman"/>
                <w:color w:val="000000"/>
                <w:sz w:val="12"/>
                <w:szCs w:val="12"/>
                <w:lang w:eastAsia="ca-ES"/>
              </w:rPr>
              <w:t>5%</w:t>
            </w:r>
          </w:p>
        </w:tc>
        <w:tc>
          <w:tcPr>
            <w:tcW w:w="473" w:type="dxa"/>
            <w:tcBorders>
              <w:top w:val="single" w:sz="4" w:space="0" w:color="auto"/>
              <w:left w:val="nil"/>
              <w:bottom w:val="nil"/>
              <w:right w:val="nil"/>
            </w:tcBorders>
            <w:hideMark/>
          </w:tcPr>
          <w:p w14:paraId="0D059E23"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95</w:t>
            </w:r>
            <w:r>
              <w:rPr>
                <w:rFonts w:eastAsia="Times New Roman"/>
                <w:sz w:val="12"/>
                <w:szCs w:val="12"/>
                <w:lang w:eastAsia="ca-ES"/>
              </w:rPr>
              <w:t>.</w:t>
            </w:r>
            <w:r>
              <w:rPr>
                <w:rFonts w:eastAsia="Times New Roman"/>
                <w:color w:val="000000"/>
                <w:sz w:val="12"/>
                <w:szCs w:val="12"/>
                <w:lang w:eastAsia="ca-ES"/>
              </w:rPr>
              <w:t>4%</w:t>
            </w:r>
          </w:p>
        </w:tc>
        <w:tc>
          <w:tcPr>
            <w:tcW w:w="473" w:type="dxa"/>
            <w:tcBorders>
              <w:top w:val="single" w:sz="4" w:space="0" w:color="auto"/>
              <w:left w:val="nil"/>
              <w:bottom w:val="nil"/>
              <w:right w:val="nil"/>
            </w:tcBorders>
            <w:hideMark/>
          </w:tcPr>
          <w:p w14:paraId="2B905B44"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92</w:t>
            </w:r>
            <w:r>
              <w:rPr>
                <w:rFonts w:eastAsia="Times New Roman"/>
                <w:sz w:val="12"/>
                <w:szCs w:val="12"/>
                <w:lang w:eastAsia="ca-ES"/>
              </w:rPr>
              <w:t>.</w:t>
            </w:r>
            <w:r>
              <w:rPr>
                <w:rFonts w:eastAsia="Times New Roman"/>
                <w:color w:val="000000"/>
                <w:sz w:val="12"/>
                <w:szCs w:val="12"/>
                <w:lang w:eastAsia="ca-ES"/>
              </w:rPr>
              <w:t>4%</w:t>
            </w:r>
          </w:p>
        </w:tc>
        <w:tc>
          <w:tcPr>
            <w:tcW w:w="472" w:type="dxa"/>
            <w:tcBorders>
              <w:top w:val="single" w:sz="4" w:space="0" w:color="auto"/>
              <w:left w:val="nil"/>
              <w:bottom w:val="nil"/>
              <w:right w:val="nil"/>
            </w:tcBorders>
            <w:hideMark/>
          </w:tcPr>
          <w:p w14:paraId="5C09FC2B"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88</w:t>
            </w:r>
            <w:r>
              <w:rPr>
                <w:rFonts w:eastAsia="Times New Roman"/>
                <w:sz w:val="12"/>
                <w:szCs w:val="12"/>
                <w:lang w:eastAsia="ca-ES"/>
              </w:rPr>
              <w:t>.</w:t>
            </w:r>
            <w:r>
              <w:rPr>
                <w:rFonts w:eastAsia="Times New Roman"/>
                <w:color w:val="000000"/>
                <w:sz w:val="12"/>
                <w:szCs w:val="12"/>
                <w:lang w:eastAsia="ca-ES"/>
              </w:rPr>
              <w:t>0%</w:t>
            </w:r>
          </w:p>
        </w:tc>
        <w:tc>
          <w:tcPr>
            <w:tcW w:w="473" w:type="dxa"/>
            <w:tcBorders>
              <w:top w:val="single" w:sz="4" w:space="0" w:color="auto"/>
              <w:left w:val="nil"/>
              <w:bottom w:val="nil"/>
              <w:right w:val="nil"/>
            </w:tcBorders>
            <w:hideMark/>
          </w:tcPr>
          <w:p w14:paraId="061BEDDE"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85</w:t>
            </w:r>
            <w:r>
              <w:rPr>
                <w:rFonts w:eastAsia="Times New Roman"/>
                <w:sz w:val="12"/>
                <w:szCs w:val="12"/>
                <w:lang w:eastAsia="ca-ES"/>
              </w:rPr>
              <w:t>.</w:t>
            </w:r>
            <w:r>
              <w:rPr>
                <w:rFonts w:eastAsia="Times New Roman"/>
                <w:color w:val="000000"/>
                <w:sz w:val="12"/>
                <w:szCs w:val="12"/>
                <w:lang w:eastAsia="ca-ES"/>
              </w:rPr>
              <w:t>2%</w:t>
            </w:r>
          </w:p>
        </w:tc>
        <w:tc>
          <w:tcPr>
            <w:tcW w:w="473" w:type="dxa"/>
            <w:tcBorders>
              <w:top w:val="single" w:sz="4" w:space="0" w:color="auto"/>
              <w:left w:val="nil"/>
              <w:bottom w:val="nil"/>
              <w:right w:val="nil"/>
            </w:tcBorders>
            <w:hideMark/>
          </w:tcPr>
          <w:p w14:paraId="788114DE"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82</w:t>
            </w:r>
            <w:r>
              <w:rPr>
                <w:rFonts w:eastAsia="Times New Roman"/>
                <w:sz w:val="12"/>
                <w:szCs w:val="12"/>
                <w:lang w:eastAsia="ca-ES"/>
              </w:rPr>
              <w:t>.</w:t>
            </w:r>
            <w:r>
              <w:rPr>
                <w:rFonts w:eastAsia="Times New Roman"/>
                <w:color w:val="000000"/>
                <w:sz w:val="12"/>
                <w:szCs w:val="12"/>
                <w:lang w:eastAsia="ca-ES"/>
              </w:rPr>
              <w:t>4%</w:t>
            </w:r>
          </w:p>
        </w:tc>
        <w:tc>
          <w:tcPr>
            <w:tcW w:w="472" w:type="dxa"/>
            <w:tcBorders>
              <w:top w:val="single" w:sz="4" w:space="0" w:color="auto"/>
              <w:left w:val="nil"/>
              <w:bottom w:val="nil"/>
              <w:right w:val="nil"/>
            </w:tcBorders>
            <w:hideMark/>
          </w:tcPr>
          <w:p w14:paraId="0B0A83D6"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82</w:t>
            </w:r>
            <w:r>
              <w:rPr>
                <w:rFonts w:eastAsia="Times New Roman"/>
                <w:sz w:val="12"/>
                <w:szCs w:val="12"/>
                <w:lang w:eastAsia="ca-ES"/>
              </w:rPr>
              <w:t>.</w:t>
            </w:r>
            <w:r>
              <w:rPr>
                <w:rFonts w:eastAsia="Times New Roman"/>
                <w:color w:val="000000"/>
                <w:sz w:val="12"/>
                <w:szCs w:val="12"/>
                <w:lang w:eastAsia="ca-ES"/>
              </w:rPr>
              <w:t>5%</w:t>
            </w:r>
          </w:p>
        </w:tc>
        <w:tc>
          <w:tcPr>
            <w:tcW w:w="473" w:type="dxa"/>
            <w:tcBorders>
              <w:top w:val="single" w:sz="4" w:space="0" w:color="auto"/>
              <w:left w:val="nil"/>
              <w:bottom w:val="nil"/>
              <w:right w:val="nil"/>
            </w:tcBorders>
            <w:hideMark/>
          </w:tcPr>
          <w:p w14:paraId="2D704D89"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83</w:t>
            </w:r>
            <w:r>
              <w:rPr>
                <w:rFonts w:eastAsia="Times New Roman"/>
                <w:sz w:val="12"/>
                <w:szCs w:val="12"/>
                <w:lang w:eastAsia="ca-ES"/>
              </w:rPr>
              <w:t>.</w:t>
            </w:r>
            <w:r>
              <w:rPr>
                <w:rFonts w:eastAsia="Times New Roman"/>
                <w:color w:val="000000"/>
                <w:sz w:val="12"/>
                <w:szCs w:val="12"/>
                <w:lang w:eastAsia="ca-ES"/>
              </w:rPr>
              <w:t>1%</w:t>
            </w:r>
          </w:p>
        </w:tc>
        <w:tc>
          <w:tcPr>
            <w:tcW w:w="473" w:type="dxa"/>
            <w:tcBorders>
              <w:top w:val="single" w:sz="4" w:space="0" w:color="auto"/>
              <w:left w:val="nil"/>
              <w:bottom w:val="nil"/>
              <w:right w:val="nil"/>
            </w:tcBorders>
            <w:hideMark/>
          </w:tcPr>
          <w:p w14:paraId="485B3B5D"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81</w:t>
            </w:r>
            <w:r>
              <w:rPr>
                <w:rFonts w:eastAsia="Times New Roman"/>
                <w:sz w:val="12"/>
                <w:szCs w:val="12"/>
                <w:lang w:eastAsia="ca-ES"/>
              </w:rPr>
              <w:t>.</w:t>
            </w:r>
            <w:r>
              <w:rPr>
                <w:rFonts w:eastAsia="Times New Roman"/>
                <w:color w:val="000000"/>
                <w:sz w:val="12"/>
                <w:szCs w:val="12"/>
                <w:lang w:eastAsia="ca-ES"/>
              </w:rPr>
              <w:t>5%</w:t>
            </w:r>
          </w:p>
        </w:tc>
        <w:tc>
          <w:tcPr>
            <w:tcW w:w="473" w:type="dxa"/>
            <w:tcBorders>
              <w:top w:val="single" w:sz="4" w:space="0" w:color="auto"/>
              <w:left w:val="nil"/>
              <w:bottom w:val="nil"/>
              <w:right w:val="nil"/>
            </w:tcBorders>
            <w:hideMark/>
          </w:tcPr>
          <w:p w14:paraId="6F013A45"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84</w:t>
            </w:r>
            <w:r>
              <w:rPr>
                <w:rFonts w:eastAsia="Times New Roman"/>
                <w:sz w:val="12"/>
                <w:szCs w:val="12"/>
                <w:lang w:eastAsia="ca-ES"/>
              </w:rPr>
              <w:t>.</w:t>
            </w:r>
            <w:r>
              <w:rPr>
                <w:rFonts w:eastAsia="Times New Roman"/>
                <w:color w:val="000000"/>
                <w:sz w:val="12"/>
                <w:szCs w:val="12"/>
                <w:lang w:eastAsia="ca-ES"/>
              </w:rPr>
              <w:t>9%</w:t>
            </w:r>
          </w:p>
        </w:tc>
        <w:tc>
          <w:tcPr>
            <w:tcW w:w="472" w:type="dxa"/>
            <w:tcBorders>
              <w:top w:val="single" w:sz="4" w:space="0" w:color="auto"/>
              <w:left w:val="nil"/>
              <w:bottom w:val="nil"/>
              <w:right w:val="nil"/>
            </w:tcBorders>
            <w:hideMark/>
          </w:tcPr>
          <w:p w14:paraId="1D2560F4"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84</w:t>
            </w:r>
            <w:r>
              <w:rPr>
                <w:rFonts w:eastAsia="Times New Roman"/>
                <w:sz w:val="12"/>
                <w:szCs w:val="12"/>
                <w:lang w:eastAsia="ca-ES"/>
              </w:rPr>
              <w:t>.</w:t>
            </w:r>
            <w:r>
              <w:rPr>
                <w:rFonts w:eastAsia="Times New Roman"/>
                <w:color w:val="000000"/>
                <w:sz w:val="12"/>
                <w:szCs w:val="12"/>
                <w:lang w:eastAsia="ca-ES"/>
              </w:rPr>
              <w:t>9%</w:t>
            </w:r>
          </w:p>
        </w:tc>
        <w:tc>
          <w:tcPr>
            <w:tcW w:w="473" w:type="dxa"/>
            <w:tcBorders>
              <w:top w:val="single" w:sz="4" w:space="0" w:color="auto"/>
              <w:left w:val="nil"/>
              <w:bottom w:val="nil"/>
              <w:right w:val="nil"/>
            </w:tcBorders>
            <w:hideMark/>
          </w:tcPr>
          <w:p w14:paraId="3E053C18"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88</w:t>
            </w:r>
            <w:r>
              <w:rPr>
                <w:rFonts w:eastAsia="Times New Roman"/>
                <w:sz w:val="12"/>
                <w:szCs w:val="12"/>
                <w:lang w:eastAsia="ca-ES"/>
              </w:rPr>
              <w:t>.</w:t>
            </w:r>
            <w:r>
              <w:rPr>
                <w:rFonts w:eastAsia="Times New Roman"/>
                <w:color w:val="000000"/>
                <w:sz w:val="12"/>
                <w:szCs w:val="12"/>
                <w:lang w:eastAsia="ca-ES"/>
              </w:rPr>
              <w:t>0%</w:t>
            </w:r>
          </w:p>
        </w:tc>
        <w:tc>
          <w:tcPr>
            <w:tcW w:w="473" w:type="dxa"/>
            <w:tcBorders>
              <w:top w:val="single" w:sz="4" w:space="0" w:color="auto"/>
              <w:left w:val="nil"/>
              <w:bottom w:val="nil"/>
              <w:right w:val="nil"/>
            </w:tcBorders>
            <w:hideMark/>
          </w:tcPr>
          <w:p w14:paraId="69DF3B2F"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92</w:t>
            </w:r>
            <w:r>
              <w:rPr>
                <w:rFonts w:eastAsia="Times New Roman"/>
                <w:sz w:val="12"/>
                <w:szCs w:val="12"/>
                <w:lang w:eastAsia="ca-ES"/>
              </w:rPr>
              <w:t>.</w:t>
            </w:r>
            <w:r>
              <w:rPr>
                <w:rFonts w:eastAsia="Times New Roman"/>
                <w:color w:val="000000"/>
                <w:sz w:val="12"/>
                <w:szCs w:val="12"/>
                <w:lang w:eastAsia="ca-ES"/>
              </w:rPr>
              <w:t>7%</w:t>
            </w:r>
          </w:p>
        </w:tc>
        <w:tc>
          <w:tcPr>
            <w:tcW w:w="472" w:type="dxa"/>
            <w:tcBorders>
              <w:top w:val="single" w:sz="4" w:space="0" w:color="auto"/>
              <w:left w:val="nil"/>
              <w:bottom w:val="nil"/>
              <w:right w:val="nil"/>
            </w:tcBorders>
            <w:hideMark/>
          </w:tcPr>
          <w:p w14:paraId="33EE6B71"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91</w:t>
            </w:r>
            <w:r>
              <w:rPr>
                <w:rFonts w:eastAsia="Times New Roman"/>
                <w:sz w:val="12"/>
                <w:szCs w:val="12"/>
                <w:lang w:eastAsia="ca-ES"/>
              </w:rPr>
              <w:t>.</w:t>
            </w:r>
            <w:r>
              <w:rPr>
                <w:rFonts w:eastAsia="Times New Roman"/>
                <w:color w:val="000000"/>
                <w:sz w:val="12"/>
                <w:szCs w:val="12"/>
                <w:lang w:eastAsia="ca-ES"/>
              </w:rPr>
              <w:t>7%</w:t>
            </w:r>
          </w:p>
        </w:tc>
        <w:tc>
          <w:tcPr>
            <w:tcW w:w="473" w:type="dxa"/>
            <w:tcBorders>
              <w:top w:val="single" w:sz="4" w:space="0" w:color="auto"/>
              <w:left w:val="nil"/>
              <w:bottom w:val="nil"/>
              <w:right w:val="nil"/>
            </w:tcBorders>
            <w:hideMark/>
          </w:tcPr>
          <w:p w14:paraId="5C9CA112"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92</w:t>
            </w:r>
            <w:r>
              <w:rPr>
                <w:rFonts w:eastAsia="Times New Roman"/>
                <w:sz w:val="12"/>
                <w:szCs w:val="12"/>
                <w:lang w:eastAsia="ca-ES"/>
              </w:rPr>
              <w:t>.</w:t>
            </w:r>
            <w:r>
              <w:rPr>
                <w:rFonts w:eastAsia="Times New Roman"/>
                <w:color w:val="000000"/>
                <w:sz w:val="12"/>
                <w:szCs w:val="12"/>
                <w:lang w:eastAsia="ca-ES"/>
              </w:rPr>
              <w:t>5%</w:t>
            </w:r>
          </w:p>
        </w:tc>
        <w:tc>
          <w:tcPr>
            <w:tcW w:w="473" w:type="dxa"/>
            <w:tcBorders>
              <w:top w:val="single" w:sz="4" w:space="0" w:color="auto"/>
              <w:left w:val="nil"/>
              <w:bottom w:val="nil"/>
              <w:right w:val="nil"/>
            </w:tcBorders>
            <w:hideMark/>
          </w:tcPr>
          <w:p w14:paraId="7FDC1344"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89</w:t>
            </w:r>
            <w:r>
              <w:rPr>
                <w:rFonts w:eastAsia="Times New Roman"/>
                <w:sz w:val="12"/>
                <w:szCs w:val="12"/>
                <w:lang w:eastAsia="ca-ES"/>
              </w:rPr>
              <w:t>.</w:t>
            </w:r>
            <w:r>
              <w:rPr>
                <w:rFonts w:eastAsia="Times New Roman"/>
                <w:color w:val="000000"/>
                <w:sz w:val="12"/>
                <w:szCs w:val="12"/>
                <w:lang w:eastAsia="ca-ES"/>
              </w:rPr>
              <w:t>2%</w:t>
            </w:r>
          </w:p>
        </w:tc>
        <w:tc>
          <w:tcPr>
            <w:tcW w:w="473" w:type="dxa"/>
            <w:tcBorders>
              <w:top w:val="single" w:sz="4" w:space="0" w:color="auto"/>
              <w:left w:val="nil"/>
              <w:bottom w:val="nil"/>
              <w:right w:val="nil"/>
            </w:tcBorders>
            <w:hideMark/>
          </w:tcPr>
          <w:p w14:paraId="38DC0ED7"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86</w:t>
            </w:r>
            <w:r>
              <w:rPr>
                <w:rFonts w:eastAsia="Times New Roman"/>
                <w:sz w:val="12"/>
                <w:szCs w:val="12"/>
                <w:lang w:eastAsia="ca-ES"/>
              </w:rPr>
              <w:t>.</w:t>
            </w:r>
            <w:r>
              <w:rPr>
                <w:rFonts w:eastAsia="Times New Roman"/>
                <w:color w:val="000000"/>
                <w:sz w:val="12"/>
                <w:szCs w:val="12"/>
                <w:lang w:eastAsia="ca-ES"/>
              </w:rPr>
              <w:t>4%</w:t>
            </w:r>
          </w:p>
        </w:tc>
        <w:tc>
          <w:tcPr>
            <w:tcW w:w="472" w:type="dxa"/>
            <w:tcBorders>
              <w:top w:val="single" w:sz="4" w:space="0" w:color="auto"/>
              <w:left w:val="nil"/>
              <w:bottom w:val="nil"/>
              <w:right w:val="nil"/>
            </w:tcBorders>
            <w:hideMark/>
          </w:tcPr>
          <w:p w14:paraId="6D3220C0"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87</w:t>
            </w:r>
            <w:r>
              <w:rPr>
                <w:rFonts w:eastAsia="Times New Roman"/>
                <w:sz w:val="12"/>
                <w:szCs w:val="12"/>
                <w:lang w:eastAsia="ca-ES"/>
              </w:rPr>
              <w:t>.</w:t>
            </w:r>
            <w:r>
              <w:rPr>
                <w:rFonts w:eastAsia="Times New Roman"/>
                <w:color w:val="000000"/>
                <w:sz w:val="12"/>
                <w:szCs w:val="12"/>
                <w:lang w:eastAsia="ca-ES"/>
              </w:rPr>
              <w:t>4%</w:t>
            </w:r>
          </w:p>
        </w:tc>
        <w:tc>
          <w:tcPr>
            <w:tcW w:w="473" w:type="dxa"/>
            <w:tcBorders>
              <w:top w:val="single" w:sz="4" w:space="0" w:color="auto"/>
              <w:left w:val="nil"/>
              <w:bottom w:val="nil"/>
              <w:right w:val="nil"/>
            </w:tcBorders>
            <w:hideMark/>
          </w:tcPr>
          <w:p w14:paraId="371F4D01"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82</w:t>
            </w:r>
            <w:r>
              <w:rPr>
                <w:rFonts w:eastAsia="Times New Roman"/>
                <w:sz w:val="12"/>
                <w:szCs w:val="12"/>
                <w:lang w:eastAsia="ca-ES"/>
              </w:rPr>
              <w:t>.</w:t>
            </w:r>
            <w:r>
              <w:rPr>
                <w:rFonts w:eastAsia="Times New Roman"/>
                <w:color w:val="000000"/>
                <w:sz w:val="12"/>
                <w:szCs w:val="12"/>
                <w:lang w:eastAsia="ca-ES"/>
              </w:rPr>
              <w:t>4%</w:t>
            </w:r>
          </w:p>
        </w:tc>
        <w:tc>
          <w:tcPr>
            <w:tcW w:w="510" w:type="dxa"/>
            <w:tcBorders>
              <w:top w:val="single" w:sz="4" w:space="0" w:color="auto"/>
              <w:left w:val="nil"/>
              <w:bottom w:val="nil"/>
              <w:right w:val="nil"/>
            </w:tcBorders>
            <w:hideMark/>
          </w:tcPr>
          <w:p w14:paraId="46D9DE87"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84</w:t>
            </w:r>
            <w:r>
              <w:rPr>
                <w:rFonts w:eastAsia="Times New Roman"/>
                <w:sz w:val="12"/>
                <w:szCs w:val="12"/>
                <w:lang w:eastAsia="ca-ES"/>
              </w:rPr>
              <w:t>.</w:t>
            </w:r>
            <w:r>
              <w:rPr>
                <w:rFonts w:eastAsia="Times New Roman"/>
                <w:color w:val="000000"/>
                <w:sz w:val="12"/>
                <w:szCs w:val="12"/>
                <w:lang w:eastAsia="ca-ES"/>
              </w:rPr>
              <w:t>2%</w:t>
            </w:r>
          </w:p>
        </w:tc>
        <w:tc>
          <w:tcPr>
            <w:tcW w:w="567" w:type="dxa"/>
            <w:tcBorders>
              <w:top w:val="single" w:sz="4" w:space="0" w:color="auto"/>
              <w:left w:val="nil"/>
              <w:bottom w:val="nil"/>
              <w:right w:val="nil"/>
            </w:tcBorders>
            <w:hideMark/>
          </w:tcPr>
          <w:p w14:paraId="2F3ABF9B"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84</w:t>
            </w:r>
            <w:r>
              <w:rPr>
                <w:rFonts w:eastAsia="Times New Roman"/>
                <w:sz w:val="12"/>
                <w:szCs w:val="12"/>
                <w:lang w:eastAsia="ca-ES"/>
              </w:rPr>
              <w:t>.</w:t>
            </w:r>
            <w:r>
              <w:rPr>
                <w:rFonts w:eastAsia="Times New Roman"/>
                <w:color w:val="000000"/>
                <w:sz w:val="12"/>
                <w:szCs w:val="12"/>
                <w:lang w:eastAsia="ca-ES"/>
              </w:rPr>
              <w:t>7%</w:t>
            </w:r>
          </w:p>
        </w:tc>
      </w:tr>
      <w:tr w:rsidR="00811506" w14:paraId="2EA832E5" w14:textId="77777777">
        <w:trPr>
          <w:trHeight w:val="160"/>
        </w:trPr>
        <w:tc>
          <w:tcPr>
            <w:tcW w:w="851" w:type="dxa"/>
            <w:hideMark/>
          </w:tcPr>
          <w:p w14:paraId="42DC316E" w14:textId="77777777" w:rsidR="00811506" w:rsidRDefault="00811506">
            <w:pPr>
              <w:spacing w:after="0"/>
              <w:rPr>
                <w:rFonts w:eastAsia="Times New Roman"/>
                <w:color w:val="000000"/>
                <w:sz w:val="12"/>
                <w:szCs w:val="12"/>
                <w:lang w:eastAsia="ca-ES"/>
              </w:rPr>
            </w:pPr>
            <w:r>
              <w:rPr>
                <w:sz w:val="12"/>
                <w:szCs w:val="12"/>
              </w:rPr>
              <w:t>Long Term Unemployed</w:t>
            </w:r>
            <w:r>
              <w:rPr>
                <w:sz w:val="12"/>
                <w:szCs w:val="12"/>
              </w:rPr>
              <w:tab/>
            </w:r>
          </w:p>
        </w:tc>
        <w:tc>
          <w:tcPr>
            <w:tcW w:w="473" w:type="dxa"/>
            <w:hideMark/>
          </w:tcPr>
          <w:p w14:paraId="14612ECB"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3</w:t>
            </w:r>
            <w:r>
              <w:rPr>
                <w:rFonts w:eastAsia="Times New Roman"/>
                <w:sz w:val="12"/>
                <w:szCs w:val="12"/>
                <w:lang w:eastAsia="ca-ES"/>
              </w:rPr>
              <w:t>.</w:t>
            </w:r>
            <w:r>
              <w:rPr>
                <w:rFonts w:eastAsia="Times New Roman"/>
                <w:color w:val="000000"/>
                <w:sz w:val="12"/>
                <w:szCs w:val="12"/>
                <w:lang w:eastAsia="ca-ES"/>
              </w:rPr>
              <w:t>5%</w:t>
            </w:r>
          </w:p>
        </w:tc>
        <w:tc>
          <w:tcPr>
            <w:tcW w:w="473" w:type="dxa"/>
            <w:hideMark/>
          </w:tcPr>
          <w:p w14:paraId="6F4CCF73"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4</w:t>
            </w:r>
            <w:r>
              <w:rPr>
                <w:rFonts w:eastAsia="Times New Roman"/>
                <w:sz w:val="12"/>
                <w:szCs w:val="12"/>
                <w:lang w:eastAsia="ca-ES"/>
              </w:rPr>
              <w:t>.</w:t>
            </w:r>
            <w:r>
              <w:rPr>
                <w:rFonts w:eastAsia="Times New Roman"/>
                <w:color w:val="000000"/>
                <w:sz w:val="12"/>
                <w:szCs w:val="12"/>
                <w:lang w:eastAsia="ca-ES"/>
              </w:rPr>
              <w:t>6%</w:t>
            </w:r>
          </w:p>
        </w:tc>
        <w:tc>
          <w:tcPr>
            <w:tcW w:w="473" w:type="dxa"/>
            <w:hideMark/>
          </w:tcPr>
          <w:p w14:paraId="70BF6756"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7</w:t>
            </w:r>
            <w:r>
              <w:rPr>
                <w:rFonts w:eastAsia="Times New Roman"/>
                <w:sz w:val="12"/>
                <w:szCs w:val="12"/>
                <w:lang w:eastAsia="ca-ES"/>
              </w:rPr>
              <w:t>.</w:t>
            </w:r>
            <w:r>
              <w:rPr>
                <w:rFonts w:eastAsia="Times New Roman"/>
                <w:color w:val="000000"/>
                <w:sz w:val="12"/>
                <w:szCs w:val="12"/>
                <w:lang w:eastAsia="ca-ES"/>
              </w:rPr>
              <w:t>6%</w:t>
            </w:r>
          </w:p>
        </w:tc>
        <w:tc>
          <w:tcPr>
            <w:tcW w:w="472" w:type="dxa"/>
            <w:hideMark/>
          </w:tcPr>
          <w:p w14:paraId="79EC321E"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12</w:t>
            </w:r>
            <w:r>
              <w:rPr>
                <w:rFonts w:eastAsia="Times New Roman"/>
                <w:sz w:val="12"/>
                <w:szCs w:val="12"/>
                <w:lang w:eastAsia="ca-ES"/>
              </w:rPr>
              <w:t>.</w:t>
            </w:r>
            <w:r>
              <w:rPr>
                <w:rFonts w:eastAsia="Times New Roman"/>
                <w:color w:val="000000"/>
                <w:sz w:val="12"/>
                <w:szCs w:val="12"/>
                <w:lang w:eastAsia="ca-ES"/>
              </w:rPr>
              <w:t>0%</w:t>
            </w:r>
          </w:p>
        </w:tc>
        <w:tc>
          <w:tcPr>
            <w:tcW w:w="473" w:type="dxa"/>
            <w:hideMark/>
          </w:tcPr>
          <w:p w14:paraId="754BAE0B"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14</w:t>
            </w:r>
            <w:r>
              <w:rPr>
                <w:rFonts w:eastAsia="Times New Roman"/>
                <w:sz w:val="12"/>
                <w:szCs w:val="12"/>
                <w:lang w:eastAsia="ca-ES"/>
              </w:rPr>
              <w:t>.</w:t>
            </w:r>
            <w:r>
              <w:rPr>
                <w:rFonts w:eastAsia="Times New Roman"/>
                <w:color w:val="000000"/>
                <w:sz w:val="12"/>
                <w:szCs w:val="12"/>
                <w:lang w:eastAsia="ca-ES"/>
              </w:rPr>
              <w:t>8%</w:t>
            </w:r>
          </w:p>
        </w:tc>
        <w:tc>
          <w:tcPr>
            <w:tcW w:w="473" w:type="dxa"/>
            <w:hideMark/>
          </w:tcPr>
          <w:p w14:paraId="7360D3A7"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17</w:t>
            </w:r>
            <w:r>
              <w:rPr>
                <w:rFonts w:eastAsia="Times New Roman"/>
                <w:sz w:val="12"/>
                <w:szCs w:val="12"/>
                <w:lang w:eastAsia="ca-ES"/>
              </w:rPr>
              <w:t>.</w:t>
            </w:r>
            <w:r>
              <w:rPr>
                <w:rFonts w:eastAsia="Times New Roman"/>
                <w:color w:val="000000"/>
                <w:sz w:val="12"/>
                <w:szCs w:val="12"/>
                <w:lang w:eastAsia="ca-ES"/>
              </w:rPr>
              <w:t>6%</w:t>
            </w:r>
          </w:p>
        </w:tc>
        <w:tc>
          <w:tcPr>
            <w:tcW w:w="472" w:type="dxa"/>
            <w:hideMark/>
          </w:tcPr>
          <w:p w14:paraId="64A4B104"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17</w:t>
            </w:r>
            <w:r>
              <w:rPr>
                <w:rFonts w:eastAsia="Times New Roman"/>
                <w:sz w:val="12"/>
                <w:szCs w:val="12"/>
                <w:lang w:eastAsia="ca-ES"/>
              </w:rPr>
              <w:t>.</w:t>
            </w:r>
            <w:r>
              <w:rPr>
                <w:rFonts w:eastAsia="Times New Roman"/>
                <w:color w:val="000000"/>
                <w:sz w:val="12"/>
                <w:szCs w:val="12"/>
                <w:lang w:eastAsia="ca-ES"/>
              </w:rPr>
              <w:t>5%</w:t>
            </w:r>
          </w:p>
        </w:tc>
        <w:tc>
          <w:tcPr>
            <w:tcW w:w="473" w:type="dxa"/>
            <w:hideMark/>
          </w:tcPr>
          <w:p w14:paraId="1D27D054"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16</w:t>
            </w:r>
            <w:r>
              <w:rPr>
                <w:rFonts w:eastAsia="Times New Roman"/>
                <w:sz w:val="12"/>
                <w:szCs w:val="12"/>
                <w:lang w:eastAsia="ca-ES"/>
              </w:rPr>
              <w:t>.</w:t>
            </w:r>
            <w:r>
              <w:rPr>
                <w:rFonts w:eastAsia="Times New Roman"/>
                <w:color w:val="000000"/>
                <w:sz w:val="12"/>
                <w:szCs w:val="12"/>
                <w:lang w:eastAsia="ca-ES"/>
              </w:rPr>
              <w:t>9%</w:t>
            </w:r>
          </w:p>
        </w:tc>
        <w:tc>
          <w:tcPr>
            <w:tcW w:w="473" w:type="dxa"/>
            <w:hideMark/>
          </w:tcPr>
          <w:p w14:paraId="1B6FF33F"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18</w:t>
            </w:r>
            <w:r>
              <w:rPr>
                <w:rFonts w:eastAsia="Times New Roman"/>
                <w:sz w:val="12"/>
                <w:szCs w:val="12"/>
                <w:lang w:eastAsia="ca-ES"/>
              </w:rPr>
              <w:t>.</w:t>
            </w:r>
            <w:r>
              <w:rPr>
                <w:rFonts w:eastAsia="Times New Roman"/>
                <w:color w:val="000000"/>
                <w:sz w:val="12"/>
                <w:szCs w:val="12"/>
                <w:lang w:eastAsia="ca-ES"/>
              </w:rPr>
              <w:t>5%</w:t>
            </w:r>
          </w:p>
        </w:tc>
        <w:tc>
          <w:tcPr>
            <w:tcW w:w="473" w:type="dxa"/>
            <w:hideMark/>
          </w:tcPr>
          <w:p w14:paraId="30D36B5D"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15</w:t>
            </w:r>
            <w:r>
              <w:rPr>
                <w:rFonts w:eastAsia="Times New Roman"/>
                <w:sz w:val="12"/>
                <w:szCs w:val="12"/>
                <w:lang w:eastAsia="ca-ES"/>
              </w:rPr>
              <w:t>.</w:t>
            </w:r>
            <w:r>
              <w:rPr>
                <w:rFonts w:eastAsia="Times New Roman"/>
                <w:color w:val="000000"/>
                <w:sz w:val="12"/>
                <w:szCs w:val="12"/>
                <w:lang w:eastAsia="ca-ES"/>
              </w:rPr>
              <w:t>1%</w:t>
            </w:r>
          </w:p>
        </w:tc>
        <w:tc>
          <w:tcPr>
            <w:tcW w:w="472" w:type="dxa"/>
            <w:hideMark/>
          </w:tcPr>
          <w:p w14:paraId="39CAA075"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15</w:t>
            </w:r>
            <w:r>
              <w:rPr>
                <w:rFonts w:eastAsia="Times New Roman"/>
                <w:sz w:val="12"/>
                <w:szCs w:val="12"/>
                <w:lang w:eastAsia="ca-ES"/>
              </w:rPr>
              <w:t>.</w:t>
            </w:r>
            <w:r>
              <w:rPr>
                <w:rFonts w:eastAsia="Times New Roman"/>
                <w:color w:val="000000"/>
                <w:sz w:val="12"/>
                <w:szCs w:val="12"/>
                <w:lang w:eastAsia="ca-ES"/>
              </w:rPr>
              <w:t>1%</w:t>
            </w:r>
          </w:p>
        </w:tc>
        <w:tc>
          <w:tcPr>
            <w:tcW w:w="473" w:type="dxa"/>
            <w:hideMark/>
          </w:tcPr>
          <w:p w14:paraId="2D7A81E5"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12</w:t>
            </w:r>
            <w:r>
              <w:rPr>
                <w:rFonts w:eastAsia="Times New Roman"/>
                <w:sz w:val="12"/>
                <w:szCs w:val="12"/>
                <w:lang w:eastAsia="ca-ES"/>
              </w:rPr>
              <w:t>.</w:t>
            </w:r>
            <w:r>
              <w:rPr>
                <w:rFonts w:eastAsia="Times New Roman"/>
                <w:color w:val="000000"/>
                <w:sz w:val="12"/>
                <w:szCs w:val="12"/>
                <w:lang w:eastAsia="ca-ES"/>
              </w:rPr>
              <w:t>0%</w:t>
            </w:r>
          </w:p>
        </w:tc>
        <w:tc>
          <w:tcPr>
            <w:tcW w:w="473" w:type="dxa"/>
            <w:hideMark/>
          </w:tcPr>
          <w:p w14:paraId="4FD5FC6A"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7</w:t>
            </w:r>
            <w:r>
              <w:rPr>
                <w:rFonts w:eastAsia="Times New Roman"/>
                <w:sz w:val="12"/>
                <w:szCs w:val="12"/>
                <w:lang w:eastAsia="ca-ES"/>
              </w:rPr>
              <w:t>.</w:t>
            </w:r>
            <w:r>
              <w:rPr>
                <w:rFonts w:eastAsia="Times New Roman"/>
                <w:color w:val="000000"/>
                <w:sz w:val="12"/>
                <w:szCs w:val="12"/>
                <w:lang w:eastAsia="ca-ES"/>
              </w:rPr>
              <w:t>3%</w:t>
            </w:r>
          </w:p>
        </w:tc>
        <w:tc>
          <w:tcPr>
            <w:tcW w:w="472" w:type="dxa"/>
            <w:hideMark/>
          </w:tcPr>
          <w:p w14:paraId="5F41609F"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8</w:t>
            </w:r>
            <w:r>
              <w:rPr>
                <w:rFonts w:eastAsia="Times New Roman"/>
                <w:sz w:val="12"/>
                <w:szCs w:val="12"/>
                <w:lang w:eastAsia="ca-ES"/>
              </w:rPr>
              <w:t>.</w:t>
            </w:r>
            <w:r>
              <w:rPr>
                <w:rFonts w:eastAsia="Times New Roman"/>
                <w:color w:val="000000"/>
                <w:sz w:val="12"/>
                <w:szCs w:val="12"/>
                <w:lang w:eastAsia="ca-ES"/>
              </w:rPr>
              <w:t>3%</w:t>
            </w:r>
          </w:p>
        </w:tc>
        <w:tc>
          <w:tcPr>
            <w:tcW w:w="473" w:type="dxa"/>
            <w:hideMark/>
          </w:tcPr>
          <w:p w14:paraId="6A24A61A"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7</w:t>
            </w:r>
            <w:r>
              <w:rPr>
                <w:rFonts w:eastAsia="Times New Roman"/>
                <w:sz w:val="12"/>
                <w:szCs w:val="12"/>
                <w:lang w:eastAsia="ca-ES"/>
              </w:rPr>
              <w:t>.</w:t>
            </w:r>
            <w:r>
              <w:rPr>
                <w:rFonts w:eastAsia="Times New Roman"/>
                <w:color w:val="000000"/>
                <w:sz w:val="12"/>
                <w:szCs w:val="12"/>
                <w:lang w:eastAsia="ca-ES"/>
              </w:rPr>
              <w:t>5%</w:t>
            </w:r>
          </w:p>
        </w:tc>
        <w:tc>
          <w:tcPr>
            <w:tcW w:w="473" w:type="dxa"/>
            <w:hideMark/>
          </w:tcPr>
          <w:p w14:paraId="1B051455"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10</w:t>
            </w:r>
            <w:r>
              <w:rPr>
                <w:rFonts w:eastAsia="Times New Roman"/>
                <w:sz w:val="12"/>
                <w:szCs w:val="12"/>
                <w:lang w:eastAsia="ca-ES"/>
              </w:rPr>
              <w:t>.</w:t>
            </w:r>
            <w:r>
              <w:rPr>
                <w:rFonts w:eastAsia="Times New Roman"/>
                <w:color w:val="000000"/>
                <w:sz w:val="12"/>
                <w:szCs w:val="12"/>
                <w:lang w:eastAsia="ca-ES"/>
              </w:rPr>
              <w:t>8%</w:t>
            </w:r>
          </w:p>
        </w:tc>
        <w:tc>
          <w:tcPr>
            <w:tcW w:w="473" w:type="dxa"/>
            <w:hideMark/>
          </w:tcPr>
          <w:p w14:paraId="2CE9AF09"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13</w:t>
            </w:r>
            <w:r>
              <w:rPr>
                <w:rFonts w:eastAsia="Times New Roman"/>
                <w:sz w:val="12"/>
                <w:szCs w:val="12"/>
                <w:lang w:eastAsia="ca-ES"/>
              </w:rPr>
              <w:t>.</w:t>
            </w:r>
            <w:r>
              <w:rPr>
                <w:rFonts w:eastAsia="Times New Roman"/>
                <w:color w:val="000000"/>
                <w:sz w:val="12"/>
                <w:szCs w:val="12"/>
                <w:lang w:eastAsia="ca-ES"/>
              </w:rPr>
              <w:t>6%</w:t>
            </w:r>
          </w:p>
        </w:tc>
        <w:tc>
          <w:tcPr>
            <w:tcW w:w="472" w:type="dxa"/>
            <w:hideMark/>
          </w:tcPr>
          <w:p w14:paraId="1BECC1EA"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12</w:t>
            </w:r>
            <w:r>
              <w:rPr>
                <w:rFonts w:eastAsia="Times New Roman"/>
                <w:sz w:val="12"/>
                <w:szCs w:val="12"/>
                <w:lang w:eastAsia="ca-ES"/>
              </w:rPr>
              <w:t>.</w:t>
            </w:r>
            <w:r>
              <w:rPr>
                <w:rFonts w:eastAsia="Times New Roman"/>
                <w:color w:val="000000"/>
                <w:sz w:val="12"/>
                <w:szCs w:val="12"/>
                <w:lang w:eastAsia="ca-ES"/>
              </w:rPr>
              <w:t>6%</w:t>
            </w:r>
          </w:p>
        </w:tc>
        <w:tc>
          <w:tcPr>
            <w:tcW w:w="473" w:type="dxa"/>
            <w:hideMark/>
          </w:tcPr>
          <w:p w14:paraId="64D7F916"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17</w:t>
            </w:r>
            <w:r>
              <w:rPr>
                <w:rFonts w:eastAsia="Times New Roman"/>
                <w:sz w:val="12"/>
                <w:szCs w:val="12"/>
                <w:lang w:eastAsia="ca-ES"/>
              </w:rPr>
              <w:t>.</w:t>
            </w:r>
            <w:r>
              <w:rPr>
                <w:rFonts w:eastAsia="Times New Roman"/>
                <w:color w:val="000000"/>
                <w:sz w:val="12"/>
                <w:szCs w:val="12"/>
                <w:lang w:eastAsia="ca-ES"/>
              </w:rPr>
              <w:t>6%</w:t>
            </w:r>
          </w:p>
        </w:tc>
        <w:tc>
          <w:tcPr>
            <w:tcW w:w="510" w:type="dxa"/>
            <w:hideMark/>
          </w:tcPr>
          <w:p w14:paraId="4C7B9AFB"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15</w:t>
            </w:r>
            <w:r>
              <w:rPr>
                <w:rFonts w:eastAsia="Times New Roman"/>
                <w:sz w:val="12"/>
                <w:szCs w:val="12"/>
                <w:lang w:eastAsia="ca-ES"/>
              </w:rPr>
              <w:t>.</w:t>
            </w:r>
            <w:r>
              <w:rPr>
                <w:rFonts w:eastAsia="Times New Roman"/>
                <w:color w:val="000000"/>
                <w:sz w:val="12"/>
                <w:szCs w:val="12"/>
                <w:lang w:eastAsia="ca-ES"/>
              </w:rPr>
              <w:t>8%</w:t>
            </w:r>
          </w:p>
        </w:tc>
        <w:tc>
          <w:tcPr>
            <w:tcW w:w="567" w:type="dxa"/>
            <w:hideMark/>
          </w:tcPr>
          <w:p w14:paraId="3CF56ECB" w14:textId="77777777" w:rsidR="00811506" w:rsidRDefault="00811506">
            <w:pPr>
              <w:spacing w:after="0"/>
              <w:jc w:val="center"/>
              <w:outlineLvl w:val="0"/>
              <w:rPr>
                <w:rFonts w:eastAsia="Times New Roman"/>
                <w:color w:val="000000"/>
                <w:sz w:val="12"/>
                <w:szCs w:val="12"/>
                <w:lang w:eastAsia="ca-ES"/>
              </w:rPr>
            </w:pPr>
            <w:r>
              <w:rPr>
                <w:rFonts w:eastAsia="Times New Roman"/>
                <w:color w:val="000000"/>
                <w:sz w:val="12"/>
                <w:szCs w:val="12"/>
                <w:lang w:eastAsia="ca-ES"/>
              </w:rPr>
              <w:t>15</w:t>
            </w:r>
            <w:r>
              <w:rPr>
                <w:rFonts w:eastAsia="Times New Roman"/>
                <w:sz w:val="12"/>
                <w:szCs w:val="12"/>
                <w:lang w:eastAsia="ca-ES"/>
              </w:rPr>
              <w:t>.</w:t>
            </w:r>
            <w:r>
              <w:rPr>
                <w:rFonts w:eastAsia="Times New Roman"/>
                <w:color w:val="000000"/>
                <w:sz w:val="12"/>
                <w:szCs w:val="12"/>
                <w:lang w:eastAsia="ca-ES"/>
              </w:rPr>
              <w:t>3%</w:t>
            </w:r>
          </w:p>
        </w:tc>
      </w:tr>
    </w:tbl>
    <w:p w14:paraId="771790B2" w14:textId="77777777" w:rsidR="006275F7" w:rsidRPr="007B6CCF" w:rsidRDefault="006275F7" w:rsidP="00B67CE8">
      <w:pPr>
        <w:pStyle w:val="BodyText"/>
        <w:spacing w:after="240"/>
        <w:rPr>
          <w:rFonts w:cs="Times New Roman"/>
          <w:sz w:val="12"/>
          <w:szCs w:val="12"/>
          <w:lang w:eastAsia="en-GB"/>
        </w:rPr>
      </w:pPr>
    </w:p>
    <w:p w14:paraId="4C8368B0" w14:textId="0786992C" w:rsidR="004C2572" w:rsidRDefault="004C2572" w:rsidP="004C2572">
      <w:pPr>
        <w:pStyle w:val="AODocTxtL1"/>
        <w:spacing w:before="120" w:after="120" w:line="26" w:lineRule="atLeast"/>
        <w:ind w:left="0"/>
        <w:rPr>
          <w:sz w:val="20"/>
          <w:szCs w:val="20"/>
        </w:rPr>
      </w:pPr>
      <w:r w:rsidRPr="0085022A">
        <w:rPr>
          <w:sz w:val="20"/>
          <w:szCs w:val="20"/>
        </w:rPr>
        <w:t xml:space="preserve">The following table sets out the </w:t>
      </w:r>
      <w:r w:rsidR="00706EDE">
        <w:rPr>
          <w:sz w:val="20"/>
          <w:szCs w:val="20"/>
        </w:rPr>
        <w:t>quarterly employment rate in</w:t>
      </w:r>
      <w:r w:rsidRPr="0085022A">
        <w:rPr>
          <w:sz w:val="20"/>
          <w:szCs w:val="20"/>
        </w:rPr>
        <w:t xml:space="preserve"> the Principality of Andorra for the years indicated:</w:t>
      </w:r>
    </w:p>
    <w:tbl>
      <w:tblPr>
        <w:tblStyle w:val="TableGrid"/>
        <w:tblW w:w="0" w:type="auto"/>
        <w:tblLook w:val="04A0" w:firstRow="1" w:lastRow="0" w:firstColumn="1" w:lastColumn="0" w:noHBand="0" w:noVBand="1"/>
      </w:tblPr>
      <w:tblGrid>
        <w:gridCol w:w="1729"/>
        <w:gridCol w:w="1755"/>
        <w:gridCol w:w="1775"/>
        <w:gridCol w:w="1853"/>
        <w:gridCol w:w="1382"/>
      </w:tblGrid>
      <w:tr w:rsidR="004C2572" w14:paraId="3DF44F22" w14:textId="77777777" w:rsidTr="004C2572">
        <w:tc>
          <w:tcPr>
            <w:tcW w:w="1729" w:type="dxa"/>
            <w:tcBorders>
              <w:top w:val="single" w:sz="4" w:space="0" w:color="auto"/>
              <w:left w:val="single" w:sz="4" w:space="0" w:color="auto"/>
              <w:bottom w:val="single" w:sz="4" w:space="0" w:color="auto"/>
              <w:right w:val="single" w:sz="4" w:space="0" w:color="auto"/>
            </w:tcBorders>
            <w:vAlign w:val="center"/>
          </w:tcPr>
          <w:p w14:paraId="48C4DE86" w14:textId="09A38E6D" w:rsidR="004C2572" w:rsidRDefault="004C2572" w:rsidP="00B73218">
            <w:pPr>
              <w:jc w:val="center"/>
              <w:rPr>
                <w:b/>
                <w:bCs/>
                <w:lang w:val="en-AU" w:eastAsia="es-ES" w:bidi="ar-SA"/>
              </w:rPr>
            </w:pPr>
          </w:p>
        </w:tc>
        <w:tc>
          <w:tcPr>
            <w:tcW w:w="1755" w:type="dxa"/>
            <w:tcBorders>
              <w:top w:val="single" w:sz="4" w:space="0" w:color="auto"/>
              <w:left w:val="single" w:sz="4" w:space="0" w:color="auto"/>
              <w:bottom w:val="single" w:sz="4" w:space="0" w:color="auto"/>
              <w:right w:val="single" w:sz="4" w:space="0" w:color="auto"/>
            </w:tcBorders>
            <w:vAlign w:val="center"/>
            <w:hideMark/>
          </w:tcPr>
          <w:p w14:paraId="43998B61" w14:textId="4A68123E" w:rsidR="004C2572" w:rsidRDefault="004C2572" w:rsidP="00B73218">
            <w:pPr>
              <w:jc w:val="center"/>
              <w:rPr>
                <w:b/>
                <w:bCs/>
                <w:lang w:val="en-AU" w:eastAsia="es-ES" w:bidi="ar-SA"/>
              </w:rPr>
            </w:pPr>
            <w:r>
              <w:rPr>
                <w:b/>
                <w:bCs/>
                <w:lang w:val="en-AU" w:eastAsia="es-ES" w:bidi="ar-SA"/>
              </w:rPr>
              <w:t>Q1</w:t>
            </w:r>
          </w:p>
        </w:tc>
        <w:tc>
          <w:tcPr>
            <w:tcW w:w="1775" w:type="dxa"/>
            <w:tcBorders>
              <w:top w:val="single" w:sz="4" w:space="0" w:color="auto"/>
              <w:left w:val="single" w:sz="4" w:space="0" w:color="auto"/>
              <w:bottom w:val="single" w:sz="4" w:space="0" w:color="auto"/>
              <w:right w:val="single" w:sz="4" w:space="0" w:color="auto"/>
            </w:tcBorders>
            <w:vAlign w:val="center"/>
            <w:hideMark/>
          </w:tcPr>
          <w:p w14:paraId="7484D3C3" w14:textId="3298C21E" w:rsidR="004C2572" w:rsidRDefault="004C2572" w:rsidP="00B73218">
            <w:pPr>
              <w:jc w:val="center"/>
              <w:rPr>
                <w:b/>
                <w:bCs/>
                <w:lang w:val="en-AU" w:eastAsia="es-ES" w:bidi="ar-SA"/>
              </w:rPr>
            </w:pPr>
            <w:r>
              <w:rPr>
                <w:b/>
                <w:bCs/>
                <w:lang w:val="en-AU" w:eastAsia="es-ES" w:bidi="ar-SA"/>
              </w:rPr>
              <w:t>Q2</w:t>
            </w:r>
          </w:p>
        </w:tc>
        <w:tc>
          <w:tcPr>
            <w:tcW w:w="1853" w:type="dxa"/>
            <w:tcBorders>
              <w:top w:val="single" w:sz="4" w:space="0" w:color="auto"/>
              <w:left w:val="single" w:sz="4" w:space="0" w:color="auto"/>
              <w:bottom w:val="single" w:sz="4" w:space="0" w:color="auto"/>
              <w:right w:val="single" w:sz="4" w:space="0" w:color="auto"/>
            </w:tcBorders>
            <w:vAlign w:val="center"/>
            <w:hideMark/>
          </w:tcPr>
          <w:p w14:paraId="26BCE3A4" w14:textId="2B9A4B32" w:rsidR="004C2572" w:rsidRDefault="004C2572" w:rsidP="00B73218">
            <w:pPr>
              <w:jc w:val="center"/>
              <w:rPr>
                <w:b/>
                <w:bCs/>
                <w:lang w:val="en-AU" w:eastAsia="es-ES" w:bidi="ar-SA"/>
              </w:rPr>
            </w:pPr>
            <w:r>
              <w:rPr>
                <w:b/>
                <w:bCs/>
                <w:lang w:val="en-AU" w:eastAsia="es-ES" w:bidi="ar-SA"/>
              </w:rPr>
              <w:t>Q3</w:t>
            </w:r>
          </w:p>
        </w:tc>
        <w:tc>
          <w:tcPr>
            <w:tcW w:w="1382" w:type="dxa"/>
            <w:tcBorders>
              <w:top w:val="single" w:sz="4" w:space="0" w:color="auto"/>
              <w:left w:val="single" w:sz="4" w:space="0" w:color="auto"/>
              <w:bottom w:val="single" w:sz="4" w:space="0" w:color="auto"/>
              <w:right w:val="single" w:sz="4" w:space="0" w:color="auto"/>
            </w:tcBorders>
          </w:tcPr>
          <w:p w14:paraId="3775D189" w14:textId="2161CF49" w:rsidR="004C2572" w:rsidRDefault="004C2572" w:rsidP="00B73218">
            <w:pPr>
              <w:jc w:val="center"/>
              <w:rPr>
                <w:b/>
                <w:bCs/>
                <w:lang w:val="en-AU" w:eastAsia="es-ES" w:bidi="ar-SA"/>
              </w:rPr>
            </w:pPr>
            <w:r>
              <w:rPr>
                <w:b/>
                <w:bCs/>
                <w:lang w:val="en-AU" w:eastAsia="es-ES" w:bidi="ar-SA"/>
              </w:rPr>
              <w:t>Q4</w:t>
            </w:r>
          </w:p>
        </w:tc>
      </w:tr>
      <w:tr w:rsidR="00F51D2F" w14:paraId="3D2AB6A3" w14:textId="77777777" w:rsidTr="00F51D2F">
        <w:tc>
          <w:tcPr>
            <w:tcW w:w="1729" w:type="dxa"/>
            <w:tcBorders>
              <w:top w:val="single" w:sz="4" w:space="0" w:color="auto"/>
              <w:left w:val="single" w:sz="4" w:space="0" w:color="auto"/>
              <w:bottom w:val="single" w:sz="4" w:space="0" w:color="auto"/>
              <w:right w:val="single" w:sz="4" w:space="0" w:color="auto"/>
            </w:tcBorders>
            <w:vAlign w:val="center"/>
            <w:hideMark/>
          </w:tcPr>
          <w:p w14:paraId="608CA770" w14:textId="34265B2C" w:rsidR="00F51D2F" w:rsidRDefault="00F51D2F" w:rsidP="00F51D2F">
            <w:pPr>
              <w:spacing w:after="0"/>
              <w:jc w:val="left"/>
              <w:rPr>
                <w:b/>
                <w:bCs/>
                <w:lang w:val="en-AU" w:eastAsia="es-ES" w:bidi="ar-SA"/>
              </w:rPr>
            </w:pPr>
            <w:r>
              <w:rPr>
                <w:b/>
                <w:bCs/>
                <w:lang w:val="es-ES" w:eastAsia="es-ES" w:bidi="ar-SA"/>
              </w:rPr>
              <w:t>2024</w:t>
            </w:r>
          </w:p>
        </w:tc>
        <w:tc>
          <w:tcPr>
            <w:tcW w:w="1755" w:type="dxa"/>
            <w:tcBorders>
              <w:top w:val="single" w:sz="4" w:space="0" w:color="auto"/>
              <w:left w:val="single" w:sz="4" w:space="0" w:color="auto"/>
              <w:bottom w:val="single" w:sz="4" w:space="0" w:color="auto"/>
              <w:right w:val="single" w:sz="4" w:space="0" w:color="auto"/>
            </w:tcBorders>
            <w:vAlign w:val="center"/>
          </w:tcPr>
          <w:p w14:paraId="0F005699" w14:textId="31369FBE" w:rsidR="00F51D2F" w:rsidRPr="002E0BCA" w:rsidRDefault="00F51D2F" w:rsidP="00F51D2F">
            <w:pPr>
              <w:spacing w:before="120" w:after="120"/>
              <w:jc w:val="center"/>
              <w:rPr>
                <w:lang w:val="es-ES" w:eastAsia="es-ES" w:bidi="ar-SA"/>
              </w:rPr>
            </w:pPr>
            <w:r w:rsidRPr="00B8033D">
              <w:t>82.3%</w:t>
            </w:r>
          </w:p>
        </w:tc>
        <w:tc>
          <w:tcPr>
            <w:tcW w:w="1775" w:type="dxa"/>
            <w:tcBorders>
              <w:top w:val="single" w:sz="4" w:space="0" w:color="auto"/>
              <w:left w:val="single" w:sz="4" w:space="0" w:color="auto"/>
              <w:bottom w:val="single" w:sz="4" w:space="0" w:color="auto"/>
              <w:right w:val="single" w:sz="4" w:space="0" w:color="auto"/>
            </w:tcBorders>
            <w:vAlign w:val="center"/>
            <w:hideMark/>
          </w:tcPr>
          <w:p w14:paraId="1B06D612" w14:textId="32B11BD2" w:rsidR="00F51D2F" w:rsidRDefault="00F51D2F" w:rsidP="00F51D2F">
            <w:pPr>
              <w:spacing w:before="120" w:after="120"/>
              <w:jc w:val="center"/>
              <w:rPr>
                <w:lang w:val="en-AU" w:eastAsia="es-ES" w:bidi="ar-SA"/>
              </w:rPr>
            </w:pPr>
            <w:r w:rsidRPr="00B8033D">
              <w:t>83.0%</w:t>
            </w:r>
          </w:p>
        </w:tc>
        <w:tc>
          <w:tcPr>
            <w:tcW w:w="1853" w:type="dxa"/>
            <w:tcBorders>
              <w:top w:val="single" w:sz="4" w:space="0" w:color="auto"/>
              <w:left w:val="single" w:sz="4" w:space="0" w:color="auto"/>
              <w:bottom w:val="single" w:sz="4" w:space="0" w:color="auto"/>
              <w:right w:val="single" w:sz="4" w:space="0" w:color="auto"/>
            </w:tcBorders>
            <w:vAlign w:val="center"/>
            <w:hideMark/>
          </w:tcPr>
          <w:p w14:paraId="704F23A3" w14:textId="4165FFE2" w:rsidR="00F51D2F" w:rsidRDefault="00F51D2F" w:rsidP="00F51D2F">
            <w:pPr>
              <w:spacing w:before="120" w:after="120"/>
              <w:jc w:val="center"/>
              <w:rPr>
                <w:lang w:val="en-AU" w:eastAsia="es-ES" w:bidi="ar-SA"/>
              </w:rPr>
            </w:pPr>
            <w:r w:rsidRPr="00B8033D">
              <w:t>82.8%</w:t>
            </w:r>
          </w:p>
        </w:tc>
        <w:tc>
          <w:tcPr>
            <w:tcW w:w="1382" w:type="dxa"/>
            <w:tcBorders>
              <w:top w:val="single" w:sz="4" w:space="0" w:color="auto"/>
              <w:left w:val="single" w:sz="4" w:space="0" w:color="auto"/>
              <w:bottom w:val="single" w:sz="4" w:space="0" w:color="auto"/>
              <w:right w:val="single" w:sz="4" w:space="0" w:color="auto"/>
            </w:tcBorders>
            <w:vAlign w:val="center"/>
          </w:tcPr>
          <w:p w14:paraId="27171FC6" w14:textId="53A58A76" w:rsidR="00F51D2F" w:rsidRDefault="00F51D2F" w:rsidP="00F51D2F">
            <w:pPr>
              <w:spacing w:before="120" w:after="120"/>
              <w:jc w:val="center"/>
              <w:rPr>
                <w:lang w:val="es-ES" w:eastAsia="es-ES" w:bidi="ar-SA"/>
              </w:rPr>
            </w:pPr>
            <w:r w:rsidRPr="00B8033D">
              <w:t>81.7%</w:t>
            </w:r>
          </w:p>
        </w:tc>
      </w:tr>
      <w:tr w:rsidR="00F51D2F" w14:paraId="58DC0E1B" w14:textId="77777777" w:rsidTr="00F51D2F">
        <w:tc>
          <w:tcPr>
            <w:tcW w:w="1729" w:type="dxa"/>
            <w:tcBorders>
              <w:top w:val="single" w:sz="4" w:space="0" w:color="auto"/>
              <w:left w:val="single" w:sz="4" w:space="0" w:color="auto"/>
              <w:bottom w:val="single" w:sz="4" w:space="0" w:color="auto"/>
              <w:right w:val="single" w:sz="4" w:space="0" w:color="auto"/>
            </w:tcBorders>
            <w:vAlign w:val="center"/>
            <w:hideMark/>
          </w:tcPr>
          <w:p w14:paraId="2AAD5E89" w14:textId="22E3F1D9" w:rsidR="00F51D2F" w:rsidRDefault="00F51D2F" w:rsidP="00F51D2F">
            <w:pPr>
              <w:spacing w:after="0"/>
              <w:jc w:val="left"/>
              <w:rPr>
                <w:b/>
                <w:bCs/>
                <w:lang w:val="en-AU" w:eastAsia="es-ES" w:bidi="ar-SA"/>
              </w:rPr>
            </w:pPr>
            <w:r>
              <w:rPr>
                <w:b/>
                <w:bCs/>
                <w:lang w:val="es-ES" w:eastAsia="es-ES" w:bidi="ar-SA"/>
              </w:rPr>
              <w:t>2025</w:t>
            </w:r>
          </w:p>
        </w:tc>
        <w:tc>
          <w:tcPr>
            <w:tcW w:w="1755" w:type="dxa"/>
            <w:tcBorders>
              <w:top w:val="single" w:sz="4" w:space="0" w:color="auto"/>
              <w:left w:val="single" w:sz="4" w:space="0" w:color="auto"/>
              <w:bottom w:val="single" w:sz="4" w:space="0" w:color="auto"/>
              <w:right w:val="single" w:sz="4" w:space="0" w:color="auto"/>
            </w:tcBorders>
            <w:vAlign w:val="center"/>
            <w:hideMark/>
          </w:tcPr>
          <w:p w14:paraId="58108702" w14:textId="57C37975" w:rsidR="00F51D2F" w:rsidRDefault="00F51D2F" w:rsidP="00F51D2F">
            <w:pPr>
              <w:spacing w:before="120" w:after="120"/>
              <w:jc w:val="center"/>
              <w:rPr>
                <w:lang w:val="en-AU" w:eastAsia="es-ES" w:bidi="ar-SA"/>
              </w:rPr>
            </w:pPr>
            <w:r w:rsidRPr="00B8033D">
              <w:t>81.7%</w:t>
            </w:r>
          </w:p>
        </w:tc>
        <w:tc>
          <w:tcPr>
            <w:tcW w:w="1775" w:type="dxa"/>
            <w:tcBorders>
              <w:top w:val="single" w:sz="4" w:space="0" w:color="auto"/>
              <w:left w:val="single" w:sz="4" w:space="0" w:color="auto"/>
              <w:bottom w:val="single" w:sz="4" w:space="0" w:color="auto"/>
              <w:right w:val="single" w:sz="4" w:space="0" w:color="auto"/>
            </w:tcBorders>
            <w:vAlign w:val="center"/>
            <w:hideMark/>
          </w:tcPr>
          <w:p w14:paraId="0D183E62" w14:textId="79086AEB" w:rsidR="00F51D2F" w:rsidRDefault="00F51D2F" w:rsidP="00F51D2F">
            <w:pPr>
              <w:spacing w:before="120" w:after="120"/>
              <w:jc w:val="center"/>
              <w:rPr>
                <w:lang w:val="en-AU" w:eastAsia="es-ES" w:bidi="ar-SA"/>
              </w:rPr>
            </w:pPr>
            <w:r w:rsidRPr="00B8033D">
              <w:t>81.6%</w:t>
            </w:r>
          </w:p>
        </w:tc>
        <w:tc>
          <w:tcPr>
            <w:tcW w:w="1853" w:type="dxa"/>
            <w:tcBorders>
              <w:top w:val="single" w:sz="4" w:space="0" w:color="auto"/>
              <w:left w:val="single" w:sz="4" w:space="0" w:color="auto"/>
              <w:bottom w:val="single" w:sz="4" w:space="0" w:color="auto"/>
              <w:right w:val="single" w:sz="4" w:space="0" w:color="auto"/>
            </w:tcBorders>
            <w:vAlign w:val="center"/>
            <w:hideMark/>
          </w:tcPr>
          <w:p w14:paraId="761DE33B" w14:textId="793DA7A2" w:rsidR="00F51D2F" w:rsidRDefault="00F51D2F" w:rsidP="00F51D2F">
            <w:pPr>
              <w:spacing w:before="120" w:after="120"/>
              <w:jc w:val="center"/>
              <w:rPr>
                <w:lang w:val="en-AU" w:eastAsia="es-ES" w:bidi="ar-SA"/>
              </w:rPr>
            </w:pPr>
            <w:r w:rsidRPr="00B8033D">
              <w:t>82.1%</w:t>
            </w:r>
          </w:p>
        </w:tc>
        <w:tc>
          <w:tcPr>
            <w:tcW w:w="1382" w:type="dxa"/>
            <w:tcBorders>
              <w:top w:val="single" w:sz="4" w:space="0" w:color="auto"/>
              <w:left w:val="single" w:sz="4" w:space="0" w:color="auto"/>
              <w:bottom w:val="single" w:sz="4" w:space="0" w:color="auto"/>
              <w:right w:val="single" w:sz="4" w:space="0" w:color="auto"/>
            </w:tcBorders>
            <w:vAlign w:val="center"/>
          </w:tcPr>
          <w:p w14:paraId="73A34006" w14:textId="4F01F2F8" w:rsidR="00F51D2F" w:rsidRDefault="00F51D2F" w:rsidP="00F51D2F">
            <w:pPr>
              <w:spacing w:before="120" w:after="120"/>
              <w:jc w:val="center"/>
              <w:rPr>
                <w:lang w:val="es-ES" w:eastAsia="es-ES" w:bidi="ar-SA"/>
              </w:rPr>
            </w:pPr>
            <w:r w:rsidRPr="00B8033D">
              <w:t>82.4%</w:t>
            </w:r>
          </w:p>
        </w:tc>
      </w:tr>
    </w:tbl>
    <w:p w14:paraId="75B31E44" w14:textId="77777777" w:rsidR="002E0C35" w:rsidRDefault="002E0C35" w:rsidP="002E0C35">
      <w:pPr>
        <w:spacing w:before="120" w:after="120" w:line="26" w:lineRule="atLeast"/>
        <w:rPr>
          <w:rFonts w:eastAsia="Calibri"/>
          <w:bCs/>
          <w:szCs w:val="20"/>
          <w:lang w:eastAsia="es-ES" w:bidi="ar-SA"/>
        </w:rPr>
      </w:pPr>
      <w:r w:rsidRPr="002E0C35">
        <w:rPr>
          <w:rFonts w:eastAsia="Calibri"/>
          <w:bCs/>
          <w:szCs w:val="20"/>
          <w:lang w:eastAsia="es-ES" w:bidi="ar-SA"/>
        </w:rPr>
        <w:t>Registered unemployment in the Principality of Andorra during the pandemic reached levels not seen since records began. However, in the subsequent years, the figures returned to normal levels. As at the end of 2025, a total of 198 job seekers were registered with the Employment Service.</w:t>
      </w:r>
    </w:p>
    <w:tbl>
      <w:tblPr>
        <w:tblStyle w:val="TableGrid"/>
        <w:tblpPr w:leftFromText="141" w:rightFromText="141" w:vertAnchor="text" w:horzAnchor="margin" w:tblpY="87"/>
        <w:tblW w:w="711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4" w:type="dxa"/>
          <w:right w:w="14" w:type="dxa"/>
        </w:tblCellMar>
        <w:tblLook w:val="04A0" w:firstRow="1" w:lastRow="0" w:firstColumn="1" w:lastColumn="0" w:noHBand="0" w:noVBand="1"/>
      </w:tblPr>
      <w:tblGrid>
        <w:gridCol w:w="1983"/>
        <w:gridCol w:w="427"/>
        <w:gridCol w:w="427"/>
        <w:gridCol w:w="427"/>
        <w:gridCol w:w="428"/>
        <w:gridCol w:w="427"/>
        <w:gridCol w:w="427"/>
        <w:gridCol w:w="427"/>
        <w:gridCol w:w="428"/>
        <w:gridCol w:w="427"/>
        <w:gridCol w:w="427"/>
        <w:gridCol w:w="427"/>
        <w:gridCol w:w="428"/>
      </w:tblGrid>
      <w:tr w:rsidR="00811506" w14:paraId="5B55BAB1" w14:textId="77777777">
        <w:tc>
          <w:tcPr>
            <w:tcW w:w="1983" w:type="dxa"/>
            <w:vAlign w:val="bottom"/>
            <w:hideMark/>
          </w:tcPr>
          <w:p w14:paraId="11052D50" w14:textId="77777777" w:rsidR="00811506" w:rsidRDefault="00811506" w:rsidP="009236AC">
            <w:pPr>
              <w:pBdr>
                <w:bottom w:val="single" w:sz="4" w:space="1" w:color="auto"/>
              </w:pBdr>
              <w:spacing w:before="20" w:after="0"/>
              <w:jc w:val="left"/>
              <w:rPr>
                <w:rFonts w:eastAsia="Calibri"/>
                <w:b/>
                <w:sz w:val="12"/>
                <w:szCs w:val="12"/>
                <w:lang w:eastAsia="en-US"/>
              </w:rPr>
            </w:pPr>
            <w:r>
              <w:rPr>
                <w:rFonts w:eastAsia="Calibri"/>
                <w:b/>
                <w:sz w:val="12"/>
                <w:szCs w:val="12"/>
                <w:lang w:eastAsia="en-US"/>
              </w:rPr>
              <w:t>Registered Unemployment</w:t>
            </w:r>
          </w:p>
        </w:tc>
        <w:tc>
          <w:tcPr>
            <w:tcW w:w="427" w:type="dxa"/>
            <w:vAlign w:val="center"/>
            <w:hideMark/>
          </w:tcPr>
          <w:p w14:paraId="0EA81EAC" w14:textId="77777777" w:rsidR="00811506" w:rsidRDefault="00811506" w:rsidP="009236AC">
            <w:pPr>
              <w:pBdr>
                <w:bottom w:val="single" w:sz="4" w:space="1" w:color="auto"/>
              </w:pBdr>
              <w:spacing w:before="20" w:after="0"/>
              <w:jc w:val="center"/>
              <w:rPr>
                <w:rFonts w:eastAsia="Calibri"/>
                <w:b/>
                <w:sz w:val="12"/>
                <w:szCs w:val="12"/>
                <w:lang w:eastAsia="en-US"/>
              </w:rPr>
            </w:pPr>
            <w:r>
              <w:rPr>
                <w:rFonts w:eastAsia="Calibri"/>
                <w:b/>
                <w:sz w:val="12"/>
                <w:szCs w:val="12"/>
                <w:lang w:eastAsia="en-US"/>
              </w:rPr>
              <w:t xml:space="preserve">6 </w:t>
            </w:r>
            <w:r>
              <w:rPr>
                <w:rFonts w:eastAsia="Calibri"/>
                <w:b/>
                <w:sz w:val="12"/>
                <w:szCs w:val="12"/>
                <w:lang w:eastAsia="en-US"/>
              </w:rPr>
              <w:br/>
              <w:t>2020</w:t>
            </w:r>
          </w:p>
        </w:tc>
        <w:tc>
          <w:tcPr>
            <w:tcW w:w="427" w:type="dxa"/>
            <w:vAlign w:val="center"/>
            <w:hideMark/>
          </w:tcPr>
          <w:p w14:paraId="62AD6055" w14:textId="77777777" w:rsidR="00811506" w:rsidRDefault="00811506" w:rsidP="009236AC">
            <w:pPr>
              <w:pBdr>
                <w:bottom w:val="single" w:sz="4" w:space="1" w:color="auto"/>
              </w:pBdr>
              <w:spacing w:before="20" w:after="0"/>
              <w:jc w:val="center"/>
              <w:rPr>
                <w:b/>
                <w:sz w:val="12"/>
                <w:szCs w:val="12"/>
                <w:lang w:eastAsia="en-US"/>
              </w:rPr>
            </w:pPr>
            <w:r>
              <w:rPr>
                <w:b/>
                <w:sz w:val="12"/>
                <w:szCs w:val="12"/>
                <w:lang w:eastAsia="en-US"/>
              </w:rPr>
              <w:t>12</w:t>
            </w:r>
            <w:r>
              <w:rPr>
                <w:b/>
                <w:sz w:val="12"/>
                <w:szCs w:val="12"/>
                <w:lang w:eastAsia="en-US"/>
              </w:rPr>
              <w:br/>
              <w:t>2020</w:t>
            </w:r>
          </w:p>
        </w:tc>
        <w:tc>
          <w:tcPr>
            <w:tcW w:w="427" w:type="dxa"/>
            <w:vAlign w:val="center"/>
            <w:hideMark/>
          </w:tcPr>
          <w:p w14:paraId="30559165" w14:textId="77777777" w:rsidR="00811506" w:rsidRDefault="00811506" w:rsidP="009236AC">
            <w:pPr>
              <w:pBdr>
                <w:bottom w:val="single" w:sz="4" w:space="1" w:color="auto"/>
              </w:pBdr>
              <w:spacing w:before="20" w:after="0"/>
              <w:jc w:val="center"/>
              <w:rPr>
                <w:b/>
                <w:sz w:val="12"/>
                <w:szCs w:val="12"/>
                <w:lang w:eastAsia="en-US"/>
              </w:rPr>
            </w:pPr>
            <w:r>
              <w:rPr>
                <w:b/>
                <w:sz w:val="12"/>
                <w:szCs w:val="12"/>
                <w:lang w:eastAsia="en-US"/>
              </w:rPr>
              <w:t>6</w:t>
            </w:r>
            <w:r>
              <w:rPr>
                <w:b/>
                <w:sz w:val="12"/>
                <w:szCs w:val="12"/>
                <w:lang w:eastAsia="en-US"/>
              </w:rPr>
              <w:br/>
              <w:t>2021</w:t>
            </w:r>
          </w:p>
        </w:tc>
        <w:tc>
          <w:tcPr>
            <w:tcW w:w="428" w:type="dxa"/>
            <w:vAlign w:val="center"/>
            <w:hideMark/>
          </w:tcPr>
          <w:p w14:paraId="5DB79479" w14:textId="77777777" w:rsidR="00811506" w:rsidRDefault="00811506" w:rsidP="009236AC">
            <w:pPr>
              <w:pBdr>
                <w:bottom w:val="single" w:sz="4" w:space="1" w:color="auto"/>
              </w:pBdr>
              <w:spacing w:before="20" w:after="0"/>
              <w:jc w:val="center"/>
              <w:rPr>
                <w:b/>
                <w:sz w:val="12"/>
                <w:szCs w:val="12"/>
                <w:lang w:eastAsia="en-US"/>
              </w:rPr>
            </w:pPr>
            <w:r>
              <w:rPr>
                <w:b/>
                <w:sz w:val="12"/>
                <w:szCs w:val="12"/>
                <w:lang w:eastAsia="en-US"/>
              </w:rPr>
              <w:t>12</w:t>
            </w:r>
            <w:r>
              <w:rPr>
                <w:b/>
                <w:sz w:val="12"/>
                <w:szCs w:val="12"/>
                <w:lang w:eastAsia="en-US"/>
              </w:rPr>
              <w:br/>
              <w:t>2021</w:t>
            </w:r>
          </w:p>
        </w:tc>
        <w:tc>
          <w:tcPr>
            <w:tcW w:w="427" w:type="dxa"/>
            <w:vAlign w:val="center"/>
            <w:hideMark/>
          </w:tcPr>
          <w:p w14:paraId="66C7DC6B" w14:textId="77777777" w:rsidR="00811506" w:rsidRDefault="00811506" w:rsidP="009236AC">
            <w:pPr>
              <w:pBdr>
                <w:bottom w:val="single" w:sz="4" w:space="1" w:color="auto"/>
              </w:pBdr>
              <w:spacing w:before="20" w:after="0"/>
              <w:jc w:val="center"/>
              <w:rPr>
                <w:rFonts w:eastAsia="Calibri"/>
                <w:b/>
                <w:sz w:val="12"/>
                <w:szCs w:val="12"/>
                <w:lang w:eastAsia="en-US"/>
              </w:rPr>
            </w:pPr>
            <w:r>
              <w:rPr>
                <w:b/>
                <w:sz w:val="12"/>
                <w:szCs w:val="12"/>
                <w:lang w:eastAsia="en-US"/>
              </w:rPr>
              <w:t>6</w:t>
            </w:r>
            <w:r>
              <w:rPr>
                <w:b/>
                <w:sz w:val="12"/>
                <w:szCs w:val="12"/>
                <w:lang w:eastAsia="en-US"/>
              </w:rPr>
              <w:br/>
              <w:t>2022</w:t>
            </w:r>
          </w:p>
        </w:tc>
        <w:tc>
          <w:tcPr>
            <w:tcW w:w="427" w:type="dxa"/>
            <w:vAlign w:val="center"/>
            <w:hideMark/>
          </w:tcPr>
          <w:p w14:paraId="1C5FD562" w14:textId="77777777" w:rsidR="00811506" w:rsidRDefault="00811506" w:rsidP="009236AC">
            <w:pPr>
              <w:pBdr>
                <w:bottom w:val="single" w:sz="4" w:space="1" w:color="auto"/>
              </w:pBdr>
              <w:spacing w:before="20" w:after="0"/>
              <w:jc w:val="center"/>
              <w:rPr>
                <w:rFonts w:eastAsia="Calibri"/>
                <w:b/>
                <w:sz w:val="12"/>
                <w:szCs w:val="12"/>
                <w:lang w:eastAsia="en-US"/>
              </w:rPr>
            </w:pPr>
            <w:r>
              <w:rPr>
                <w:b/>
                <w:sz w:val="12"/>
                <w:szCs w:val="12"/>
                <w:lang w:eastAsia="en-US"/>
              </w:rPr>
              <w:t>12</w:t>
            </w:r>
            <w:r>
              <w:rPr>
                <w:b/>
                <w:sz w:val="12"/>
                <w:szCs w:val="12"/>
                <w:lang w:eastAsia="en-US"/>
              </w:rPr>
              <w:br/>
              <w:t>2022</w:t>
            </w:r>
          </w:p>
        </w:tc>
        <w:tc>
          <w:tcPr>
            <w:tcW w:w="427" w:type="dxa"/>
            <w:vAlign w:val="center"/>
            <w:hideMark/>
          </w:tcPr>
          <w:p w14:paraId="2389C248" w14:textId="77777777" w:rsidR="00811506" w:rsidRDefault="00811506" w:rsidP="009236AC">
            <w:pPr>
              <w:pBdr>
                <w:bottom w:val="single" w:sz="4" w:space="1" w:color="auto"/>
              </w:pBdr>
              <w:spacing w:before="20" w:after="0"/>
              <w:jc w:val="center"/>
              <w:rPr>
                <w:rFonts w:eastAsia="Calibri"/>
                <w:b/>
                <w:sz w:val="12"/>
                <w:szCs w:val="12"/>
                <w:lang w:eastAsia="en-US"/>
              </w:rPr>
            </w:pPr>
            <w:r>
              <w:rPr>
                <w:b/>
                <w:sz w:val="12"/>
                <w:szCs w:val="12"/>
                <w:lang w:eastAsia="en-US"/>
              </w:rPr>
              <w:t>6</w:t>
            </w:r>
            <w:r>
              <w:rPr>
                <w:b/>
                <w:sz w:val="12"/>
                <w:szCs w:val="12"/>
                <w:lang w:eastAsia="en-US"/>
              </w:rPr>
              <w:br/>
              <w:t>2023</w:t>
            </w:r>
          </w:p>
        </w:tc>
        <w:tc>
          <w:tcPr>
            <w:tcW w:w="428" w:type="dxa"/>
            <w:vAlign w:val="center"/>
            <w:hideMark/>
          </w:tcPr>
          <w:p w14:paraId="76EF080A" w14:textId="77777777" w:rsidR="00811506" w:rsidRDefault="00811506" w:rsidP="009236AC">
            <w:pPr>
              <w:pBdr>
                <w:bottom w:val="single" w:sz="4" w:space="1" w:color="auto"/>
              </w:pBdr>
              <w:spacing w:before="20" w:after="0"/>
              <w:jc w:val="center"/>
              <w:rPr>
                <w:rFonts w:eastAsia="Calibri"/>
                <w:b/>
                <w:sz w:val="12"/>
                <w:szCs w:val="12"/>
                <w:lang w:eastAsia="en-US"/>
              </w:rPr>
            </w:pPr>
            <w:r>
              <w:rPr>
                <w:b/>
                <w:sz w:val="12"/>
                <w:szCs w:val="12"/>
                <w:lang w:eastAsia="en-US"/>
              </w:rPr>
              <w:t>12</w:t>
            </w:r>
            <w:r>
              <w:rPr>
                <w:b/>
                <w:sz w:val="12"/>
                <w:szCs w:val="12"/>
                <w:lang w:eastAsia="en-US"/>
              </w:rPr>
              <w:br/>
              <w:t>2023</w:t>
            </w:r>
          </w:p>
        </w:tc>
        <w:tc>
          <w:tcPr>
            <w:tcW w:w="427" w:type="dxa"/>
            <w:vAlign w:val="center"/>
            <w:hideMark/>
          </w:tcPr>
          <w:p w14:paraId="4B145733" w14:textId="77777777" w:rsidR="00811506" w:rsidRDefault="00811506" w:rsidP="009236AC">
            <w:pPr>
              <w:pBdr>
                <w:bottom w:val="single" w:sz="4" w:space="1" w:color="auto"/>
              </w:pBdr>
              <w:spacing w:before="20" w:after="0"/>
              <w:jc w:val="center"/>
              <w:rPr>
                <w:rFonts w:eastAsia="Calibri"/>
                <w:b/>
                <w:sz w:val="12"/>
                <w:szCs w:val="12"/>
                <w:lang w:eastAsia="en-US"/>
              </w:rPr>
            </w:pPr>
            <w:r>
              <w:rPr>
                <w:b/>
                <w:sz w:val="12"/>
                <w:szCs w:val="12"/>
                <w:lang w:eastAsia="en-US"/>
              </w:rPr>
              <w:t>6</w:t>
            </w:r>
            <w:r>
              <w:rPr>
                <w:b/>
                <w:sz w:val="12"/>
                <w:szCs w:val="12"/>
                <w:lang w:eastAsia="en-US"/>
              </w:rPr>
              <w:br/>
              <w:t>2024</w:t>
            </w:r>
          </w:p>
        </w:tc>
        <w:tc>
          <w:tcPr>
            <w:tcW w:w="427" w:type="dxa"/>
            <w:vAlign w:val="center"/>
            <w:hideMark/>
          </w:tcPr>
          <w:p w14:paraId="66622B33" w14:textId="77777777" w:rsidR="00811506" w:rsidRDefault="00811506" w:rsidP="009236AC">
            <w:pPr>
              <w:pBdr>
                <w:bottom w:val="single" w:sz="4" w:space="1" w:color="auto"/>
              </w:pBdr>
              <w:spacing w:before="20" w:after="0"/>
              <w:jc w:val="center"/>
              <w:rPr>
                <w:rFonts w:eastAsia="Calibri"/>
                <w:b/>
                <w:sz w:val="12"/>
                <w:szCs w:val="12"/>
                <w:lang w:eastAsia="en-US"/>
              </w:rPr>
            </w:pPr>
            <w:r>
              <w:rPr>
                <w:b/>
                <w:sz w:val="12"/>
                <w:szCs w:val="12"/>
                <w:lang w:eastAsia="en-US"/>
              </w:rPr>
              <w:t>12</w:t>
            </w:r>
            <w:r>
              <w:rPr>
                <w:b/>
                <w:sz w:val="12"/>
                <w:szCs w:val="12"/>
                <w:lang w:eastAsia="en-US"/>
              </w:rPr>
              <w:br/>
              <w:t>2024</w:t>
            </w:r>
          </w:p>
        </w:tc>
        <w:tc>
          <w:tcPr>
            <w:tcW w:w="427" w:type="dxa"/>
            <w:tcBorders>
              <w:top w:val="nil"/>
              <w:left w:val="nil"/>
              <w:bottom w:val="single" w:sz="4" w:space="0" w:color="auto"/>
              <w:right w:val="nil"/>
            </w:tcBorders>
            <w:vAlign w:val="center"/>
            <w:hideMark/>
          </w:tcPr>
          <w:p w14:paraId="5F201E0A" w14:textId="77777777" w:rsidR="00811506" w:rsidRDefault="00811506" w:rsidP="009236AC">
            <w:pPr>
              <w:spacing w:before="20" w:after="0"/>
              <w:jc w:val="center"/>
              <w:rPr>
                <w:rFonts w:eastAsia="Calibri"/>
                <w:sz w:val="12"/>
                <w:szCs w:val="12"/>
                <w:lang w:eastAsia="en-US"/>
              </w:rPr>
            </w:pPr>
            <w:r>
              <w:rPr>
                <w:b/>
                <w:sz w:val="12"/>
                <w:szCs w:val="12"/>
                <w:lang w:eastAsia="en-US"/>
              </w:rPr>
              <w:t>6</w:t>
            </w:r>
            <w:r>
              <w:rPr>
                <w:b/>
                <w:sz w:val="12"/>
                <w:szCs w:val="12"/>
                <w:lang w:eastAsia="en-US"/>
              </w:rPr>
              <w:br/>
              <w:t>2025</w:t>
            </w:r>
          </w:p>
        </w:tc>
        <w:tc>
          <w:tcPr>
            <w:tcW w:w="428" w:type="dxa"/>
            <w:tcBorders>
              <w:top w:val="nil"/>
              <w:left w:val="nil"/>
              <w:bottom w:val="single" w:sz="4" w:space="0" w:color="auto"/>
              <w:right w:val="nil"/>
            </w:tcBorders>
            <w:vAlign w:val="center"/>
            <w:hideMark/>
          </w:tcPr>
          <w:p w14:paraId="6E2D4FA7" w14:textId="77777777" w:rsidR="00811506" w:rsidRDefault="00811506" w:rsidP="009236AC">
            <w:pPr>
              <w:spacing w:after="0"/>
              <w:jc w:val="center"/>
              <w:rPr>
                <w:rFonts w:eastAsia="Calibri"/>
                <w:sz w:val="12"/>
                <w:szCs w:val="12"/>
                <w:lang w:eastAsia="en-US" w:bidi="ar-SA"/>
              </w:rPr>
            </w:pPr>
            <w:r>
              <w:rPr>
                <w:b/>
                <w:sz w:val="12"/>
                <w:szCs w:val="12"/>
              </w:rPr>
              <w:t>12</w:t>
            </w:r>
            <w:r>
              <w:rPr>
                <w:b/>
                <w:sz w:val="12"/>
                <w:szCs w:val="12"/>
              </w:rPr>
              <w:br/>
              <w:t>2025</w:t>
            </w:r>
          </w:p>
        </w:tc>
      </w:tr>
      <w:tr w:rsidR="00811506" w14:paraId="203C530C" w14:textId="77777777">
        <w:tc>
          <w:tcPr>
            <w:tcW w:w="1983" w:type="dxa"/>
            <w:hideMark/>
          </w:tcPr>
          <w:p w14:paraId="02E8106A" w14:textId="77777777" w:rsidR="00811506" w:rsidRDefault="00811506" w:rsidP="009236AC">
            <w:pPr>
              <w:tabs>
                <w:tab w:val="right" w:leader="dot" w:pos="1139"/>
              </w:tabs>
              <w:spacing w:before="20" w:after="0"/>
              <w:jc w:val="left"/>
              <w:rPr>
                <w:rFonts w:eastAsia="Calibri"/>
                <w:sz w:val="12"/>
                <w:szCs w:val="12"/>
                <w:lang w:eastAsia="en-US"/>
              </w:rPr>
            </w:pPr>
            <w:r>
              <w:rPr>
                <w:rFonts w:eastAsia="Calibri"/>
                <w:sz w:val="12"/>
                <w:szCs w:val="12"/>
                <w:lang w:eastAsia="en-US"/>
              </w:rPr>
              <w:t>Registered Unemployment</w:t>
            </w:r>
            <w:r>
              <w:rPr>
                <w:rFonts w:eastAsia="Calibri"/>
                <w:sz w:val="12"/>
                <w:szCs w:val="12"/>
                <w:lang w:eastAsia="en-US"/>
              </w:rPr>
              <w:tab/>
            </w:r>
          </w:p>
        </w:tc>
        <w:tc>
          <w:tcPr>
            <w:tcW w:w="427" w:type="dxa"/>
            <w:vAlign w:val="center"/>
            <w:hideMark/>
          </w:tcPr>
          <w:p w14:paraId="1BCA6C81" w14:textId="77777777" w:rsidR="00811506" w:rsidRDefault="00811506" w:rsidP="009236AC">
            <w:pPr>
              <w:spacing w:before="20" w:after="0"/>
              <w:jc w:val="center"/>
              <w:rPr>
                <w:rFonts w:eastAsia="Calibri"/>
                <w:sz w:val="12"/>
                <w:szCs w:val="12"/>
                <w:lang w:eastAsia="en-US"/>
              </w:rPr>
            </w:pPr>
            <w:r>
              <w:rPr>
                <w:rFonts w:eastAsia="Calibri"/>
                <w:sz w:val="12"/>
                <w:szCs w:val="12"/>
                <w:lang w:eastAsia="en-US"/>
              </w:rPr>
              <w:t>1,456</w:t>
            </w:r>
          </w:p>
        </w:tc>
        <w:tc>
          <w:tcPr>
            <w:tcW w:w="427" w:type="dxa"/>
            <w:vAlign w:val="center"/>
            <w:hideMark/>
          </w:tcPr>
          <w:p w14:paraId="3FB15AF8" w14:textId="77777777" w:rsidR="00811506" w:rsidRDefault="00811506" w:rsidP="009236AC">
            <w:pPr>
              <w:spacing w:before="20" w:after="0"/>
              <w:jc w:val="center"/>
              <w:rPr>
                <w:sz w:val="12"/>
                <w:szCs w:val="12"/>
                <w:lang w:eastAsia="en-US"/>
              </w:rPr>
            </w:pPr>
            <w:r>
              <w:rPr>
                <w:sz w:val="12"/>
                <w:szCs w:val="12"/>
                <w:lang w:eastAsia="en-US"/>
              </w:rPr>
              <w:t>1160</w:t>
            </w:r>
          </w:p>
        </w:tc>
        <w:tc>
          <w:tcPr>
            <w:tcW w:w="427" w:type="dxa"/>
            <w:vAlign w:val="center"/>
            <w:hideMark/>
          </w:tcPr>
          <w:p w14:paraId="11FBBF3A" w14:textId="77777777" w:rsidR="00811506" w:rsidRDefault="00811506" w:rsidP="009236AC">
            <w:pPr>
              <w:spacing w:before="20" w:after="0"/>
              <w:jc w:val="center"/>
              <w:rPr>
                <w:sz w:val="12"/>
                <w:szCs w:val="12"/>
                <w:lang w:eastAsia="en-US"/>
              </w:rPr>
            </w:pPr>
            <w:r>
              <w:rPr>
                <w:sz w:val="12"/>
                <w:szCs w:val="12"/>
                <w:lang w:eastAsia="en-US"/>
              </w:rPr>
              <w:t>847</w:t>
            </w:r>
          </w:p>
        </w:tc>
        <w:tc>
          <w:tcPr>
            <w:tcW w:w="428" w:type="dxa"/>
            <w:vAlign w:val="center"/>
            <w:hideMark/>
          </w:tcPr>
          <w:p w14:paraId="01E3D377" w14:textId="77777777" w:rsidR="00811506" w:rsidRDefault="00811506" w:rsidP="009236AC">
            <w:pPr>
              <w:spacing w:before="20" w:after="0"/>
              <w:jc w:val="center"/>
              <w:rPr>
                <w:sz w:val="12"/>
                <w:szCs w:val="12"/>
                <w:lang w:eastAsia="en-US"/>
              </w:rPr>
            </w:pPr>
            <w:r>
              <w:rPr>
                <w:sz w:val="12"/>
                <w:szCs w:val="12"/>
                <w:lang w:eastAsia="en-US"/>
              </w:rPr>
              <w:t>428</w:t>
            </w:r>
          </w:p>
        </w:tc>
        <w:tc>
          <w:tcPr>
            <w:tcW w:w="427" w:type="dxa"/>
            <w:vAlign w:val="center"/>
            <w:hideMark/>
          </w:tcPr>
          <w:p w14:paraId="1C3422F9" w14:textId="77777777" w:rsidR="00811506" w:rsidRDefault="00811506" w:rsidP="009236AC">
            <w:pPr>
              <w:spacing w:before="20" w:after="0"/>
              <w:jc w:val="center"/>
              <w:rPr>
                <w:rFonts w:eastAsia="Calibri"/>
                <w:sz w:val="12"/>
                <w:szCs w:val="12"/>
                <w:lang w:eastAsia="en-US"/>
              </w:rPr>
            </w:pPr>
            <w:r>
              <w:rPr>
                <w:sz w:val="12"/>
                <w:szCs w:val="12"/>
                <w:lang w:eastAsia="en-US"/>
              </w:rPr>
              <w:t>410</w:t>
            </w:r>
          </w:p>
        </w:tc>
        <w:tc>
          <w:tcPr>
            <w:tcW w:w="427" w:type="dxa"/>
            <w:vAlign w:val="center"/>
            <w:hideMark/>
          </w:tcPr>
          <w:p w14:paraId="172E5A6B" w14:textId="77777777" w:rsidR="00811506" w:rsidRDefault="00811506" w:rsidP="009236AC">
            <w:pPr>
              <w:spacing w:before="20" w:after="0"/>
              <w:jc w:val="center"/>
              <w:rPr>
                <w:rFonts w:eastAsia="Calibri"/>
                <w:sz w:val="12"/>
                <w:szCs w:val="12"/>
                <w:lang w:eastAsia="en-US"/>
              </w:rPr>
            </w:pPr>
            <w:r>
              <w:rPr>
                <w:sz w:val="12"/>
                <w:szCs w:val="12"/>
                <w:lang w:eastAsia="en-US"/>
              </w:rPr>
              <w:t>370</w:t>
            </w:r>
          </w:p>
        </w:tc>
        <w:tc>
          <w:tcPr>
            <w:tcW w:w="427" w:type="dxa"/>
            <w:vAlign w:val="center"/>
            <w:hideMark/>
          </w:tcPr>
          <w:p w14:paraId="684F6893" w14:textId="77777777" w:rsidR="00811506" w:rsidRDefault="00811506" w:rsidP="009236AC">
            <w:pPr>
              <w:spacing w:before="20" w:after="0"/>
              <w:jc w:val="center"/>
              <w:rPr>
                <w:rFonts w:eastAsia="Calibri"/>
                <w:sz w:val="12"/>
                <w:szCs w:val="12"/>
                <w:lang w:eastAsia="en-US"/>
              </w:rPr>
            </w:pPr>
            <w:r>
              <w:rPr>
                <w:sz w:val="12"/>
                <w:szCs w:val="12"/>
                <w:lang w:eastAsia="en-US"/>
              </w:rPr>
              <w:t>330</w:t>
            </w:r>
          </w:p>
        </w:tc>
        <w:tc>
          <w:tcPr>
            <w:tcW w:w="428" w:type="dxa"/>
            <w:vAlign w:val="center"/>
            <w:hideMark/>
          </w:tcPr>
          <w:p w14:paraId="496BC7F6" w14:textId="77777777" w:rsidR="00811506" w:rsidRDefault="00811506" w:rsidP="009236AC">
            <w:pPr>
              <w:spacing w:before="20" w:after="0"/>
              <w:jc w:val="center"/>
              <w:rPr>
                <w:rFonts w:eastAsia="Calibri"/>
                <w:sz w:val="12"/>
                <w:szCs w:val="12"/>
                <w:lang w:eastAsia="en-US"/>
              </w:rPr>
            </w:pPr>
            <w:r>
              <w:rPr>
                <w:sz w:val="12"/>
                <w:szCs w:val="12"/>
                <w:lang w:eastAsia="en-US"/>
              </w:rPr>
              <w:t>292</w:t>
            </w:r>
          </w:p>
        </w:tc>
        <w:tc>
          <w:tcPr>
            <w:tcW w:w="427" w:type="dxa"/>
            <w:vAlign w:val="center"/>
            <w:hideMark/>
          </w:tcPr>
          <w:p w14:paraId="46E30C2C" w14:textId="77777777" w:rsidR="00811506" w:rsidRDefault="00811506" w:rsidP="009236AC">
            <w:pPr>
              <w:spacing w:before="20" w:after="0"/>
              <w:jc w:val="center"/>
              <w:rPr>
                <w:rFonts w:eastAsia="Calibri"/>
                <w:sz w:val="12"/>
                <w:szCs w:val="12"/>
                <w:lang w:eastAsia="en-US"/>
              </w:rPr>
            </w:pPr>
            <w:r>
              <w:rPr>
                <w:sz w:val="12"/>
                <w:szCs w:val="12"/>
                <w:lang w:eastAsia="en-US"/>
              </w:rPr>
              <w:t>334</w:t>
            </w:r>
          </w:p>
        </w:tc>
        <w:tc>
          <w:tcPr>
            <w:tcW w:w="427" w:type="dxa"/>
            <w:vAlign w:val="center"/>
            <w:hideMark/>
          </w:tcPr>
          <w:p w14:paraId="0F56CBBB" w14:textId="77777777" w:rsidR="00811506" w:rsidRDefault="00811506" w:rsidP="009236AC">
            <w:pPr>
              <w:spacing w:before="20" w:after="0"/>
              <w:jc w:val="center"/>
              <w:rPr>
                <w:rFonts w:eastAsia="Calibri"/>
                <w:sz w:val="12"/>
                <w:szCs w:val="12"/>
                <w:lang w:eastAsia="en-US"/>
              </w:rPr>
            </w:pPr>
            <w:r>
              <w:rPr>
                <w:sz w:val="12"/>
                <w:szCs w:val="12"/>
                <w:lang w:eastAsia="en-US"/>
              </w:rPr>
              <w:t>241</w:t>
            </w:r>
          </w:p>
        </w:tc>
        <w:tc>
          <w:tcPr>
            <w:tcW w:w="427" w:type="dxa"/>
            <w:tcBorders>
              <w:top w:val="single" w:sz="4" w:space="0" w:color="auto"/>
              <w:left w:val="nil"/>
              <w:bottom w:val="nil"/>
              <w:right w:val="nil"/>
            </w:tcBorders>
            <w:vAlign w:val="center"/>
            <w:hideMark/>
          </w:tcPr>
          <w:p w14:paraId="0FD26CF3" w14:textId="77777777" w:rsidR="00811506" w:rsidRDefault="00811506" w:rsidP="009236AC">
            <w:pPr>
              <w:spacing w:after="0"/>
              <w:jc w:val="center"/>
              <w:rPr>
                <w:rFonts w:eastAsia="Calibri"/>
                <w:sz w:val="12"/>
                <w:szCs w:val="12"/>
                <w:lang w:eastAsia="en-US" w:bidi="ar-SA"/>
              </w:rPr>
            </w:pPr>
            <w:r>
              <w:rPr>
                <w:sz w:val="12"/>
                <w:szCs w:val="12"/>
              </w:rPr>
              <w:t>267</w:t>
            </w:r>
          </w:p>
        </w:tc>
        <w:tc>
          <w:tcPr>
            <w:tcW w:w="428" w:type="dxa"/>
            <w:tcBorders>
              <w:top w:val="single" w:sz="4" w:space="0" w:color="auto"/>
              <w:left w:val="nil"/>
              <w:bottom w:val="nil"/>
              <w:right w:val="nil"/>
            </w:tcBorders>
            <w:vAlign w:val="center"/>
            <w:hideMark/>
          </w:tcPr>
          <w:p w14:paraId="16AA599B" w14:textId="77777777" w:rsidR="00811506" w:rsidRDefault="00811506" w:rsidP="009236AC">
            <w:pPr>
              <w:spacing w:after="0"/>
              <w:jc w:val="center"/>
              <w:rPr>
                <w:rFonts w:eastAsia="Calibri"/>
                <w:sz w:val="12"/>
                <w:szCs w:val="12"/>
                <w:lang w:eastAsia="en-US" w:bidi="ar-SA"/>
              </w:rPr>
            </w:pPr>
            <w:r>
              <w:rPr>
                <w:sz w:val="12"/>
                <w:szCs w:val="12"/>
              </w:rPr>
              <w:t>198</w:t>
            </w:r>
          </w:p>
        </w:tc>
      </w:tr>
      <w:tr w:rsidR="00811506" w14:paraId="693566C8" w14:textId="77777777">
        <w:tc>
          <w:tcPr>
            <w:tcW w:w="1983" w:type="dxa"/>
            <w:hideMark/>
          </w:tcPr>
          <w:p w14:paraId="454AAEA1" w14:textId="77777777" w:rsidR="00811506" w:rsidRDefault="00811506" w:rsidP="009236AC">
            <w:pPr>
              <w:tabs>
                <w:tab w:val="right" w:leader="dot" w:pos="1139"/>
              </w:tabs>
              <w:spacing w:before="20" w:after="0"/>
              <w:jc w:val="left"/>
              <w:rPr>
                <w:rFonts w:eastAsia="Calibri"/>
                <w:sz w:val="12"/>
                <w:szCs w:val="12"/>
                <w:lang w:eastAsia="en-US"/>
              </w:rPr>
            </w:pPr>
            <w:r>
              <w:rPr>
                <w:rFonts w:eastAsia="Calibri"/>
                <w:sz w:val="12"/>
                <w:szCs w:val="12"/>
                <w:lang w:eastAsia="en-US"/>
              </w:rPr>
              <w:t>Non-Contributory Unemployment Allowance Beneficiaries</w:t>
            </w:r>
            <w:r>
              <w:rPr>
                <w:rFonts w:eastAsia="Calibri"/>
                <w:sz w:val="12"/>
                <w:szCs w:val="12"/>
                <w:lang w:eastAsia="en-US"/>
              </w:rPr>
              <w:tab/>
            </w:r>
          </w:p>
        </w:tc>
        <w:tc>
          <w:tcPr>
            <w:tcW w:w="427" w:type="dxa"/>
            <w:vAlign w:val="center"/>
            <w:hideMark/>
          </w:tcPr>
          <w:p w14:paraId="5D1A23F6" w14:textId="77777777" w:rsidR="00811506" w:rsidRDefault="00811506" w:rsidP="009236AC">
            <w:pPr>
              <w:spacing w:before="20" w:after="0"/>
              <w:jc w:val="center"/>
              <w:rPr>
                <w:rFonts w:eastAsia="Calibri"/>
                <w:sz w:val="12"/>
                <w:szCs w:val="12"/>
                <w:lang w:eastAsia="en-US"/>
              </w:rPr>
            </w:pPr>
            <w:r>
              <w:rPr>
                <w:rFonts w:eastAsia="Calibri"/>
                <w:sz w:val="12"/>
                <w:szCs w:val="12"/>
                <w:lang w:eastAsia="en-US"/>
              </w:rPr>
              <w:t>46</w:t>
            </w:r>
          </w:p>
        </w:tc>
        <w:tc>
          <w:tcPr>
            <w:tcW w:w="427" w:type="dxa"/>
            <w:vAlign w:val="center"/>
            <w:hideMark/>
          </w:tcPr>
          <w:p w14:paraId="4EE28D87" w14:textId="77777777" w:rsidR="00811506" w:rsidRDefault="00811506" w:rsidP="009236AC">
            <w:pPr>
              <w:spacing w:before="20" w:after="0"/>
              <w:jc w:val="center"/>
              <w:rPr>
                <w:sz w:val="12"/>
                <w:szCs w:val="12"/>
                <w:lang w:eastAsia="en-US"/>
              </w:rPr>
            </w:pPr>
            <w:r>
              <w:rPr>
                <w:sz w:val="12"/>
                <w:szCs w:val="12"/>
                <w:lang w:eastAsia="en-US"/>
              </w:rPr>
              <w:t>121</w:t>
            </w:r>
          </w:p>
        </w:tc>
        <w:tc>
          <w:tcPr>
            <w:tcW w:w="427" w:type="dxa"/>
            <w:vAlign w:val="center"/>
            <w:hideMark/>
          </w:tcPr>
          <w:p w14:paraId="645C42DE" w14:textId="77777777" w:rsidR="00811506" w:rsidRDefault="00811506" w:rsidP="009236AC">
            <w:pPr>
              <w:spacing w:before="20" w:after="0"/>
              <w:jc w:val="center"/>
              <w:rPr>
                <w:sz w:val="12"/>
                <w:szCs w:val="12"/>
                <w:lang w:eastAsia="en-US"/>
              </w:rPr>
            </w:pPr>
            <w:r>
              <w:rPr>
                <w:sz w:val="12"/>
                <w:szCs w:val="12"/>
                <w:lang w:eastAsia="en-US"/>
              </w:rPr>
              <w:t>198</w:t>
            </w:r>
          </w:p>
        </w:tc>
        <w:tc>
          <w:tcPr>
            <w:tcW w:w="428" w:type="dxa"/>
            <w:vAlign w:val="center"/>
            <w:hideMark/>
          </w:tcPr>
          <w:p w14:paraId="427E1BC9" w14:textId="77777777" w:rsidR="00811506" w:rsidRDefault="00811506" w:rsidP="009236AC">
            <w:pPr>
              <w:spacing w:before="20" w:after="0"/>
              <w:jc w:val="center"/>
              <w:rPr>
                <w:sz w:val="12"/>
                <w:szCs w:val="12"/>
                <w:lang w:eastAsia="en-US"/>
              </w:rPr>
            </w:pPr>
            <w:r>
              <w:rPr>
                <w:sz w:val="12"/>
                <w:szCs w:val="12"/>
                <w:lang w:eastAsia="en-US"/>
              </w:rPr>
              <w:t>35</w:t>
            </w:r>
          </w:p>
        </w:tc>
        <w:tc>
          <w:tcPr>
            <w:tcW w:w="427" w:type="dxa"/>
            <w:vAlign w:val="center"/>
            <w:hideMark/>
          </w:tcPr>
          <w:p w14:paraId="7AFCBF63" w14:textId="77777777" w:rsidR="00811506" w:rsidRDefault="00811506" w:rsidP="009236AC">
            <w:pPr>
              <w:spacing w:before="20" w:after="0"/>
              <w:jc w:val="center"/>
              <w:rPr>
                <w:rFonts w:eastAsia="Calibri"/>
                <w:sz w:val="12"/>
                <w:szCs w:val="12"/>
                <w:lang w:eastAsia="en-US"/>
              </w:rPr>
            </w:pPr>
            <w:r>
              <w:rPr>
                <w:sz w:val="12"/>
                <w:szCs w:val="12"/>
                <w:lang w:eastAsia="en-US"/>
              </w:rPr>
              <w:t>23</w:t>
            </w:r>
          </w:p>
        </w:tc>
        <w:tc>
          <w:tcPr>
            <w:tcW w:w="427" w:type="dxa"/>
            <w:vAlign w:val="center"/>
            <w:hideMark/>
          </w:tcPr>
          <w:p w14:paraId="4D474335" w14:textId="77777777" w:rsidR="00811506" w:rsidRDefault="00811506" w:rsidP="009236AC">
            <w:pPr>
              <w:spacing w:before="20" w:after="0"/>
              <w:jc w:val="center"/>
              <w:rPr>
                <w:rFonts w:eastAsia="Calibri"/>
                <w:sz w:val="12"/>
                <w:szCs w:val="12"/>
                <w:lang w:eastAsia="en-US"/>
              </w:rPr>
            </w:pPr>
            <w:r>
              <w:rPr>
                <w:sz w:val="12"/>
                <w:szCs w:val="12"/>
                <w:lang w:eastAsia="en-US"/>
              </w:rPr>
              <w:t>17</w:t>
            </w:r>
          </w:p>
        </w:tc>
        <w:tc>
          <w:tcPr>
            <w:tcW w:w="427" w:type="dxa"/>
            <w:vAlign w:val="center"/>
            <w:hideMark/>
          </w:tcPr>
          <w:p w14:paraId="41EA270A" w14:textId="77777777" w:rsidR="00811506" w:rsidRDefault="00811506" w:rsidP="009236AC">
            <w:pPr>
              <w:spacing w:before="20" w:after="0"/>
              <w:jc w:val="center"/>
              <w:rPr>
                <w:rFonts w:eastAsia="Calibri"/>
                <w:sz w:val="12"/>
                <w:szCs w:val="12"/>
                <w:lang w:eastAsia="en-US"/>
              </w:rPr>
            </w:pPr>
            <w:r>
              <w:rPr>
                <w:sz w:val="12"/>
                <w:szCs w:val="12"/>
                <w:lang w:eastAsia="en-US"/>
              </w:rPr>
              <w:t>19</w:t>
            </w:r>
          </w:p>
        </w:tc>
        <w:tc>
          <w:tcPr>
            <w:tcW w:w="428" w:type="dxa"/>
            <w:vAlign w:val="center"/>
            <w:hideMark/>
          </w:tcPr>
          <w:p w14:paraId="4EE87BDB" w14:textId="77777777" w:rsidR="00811506" w:rsidRDefault="00811506" w:rsidP="009236AC">
            <w:pPr>
              <w:spacing w:before="20" w:after="0"/>
              <w:jc w:val="center"/>
              <w:rPr>
                <w:rFonts w:eastAsia="Calibri"/>
                <w:sz w:val="12"/>
                <w:szCs w:val="12"/>
                <w:lang w:eastAsia="en-US"/>
              </w:rPr>
            </w:pPr>
            <w:r>
              <w:rPr>
                <w:sz w:val="12"/>
                <w:szCs w:val="12"/>
                <w:lang w:eastAsia="en-US"/>
              </w:rPr>
              <w:t>18</w:t>
            </w:r>
          </w:p>
        </w:tc>
        <w:tc>
          <w:tcPr>
            <w:tcW w:w="427" w:type="dxa"/>
            <w:vAlign w:val="center"/>
            <w:hideMark/>
          </w:tcPr>
          <w:p w14:paraId="47E45680" w14:textId="77777777" w:rsidR="00811506" w:rsidRDefault="00811506" w:rsidP="009236AC">
            <w:pPr>
              <w:spacing w:before="20" w:after="0"/>
              <w:jc w:val="center"/>
              <w:rPr>
                <w:rFonts w:eastAsia="Calibri"/>
                <w:sz w:val="12"/>
                <w:szCs w:val="12"/>
                <w:lang w:eastAsia="en-US"/>
              </w:rPr>
            </w:pPr>
            <w:r>
              <w:rPr>
                <w:sz w:val="12"/>
                <w:szCs w:val="12"/>
                <w:lang w:eastAsia="en-US"/>
              </w:rPr>
              <w:t>27</w:t>
            </w:r>
          </w:p>
        </w:tc>
        <w:tc>
          <w:tcPr>
            <w:tcW w:w="427" w:type="dxa"/>
            <w:vAlign w:val="center"/>
            <w:hideMark/>
          </w:tcPr>
          <w:p w14:paraId="1DD75374" w14:textId="77777777" w:rsidR="00811506" w:rsidRDefault="00811506" w:rsidP="009236AC">
            <w:pPr>
              <w:spacing w:before="20" w:after="0"/>
              <w:jc w:val="center"/>
              <w:rPr>
                <w:rFonts w:eastAsia="Calibri"/>
                <w:sz w:val="12"/>
                <w:szCs w:val="12"/>
                <w:lang w:eastAsia="en-US"/>
              </w:rPr>
            </w:pPr>
            <w:r>
              <w:rPr>
                <w:sz w:val="12"/>
                <w:szCs w:val="12"/>
                <w:lang w:eastAsia="en-US"/>
              </w:rPr>
              <w:t>14</w:t>
            </w:r>
          </w:p>
        </w:tc>
        <w:tc>
          <w:tcPr>
            <w:tcW w:w="427" w:type="dxa"/>
            <w:vAlign w:val="center"/>
            <w:hideMark/>
          </w:tcPr>
          <w:p w14:paraId="68A952A5" w14:textId="77777777" w:rsidR="00811506" w:rsidRDefault="00811506" w:rsidP="009236AC">
            <w:pPr>
              <w:spacing w:after="0"/>
              <w:jc w:val="center"/>
              <w:rPr>
                <w:rFonts w:eastAsia="Calibri"/>
                <w:sz w:val="12"/>
                <w:szCs w:val="12"/>
                <w:lang w:eastAsia="en-US" w:bidi="ar-SA"/>
              </w:rPr>
            </w:pPr>
            <w:r>
              <w:rPr>
                <w:sz w:val="12"/>
                <w:szCs w:val="12"/>
              </w:rPr>
              <w:t>11</w:t>
            </w:r>
          </w:p>
        </w:tc>
        <w:tc>
          <w:tcPr>
            <w:tcW w:w="428" w:type="dxa"/>
            <w:vAlign w:val="center"/>
            <w:hideMark/>
          </w:tcPr>
          <w:p w14:paraId="42D4650C" w14:textId="77777777" w:rsidR="00811506" w:rsidRDefault="00811506" w:rsidP="009236AC">
            <w:pPr>
              <w:spacing w:after="0"/>
              <w:jc w:val="center"/>
              <w:rPr>
                <w:rFonts w:eastAsia="Calibri"/>
                <w:sz w:val="12"/>
                <w:szCs w:val="12"/>
                <w:lang w:eastAsia="en-US" w:bidi="ar-SA"/>
              </w:rPr>
            </w:pPr>
            <w:r>
              <w:rPr>
                <w:sz w:val="12"/>
                <w:szCs w:val="12"/>
              </w:rPr>
              <w:t>9</w:t>
            </w:r>
          </w:p>
        </w:tc>
      </w:tr>
    </w:tbl>
    <w:p w14:paraId="4CF6C1BA" w14:textId="77777777" w:rsidR="002E0C35" w:rsidRPr="002E0C35" w:rsidRDefault="002E0C35" w:rsidP="002E0C35">
      <w:pPr>
        <w:spacing w:before="120" w:after="120" w:line="26" w:lineRule="atLeast"/>
        <w:rPr>
          <w:rFonts w:eastAsia="Calibri"/>
          <w:bCs/>
          <w:szCs w:val="20"/>
          <w:lang w:eastAsia="es-ES" w:bidi="ar-SA"/>
        </w:rPr>
      </w:pPr>
    </w:p>
    <w:p w14:paraId="5AB941D0" w14:textId="77777777" w:rsidR="00E27113" w:rsidRDefault="00E27113" w:rsidP="00E03EE2">
      <w:pPr>
        <w:pStyle w:val="AOHead2"/>
        <w:tabs>
          <w:tab w:val="clear" w:pos="720"/>
        </w:tabs>
        <w:spacing w:before="120" w:after="120" w:line="26" w:lineRule="atLeast"/>
        <w:rPr>
          <w:noProof/>
          <w:sz w:val="20"/>
          <w:szCs w:val="20"/>
          <w:lang w:eastAsia="es-ES"/>
        </w:rPr>
      </w:pPr>
    </w:p>
    <w:p w14:paraId="04AA7FAD" w14:textId="77777777" w:rsidR="00E27113" w:rsidRDefault="00E27113" w:rsidP="00E03EE2">
      <w:pPr>
        <w:pStyle w:val="AOHead2"/>
        <w:tabs>
          <w:tab w:val="clear" w:pos="720"/>
        </w:tabs>
        <w:spacing w:before="120" w:after="120" w:line="26" w:lineRule="atLeast"/>
        <w:rPr>
          <w:noProof/>
          <w:sz w:val="20"/>
          <w:szCs w:val="20"/>
          <w:lang w:eastAsia="es-ES"/>
        </w:rPr>
      </w:pPr>
    </w:p>
    <w:p w14:paraId="5C7AD7C9" w14:textId="101EB24A" w:rsidR="00F95D22" w:rsidRPr="0085022A" w:rsidRDefault="00F95D22" w:rsidP="00E03EE2">
      <w:pPr>
        <w:pStyle w:val="AOHead2"/>
        <w:tabs>
          <w:tab w:val="clear" w:pos="720"/>
        </w:tabs>
        <w:spacing w:before="120" w:after="120" w:line="26" w:lineRule="atLeast"/>
        <w:rPr>
          <w:noProof/>
          <w:sz w:val="20"/>
          <w:szCs w:val="20"/>
          <w:lang w:eastAsia="es-ES"/>
        </w:rPr>
      </w:pPr>
      <w:r w:rsidRPr="0085022A">
        <w:rPr>
          <w:noProof/>
          <w:sz w:val="20"/>
          <w:szCs w:val="20"/>
          <w:lang w:eastAsia="es-ES"/>
        </w:rPr>
        <w:t>Wages and Salaries</w:t>
      </w:r>
    </w:p>
    <w:p w14:paraId="6FB52E15" w14:textId="1A4ED479" w:rsidR="00F95D22" w:rsidRDefault="00F95D22" w:rsidP="00E03EE2">
      <w:pPr>
        <w:pStyle w:val="AODocTxt"/>
        <w:spacing w:before="120" w:after="120" w:line="26" w:lineRule="atLeast"/>
        <w:rPr>
          <w:bCs/>
          <w:sz w:val="20"/>
          <w:szCs w:val="20"/>
          <w:lang w:eastAsia="es-ES"/>
        </w:rPr>
      </w:pPr>
      <w:r w:rsidRPr="0085022A">
        <w:rPr>
          <w:bCs/>
          <w:sz w:val="20"/>
          <w:szCs w:val="20"/>
          <w:lang w:eastAsia="es-ES"/>
        </w:rPr>
        <w:t>Andorra has a minimum wage policy. As of 202</w:t>
      </w:r>
      <w:r w:rsidR="002E0C35">
        <w:rPr>
          <w:bCs/>
          <w:sz w:val="20"/>
          <w:szCs w:val="20"/>
          <w:lang w:eastAsia="es-ES"/>
        </w:rPr>
        <w:t>6</w:t>
      </w:r>
      <w:r w:rsidRPr="0085022A">
        <w:rPr>
          <w:bCs/>
          <w:sz w:val="20"/>
          <w:szCs w:val="20"/>
          <w:lang w:eastAsia="es-ES"/>
        </w:rPr>
        <w:t xml:space="preserve"> the minimum salary in Andorra is €</w:t>
      </w:r>
      <w:r w:rsidR="002E0C35" w:rsidRPr="002E0C35">
        <w:rPr>
          <w:bCs/>
          <w:sz w:val="20"/>
          <w:szCs w:val="20"/>
          <w:lang w:eastAsia="es-ES"/>
        </w:rPr>
        <w:t xml:space="preserve">1,525.33 </w:t>
      </w:r>
      <w:r w:rsidRPr="0085022A">
        <w:rPr>
          <w:bCs/>
          <w:sz w:val="20"/>
          <w:szCs w:val="20"/>
          <w:lang w:eastAsia="es-ES"/>
        </w:rPr>
        <w:t>per month. The minimum wage per hour is €</w:t>
      </w:r>
      <w:r w:rsidR="002E0C35">
        <w:rPr>
          <w:bCs/>
          <w:sz w:val="20"/>
          <w:szCs w:val="20"/>
          <w:lang w:eastAsia="es-ES"/>
        </w:rPr>
        <w:t>8</w:t>
      </w:r>
      <w:r w:rsidR="0012598C" w:rsidRPr="0085022A">
        <w:rPr>
          <w:bCs/>
          <w:sz w:val="20"/>
          <w:szCs w:val="20"/>
          <w:lang w:eastAsia="es-ES"/>
        </w:rPr>
        <w:t>.</w:t>
      </w:r>
      <w:r w:rsidR="002E0C35">
        <w:rPr>
          <w:bCs/>
          <w:sz w:val="20"/>
          <w:szCs w:val="20"/>
          <w:lang w:eastAsia="es-ES"/>
        </w:rPr>
        <w:t>80</w:t>
      </w:r>
      <w:r w:rsidRPr="0085022A">
        <w:rPr>
          <w:bCs/>
          <w:sz w:val="20"/>
          <w:szCs w:val="20"/>
          <w:lang w:eastAsia="es-ES"/>
        </w:rPr>
        <w:t>.</w:t>
      </w:r>
    </w:p>
    <w:tbl>
      <w:tblPr>
        <w:tblStyle w:val="TableGrid"/>
        <w:tblpPr w:leftFromText="141" w:rightFromText="141" w:vertAnchor="text" w:horzAnchor="margin" w:tblpY="113"/>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43" w:type="dxa"/>
          <w:right w:w="43" w:type="dxa"/>
        </w:tblCellMar>
        <w:tblLook w:val="04A0" w:firstRow="1" w:lastRow="0" w:firstColumn="1" w:lastColumn="0" w:noHBand="0" w:noVBand="1"/>
      </w:tblPr>
      <w:tblGrid>
        <w:gridCol w:w="1620"/>
        <w:gridCol w:w="573"/>
        <w:gridCol w:w="573"/>
        <w:gridCol w:w="573"/>
        <w:gridCol w:w="573"/>
        <w:gridCol w:w="573"/>
        <w:gridCol w:w="573"/>
      </w:tblGrid>
      <w:tr w:rsidR="00811506" w14:paraId="4B633C5E" w14:textId="77777777">
        <w:tc>
          <w:tcPr>
            <w:tcW w:w="1620" w:type="dxa"/>
            <w:hideMark/>
          </w:tcPr>
          <w:p w14:paraId="2FEFC5AF" w14:textId="77777777" w:rsidR="00811506" w:rsidRDefault="00811506" w:rsidP="009236AC">
            <w:pPr>
              <w:pBdr>
                <w:bottom w:val="single" w:sz="4" w:space="1" w:color="auto"/>
              </w:pBdr>
              <w:spacing w:before="20" w:after="0"/>
              <w:jc w:val="left"/>
              <w:rPr>
                <w:rFonts w:eastAsia="Calibri"/>
                <w:b/>
                <w:sz w:val="16"/>
                <w:szCs w:val="16"/>
                <w:lang w:eastAsia="en-US"/>
              </w:rPr>
            </w:pPr>
            <w:r>
              <w:rPr>
                <w:rFonts w:eastAsia="Calibri"/>
                <w:b/>
                <w:sz w:val="16"/>
                <w:szCs w:val="16"/>
                <w:lang w:eastAsia="en-US"/>
              </w:rPr>
              <w:t>Wages and Salaries</w:t>
            </w:r>
          </w:p>
        </w:tc>
        <w:tc>
          <w:tcPr>
            <w:tcW w:w="573" w:type="dxa"/>
            <w:hideMark/>
          </w:tcPr>
          <w:p w14:paraId="1C7F882B" w14:textId="77777777" w:rsidR="00811506" w:rsidRDefault="00811506" w:rsidP="009236AC">
            <w:pPr>
              <w:pBdr>
                <w:bottom w:val="single" w:sz="4" w:space="1" w:color="auto"/>
              </w:pBdr>
              <w:spacing w:before="20" w:after="0"/>
              <w:jc w:val="center"/>
              <w:rPr>
                <w:rFonts w:eastAsia="Calibri"/>
                <w:b/>
                <w:sz w:val="16"/>
                <w:szCs w:val="16"/>
                <w:lang w:eastAsia="en-US"/>
              </w:rPr>
            </w:pPr>
            <w:r>
              <w:rPr>
                <w:rFonts w:eastAsia="Calibri"/>
                <w:b/>
                <w:sz w:val="16"/>
                <w:szCs w:val="16"/>
                <w:lang w:eastAsia="en-US"/>
              </w:rPr>
              <w:t>2020</w:t>
            </w:r>
          </w:p>
        </w:tc>
        <w:tc>
          <w:tcPr>
            <w:tcW w:w="573" w:type="dxa"/>
            <w:hideMark/>
          </w:tcPr>
          <w:p w14:paraId="639798EF" w14:textId="77777777" w:rsidR="00811506" w:rsidRDefault="00811506" w:rsidP="009236AC">
            <w:pPr>
              <w:pBdr>
                <w:bottom w:val="single" w:sz="4" w:space="1" w:color="auto"/>
              </w:pBdr>
              <w:spacing w:before="20" w:after="0"/>
              <w:jc w:val="center"/>
              <w:rPr>
                <w:rFonts w:eastAsia="Calibri"/>
                <w:b/>
                <w:sz w:val="16"/>
                <w:szCs w:val="16"/>
                <w:lang w:eastAsia="en-US"/>
              </w:rPr>
            </w:pPr>
            <w:r>
              <w:rPr>
                <w:rFonts w:eastAsia="Calibri"/>
                <w:b/>
                <w:sz w:val="16"/>
                <w:szCs w:val="16"/>
                <w:lang w:eastAsia="en-US"/>
              </w:rPr>
              <w:t>2021</w:t>
            </w:r>
          </w:p>
        </w:tc>
        <w:tc>
          <w:tcPr>
            <w:tcW w:w="573" w:type="dxa"/>
            <w:hideMark/>
          </w:tcPr>
          <w:p w14:paraId="49D2F552" w14:textId="77777777" w:rsidR="00811506" w:rsidRDefault="00811506" w:rsidP="009236AC">
            <w:pPr>
              <w:pBdr>
                <w:bottom w:val="single" w:sz="4" w:space="1" w:color="auto"/>
              </w:pBdr>
              <w:spacing w:before="20" w:after="0"/>
              <w:jc w:val="center"/>
              <w:rPr>
                <w:rFonts w:eastAsia="Calibri"/>
                <w:b/>
                <w:sz w:val="16"/>
                <w:szCs w:val="16"/>
                <w:lang w:eastAsia="en-US"/>
              </w:rPr>
            </w:pPr>
            <w:r>
              <w:rPr>
                <w:rFonts w:eastAsia="Calibri"/>
                <w:b/>
                <w:sz w:val="16"/>
                <w:szCs w:val="16"/>
                <w:lang w:eastAsia="en-US"/>
              </w:rPr>
              <w:t>2022</w:t>
            </w:r>
          </w:p>
        </w:tc>
        <w:tc>
          <w:tcPr>
            <w:tcW w:w="573" w:type="dxa"/>
            <w:hideMark/>
          </w:tcPr>
          <w:p w14:paraId="3D1A253A" w14:textId="77777777" w:rsidR="00811506" w:rsidRDefault="00811506" w:rsidP="009236AC">
            <w:pPr>
              <w:pBdr>
                <w:bottom w:val="single" w:sz="4" w:space="1" w:color="auto"/>
              </w:pBdr>
              <w:spacing w:before="20" w:after="0"/>
              <w:jc w:val="center"/>
              <w:rPr>
                <w:rFonts w:eastAsia="Calibri"/>
                <w:b/>
                <w:sz w:val="16"/>
                <w:szCs w:val="16"/>
                <w:lang w:eastAsia="en-US"/>
              </w:rPr>
            </w:pPr>
            <w:r>
              <w:rPr>
                <w:rFonts w:eastAsia="Calibri"/>
                <w:b/>
                <w:sz w:val="16"/>
                <w:szCs w:val="16"/>
                <w:lang w:eastAsia="en-US"/>
              </w:rPr>
              <w:t>2023</w:t>
            </w:r>
          </w:p>
        </w:tc>
        <w:tc>
          <w:tcPr>
            <w:tcW w:w="573" w:type="dxa"/>
            <w:hideMark/>
          </w:tcPr>
          <w:p w14:paraId="2F130520" w14:textId="77777777" w:rsidR="00811506" w:rsidRDefault="00811506" w:rsidP="009236AC">
            <w:pPr>
              <w:pBdr>
                <w:bottom w:val="single" w:sz="4" w:space="1" w:color="auto"/>
              </w:pBdr>
              <w:spacing w:before="20" w:after="0"/>
              <w:jc w:val="center"/>
              <w:rPr>
                <w:rFonts w:eastAsia="Calibri"/>
                <w:b/>
                <w:sz w:val="16"/>
                <w:szCs w:val="16"/>
                <w:lang w:eastAsia="en-US"/>
              </w:rPr>
            </w:pPr>
            <w:r>
              <w:rPr>
                <w:rFonts w:eastAsia="Calibri"/>
                <w:b/>
                <w:sz w:val="16"/>
                <w:szCs w:val="16"/>
                <w:lang w:eastAsia="en-US"/>
              </w:rPr>
              <w:t>2024</w:t>
            </w:r>
          </w:p>
        </w:tc>
        <w:tc>
          <w:tcPr>
            <w:tcW w:w="573" w:type="dxa"/>
            <w:hideMark/>
          </w:tcPr>
          <w:p w14:paraId="07B87B6A" w14:textId="77777777" w:rsidR="00811506" w:rsidRDefault="00811506" w:rsidP="009236AC">
            <w:pPr>
              <w:pBdr>
                <w:bottom w:val="single" w:sz="4" w:space="1" w:color="auto"/>
              </w:pBdr>
              <w:spacing w:before="20" w:after="0"/>
              <w:jc w:val="center"/>
              <w:rPr>
                <w:rFonts w:eastAsia="Calibri"/>
                <w:b/>
                <w:sz w:val="16"/>
                <w:szCs w:val="16"/>
                <w:lang w:eastAsia="en-US"/>
              </w:rPr>
            </w:pPr>
            <w:r>
              <w:rPr>
                <w:rFonts w:eastAsia="Calibri"/>
                <w:b/>
                <w:sz w:val="16"/>
                <w:szCs w:val="16"/>
                <w:lang w:eastAsia="en-US"/>
              </w:rPr>
              <w:t>2025</w:t>
            </w:r>
          </w:p>
        </w:tc>
      </w:tr>
      <w:tr w:rsidR="00811506" w14:paraId="278E8C29" w14:textId="77777777">
        <w:tc>
          <w:tcPr>
            <w:tcW w:w="1620" w:type="dxa"/>
            <w:hideMark/>
          </w:tcPr>
          <w:p w14:paraId="390FB818" w14:textId="77777777" w:rsidR="00811506" w:rsidRDefault="00811506" w:rsidP="009236AC">
            <w:pPr>
              <w:tabs>
                <w:tab w:val="right" w:leader="dot" w:pos="1538"/>
              </w:tabs>
              <w:spacing w:before="20" w:after="0"/>
              <w:jc w:val="left"/>
              <w:rPr>
                <w:rFonts w:eastAsia="Calibri"/>
                <w:sz w:val="16"/>
                <w:szCs w:val="16"/>
                <w:lang w:eastAsia="en-US"/>
              </w:rPr>
            </w:pPr>
            <w:r>
              <w:rPr>
                <w:rFonts w:eastAsia="Calibri"/>
                <w:sz w:val="16"/>
                <w:szCs w:val="16"/>
                <w:lang w:eastAsia="en-US"/>
              </w:rPr>
              <w:t>Wages and Salaries</w:t>
            </w:r>
          </w:p>
        </w:tc>
        <w:tc>
          <w:tcPr>
            <w:tcW w:w="573" w:type="dxa"/>
            <w:vAlign w:val="bottom"/>
            <w:hideMark/>
          </w:tcPr>
          <w:p w14:paraId="2B16314F" w14:textId="77777777" w:rsidR="00811506" w:rsidRDefault="00811506" w:rsidP="009236AC">
            <w:pPr>
              <w:spacing w:before="20" w:after="0"/>
              <w:jc w:val="center"/>
              <w:rPr>
                <w:rFonts w:eastAsia="Calibri"/>
                <w:sz w:val="16"/>
                <w:szCs w:val="16"/>
                <w:lang w:eastAsia="en-US"/>
              </w:rPr>
            </w:pPr>
            <w:r>
              <w:rPr>
                <w:sz w:val="16"/>
                <w:szCs w:val="16"/>
                <w:lang w:eastAsia="en-US"/>
              </w:rPr>
              <w:t>1,083.3</w:t>
            </w:r>
          </w:p>
        </w:tc>
        <w:tc>
          <w:tcPr>
            <w:tcW w:w="573" w:type="dxa"/>
            <w:vAlign w:val="bottom"/>
            <w:hideMark/>
          </w:tcPr>
          <w:p w14:paraId="0D6E6D35" w14:textId="77777777" w:rsidR="00811506" w:rsidRDefault="00811506" w:rsidP="009236AC">
            <w:pPr>
              <w:spacing w:before="20" w:after="0"/>
              <w:jc w:val="center"/>
              <w:rPr>
                <w:rFonts w:eastAsia="Calibri"/>
                <w:sz w:val="16"/>
                <w:szCs w:val="16"/>
                <w:lang w:eastAsia="en-US"/>
              </w:rPr>
            </w:pPr>
            <w:r>
              <w:rPr>
                <w:sz w:val="16"/>
                <w:szCs w:val="16"/>
                <w:lang w:eastAsia="en-US"/>
              </w:rPr>
              <w:t>1,121.5</w:t>
            </w:r>
          </w:p>
        </w:tc>
        <w:tc>
          <w:tcPr>
            <w:tcW w:w="573" w:type="dxa"/>
            <w:vAlign w:val="bottom"/>
            <w:hideMark/>
          </w:tcPr>
          <w:p w14:paraId="606044FF" w14:textId="77777777" w:rsidR="00811506" w:rsidRDefault="00811506" w:rsidP="009236AC">
            <w:pPr>
              <w:spacing w:before="20" w:after="0"/>
              <w:jc w:val="center"/>
              <w:rPr>
                <w:rFonts w:eastAsia="Calibri"/>
                <w:sz w:val="16"/>
                <w:szCs w:val="16"/>
                <w:lang w:eastAsia="en-US"/>
              </w:rPr>
            </w:pPr>
            <w:r>
              <w:rPr>
                <w:sz w:val="16"/>
                <w:szCs w:val="16"/>
                <w:lang w:eastAsia="en-US"/>
              </w:rPr>
              <w:t>1,201.2</w:t>
            </w:r>
          </w:p>
        </w:tc>
        <w:tc>
          <w:tcPr>
            <w:tcW w:w="573" w:type="dxa"/>
            <w:vAlign w:val="bottom"/>
            <w:hideMark/>
          </w:tcPr>
          <w:p w14:paraId="6843D40F" w14:textId="77777777" w:rsidR="00811506" w:rsidRDefault="00811506" w:rsidP="009236AC">
            <w:pPr>
              <w:spacing w:before="20" w:after="0"/>
              <w:jc w:val="center"/>
              <w:rPr>
                <w:rFonts w:eastAsia="Calibri"/>
                <w:sz w:val="16"/>
                <w:szCs w:val="16"/>
                <w:lang w:eastAsia="en-US"/>
              </w:rPr>
            </w:pPr>
            <w:r>
              <w:rPr>
                <w:sz w:val="16"/>
                <w:szCs w:val="16"/>
                <w:lang w:eastAsia="en-US"/>
              </w:rPr>
              <w:t>1,286.1</w:t>
            </w:r>
          </w:p>
        </w:tc>
        <w:tc>
          <w:tcPr>
            <w:tcW w:w="573" w:type="dxa"/>
            <w:vAlign w:val="bottom"/>
            <w:hideMark/>
          </w:tcPr>
          <w:p w14:paraId="0D2B3319" w14:textId="77777777" w:rsidR="00811506" w:rsidRDefault="00811506" w:rsidP="009236AC">
            <w:pPr>
              <w:spacing w:before="20" w:after="0"/>
              <w:jc w:val="center"/>
              <w:rPr>
                <w:rFonts w:eastAsia="Calibri"/>
                <w:sz w:val="16"/>
                <w:szCs w:val="16"/>
                <w:lang w:eastAsia="en-US"/>
              </w:rPr>
            </w:pPr>
            <w:r>
              <w:rPr>
                <w:sz w:val="16"/>
                <w:szCs w:val="16"/>
                <w:lang w:eastAsia="en-US"/>
              </w:rPr>
              <w:t>1,376.3</w:t>
            </w:r>
          </w:p>
        </w:tc>
        <w:tc>
          <w:tcPr>
            <w:tcW w:w="573" w:type="dxa"/>
            <w:vAlign w:val="bottom"/>
            <w:hideMark/>
          </w:tcPr>
          <w:p w14:paraId="4D53EBEC" w14:textId="77777777" w:rsidR="00811506" w:rsidRDefault="00811506" w:rsidP="009236AC">
            <w:pPr>
              <w:spacing w:before="20" w:after="0"/>
              <w:jc w:val="center"/>
              <w:rPr>
                <w:rFonts w:eastAsia="Calibri"/>
                <w:sz w:val="16"/>
                <w:szCs w:val="16"/>
                <w:lang w:eastAsia="en-US"/>
              </w:rPr>
            </w:pPr>
            <w:r>
              <w:rPr>
                <w:sz w:val="16"/>
                <w:szCs w:val="16"/>
                <w:lang w:eastAsia="en-US"/>
              </w:rPr>
              <w:t>1,447.3</w:t>
            </w:r>
          </w:p>
        </w:tc>
      </w:tr>
      <w:tr w:rsidR="00811506" w14:paraId="02A9DFFC" w14:textId="77777777">
        <w:tc>
          <w:tcPr>
            <w:tcW w:w="1620" w:type="dxa"/>
            <w:hideMark/>
          </w:tcPr>
          <w:p w14:paraId="22A3C90D" w14:textId="77777777" w:rsidR="00811506" w:rsidRDefault="00811506" w:rsidP="009236AC">
            <w:pPr>
              <w:tabs>
                <w:tab w:val="right" w:leader="dot" w:pos="1538"/>
              </w:tabs>
              <w:spacing w:before="20" w:after="0"/>
              <w:jc w:val="left"/>
              <w:rPr>
                <w:rFonts w:eastAsia="Calibri"/>
                <w:sz w:val="16"/>
                <w:szCs w:val="16"/>
                <w:lang w:eastAsia="en-US"/>
              </w:rPr>
            </w:pPr>
            <w:r>
              <w:rPr>
                <w:rFonts w:eastAsia="Calibri"/>
                <w:sz w:val="16"/>
                <w:szCs w:val="16"/>
                <w:lang w:eastAsia="en-US"/>
              </w:rPr>
              <w:t>Interannual Variation (y/y-1)</w:t>
            </w:r>
          </w:p>
        </w:tc>
        <w:tc>
          <w:tcPr>
            <w:tcW w:w="573" w:type="dxa"/>
            <w:vAlign w:val="bottom"/>
            <w:hideMark/>
          </w:tcPr>
          <w:p w14:paraId="0064CE7E" w14:textId="77777777" w:rsidR="00811506" w:rsidRDefault="00811506" w:rsidP="009236AC">
            <w:pPr>
              <w:spacing w:before="20" w:after="0"/>
              <w:jc w:val="center"/>
              <w:rPr>
                <w:rFonts w:eastAsia="Calibri"/>
                <w:sz w:val="16"/>
                <w:szCs w:val="16"/>
                <w:lang w:eastAsia="en-US"/>
              </w:rPr>
            </w:pPr>
            <w:r>
              <w:rPr>
                <w:sz w:val="16"/>
                <w:szCs w:val="16"/>
                <w:lang w:eastAsia="en-US"/>
              </w:rPr>
              <w:t>3.1%</w:t>
            </w:r>
          </w:p>
        </w:tc>
        <w:tc>
          <w:tcPr>
            <w:tcW w:w="573" w:type="dxa"/>
            <w:vAlign w:val="bottom"/>
            <w:hideMark/>
          </w:tcPr>
          <w:p w14:paraId="3652784A" w14:textId="77777777" w:rsidR="00811506" w:rsidRDefault="00811506" w:rsidP="009236AC">
            <w:pPr>
              <w:spacing w:before="20" w:after="0"/>
              <w:jc w:val="center"/>
              <w:rPr>
                <w:rFonts w:eastAsia="Calibri"/>
                <w:sz w:val="16"/>
                <w:szCs w:val="16"/>
                <w:lang w:eastAsia="en-US"/>
              </w:rPr>
            </w:pPr>
            <w:r>
              <w:rPr>
                <w:sz w:val="16"/>
                <w:szCs w:val="16"/>
                <w:lang w:eastAsia="en-US"/>
              </w:rPr>
              <w:t>3.5%</w:t>
            </w:r>
          </w:p>
        </w:tc>
        <w:tc>
          <w:tcPr>
            <w:tcW w:w="573" w:type="dxa"/>
            <w:vAlign w:val="bottom"/>
            <w:hideMark/>
          </w:tcPr>
          <w:p w14:paraId="14DD716C" w14:textId="77777777" w:rsidR="00811506" w:rsidRDefault="00811506" w:rsidP="009236AC">
            <w:pPr>
              <w:spacing w:before="20" w:after="0"/>
              <w:jc w:val="center"/>
              <w:rPr>
                <w:rFonts w:eastAsia="Calibri"/>
                <w:sz w:val="16"/>
                <w:szCs w:val="16"/>
                <w:lang w:eastAsia="en-US"/>
              </w:rPr>
            </w:pPr>
            <w:r>
              <w:rPr>
                <w:sz w:val="16"/>
                <w:szCs w:val="16"/>
                <w:lang w:eastAsia="en-US"/>
              </w:rPr>
              <w:t>7.1%</w:t>
            </w:r>
          </w:p>
        </w:tc>
        <w:tc>
          <w:tcPr>
            <w:tcW w:w="573" w:type="dxa"/>
            <w:vAlign w:val="bottom"/>
            <w:hideMark/>
          </w:tcPr>
          <w:p w14:paraId="0E55097D" w14:textId="77777777" w:rsidR="00811506" w:rsidRDefault="00811506" w:rsidP="009236AC">
            <w:pPr>
              <w:spacing w:before="20" w:after="0"/>
              <w:jc w:val="center"/>
              <w:rPr>
                <w:rFonts w:eastAsia="Calibri"/>
                <w:sz w:val="16"/>
                <w:szCs w:val="16"/>
                <w:lang w:eastAsia="en-US"/>
              </w:rPr>
            </w:pPr>
            <w:r>
              <w:rPr>
                <w:sz w:val="16"/>
                <w:szCs w:val="16"/>
                <w:lang w:eastAsia="en-US"/>
              </w:rPr>
              <w:t>7.1%</w:t>
            </w:r>
          </w:p>
        </w:tc>
        <w:tc>
          <w:tcPr>
            <w:tcW w:w="573" w:type="dxa"/>
            <w:vAlign w:val="bottom"/>
            <w:hideMark/>
          </w:tcPr>
          <w:p w14:paraId="6F59BE4C" w14:textId="77777777" w:rsidR="00811506" w:rsidRDefault="00811506" w:rsidP="009236AC">
            <w:pPr>
              <w:spacing w:before="20" w:after="0"/>
              <w:jc w:val="center"/>
              <w:rPr>
                <w:rFonts w:eastAsia="Calibri"/>
                <w:sz w:val="16"/>
                <w:szCs w:val="16"/>
                <w:lang w:eastAsia="en-US"/>
              </w:rPr>
            </w:pPr>
            <w:r>
              <w:rPr>
                <w:sz w:val="16"/>
                <w:szCs w:val="16"/>
                <w:lang w:eastAsia="en-US"/>
              </w:rPr>
              <w:t>7.0%</w:t>
            </w:r>
          </w:p>
        </w:tc>
        <w:tc>
          <w:tcPr>
            <w:tcW w:w="573" w:type="dxa"/>
            <w:vAlign w:val="bottom"/>
            <w:hideMark/>
          </w:tcPr>
          <w:p w14:paraId="60E66B29" w14:textId="77777777" w:rsidR="00811506" w:rsidRDefault="00811506" w:rsidP="009236AC">
            <w:pPr>
              <w:spacing w:before="20" w:after="0"/>
              <w:jc w:val="center"/>
              <w:rPr>
                <w:rFonts w:eastAsia="Calibri"/>
                <w:sz w:val="16"/>
                <w:szCs w:val="16"/>
                <w:lang w:eastAsia="en-US"/>
              </w:rPr>
            </w:pPr>
            <w:r>
              <w:rPr>
                <w:sz w:val="16"/>
                <w:szCs w:val="16"/>
                <w:lang w:eastAsia="en-US"/>
              </w:rPr>
              <w:t>5.2%</w:t>
            </w:r>
          </w:p>
        </w:tc>
      </w:tr>
    </w:tbl>
    <w:p w14:paraId="04C07273" w14:textId="77777777" w:rsidR="00811506" w:rsidRDefault="00811506" w:rsidP="00E03EE2">
      <w:pPr>
        <w:pStyle w:val="AODocTxt"/>
        <w:spacing w:before="120" w:after="120" w:line="26" w:lineRule="atLeast"/>
        <w:rPr>
          <w:bCs/>
          <w:sz w:val="20"/>
          <w:szCs w:val="20"/>
          <w:lang w:eastAsia="es-ES"/>
        </w:rPr>
      </w:pPr>
    </w:p>
    <w:p w14:paraId="38E57E20" w14:textId="77777777" w:rsidR="00811506" w:rsidRDefault="00811506" w:rsidP="00E03EE2">
      <w:pPr>
        <w:pStyle w:val="AODocTxt"/>
        <w:spacing w:before="120" w:after="120" w:line="26" w:lineRule="atLeast"/>
        <w:rPr>
          <w:bCs/>
          <w:sz w:val="20"/>
          <w:szCs w:val="20"/>
          <w:lang w:eastAsia="es-ES"/>
        </w:rPr>
      </w:pPr>
    </w:p>
    <w:p w14:paraId="295E5B5F" w14:textId="77777777" w:rsidR="00811506" w:rsidRDefault="00811506" w:rsidP="00E03EE2">
      <w:pPr>
        <w:pStyle w:val="AODocTxt"/>
        <w:spacing w:before="120" w:after="120" w:line="26" w:lineRule="atLeast"/>
        <w:rPr>
          <w:bCs/>
          <w:sz w:val="20"/>
          <w:szCs w:val="20"/>
          <w:lang w:eastAsia="es-ES"/>
        </w:rPr>
      </w:pPr>
    </w:p>
    <w:p w14:paraId="1C135658" w14:textId="77777777" w:rsidR="00F95D22" w:rsidRPr="0085022A" w:rsidRDefault="00F95D22" w:rsidP="00E03EE2">
      <w:pPr>
        <w:pStyle w:val="AOHead2"/>
        <w:tabs>
          <w:tab w:val="clear" w:pos="720"/>
        </w:tabs>
        <w:spacing w:before="120" w:after="120" w:line="26" w:lineRule="atLeast"/>
        <w:rPr>
          <w:sz w:val="20"/>
          <w:szCs w:val="20"/>
          <w:lang w:eastAsia="es-ES"/>
        </w:rPr>
      </w:pPr>
      <w:r w:rsidRPr="0085022A">
        <w:rPr>
          <w:sz w:val="20"/>
          <w:szCs w:val="20"/>
          <w:lang w:eastAsia="es-ES"/>
        </w:rPr>
        <w:t>Infrastructure</w:t>
      </w:r>
    </w:p>
    <w:p w14:paraId="2CE425DE" w14:textId="77777777" w:rsidR="00F95D22" w:rsidRPr="0085022A" w:rsidRDefault="00F95D22" w:rsidP="00E03EE2">
      <w:pPr>
        <w:pStyle w:val="AOHead3"/>
        <w:tabs>
          <w:tab w:val="clear" w:pos="1440"/>
        </w:tabs>
        <w:spacing w:before="120" w:after="120" w:line="26" w:lineRule="atLeast"/>
        <w:ind w:left="0" w:firstLine="0"/>
        <w:rPr>
          <w:b/>
          <w:i/>
          <w:sz w:val="20"/>
          <w:szCs w:val="20"/>
          <w:lang w:eastAsia="es-ES"/>
        </w:rPr>
      </w:pPr>
      <w:r w:rsidRPr="0085022A">
        <w:rPr>
          <w:b/>
          <w:i/>
          <w:sz w:val="20"/>
          <w:szCs w:val="20"/>
          <w:lang w:eastAsia="es-ES"/>
        </w:rPr>
        <w:t>Roads and Railways</w:t>
      </w:r>
    </w:p>
    <w:p w14:paraId="4EB65888" w14:textId="77777777" w:rsidR="002E0C35" w:rsidRPr="002E0C35" w:rsidRDefault="002E0C35" w:rsidP="002E0C35">
      <w:pPr>
        <w:spacing w:before="120" w:after="120" w:line="26" w:lineRule="atLeast"/>
        <w:rPr>
          <w:rFonts w:eastAsia="Calibri"/>
          <w:szCs w:val="20"/>
          <w:lang w:eastAsia="es-ES" w:bidi="ar-SA"/>
        </w:rPr>
      </w:pPr>
      <w:r w:rsidRPr="002E0C35">
        <w:rPr>
          <w:rFonts w:eastAsia="Calibri"/>
          <w:szCs w:val="20"/>
          <w:lang w:eastAsia="es-ES" w:bidi="ar-SA"/>
        </w:rPr>
        <w:t>Andorra has a road network with a total length of 269 km, of which 198 km are paved, leaving 71 km of unpaved roads. The main road to the north (France) passes through the Envalira Pass, which is 2,409 metres high; however, it remains open all year round as it also includes a tunnel. The two main roads from Andorra la Vella are the CG-1, leading to the Spanish border, and the CG-2, leading to the French border via the Envalira Tunnel, near Pas de la Casa.</w:t>
      </w:r>
    </w:p>
    <w:p w14:paraId="1C4F6ECB" w14:textId="1ED0D4D9" w:rsidR="00F95D22" w:rsidRPr="0085022A" w:rsidRDefault="00F95D22" w:rsidP="00E03EE2">
      <w:pPr>
        <w:pStyle w:val="AODocTxtL2"/>
        <w:spacing w:before="120" w:after="120" w:line="26" w:lineRule="atLeast"/>
        <w:ind w:left="0"/>
        <w:rPr>
          <w:sz w:val="20"/>
          <w:szCs w:val="20"/>
          <w:lang w:eastAsia="es-ES"/>
        </w:rPr>
      </w:pPr>
      <w:r w:rsidRPr="0085022A">
        <w:rPr>
          <w:sz w:val="20"/>
          <w:szCs w:val="20"/>
          <w:lang w:eastAsia="es-ES"/>
        </w:rPr>
        <w:lastRenderedPageBreak/>
        <w:t xml:space="preserve">Other main roads </w:t>
      </w:r>
      <w:r w:rsidR="002E0C35">
        <w:rPr>
          <w:sz w:val="20"/>
          <w:szCs w:val="20"/>
          <w:lang w:eastAsia="es-ES"/>
        </w:rPr>
        <w:t>from</w:t>
      </w:r>
      <w:r w:rsidRPr="0085022A">
        <w:rPr>
          <w:sz w:val="20"/>
          <w:szCs w:val="20"/>
          <w:lang w:eastAsia="es-ES"/>
        </w:rPr>
        <w:t xml:space="preserve"> Andorra la Vella are the CG-3 and</w:t>
      </w:r>
      <w:r w:rsidR="002E0C35">
        <w:rPr>
          <w:sz w:val="20"/>
          <w:szCs w:val="20"/>
          <w:lang w:eastAsia="es-ES"/>
        </w:rPr>
        <w:t xml:space="preserve"> the</w:t>
      </w:r>
      <w:r w:rsidRPr="0085022A">
        <w:rPr>
          <w:sz w:val="20"/>
          <w:szCs w:val="20"/>
          <w:lang w:eastAsia="es-ES"/>
        </w:rPr>
        <w:t xml:space="preserve"> CG-4</w:t>
      </w:r>
      <w:r w:rsidR="00D31C59">
        <w:rPr>
          <w:sz w:val="20"/>
          <w:szCs w:val="20"/>
          <w:lang w:eastAsia="es-ES"/>
        </w:rPr>
        <w:t>, which lead</w:t>
      </w:r>
      <w:r w:rsidRPr="0085022A">
        <w:rPr>
          <w:sz w:val="20"/>
          <w:szCs w:val="20"/>
          <w:lang w:eastAsia="es-ES"/>
        </w:rPr>
        <w:t xml:space="preserve"> to Arcal</w:t>
      </w:r>
      <w:r w:rsidR="00D31C59">
        <w:rPr>
          <w:sz w:val="20"/>
          <w:szCs w:val="20"/>
          <w:lang w:eastAsia="es-ES"/>
        </w:rPr>
        <w:t>í</w:t>
      </w:r>
      <w:r w:rsidRPr="0085022A">
        <w:rPr>
          <w:sz w:val="20"/>
          <w:szCs w:val="20"/>
          <w:lang w:eastAsia="es-ES"/>
        </w:rPr>
        <w:t xml:space="preserve">s and Pal, respectively. Secondary roads and trails also cross the </w:t>
      </w:r>
      <w:r w:rsidRPr="00D31C59">
        <w:rPr>
          <w:sz w:val="20"/>
          <w:szCs w:val="20"/>
          <w:lang w:eastAsia="es-ES"/>
        </w:rPr>
        <w:t>border</w:t>
      </w:r>
      <w:r w:rsidR="00D31C59" w:rsidRPr="00D31C59">
        <w:rPr>
          <w:sz w:val="20"/>
          <w:szCs w:val="20"/>
          <w:lang w:eastAsia="es-ES"/>
        </w:rPr>
        <w:t>, although they</w:t>
      </w:r>
      <w:r w:rsidRPr="0085022A">
        <w:rPr>
          <w:sz w:val="20"/>
          <w:szCs w:val="20"/>
          <w:lang w:eastAsia="es-ES"/>
        </w:rPr>
        <w:t xml:space="preserve"> are sometimes closed in winter</w:t>
      </w:r>
      <w:r w:rsidR="00D31C59">
        <w:rPr>
          <w:sz w:val="20"/>
          <w:szCs w:val="20"/>
          <w:lang w:eastAsia="es-ES"/>
        </w:rPr>
        <w:t xml:space="preserve"> due to heavy snowfall. </w:t>
      </w:r>
      <w:r w:rsidRPr="0085022A">
        <w:rPr>
          <w:sz w:val="20"/>
          <w:szCs w:val="20"/>
          <w:lang w:eastAsia="es-ES"/>
        </w:rPr>
        <w:t>Bus services cover all metropolitan areas and many rural communities, with services on most major routes running half-hourly or more frequently during peak travel times. There are frequent long-distance bus services from Andorra to Barcelona and Barcelona Airport, and also to Toulouse and Toulouse Airport, in each case taking approximately three hours. Bus routes also serve Girona Airport and Portugal via Lleida. Bus services are mostly run by private companies, but some local ones are operated by the Government.</w:t>
      </w:r>
    </w:p>
    <w:p w14:paraId="2E5A1D8A" w14:textId="0F3EC64D" w:rsidR="00F95D22" w:rsidRPr="0085022A" w:rsidRDefault="00F95D22" w:rsidP="00E03EE2">
      <w:pPr>
        <w:pStyle w:val="AODocTxtL2"/>
        <w:spacing w:before="120" w:after="120" w:line="26" w:lineRule="atLeast"/>
        <w:ind w:left="0"/>
        <w:rPr>
          <w:sz w:val="20"/>
          <w:szCs w:val="20"/>
          <w:lang w:eastAsia="es-ES"/>
        </w:rPr>
      </w:pPr>
      <w:r w:rsidRPr="0085022A">
        <w:rPr>
          <w:sz w:val="20"/>
          <w:szCs w:val="20"/>
          <w:lang w:eastAsia="es-ES"/>
        </w:rPr>
        <w:t>Andorra has no railways, although the line connecting Latour-de-Carol and Toulouse, which in turn connects to France</w:t>
      </w:r>
      <w:r w:rsidR="005440FD" w:rsidRPr="0085022A">
        <w:rPr>
          <w:sz w:val="20"/>
          <w:szCs w:val="20"/>
          <w:lang w:eastAsia="es-ES"/>
        </w:rPr>
        <w:t>'</w:t>
      </w:r>
      <w:r w:rsidRPr="0085022A">
        <w:rPr>
          <w:sz w:val="20"/>
          <w:szCs w:val="20"/>
          <w:lang w:eastAsia="es-ES"/>
        </w:rPr>
        <w:t>s TGVs at Toulouse, runs within two kilometres of the Andorran border. One station in France is connected by bus to Andorra la Vella — L</w:t>
      </w:r>
      <w:r w:rsidR="005440FD" w:rsidRPr="0085022A">
        <w:rPr>
          <w:sz w:val="20"/>
          <w:szCs w:val="20"/>
          <w:lang w:eastAsia="es-ES"/>
        </w:rPr>
        <w:t>'</w:t>
      </w:r>
      <w:r w:rsidRPr="0085022A">
        <w:rPr>
          <w:sz w:val="20"/>
          <w:szCs w:val="20"/>
          <w:lang w:eastAsia="es-ES"/>
        </w:rPr>
        <w:t>Hospitalet-près-l</w:t>
      </w:r>
      <w:r w:rsidR="005440FD" w:rsidRPr="0085022A">
        <w:rPr>
          <w:sz w:val="20"/>
          <w:szCs w:val="20"/>
          <w:lang w:eastAsia="es-ES"/>
        </w:rPr>
        <w:t>'</w:t>
      </w:r>
      <w:r w:rsidRPr="0085022A">
        <w:rPr>
          <w:sz w:val="20"/>
          <w:szCs w:val="20"/>
          <w:lang w:eastAsia="es-ES"/>
        </w:rPr>
        <w:t>Andorre (served by the SNCF). A bus service used to run to Latour-de-Carol, served by both SNCF</w:t>
      </w:r>
      <w:r w:rsidR="005440FD" w:rsidRPr="0085022A">
        <w:rPr>
          <w:sz w:val="20"/>
          <w:szCs w:val="20"/>
          <w:lang w:eastAsia="es-ES"/>
        </w:rPr>
        <w:t>'</w:t>
      </w:r>
      <w:r w:rsidRPr="0085022A">
        <w:rPr>
          <w:sz w:val="20"/>
          <w:szCs w:val="20"/>
          <w:lang w:eastAsia="es-ES"/>
        </w:rPr>
        <w:t>s line to Toulouse and Spain</w:t>
      </w:r>
      <w:r w:rsidR="005440FD" w:rsidRPr="0085022A">
        <w:rPr>
          <w:sz w:val="20"/>
          <w:szCs w:val="20"/>
          <w:lang w:eastAsia="es-ES"/>
        </w:rPr>
        <w:t>'</w:t>
      </w:r>
      <w:r w:rsidRPr="0085022A">
        <w:rPr>
          <w:sz w:val="20"/>
          <w:szCs w:val="20"/>
          <w:lang w:eastAsia="es-ES"/>
        </w:rPr>
        <w:t>s (RENFE) line to Barcelona.</w:t>
      </w:r>
    </w:p>
    <w:p w14:paraId="522C0F06" w14:textId="1657CD9E" w:rsidR="00F95D22" w:rsidRPr="0085022A" w:rsidRDefault="00F95D22" w:rsidP="00E03EE2">
      <w:pPr>
        <w:pStyle w:val="AOHead3"/>
        <w:tabs>
          <w:tab w:val="clear" w:pos="1440"/>
        </w:tabs>
        <w:spacing w:before="120" w:after="120" w:line="26" w:lineRule="atLeast"/>
        <w:ind w:left="0" w:firstLine="0"/>
        <w:rPr>
          <w:b/>
          <w:i/>
          <w:sz w:val="20"/>
          <w:szCs w:val="20"/>
          <w:lang w:eastAsia="es-ES"/>
        </w:rPr>
      </w:pPr>
      <w:bookmarkStart w:id="149" w:name="_Hlk62837355"/>
      <w:r w:rsidRPr="0085022A">
        <w:rPr>
          <w:b/>
          <w:i/>
          <w:sz w:val="20"/>
          <w:szCs w:val="20"/>
          <w:lang w:eastAsia="es-ES"/>
        </w:rPr>
        <w:t>Aeroport d</w:t>
      </w:r>
      <w:r w:rsidR="005440FD" w:rsidRPr="0085022A">
        <w:rPr>
          <w:b/>
          <w:i/>
          <w:sz w:val="20"/>
          <w:szCs w:val="20"/>
          <w:lang w:eastAsia="es-ES"/>
        </w:rPr>
        <w:t>'</w:t>
      </w:r>
      <w:r w:rsidRPr="0085022A">
        <w:rPr>
          <w:b/>
          <w:i/>
          <w:sz w:val="20"/>
          <w:szCs w:val="20"/>
          <w:lang w:eastAsia="es-ES"/>
        </w:rPr>
        <w:t>Andorra - La Seu</w:t>
      </w:r>
    </w:p>
    <w:bookmarkEnd w:id="149"/>
    <w:p w14:paraId="7F49357D" w14:textId="2C8BFB6D" w:rsidR="00F95D22" w:rsidRPr="0085022A" w:rsidRDefault="00F95D22" w:rsidP="00E03EE2">
      <w:pPr>
        <w:pStyle w:val="AODocTxtL2"/>
        <w:spacing w:before="120" w:after="120" w:line="26" w:lineRule="atLeast"/>
        <w:ind w:left="0"/>
        <w:rPr>
          <w:sz w:val="20"/>
          <w:szCs w:val="20"/>
          <w:lang w:eastAsia="es-ES"/>
        </w:rPr>
      </w:pPr>
      <w:r w:rsidRPr="0085022A">
        <w:rPr>
          <w:sz w:val="20"/>
          <w:szCs w:val="20"/>
          <w:lang w:eastAsia="es-ES"/>
        </w:rPr>
        <w:t>Aeroport d</w:t>
      </w:r>
      <w:r w:rsidR="005440FD" w:rsidRPr="0085022A">
        <w:rPr>
          <w:sz w:val="20"/>
          <w:szCs w:val="20"/>
          <w:lang w:eastAsia="es-ES"/>
        </w:rPr>
        <w:t>'</w:t>
      </w:r>
      <w:r w:rsidRPr="0085022A">
        <w:rPr>
          <w:sz w:val="20"/>
          <w:szCs w:val="20"/>
          <w:lang w:eastAsia="es-ES"/>
        </w:rPr>
        <w:t>Andorra - La Seu is a public airport owned by the Government of Catalonia and hosts general aviation and commercial flights. It is located in the municipality of Montferrer i Castellbò in Catalonia, eastern Spain, and serves the city of la Seu d</w:t>
      </w:r>
      <w:r w:rsidR="005440FD" w:rsidRPr="0085022A">
        <w:rPr>
          <w:sz w:val="20"/>
          <w:szCs w:val="20"/>
          <w:lang w:eastAsia="es-ES"/>
        </w:rPr>
        <w:t>'</w:t>
      </w:r>
      <w:r w:rsidRPr="0085022A">
        <w:rPr>
          <w:sz w:val="20"/>
          <w:szCs w:val="20"/>
          <w:lang w:eastAsia="es-ES"/>
        </w:rPr>
        <w:t>Urgell and Andorra, which is 12 km north of the airport. The airport has a short runway which limits aircraft sizes and the distance to destinations.</w:t>
      </w:r>
    </w:p>
    <w:p w14:paraId="3695F439" w14:textId="77777777" w:rsidR="00F95D22" w:rsidRPr="0085022A" w:rsidRDefault="00F95D22" w:rsidP="00E03EE2">
      <w:pPr>
        <w:pStyle w:val="AOHead3"/>
        <w:tabs>
          <w:tab w:val="clear" w:pos="1440"/>
        </w:tabs>
        <w:spacing w:before="120" w:after="120" w:line="26" w:lineRule="atLeast"/>
        <w:ind w:left="0" w:firstLine="0"/>
        <w:rPr>
          <w:b/>
          <w:i/>
          <w:sz w:val="20"/>
          <w:szCs w:val="20"/>
          <w:highlight w:val="yellow"/>
          <w:lang w:eastAsia="es-ES"/>
        </w:rPr>
      </w:pPr>
      <w:r w:rsidRPr="0085022A">
        <w:rPr>
          <w:b/>
          <w:i/>
          <w:sz w:val="20"/>
          <w:szCs w:val="20"/>
          <w:lang w:eastAsia="es-ES"/>
        </w:rPr>
        <w:t>Telecommunications</w:t>
      </w:r>
    </w:p>
    <w:p w14:paraId="31C6F345" w14:textId="34016918" w:rsidR="00F95D22" w:rsidRPr="0085022A" w:rsidRDefault="00F95D22" w:rsidP="00E03EE2">
      <w:pPr>
        <w:pStyle w:val="AODocTxtL2"/>
        <w:spacing w:before="120" w:after="120" w:line="26" w:lineRule="atLeast"/>
        <w:ind w:left="0"/>
        <w:rPr>
          <w:sz w:val="20"/>
          <w:szCs w:val="20"/>
          <w:lang w:eastAsia="es-ES"/>
        </w:rPr>
      </w:pPr>
      <w:r w:rsidRPr="0085022A">
        <w:rPr>
          <w:sz w:val="20"/>
          <w:szCs w:val="20"/>
          <w:lang w:eastAsia="es-ES"/>
        </w:rPr>
        <w:t>T</w:t>
      </w:r>
      <w:r w:rsidR="00306786">
        <w:rPr>
          <w:sz w:val="20"/>
          <w:szCs w:val="20"/>
          <w:lang w:eastAsia="es-ES"/>
        </w:rPr>
        <w:t>he t</w:t>
      </w:r>
      <w:r w:rsidRPr="0085022A">
        <w:rPr>
          <w:sz w:val="20"/>
          <w:szCs w:val="20"/>
          <w:lang w:eastAsia="es-ES"/>
        </w:rPr>
        <w:t>elephone system in Andorra, including mobile, data and Internet is operated exclusively by the Andorran national telecommunications company, Andorra Telecom, formerly known as Servei de Telecomunicacions d</w:t>
      </w:r>
      <w:r w:rsidR="005440FD" w:rsidRPr="0085022A">
        <w:rPr>
          <w:sz w:val="20"/>
          <w:szCs w:val="20"/>
          <w:lang w:eastAsia="es-ES"/>
        </w:rPr>
        <w:t>'</w:t>
      </w:r>
      <w:r w:rsidRPr="0085022A">
        <w:rPr>
          <w:sz w:val="20"/>
          <w:szCs w:val="20"/>
          <w:lang w:eastAsia="es-ES"/>
        </w:rPr>
        <w:t>Andorra (</w:t>
      </w:r>
      <w:r w:rsidR="00E47D02">
        <w:rPr>
          <w:sz w:val="20"/>
          <w:szCs w:val="20"/>
          <w:lang w:eastAsia="es-ES"/>
        </w:rPr>
        <w:t>"</w:t>
      </w:r>
      <w:r w:rsidRPr="0085022A">
        <w:rPr>
          <w:b/>
          <w:sz w:val="20"/>
          <w:szCs w:val="20"/>
          <w:lang w:eastAsia="es-ES"/>
        </w:rPr>
        <w:t>STA</w:t>
      </w:r>
      <w:r w:rsidR="00E47D02">
        <w:rPr>
          <w:bCs/>
          <w:sz w:val="20"/>
          <w:szCs w:val="20"/>
          <w:lang w:eastAsia="es-ES"/>
        </w:rPr>
        <w:t>"</w:t>
      </w:r>
      <w:r w:rsidRPr="0085022A">
        <w:rPr>
          <w:sz w:val="20"/>
          <w:szCs w:val="20"/>
          <w:lang w:eastAsia="es-ES"/>
        </w:rPr>
        <w:t>), which operates with the brand SOM. The same company is also responsible for managing the technical infrastructure and national broadcasting networks for radio and television, both analogue and digital.</w:t>
      </w:r>
    </w:p>
    <w:p w14:paraId="386F5943" w14:textId="412097E7" w:rsidR="00F95D22" w:rsidRPr="0085022A" w:rsidRDefault="00F95D22" w:rsidP="00E03EE2">
      <w:pPr>
        <w:pStyle w:val="AODocTxtL2"/>
        <w:spacing w:before="120" w:after="120" w:line="26" w:lineRule="atLeast"/>
        <w:ind w:left="0"/>
        <w:rPr>
          <w:sz w:val="20"/>
          <w:szCs w:val="20"/>
          <w:lang w:eastAsia="es-ES"/>
        </w:rPr>
      </w:pPr>
      <w:r w:rsidRPr="0085022A">
        <w:rPr>
          <w:sz w:val="20"/>
          <w:szCs w:val="20"/>
          <w:lang w:eastAsia="es-ES"/>
        </w:rPr>
        <w:t>Television services are provided in the Principality of Andorra by Televisió Digital Terrestre (</w:t>
      </w:r>
      <w:r w:rsidR="005440FD" w:rsidRPr="0085022A">
        <w:rPr>
          <w:sz w:val="20"/>
          <w:szCs w:val="20"/>
          <w:lang w:eastAsia="es-ES"/>
        </w:rPr>
        <w:t>"</w:t>
      </w:r>
      <w:r w:rsidRPr="0085022A">
        <w:rPr>
          <w:b/>
          <w:sz w:val="20"/>
          <w:szCs w:val="20"/>
          <w:lang w:eastAsia="es-ES"/>
        </w:rPr>
        <w:t>TDT</w:t>
      </w:r>
      <w:r w:rsidR="005440FD" w:rsidRPr="0085022A">
        <w:rPr>
          <w:bCs/>
          <w:sz w:val="20"/>
          <w:szCs w:val="20"/>
          <w:lang w:eastAsia="es-ES"/>
        </w:rPr>
        <w:t>"</w:t>
      </w:r>
      <w:r w:rsidRPr="0085022A">
        <w:rPr>
          <w:sz w:val="20"/>
          <w:szCs w:val="20"/>
          <w:lang w:eastAsia="es-ES"/>
        </w:rPr>
        <w:t>), which as well as broadcasting the one Andorran channel, broadcasts channels from Spain and France.</w:t>
      </w:r>
    </w:p>
    <w:p w14:paraId="22C025D9" w14:textId="77777777" w:rsidR="00F95D22" w:rsidRPr="0085022A" w:rsidRDefault="00F95D22" w:rsidP="00E03EE2">
      <w:pPr>
        <w:pStyle w:val="AODocTxtL2"/>
        <w:spacing w:before="120" w:after="120" w:line="26" w:lineRule="atLeast"/>
        <w:ind w:left="0"/>
        <w:rPr>
          <w:sz w:val="20"/>
          <w:szCs w:val="20"/>
          <w:lang w:eastAsia="es-ES"/>
        </w:rPr>
      </w:pPr>
      <w:r w:rsidRPr="0085022A">
        <w:rPr>
          <w:sz w:val="20"/>
          <w:szCs w:val="20"/>
          <w:lang w:eastAsia="es-ES"/>
        </w:rPr>
        <w:t>Internet access is available only through the national telephone company, SOM (formerly STA). Access was first provided in the 1990s by dial-up, but this has since been mostly replaced throughout the country by ADSL at a fixed speed of 2 Mbit/s, and in metropolitan areas of the country by fibre to the home at a fixed speed of 700 Mbit/s.</w:t>
      </w:r>
    </w:p>
    <w:p w14:paraId="4078CCC0" w14:textId="77777777" w:rsidR="00F95D22" w:rsidRPr="0085022A" w:rsidRDefault="00F95D22" w:rsidP="00F260B9">
      <w:pPr>
        <w:pStyle w:val="AOHead3"/>
        <w:keepNext/>
        <w:widowControl w:val="0"/>
        <w:tabs>
          <w:tab w:val="clear" w:pos="1440"/>
        </w:tabs>
        <w:spacing w:before="120" w:after="120" w:line="26" w:lineRule="atLeast"/>
        <w:ind w:left="0" w:firstLine="0"/>
        <w:rPr>
          <w:b/>
          <w:i/>
          <w:sz w:val="20"/>
          <w:szCs w:val="20"/>
          <w:lang w:eastAsia="es-ES"/>
        </w:rPr>
      </w:pPr>
      <w:r w:rsidRPr="0085022A">
        <w:rPr>
          <w:b/>
          <w:i/>
          <w:sz w:val="20"/>
          <w:szCs w:val="20"/>
          <w:lang w:eastAsia="es-ES"/>
        </w:rPr>
        <w:t>Utilities</w:t>
      </w:r>
    </w:p>
    <w:p w14:paraId="7553B032" w14:textId="10205148" w:rsidR="00F95D22" w:rsidRPr="0085022A" w:rsidRDefault="00F95D22" w:rsidP="00E03EE2">
      <w:pPr>
        <w:pStyle w:val="AODocTxtL2"/>
        <w:spacing w:before="120" w:after="120" w:line="26" w:lineRule="atLeast"/>
        <w:ind w:left="0"/>
        <w:rPr>
          <w:sz w:val="20"/>
          <w:szCs w:val="20"/>
          <w:lang w:eastAsia="es-ES"/>
        </w:rPr>
      </w:pPr>
      <w:r w:rsidRPr="0085022A">
        <w:rPr>
          <w:sz w:val="20"/>
          <w:szCs w:val="20"/>
          <w:lang w:eastAsia="es-ES"/>
        </w:rPr>
        <w:t>Forces Elèctriques d</w:t>
      </w:r>
      <w:r w:rsidR="005440FD" w:rsidRPr="0085022A">
        <w:rPr>
          <w:sz w:val="20"/>
          <w:szCs w:val="20"/>
          <w:lang w:eastAsia="es-ES"/>
        </w:rPr>
        <w:t>'</w:t>
      </w:r>
      <w:r w:rsidRPr="0085022A">
        <w:rPr>
          <w:sz w:val="20"/>
          <w:szCs w:val="20"/>
          <w:lang w:eastAsia="es-ES"/>
        </w:rPr>
        <w:t>Andorra (</w:t>
      </w:r>
      <w:r w:rsidR="005440FD" w:rsidRPr="0085022A">
        <w:rPr>
          <w:sz w:val="20"/>
          <w:szCs w:val="20"/>
          <w:lang w:eastAsia="es-ES"/>
        </w:rPr>
        <w:t>"</w:t>
      </w:r>
      <w:r w:rsidRPr="0085022A">
        <w:rPr>
          <w:b/>
          <w:sz w:val="20"/>
          <w:szCs w:val="20"/>
          <w:lang w:eastAsia="es-ES"/>
        </w:rPr>
        <w:t>FEDA</w:t>
      </w:r>
      <w:r w:rsidR="005440FD" w:rsidRPr="0085022A">
        <w:rPr>
          <w:bCs/>
          <w:sz w:val="20"/>
          <w:szCs w:val="20"/>
          <w:lang w:eastAsia="es-ES"/>
        </w:rPr>
        <w:t>"</w:t>
      </w:r>
      <w:r w:rsidRPr="0085022A">
        <w:rPr>
          <w:sz w:val="20"/>
          <w:szCs w:val="20"/>
          <w:lang w:eastAsia="es-ES"/>
        </w:rPr>
        <w:t>) is the major company in charge of Andorra</w:t>
      </w:r>
      <w:r w:rsidR="005440FD" w:rsidRPr="0085022A">
        <w:rPr>
          <w:sz w:val="20"/>
          <w:szCs w:val="20"/>
          <w:lang w:eastAsia="es-ES"/>
        </w:rPr>
        <w:t>'</w:t>
      </w:r>
      <w:r w:rsidRPr="0085022A">
        <w:rPr>
          <w:sz w:val="20"/>
          <w:szCs w:val="20"/>
          <w:lang w:eastAsia="es-ES"/>
        </w:rPr>
        <w:t>s electricity supply. Its direct predecessor was the Forces Hidroelèctriques d</w:t>
      </w:r>
      <w:r w:rsidR="005440FD" w:rsidRPr="0085022A">
        <w:rPr>
          <w:sz w:val="20"/>
          <w:szCs w:val="20"/>
          <w:lang w:eastAsia="es-ES"/>
        </w:rPr>
        <w:t>'</w:t>
      </w:r>
      <w:r w:rsidRPr="0085022A">
        <w:rPr>
          <w:sz w:val="20"/>
          <w:szCs w:val="20"/>
          <w:lang w:eastAsia="es-ES"/>
        </w:rPr>
        <w:t>Andorra (</w:t>
      </w:r>
      <w:r w:rsidR="005440FD" w:rsidRPr="0085022A">
        <w:rPr>
          <w:sz w:val="20"/>
          <w:szCs w:val="20"/>
          <w:lang w:eastAsia="es-ES"/>
        </w:rPr>
        <w:t>"</w:t>
      </w:r>
      <w:r w:rsidRPr="0085022A">
        <w:rPr>
          <w:b/>
          <w:sz w:val="20"/>
          <w:szCs w:val="20"/>
          <w:lang w:eastAsia="es-ES"/>
        </w:rPr>
        <w:t>FHASA</w:t>
      </w:r>
      <w:r w:rsidR="005440FD" w:rsidRPr="0085022A">
        <w:rPr>
          <w:bCs/>
          <w:sz w:val="20"/>
          <w:szCs w:val="20"/>
          <w:lang w:eastAsia="es-ES"/>
        </w:rPr>
        <w:t>"</w:t>
      </w:r>
      <w:r w:rsidRPr="0085022A">
        <w:rPr>
          <w:sz w:val="20"/>
          <w:szCs w:val="20"/>
          <w:lang w:eastAsia="es-ES"/>
        </w:rPr>
        <w:t>), which was nationalised in 1988 by the General Council and converted into FEDA.</w:t>
      </w:r>
    </w:p>
    <w:p w14:paraId="269B7530" w14:textId="77777777" w:rsidR="00F95D22" w:rsidRPr="0085022A" w:rsidRDefault="00F95D22" w:rsidP="00E03EE2">
      <w:pPr>
        <w:pStyle w:val="AOHead2"/>
        <w:tabs>
          <w:tab w:val="clear" w:pos="720"/>
        </w:tabs>
        <w:spacing w:before="120" w:after="120" w:line="26" w:lineRule="atLeast"/>
        <w:rPr>
          <w:sz w:val="20"/>
          <w:szCs w:val="20"/>
          <w:lang w:eastAsia="es-ES"/>
        </w:rPr>
      </w:pPr>
      <w:r w:rsidRPr="0085022A">
        <w:rPr>
          <w:sz w:val="20"/>
          <w:szCs w:val="20"/>
          <w:lang w:eastAsia="es-ES"/>
        </w:rPr>
        <w:t>Healthcare</w:t>
      </w:r>
    </w:p>
    <w:p w14:paraId="0783356B" w14:textId="76F7D508" w:rsidR="00343FF8" w:rsidRPr="004B12F8" w:rsidRDefault="00343FF8" w:rsidP="00343FF8">
      <w:pPr>
        <w:pStyle w:val="AODocTxtL1"/>
        <w:spacing w:before="120" w:after="120" w:line="26" w:lineRule="atLeast"/>
        <w:ind w:left="0"/>
        <w:rPr>
          <w:sz w:val="20"/>
          <w:szCs w:val="20"/>
          <w:lang w:eastAsia="es-ES"/>
        </w:rPr>
      </w:pPr>
      <w:r w:rsidRPr="004B12F8">
        <w:rPr>
          <w:sz w:val="20"/>
          <w:szCs w:val="20"/>
          <w:lang w:eastAsia="es-ES"/>
        </w:rPr>
        <w:t xml:space="preserve">According to the </w:t>
      </w:r>
      <w:r w:rsidR="004B12F8" w:rsidRPr="004B12F8">
        <w:rPr>
          <w:sz w:val="20"/>
          <w:szCs w:val="20"/>
          <w:lang w:eastAsia="es-ES"/>
        </w:rPr>
        <w:t>WHO</w:t>
      </w:r>
      <w:r w:rsidR="004B12F8">
        <w:rPr>
          <w:sz w:val="20"/>
          <w:szCs w:val="20"/>
          <w:lang w:eastAsia="es-ES"/>
        </w:rPr>
        <w:t xml:space="preserve">' </w:t>
      </w:r>
      <w:r w:rsidRPr="004B12F8">
        <w:rPr>
          <w:sz w:val="20"/>
          <w:szCs w:val="20"/>
          <w:lang w:eastAsia="es-ES"/>
        </w:rPr>
        <w:t>World Health Report 2000: Health Systems</w:t>
      </w:r>
      <w:r w:rsidR="004B12F8">
        <w:rPr>
          <w:sz w:val="20"/>
          <w:szCs w:val="20"/>
          <w:lang w:eastAsia="es-ES"/>
        </w:rPr>
        <w:t xml:space="preserve"> </w:t>
      </w:r>
      <w:r w:rsidR="004B12F8" w:rsidRPr="004B12F8">
        <w:rPr>
          <w:sz w:val="20"/>
          <w:szCs w:val="20"/>
          <w:lang w:eastAsia="es-ES"/>
        </w:rPr>
        <w:t>(</w:t>
      </w:r>
      <w:r w:rsidR="004B12F8">
        <w:rPr>
          <w:sz w:val="20"/>
          <w:szCs w:val="20"/>
          <w:lang w:eastAsia="es-ES"/>
        </w:rPr>
        <w:t>available at</w:t>
      </w:r>
      <w:r w:rsidR="004B12F8" w:rsidRPr="004B12F8">
        <w:rPr>
          <w:sz w:val="20"/>
          <w:szCs w:val="20"/>
          <w:lang w:eastAsia="es-ES"/>
        </w:rPr>
        <w:t xml:space="preserve"> </w:t>
      </w:r>
      <w:hyperlink r:id="rId46" w:history="1">
        <w:r w:rsidR="004B12F8" w:rsidRPr="004B12F8">
          <w:rPr>
            <w:rStyle w:val="Hyperlink"/>
            <w:iCs/>
            <w:sz w:val="20"/>
            <w:szCs w:val="20"/>
            <w:lang w:eastAsia="es-ES"/>
          </w:rPr>
          <w:t>https://www.who.int/publications/i/item/924156198X</w:t>
        </w:r>
      </w:hyperlink>
      <w:r w:rsidR="004B12F8" w:rsidRPr="004B12F8">
        <w:rPr>
          <w:sz w:val="20"/>
          <w:szCs w:val="20"/>
          <w:lang w:eastAsia="es-ES"/>
        </w:rPr>
        <w:t>)</w:t>
      </w:r>
      <w:r w:rsidRPr="004B12F8">
        <w:rPr>
          <w:sz w:val="20"/>
          <w:szCs w:val="20"/>
          <w:lang w:eastAsia="es-ES"/>
        </w:rPr>
        <w:t>: Improving</w:t>
      </w:r>
      <w:r>
        <w:rPr>
          <w:sz w:val="20"/>
          <w:szCs w:val="20"/>
          <w:lang w:eastAsia="es-ES"/>
        </w:rPr>
        <w:t xml:space="preserve"> </w:t>
      </w:r>
      <w:r w:rsidRPr="004B12F8">
        <w:rPr>
          <w:sz w:val="20"/>
          <w:szCs w:val="20"/>
          <w:lang w:eastAsia="es-ES"/>
        </w:rPr>
        <w:t>Performance, Andorra was ranked fourth worldwide in terms of overall health system performance. The</w:t>
      </w:r>
      <w:r>
        <w:rPr>
          <w:sz w:val="20"/>
          <w:szCs w:val="20"/>
          <w:lang w:eastAsia="es-ES"/>
        </w:rPr>
        <w:t xml:space="preserve"> </w:t>
      </w:r>
      <w:r w:rsidRPr="004B12F8">
        <w:rPr>
          <w:sz w:val="20"/>
          <w:szCs w:val="20"/>
          <w:lang w:eastAsia="es-ES"/>
        </w:rPr>
        <w:t>WHO has not published a comparable global ranking of health systems since that report.</w:t>
      </w:r>
    </w:p>
    <w:p w14:paraId="4788FE78" w14:textId="3275CF1C" w:rsidR="00F95D22" w:rsidRPr="0085022A" w:rsidRDefault="00F95D22" w:rsidP="00E03EE2">
      <w:pPr>
        <w:pStyle w:val="AODocTxtL1"/>
        <w:spacing w:before="120" w:after="120" w:line="26" w:lineRule="atLeast"/>
        <w:ind w:left="0"/>
        <w:rPr>
          <w:sz w:val="20"/>
          <w:szCs w:val="20"/>
          <w:lang w:eastAsia="es-ES"/>
        </w:rPr>
      </w:pPr>
      <w:r w:rsidRPr="0085022A">
        <w:rPr>
          <w:sz w:val="20"/>
          <w:szCs w:val="20"/>
          <w:lang w:eastAsia="es-ES"/>
        </w:rPr>
        <w:t xml:space="preserve">There are several entities which govern the Andorran healthcare sector: the General Council, the SAAS (the National Health Service), the Ministry of Health and Welfare </w:t>
      </w:r>
      <w:r w:rsidR="00F51D2F">
        <w:rPr>
          <w:sz w:val="20"/>
          <w:szCs w:val="20"/>
          <w:lang w:eastAsia="es-ES"/>
        </w:rPr>
        <w:t>within</w:t>
      </w:r>
      <w:r w:rsidRPr="0085022A">
        <w:rPr>
          <w:sz w:val="20"/>
          <w:szCs w:val="20"/>
          <w:lang w:eastAsia="es-ES"/>
        </w:rPr>
        <w:t xml:space="preserve"> the </w:t>
      </w:r>
      <w:r w:rsidR="00B15763">
        <w:rPr>
          <w:sz w:val="20"/>
          <w:szCs w:val="20"/>
          <w:lang w:eastAsia="es-ES"/>
        </w:rPr>
        <w:t xml:space="preserve">Central Administration and the </w:t>
      </w:r>
      <w:r w:rsidR="00837C67" w:rsidRPr="00837C67">
        <w:rPr>
          <w:sz w:val="20"/>
          <w:szCs w:val="20"/>
          <w:lang w:eastAsia="es-ES"/>
        </w:rPr>
        <w:t>Andorran Social Security Fund ("</w:t>
      </w:r>
      <w:r w:rsidR="00837C67" w:rsidRPr="00837C67">
        <w:rPr>
          <w:b/>
          <w:bCs/>
          <w:sz w:val="20"/>
          <w:szCs w:val="20"/>
          <w:lang w:eastAsia="es-ES"/>
        </w:rPr>
        <w:t>CASS</w:t>
      </w:r>
      <w:r w:rsidR="00837C67" w:rsidRPr="00837C67">
        <w:rPr>
          <w:sz w:val="20"/>
          <w:szCs w:val="20"/>
          <w:lang w:eastAsia="es-ES"/>
        </w:rPr>
        <w:t>")</w:t>
      </w:r>
      <w:r w:rsidRPr="0085022A">
        <w:rPr>
          <w:sz w:val="20"/>
          <w:szCs w:val="20"/>
          <w:lang w:eastAsia="es-ES"/>
        </w:rPr>
        <w:t>.</w:t>
      </w:r>
    </w:p>
    <w:p w14:paraId="6D9729AB" w14:textId="151C6084" w:rsidR="00F95D22" w:rsidRPr="0085022A" w:rsidRDefault="00F95D22" w:rsidP="00E03EE2">
      <w:pPr>
        <w:pStyle w:val="AODocTxtL1"/>
        <w:spacing w:before="120" w:after="120" w:line="26" w:lineRule="atLeast"/>
        <w:ind w:left="0"/>
        <w:rPr>
          <w:sz w:val="20"/>
          <w:szCs w:val="20"/>
          <w:lang w:eastAsia="es-ES"/>
        </w:rPr>
      </w:pPr>
      <w:r w:rsidRPr="0085022A">
        <w:rPr>
          <w:sz w:val="20"/>
          <w:szCs w:val="20"/>
          <w:lang w:eastAsia="es-ES"/>
        </w:rPr>
        <w:t>In order to be covered by CASS, the public entity which manages the social security system, one must be employed by either a</w:t>
      </w:r>
      <w:r w:rsidR="00CD7416" w:rsidRPr="0085022A">
        <w:rPr>
          <w:sz w:val="20"/>
          <w:szCs w:val="20"/>
          <w:lang w:eastAsia="es-ES"/>
        </w:rPr>
        <w:t xml:space="preserve"> resident </w:t>
      </w:r>
      <w:r w:rsidRPr="0085022A">
        <w:rPr>
          <w:sz w:val="20"/>
          <w:szCs w:val="20"/>
          <w:lang w:eastAsia="es-ES"/>
        </w:rPr>
        <w:t xml:space="preserve">or </w:t>
      </w:r>
      <w:r w:rsidR="00CD7416" w:rsidRPr="0085022A">
        <w:rPr>
          <w:sz w:val="20"/>
          <w:szCs w:val="20"/>
          <w:lang w:eastAsia="es-ES"/>
        </w:rPr>
        <w:t xml:space="preserve">a </w:t>
      </w:r>
      <w:r w:rsidRPr="0085022A">
        <w:rPr>
          <w:sz w:val="20"/>
          <w:szCs w:val="20"/>
          <w:lang w:eastAsia="es-ES"/>
        </w:rPr>
        <w:t>private company. That means that CASS covers expatriates with Active Residency permits and their families. The amount individuals contribute to this system depends on their salary. Employees pay up to 6.5% of their salary and employers are required to contribute another 1</w:t>
      </w:r>
      <w:r w:rsidR="00CD7416" w:rsidRPr="0085022A">
        <w:rPr>
          <w:sz w:val="20"/>
          <w:szCs w:val="20"/>
          <w:lang w:eastAsia="es-ES"/>
        </w:rPr>
        <w:t>5</w:t>
      </w:r>
      <w:r w:rsidRPr="0085022A">
        <w:rPr>
          <w:sz w:val="20"/>
          <w:szCs w:val="20"/>
          <w:lang w:eastAsia="es-ES"/>
        </w:rPr>
        <w:t>.5%. It is important to note that new employees working for an Andorran company need to register with CASS.</w:t>
      </w:r>
    </w:p>
    <w:p w14:paraId="5B266A6C" w14:textId="54E34C9A" w:rsidR="00F95D22" w:rsidRPr="0085022A" w:rsidRDefault="00F95D22" w:rsidP="00E03EE2">
      <w:pPr>
        <w:pStyle w:val="AODocTxtL1"/>
        <w:spacing w:before="120" w:after="120" w:line="26" w:lineRule="atLeast"/>
        <w:ind w:left="0"/>
        <w:rPr>
          <w:sz w:val="20"/>
          <w:szCs w:val="20"/>
          <w:lang w:eastAsia="es-ES"/>
        </w:rPr>
      </w:pPr>
      <w:r w:rsidRPr="0085022A">
        <w:rPr>
          <w:sz w:val="20"/>
          <w:szCs w:val="20"/>
          <w:lang w:eastAsia="es-ES"/>
        </w:rPr>
        <w:t>CASS</w:t>
      </w:r>
      <w:r w:rsidR="005440FD" w:rsidRPr="0085022A">
        <w:rPr>
          <w:sz w:val="20"/>
          <w:szCs w:val="20"/>
          <w:lang w:eastAsia="es-ES"/>
        </w:rPr>
        <w:t>'</w:t>
      </w:r>
      <w:r w:rsidRPr="0085022A">
        <w:rPr>
          <w:sz w:val="20"/>
          <w:szCs w:val="20"/>
          <w:lang w:eastAsia="es-ES"/>
        </w:rPr>
        <w:t>s universal healthcare system covers 75% of all outpatient medical costs (including medical prescriptions and doctors</w:t>
      </w:r>
      <w:r w:rsidR="005440FD" w:rsidRPr="0085022A">
        <w:rPr>
          <w:sz w:val="20"/>
          <w:szCs w:val="20"/>
          <w:lang w:eastAsia="es-ES"/>
        </w:rPr>
        <w:t>'</w:t>
      </w:r>
      <w:r w:rsidRPr="0085022A">
        <w:rPr>
          <w:sz w:val="20"/>
          <w:szCs w:val="20"/>
          <w:lang w:eastAsia="es-ES"/>
        </w:rPr>
        <w:t xml:space="preserve"> visits), 90% of hospital fees and 100% of work-related injuries. Expatriates with Passive Residency permits and tourists are not covered by this healthcare system and must have private medical insurance. Andorra has a large network of insurance companies to choose from, offering a wide range of personalised private insurance.</w:t>
      </w:r>
    </w:p>
    <w:p w14:paraId="6BCDA140" w14:textId="76A52DEE" w:rsidR="00F95D22" w:rsidRPr="0085022A" w:rsidRDefault="00F95D22" w:rsidP="00E03EE2">
      <w:pPr>
        <w:pStyle w:val="AODocTxtL1"/>
        <w:spacing w:before="120" w:after="120" w:line="26" w:lineRule="atLeast"/>
        <w:ind w:left="0"/>
        <w:rPr>
          <w:sz w:val="20"/>
          <w:szCs w:val="20"/>
          <w:lang w:eastAsia="es-ES"/>
        </w:rPr>
      </w:pPr>
      <w:r w:rsidRPr="0085022A">
        <w:rPr>
          <w:sz w:val="20"/>
          <w:szCs w:val="20"/>
          <w:lang w:eastAsia="es-ES"/>
        </w:rPr>
        <w:lastRenderedPageBreak/>
        <w:t>Andorra</w:t>
      </w:r>
      <w:r w:rsidR="005440FD" w:rsidRPr="0085022A">
        <w:rPr>
          <w:sz w:val="20"/>
          <w:szCs w:val="20"/>
          <w:lang w:eastAsia="es-ES"/>
        </w:rPr>
        <w:t>'</w:t>
      </w:r>
      <w:r w:rsidRPr="0085022A">
        <w:rPr>
          <w:sz w:val="20"/>
          <w:szCs w:val="20"/>
          <w:lang w:eastAsia="es-ES"/>
        </w:rPr>
        <w:t>s world-class hospital, the Hospital Nostra Senyora de Meritxell, is equipped with state-of-the-art medical equipment and has specialists who completed their medical training abroad (mainly in France and Spain). The hospital has the capacity to transfer patients in need to hospitals abroad by ambulance or helicopter. Andorra also has numerous specialised private practices and medical centres which can be found throughout the country.</w:t>
      </w:r>
    </w:p>
    <w:p w14:paraId="4AB0034B" w14:textId="5F58C0C4" w:rsidR="00F95D22" w:rsidRPr="0085022A" w:rsidRDefault="00F95D22" w:rsidP="00E03EE2">
      <w:pPr>
        <w:pStyle w:val="AODocTxtL1"/>
        <w:spacing w:before="120" w:after="120" w:line="26" w:lineRule="atLeast"/>
        <w:ind w:left="0"/>
        <w:rPr>
          <w:sz w:val="20"/>
          <w:szCs w:val="20"/>
          <w:lang w:eastAsia="es-ES"/>
        </w:rPr>
      </w:pPr>
      <w:r w:rsidRPr="0085022A">
        <w:rPr>
          <w:sz w:val="20"/>
          <w:szCs w:val="20"/>
          <w:lang w:eastAsia="es-ES"/>
        </w:rPr>
        <w:t>Besides that, Andorra has a great network of doctors that run their private practices throughout the country. These private practices specialise in many different fields such as homecare, dermatology, dentistry, etc. Various languages are spoken in order to cater to patient needs. CASS provides a list of Andorra</w:t>
      </w:r>
      <w:r w:rsidR="005440FD" w:rsidRPr="0085022A">
        <w:rPr>
          <w:sz w:val="20"/>
          <w:szCs w:val="20"/>
          <w:lang w:eastAsia="es-ES"/>
        </w:rPr>
        <w:t>'</w:t>
      </w:r>
      <w:r w:rsidRPr="0085022A">
        <w:rPr>
          <w:sz w:val="20"/>
          <w:szCs w:val="20"/>
          <w:lang w:eastAsia="es-ES"/>
        </w:rPr>
        <w:t>s hospital and medical centres.</w:t>
      </w:r>
    </w:p>
    <w:p w14:paraId="5D7B3594" w14:textId="79745086" w:rsidR="00F95D22" w:rsidRPr="0085022A" w:rsidRDefault="00B15763" w:rsidP="00B15763">
      <w:pPr>
        <w:pStyle w:val="AODocTxtL1"/>
        <w:spacing w:before="120" w:after="120" w:line="26" w:lineRule="atLeast"/>
        <w:ind w:left="0"/>
        <w:rPr>
          <w:sz w:val="20"/>
          <w:szCs w:val="20"/>
          <w:lang w:eastAsia="es-ES"/>
        </w:rPr>
      </w:pPr>
      <w:r w:rsidRPr="004B12F8">
        <w:rPr>
          <w:sz w:val="20"/>
          <w:szCs w:val="20"/>
          <w:lang w:eastAsia="es-ES"/>
        </w:rPr>
        <w:t>According to information published by the Government of</w:t>
      </w:r>
      <w:r>
        <w:rPr>
          <w:sz w:val="20"/>
          <w:szCs w:val="20"/>
          <w:lang w:eastAsia="es-ES"/>
        </w:rPr>
        <w:t xml:space="preserve"> </w:t>
      </w:r>
      <w:r w:rsidRPr="004B12F8">
        <w:rPr>
          <w:sz w:val="20"/>
          <w:szCs w:val="20"/>
          <w:lang w:eastAsia="es-ES"/>
        </w:rPr>
        <w:t xml:space="preserve">Andorra in </w:t>
      </w:r>
      <w:r w:rsidR="00F51D2F">
        <w:rPr>
          <w:sz w:val="20"/>
          <w:szCs w:val="20"/>
          <w:lang w:eastAsia="es-ES"/>
        </w:rPr>
        <w:t>July</w:t>
      </w:r>
      <w:r w:rsidRPr="004B12F8">
        <w:rPr>
          <w:sz w:val="20"/>
          <w:szCs w:val="20"/>
          <w:lang w:eastAsia="es-ES"/>
        </w:rPr>
        <w:t xml:space="preserve"> 2026, Andorra had 57 community pharmacies serving a population of </w:t>
      </w:r>
      <w:r w:rsidR="00F51D2F">
        <w:rPr>
          <w:sz w:val="20"/>
          <w:szCs w:val="20"/>
          <w:lang w:eastAsia="es-ES"/>
        </w:rPr>
        <w:t>90,105</w:t>
      </w:r>
      <w:r w:rsidRPr="004B12F8">
        <w:rPr>
          <w:sz w:val="20"/>
          <w:szCs w:val="20"/>
          <w:lang w:eastAsia="es-ES"/>
        </w:rPr>
        <w:t xml:space="preserve"> inhabitants,</w:t>
      </w:r>
      <w:r>
        <w:rPr>
          <w:sz w:val="20"/>
          <w:szCs w:val="20"/>
          <w:lang w:eastAsia="es-ES"/>
        </w:rPr>
        <w:t xml:space="preserve"> </w:t>
      </w:r>
      <w:r w:rsidRPr="00B15763">
        <w:rPr>
          <w:sz w:val="20"/>
          <w:szCs w:val="20"/>
          <w:lang w:eastAsia="es-ES"/>
        </w:rPr>
        <w:t>representing approximately 70</w:t>
      </w:r>
      <w:r w:rsidR="0080559C">
        <w:rPr>
          <w:sz w:val="20"/>
          <w:szCs w:val="20"/>
          <w:lang w:eastAsia="es-ES"/>
        </w:rPr>
        <w:t xml:space="preserve"> </w:t>
      </w:r>
      <w:r w:rsidR="00F95D22" w:rsidRPr="0085022A">
        <w:rPr>
          <w:sz w:val="20"/>
          <w:szCs w:val="20"/>
          <w:lang w:eastAsia="es-ES"/>
        </w:rPr>
        <w:t xml:space="preserve">pharmacies </w:t>
      </w:r>
      <w:r w:rsidR="00756C64">
        <w:rPr>
          <w:sz w:val="20"/>
          <w:szCs w:val="20"/>
          <w:lang w:eastAsia="es-ES"/>
        </w:rPr>
        <w:t>per 100,000 inhabitants</w:t>
      </w:r>
      <w:r w:rsidR="004B12F8">
        <w:rPr>
          <w:sz w:val="20"/>
          <w:szCs w:val="20"/>
          <w:lang w:eastAsia="es-ES"/>
        </w:rPr>
        <w:t xml:space="preserve"> </w:t>
      </w:r>
      <w:r w:rsidR="004B12F8" w:rsidRPr="004B12F8">
        <w:rPr>
          <w:sz w:val="20"/>
          <w:szCs w:val="20"/>
          <w:lang w:eastAsia="es-ES"/>
        </w:rPr>
        <w:t>(</w:t>
      </w:r>
      <w:r w:rsidR="004B12F8">
        <w:rPr>
          <w:sz w:val="20"/>
          <w:szCs w:val="20"/>
          <w:lang w:eastAsia="es-ES"/>
        </w:rPr>
        <w:t>source:</w:t>
      </w:r>
      <w:r w:rsidR="004B12F8" w:rsidRPr="004B12F8">
        <w:rPr>
          <w:sz w:val="20"/>
          <w:szCs w:val="20"/>
          <w:lang w:eastAsia="es-ES"/>
        </w:rPr>
        <w:t xml:space="preserve"> Govern d'Andorra - Projecte de llei d'ordenació farmacèutica)</w:t>
      </w:r>
      <w:r w:rsidR="00811506">
        <w:rPr>
          <w:sz w:val="20"/>
          <w:szCs w:val="20"/>
          <w:lang w:eastAsia="es-ES"/>
        </w:rPr>
        <w:t>.</w:t>
      </w:r>
      <w:r w:rsidR="004B1981">
        <w:rPr>
          <w:sz w:val="20"/>
          <w:szCs w:val="20"/>
          <w:lang w:eastAsia="es-ES"/>
        </w:rPr>
        <w:t xml:space="preserve"> </w:t>
      </w:r>
      <w:r w:rsidR="00F95D22" w:rsidRPr="0085022A">
        <w:rPr>
          <w:sz w:val="20"/>
          <w:szCs w:val="20"/>
          <w:lang w:eastAsia="es-ES"/>
        </w:rPr>
        <w:t>Pharmacists can sell approved foreign medical prescriptions from certain pharmaceutical companies which have been approved by the Ministry of Health and Welfare.</w:t>
      </w:r>
    </w:p>
    <w:p w14:paraId="2CA63E02" w14:textId="5EC1499C" w:rsidR="00D31C59" w:rsidRPr="00D31C59" w:rsidRDefault="00F95D22" w:rsidP="00D31C59">
      <w:pPr>
        <w:spacing w:after="0"/>
        <w:jc w:val="left"/>
        <w:rPr>
          <w:sz w:val="24"/>
          <w:lang w:eastAsia="es-ES" w:bidi="ar-SA"/>
        </w:rPr>
      </w:pPr>
      <w:r w:rsidRPr="00D31C59">
        <w:rPr>
          <w:b/>
          <w:bCs/>
          <w:szCs w:val="20"/>
          <w:lang w:eastAsia="es-ES"/>
        </w:rPr>
        <w:t>Social Protection</w:t>
      </w:r>
      <w:r w:rsidR="00D31C59" w:rsidRPr="00D31C59">
        <w:rPr>
          <w:sz w:val="24"/>
          <w:lang w:eastAsia="es-ES" w:bidi="ar-SA"/>
        </w:rPr>
        <w:t xml:space="preserve"> </w:t>
      </w:r>
    </w:p>
    <w:p w14:paraId="107D5738" w14:textId="61F0B993" w:rsidR="00F95D22" w:rsidRPr="0085022A" w:rsidRDefault="00F95D22" w:rsidP="00E03EE2">
      <w:pPr>
        <w:pStyle w:val="AODocTxtL1"/>
        <w:spacing w:before="120" w:after="120" w:line="26" w:lineRule="atLeast"/>
        <w:ind w:left="0"/>
        <w:rPr>
          <w:sz w:val="20"/>
          <w:szCs w:val="20"/>
          <w:lang w:eastAsia="es-ES"/>
        </w:rPr>
      </w:pPr>
      <w:r w:rsidRPr="00D31C59">
        <w:rPr>
          <w:sz w:val="20"/>
          <w:szCs w:val="20"/>
          <w:lang w:eastAsia="es-ES"/>
        </w:rPr>
        <w:t>Social protection is enshrined in</w:t>
      </w:r>
      <w:r w:rsidRPr="0085022A">
        <w:rPr>
          <w:sz w:val="20"/>
          <w:szCs w:val="20"/>
          <w:lang w:eastAsia="es-ES"/>
        </w:rPr>
        <w:t xml:space="preserve"> the Constitution since the right to health protection and to receive services relative to personal needs is respected. In all cases, the Principality of Andorra has the purpose of guaranteeing a system of social protection.</w:t>
      </w:r>
    </w:p>
    <w:p w14:paraId="5C773ACB" w14:textId="7A603B41" w:rsidR="00A60B0F" w:rsidRDefault="00F95D22" w:rsidP="00E03EE2">
      <w:pPr>
        <w:pStyle w:val="AODocTxtL1"/>
        <w:spacing w:before="120" w:after="120" w:line="26" w:lineRule="atLeast"/>
        <w:ind w:left="0"/>
        <w:rPr>
          <w:sz w:val="20"/>
          <w:szCs w:val="20"/>
          <w:lang w:eastAsia="es-ES"/>
        </w:rPr>
      </w:pPr>
      <w:r w:rsidRPr="0085022A">
        <w:rPr>
          <w:sz w:val="20"/>
          <w:szCs w:val="20"/>
          <w:lang w:eastAsia="es-ES"/>
        </w:rPr>
        <w:t>In 202</w:t>
      </w:r>
      <w:r w:rsidR="00A60B0F">
        <w:rPr>
          <w:sz w:val="20"/>
          <w:szCs w:val="20"/>
          <w:lang w:eastAsia="es-ES"/>
        </w:rPr>
        <w:t>4</w:t>
      </w:r>
      <w:r w:rsidRPr="0085022A">
        <w:rPr>
          <w:sz w:val="20"/>
          <w:szCs w:val="20"/>
          <w:lang w:eastAsia="es-ES"/>
        </w:rPr>
        <w:t xml:space="preserve"> public spending on social protection in Andorra amounted to €</w:t>
      </w:r>
      <w:r w:rsidR="00A60B0F">
        <w:rPr>
          <w:sz w:val="20"/>
          <w:szCs w:val="20"/>
          <w:lang w:eastAsia="es-ES"/>
        </w:rPr>
        <w:t>343.70</w:t>
      </w:r>
      <w:r w:rsidRPr="0085022A">
        <w:rPr>
          <w:sz w:val="20"/>
          <w:szCs w:val="20"/>
          <w:lang w:eastAsia="es-ES"/>
        </w:rPr>
        <w:t xml:space="preserve"> million (an increase of </w:t>
      </w:r>
      <w:r w:rsidR="00A60B0F">
        <w:rPr>
          <w:sz w:val="20"/>
          <w:szCs w:val="20"/>
          <w:lang w:eastAsia="es-ES"/>
        </w:rPr>
        <w:t>16.5</w:t>
      </w:r>
      <w:r w:rsidRPr="0085022A">
        <w:rPr>
          <w:sz w:val="20"/>
          <w:szCs w:val="20"/>
          <w:lang w:eastAsia="es-ES"/>
        </w:rPr>
        <w:t>% compared to 20</w:t>
      </w:r>
      <w:r w:rsidR="00A60B0F">
        <w:rPr>
          <w:sz w:val="20"/>
          <w:szCs w:val="20"/>
          <w:lang w:eastAsia="es-ES"/>
        </w:rPr>
        <w:t>23</w:t>
      </w:r>
      <w:r w:rsidRPr="0085022A">
        <w:rPr>
          <w:sz w:val="20"/>
          <w:szCs w:val="20"/>
          <w:lang w:eastAsia="es-ES"/>
        </w:rPr>
        <w:t xml:space="preserve">). This includes spending on social protection of households and individuals, financed by </w:t>
      </w:r>
      <w:r w:rsidR="00837C67">
        <w:rPr>
          <w:sz w:val="20"/>
          <w:szCs w:val="20"/>
          <w:lang w:eastAsia="es-ES"/>
        </w:rPr>
        <w:t xml:space="preserve">CASS </w:t>
      </w:r>
      <w:r w:rsidRPr="0085022A">
        <w:rPr>
          <w:sz w:val="20"/>
          <w:szCs w:val="20"/>
          <w:lang w:eastAsia="es-ES"/>
        </w:rPr>
        <w:t>through benefits, reimbursement of those in the general sector, the retirement sector and the Retirement Reserve Fund.</w:t>
      </w:r>
    </w:p>
    <w:p w14:paraId="1EAE8CCE" w14:textId="77777777" w:rsidR="00A60B0F" w:rsidRDefault="00A60B0F" w:rsidP="00A60B0F">
      <w:pPr>
        <w:spacing w:before="120" w:after="120" w:line="26" w:lineRule="atLeast"/>
        <w:rPr>
          <w:rFonts w:eastAsia="Calibri"/>
          <w:szCs w:val="20"/>
          <w:lang w:eastAsia="es-ES" w:bidi="ar-SA"/>
        </w:rPr>
      </w:pPr>
      <w:r w:rsidRPr="00A60B0F">
        <w:rPr>
          <w:rFonts w:eastAsia="Calibri"/>
          <w:szCs w:val="20"/>
          <w:lang w:eastAsia="es-ES" w:bidi="ar-SA"/>
        </w:rPr>
        <w:t>The increase in expenditure is mainly explained by spending on the elderly (€22.2 million increase compared to the previous year), housing expenditure (€14.3 million increase compared to the previous year), which includes social housing amounting to €24.4 million, and expenditure on sickness and disability (€6.7 million increase compared to the previous year).</w:t>
      </w:r>
    </w:p>
    <w:p w14:paraId="3642F0CD" w14:textId="77777777" w:rsidR="00A17CB5" w:rsidRPr="00705B95" w:rsidRDefault="00A17CB5" w:rsidP="00A17CB5">
      <w:pPr>
        <w:spacing w:before="120" w:after="120" w:line="26" w:lineRule="atLeast"/>
        <w:rPr>
          <w:rFonts w:eastAsia="Calibri"/>
          <w:szCs w:val="20"/>
          <w:lang w:val="en-AU" w:eastAsia="es-ES" w:bidi="ar-SA"/>
        </w:rPr>
      </w:pPr>
      <w:r w:rsidRPr="00705B95">
        <w:rPr>
          <w:rFonts w:eastAsia="Calibri"/>
          <w:szCs w:val="20"/>
          <w:lang w:val="en-AU" w:eastAsia="es-ES" w:bidi="ar-SA"/>
        </w:rPr>
        <w:t xml:space="preserve">The </w:t>
      </w:r>
      <w:r w:rsidRPr="00B67CE8">
        <w:rPr>
          <w:lang w:val="en-AU"/>
        </w:rPr>
        <w:t xml:space="preserve">involuntary unemployment benefits </w:t>
      </w:r>
      <w:r w:rsidRPr="00705B95">
        <w:rPr>
          <w:rFonts w:eastAsia="Calibri"/>
          <w:szCs w:val="20"/>
          <w:lang w:val="en-AU" w:eastAsia="es-ES" w:bidi="ar-SA"/>
        </w:rPr>
        <w:t>during 2025 totalled 31, a decrease of 56.3%</w:t>
      </w:r>
      <w:r w:rsidRPr="00B67CE8">
        <w:rPr>
          <w:lang w:val="en-AU"/>
        </w:rPr>
        <w:t xml:space="preserve"> compared to </w:t>
      </w:r>
      <w:r w:rsidRPr="00705B95">
        <w:rPr>
          <w:rFonts w:eastAsia="Calibri"/>
          <w:szCs w:val="20"/>
          <w:lang w:val="en-AU" w:eastAsia="es-ES" w:bidi="ar-SA"/>
        </w:rPr>
        <w:t>2024. They</w:t>
      </w:r>
      <w:r w:rsidRPr="00B67CE8">
        <w:rPr>
          <w:lang w:val="en-AU"/>
        </w:rPr>
        <w:t xml:space="preserve"> were </w:t>
      </w:r>
      <w:r w:rsidRPr="00705B95">
        <w:rPr>
          <w:rFonts w:eastAsia="Calibri"/>
          <w:szCs w:val="20"/>
          <w:lang w:val="en-AU" w:eastAsia="es-ES" w:bidi="ar-SA"/>
        </w:rPr>
        <w:t>granted</w:t>
      </w:r>
      <w:r w:rsidRPr="00B67CE8">
        <w:rPr>
          <w:lang w:val="en-AU"/>
        </w:rPr>
        <w:t xml:space="preserve"> to a total of </w:t>
      </w:r>
      <w:r w:rsidRPr="00705B95">
        <w:rPr>
          <w:rFonts w:eastAsia="Calibri"/>
          <w:szCs w:val="20"/>
          <w:lang w:val="en-AU" w:eastAsia="es-ES" w:bidi="ar-SA"/>
        </w:rPr>
        <w:t>30</w:t>
      </w:r>
      <w:r w:rsidRPr="00B67CE8">
        <w:rPr>
          <w:lang w:val="en-AU"/>
        </w:rPr>
        <w:t xml:space="preserve"> households, </w:t>
      </w:r>
      <w:r w:rsidRPr="00705B95">
        <w:rPr>
          <w:rFonts w:eastAsia="Calibri"/>
          <w:szCs w:val="20"/>
          <w:lang w:val="en-AU" w:eastAsia="es-ES" w:bidi="ar-SA"/>
        </w:rPr>
        <w:t>a reduction</w:t>
      </w:r>
      <w:r w:rsidRPr="00B67CE8">
        <w:rPr>
          <w:lang w:val="en-AU"/>
        </w:rPr>
        <w:t xml:space="preserve"> of </w:t>
      </w:r>
      <w:r w:rsidRPr="00705B95">
        <w:rPr>
          <w:rFonts w:eastAsia="Calibri"/>
          <w:szCs w:val="20"/>
          <w:lang w:val="en-AU" w:eastAsia="es-ES" w:bidi="ar-SA"/>
        </w:rPr>
        <w:t>53.1</w:t>
      </w:r>
      <w:r w:rsidRPr="00B67CE8">
        <w:rPr>
          <w:lang w:val="en-AU"/>
        </w:rPr>
        <w:t xml:space="preserve">% compared to </w:t>
      </w:r>
      <w:r w:rsidRPr="00705B95">
        <w:rPr>
          <w:rFonts w:eastAsia="Calibri"/>
          <w:szCs w:val="20"/>
          <w:lang w:val="en-AU" w:eastAsia="es-ES" w:bidi="ar-SA"/>
        </w:rPr>
        <w:t>2024</w:t>
      </w:r>
      <w:r w:rsidRPr="00B67CE8">
        <w:rPr>
          <w:lang w:val="en-AU"/>
        </w:rPr>
        <w:t>, with an average amount per household of €</w:t>
      </w:r>
      <w:r w:rsidRPr="00705B95">
        <w:rPr>
          <w:rFonts w:eastAsia="Calibri"/>
          <w:szCs w:val="20"/>
          <w:lang w:val="en-AU" w:eastAsia="es-ES" w:bidi="ar-SA"/>
        </w:rPr>
        <w:t>6,606.07</w:t>
      </w:r>
      <w:r w:rsidRPr="00B67CE8">
        <w:rPr>
          <w:lang w:val="en-AU"/>
        </w:rPr>
        <w:t xml:space="preserve">. The total amount </w:t>
      </w:r>
      <w:r w:rsidRPr="00705B95">
        <w:rPr>
          <w:rFonts w:eastAsia="Calibri"/>
          <w:szCs w:val="20"/>
          <w:lang w:val="en-AU" w:eastAsia="es-ES" w:bidi="ar-SA"/>
        </w:rPr>
        <w:t>provided</w:t>
      </w:r>
      <w:r w:rsidRPr="00B67CE8">
        <w:rPr>
          <w:lang w:val="en-AU"/>
        </w:rPr>
        <w:t xml:space="preserve"> was €</w:t>
      </w:r>
      <w:r w:rsidRPr="00705B95">
        <w:rPr>
          <w:rFonts w:eastAsia="Calibri"/>
          <w:szCs w:val="20"/>
          <w:lang w:val="en-AU" w:eastAsia="es-ES" w:bidi="ar-SA"/>
        </w:rPr>
        <w:t>198,182.05, 40.8% less than in 2024.</w:t>
      </w:r>
      <w:r w:rsidRPr="00B67CE8">
        <w:rPr>
          <w:lang w:val="en-AU"/>
        </w:rPr>
        <w:t xml:space="preserve"> Of the </w:t>
      </w:r>
      <w:r w:rsidRPr="00705B95">
        <w:rPr>
          <w:rFonts w:eastAsia="Calibri"/>
          <w:szCs w:val="20"/>
          <w:lang w:val="en-AU" w:eastAsia="es-ES" w:bidi="ar-SA"/>
        </w:rPr>
        <w:t>31 benefits granted</w:t>
      </w:r>
      <w:r w:rsidRPr="00B67CE8">
        <w:rPr>
          <w:lang w:val="en-AU"/>
        </w:rPr>
        <w:t xml:space="preserve">, the majority were </w:t>
      </w:r>
      <w:r w:rsidRPr="00705B95">
        <w:rPr>
          <w:rFonts w:eastAsia="Calibri"/>
          <w:szCs w:val="20"/>
          <w:lang w:val="en-AU" w:eastAsia="es-ES" w:bidi="ar-SA"/>
        </w:rPr>
        <w:t>awarded</w:t>
      </w:r>
      <w:r w:rsidRPr="00B67CE8">
        <w:rPr>
          <w:lang w:val="en-AU"/>
        </w:rPr>
        <w:t xml:space="preserve"> to single-person households (</w:t>
      </w:r>
      <w:r w:rsidRPr="00705B95">
        <w:rPr>
          <w:rFonts w:eastAsia="Calibri"/>
          <w:szCs w:val="20"/>
          <w:lang w:val="en-AU" w:eastAsia="es-ES" w:bidi="ar-SA"/>
        </w:rPr>
        <w:t>15</w:t>
      </w:r>
      <w:r w:rsidRPr="00B67CE8">
        <w:rPr>
          <w:lang w:val="en-AU"/>
        </w:rPr>
        <w:t xml:space="preserve"> applications; </w:t>
      </w:r>
      <w:r w:rsidRPr="00705B95">
        <w:rPr>
          <w:rFonts w:eastAsia="Calibri"/>
          <w:szCs w:val="20"/>
          <w:lang w:val="en-AU" w:eastAsia="es-ES" w:bidi="ar-SA"/>
        </w:rPr>
        <w:t>48.4%).</w:t>
      </w:r>
    </w:p>
    <w:p w14:paraId="411CAE88" w14:textId="77777777" w:rsidR="00A17CB5" w:rsidRPr="00B67CE8" w:rsidRDefault="00A17CB5" w:rsidP="00A17CB5">
      <w:pPr>
        <w:spacing w:before="120" w:after="120" w:line="26" w:lineRule="atLeast"/>
        <w:rPr>
          <w:lang w:val="en-AU"/>
        </w:rPr>
      </w:pPr>
      <w:r w:rsidRPr="00705B95">
        <w:rPr>
          <w:rFonts w:eastAsia="Calibri"/>
          <w:szCs w:val="20"/>
          <w:lang w:val="en-AU" w:eastAsia="es-ES" w:bidi="ar-SA"/>
        </w:rPr>
        <w:t xml:space="preserve">In the case of </w:t>
      </w:r>
      <w:r w:rsidRPr="00B67CE8">
        <w:rPr>
          <w:lang w:val="en-AU"/>
        </w:rPr>
        <w:t>child</w:t>
      </w:r>
      <w:r w:rsidRPr="00705B95">
        <w:rPr>
          <w:rFonts w:eastAsia="Calibri"/>
          <w:szCs w:val="20"/>
          <w:lang w:val="en-AU" w:eastAsia="es-ES" w:bidi="ar-SA"/>
        </w:rPr>
        <w:t>-dependent benefits</w:t>
      </w:r>
      <w:r w:rsidRPr="00B67CE8">
        <w:rPr>
          <w:lang w:val="en-AU"/>
        </w:rPr>
        <w:t xml:space="preserve">, the number of </w:t>
      </w:r>
      <w:r w:rsidRPr="00705B95">
        <w:rPr>
          <w:rFonts w:eastAsia="Calibri"/>
          <w:szCs w:val="20"/>
          <w:lang w:val="en-AU" w:eastAsia="es-ES" w:bidi="ar-SA"/>
        </w:rPr>
        <w:t>favourable</w:t>
      </w:r>
      <w:r w:rsidRPr="00B67CE8">
        <w:rPr>
          <w:lang w:val="en-AU"/>
        </w:rPr>
        <w:t xml:space="preserve"> applications in </w:t>
      </w:r>
      <w:r w:rsidRPr="00705B95">
        <w:rPr>
          <w:rFonts w:eastAsia="Calibri"/>
          <w:szCs w:val="20"/>
          <w:lang w:val="en-AU" w:eastAsia="es-ES" w:bidi="ar-SA"/>
        </w:rPr>
        <w:t>2025</w:t>
      </w:r>
      <w:r w:rsidRPr="00B67CE8">
        <w:rPr>
          <w:lang w:val="en-AU"/>
        </w:rPr>
        <w:t xml:space="preserve"> was </w:t>
      </w:r>
      <w:r w:rsidRPr="00705B95">
        <w:rPr>
          <w:rFonts w:eastAsia="Calibri"/>
          <w:szCs w:val="20"/>
          <w:lang w:val="en-AU" w:eastAsia="es-ES" w:bidi="ar-SA"/>
        </w:rPr>
        <w:t>472</w:t>
      </w:r>
      <w:r w:rsidRPr="00B67CE8">
        <w:rPr>
          <w:lang w:val="en-AU"/>
        </w:rPr>
        <w:t>. The total amount paid was €1,</w:t>
      </w:r>
      <w:r w:rsidRPr="00705B95">
        <w:rPr>
          <w:rFonts w:eastAsia="Calibri"/>
          <w:szCs w:val="20"/>
          <w:lang w:val="en-AU" w:eastAsia="es-ES" w:bidi="ar-SA"/>
        </w:rPr>
        <w:t>307,901.1</w:t>
      </w:r>
      <w:r w:rsidRPr="00B67CE8">
        <w:rPr>
          <w:lang w:val="en-AU"/>
        </w:rPr>
        <w:t xml:space="preserve">, representing a </w:t>
      </w:r>
      <w:r w:rsidRPr="00705B95">
        <w:rPr>
          <w:rFonts w:eastAsia="Calibri"/>
          <w:szCs w:val="20"/>
          <w:lang w:val="en-AU" w:eastAsia="es-ES" w:bidi="ar-SA"/>
        </w:rPr>
        <w:t>reduction</w:t>
      </w:r>
      <w:r w:rsidRPr="00B67CE8">
        <w:rPr>
          <w:lang w:val="en-AU"/>
        </w:rPr>
        <w:t xml:space="preserve"> of </w:t>
      </w:r>
      <w:r w:rsidRPr="00705B95">
        <w:rPr>
          <w:rFonts w:eastAsia="Calibri"/>
          <w:szCs w:val="20"/>
          <w:lang w:val="en-AU" w:eastAsia="es-ES" w:bidi="ar-SA"/>
        </w:rPr>
        <w:t>3.5</w:t>
      </w:r>
      <w:r w:rsidRPr="00B67CE8">
        <w:rPr>
          <w:lang w:val="en-AU"/>
        </w:rPr>
        <w:t>% compared to the previous year.</w:t>
      </w:r>
    </w:p>
    <w:p w14:paraId="6B690B43" w14:textId="77777777" w:rsidR="00F95D22" w:rsidRPr="0085022A" w:rsidRDefault="00F95D22" w:rsidP="00F260B9">
      <w:pPr>
        <w:pStyle w:val="AODocTxtL1"/>
        <w:keepNext/>
        <w:widowControl w:val="0"/>
        <w:spacing w:before="120" w:after="120" w:line="26" w:lineRule="atLeast"/>
        <w:ind w:left="0"/>
        <w:rPr>
          <w:b/>
          <w:sz w:val="20"/>
          <w:szCs w:val="20"/>
          <w:lang w:eastAsia="es-ES"/>
        </w:rPr>
      </w:pPr>
      <w:r w:rsidRPr="0085022A">
        <w:rPr>
          <w:b/>
          <w:sz w:val="20"/>
          <w:szCs w:val="20"/>
          <w:lang w:eastAsia="es-ES"/>
        </w:rPr>
        <w:t>Tourism</w:t>
      </w:r>
    </w:p>
    <w:p w14:paraId="37E1E7FA" w14:textId="65F39D0F" w:rsidR="00F95D22" w:rsidRPr="00227223" w:rsidRDefault="00F51D2F" w:rsidP="00227223">
      <w:pPr>
        <w:pStyle w:val="AODocTxtL1"/>
        <w:spacing w:before="120" w:after="120" w:line="26" w:lineRule="atLeast"/>
        <w:ind w:left="0"/>
        <w:rPr>
          <w:sz w:val="20"/>
          <w:szCs w:val="20"/>
          <w:lang w:val="en-US"/>
        </w:rPr>
      </w:pPr>
      <w:r w:rsidRPr="00F51D2F">
        <w:rPr>
          <w:sz w:val="20"/>
          <w:szCs w:val="20"/>
        </w:rPr>
        <w:t>Economic activity in the Principality of Andorra is oriented mainly towards services, as in the case of all other European economies. Tourism and trade form the basis of the economy of the Principality of Andorra. Tourism is increasingly diversified based upon seasonal considerations and has shown sustained growth in recent years, reaching 9.1 million visitors in 2024 and 9.2 million visitors in 2025, compared with 8.9 million in 2023 and 8.1 million in 2022. In 2025, the winter season accounted for approximately 3.5 million visitors, the summer season for 2.9 million visitors and the rest of the year for 2.8 million visitors. Approximately 30%</w:t>
      </w:r>
      <w:r w:rsidR="00227223" w:rsidRPr="00227223">
        <w:rPr>
          <w:szCs w:val="20"/>
          <w:vertAlign w:val="superscript"/>
        </w:rPr>
        <w:footnoteReference w:id="2"/>
      </w:r>
      <w:r w:rsidR="00227223" w:rsidRPr="00227223">
        <w:rPr>
          <w:szCs w:val="20"/>
          <w:lang w:val="en-US"/>
        </w:rPr>
        <w:t xml:space="preserve"> </w:t>
      </w:r>
      <w:r w:rsidRPr="00F51D2F">
        <w:rPr>
          <w:sz w:val="20"/>
          <w:szCs w:val="20"/>
        </w:rPr>
        <w:t xml:space="preserve"> of the Principality’s territory is designated as a natural park or protected area, underscoring the country’s commitment to the preservation of its natural heritage and its attractiveness as a year-round tourism destination</w:t>
      </w:r>
      <w:r w:rsidR="00F95D22" w:rsidRPr="0085022A">
        <w:rPr>
          <w:sz w:val="20"/>
          <w:szCs w:val="20"/>
        </w:rPr>
        <w:t>.</w:t>
      </w:r>
    </w:p>
    <w:p w14:paraId="708D252E" w14:textId="620D385D" w:rsidR="00F95D22" w:rsidRPr="0085022A" w:rsidRDefault="00F95D22" w:rsidP="00E03EE2">
      <w:pPr>
        <w:pStyle w:val="AODocTxtL1"/>
        <w:spacing w:before="120" w:after="120" w:line="26" w:lineRule="atLeast"/>
        <w:ind w:left="0"/>
        <w:rPr>
          <w:sz w:val="20"/>
          <w:szCs w:val="20"/>
        </w:rPr>
      </w:pPr>
      <w:r w:rsidRPr="0085022A">
        <w:rPr>
          <w:sz w:val="20"/>
          <w:szCs w:val="20"/>
        </w:rPr>
        <w:t>The Principality of Andorra has three areas dedicated to winter sports: Grandvalira, Vallnord and Naturlàndia, which offer practically all snow sports, with 318 kilometres of ski slopes and a total of 3,075 hectares of skiable areas. The Grandvalira and Vallnord areas have the world</w:t>
      </w:r>
      <w:r w:rsidR="005440FD" w:rsidRPr="0085022A">
        <w:rPr>
          <w:sz w:val="20"/>
          <w:szCs w:val="20"/>
        </w:rPr>
        <w:t>'</w:t>
      </w:r>
      <w:r w:rsidRPr="0085022A">
        <w:rPr>
          <w:sz w:val="20"/>
          <w:szCs w:val="20"/>
        </w:rPr>
        <w:t>s highest concentration of ski lifts per square meter, with capacity to move over 156,000 people hourly.</w:t>
      </w:r>
    </w:p>
    <w:p w14:paraId="105653A1" w14:textId="5C6AB400" w:rsidR="00F95D22" w:rsidRPr="0085022A" w:rsidRDefault="00F95D22" w:rsidP="00325897">
      <w:pPr>
        <w:pStyle w:val="AODocTxtL1"/>
        <w:spacing w:before="120" w:after="120" w:line="26" w:lineRule="atLeast"/>
        <w:ind w:left="0"/>
        <w:rPr>
          <w:noProof/>
          <w:szCs w:val="20"/>
          <w:lang w:eastAsia="es-ES"/>
        </w:rPr>
      </w:pPr>
      <w:r w:rsidRPr="0085022A">
        <w:rPr>
          <w:sz w:val="20"/>
          <w:szCs w:val="20"/>
        </w:rPr>
        <w:t xml:space="preserve">During the summer, the skiing areas are adapted in order to offer to the visitors a broad range of activities: golf, karting, theme schools, mountain bike circuits, family parks, helicopter flights, etc. In addition, visitors </w:t>
      </w:r>
      <w:r w:rsidRPr="0085022A">
        <w:rPr>
          <w:sz w:val="20"/>
          <w:szCs w:val="20"/>
        </w:rPr>
        <w:lastRenderedPageBreak/>
        <w:t>can go to the Madriu-Perafita-Claror valley (which represents close to 10% of the land area), declared UNESCO World Heritage Landscape in 2004, a category to which only 84 landscapes worldwide belong.</w:t>
      </w:r>
      <w:r w:rsidRPr="0085022A">
        <w:rPr>
          <w:noProof/>
          <w:szCs w:val="20"/>
          <w:lang w:eastAsia="es-ES"/>
        </w:rPr>
        <w:br w:type="page"/>
      </w:r>
    </w:p>
    <w:p w14:paraId="5AD2EED3" w14:textId="77777777" w:rsidR="00F95D22" w:rsidRPr="0085022A" w:rsidRDefault="00F95D22" w:rsidP="00E03EE2">
      <w:pPr>
        <w:pStyle w:val="AODocTxtL1"/>
        <w:spacing w:before="120" w:after="120" w:line="26" w:lineRule="atLeast"/>
        <w:ind w:left="0"/>
        <w:rPr>
          <w:noProof/>
          <w:sz w:val="20"/>
          <w:szCs w:val="20"/>
          <w:lang w:eastAsia="es-ES"/>
        </w:rPr>
      </w:pPr>
    </w:p>
    <w:p w14:paraId="6920FC5A" w14:textId="18A8AC09" w:rsidR="00F95D22" w:rsidRPr="0085022A" w:rsidRDefault="00F95D22" w:rsidP="00054EAE">
      <w:pPr>
        <w:pStyle w:val="Title1"/>
        <w:pageBreakBefore w:val="0"/>
        <w:widowControl w:val="0"/>
        <w:spacing w:before="120" w:after="120" w:line="26" w:lineRule="atLeast"/>
        <w:outlineLvl w:val="0"/>
        <w:rPr>
          <w:rFonts w:ascii="Times New Roman" w:hAnsi="Times New Roman" w:cs="Times New Roman"/>
          <w:noProof/>
          <w:szCs w:val="20"/>
          <w:lang w:eastAsia="es-ES"/>
        </w:rPr>
      </w:pPr>
      <w:bookmarkStart w:id="150" w:name="_Hlk63858553"/>
      <w:bookmarkStart w:id="151" w:name="_Toc234422884"/>
      <w:bookmarkStart w:id="152" w:name="_Toc235094389"/>
      <w:r w:rsidRPr="0085022A">
        <w:rPr>
          <w:rFonts w:ascii="Times New Roman" w:hAnsi="Times New Roman" w:cs="Times New Roman"/>
          <w:noProof/>
          <w:szCs w:val="20"/>
          <w:lang w:eastAsia="es-ES"/>
        </w:rPr>
        <w:t xml:space="preserve">BALANCE OF </w:t>
      </w:r>
      <w:r w:rsidRPr="0085022A">
        <w:rPr>
          <w:rFonts w:ascii="Times New Roman" w:hAnsi="Times New Roman" w:cs="Times New Roman"/>
          <w:szCs w:val="20"/>
        </w:rPr>
        <w:t>PAYMENTS</w:t>
      </w:r>
      <w:r w:rsidRPr="0085022A">
        <w:rPr>
          <w:rFonts w:ascii="Times New Roman" w:hAnsi="Times New Roman" w:cs="Times New Roman"/>
          <w:noProof/>
          <w:szCs w:val="20"/>
          <w:lang w:eastAsia="es-ES"/>
        </w:rPr>
        <w:t xml:space="preserve"> AND FOREIGN TRADE</w:t>
      </w:r>
      <w:bookmarkEnd w:id="150"/>
      <w:bookmarkEnd w:id="151"/>
      <w:bookmarkEnd w:id="152"/>
    </w:p>
    <w:p w14:paraId="317DF185" w14:textId="77777777" w:rsidR="00F95D22" w:rsidRPr="0085022A" w:rsidRDefault="00F95D22" w:rsidP="005440FD">
      <w:pPr>
        <w:pStyle w:val="AOHead2"/>
        <w:tabs>
          <w:tab w:val="clear" w:pos="720"/>
        </w:tabs>
        <w:spacing w:before="120" w:after="120" w:line="26" w:lineRule="atLeast"/>
        <w:rPr>
          <w:sz w:val="20"/>
          <w:szCs w:val="20"/>
          <w:lang w:eastAsia="es-ES"/>
        </w:rPr>
      </w:pPr>
      <w:r w:rsidRPr="0085022A">
        <w:rPr>
          <w:sz w:val="20"/>
          <w:szCs w:val="20"/>
          <w:lang w:eastAsia="es-ES"/>
        </w:rPr>
        <w:t>Balance of Payments</w:t>
      </w:r>
    </w:p>
    <w:p w14:paraId="0F419378" w14:textId="5DF1F7A8" w:rsidR="002E0BCA" w:rsidRDefault="002E0BCA" w:rsidP="002E0BCA">
      <w:pPr>
        <w:rPr>
          <w:lang w:val="en-AU" w:eastAsia="es-ES" w:bidi="ar-SA"/>
        </w:rPr>
      </w:pPr>
      <w:r>
        <w:rPr>
          <w:lang w:val="en-AU" w:eastAsia="es-ES" w:bidi="ar-SA"/>
        </w:rPr>
        <w:t>According to data published by the Department of Statistics, mainly relating to the quarters of</w:t>
      </w:r>
      <w:r w:rsidR="00590C75">
        <w:rPr>
          <w:lang w:val="en-AU" w:eastAsia="es-ES" w:bidi="ar-SA"/>
        </w:rPr>
        <w:t xml:space="preserve"> 2025</w:t>
      </w:r>
      <w:r>
        <w:rPr>
          <w:lang w:val="en-AU" w:eastAsia="es-ES" w:bidi="ar-SA"/>
        </w:rPr>
        <w:t>, the balance of payments of the Principality of Andorra is consistently characterised by a positive financing capacity, primarily driven by the strong surplus in the current account.</w:t>
      </w:r>
    </w:p>
    <w:p w14:paraId="61C312D9" w14:textId="77777777" w:rsidR="002E0BCA" w:rsidRDefault="002E0BCA" w:rsidP="002E0BCA">
      <w:pPr>
        <w:rPr>
          <w:lang w:val="en-AU" w:eastAsia="es-ES" w:bidi="ar-SA"/>
        </w:rPr>
      </w:pPr>
      <w:r>
        <w:rPr>
          <w:lang w:val="en-AU" w:eastAsia="es-ES" w:bidi="ar-SA"/>
        </w:rPr>
        <w:t>This outcome is mainly determined by the dominant weight of the goods and services component, which in these periods exceeds 100% of the current account balance and reflects Andorra’s role as a clearly service-exporting economy—particularly linked to tourism—while at the same time being a net importer of goods.</w:t>
      </w:r>
    </w:p>
    <w:p w14:paraId="13B6E7C6" w14:textId="77777777" w:rsidR="002E0BCA" w:rsidRDefault="002E0BCA" w:rsidP="002E0BCA">
      <w:pPr>
        <w:rPr>
          <w:lang w:val="en-AU" w:eastAsia="es-ES" w:bidi="ar-SA"/>
        </w:rPr>
      </w:pPr>
      <w:r>
        <w:rPr>
          <w:lang w:val="en-AU" w:eastAsia="es-ES" w:bidi="ar-SA"/>
        </w:rPr>
        <w:t>Thus, although primary and secondary income balances generally show deficits, these do not offset the positive effect of trade in services, which generates significant external surpluses. As a result, the combined balance of the current and capital accounts translates into a sustained financing capacity vis-à-vis the rest of the world, while the financial account reflects investment flows—direct, portfolio and other—consistent with this favourable external position.</w:t>
      </w:r>
    </w:p>
    <w:p w14:paraId="6AE661B5" w14:textId="77777777" w:rsidR="002E0BCA" w:rsidRDefault="002E0BCA" w:rsidP="002E0BCA">
      <w:pPr>
        <w:rPr>
          <w:lang w:val="en-AU" w:eastAsia="es-ES" w:bidi="ar-SA"/>
        </w:rPr>
      </w:pPr>
      <w:r>
        <w:rPr>
          <w:lang w:val="en-AU" w:eastAsia="es-ES" w:bidi="ar-SA"/>
        </w:rPr>
        <w:t>This configuration highlights the significant role of the services sector in the Andorran economy and its decisive contribution to the country’s external balance.</w:t>
      </w:r>
    </w:p>
    <w:tbl>
      <w:tblPr>
        <w:tblStyle w:val="TableGrid"/>
        <w:tblW w:w="0" w:type="auto"/>
        <w:tblLook w:val="04A0" w:firstRow="1" w:lastRow="0" w:firstColumn="1" w:lastColumn="0" w:noHBand="0" w:noVBand="1"/>
      </w:tblPr>
      <w:tblGrid>
        <w:gridCol w:w="1729"/>
        <w:gridCol w:w="1755"/>
        <w:gridCol w:w="1775"/>
        <w:gridCol w:w="1853"/>
        <w:gridCol w:w="1382"/>
      </w:tblGrid>
      <w:tr w:rsidR="00590C75" w14:paraId="7DC764EF" w14:textId="1981FFBB" w:rsidTr="004B12F8">
        <w:tc>
          <w:tcPr>
            <w:tcW w:w="1729" w:type="dxa"/>
            <w:tcBorders>
              <w:top w:val="single" w:sz="4" w:space="0" w:color="auto"/>
              <w:left w:val="single" w:sz="4" w:space="0" w:color="auto"/>
              <w:bottom w:val="single" w:sz="4" w:space="0" w:color="auto"/>
              <w:right w:val="single" w:sz="4" w:space="0" w:color="auto"/>
            </w:tcBorders>
            <w:vAlign w:val="center"/>
            <w:hideMark/>
          </w:tcPr>
          <w:p w14:paraId="124913A7" w14:textId="77777777" w:rsidR="00590C75" w:rsidRDefault="00590C75">
            <w:pPr>
              <w:jc w:val="center"/>
              <w:rPr>
                <w:b/>
                <w:bCs/>
                <w:lang w:val="en-AU" w:eastAsia="es-ES" w:bidi="ar-SA"/>
              </w:rPr>
            </w:pPr>
            <w:r>
              <w:rPr>
                <w:b/>
                <w:bCs/>
                <w:lang w:val="en-AU" w:eastAsia="es-ES" w:bidi="ar-SA"/>
              </w:rPr>
              <w:t>Million Euros</w:t>
            </w:r>
          </w:p>
        </w:tc>
        <w:tc>
          <w:tcPr>
            <w:tcW w:w="1755" w:type="dxa"/>
            <w:tcBorders>
              <w:top w:val="single" w:sz="4" w:space="0" w:color="auto"/>
              <w:left w:val="single" w:sz="4" w:space="0" w:color="auto"/>
              <w:bottom w:val="single" w:sz="4" w:space="0" w:color="auto"/>
              <w:right w:val="single" w:sz="4" w:space="0" w:color="auto"/>
            </w:tcBorders>
            <w:vAlign w:val="center"/>
            <w:hideMark/>
          </w:tcPr>
          <w:p w14:paraId="1883B72D" w14:textId="77777777" w:rsidR="00590C75" w:rsidRDefault="00590C75">
            <w:pPr>
              <w:jc w:val="center"/>
              <w:rPr>
                <w:b/>
                <w:bCs/>
                <w:lang w:val="en-AU" w:eastAsia="es-ES" w:bidi="ar-SA"/>
              </w:rPr>
            </w:pPr>
            <w:r>
              <w:rPr>
                <w:b/>
                <w:bCs/>
                <w:lang w:val="en-AU" w:eastAsia="es-ES" w:bidi="ar-SA"/>
              </w:rPr>
              <w:t>1Q 2025</w:t>
            </w:r>
          </w:p>
        </w:tc>
        <w:tc>
          <w:tcPr>
            <w:tcW w:w="1775" w:type="dxa"/>
            <w:tcBorders>
              <w:top w:val="single" w:sz="4" w:space="0" w:color="auto"/>
              <w:left w:val="single" w:sz="4" w:space="0" w:color="auto"/>
              <w:bottom w:val="single" w:sz="4" w:space="0" w:color="auto"/>
              <w:right w:val="single" w:sz="4" w:space="0" w:color="auto"/>
            </w:tcBorders>
            <w:vAlign w:val="center"/>
            <w:hideMark/>
          </w:tcPr>
          <w:p w14:paraId="1016F418" w14:textId="77777777" w:rsidR="00590C75" w:rsidRDefault="00590C75">
            <w:pPr>
              <w:jc w:val="center"/>
              <w:rPr>
                <w:b/>
                <w:bCs/>
                <w:lang w:val="en-AU" w:eastAsia="es-ES" w:bidi="ar-SA"/>
              </w:rPr>
            </w:pPr>
            <w:r>
              <w:rPr>
                <w:b/>
                <w:bCs/>
                <w:lang w:val="en-AU" w:eastAsia="es-ES" w:bidi="ar-SA"/>
              </w:rPr>
              <w:t>2Q 2025</w:t>
            </w:r>
          </w:p>
        </w:tc>
        <w:tc>
          <w:tcPr>
            <w:tcW w:w="1853" w:type="dxa"/>
            <w:tcBorders>
              <w:top w:val="single" w:sz="4" w:space="0" w:color="auto"/>
              <w:left w:val="single" w:sz="4" w:space="0" w:color="auto"/>
              <w:bottom w:val="single" w:sz="4" w:space="0" w:color="auto"/>
              <w:right w:val="single" w:sz="4" w:space="0" w:color="auto"/>
            </w:tcBorders>
            <w:vAlign w:val="center"/>
            <w:hideMark/>
          </w:tcPr>
          <w:p w14:paraId="5B9EFFC7" w14:textId="1DDCCFE7" w:rsidR="00590C75" w:rsidRDefault="00590C75">
            <w:pPr>
              <w:jc w:val="center"/>
              <w:rPr>
                <w:b/>
                <w:bCs/>
                <w:lang w:val="en-AU" w:eastAsia="es-ES" w:bidi="ar-SA"/>
              </w:rPr>
            </w:pPr>
            <w:r>
              <w:rPr>
                <w:b/>
                <w:bCs/>
                <w:lang w:val="en-AU" w:eastAsia="es-ES" w:bidi="ar-SA"/>
              </w:rPr>
              <w:t>3Q 2025</w:t>
            </w:r>
          </w:p>
        </w:tc>
        <w:tc>
          <w:tcPr>
            <w:tcW w:w="1382" w:type="dxa"/>
            <w:tcBorders>
              <w:top w:val="single" w:sz="4" w:space="0" w:color="auto"/>
              <w:left w:val="single" w:sz="4" w:space="0" w:color="auto"/>
              <w:bottom w:val="single" w:sz="4" w:space="0" w:color="auto"/>
              <w:right w:val="single" w:sz="4" w:space="0" w:color="auto"/>
            </w:tcBorders>
          </w:tcPr>
          <w:p w14:paraId="2B3C5A50" w14:textId="13FD6D7F" w:rsidR="00590C75" w:rsidRDefault="00590C75">
            <w:pPr>
              <w:jc w:val="center"/>
              <w:rPr>
                <w:b/>
                <w:bCs/>
                <w:lang w:val="en-AU" w:eastAsia="es-ES" w:bidi="ar-SA"/>
              </w:rPr>
            </w:pPr>
            <w:r>
              <w:rPr>
                <w:b/>
                <w:bCs/>
                <w:lang w:val="en-AU" w:eastAsia="es-ES" w:bidi="ar-SA"/>
              </w:rPr>
              <w:t>4Q 2025</w:t>
            </w:r>
          </w:p>
        </w:tc>
      </w:tr>
      <w:tr w:rsidR="00590C75" w14:paraId="0876A6E3" w14:textId="10BF4BFA" w:rsidTr="004B12F8">
        <w:tc>
          <w:tcPr>
            <w:tcW w:w="1729" w:type="dxa"/>
            <w:tcBorders>
              <w:top w:val="single" w:sz="4" w:space="0" w:color="auto"/>
              <w:left w:val="single" w:sz="4" w:space="0" w:color="auto"/>
              <w:bottom w:val="single" w:sz="4" w:space="0" w:color="auto"/>
              <w:right w:val="single" w:sz="4" w:space="0" w:color="auto"/>
            </w:tcBorders>
            <w:vAlign w:val="center"/>
            <w:hideMark/>
          </w:tcPr>
          <w:p w14:paraId="65781763" w14:textId="77777777" w:rsidR="00590C75" w:rsidRDefault="00590C75">
            <w:pPr>
              <w:spacing w:after="0"/>
              <w:jc w:val="center"/>
              <w:rPr>
                <w:b/>
                <w:bCs/>
                <w:lang w:val="en-AU" w:eastAsia="es-ES" w:bidi="ar-SA"/>
              </w:rPr>
            </w:pPr>
            <w:r>
              <w:rPr>
                <w:b/>
                <w:bCs/>
                <w:lang w:val="es-ES" w:eastAsia="es-ES" w:bidi="ar-SA"/>
              </w:rPr>
              <w:t>Financing capacity</w:t>
            </w:r>
          </w:p>
        </w:tc>
        <w:tc>
          <w:tcPr>
            <w:tcW w:w="1755" w:type="dxa"/>
            <w:tcBorders>
              <w:top w:val="single" w:sz="4" w:space="0" w:color="auto"/>
              <w:left w:val="single" w:sz="4" w:space="0" w:color="auto"/>
              <w:bottom w:val="single" w:sz="4" w:space="0" w:color="auto"/>
              <w:right w:val="single" w:sz="4" w:space="0" w:color="auto"/>
            </w:tcBorders>
            <w:vAlign w:val="center"/>
          </w:tcPr>
          <w:p w14:paraId="11AC6225" w14:textId="1CA912BD" w:rsidR="00590C75" w:rsidRPr="002E0BCA" w:rsidRDefault="00590C75" w:rsidP="002E0BCA">
            <w:pPr>
              <w:jc w:val="center"/>
              <w:rPr>
                <w:lang w:val="es-ES" w:eastAsia="es-ES" w:bidi="ar-SA"/>
              </w:rPr>
            </w:pPr>
            <w:r>
              <w:rPr>
                <w:lang w:val="es-ES" w:eastAsia="es-ES" w:bidi="ar-SA"/>
              </w:rPr>
              <w:t>+€458.57</w:t>
            </w:r>
          </w:p>
        </w:tc>
        <w:tc>
          <w:tcPr>
            <w:tcW w:w="1775" w:type="dxa"/>
            <w:tcBorders>
              <w:top w:val="single" w:sz="4" w:space="0" w:color="auto"/>
              <w:left w:val="single" w:sz="4" w:space="0" w:color="auto"/>
              <w:bottom w:val="single" w:sz="4" w:space="0" w:color="auto"/>
              <w:right w:val="single" w:sz="4" w:space="0" w:color="auto"/>
            </w:tcBorders>
            <w:vAlign w:val="center"/>
            <w:hideMark/>
          </w:tcPr>
          <w:p w14:paraId="1D3DD1BA" w14:textId="1D408FB0" w:rsidR="00590C75" w:rsidRDefault="00590C75">
            <w:pPr>
              <w:jc w:val="center"/>
              <w:rPr>
                <w:lang w:val="en-AU" w:eastAsia="es-ES" w:bidi="ar-SA"/>
              </w:rPr>
            </w:pPr>
            <w:r>
              <w:rPr>
                <w:lang w:val="es-ES" w:eastAsia="es-ES" w:bidi="ar-SA"/>
              </w:rPr>
              <w:t>+€2.78</w:t>
            </w:r>
          </w:p>
        </w:tc>
        <w:tc>
          <w:tcPr>
            <w:tcW w:w="1853" w:type="dxa"/>
            <w:tcBorders>
              <w:top w:val="single" w:sz="4" w:space="0" w:color="auto"/>
              <w:left w:val="single" w:sz="4" w:space="0" w:color="auto"/>
              <w:bottom w:val="single" w:sz="4" w:space="0" w:color="auto"/>
              <w:right w:val="single" w:sz="4" w:space="0" w:color="auto"/>
            </w:tcBorders>
            <w:vAlign w:val="center"/>
            <w:hideMark/>
          </w:tcPr>
          <w:p w14:paraId="67A38D75" w14:textId="50D52129" w:rsidR="00590C75" w:rsidRDefault="00590C75">
            <w:pPr>
              <w:jc w:val="center"/>
              <w:rPr>
                <w:lang w:val="en-AU" w:eastAsia="es-ES" w:bidi="ar-SA"/>
              </w:rPr>
            </w:pPr>
            <w:r>
              <w:rPr>
                <w:lang w:val="es-ES" w:eastAsia="es-ES" w:bidi="ar-SA"/>
              </w:rPr>
              <w:t>+€216.85</w:t>
            </w:r>
          </w:p>
        </w:tc>
        <w:tc>
          <w:tcPr>
            <w:tcW w:w="1382" w:type="dxa"/>
            <w:tcBorders>
              <w:top w:val="single" w:sz="4" w:space="0" w:color="auto"/>
              <w:left w:val="single" w:sz="4" w:space="0" w:color="auto"/>
              <w:bottom w:val="single" w:sz="4" w:space="0" w:color="auto"/>
              <w:right w:val="single" w:sz="4" w:space="0" w:color="auto"/>
            </w:tcBorders>
          </w:tcPr>
          <w:p w14:paraId="15D27117" w14:textId="6EFE3D8E" w:rsidR="00590C75" w:rsidRDefault="001F5D54">
            <w:pPr>
              <w:jc w:val="center"/>
              <w:rPr>
                <w:lang w:val="es-ES" w:eastAsia="es-ES" w:bidi="ar-SA"/>
              </w:rPr>
            </w:pPr>
            <w:r w:rsidRPr="001F5D54">
              <w:rPr>
                <w:lang w:eastAsia="es-ES" w:bidi="ar-SA"/>
              </w:rPr>
              <w:t>+€118.89</w:t>
            </w:r>
          </w:p>
        </w:tc>
      </w:tr>
      <w:tr w:rsidR="00590C75" w14:paraId="4892B087" w14:textId="56313F2C" w:rsidTr="004B12F8">
        <w:tc>
          <w:tcPr>
            <w:tcW w:w="1729" w:type="dxa"/>
            <w:tcBorders>
              <w:top w:val="single" w:sz="4" w:space="0" w:color="auto"/>
              <w:left w:val="single" w:sz="4" w:space="0" w:color="auto"/>
              <w:bottom w:val="single" w:sz="4" w:space="0" w:color="auto"/>
              <w:right w:val="single" w:sz="4" w:space="0" w:color="auto"/>
            </w:tcBorders>
            <w:vAlign w:val="center"/>
            <w:hideMark/>
          </w:tcPr>
          <w:p w14:paraId="4AECFCB9" w14:textId="77777777" w:rsidR="00590C75" w:rsidRDefault="00590C75">
            <w:pPr>
              <w:spacing w:after="0"/>
              <w:jc w:val="center"/>
              <w:rPr>
                <w:b/>
                <w:bCs/>
                <w:lang w:val="en-AU" w:eastAsia="es-ES" w:bidi="ar-SA"/>
              </w:rPr>
            </w:pPr>
            <w:r>
              <w:rPr>
                <w:b/>
                <w:bCs/>
                <w:lang w:val="es-ES" w:eastAsia="es-ES" w:bidi="ar-SA"/>
              </w:rPr>
              <w:t>Current account</w:t>
            </w:r>
          </w:p>
        </w:tc>
        <w:tc>
          <w:tcPr>
            <w:tcW w:w="1755" w:type="dxa"/>
            <w:tcBorders>
              <w:top w:val="single" w:sz="4" w:space="0" w:color="auto"/>
              <w:left w:val="single" w:sz="4" w:space="0" w:color="auto"/>
              <w:bottom w:val="single" w:sz="4" w:space="0" w:color="auto"/>
              <w:right w:val="single" w:sz="4" w:space="0" w:color="auto"/>
            </w:tcBorders>
            <w:vAlign w:val="center"/>
            <w:hideMark/>
          </w:tcPr>
          <w:p w14:paraId="00A83022" w14:textId="19DD7DEE" w:rsidR="00590C75" w:rsidRDefault="00590C75">
            <w:pPr>
              <w:jc w:val="center"/>
              <w:rPr>
                <w:lang w:val="en-AU" w:eastAsia="es-ES" w:bidi="ar-SA"/>
              </w:rPr>
            </w:pPr>
            <w:r>
              <w:rPr>
                <w:lang w:val="es-ES" w:eastAsia="es-ES" w:bidi="ar-SA"/>
              </w:rPr>
              <w:t>+€45</w:t>
            </w:r>
            <w:r w:rsidR="001F5D54">
              <w:rPr>
                <w:lang w:val="es-ES" w:eastAsia="es-ES" w:bidi="ar-SA"/>
              </w:rPr>
              <w:t>8.49</w:t>
            </w:r>
          </w:p>
        </w:tc>
        <w:tc>
          <w:tcPr>
            <w:tcW w:w="1775" w:type="dxa"/>
            <w:tcBorders>
              <w:top w:val="single" w:sz="4" w:space="0" w:color="auto"/>
              <w:left w:val="single" w:sz="4" w:space="0" w:color="auto"/>
              <w:bottom w:val="single" w:sz="4" w:space="0" w:color="auto"/>
              <w:right w:val="single" w:sz="4" w:space="0" w:color="auto"/>
            </w:tcBorders>
            <w:vAlign w:val="center"/>
            <w:hideMark/>
          </w:tcPr>
          <w:p w14:paraId="4F4B438B" w14:textId="62AD707E" w:rsidR="00590C75" w:rsidRDefault="00590C75">
            <w:pPr>
              <w:jc w:val="center"/>
              <w:rPr>
                <w:lang w:val="en-AU" w:eastAsia="es-ES" w:bidi="ar-SA"/>
              </w:rPr>
            </w:pPr>
            <w:r>
              <w:rPr>
                <w:lang w:val="es-ES" w:eastAsia="es-ES" w:bidi="ar-SA"/>
              </w:rPr>
              <w:t>+€</w:t>
            </w:r>
            <w:r w:rsidR="00CE1CF7">
              <w:rPr>
                <w:lang w:val="es-ES" w:eastAsia="es-ES" w:bidi="ar-SA"/>
              </w:rPr>
              <w:t>2.71</w:t>
            </w:r>
          </w:p>
        </w:tc>
        <w:tc>
          <w:tcPr>
            <w:tcW w:w="1853" w:type="dxa"/>
            <w:tcBorders>
              <w:top w:val="single" w:sz="4" w:space="0" w:color="auto"/>
              <w:left w:val="single" w:sz="4" w:space="0" w:color="auto"/>
              <w:bottom w:val="single" w:sz="4" w:space="0" w:color="auto"/>
              <w:right w:val="single" w:sz="4" w:space="0" w:color="auto"/>
            </w:tcBorders>
            <w:vAlign w:val="center"/>
            <w:hideMark/>
          </w:tcPr>
          <w:p w14:paraId="156B185F" w14:textId="21C819F4" w:rsidR="00590C75" w:rsidRDefault="00590C75">
            <w:pPr>
              <w:jc w:val="center"/>
              <w:rPr>
                <w:lang w:val="en-AU" w:eastAsia="es-ES" w:bidi="ar-SA"/>
              </w:rPr>
            </w:pPr>
            <w:r>
              <w:rPr>
                <w:lang w:val="es-ES" w:eastAsia="es-ES" w:bidi="ar-SA"/>
              </w:rPr>
              <w:t>+€2</w:t>
            </w:r>
            <w:r w:rsidR="00CE1CF7">
              <w:rPr>
                <w:lang w:val="es-ES" w:eastAsia="es-ES" w:bidi="ar-SA"/>
              </w:rPr>
              <w:t>18.28</w:t>
            </w:r>
          </w:p>
        </w:tc>
        <w:tc>
          <w:tcPr>
            <w:tcW w:w="1382" w:type="dxa"/>
            <w:tcBorders>
              <w:top w:val="single" w:sz="4" w:space="0" w:color="auto"/>
              <w:left w:val="single" w:sz="4" w:space="0" w:color="auto"/>
              <w:bottom w:val="single" w:sz="4" w:space="0" w:color="auto"/>
              <w:right w:val="single" w:sz="4" w:space="0" w:color="auto"/>
            </w:tcBorders>
          </w:tcPr>
          <w:p w14:paraId="3A51581F" w14:textId="4CECBE0E" w:rsidR="00590C75" w:rsidRDefault="001F5D54">
            <w:pPr>
              <w:jc w:val="center"/>
              <w:rPr>
                <w:lang w:val="es-ES" w:eastAsia="es-ES" w:bidi="ar-SA"/>
              </w:rPr>
            </w:pPr>
            <w:r w:rsidRPr="001F5D54">
              <w:rPr>
                <w:lang w:eastAsia="es-ES" w:bidi="ar-SA"/>
              </w:rPr>
              <w:t>+€118.81</w:t>
            </w:r>
          </w:p>
        </w:tc>
      </w:tr>
      <w:tr w:rsidR="00590C75" w14:paraId="6904D14D" w14:textId="630F84A4" w:rsidTr="004B12F8">
        <w:tc>
          <w:tcPr>
            <w:tcW w:w="1729" w:type="dxa"/>
            <w:tcBorders>
              <w:top w:val="single" w:sz="4" w:space="0" w:color="auto"/>
              <w:left w:val="single" w:sz="4" w:space="0" w:color="auto"/>
              <w:bottom w:val="single" w:sz="4" w:space="0" w:color="auto"/>
              <w:right w:val="single" w:sz="4" w:space="0" w:color="auto"/>
            </w:tcBorders>
            <w:vAlign w:val="center"/>
            <w:hideMark/>
          </w:tcPr>
          <w:p w14:paraId="3E8B17D7" w14:textId="77777777" w:rsidR="00590C75" w:rsidRDefault="00590C75">
            <w:pPr>
              <w:spacing w:after="0"/>
              <w:jc w:val="center"/>
              <w:rPr>
                <w:b/>
                <w:bCs/>
                <w:lang w:val="en-AU" w:eastAsia="es-ES" w:bidi="ar-SA"/>
              </w:rPr>
            </w:pPr>
            <w:r>
              <w:rPr>
                <w:b/>
                <w:bCs/>
                <w:lang w:val="en-AU" w:eastAsia="es-ES" w:bidi="ar-SA"/>
              </w:rPr>
              <w:t>Goods and services</w:t>
            </w:r>
          </w:p>
        </w:tc>
        <w:tc>
          <w:tcPr>
            <w:tcW w:w="1755" w:type="dxa"/>
            <w:tcBorders>
              <w:top w:val="single" w:sz="4" w:space="0" w:color="auto"/>
              <w:left w:val="single" w:sz="4" w:space="0" w:color="auto"/>
              <w:bottom w:val="single" w:sz="4" w:space="0" w:color="auto"/>
              <w:right w:val="single" w:sz="4" w:space="0" w:color="auto"/>
            </w:tcBorders>
            <w:vAlign w:val="center"/>
            <w:hideMark/>
          </w:tcPr>
          <w:p w14:paraId="791E630D" w14:textId="3A181AE8" w:rsidR="00590C75" w:rsidRDefault="00590C75">
            <w:pPr>
              <w:jc w:val="center"/>
              <w:rPr>
                <w:lang w:val="en-AU" w:eastAsia="es-ES" w:bidi="ar-SA"/>
              </w:rPr>
            </w:pPr>
            <w:r>
              <w:rPr>
                <w:lang w:val="en-AU" w:eastAsia="es-ES" w:bidi="ar-SA"/>
              </w:rPr>
              <w:t>+€489.</w:t>
            </w:r>
            <w:r w:rsidR="00084951">
              <w:rPr>
                <w:lang w:val="en-AU" w:eastAsia="es-ES" w:bidi="ar-SA"/>
              </w:rPr>
              <w:t>6</w:t>
            </w:r>
            <w:r>
              <w:rPr>
                <w:lang w:val="en-AU" w:eastAsia="es-ES" w:bidi="ar-SA"/>
              </w:rPr>
              <w:t>5 (106.8% of the current account)</w:t>
            </w:r>
          </w:p>
        </w:tc>
        <w:tc>
          <w:tcPr>
            <w:tcW w:w="1775" w:type="dxa"/>
            <w:tcBorders>
              <w:top w:val="single" w:sz="4" w:space="0" w:color="auto"/>
              <w:left w:val="single" w:sz="4" w:space="0" w:color="auto"/>
              <w:bottom w:val="single" w:sz="4" w:space="0" w:color="auto"/>
              <w:right w:val="single" w:sz="4" w:space="0" w:color="auto"/>
            </w:tcBorders>
            <w:vAlign w:val="center"/>
            <w:hideMark/>
          </w:tcPr>
          <w:p w14:paraId="1DCAE2A9" w14:textId="22BB9B6A" w:rsidR="00590C75" w:rsidRDefault="00590C75">
            <w:pPr>
              <w:jc w:val="center"/>
              <w:rPr>
                <w:lang w:val="en-AU" w:eastAsia="es-ES" w:bidi="ar-SA"/>
              </w:rPr>
            </w:pPr>
            <w:r>
              <w:rPr>
                <w:lang w:val="en-AU" w:eastAsia="es-ES" w:bidi="ar-SA"/>
              </w:rPr>
              <w:t>+€</w:t>
            </w:r>
            <w:r w:rsidR="00084951">
              <w:rPr>
                <w:lang w:val="en-AU" w:eastAsia="es-ES" w:bidi="ar-SA"/>
              </w:rPr>
              <w:t>5.39</w:t>
            </w:r>
            <w:r>
              <w:rPr>
                <w:lang w:val="en-AU" w:eastAsia="es-ES" w:bidi="ar-SA"/>
              </w:rPr>
              <w:t xml:space="preserve"> (1</w:t>
            </w:r>
            <w:r w:rsidR="00084951">
              <w:rPr>
                <w:lang w:val="en-AU" w:eastAsia="es-ES" w:bidi="ar-SA"/>
              </w:rPr>
              <w:t>98.9</w:t>
            </w:r>
            <w:r>
              <w:rPr>
                <w:lang w:val="en-AU" w:eastAsia="es-ES" w:bidi="ar-SA"/>
              </w:rPr>
              <w:t>% of the current account)</w:t>
            </w:r>
          </w:p>
        </w:tc>
        <w:tc>
          <w:tcPr>
            <w:tcW w:w="1853" w:type="dxa"/>
            <w:tcBorders>
              <w:top w:val="single" w:sz="4" w:space="0" w:color="auto"/>
              <w:left w:val="single" w:sz="4" w:space="0" w:color="auto"/>
              <w:bottom w:val="single" w:sz="4" w:space="0" w:color="auto"/>
              <w:right w:val="single" w:sz="4" w:space="0" w:color="auto"/>
            </w:tcBorders>
            <w:vAlign w:val="center"/>
            <w:hideMark/>
          </w:tcPr>
          <w:p w14:paraId="0B662778" w14:textId="3BEE73D7" w:rsidR="00590C75" w:rsidRDefault="00590C75">
            <w:pPr>
              <w:jc w:val="center"/>
              <w:rPr>
                <w:lang w:val="en-AU" w:eastAsia="es-ES" w:bidi="ar-SA"/>
              </w:rPr>
            </w:pPr>
            <w:r>
              <w:rPr>
                <w:lang w:val="en-AU" w:eastAsia="es-ES" w:bidi="ar-SA"/>
              </w:rPr>
              <w:t>+€2</w:t>
            </w:r>
            <w:r w:rsidR="00084951">
              <w:rPr>
                <w:lang w:val="en-AU" w:eastAsia="es-ES" w:bidi="ar-SA"/>
              </w:rPr>
              <w:t>47.18</w:t>
            </w:r>
            <w:r>
              <w:rPr>
                <w:lang w:val="en-AU" w:eastAsia="es-ES" w:bidi="ar-SA"/>
              </w:rPr>
              <w:t xml:space="preserve"> (11</w:t>
            </w:r>
            <w:r w:rsidR="004F33E3">
              <w:rPr>
                <w:lang w:val="en-AU" w:eastAsia="es-ES" w:bidi="ar-SA"/>
              </w:rPr>
              <w:t>3.2</w:t>
            </w:r>
            <w:r>
              <w:rPr>
                <w:lang w:val="en-AU" w:eastAsia="es-ES" w:bidi="ar-SA"/>
              </w:rPr>
              <w:t>% of the current account)</w:t>
            </w:r>
          </w:p>
        </w:tc>
        <w:tc>
          <w:tcPr>
            <w:tcW w:w="1382" w:type="dxa"/>
            <w:tcBorders>
              <w:top w:val="single" w:sz="4" w:space="0" w:color="auto"/>
              <w:left w:val="single" w:sz="4" w:space="0" w:color="auto"/>
              <w:bottom w:val="single" w:sz="4" w:space="0" w:color="auto"/>
              <w:right w:val="single" w:sz="4" w:space="0" w:color="auto"/>
            </w:tcBorders>
          </w:tcPr>
          <w:p w14:paraId="65607832" w14:textId="420438AF" w:rsidR="00590C75" w:rsidRPr="004B12F8" w:rsidRDefault="001F5D54" w:rsidP="001F5D54">
            <w:pPr>
              <w:jc w:val="center"/>
              <w:rPr>
                <w:lang w:eastAsia="es-ES" w:bidi="ar-SA"/>
              </w:rPr>
            </w:pPr>
            <w:r w:rsidRPr="001F5D54">
              <w:rPr>
                <w:lang w:eastAsia="es-ES" w:bidi="ar-SA"/>
              </w:rPr>
              <w:t>+€131.78</w:t>
            </w:r>
            <w:r>
              <w:rPr>
                <w:lang w:eastAsia="es-ES" w:bidi="ar-SA"/>
              </w:rPr>
              <w:t xml:space="preserve"> </w:t>
            </w:r>
            <w:r w:rsidRPr="001F5D54">
              <w:rPr>
                <w:lang w:eastAsia="es-ES" w:bidi="ar-SA"/>
              </w:rPr>
              <w:t>(110.9% of the</w:t>
            </w:r>
            <w:r>
              <w:rPr>
                <w:lang w:eastAsia="es-ES" w:bidi="ar-SA"/>
              </w:rPr>
              <w:t xml:space="preserve"> </w:t>
            </w:r>
            <w:r w:rsidRPr="001F5D54">
              <w:rPr>
                <w:lang w:eastAsia="es-ES" w:bidi="ar-SA"/>
              </w:rPr>
              <w:t>current account)</w:t>
            </w:r>
          </w:p>
        </w:tc>
      </w:tr>
      <w:tr w:rsidR="00590C75" w14:paraId="5A7E7B9D" w14:textId="56FAF854" w:rsidTr="004B12F8">
        <w:tc>
          <w:tcPr>
            <w:tcW w:w="1729" w:type="dxa"/>
            <w:tcBorders>
              <w:top w:val="single" w:sz="4" w:space="0" w:color="auto"/>
              <w:left w:val="single" w:sz="4" w:space="0" w:color="auto"/>
              <w:bottom w:val="single" w:sz="4" w:space="0" w:color="auto"/>
              <w:right w:val="single" w:sz="4" w:space="0" w:color="auto"/>
            </w:tcBorders>
            <w:vAlign w:val="center"/>
            <w:hideMark/>
          </w:tcPr>
          <w:p w14:paraId="78DE6557" w14:textId="77777777" w:rsidR="00590C75" w:rsidRDefault="00590C75">
            <w:pPr>
              <w:spacing w:after="0"/>
              <w:jc w:val="center"/>
              <w:rPr>
                <w:b/>
                <w:bCs/>
                <w:lang w:val="en-AU" w:eastAsia="es-ES" w:bidi="ar-SA"/>
              </w:rPr>
            </w:pPr>
            <w:r>
              <w:rPr>
                <w:b/>
                <w:bCs/>
                <w:lang w:val="es-ES" w:eastAsia="es-ES" w:bidi="ar-SA"/>
              </w:rPr>
              <w:t>Primary income</w:t>
            </w:r>
          </w:p>
        </w:tc>
        <w:tc>
          <w:tcPr>
            <w:tcW w:w="1755" w:type="dxa"/>
            <w:tcBorders>
              <w:top w:val="single" w:sz="4" w:space="0" w:color="auto"/>
              <w:left w:val="single" w:sz="4" w:space="0" w:color="auto"/>
              <w:bottom w:val="single" w:sz="4" w:space="0" w:color="auto"/>
              <w:right w:val="single" w:sz="4" w:space="0" w:color="auto"/>
            </w:tcBorders>
            <w:vAlign w:val="center"/>
            <w:hideMark/>
          </w:tcPr>
          <w:p w14:paraId="06E2A9CE" w14:textId="77777777" w:rsidR="00590C75" w:rsidRDefault="00590C75">
            <w:pPr>
              <w:jc w:val="center"/>
              <w:rPr>
                <w:lang w:val="en-AU" w:eastAsia="es-ES" w:bidi="ar-SA"/>
              </w:rPr>
            </w:pPr>
            <w:r>
              <w:rPr>
                <w:lang w:val="es-ES" w:eastAsia="es-ES" w:bidi="ar-SA"/>
              </w:rPr>
              <w:t>–€25.04</w:t>
            </w:r>
          </w:p>
        </w:tc>
        <w:tc>
          <w:tcPr>
            <w:tcW w:w="1775" w:type="dxa"/>
            <w:tcBorders>
              <w:top w:val="single" w:sz="4" w:space="0" w:color="auto"/>
              <w:left w:val="single" w:sz="4" w:space="0" w:color="auto"/>
              <w:bottom w:val="single" w:sz="4" w:space="0" w:color="auto"/>
              <w:right w:val="single" w:sz="4" w:space="0" w:color="auto"/>
            </w:tcBorders>
            <w:vAlign w:val="center"/>
            <w:hideMark/>
          </w:tcPr>
          <w:p w14:paraId="4098E63A" w14:textId="77777777" w:rsidR="00590C75" w:rsidRDefault="00590C75">
            <w:pPr>
              <w:jc w:val="center"/>
              <w:rPr>
                <w:lang w:val="en-AU" w:eastAsia="es-ES" w:bidi="ar-SA"/>
              </w:rPr>
            </w:pPr>
            <w:r>
              <w:rPr>
                <w:lang w:val="es-ES" w:eastAsia="es-ES" w:bidi="ar-SA"/>
              </w:rPr>
              <w:t>+€13.51</w:t>
            </w:r>
          </w:p>
        </w:tc>
        <w:tc>
          <w:tcPr>
            <w:tcW w:w="1853" w:type="dxa"/>
            <w:tcBorders>
              <w:top w:val="single" w:sz="4" w:space="0" w:color="auto"/>
              <w:left w:val="single" w:sz="4" w:space="0" w:color="auto"/>
              <w:bottom w:val="single" w:sz="4" w:space="0" w:color="auto"/>
              <w:right w:val="single" w:sz="4" w:space="0" w:color="auto"/>
            </w:tcBorders>
            <w:vAlign w:val="center"/>
            <w:hideMark/>
          </w:tcPr>
          <w:p w14:paraId="44C52738" w14:textId="77777777" w:rsidR="00590C75" w:rsidRDefault="00590C75">
            <w:pPr>
              <w:jc w:val="center"/>
              <w:rPr>
                <w:lang w:val="en-AU" w:eastAsia="es-ES" w:bidi="ar-SA"/>
              </w:rPr>
            </w:pPr>
            <w:r>
              <w:rPr>
                <w:lang w:val="es-ES" w:eastAsia="es-ES" w:bidi="ar-SA"/>
              </w:rPr>
              <w:t>–€18.33</w:t>
            </w:r>
          </w:p>
        </w:tc>
        <w:tc>
          <w:tcPr>
            <w:tcW w:w="1382" w:type="dxa"/>
            <w:tcBorders>
              <w:top w:val="single" w:sz="4" w:space="0" w:color="auto"/>
              <w:left w:val="single" w:sz="4" w:space="0" w:color="auto"/>
              <w:bottom w:val="single" w:sz="4" w:space="0" w:color="auto"/>
              <w:right w:val="single" w:sz="4" w:space="0" w:color="auto"/>
            </w:tcBorders>
          </w:tcPr>
          <w:p w14:paraId="7515A43A" w14:textId="7ABE16ED" w:rsidR="00590C75" w:rsidRDefault="006B1188">
            <w:pPr>
              <w:jc w:val="center"/>
              <w:rPr>
                <w:lang w:val="es-ES" w:eastAsia="es-ES" w:bidi="ar-SA"/>
              </w:rPr>
            </w:pPr>
            <w:r w:rsidRPr="006B1188">
              <w:rPr>
                <w:lang w:eastAsia="es-ES" w:bidi="ar-SA"/>
              </w:rPr>
              <w:t>–€2.14</w:t>
            </w:r>
          </w:p>
        </w:tc>
      </w:tr>
      <w:tr w:rsidR="00590C75" w14:paraId="78D82493" w14:textId="640B488C" w:rsidTr="004B12F8">
        <w:tc>
          <w:tcPr>
            <w:tcW w:w="1729" w:type="dxa"/>
            <w:tcBorders>
              <w:top w:val="single" w:sz="4" w:space="0" w:color="auto"/>
              <w:left w:val="single" w:sz="4" w:space="0" w:color="auto"/>
              <w:bottom w:val="single" w:sz="4" w:space="0" w:color="auto"/>
              <w:right w:val="single" w:sz="4" w:space="0" w:color="auto"/>
            </w:tcBorders>
            <w:vAlign w:val="center"/>
            <w:hideMark/>
          </w:tcPr>
          <w:p w14:paraId="415921EF" w14:textId="77777777" w:rsidR="00590C75" w:rsidRDefault="00590C75">
            <w:pPr>
              <w:spacing w:after="0"/>
              <w:jc w:val="center"/>
              <w:rPr>
                <w:b/>
                <w:bCs/>
                <w:lang w:val="es-ES" w:eastAsia="es-ES" w:bidi="ar-SA"/>
              </w:rPr>
            </w:pPr>
            <w:r>
              <w:rPr>
                <w:b/>
                <w:bCs/>
                <w:lang w:val="es-ES" w:eastAsia="es-ES" w:bidi="ar-SA"/>
              </w:rPr>
              <w:t>Secondary income</w:t>
            </w:r>
          </w:p>
        </w:tc>
        <w:tc>
          <w:tcPr>
            <w:tcW w:w="1755" w:type="dxa"/>
            <w:tcBorders>
              <w:top w:val="single" w:sz="4" w:space="0" w:color="auto"/>
              <w:left w:val="single" w:sz="4" w:space="0" w:color="auto"/>
              <w:bottom w:val="single" w:sz="4" w:space="0" w:color="auto"/>
              <w:right w:val="single" w:sz="4" w:space="0" w:color="auto"/>
            </w:tcBorders>
            <w:vAlign w:val="center"/>
            <w:hideMark/>
          </w:tcPr>
          <w:p w14:paraId="137796E2" w14:textId="186F29DE" w:rsidR="00590C75" w:rsidRDefault="006B1188">
            <w:pPr>
              <w:jc w:val="center"/>
              <w:rPr>
                <w:lang w:val="es-ES" w:eastAsia="es-ES" w:bidi="ar-SA"/>
              </w:rPr>
            </w:pPr>
            <w:r>
              <w:rPr>
                <w:lang w:val="es-ES" w:eastAsia="es-ES" w:bidi="ar-SA"/>
              </w:rPr>
              <w:t>-</w:t>
            </w:r>
            <w:r w:rsidR="00CE1CF7">
              <w:rPr>
                <w:lang w:val="es-ES" w:eastAsia="es-ES" w:bidi="ar-SA"/>
              </w:rPr>
              <w:t>€6.12</w:t>
            </w:r>
          </w:p>
        </w:tc>
        <w:tc>
          <w:tcPr>
            <w:tcW w:w="1775" w:type="dxa"/>
            <w:tcBorders>
              <w:top w:val="single" w:sz="4" w:space="0" w:color="auto"/>
              <w:left w:val="single" w:sz="4" w:space="0" w:color="auto"/>
              <w:bottom w:val="single" w:sz="4" w:space="0" w:color="auto"/>
              <w:right w:val="single" w:sz="4" w:space="0" w:color="auto"/>
            </w:tcBorders>
            <w:vAlign w:val="center"/>
            <w:hideMark/>
          </w:tcPr>
          <w:p w14:paraId="6DE41365" w14:textId="1E1C509D" w:rsidR="00590C75" w:rsidRDefault="006B1188">
            <w:pPr>
              <w:jc w:val="center"/>
              <w:rPr>
                <w:lang w:val="es-ES" w:eastAsia="es-ES" w:bidi="ar-SA"/>
              </w:rPr>
            </w:pPr>
            <w:r>
              <w:rPr>
                <w:lang w:val="es-ES" w:eastAsia="es-ES" w:bidi="ar-SA"/>
              </w:rPr>
              <w:t>-</w:t>
            </w:r>
            <w:r w:rsidR="00CE1CF7">
              <w:rPr>
                <w:lang w:val="es-ES" w:eastAsia="es-ES" w:bidi="ar-SA"/>
              </w:rPr>
              <w:t>€16.19</w:t>
            </w:r>
          </w:p>
        </w:tc>
        <w:tc>
          <w:tcPr>
            <w:tcW w:w="1853" w:type="dxa"/>
            <w:tcBorders>
              <w:top w:val="single" w:sz="4" w:space="0" w:color="auto"/>
              <w:left w:val="single" w:sz="4" w:space="0" w:color="auto"/>
              <w:bottom w:val="single" w:sz="4" w:space="0" w:color="auto"/>
              <w:right w:val="single" w:sz="4" w:space="0" w:color="auto"/>
            </w:tcBorders>
            <w:vAlign w:val="center"/>
            <w:hideMark/>
          </w:tcPr>
          <w:p w14:paraId="61C90BD7" w14:textId="45D66474" w:rsidR="00590C75" w:rsidRDefault="006B1188">
            <w:pPr>
              <w:jc w:val="center"/>
              <w:rPr>
                <w:lang w:val="es-ES" w:eastAsia="es-ES" w:bidi="ar-SA"/>
              </w:rPr>
            </w:pPr>
            <w:r>
              <w:rPr>
                <w:lang w:val="es-ES" w:eastAsia="es-ES" w:bidi="ar-SA"/>
              </w:rPr>
              <w:t>-</w:t>
            </w:r>
            <w:r w:rsidR="00CE1CF7">
              <w:rPr>
                <w:lang w:val="es-ES" w:eastAsia="es-ES" w:bidi="ar-SA"/>
              </w:rPr>
              <w:t>€10.57</w:t>
            </w:r>
          </w:p>
        </w:tc>
        <w:tc>
          <w:tcPr>
            <w:tcW w:w="1382" w:type="dxa"/>
            <w:tcBorders>
              <w:top w:val="single" w:sz="4" w:space="0" w:color="auto"/>
              <w:left w:val="single" w:sz="4" w:space="0" w:color="auto"/>
              <w:bottom w:val="single" w:sz="4" w:space="0" w:color="auto"/>
              <w:right w:val="single" w:sz="4" w:space="0" w:color="auto"/>
            </w:tcBorders>
          </w:tcPr>
          <w:p w14:paraId="1FEB070A" w14:textId="49EFA3A7" w:rsidR="00590C75" w:rsidRDefault="006B1188">
            <w:pPr>
              <w:jc w:val="center"/>
              <w:rPr>
                <w:lang w:val="es-ES" w:eastAsia="es-ES" w:bidi="ar-SA"/>
              </w:rPr>
            </w:pPr>
            <w:r w:rsidRPr="006B1188">
              <w:rPr>
                <w:lang w:eastAsia="es-ES" w:bidi="ar-SA"/>
              </w:rPr>
              <w:t>–€10.83</w:t>
            </w:r>
          </w:p>
        </w:tc>
      </w:tr>
      <w:tr w:rsidR="00590C75" w14:paraId="78FF9645" w14:textId="7DDC3F13" w:rsidTr="004B12F8">
        <w:tc>
          <w:tcPr>
            <w:tcW w:w="1729" w:type="dxa"/>
            <w:tcBorders>
              <w:top w:val="single" w:sz="4" w:space="0" w:color="auto"/>
              <w:left w:val="single" w:sz="4" w:space="0" w:color="auto"/>
              <w:bottom w:val="single" w:sz="4" w:space="0" w:color="auto"/>
              <w:right w:val="single" w:sz="4" w:space="0" w:color="auto"/>
            </w:tcBorders>
            <w:vAlign w:val="center"/>
            <w:hideMark/>
          </w:tcPr>
          <w:p w14:paraId="170003B5" w14:textId="77777777" w:rsidR="00590C75" w:rsidRDefault="00590C75">
            <w:pPr>
              <w:spacing w:after="0"/>
              <w:jc w:val="center"/>
              <w:rPr>
                <w:b/>
                <w:bCs/>
                <w:lang w:val="en-AU" w:eastAsia="es-ES" w:bidi="ar-SA"/>
              </w:rPr>
            </w:pPr>
            <w:r>
              <w:rPr>
                <w:b/>
                <w:bCs/>
                <w:lang w:val="es-ES" w:eastAsia="es-ES" w:bidi="ar-SA"/>
              </w:rPr>
              <w:t>Net exports of services</w:t>
            </w:r>
          </w:p>
        </w:tc>
        <w:tc>
          <w:tcPr>
            <w:tcW w:w="1755" w:type="dxa"/>
            <w:tcBorders>
              <w:top w:val="single" w:sz="4" w:space="0" w:color="auto"/>
              <w:left w:val="single" w:sz="4" w:space="0" w:color="auto"/>
              <w:bottom w:val="single" w:sz="4" w:space="0" w:color="auto"/>
              <w:right w:val="single" w:sz="4" w:space="0" w:color="auto"/>
            </w:tcBorders>
            <w:vAlign w:val="center"/>
            <w:hideMark/>
          </w:tcPr>
          <w:p w14:paraId="769AE43B" w14:textId="33D0F489" w:rsidR="00590C75" w:rsidRDefault="00590C75">
            <w:pPr>
              <w:jc w:val="center"/>
              <w:rPr>
                <w:lang w:val="es-ES" w:eastAsia="es-ES" w:bidi="ar-SA"/>
              </w:rPr>
            </w:pPr>
            <w:r>
              <w:rPr>
                <w:lang w:val="es-ES" w:eastAsia="es-ES" w:bidi="ar-SA"/>
              </w:rPr>
              <w:t>+€897.</w:t>
            </w:r>
            <w:r w:rsidR="0061561B">
              <w:rPr>
                <w:lang w:val="es-ES" w:eastAsia="es-ES" w:bidi="ar-SA"/>
              </w:rPr>
              <w:t>8</w:t>
            </w:r>
            <w:r>
              <w:rPr>
                <w:lang w:val="es-ES" w:eastAsia="es-ES" w:bidi="ar-SA"/>
              </w:rPr>
              <w:t>2</w:t>
            </w:r>
          </w:p>
        </w:tc>
        <w:tc>
          <w:tcPr>
            <w:tcW w:w="1775" w:type="dxa"/>
            <w:tcBorders>
              <w:top w:val="single" w:sz="4" w:space="0" w:color="auto"/>
              <w:left w:val="single" w:sz="4" w:space="0" w:color="auto"/>
              <w:bottom w:val="single" w:sz="4" w:space="0" w:color="auto"/>
              <w:right w:val="single" w:sz="4" w:space="0" w:color="auto"/>
            </w:tcBorders>
            <w:vAlign w:val="center"/>
            <w:hideMark/>
          </w:tcPr>
          <w:p w14:paraId="2F32B574" w14:textId="474B473E" w:rsidR="00590C75" w:rsidRDefault="00590C75">
            <w:pPr>
              <w:jc w:val="center"/>
              <w:rPr>
                <w:lang w:val="en-AU" w:eastAsia="es-ES" w:bidi="ar-SA"/>
              </w:rPr>
            </w:pPr>
            <w:r>
              <w:rPr>
                <w:lang w:val="es-ES" w:eastAsia="es-ES" w:bidi="ar-SA"/>
              </w:rPr>
              <w:t>+€</w:t>
            </w:r>
            <w:r w:rsidR="0061561B">
              <w:rPr>
                <w:lang w:val="es-ES" w:eastAsia="es-ES" w:bidi="ar-SA"/>
              </w:rPr>
              <w:t>398.32</w:t>
            </w:r>
          </w:p>
        </w:tc>
        <w:tc>
          <w:tcPr>
            <w:tcW w:w="1853" w:type="dxa"/>
            <w:tcBorders>
              <w:top w:val="single" w:sz="4" w:space="0" w:color="auto"/>
              <w:left w:val="single" w:sz="4" w:space="0" w:color="auto"/>
              <w:bottom w:val="single" w:sz="4" w:space="0" w:color="auto"/>
              <w:right w:val="single" w:sz="4" w:space="0" w:color="auto"/>
            </w:tcBorders>
            <w:vAlign w:val="center"/>
            <w:hideMark/>
          </w:tcPr>
          <w:p w14:paraId="4767ED18" w14:textId="4C812A68" w:rsidR="00590C75" w:rsidRDefault="00590C75">
            <w:pPr>
              <w:jc w:val="center"/>
              <w:rPr>
                <w:lang w:val="en-AU" w:eastAsia="es-ES" w:bidi="ar-SA"/>
              </w:rPr>
            </w:pPr>
            <w:r>
              <w:rPr>
                <w:lang w:val="es-ES" w:eastAsia="es-ES" w:bidi="ar-SA"/>
              </w:rPr>
              <w:t>+€6</w:t>
            </w:r>
            <w:r w:rsidR="00CE1CF7">
              <w:rPr>
                <w:lang w:val="es-ES" w:eastAsia="es-ES" w:bidi="ar-SA"/>
              </w:rPr>
              <w:t>68.09</w:t>
            </w:r>
          </w:p>
        </w:tc>
        <w:tc>
          <w:tcPr>
            <w:tcW w:w="1382" w:type="dxa"/>
            <w:tcBorders>
              <w:top w:val="single" w:sz="4" w:space="0" w:color="auto"/>
              <w:left w:val="single" w:sz="4" w:space="0" w:color="auto"/>
              <w:bottom w:val="single" w:sz="4" w:space="0" w:color="auto"/>
              <w:right w:val="single" w:sz="4" w:space="0" w:color="auto"/>
            </w:tcBorders>
          </w:tcPr>
          <w:p w14:paraId="056CBAC3" w14:textId="6848C32A" w:rsidR="00590C75" w:rsidRDefault="0061561B">
            <w:pPr>
              <w:jc w:val="center"/>
              <w:rPr>
                <w:lang w:val="es-ES" w:eastAsia="es-ES" w:bidi="ar-SA"/>
              </w:rPr>
            </w:pPr>
            <w:r w:rsidRPr="0061561B">
              <w:rPr>
                <w:lang w:eastAsia="es-ES" w:bidi="ar-SA"/>
              </w:rPr>
              <w:t>+€631.45</w:t>
            </w:r>
          </w:p>
        </w:tc>
      </w:tr>
      <w:tr w:rsidR="00590C75" w14:paraId="2D323971" w14:textId="656BC65E" w:rsidTr="004B12F8">
        <w:tc>
          <w:tcPr>
            <w:tcW w:w="1729" w:type="dxa"/>
            <w:tcBorders>
              <w:top w:val="single" w:sz="4" w:space="0" w:color="auto"/>
              <w:left w:val="single" w:sz="4" w:space="0" w:color="auto"/>
              <w:bottom w:val="single" w:sz="4" w:space="0" w:color="auto"/>
              <w:right w:val="single" w:sz="4" w:space="0" w:color="auto"/>
            </w:tcBorders>
            <w:vAlign w:val="center"/>
            <w:hideMark/>
          </w:tcPr>
          <w:p w14:paraId="0034CC22" w14:textId="77777777" w:rsidR="00590C75" w:rsidRDefault="00590C75">
            <w:pPr>
              <w:spacing w:after="0"/>
              <w:jc w:val="center"/>
              <w:rPr>
                <w:b/>
                <w:bCs/>
                <w:lang w:val="en-AU" w:eastAsia="es-ES" w:bidi="ar-SA"/>
              </w:rPr>
            </w:pPr>
            <w:r>
              <w:rPr>
                <w:b/>
                <w:bCs/>
                <w:lang w:val="es-ES" w:eastAsia="es-ES" w:bidi="ar-SA"/>
              </w:rPr>
              <w:t>Net imports of goods</w:t>
            </w:r>
          </w:p>
        </w:tc>
        <w:tc>
          <w:tcPr>
            <w:tcW w:w="1755" w:type="dxa"/>
            <w:tcBorders>
              <w:top w:val="single" w:sz="4" w:space="0" w:color="auto"/>
              <w:left w:val="single" w:sz="4" w:space="0" w:color="auto"/>
              <w:bottom w:val="single" w:sz="4" w:space="0" w:color="auto"/>
              <w:right w:val="single" w:sz="4" w:space="0" w:color="auto"/>
            </w:tcBorders>
            <w:vAlign w:val="center"/>
            <w:hideMark/>
          </w:tcPr>
          <w:p w14:paraId="0487D998" w14:textId="77777777" w:rsidR="00590C75" w:rsidRDefault="00590C75">
            <w:pPr>
              <w:jc w:val="center"/>
              <w:rPr>
                <w:lang w:val="es-ES" w:eastAsia="es-ES" w:bidi="ar-SA"/>
              </w:rPr>
            </w:pPr>
            <w:r>
              <w:rPr>
                <w:lang w:val="es-ES" w:eastAsia="es-ES" w:bidi="ar-SA"/>
              </w:rPr>
              <w:t>–€408.18</w:t>
            </w:r>
          </w:p>
        </w:tc>
        <w:tc>
          <w:tcPr>
            <w:tcW w:w="1775" w:type="dxa"/>
            <w:tcBorders>
              <w:top w:val="single" w:sz="4" w:space="0" w:color="auto"/>
              <w:left w:val="single" w:sz="4" w:space="0" w:color="auto"/>
              <w:bottom w:val="single" w:sz="4" w:space="0" w:color="auto"/>
              <w:right w:val="single" w:sz="4" w:space="0" w:color="auto"/>
            </w:tcBorders>
            <w:vAlign w:val="center"/>
            <w:hideMark/>
          </w:tcPr>
          <w:p w14:paraId="6AB35A42" w14:textId="00BFEF98" w:rsidR="00590C75" w:rsidRDefault="00590C75">
            <w:pPr>
              <w:jc w:val="center"/>
              <w:rPr>
                <w:lang w:val="en-AU" w:eastAsia="es-ES" w:bidi="ar-SA"/>
              </w:rPr>
            </w:pPr>
            <w:r>
              <w:rPr>
                <w:lang w:val="es-ES" w:eastAsia="es-ES" w:bidi="ar-SA"/>
              </w:rPr>
              <w:t>–€39</w:t>
            </w:r>
            <w:r w:rsidR="0061561B">
              <w:rPr>
                <w:lang w:val="es-ES" w:eastAsia="es-ES" w:bidi="ar-SA"/>
              </w:rPr>
              <w:t>2.94</w:t>
            </w:r>
          </w:p>
        </w:tc>
        <w:tc>
          <w:tcPr>
            <w:tcW w:w="1853" w:type="dxa"/>
            <w:tcBorders>
              <w:top w:val="single" w:sz="4" w:space="0" w:color="auto"/>
              <w:left w:val="single" w:sz="4" w:space="0" w:color="auto"/>
              <w:bottom w:val="single" w:sz="4" w:space="0" w:color="auto"/>
              <w:right w:val="single" w:sz="4" w:space="0" w:color="auto"/>
            </w:tcBorders>
            <w:vAlign w:val="center"/>
            <w:hideMark/>
          </w:tcPr>
          <w:p w14:paraId="7D9A8D78" w14:textId="73C95629" w:rsidR="00590C75" w:rsidRDefault="00590C75">
            <w:pPr>
              <w:jc w:val="center"/>
              <w:rPr>
                <w:lang w:val="en-AU" w:eastAsia="es-ES" w:bidi="ar-SA"/>
              </w:rPr>
            </w:pPr>
            <w:r>
              <w:rPr>
                <w:lang w:val="es-ES" w:eastAsia="es-ES" w:bidi="ar-SA"/>
              </w:rPr>
              <w:t>–€42</w:t>
            </w:r>
            <w:r w:rsidR="0061561B">
              <w:rPr>
                <w:lang w:val="es-ES" w:eastAsia="es-ES" w:bidi="ar-SA"/>
              </w:rPr>
              <w:t>0.91</w:t>
            </w:r>
          </w:p>
        </w:tc>
        <w:tc>
          <w:tcPr>
            <w:tcW w:w="1382" w:type="dxa"/>
            <w:tcBorders>
              <w:top w:val="single" w:sz="4" w:space="0" w:color="auto"/>
              <w:left w:val="single" w:sz="4" w:space="0" w:color="auto"/>
              <w:bottom w:val="single" w:sz="4" w:space="0" w:color="auto"/>
              <w:right w:val="single" w:sz="4" w:space="0" w:color="auto"/>
            </w:tcBorders>
          </w:tcPr>
          <w:p w14:paraId="72A5E960" w14:textId="5A0EC967" w:rsidR="00590C75" w:rsidRDefault="0061561B">
            <w:pPr>
              <w:jc w:val="center"/>
              <w:rPr>
                <w:lang w:val="es-ES" w:eastAsia="es-ES" w:bidi="ar-SA"/>
              </w:rPr>
            </w:pPr>
            <w:r w:rsidRPr="0061561B">
              <w:rPr>
                <w:lang w:eastAsia="es-ES" w:bidi="ar-SA"/>
              </w:rPr>
              <w:t>–€499.67</w:t>
            </w:r>
          </w:p>
        </w:tc>
      </w:tr>
    </w:tbl>
    <w:p w14:paraId="61AA8389" w14:textId="77777777" w:rsidR="0012598C" w:rsidRPr="002E0BCA" w:rsidRDefault="0012598C" w:rsidP="002E0BCA">
      <w:pPr>
        <w:pStyle w:val="BodyText"/>
        <w:rPr>
          <w:lang w:val="en-AU"/>
        </w:rPr>
      </w:pPr>
    </w:p>
    <w:tbl>
      <w:tblPr>
        <w:tblW w:w="5000" w:type="pct"/>
        <w:tblCellMar>
          <w:left w:w="70" w:type="dxa"/>
          <w:right w:w="70" w:type="dxa"/>
        </w:tblCellMar>
        <w:tblLook w:val="04A0" w:firstRow="1" w:lastRow="0" w:firstColumn="1" w:lastColumn="0" w:noHBand="0" w:noVBand="1"/>
      </w:tblPr>
      <w:tblGrid>
        <w:gridCol w:w="1932"/>
        <w:gridCol w:w="1285"/>
        <w:gridCol w:w="771"/>
        <w:gridCol w:w="1129"/>
        <w:gridCol w:w="1129"/>
        <w:gridCol w:w="1129"/>
        <w:gridCol w:w="1129"/>
      </w:tblGrid>
      <w:tr w:rsidR="002E0BCA" w:rsidRPr="002E0BCA" w14:paraId="543661D9" w14:textId="77777777" w:rsidTr="00986F73">
        <w:trPr>
          <w:trHeight w:val="480"/>
        </w:trPr>
        <w:tc>
          <w:tcPr>
            <w:tcW w:w="1890" w:type="pct"/>
            <w:gridSpan w:val="2"/>
            <w:tcBorders>
              <w:top w:val="nil"/>
              <w:left w:val="nil"/>
              <w:bottom w:val="nil"/>
              <w:right w:val="nil"/>
            </w:tcBorders>
            <w:vAlign w:val="center"/>
            <w:hideMark/>
          </w:tcPr>
          <w:p w14:paraId="66C56EEA" w14:textId="29BC83A6" w:rsidR="002E0BCA" w:rsidRPr="002E0BCA" w:rsidRDefault="002E0BCA" w:rsidP="002E0BCA">
            <w:pPr>
              <w:pStyle w:val="BodyText"/>
              <w:rPr>
                <w:sz w:val="18"/>
                <w:szCs w:val="18"/>
              </w:rPr>
            </w:pPr>
            <w:r w:rsidRPr="002E0BCA">
              <w:rPr>
                <w:sz w:val="18"/>
                <w:szCs w:val="18"/>
              </w:rPr>
              <w:t>Balance of Payments, BPM6 Methodology</w:t>
            </w:r>
            <w:r w:rsidR="00583E84" w:rsidRPr="002E0BCA">
              <w:rPr>
                <w:sz w:val="18"/>
                <w:szCs w:val="18"/>
              </w:rPr>
              <w:t xml:space="preserve"> </w:t>
            </w:r>
          </w:p>
        </w:tc>
        <w:tc>
          <w:tcPr>
            <w:tcW w:w="453" w:type="pct"/>
            <w:tcBorders>
              <w:top w:val="nil"/>
              <w:left w:val="nil"/>
              <w:bottom w:val="nil"/>
              <w:right w:val="nil"/>
            </w:tcBorders>
            <w:noWrap/>
            <w:vAlign w:val="bottom"/>
            <w:hideMark/>
          </w:tcPr>
          <w:p w14:paraId="3F3CF334"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204AF6D2"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76EBA376"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48EAE984"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770D4C55" w14:textId="77777777" w:rsidR="002E0BCA" w:rsidRPr="002E0BCA" w:rsidRDefault="002E0BCA" w:rsidP="002E0BCA">
            <w:pPr>
              <w:pStyle w:val="BodyText"/>
              <w:rPr>
                <w:sz w:val="18"/>
                <w:szCs w:val="18"/>
              </w:rPr>
            </w:pPr>
          </w:p>
        </w:tc>
      </w:tr>
      <w:tr w:rsidR="002E0BCA" w:rsidRPr="002E0BCA" w14:paraId="536AF2DE" w14:textId="77777777" w:rsidTr="00986F73">
        <w:trPr>
          <w:trHeight w:val="300"/>
        </w:trPr>
        <w:tc>
          <w:tcPr>
            <w:tcW w:w="1135" w:type="pct"/>
            <w:tcBorders>
              <w:top w:val="nil"/>
              <w:left w:val="nil"/>
              <w:bottom w:val="nil"/>
              <w:right w:val="nil"/>
            </w:tcBorders>
            <w:vAlign w:val="center"/>
            <w:hideMark/>
          </w:tcPr>
          <w:p w14:paraId="45549D2B" w14:textId="77777777" w:rsidR="002E0BCA" w:rsidRPr="002E0BCA" w:rsidRDefault="002E0BCA" w:rsidP="002E0BCA">
            <w:pPr>
              <w:pStyle w:val="BodyText"/>
              <w:rPr>
                <w:sz w:val="18"/>
                <w:szCs w:val="18"/>
              </w:rPr>
            </w:pPr>
            <w:r w:rsidRPr="002E0BCA">
              <w:rPr>
                <w:sz w:val="18"/>
                <w:szCs w:val="18"/>
              </w:rPr>
              <w:t>Country name:</w:t>
            </w:r>
          </w:p>
        </w:tc>
        <w:tc>
          <w:tcPr>
            <w:tcW w:w="754" w:type="pct"/>
            <w:tcBorders>
              <w:top w:val="nil"/>
              <w:left w:val="nil"/>
              <w:bottom w:val="nil"/>
              <w:right w:val="nil"/>
            </w:tcBorders>
            <w:vAlign w:val="center"/>
            <w:hideMark/>
          </w:tcPr>
          <w:p w14:paraId="5A1E6492" w14:textId="77777777" w:rsidR="002E0BCA" w:rsidRPr="002E0BCA" w:rsidRDefault="002E0BCA" w:rsidP="002E0BCA">
            <w:pPr>
              <w:pStyle w:val="BodyText"/>
              <w:rPr>
                <w:sz w:val="18"/>
                <w:szCs w:val="18"/>
              </w:rPr>
            </w:pPr>
            <w:r w:rsidRPr="002E0BCA">
              <w:rPr>
                <w:sz w:val="18"/>
                <w:szCs w:val="18"/>
              </w:rPr>
              <w:t>Andorra</w:t>
            </w:r>
          </w:p>
        </w:tc>
        <w:tc>
          <w:tcPr>
            <w:tcW w:w="453" w:type="pct"/>
            <w:tcBorders>
              <w:top w:val="nil"/>
              <w:left w:val="nil"/>
              <w:bottom w:val="nil"/>
              <w:right w:val="nil"/>
            </w:tcBorders>
            <w:noWrap/>
            <w:vAlign w:val="bottom"/>
            <w:hideMark/>
          </w:tcPr>
          <w:p w14:paraId="5B0508BC"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6B2CEA03"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351A6D80"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51E79D71"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3D8FDF01" w14:textId="77777777" w:rsidR="002E0BCA" w:rsidRPr="002E0BCA" w:rsidRDefault="002E0BCA" w:rsidP="002E0BCA">
            <w:pPr>
              <w:pStyle w:val="BodyText"/>
              <w:rPr>
                <w:sz w:val="18"/>
                <w:szCs w:val="18"/>
              </w:rPr>
            </w:pPr>
          </w:p>
        </w:tc>
      </w:tr>
      <w:tr w:rsidR="002E0BCA" w:rsidRPr="002E0BCA" w14:paraId="5903F833" w14:textId="77777777" w:rsidTr="00986F73">
        <w:trPr>
          <w:trHeight w:val="300"/>
        </w:trPr>
        <w:tc>
          <w:tcPr>
            <w:tcW w:w="1135" w:type="pct"/>
            <w:tcBorders>
              <w:top w:val="nil"/>
              <w:left w:val="nil"/>
              <w:bottom w:val="nil"/>
              <w:right w:val="nil"/>
            </w:tcBorders>
            <w:vAlign w:val="center"/>
            <w:hideMark/>
          </w:tcPr>
          <w:p w14:paraId="48F40FC1" w14:textId="77777777" w:rsidR="002E0BCA" w:rsidRPr="002E0BCA" w:rsidRDefault="002E0BCA" w:rsidP="002E0BCA">
            <w:pPr>
              <w:pStyle w:val="BodyText"/>
              <w:rPr>
                <w:sz w:val="18"/>
                <w:szCs w:val="18"/>
              </w:rPr>
            </w:pPr>
            <w:r w:rsidRPr="002E0BCA">
              <w:rPr>
                <w:sz w:val="18"/>
                <w:szCs w:val="18"/>
              </w:rPr>
              <w:t>Currency:</w:t>
            </w:r>
          </w:p>
        </w:tc>
        <w:tc>
          <w:tcPr>
            <w:tcW w:w="754" w:type="pct"/>
            <w:tcBorders>
              <w:top w:val="nil"/>
              <w:left w:val="nil"/>
              <w:bottom w:val="nil"/>
              <w:right w:val="nil"/>
            </w:tcBorders>
            <w:vAlign w:val="center"/>
            <w:hideMark/>
          </w:tcPr>
          <w:p w14:paraId="560D4889" w14:textId="77777777" w:rsidR="002E0BCA" w:rsidRPr="002E0BCA" w:rsidRDefault="002E0BCA" w:rsidP="002E0BCA">
            <w:pPr>
              <w:pStyle w:val="BodyText"/>
              <w:rPr>
                <w:sz w:val="18"/>
                <w:szCs w:val="18"/>
              </w:rPr>
            </w:pPr>
            <w:r w:rsidRPr="002E0BCA">
              <w:rPr>
                <w:sz w:val="18"/>
                <w:szCs w:val="18"/>
              </w:rPr>
              <w:t>Euro</w:t>
            </w:r>
          </w:p>
        </w:tc>
        <w:tc>
          <w:tcPr>
            <w:tcW w:w="453" w:type="pct"/>
            <w:tcBorders>
              <w:top w:val="nil"/>
              <w:left w:val="nil"/>
              <w:bottom w:val="nil"/>
              <w:right w:val="nil"/>
            </w:tcBorders>
            <w:noWrap/>
            <w:vAlign w:val="bottom"/>
            <w:hideMark/>
          </w:tcPr>
          <w:p w14:paraId="56A49F69"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048471B7"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680B228A"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0E38F6A8"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3A5B3B70" w14:textId="77777777" w:rsidR="002E0BCA" w:rsidRPr="002E0BCA" w:rsidRDefault="002E0BCA" w:rsidP="002E0BCA">
            <w:pPr>
              <w:pStyle w:val="BodyText"/>
              <w:rPr>
                <w:sz w:val="18"/>
                <w:szCs w:val="18"/>
              </w:rPr>
            </w:pPr>
          </w:p>
        </w:tc>
      </w:tr>
      <w:tr w:rsidR="002E0BCA" w:rsidRPr="002E0BCA" w14:paraId="1EAB4AAA" w14:textId="77777777" w:rsidTr="00986F73">
        <w:trPr>
          <w:trHeight w:val="300"/>
        </w:trPr>
        <w:tc>
          <w:tcPr>
            <w:tcW w:w="1135" w:type="pct"/>
            <w:tcBorders>
              <w:top w:val="nil"/>
              <w:left w:val="nil"/>
              <w:bottom w:val="nil"/>
              <w:right w:val="nil"/>
            </w:tcBorders>
            <w:vAlign w:val="center"/>
            <w:hideMark/>
          </w:tcPr>
          <w:p w14:paraId="0855A56E" w14:textId="77777777" w:rsidR="002E0BCA" w:rsidRPr="002E0BCA" w:rsidRDefault="002E0BCA" w:rsidP="002E0BCA">
            <w:pPr>
              <w:pStyle w:val="BodyText"/>
              <w:rPr>
                <w:sz w:val="18"/>
                <w:szCs w:val="18"/>
              </w:rPr>
            </w:pPr>
            <w:r w:rsidRPr="002E0BCA">
              <w:rPr>
                <w:sz w:val="18"/>
                <w:szCs w:val="18"/>
              </w:rPr>
              <w:t>Scale:</w:t>
            </w:r>
          </w:p>
        </w:tc>
        <w:tc>
          <w:tcPr>
            <w:tcW w:w="754" w:type="pct"/>
            <w:tcBorders>
              <w:top w:val="nil"/>
              <w:left w:val="nil"/>
              <w:bottom w:val="nil"/>
              <w:right w:val="nil"/>
            </w:tcBorders>
            <w:vAlign w:val="center"/>
            <w:hideMark/>
          </w:tcPr>
          <w:p w14:paraId="58B82BD3" w14:textId="77777777" w:rsidR="002E0BCA" w:rsidRPr="002E0BCA" w:rsidRDefault="002E0BCA" w:rsidP="002E0BCA">
            <w:pPr>
              <w:pStyle w:val="BodyText"/>
              <w:rPr>
                <w:sz w:val="18"/>
                <w:szCs w:val="18"/>
              </w:rPr>
            </w:pPr>
            <w:r w:rsidRPr="002E0BCA">
              <w:rPr>
                <w:sz w:val="18"/>
                <w:szCs w:val="18"/>
              </w:rPr>
              <w:t>Millions</w:t>
            </w:r>
          </w:p>
        </w:tc>
        <w:tc>
          <w:tcPr>
            <w:tcW w:w="453" w:type="pct"/>
            <w:tcBorders>
              <w:top w:val="nil"/>
              <w:left w:val="nil"/>
              <w:bottom w:val="nil"/>
              <w:right w:val="nil"/>
            </w:tcBorders>
            <w:noWrap/>
            <w:vAlign w:val="bottom"/>
            <w:hideMark/>
          </w:tcPr>
          <w:p w14:paraId="2C7626B4"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4BB79431"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5CBCFC9B"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5933BA39" w14:textId="77777777" w:rsidR="002E0BCA" w:rsidRPr="002E0BCA" w:rsidRDefault="002E0BCA" w:rsidP="002E0BCA">
            <w:pPr>
              <w:pStyle w:val="BodyText"/>
              <w:rPr>
                <w:sz w:val="18"/>
                <w:szCs w:val="18"/>
              </w:rPr>
            </w:pPr>
          </w:p>
        </w:tc>
        <w:tc>
          <w:tcPr>
            <w:tcW w:w="664" w:type="pct"/>
            <w:tcBorders>
              <w:top w:val="nil"/>
              <w:left w:val="nil"/>
              <w:bottom w:val="nil"/>
              <w:right w:val="nil"/>
            </w:tcBorders>
            <w:noWrap/>
            <w:vAlign w:val="bottom"/>
            <w:hideMark/>
          </w:tcPr>
          <w:p w14:paraId="307BF679" w14:textId="77777777" w:rsidR="002E0BCA" w:rsidRPr="002E0BCA" w:rsidRDefault="002E0BCA" w:rsidP="002E0BCA">
            <w:pPr>
              <w:pStyle w:val="BodyText"/>
              <w:rPr>
                <w:sz w:val="18"/>
                <w:szCs w:val="18"/>
              </w:rPr>
            </w:pPr>
          </w:p>
        </w:tc>
      </w:tr>
      <w:tr w:rsidR="002E0BCA" w:rsidRPr="002E0BCA" w14:paraId="7E310AB5" w14:textId="77777777" w:rsidTr="00986F73">
        <w:trPr>
          <w:trHeight w:val="300"/>
        </w:trPr>
        <w:tc>
          <w:tcPr>
            <w:tcW w:w="1135" w:type="pct"/>
            <w:tcBorders>
              <w:top w:val="nil"/>
              <w:left w:val="nil"/>
              <w:bottom w:val="nil"/>
              <w:right w:val="nil"/>
            </w:tcBorders>
            <w:vAlign w:val="center"/>
            <w:hideMark/>
          </w:tcPr>
          <w:p w14:paraId="2C5C12E8" w14:textId="77777777" w:rsidR="002E0BCA" w:rsidRPr="002E0BCA" w:rsidRDefault="002E0BCA" w:rsidP="002E0BCA">
            <w:pPr>
              <w:pStyle w:val="BodyText"/>
              <w:rPr>
                <w:sz w:val="18"/>
                <w:szCs w:val="18"/>
              </w:rPr>
            </w:pPr>
          </w:p>
        </w:tc>
        <w:tc>
          <w:tcPr>
            <w:tcW w:w="754" w:type="pct"/>
            <w:vMerge w:val="restart"/>
            <w:tcBorders>
              <w:top w:val="single" w:sz="8" w:space="0" w:color="000000"/>
              <w:left w:val="single" w:sz="8" w:space="0" w:color="000000"/>
              <w:bottom w:val="single" w:sz="8" w:space="0" w:color="000000"/>
              <w:right w:val="single" w:sz="8" w:space="0" w:color="000000"/>
            </w:tcBorders>
            <w:vAlign w:val="center"/>
            <w:hideMark/>
          </w:tcPr>
          <w:p w14:paraId="634E1C21" w14:textId="77777777" w:rsidR="002E0BCA" w:rsidRPr="002E0BCA" w:rsidRDefault="002E0BCA" w:rsidP="002E0BCA">
            <w:pPr>
              <w:pStyle w:val="BodyText"/>
              <w:rPr>
                <w:sz w:val="18"/>
                <w:szCs w:val="18"/>
              </w:rPr>
            </w:pPr>
            <w:r w:rsidRPr="002E0BCA">
              <w:rPr>
                <w:sz w:val="18"/>
                <w:szCs w:val="18"/>
              </w:rPr>
              <w:t>Indicator</w:t>
            </w:r>
          </w:p>
        </w:tc>
        <w:tc>
          <w:tcPr>
            <w:tcW w:w="453" w:type="pct"/>
            <w:vMerge w:val="restart"/>
            <w:tcBorders>
              <w:top w:val="single" w:sz="8" w:space="0" w:color="000000"/>
              <w:left w:val="single" w:sz="8" w:space="0" w:color="000000"/>
              <w:bottom w:val="single" w:sz="8" w:space="0" w:color="000000"/>
              <w:right w:val="single" w:sz="8" w:space="0" w:color="000000"/>
            </w:tcBorders>
            <w:vAlign w:val="center"/>
            <w:hideMark/>
          </w:tcPr>
          <w:p w14:paraId="469A13A0" w14:textId="003307B0" w:rsidR="002E0BCA" w:rsidRPr="002E0BCA" w:rsidRDefault="002E0BCA" w:rsidP="002E0BCA">
            <w:pPr>
              <w:pStyle w:val="BodyText"/>
              <w:rPr>
                <w:sz w:val="18"/>
                <w:szCs w:val="18"/>
              </w:rPr>
            </w:pPr>
          </w:p>
        </w:tc>
        <w:tc>
          <w:tcPr>
            <w:tcW w:w="664" w:type="pct"/>
            <w:vMerge w:val="restart"/>
            <w:tcBorders>
              <w:top w:val="single" w:sz="8" w:space="0" w:color="000000"/>
              <w:left w:val="single" w:sz="8" w:space="0" w:color="000000"/>
              <w:bottom w:val="single" w:sz="8" w:space="0" w:color="000000"/>
              <w:right w:val="single" w:sz="8" w:space="0" w:color="000000"/>
            </w:tcBorders>
            <w:vAlign w:val="center"/>
            <w:hideMark/>
          </w:tcPr>
          <w:p w14:paraId="1FEFC1B6" w14:textId="4E24566A" w:rsidR="002E0BCA" w:rsidRPr="002E0BCA" w:rsidRDefault="002E0BCA" w:rsidP="002E0BCA">
            <w:pPr>
              <w:pStyle w:val="BodyText"/>
              <w:rPr>
                <w:sz w:val="18"/>
                <w:szCs w:val="18"/>
              </w:rPr>
            </w:pPr>
            <w:r w:rsidRPr="002E0BCA">
              <w:rPr>
                <w:sz w:val="18"/>
                <w:szCs w:val="18"/>
              </w:rPr>
              <w:t>202</w:t>
            </w:r>
            <w:r w:rsidR="00D714DB">
              <w:rPr>
                <w:sz w:val="18"/>
                <w:szCs w:val="18"/>
              </w:rPr>
              <w:t>2</w:t>
            </w:r>
          </w:p>
        </w:tc>
        <w:tc>
          <w:tcPr>
            <w:tcW w:w="664" w:type="pct"/>
            <w:vMerge w:val="restart"/>
            <w:tcBorders>
              <w:top w:val="single" w:sz="8" w:space="0" w:color="000000"/>
              <w:left w:val="single" w:sz="8" w:space="0" w:color="000000"/>
              <w:bottom w:val="single" w:sz="8" w:space="0" w:color="000000"/>
              <w:right w:val="single" w:sz="8" w:space="0" w:color="000000"/>
            </w:tcBorders>
            <w:vAlign w:val="center"/>
            <w:hideMark/>
          </w:tcPr>
          <w:p w14:paraId="4BE71BC3" w14:textId="1A94D6AE" w:rsidR="002E0BCA" w:rsidRPr="002E0BCA" w:rsidRDefault="002E0BCA" w:rsidP="002E0BCA">
            <w:pPr>
              <w:pStyle w:val="BodyText"/>
              <w:rPr>
                <w:sz w:val="18"/>
                <w:szCs w:val="18"/>
              </w:rPr>
            </w:pPr>
            <w:r w:rsidRPr="002E0BCA">
              <w:rPr>
                <w:sz w:val="18"/>
                <w:szCs w:val="18"/>
              </w:rPr>
              <w:t>202</w:t>
            </w:r>
            <w:r w:rsidR="00D714DB">
              <w:rPr>
                <w:sz w:val="18"/>
                <w:szCs w:val="18"/>
              </w:rPr>
              <w:t>3</w:t>
            </w:r>
          </w:p>
        </w:tc>
        <w:tc>
          <w:tcPr>
            <w:tcW w:w="664" w:type="pct"/>
            <w:vMerge w:val="restart"/>
            <w:tcBorders>
              <w:top w:val="single" w:sz="8" w:space="0" w:color="000000"/>
              <w:left w:val="single" w:sz="8" w:space="0" w:color="000000"/>
              <w:bottom w:val="single" w:sz="8" w:space="0" w:color="000000"/>
              <w:right w:val="single" w:sz="8" w:space="0" w:color="000000"/>
            </w:tcBorders>
            <w:vAlign w:val="center"/>
            <w:hideMark/>
          </w:tcPr>
          <w:p w14:paraId="7C20EDF7" w14:textId="7278F802" w:rsidR="002E0BCA" w:rsidRPr="002E0BCA" w:rsidRDefault="002E0BCA" w:rsidP="002E0BCA">
            <w:pPr>
              <w:pStyle w:val="BodyText"/>
              <w:rPr>
                <w:sz w:val="18"/>
                <w:szCs w:val="18"/>
              </w:rPr>
            </w:pPr>
            <w:r w:rsidRPr="002E0BCA">
              <w:rPr>
                <w:sz w:val="18"/>
                <w:szCs w:val="18"/>
              </w:rPr>
              <w:t>202</w:t>
            </w:r>
            <w:r w:rsidR="00D714DB">
              <w:rPr>
                <w:sz w:val="18"/>
                <w:szCs w:val="18"/>
              </w:rPr>
              <w:t>4</w:t>
            </w:r>
          </w:p>
        </w:tc>
        <w:tc>
          <w:tcPr>
            <w:tcW w:w="664" w:type="pct"/>
            <w:vMerge w:val="restart"/>
            <w:tcBorders>
              <w:top w:val="single" w:sz="8" w:space="0" w:color="000000"/>
              <w:left w:val="single" w:sz="8" w:space="0" w:color="000000"/>
              <w:bottom w:val="single" w:sz="8" w:space="0" w:color="000000"/>
              <w:right w:val="single" w:sz="8" w:space="0" w:color="000000"/>
            </w:tcBorders>
            <w:vAlign w:val="center"/>
            <w:hideMark/>
          </w:tcPr>
          <w:p w14:paraId="16560CAD" w14:textId="40B4D8EF" w:rsidR="002E0BCA" w:rsidRPr="002E0BCA" w:rsidRDefault="002E0BCA" w:rsidP="002E0BCA">
            <w:pPr>
              <w:pStyle w:val="BodyText"/>
              <w:rPr>
                <w:sz w:val="18"/>
                <w:szCs w:val="18"/>
              </w:rPr>
            </w:pPr>
            <w:r w:rsidRPr="002E0BCA">
              <w:rPr>
                <w:sz w:val="18"/>
                <w:szCs w:val="18"/>
              </w:rPr>
              <w:t>202</w:t>
            </w:r>
            <w:r w:rsidR="00D714DB">
              <w:rPr>
                <w:sz w:val="18"/>
                <w:szCs w:val="18"/>
              </w:rPr>
              <w:t>5</w:t>
            </w:r>
          </w:p>
        </w:tc>
      </w:tr>
      <w:tr w:rsidR="002E0BCA" w:rsidRPr="002E0BCA" w14:paraId="2170561E" w14:textId="77777777" w:rsidTr="00986F73">
        <w:trPr>
          <w:trHeight w:val="300"/>
        </w:trPr>
        <w:tc>
          <w:tcPr>
            <w:tcW w:w="1135" w:type="pct"/>
            <w:tcBorders>
              <w:top w:val="nil"/>
              <w:left w:val="nil"/>
              <w:bottom w:val="nil"/>
              <w:right w:val="nil"/>
            </w:tcBorders>
            <w:vAlign w:val="center"/>
            <w:hideMark/>
          </w:tcPr>
          <w:p w14:paraId="3A74B4FF" w14:textId="77777777" w:rsidR="002E0BCA" w:rsidRPr="002E0BCA" w:rsidRDefault="002E0BCA" w:rsidP="002E0BCA">
            <w:pPr>
              <w:pStyle w:val="BodyText"/>
              <w:rPr>
                <w:sz w:val="18"/>
                <w:szCs w:val="18"/>
              </w:rPr>
            </w:pPr>
          </w:p>
        </w:tc>
        <w:tc>
          <w:tcPr>
            <w:tcW w:w="754" w:type="pct"/>
            <w:vMerge/>
            <w:tcBorders>
              <w:top w:val="single" w:sz="8" w:space="0" w:color="000000"/>
              <w:left w:val="single" w:sz="8" w:space="0" w:color="000000"/>
              <w:bottom w:val="single" w:sz="8" w:space="0" w:color="000000"/>
              <w:right w:val="single" w:sz="8" w:space="0" w:color="000000"/>
            </w:tcBorders>
            <w:vAlign w:val="center"/>
            <w:hideMark/>
          </w:tcPr>
          <w:p w14:paraId="2A505C33" w14:textId="77777777" w:rsidR="002E0BCA" w:rsidRPr="002E0BCA" w:rsidRDefault="002E0BCA" w:rsidP="002E0BCA">
            <w:pPr>
              <w:pStyle w:val="BodyText"/>
              <w:rPr>
                <w:sz w:val="18"/>
                <w:szCs w:val="18"/>
              </w:rPr>
            </w:pPr>
          </w:p>
        </w:tc>
        <w:tc>
          <w:tcPr>
            <w:tcW w:w="453" w:type="pct"/>
            <w:vMerge/>
            <w:tcBorders>
              <w:top w:val="single" w:sz="8" w:space="0" w:color="000000"/>
              <w:left w:val="single" w:sz="8" w:space="0" w:color="000000"/>
              <w:bottom w:val="single" w:sz="8" w:space="0" w:color="000000"/>
              <w:right w:val="single" w:sz="8" w:space="0" w:color="000000"/>
            </w:tcBorders>
            <w:vAlign w:val="center"/>
            <w:hideMark/>
          </w:tcPr>
          <w:p w14:paraId="67EDE7E4" w14:textId="77777777" w:rsidR="002E0BCA" w:rsidRPr="002E0BCA" w:rsidRDefault="002E0BCA" w:rsidP="002E0BCA">
            <w:pPr>
              <w:pStyle w:val="BodyText"/>
              <w:rPr>
                <w:sz w:val="18"/>
                <w:szCs w:val="18"/>
              </w:rPr>
            </w:pPr>
          </w:p>
        </w:tc>
        <w:tc>
          <w:tcPr>
            <w:tcW w:w="664" w:type="pct"/>
            <w:vMerge/>
            <w:tcBorders>
              <w:top w:val="single" w:sz="8" w:space="0" w:color="000000"/>
              <w:left w:val="single" w:sz="8" w:space="0" w:color="000000"/>
              <w:bottom w:val="single" w:sz="8" w:space="0" w:color="000000"/>
              <w:right w:val="single" w:sz="8" w:space="0" w:color="000000"/>
            </w:tcBorders>
            <w:vAlign w:val="center"/>
            <w:hideMark/>
          </w:tcPr>
          <w:p w14:paraId="2CE60E17" w14:textId="77777777" w:rsidR="002E0BCA" w:rsidRPr="002E0BCA" w:rsidRDefault="002E0BCA" w:rsidP="002E0BCA">
            <w:pPr>
              <w:pStyle w:val="BodyText"/>
              <w:rPr>
                <w:sz w:val="18"/>
                <w:szCs w:val="18"/>
              </w:rPr>
            </w:pPr>
          </w:p>
        </w:tc>
        <w:tc>
          <w:tcPr>
            <w:tcW w:w="664" w:type="pct"/>
            <w:vMerge/>
            <w:tcBorders>
              <w:top w:val="single" w:sz="8" w:space="0" w:color="000000"/>
              <w:left w:val="single" w:sz="8" w:space="0" w:color="000000"/>
              <w:bottom w:val="single" w:sz="8" w:space="0" w:color="000000"/>
              <w:right w:val="single" w:sz="8" w:space="0" w:color="000000"/>
            </w:tcBorders>
            <w:vAlign w:val="center"/>
            <w:hideMark/>
          </w:tcPr>
          <w:p w14:paraId="10B7504A" w14:textId="77777777" w:rsidR="002E0BCA" w:rsidRPr="002E0BCA" w:rsidRDefault="002E0BCA" w:rsidP="002E0BCA">
            <w:pPr>
              <w:pStyle w:val="BodyText"/>
              <w:rPr>
                <w:sz w:val="18"/>
                <w:szCs w:val="18"/>
              </w:rPr>
            </w:pPr>
          </w:p>
        </w:tc>
        <w:tc>
          <w:tcPr>
            <w:tcW w:w="664" w:type="pct"/>
            <w:vMerge/>
            <w:tcBorders>
              <w:top w:val="single" w:sz="8" w:space="0" w:color="000000"/>
              <w:left w:val="single" w:sz="8" w:space="0" w:color="000000"/>
              <w:bottom w:val="single" w:sz="8" w:space="0" w:color="000000"/>
              <w:right w:val="single" w:sz="8" w:space="0" w:color="000000"/>
            </w:tcBorders>
            <w:vAlign w:val="center"/>
            <w:hideMark/>
          </w:tcPr>
          <w:p w14:paraId="638FE8BE" w14:textId="77777777" w:rsidR="002E0BCA" w:rsidRPr="002E0BCA" w:rsidRDefault="002E0BCA" w:rsidP="002E0BCA">
            <w:pPr>
              <w:pStyle w:val="BodyText"/>
              <w:rPr>
                <w:sz w:val="18"/>
                <w:szCs w:val="18"/>
              </w:rPr>
            </w:pPr>
          </w:p>
        </w:tc>
        <w:tc>
          <w:tcPr>
            <w:tcW w:w="664" w:type="pct"/>
            <w:vMerge/>
            <w:tcBorders>
              <w:top w:val="single" w:sz="8" w:space="0" w:color="000000"/>
              <w:left w:val="single" w:sz="8" w:space="0" w:color="000000"/>
              <w:bottom w:val="single" w:sz="8" w:space="0" w:color="000000"/>
              <w:right w:val="single" w:sz="8" w:space="0" w:color="000000"/>
            </w:tcBorders>
            <w:vAlign w:val="center"/>
            <w:hideMark/>
          </w:tcPr>
          <w:p w14:paraId="22E0B444" w14:textId="77777777" w:rsidR="002E0BCA" w:rsidRPr="002E0BCA" w:rsidRDefault="002E0BCA" w:rsidP="002E0BCA">
            <w:pPr>
              <w:pStyle w:val="BodyText"/>
              <w:rPr>
                <w:sz w:val="18"/>
                <w:szCs w:val="18"/>
              </w:rPr>
            </w:pPr>
          </w:p>
        </w:tc>
      </w:tr>
      <w:tr w:rsidR="002E0BCA" w:rsidRPr="002E0BCA" w14:paraId="7702B73D" w14:textId="77777777" w:rsidTr="00986F73">
        <w:trPr>
          <w:trHeight w:val="300"/>
        </w:trPr>
        <w:tc>
          <w:tcPr>
            <w:tcW w:w="1135" w:type="pct"/>
            <w:tcBorders>
              <w:top w:val="nil"/>
              <w:left w:val="nil"/>
              <w:bottom w:val="nil"/>
              <w:right w:val="nil"/>
            </w:tcBorders>
            <w:vAlign w:val="center"/>
            <w:hideMark/>
          </w:tcPr>
          <w:p w14:paraId="300E33B8" w14:textId="77777777" w:rsidR="002E0BCA" w:rsidRPr="002E0BCA" w:rsidRDefault="002E0BCA" w:rsidP="002E0BCA">
            <w:pPr>
              <w:pStyle w:val="BodyText"/>
              <w:rPr>
                <w:sz w:val="18"/>
                <w:szCs w:val="18"/>
              </w:rPr>
            </w:pPr>
            <w:r w:rsidRPr="002E0BCA">
              <w:rPr>
                <w:sz w:val="18"/>
                <w:szCs w:val="18"/>
              </w:rPr>
              <w:t>BCA_BP6_EUR</w:t>
            </w:r>
          </w:p>
        </w:tc>
        <w:tc>
          <w:tcPr>
            <w:tcW w:w="754" w:type="pct"/>
            <w:tcBorders>
              <w:top w:val="nil"/>
              <w:left w:val="nil"/>
              <w:bottom w:val="nil"/>
              <w:right w:val="nil"/>
            </w:tcBorders>
            <w:vAlign w:val="center"/>
            <w:hideMark/>
          </w:tcPr>
          <w:p w14:paraId="2BE2E7C5" w14:textId="77777777" w:rsidR="002E0BCA" w:rsidRPr="002E0BCA" w:rsidRDefault="002E0BCA" w:rsidP="002E0BCA">
            <w:pPr>
              <w:pStyle w:val="BodyText"/>
              <w:rPr>
                <w:sz w:val="18"/>
                <w:szCs w:val="18"/>
              </w:rPr>
            </w:pPr>
            <w:r w:rsidRPr="002E0BCA">
              <w:rPr>
                <w:sz w:val="18"/>
                <w:szCs w:val="18"/>
              </w:rPr>
              <w:t>Current account</w:t>
            </w:r>
          </w:p>
        </w:tc>
        <w:tc>
          <w:tcPr>
            <w:tcW w:w="453" w:type="pct"/>
            <w:tcBorders>
              <w:top w:val="nil"/>
              <w:left w:val="nil"/>
              <w:bottom w:val="nil"/>
              <w:right w:val="nil"/>
            </w:tcBorders>
            <w:vAlign w:val="center"/>
            <w:hideMark/>
          </w:tcPr>
          <w:p w14:paraId="3AE246CF" w14:textId="74F31BD8" w:rsidR="002E0BCA" w:rsidRPr="002E0BCA" w:rsidRDefault="002E0BCA" w:rsidP="002E0BCA">
            <w:pPr>
              <w:pStyle w:val="BodyText"/>
              <w:rPr>
                <w:sz w:val="18"/>
                <w:szCs w:val="18"/>
              </w:rPr>
            </w:pPr>
          </w:p>
        </w:tc>
        <w:tc>
          <w:tcPr>
            <w:tcW w:w="664" w:type="pct"/>
            <w:tcBorders>
              <w:top w:val="nil"/>
              <w:left w:val="nil"/>
              <w:bottom w:val="nil"/>
              <w:right w:val="nil"/>
            </w:tcBorders>
            <w:vAlign w:val="center"/>
            <w:hideMark/>
          </w:tcPr>
          <w:p w14:paraId="15C34FAA" w14:textId="2D801133" w:rsidR="002E0BCA" w:rsidRPr="002E0BCA" w:rsidRDefault="00C46004" w:rsidP="002E0BCA">
            <w:pPr>
              <w:pStyle w:val="BodyText"/>
              <w:rPr>
                <w:sz w:val="18"/>
                <w:szCs w:val="18"/>
              </w:rPr>
            </w:pPr>
            <w:r>
              <w:rPr>
                <w:sz w:val="18"/>
                <w:szCs w:val="18"/>
              </w:rPr>
              <w:t>373.79</w:t>
            </w:r>
          </w:p>
        </w:tc>
        <w:tc>
          <w:tcPr>
            <w:tcW w:w="664" w:type="pct"/>
            <w:tcBorders>
              <w:top w:val="nil"/>
              <w:left w:val="nil"/>
              <w:bottom w:val="nil"/>
              <w:right w:val="nil"/>
            </w:tcBorders>
            <w:vAlign w:val="center"/>
            <w:hideMark/>
          </w:tcPr>
          <w:p w14:paraId="00D3E5C8" w14:textId="2520A260" w:rsidR="002E0BCA" w:rsidRPr="002E0BCA" w:rsidRDefault="00EF7A37" w:rsidP="002E0BCA">
            <w:pPr>
              <w:pStyle w:val="BodyText"/>
              <w:rPr>
                <w:sz w:val="18"/>
                <w:szCs w:val="18"/>
              </w:rPr>
            </w:pPr>
            <w:r>
              <w:rPr>
                <w:sz w:val="18"/>
                <w:szCs w:val="18"/>
              </w:rPr>
              <w:t>497.83</w:t>
            </w:r>
          </w:p>
        </w:tc>
        <w:tc>
          <w:tcPr>
            <w:tcW w:w="664" w:type="pct"/>
            <w:tcBorders>
              <w:top w:val="nil"/>
              <w:left w:val="nil"/>
              <w:bottom w:val="nil"/>
              <w:right w:val="nil"/>
            </w:tcBorders>
            <w:vAlign w:val="center"/>
            <w:hideMark/>
          </w:tcPr>
          <w:p w14:paraId="5C22E5E6" w14:textId="4C515BF6" w:rsidR="002E0BCA" w:rsidRPr="002E0BCA" w:rsidRDefault="00EF7A37" w:rsidP="002E0BCA">
            <w:pPr>
              <w:pStyle w:val="BodyText"/>
              <w:rPr>
                <w:sz w:val="18"/>
                <w:szCs w:val="18"/>
              </w:rPr>
            </w:pPr>
            <w:r>
              <w:rPr>
                <w:sz w:val="18"/>
                <w:szCs w:val="18"/>
              </w:rPr>
              <w:t>595.63</w:t>
            </w:r>
          </w:p>
        </w:tc>
        <w:tc>
          <w:tcPr>
            <w:tcW w:w="664" w:type="pct"/>
            <w:tcBorders>
              <w:top w:val="nil"/>
              <w:left w:val="nil"/>
              <w:bottom w:val="nil"/>
              <w:right w:val="nil"/>
            </w:tcBorders>
            <w:vAlign w:val="center"/>
            <w:hideMark/>
          </w:tcPr>
          <w:p w14:paraId="41DA83E5" w14:textId="6841BF3C" w:rsidR="002E0BCA" w:rsidRPr="002E0BCA" w:rsidRDefault="00EF7A37" w:rsidP="002E0BCA">
            <w:pPr>
              <w:pStyle w:val="BodyText"/>
              <w:rPr>
                <w:sz w:val="18"/>
                <w:szCs w:val="18"/>
              </w:rPr>
            </w:pPr>
            <w:r>
              <w:rPr>
                <w:sz w:val="18"/>
                <w:szCs w:val="18"/>
              </w:rPr>
              <w:t>798.28</w:t>
            </w:r>
          </w:p>
        </w:tc>
      </w:tr>
      <w:tr w:rsidR="00986F73" w:rsidRPr="002E0BCA" w14:paraId="492DC8E0" w14:textId="77777777" w:rsidTr="00986F73">
        <w:trPr>
          <w:trHeight w:val="300"/>
        </w:trPr>
        <w:tc>
          <w:tcPr>
            <w:tcW w:w="1135" w:type="pct"/>
            <w:tcBorders>
              <w:top w:val="nil"/>
              <w:left w:val="nil"/>
              <w:bottom w:val="nil"/>
              <w:right w:val="nil"/>
            </w:tcBorders>
            <w:vAlign w:val="center"/>
            <w:hideMark/>
          </w:tcPr>
          <w:p w14:paraId="3E3C9134" w14:textId="77777777" w:rsidR="00986F73" w:rsidRPr="002E0BCA" w:rsidRDefault="00986F73" w:rsidP="00986F73">
            <w:pPr>
              <w:pStyle w:val="BodyText"/>
              <w:rPr>
                <w:sz w:val="18"/>
                <w:szCs w:val="18"/>
              </w:rPr>
            </w:pPr>
            <w:r w:rsidRPr="002E0BCA">
              <w:rPr>
                <w:sz w:val="18"/>
                <w:szCs w:val="18"/>
              </w:rPr>
              <w:t>BXCA_BP6_EUR</w:t>
            </w:r>
          </w:p>
        </w:tc>
        <w:tc>
          <w:tcPr>
            <w:tcW w:w="754" w:type="pct"/>
            <w:tcBorders>
              <w:top w:val="nil"/>
              <w:left w:val="nil"/>
              <w:bottom w:val="nil"/>
              <w:right w:val="nil"/>
            </w:tcBorders>
            <w:vAlign w:val="center"/>
            <w:hideMark/>
          </w:tcPr>
          <w:p w14:paraId="349B3D0D" w14:textId="77777777" w:rsidR="00986F73" w:rsidRPr="002E0BCA" w:rsidRDefault="00986F73" w:rsidP="00986F73">
            <w:pPr>
              <w:pStyle w:val="BodyText"/>
              <w:rPr>
                <w:sz w:val="18"/>
                <w:szCs w:val="18"/>
              </w:rPr>
            </w:pPr>
            <w:r w:rsidRPr="002E0BCA">
              <w:rPr>
                <w:sz w:val="18"/>
                <w:szCs w:val="18"/>
              </w:rPr>
              <w:t>Credit</w:t>
            </w:r>
          </w:p>
        </w:tc>
        <w:tc>
          <w:tcPr>
            <w:tcW w:w="453" w:type="pct"/>
            <w:tcBorders>
              <w:top w:val="nil"/>
              <w:left w:val="nil"/>
              <w:bottom w:val="nil"/>
              <w:right w:val="nil"/>
            </w:tcBorders>
            <w:vAlign w:val="center"/>
            <w:hideMark/>
          </w:tcPr>
          <w:p w14:paraId="4281E84D" w14:textId="3D525CF4"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0CB99DE1" w14:textId="63929014" w:rsidR="00986F73" w:rsidRPr="002E0BCA" w:rsidRDefault="00986F73" w:rsidP="00986F73">
            <w:pPr>
              <w:pStyle w:val="BodyText"/>
              <w:rPr>
                <w:sz w:val="18"/>
                <w:szCs w:val="18"/>
              </w:rPr>
            </w:pPr>
            <w:r w:rsidRPr="002E0BCA">
              <w:rPr>
                <w:sz w:val="18"/>
                <w:szCs w:val="18"/>
              </w:rPr>
              <w:t>2,972.73</w:t>
            </w:r>
          </w:p>
        </w:tc>
        <w:tc>
          <w:tcPr>
            <w:tcW w:w="664" w:type="pct"/>
            <w:tcBorders>
              <w:top w:val="nil"/>
              <w:left w:val="nil"/>
              <w:bottom w:val="nil"/>
              <w:right w:val="nil"/>
            </w:tcBorders>
            <w:vAlign w:val="center"/>
            <w:hideMark/>
          </w:tcPr>
          <w:p w14:paraId="47EA744A" w14:textId="3B2A0E86" w:rsidR="00986F73" w:rsidRPr="002E0BCA" w:rsidRDefault="00986F73" w:rsidP="00986F73">
            <w:pPr>
              <w:pStyle w:val="BodyText"/>
              <w:rPr>
                <w:sz w:val="18"/>
                <w:szCs w:val="18"/>
              </w:rPr>
            </w:pPr>
            <w:r w:rsidRPr="002E0BCA">
              <w:rPr>
                <w:sz w:val="18"/>
                <w:szCs w:val="18"/>
              </w:rPr>
              <w:t>3,445.2</w:t>
            </w:r>
          </w:p>
        </w:tc>
        <w:tc>
          <w:tcPr>
            <w:tcW w:w="664" w:type="pct"/>
            <w:tcBorders>
              <w:top w:val="nil"/>
              <w:left w:val="nil"/>
              <w:bottom w:val="nil"/>
              <w:right w:val="nil"/>
            </w:tcBorders>
            <w:vAlign w:val="center"/>
            <w:hideMark/>
          </w:tcPr>
          <w:p w14:paraId="087C1387" w14:textId="33CF3096" w:rsidR="00986F73" w:rsidRPr="002E0BCA" w:rsidRDefault="00986F73" w:rsidP="00986F73">
            <w:pPr>
              <w:pStyle w:val="BodyText"/>
              <w:rPr>
                <w:sz w:val="18"/>
                <w:szCs w:val="18"/>
              </w:rPr>
            </w:pPr>
            <w:r w:rsidRPr="002E0BCA">
              <w:rPr>
                <w:sz w:val="18"/>
                <w:szCs w:val="18"/>
              </w:rPr>
              <w:t>3,910.09</w:t>
            </w:r>
          </w:p>
        </w:tc>
        <w:tc>
          <w:tcPr>
            <w:tcW w:w="664" w:type="pct"/>
            <w:tcBorders>
              <w:top w:val="nil"/>
              <w:left w:val="nil"/>
              <w:bottom w:val="nil"/>
              <w:right w:val="nil"/>
            </w:tcBorders>
            <w:vAlign w:val="center"/>
            <w:hideMark/>
          </w:tcPr>
          <w:p w14:paraId="1B05D0F3" w14:textId="7119752B" w:rsidR="00986F73" w:rsidRPr="002E0BCA" w:rsidRDefault="000155C5" w:rsidP="00986F73">
            <w:pPr>
              <w:pStyle w:val="BodyText"/>
              <w:rPr>
                <w:sz w:val="18"/>
                <w:szCs w:val="18"/>
              </w:rPr>
            </w:pPr>
            <w:r>
              <w:rPr>
                <w:sz w:val="18"/>
                <w:szCs w:val="18"/>
              </w:rPr>
              <w:t>4,334.71</w:t>
            </w:r>
          </w:p>
        </w:tc>
      </w:tr>
      <w:tr w:rsidR="00986F73" w:rsidRPr="002E0BCA" w14:paraId="013C1887" w14:textId="77777777" w:rsidTr="00986F73">
        <w:trPr>
          <w:trHeight w:val="300"/>
        </w:trPr>
        <w:tc>
          <w:tcPr>
            <w:tcW w:w="1135" w:type="pct"/>
            <w:tcBorders>
              <w:top w:val="nil"/>
              <w:left w:val="nil"/>
              <w:bottom w:val="nil"/>
              <w:right w:val="nil"/>
            </w:tcBorders>
            <w:vAlign w:val="center"/>
            <w:hideMark/>
          </w:tcPr>
          <w:p w14:paraId="7C8027F7" w14:textId="77777777" w:rsidR="00986F73" w:rsidRPr="002E0BCA" w:rsidRDefault="00986F73" w:rsidP="00986F73">
            <w:pPr>
              <w:pStyle w:val="BodyText"/>
              <w:rPr>
                <w:sz w:val="18"/>
                <w:szCs w:val="18"/>
              </w:rPr>
            </w:pPr>
            <w:r w:rsidRPr="002E0BCA">
              <w:rPr>
                <w:sz w:val="18"/>
                <w:szCs w:val="18"/>
              </w:rPr>
              <w:t>BMCA_BP6_EUR</w:t>
            </w:r>
          </w:p>
        </w:tc>
        <w:tc>
          <w:tcPr>
            <w:tcW w:w="754" w:type="pct"/>
            <w:tcBorders>
              <w:top w:val="nil"/>
              <w:left w:val="nil"/>
              <w:bottom w:val="nil"/>
              <w:right w:val="nil"/>
            </w:tcBorders>
            <w:vAlign w:val="center"/>
            <w:hideMark/>
          </w:tcPr>
          <w:p w14:paraId="5B8A32D4" w14:textId="77777777" w:rsidR="00986F73" w:rsidRPr="002E0BCA" w:rsidRDefault="00986F73" w:rsidP="00986F73">
            <w:pPr>
              <w:pStyle w:val="BodyText"/>
              <w:rPr>
                <w:sz w:val="18"/>
                <w:szCs w:val="18"/>
              </w:rPr>
            </w:pPr>
            <w:r w:rsidRPr="002E0BCA">
              <w:rPr>
                <w:sz w:val="18"/>
                <w:szCs w:val="18"/>
              </w:rPr>
              <w:t>Debit</w:t>
            </w:r>
          </w:p>
        </w:tc>
        <w:tc>
          <w:tcPr>
            <w:tcW w:w="453" w:type="pct"/>
            <w:tcBorders>
              <w:top w:val="nil"/>
              <w:left w:val="nil"/>
              <w:bottom w:val="nil"/>
              <w:right w:val="nil"/>
            </w:tcBorders>
            <w:vAlign w:val="center"/>
            <w:hideMark/>
          </w:tcPr>
          <w:p w14:paraId="5FCCD1D8" w14:textId="3C8E2FCF"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4F9B3BB6" w14:textId="35CCE740" w:rsidR="00986F73" w:rsidRPr="002E0BCA" w:rsidRDefault="00986F73" w:rsidP="00986F73">
            <w:pPr>
              <w:pStyle w:val="BodyText"/>
              <w:rPr>
                <w:sz w:val="18"/>
                <w:szCs w:val="18"/>
              </w:rPr>
            </w:pPr>
            <w:r w:rsidRPr="002E0BCA">
              <w:rPr>
                <w:sz w:val="18"/>
                <w:szCs w:val="18"/>
              </w:rPr>
              <w:t>2,598.94</w:t>
            </w:r>
          </w:p>
        </w:tc>
        <w:tc>
          <w:tcPr>
            <w:tcW w:w="664" w:type="pct"/>
            <w:tcBorders>
              <w:top w:val="nil"/>
              <w:left w:val="nil"/>
              <w:bottom w:val="nil"/>
              <w:right w:val="nil"/>
            </w:tcBorders>
            <w:vAlign w:val="center"/>
            <w:hideMark/>
          </w:tcPr>
          <w:p w14:paraId="114E92B5" w14:textId="10D04DEE" w:rsidR="00986F73" w:rsidRPr="002E0BCA" w:rsidRDefault="00986F73" w:rsidP="00986F73">
            <w:pPr>
              <w:pStyle w:val="BodyText"/>
              <w:rPr>
                <w:sz w:val="18"/>
                <w:szCs w:val="18"/>
              </w:rPr>
            </w:pPr>
            <w:r w:rsidRPr="002E0BCA">
              <w:rPr>
                <w:sz w:val="18"/>
                <w:szCs w:val="18"/>
              </w:rPr>
              <w:t>2,947.37</w:t>
            </w:r>
          </w:p>
        </w:tc>
        <w:tc>
          <w:tcPr>
            <w:tcW w:w="664" w:type="pct"/>
            <w:tcBorders>
              <w:top w:val="nil"/>
              <w:left w:val="nil"/>
              <w:bottom w:val="nil"/>
              <w:right w:val="nil"/>
            </w:tcBorders>
            <w:vAlign w:val="center"/>
            <w:hideMark/>
          </w:tcPr>
          <w:p w14:paraId="0E5ED836" w14:textId="224A6879" w:rsidR="00986F73" w:rsidRPr="002E0BCA" w:rsidRDefault="00986F73" w:rsidP="00986F73">
            <w:pPr>
              <w:pStyle w:val="BodyText"/>
              <w:rPr>
                <w:sz w:val="18"/>
                <w:szCs w:val="18"/>
              </w:rPr>
            </w:pPr>
            <w:r w:rsidRPr="002E0BCA">
              <w:rPr>
                <w:sz w:val="18"/>
                <w:szCs w:val="18"/>
              </w:rPr>
              <w:t>3,314.46</w:t>
            </w:r>
          </w:p>
        </w:tc>
        <w:tc>
          <w:tcPr>
            <w:tcW w:w="664" w:type="pct"/>
            <w:tcBorders>
              <w:top w:val="nil"/>
              <w:left w:val="nil"/>
              <w:bottom w:val="nil"/>
              <w:right w:val="nil"/>
            </w:tcBorders>
            <w:vAlign w:val="center"/>
            <w:hideMark/>
          </w:tcPr>
          <w:p w14:paraId="67995AC5" w14:textId="1B96A89A" w:rsidR="00986F73" w:rsidRPr="002E0BCA" w:rsidRDefault="00986F73" w:rsidP="00986F73">
            <w:pPr>
              <w:pStyle w:val="BodyText"/>
              <w:rPr>
                <w:sz w:val="18"/>
                <w:szCs w:val="18"/>
              </w:rPr>
            </w:pPr>
            <w:r w:rsidRPr="002E0BCA">
              <w:rPr>
                <w:sz w:val="18"/>
                <w:szCs w:val="18"/>
              </w:rPr>
              <w:t>3,</w:t>
            </w:r>
            <w:r w:rsidR="000155C5">
              <w:rPr>
                <w:sz w:val="18"/>
                <w:szCs w:val="18"/>
              </w:rPr>
              <w:t>536.43</w:t>
            </w:r>
          </w:p>
        </w:tc>
      </w:tr>
      <w:tr w:rsidR="00986F73" w:rsidRPr="002E0BCA" w14:paraId="20A6FD38" w14:textId="77777777" w:rsidTr="00986F73">
        <w:trPr>
          <w:trHeight w:val="300"/>
        </w:trPr>
        <w:tc>
          <w:tcPr>
            <w:tcW w:w="1135" w:type="pct"/>
            <w:tcBorders>
              <w:top w:val="nil"/>
              <w:left w:val="nil"/>
              <w:bottom w:val="nil"/>
              <w:right w:val="nil"/>
            </w:tcBorders>
            <w:vAlign w:val="center"/>
            <w:hideMark/>
          </w:tcPr>
          <w:p w14:paraId="7985A82A" w14:textId="77777777" w:rsidR="00986F73" w:rsidRPr="002E0BCA" w:rsidRDefault="00986F73" w:rsidP="00986F73">
            <w:pPr>
              <w:pStyle w:val="BodyText"/>
              <w:rPr>
                <w:sz w:val="18"/>
                <w:szCs w:val="18"/>
              </w:rPr>
            </w:pPr>
            <w:r w:rsidRPr="002E0BCA">
              <w:rPr>
                <w:sz w:val="18"/>
                <w:szCs w:val="18"/>
              </w:rPr>
              <w:lastRenderedPageBreak/>
              <w:t>BGS_BP6_EUR</w:t>
            </w:r>
          </w:p>
        </w:tc>
        <w:tc>
          <w:tcPr>
            <w:tcW w:w="754" w:type="pct"/>
            <w:tcBorders>
              <w:top w:val="nil"/>
              <w:left w:val="nil"/>
              <w:bottom w:val="nil"/>
              <w:right w:val="nil"/>
            </w:tcBorders>
            <w:vAlign w:val="center"/>
            <w:hideMark/>
          </w:tcPr>
          <w:p w14:paraId="17914B26" w14:textId="77777777" w:rsidR="00986F73" w:rsidRPr="002E0BCA" w:rsidRDefault="00986F73" w:rsidP="00986F73">
            <w:pPr>
              <w:pStyle w:val="BodyText"/>
              <w:rPr>
                <w:sz w:val="18"/>
                <w:szCs w:val="18"/>
              </w:rPr>
            </w:pPr>
            <w:r w:rsidRPr="002E0BCA">
              <w:rPr>
                <w:sz w:val="18"/>
                <w:szCs w:val="18"/>
              </w:rPr>
              <w:t>Goods and services</w:t>
            </w:r>
          </w:p>
        </w:tc>
        <w:tc>
          <w:tcPr>
            <w:tcW w:w="453" w:type="pct"/>
            <w:tcBorders>
              <w:top w:val="nil"/>
              <w:left w:val="nil"/>
              <w:bottom w:val="nil"/>
              <w:right w:val="nil"/>
            </w:tcBorders>
            <w:vAlign w:val="center"/>
            <w:hideMark/>
          </w:tcPr>
          <w:p w14:paraId="3BFCA16F" w14:textId="7DCEC9B9"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65C9F4BE" w14:textId="011DBDBD" w:rsidR="00986F73" w:rsidRPr="002E0BCA" w:rsidRDefault="00986F73" w:rsidP="00986F73">
            <w:pPr>
              <w:pStyle w:val="BodyText"/>
              <w:rPr>
                <w:sz w:val="18"/>
                <w:szCs w:val="18"/>
              </w:rPr>
            </w:pPr>
            <w:r w:rsidRPr="002E0BCA">
              <w:rPr>
                <w:sz w:val="18"/>
                <w:szCs w:val="18"/>
              </w:rPr>
              <w:t>281.28</w:t>
            </w:r>
          </w:p>
        </w:tc>
        <w:tc>
          <w:tcPr>
            <w:tcW w:w="664" w:type="pct"/>
            <w:tcBorders>
              <w:top w:val="nil"/>
              <w:left w:val="nil"/>
              <w:bottom w:val="nil"/>
              <w:right w:val="nil"/>
            </w:tcBorders>
            <w:vAlign w:val="center"/>
            <w:hideMark/>
          </w:tcPr>
          <w:p w14:paraId="0FBEF990" w14:textId="6D04B521" w:rsidR="00986F73" w:rsidRPr="002E0BCA" w:rsidRDefault="00986F73" w:rsidP="00986F73">
            <w:pPr>
              <w:pStyle w:val="BodyText"/>
              <w:rPr>
                <w:sz w:val="18"/>
                <w:szCs w:val="18"/>
              </w:rPr>
            </w:pPr>
            <w:r w:rsidRPr="002E0BCA">
              <w:rPr>
                <w:sz w:val="18"/>
                <w:szCs w:val="18"/>
              </w:rPr>
              <w:t>418.71</w:t>
            </w:r>
          </w:p>
        </w:tc>
        <w:tc>
          <w:tcPr>
            <w:tcW w:w="664" w:type="pct"/>
            <w:tcBorders>
              <w:top w:val="nil"/>
              <w:left w:val="nil"/>
              <w:bottom w:val="nil"/>
              <w:right w:val="nil"/>
            </w:tcBorders>
            <w:vAlign w:val="center"/>
            <w:hideMark/>
          </w:tcPr>
          <w:p w14:paraId="2C78C94E" w14:textId="68A5990A" w:rsidR="00986F73" w:rsidRPr="002E0BCA" w:rsidRDefault="00986F73" w:rsidP="00986F73">
            <w:pPr>
              <w:pStyle w:val="BodyText"/>
              <w:rPr>
                <w:sz w:val="18"/>
                <w:szCs w:val="18"/>
              </w:rPr>
            </w:pPr>
            <w:r w:rsidRPr="002E0BCA">
              <w:rPr>
                <w:sz w:val="18"/>
                <w:szCs w:val="18"/>
              </w:rPr>
              <w:t>592.05</w:t>
            </w:r>
          </w:p>
        </w:tc>
        <w:tc>
          <w:tcPr>
            <w:tcW w:w="664" w:type="pct"/>
            <w:tcBorders>
              <w:top w:val="nil"/>
              <w:left w:val="nil"/>
              <w:bottom w:val="nil"/>
              <w:right w:val="nil"/>
            </w:tcBorders>
            <w:vAlign w:val="center"/>
            <w:hideMark/>
          </w:tcPr>
          <w:p w14:paraId="30CF6D75" w14:textId="33ED0926" w:rsidR="00986F73" w:rsidRPr="002E0BCA" w:rsidRDefault="000155C5" w:rsidP="00986F73">
            <w:pPr>
              <w:pStyle w:val="BodyText"/>
              <w:rPr>
                <w:sz w:val="18"/>
                <w:szCs w:val="18"/>
              </w:rPr>
            </w:pPr>
            <w:r>
              <w:rPr>
                <w:sz w:val="18"/>
                <w:szCs w:val="18"/>
              </w:rPr>
              <w:t>874.00</w:t>
            </w:r>
          </w:p>
        </w:tc>
      </w:tr>
      <w:tr w:rsidR="00986F73" w:rsidRPr="002E0BCA" w14:paraId="3414D17A" w14:textId="77777777" w:rsidTr="00986F73">
        <w:trPr>
          <w:trHeight w:val="300"/>
        </w:trPr>
        <w:tc>
          <w:tcPr>
            <w:tcW w:w="1135" w:type="pct"/>
            <w:tcBorders>
              <w:top w:val="nil"/>
              <w:left w:val="nil"/>
              <w:bottom w:val="nil"/>
              <w:right w:val="nil"/>
            </w:tcBorders>
            <w:vAlign w:val="center"/>
            <w:hideMark/>
          </w:tcPr>
          <w:p w14:paraId="414D0D68" w14:textId="77777777" w:rsidR="00986F73" w:rsidRPr="002E0BCA" w:rsidRDefault="00986F73" w:rsidP="00986F73">
            <w:pPr>
              <w:pStyle w:val="BodyText"/>
              <w:rPr>
                <w:sz w:val="18"/>
                <w:szCs w:val="18"/>
              </w:rPr>
            </w:pPr>
            <w:r w:rsidRPr="002E0BCA">
              <w:rPr>
                <w:sz w:val="18"/>
                <w:szCs w:val="18"/>
              </w:rPr>
              <w:t>BXGS_BP6_EUR</w:t>
            </w:r>
          </w:p>
        </w:tc>
        <w:tc>
          <w:tcPr>
            <w:tcW w:w="754" w:type="pct"/>
            <w:tcBorders>
              <w:top w:val="nil"/>
              <w:left w:val="nil"/>
              <w:bottom w:val="nil"/>
              <w:right w:val="nil"/>
            </w:tcBorders>
            <w:vAlign w:val="center"/>
            <w:hideMark/>
          </w:tcPr>
          <w:p w14:paraId="4408343C" w14:textId="77777777" w:rsidR="00986F73" w:rsidRPr="002E0BCA" w:rsidRDefault="00986F73" w:rsidP="00986F73">
            <w:pPr>
              <w:pStyle w:val="BodyText"/>
              <w:rPr>
                <w:sz w:val="18"/>
                <w:szCs w:val="18"/>
              </w:rPr>
            </w:pPr>
            <w:r w:rsidRPr="002E0BCA">
              <w:rPr>
                <w:sz w:val="18"/>
                <w:szCs w:val="18"/>
              </w:rPr>
              <w:t>Credit</w:t>
            </w:r>
          </w:p>
        </w:tc>
        <w:tc>
          <w:tcPr>
            <w:tcW w:w="453" w:type="pct"/>
            <w:tcBorders>
              <w:top w:val="nil"/>
              <w:left w:val="nil"/>
              <w:bottom w:val="nil"/>
              <w:right w:val="nil"/>
            </w:tcBorders>
            <w:vAlign w:val="center"/>
            <w:hideMark/>
          </w:tcPr>
          <w:p w14:paraId="09C8B964" w14:textId="513E8455"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747CF1C3" w14:textId="66678FBC" w:rsidR="00986F73" w:rsidRPr="002E0BCA" w:rsidRDefault="00986F73" w:rsidP="00986F73">
            <w:pPr>
              <w:pStyle w:val="BodyText"/>
              <w:rPr>
                <w:sz w:val="18"/>
                <w:szCs w:val="18"/>
              </w:rPr>
            </w:pPr>
            <w:r w:rsidRPr="002E0BCA">
              <w:rPr>
                <w:sz w:val="18"/>
                <w:szCs w:val="18"/>
              </w:rPr>
              <w:t>2,598.03</w:t>
            </w:r>
          </w:p>
        </w:tc>
        <w:tc>
          <w:tcPr>
            <w:tcW w:w="664" w:type="pct"/>
            <w:tcBorders>
              <w:top w:val="nil"/>
              <w:left w:val="nil"/>
              <w:bottom w:val="nil"/>
              <w:right w:val="nil"/>
            </w:tcBorders>
            <w:vAlign w:val="center"/>
            <w:hideMark/>
          </w:tcPr>
          <w:p w14:paraId="7853CE22" w14:textId="2E021DDA" w:rsidR="00986F73" w:rsidRPr="002E0BCA" w:rsidRDefault="00986F73" w:rsidP="00986F73">
            <w:pPr>
              <w:pStyle w:val="BodyText"/>
              <w:rPr>
                <w:sz w:val="18"/>
                <w:szCs w:val="18"/>
              </w:rPr>
            </w:pPr>
            <w:r w:rsidRPr="002E0BCA">
              <w:rPr>
                <w:sz w:val="18"/>
                <w:szCs w:val="18"/>
              </w:rPr>
              <w:t>2,930.57</w:t>
            </w:r>
          </w:p>
        </w:tc>
        <w:tc>
          <w:tcPr>
            <w:tcW w:w="664" w:type="pct"/>
            <w:tcBorders>
              <w:top w:val="nil"/>
              <w:left w:val="nil"/>
              <w:bottom w:val="nil"/>
              <w:right w:val="nil"/>
            </w:tcBorders>
            <w:vAlign w:val="center"/>
            <w:hideMark/>
          </w:tcPr>
          <w:p w14:paraId="4217D7C7" w14:textId="22400605" w:rsidR="00986F73" w:rsidRPr="002E0BCA" w:rsidRDefault="00986F73" w:rsidP="00986F73">
            <w:pPr>
              <w:pStyle w:val="BodyText"/>
              <w:rPr>
                <w:sz w:val="18"/>
                <w:szCs w:val="18"/>
              </w:rPr>
            </w:pPr>
            <w:r w:rsidRPr="002E0BCA">
              <w:rPr>
                <w:sz w:val="18"/>
                <w:szCs w:val="18"/>
              </w:rPr>
              <w:t>3,354.1</w:t>
            </w:r>
          </w:p>
        </w:tc>
        <w:tc>
          <w:tcPr>
            <w:tcW w:w="664" w:type="pct"/>
            <w:tcBorders>
              <w:top w:val="nil"/>
              <w:left w:val="nil"/>
              <w:bottom w:val="nil"/>
              <w:right w:val="nil"/>
            </w:tcBorders>
            <w:vAlign w:val="center"/>
            <w:hideMark/>
          </w:tcPr>
          <w:p w14:paraId="27BDB6A6" w14:textId="0D33AEC8" w:rsidR="00986F73" w:rsidRPr="002E0BCA" w:rsidRDefault="00BD3B6E" w:rsidP="00986F73">
            <w:pPr>
              <w:pStyle w:val="BodyText"/>
              <w:rPr>
                <w:sz w:val="18"/>
                <w:szCs w:val="18"/>
              </w:rPr>
            </w:pPr>
            <w:r>
              <w:rPr>
                <w:sz w:val="18"/>
                <w:szCs w:val="18"/>
              </w:rPr>
              <w:t>3,712.09</w:t>
            </w:r>
          </w:p>
        </w:tc>
      </w:tr>
      <w:tr w:rsidR="00986F73" w:rsidRPr="002E0BCA" w14:paraId="6D1707AF" w14:textId="77777777" w:rsidTr="00986F73">
        <w:trPr>
          <w:trHeight w:val="300"/>
        </w:trPr>
        <w:tc>
          <w:tcPr>
            <w:tcW w:w="1135" w:type="pct"/>
            <w:tcBorders>
              <w:top w:val="nil"/>
              <w:left w:val="nil"/>
              <w:bottom w:val="nil"/>
              <w:right w:val="nil"/>
            </w:tcBorders>
            <w:vAlign w:val="center"/>
            <w:hideMark/>
          </w:tcPr>
          <w:p w14:paraId="1DB500A0" w14:textId="77777777" w:rsidR="00986F73" w:rsidRPr="002E0BCA" w:rsidRDefault="00986F73" w:rsidP="00986F73">
            <w:pPr>
              <w:pStyle w:val="BodyText"/>
              <w:rPr>
                <w:sz w:val="18"/>
                <w:szCs w:val="18"/>
              </w:rPr>
            </w:pPr>
            <w:r w:rsidRPr="002E0BCA">
              <w:rPr>
                <w:sz w:val="18"/>
                <w:szCs w:val="18"/>
              </w:rPr>
              <w:t>BMGS_BP6_EUR</w:t>
            </w:r>
          </w:p>
        </w:tc>
        <w:tc>
          <w:tcPr>
            <w:tcW w:w="754" w:type="pct"/>
            <w:tcBorders>
              <w:top w:val="nil"/>
              <w:left w:val="nil"/>
              <w:bottom w:val="nil"/>
              <w:right w:val="nil"/>
            </w:tcBorders>
            <w:vAlign w:val="center"/>
            <w:hideMark/>
          </w:tcPr>
          <w:p w14:paraId="43E5C2A8" w14:textId="77777777" w:rsidR="00986F73" w:rsidRPr="002E0BCA" w:rsidRDefault="00986F73" w:rsidP="00986F73">
            <w:pPr>
              <w:pStyle w:val="BodyText"/>
              <w:rPr>
                <w:sz w:val="18"/>
                <w:szCs w:val="18"/>
              </w:rPr>
            </w:pPr>
            <w:r w:rsidRPr="002E0BCA">
              <w:rPr>
                <w:sz w:val="18"/>
                <w:szCs w:val="18"/>
              </w:rPr>
              <w:t>Debit</w:t>
            </w:r>
          </w:p>
        </w:tc>
        <w:tc>
          <w:tcPr>
            <w:tcW w:w="453" w:type="pct"/>
            <w:tcBorders>
              <w:top w:val="nil"/>
              <w:left w:val="nil"/>
              <w:bottom w:val="nil"/>
              <w:right w:val="nil"/>
            </w:tcBorders>
            <w:vAlign w:val="center"/>
            <w:hideMark/>
          </w:tcPr>
          <w:p w14:paraId="60697A46" w14:textId="12C4F4A4"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4984C810" w14:textId="28EA0415" w:rsidR="00986F73" w:rsidRPr="002E0BCA" w:rsidRDefault="00986F73" w:rsidP="00986F73">
            <w:pPr>
              <w:pStyle w:val="BodyText"/>
              <w:rPr>
                <w:sz w:val="18"/>
                <w:szCs w:val="18"/>
              </w:rPr>
            </w:pPr>
            <w:r w:rsidRPr="002E0BCA">
              <w:rPr>
                <w:sz w:val="18"/>
                <w:szCs w:val="18"/>
              </w:rPr>
              <w:t>2,316.75</w:t>
            </w:r>
          </w:p>
        </w:tc>
        <w:tc>
          <w:tcPr>
            <w:tcW w:w="664" w:type="pct"/>
            <w:tcBorders>
              <w:top w:val="nil"/>
              <w:left w:val="nil"/>
              <w:bottom w:val="nil"/>
              <w:right w:val="nil"/>
            </w:tcBorders>
            <w:vAlign w:val="center"/>
            <w:hideMark/>
          </w:tcPr>
          <w:p w14:paraId="05FBF897" w14:textId="34AB5E90" w:rsidR="00986F73" w:rsidRPr="002E0BCA" w:rsidRDefault="00986F73" w:rsidP="00986F73">
            <w:pPr>
              <w:pStyle w:val="BodyText"/>
              <w:rPr>
                <w:sz w:val="18"/>
                <w:szCs w:val="18"/>
              </w:rPr>
            </w:pPr>
            <w:r w:rsidRPr="002E0BCA">
              <w:rPr>
                <w:sz w:val="18"/>
                <w:szCs w:val="18"/>
              </w:rPr>
              <w:t>2,511.86</w:t>
            </w:r>
          </w:p>
        </w:tc>
        <w:tc>
          <w:tcPr>
            <w:tcW w:w="664" w:type="pct"/>
            <w:tcBorders>
              <w:top w:val="nil"/>
              <w:left w:val="nil"/>
              <w:bottom w:val="nil"/>
              <w:right w:val="nil"/>
            </w:tcBorders>
            <w:vAlign w:val="center"/>
            <w:hideMark/>
          </w:tcPr>
          <w:p w14:paraId="2E7C661D" w14:textId="2D579859" w:rsidR="00986F73" w:rsidRPr="002E0BCA" w:rsidRDefault="00986F73" w:rsidP="00986F73">
            <w:pPr>
              <w:pStyle w:val="BodyText"/>
              <w:rPr>
                <w:sz w:val="18"/>
                <w:szCs w:val="18"/>
              </w:rPr>
            </w:pPr>
            <w:r w:rsidRPr="002E0BCA">
              <w:rPr>
                <w:sz w:val="18"/>
                <w:szCs w:val="18"/>
              </w:rPr>
              <w:t>2,762.05</w:t>
            </w:r>
          </w:p>
        </w:tc>
        <w:tc>
          <w:tcPr>
            <w:tcW w:w="664" w:type="pct"/>
            <w:tcBorders>
              <w:top w:val="nil"/>
              <w:left w:val="nil"/>
              <w:bottom w:val="nil"/>
              <w:right w:val="nil"/>
            </w:tcBorders>
            <w:vAlign w:val="center"/>
            <w:hideMark/>
          </w:tcPr>
          <w:p w14:paraId="75663548" w14:textId="147C669A" w:rsidR="00986F73" w:rsidRPr="002E0BCA" w:rsidRDefault="00986F73" w:rsidP="00986F73">
            <w:pPr>
              <w:pStyle w:val="BodyText"/>
              <w:rPr>
                <w:sz w:val="18"/>
                <w:szCs w:val="18"/>
              </w:rPr>
            </w:pPr>
            <w:r w:rsidRPr="002E0BCA">
              <w:rPr>
                <w:sz w:val="18"/>
                <w:szCs w:val="18"/>
              </w:rPr>
              <w:t>2</w:t>
            </w:r>
            <w:r w:rsidR="00BD3B6E">
              <w:rPr>
                <w:sz w:val="18"/>
                <w:szCs w:val="18"/>
              </w:rPr>
              <w:t>,838.10</w:t>
            </w:r>
          </w:p>
        </w:tc>
      </w:tr>
      <w:tr w:rsidR="00986F73" w:rsidRPr="002E0BCA" w14:paraId="7986A730" w14:textId="77777777" w:rsidTr="00986F73">
        <w:trPr>
          <w:trHeight w:val="300"/>
        </w:trPr>
        <w:tc>
          <w:tcPr>
            <w:tcW w:w="1135" w:type="pct"/>
            <w:tcBorders>
              <w:top w:val="nil"/>
              <w:left w:val="nil"/>
              <w:bottom w:val="nil"/>
              <w:right w:val="nil"/>
            </w:tcBorders>
            <w:vAlign w:val="center"/>
            <w:hideMark/>
          </w:tcPr>
          <w:p w14:paraId="278EC095" w14:textId="77777777" w:rsidR="00986F73" w:rsidRPr="002E0BCA" w:rsidRDefault="00986F73" w:rsidP="00986F73">
            <w:pPr>
              <w:pStyle w:val="BodyText"/>
              <w:rPr>
                <w:sz w:val="18"/>
                <w:szCs w:val="18"/>
              </w:rPr>
            </w:pPr>
            <w:r w:rsidRPr="002E0BCA">
              <w:rPr>
                <w:sz w:val="18"/>
                <w:szCs w:val="18"/>
              </w:rPr>
              <w:t>BIP_BP6_EUR</w:t>
            </w:r>
          </w:p>
        </w:tc>
        <w:tc>
          <w:tcPr>
            <w:tcW w:w="754" w:type="pct"/>
            <w:tcBorders>
              <w:top w:val="nil"/>
              <w:left w:val="nil"/>
              <w:bottom w:val="nil"/>
              <w:right w:val="nil"/>
            </w:tcBorders>
            <w:vAlign w:val="center"/>
            <w:hideMark/>
          </w:tcPr>
          <w:p w14:paraId="2A7EDF49" w14:textId="77777777" w:rsidR="00986F73" w:rsidRPr="002E0BCA" w:rsidRDefault="00986F73" w:rsidP="00986F73">
            <w:pPr>
              <w:pStyle w:val="BodyText"/>
              <w:rPr>
                <w:sz w:val="18"/>
                <w:szCs w:val="18"/>
              </w:rPr>
            </w:pPr>
            <w:r w:rsidRPr="002E0BCA">
              <w:rPr>
                <w:sz w:val="18"/>
                <w:szCs w:val="18"/>
              </w:rPr>
              <w:t>Primary income</w:t>
            </w:r>
          </w:p>
        </w:tc>
        <w:tc>
          <w:tcPr>
            <w:tcW w:w="453" w:type="pct"/>
            <w:tcBorders>
              <w:top w:val="nil"/>
              <w:left w:val="nil"/>
              <w:bottom w:val="nil"/>
              <w:right w:val="nil"/>
            </w:tcBorders>
            <w:vAlign w:val="center"/>
            <w:hideMark/>
          </w:tcPr>
          <w:p w14:paraId="6048AE1D" w14:textId="0378D460"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5F4C6A05" w14:textId="4D7823B7" w:rsidR="00986F73" w:rsidRPr="002E0BCA" w:rsidRDefault="00986F73" w:rsidP="00986F73">
            <w:pPr>
              <w:pStyle w:val="BodyText"/>
              <w:rPr>
                <w:sz w:val="18"/>
                <w:szCs w:val="18"/>
              </w:rPr>
            </w:pPr>
            <w:r w:rsidRPr="002E0BCA">
              <w:rPr>
                <w:sz w:val="18"/>
                <w:szCs w:val="18"/>
              </w:rPr>
              <w:t>137.96</w:t>
            </w:r>
          </w:p>
        </w:tc>
        <w:tc>
          <w:tcPr>
            <w:tcW w:w="664" w:type="pct"/>
            <w:tcBorders>
              <w:top w:val="nil"/>
              <w:left w:val="nil"/>
              <w:bottom w:val="nil"/>
              <w:right w:val="nil"/>
            </w:tcBorders>
            <w:vAlign w:val="center"/>
            <w:hideMark/>
          </w:tcPr>
          <w:p w14:paraId="118C39B4" w14:textId="14FF1034" w:rsidR="00986F73" w:rsidRPr="002E0BCA" w:rsidRDefault="00986F73" w:rsidP="00986F73">
            <w:pPr>
              <w:pStyle w:val="BodyText"/>
              <w:rPr>
                <w:sz w:val="18"/>
                <w:szCs w:val="18"/>
              </w:rPr>
            </w:pPr>
            <w:r w:rsidRPr="002E0BCA">
              <w:rPr>
                <w:sz w:val="18"/>
                <w:szCs w:val="18"/>
              </w:rPr>
              <w:t>122.89</w:t>
            </w:r>
          </w:p>
        </w:tc>
        <w:tc>
          <w:tcPr>
            <w:tcW w:w="664" w:type="pct"/>
            <w:tcBorders>
              <w:top w:val="nil"/>
              <w:left w:val="nil"/>
              <w:bottom w:val="nil"/>
              <w:right w:val="nil"/>
            </w:tcBorders>
            <w:vAlign w:val="center"/>
            <w:hideMark/>
          </w:tcPr>
          <w:p w14:paraId="4B8E79D8" w14:textId="181D63E0" w:rsidR="00986F73" w:rsidRPr="002E0BCA" w:rsidRDefault="00986F73" w:rsidP="00986F73">
            <w:pPr>
              <w:pStyle w:val="BodyText"/>
              <w:rPr>
                <w:sz w:val="18"/>
                <w:szCs w:val="18"/>
              </w:rPr>
            </w:pPr>
            <w:r w:rsidRPr="002E0BCA">
              <w:rPr>
                <w:sz w:val="18"/>
                <w:szCs w:val="18"/>
              </w:rPr>
              <w:t>57.41</w:t>
            </w:r>
          </w:p>
        </w:tc>
        <w:tc>
          <w:tcPr>
            <w:tcW w:w="664" w:type="pct"/>
            <w:tcBorders>
              <w:top w:val="nil"/>
              <w:left w:val="nil"/>
              <w:bottom w:val="nil"/>
              <w:right w:val="nil"/>
            </w:tcBorders>
            <w:vAlign w:val="center"/>
            <w:hideMark/>
          </w:tcPr>
          <w:p w14:paraId="33E529F0" w14:textId="3A8D38B4" w:rsidR="00986F73" w:rsidRPr="002E0BCA" w:rsidRDefault="00BD3B6E" w:rsidP="00986F73">
            <w:pPr>
              <w:pStyle w:val="BodyText"/>
              <w:rPr>
                <w:sz w:val="18"/>
                <w:szCs w:val="18"/>
              </w:rPr>
            </w:pPr>
            <w:r>
              <w:rPr>
                <w:sz w:val="18"/>
                <w:szCs w:val="18"/>
              </w:rPr>
              <w:t>-32.00</w:t>
            </w:r>
          </w:p>
        </w:tc>
      </w:tr>
      <w:tr w:rsidR="00986F73" w:rsidRPr="002E0BCA" w14:paraId="4EEE6B01" w14:textId="77777777" w:rsidTr="00986F73">
        <w:trPr>
          <w:trHeight w:val="300"/>
        </w:trPr>
        <w:tc>
          <w:tcPr>
            <w:tcW w:w="1135" w:type="pct"/>
            <w:tcBorders>
              <w:top w:val="nil"/>
              <w:left w:val="nil"/>
              <w:bottom w:val="nil"/>
              <w:right w:val="nil"/>
            </w:tcBorders>
            <w:vAlign w:val="center"/>
            <w:hideMark/>
          </w:tcPr>
          <w:p w14:paraId="3DC8D5D2" w14:textId="77777777" w:rsidR="00986F73" w:rsidRPr="002E0BCA" w:rsidRDefault="00986F73" w:rsidP="00986F73">
            <w:pPr>
              <w:pStyle w:val="BodyText"/>
              <w:rPr>
                <w:sz w:val="18"/>
                <w:szCs w:val="18"/>
              </w:rPr>
            </w:pPr>
            <w:r w:rsidRPr="002E0BCA">
              <w:rPr>
                <w:sz w:val="18"/>
                <w:szCs w:val="18"/>
              </w:rPr>
              <w:t>BXIP_BP6_EUR</w:t>
            </w:r>
          </w:p>
        </w:tc>
        <w:tc>
          <w:tcPr>
            <w:tcW w:w="754" w:type="pct"/>
            <w:tcBorders>
              <w:top w:val="nil"/>
              <w:left w:val="nil"/>
              <w:bottom w:val="nil"/>
              <w:right w:val="nil"/>
            </w:tcBorders>
            <w:vAlign w:val="center"/>
            <w:hideMark/>
          </w:tcPr>
          <w:p w14:paraId="5CBFBD04" w14:textId="77777777" w:rsidR="00986F73" w:rsidRPr="002E0BCA" w:rsidRDefault="00986F73" w:rsidP="00986F73">
            <w:pPr>
              <w:pStyle w:val="BodyText"/>
              <w:rPr>
                <w:sz w:val="18"/>
                <w:szCs w:val="18"/>
              </w:rPr>
            </w:pPr>
            <w:r w:rsidRPr="002E0BCA">
              <w:rPr>
                <w:sz w:val="18"/>
                <w:szCs w:val="18"/>
              </w:rPr>
              <w:t>Credit</w:t>
            </w:r>
          </w:p>
        </w:tc>
        <w:tc>
          <w:tcPr>
            <w:tcW w:w="453" w:type="pct"/>
            <w:tcBorders>
              <w:top w:val="nil"/>
              <w:left w:val="nil"/>
              <w:bottom w:val="nil"/>
              <w:right w:val="nil"/>
            </w:tcBorders>
            <w:vAlign w:val="center"/>
            <w:hideMark/>
          </w:tcPr>
          <w:p w14:paraId="42C33997" w14:textId="56C5314C"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5685285A" w14:textId="245C1D51" w:rsidR="00986F73" w:rsidRPr="002E0BCA" w:rsidRDefault="00986F73" w:rsidP="00986F73">
            <w:pPr>
              <w:pStyle w:val="BodyText"/>
              <w:rPr>
                <w:sz w:val="18"/>
                <w:szCs w:val="18"/>
              </w:rPr>
            </w:pPr>
            <w:r w:rsidRPr="002E0BCA">
              <w:rPr>
                <w:sz w:val="18"/>
                <w:szCs w:val="18"/>
              </w:rPr>
              <w:t>320.8</w:t>
            </w:r>
            <w:r w:rsidR="00F316E3">
              <w:rPr>
                <w:sz w:val="18"/>
                <w:szCs w:val="18"/>
              </w:rPr>
              <w:t>0</w:t>
            </w:r>
          </w:p>
        </w:tc>
        <w:tc>
          <w:tcPr>
            <w:tcW w:w="664" w:type="pct"/>
            <w:tcBorders>
              <w:top w:val="nil"/>
              <w:left w:val="nil"/>
              <w:bottom w:val="nil"/>
              <w:right w:val="nil"/>
            </w:tcBorders>
            <w:vAlign w:val="center"/>
            <w:hideMark/>
          </w:tcPr>
          <w:p w14:paraId="4D69DE02" w14:textId="7CDD6E96" w:rsidR="00986F73" w:rsidRPr="002E0BCA" w:rsidRDefault="00986F73" w:rsidP="00986F73">
            <w:pPr>
              <w:pStyle w:val="BodyText"/>
              <w:rPr>
                <w:sz w:val="18"/>
                <w:szCs w:val="18"/>
              </w:rPr>
            </w:pPr>
            <w:r w:rsidRPr="002E0BCA">
              <w:rPr>
                <w:sz w:val="18"/>
                <w:szCs w:val="18"/>
              </w:rPr>
              <w:t>446.36</w:t>
            </w:r>
          </w:p>
        </w:tc>
        <w:tc>
          <w:tcPr>
            <w:tcW w:w="664" w:type="pct"/>
            <w:tcBorders>
              <w:top w:val="nil"/>
              <w:left w:val="nil"/>
              <w:bottom w:val="nil"/>
              <w:right w:val="nil"/>
            </w:tcBorders>
            <w:vAlign w:val="center"/>
            <w:hideMark/>
          </w:tcPr>
          <w:p w14:paraId="7176E058" w14:textId="55E8593E" w:rsidR="00986F73" w:rsidRPr="002E0BCA" w:rsidRDefault="00986F73" w:rsidP="00986F73">
            <w:pPr>
              <w:pStyle w:val="BodyText"/>
              <w:rPr>
                <w:sz w:val="18"/>
                <w:szCs w:val="18"/>
              </w:rPr>
            </w:pPr>
            <w:r w:rsidRPr="002E0BCA">
              <w:rPr>
                <w:sz w:val="18"/>
                <w:szCs w:val="18"/>
              </w:rPr>
              <w:t>489.12</w:t>
            </w:r>
          </w:p>
        </w:tc>
        <w:tc>
          <w:tcPr>
            <w:tcW w:w="664" w:type="pct"/>
            <w:tcBorders>
              <w:top w:val="nil"/>
              <w:left w:val="nil"/>
              <w:bottom w:val="nil"/>
              <w:right w:val="nil"/>
            </w:tcBorders>
            <w:vAlign w:val="center"/>
            <w:hideMark/>
          </w:tcPr>
          <w:p w14:paraId="78898634" w14:textId="4DB476F7" w:rsidR="00986F73" w:rsidRPr="002E0BCA" w:rsidRDefault="00D503E7" w:rsidP="00986F73">
            <w:pPr>
              <w:pStyle w:val="BodyText"/>
              <w:rPr>
                <w:sz w:val="18"/>
                <w:szCs w:val="18"/>
              </w:rPr>
            </w:pPr>
            <w:r>
              <w:rPr>
                <w:sz w:val="18"/>
                <w:szCs w:val="18"/>
              </w:rPr>
              <w:t>540.76</w:t>
            </w:r>
          </w:p>
        </w:tc>
      </w:tr>
      <w:tr w:rsidR="00986F73" w:rsidRPr="002E0BCA" w14:paraId="30601773" w14:textId="77777777" w:rsidTr="00986F73">
        <w:trPr>
          <w:trHeight w:val="300"/>
        </w:trPr>
        <w:tc>
          <w:tcPr>
            <w:tcW w:w="1135" w:type="pct"/>
            <w:tcBorders>
              <w:top w:val="nil"/>
              <w:left w:val="nil"/>
              <w:bottom w:val="nil"/>
              <w:right w:val="nil"/>
            </w:tcBorders>
            <w:vAlign w:val="center"/>
            <w:hideMark/>
          </w:tcPr>
          <w:p w14:paraId="2B8BF7C8" w14:textId="77777777" w:rsidR="00986F73" w:rsidRPr="002E0BCA" w:rsidRDefault="00986F73" w:rsidP="00986F73">
            <w:pPr>
              <w:pStyle w:val="BodyText"/>
              <w:rPr>
                <w:sz w:val="18"/>
                <w:szCs w:val="18"/>
              </w:rPr>
            </w:pPr>
            <w:r w:rsidRPr="002E0BCA">
              <w:rPr>
                <w:sz w:val="18"/>
                <w:szCs w:val="18"/>
              </w:rPr>
              <w:t>BMIP_BP6_EUR</w:t>
            </w:r>
          </w:p>
        </w:tc>
        <w:tc>
          <w:tcPr>
            <w:tcW w:w="754" w:type="pct"/>
            <w:tcBorders>
              <w:top w:val="nil"/>
              <w:left w:val="nil"/>
              <w:bottom w:val="nil"/>
              <w:right w:val="nil"/>
            </w:tcBorders>
            <w:vAlign w:val="center"/>
            <w:hideMark/>
          </w:tcPr>
          <w:p w14:paraId="33AD7525" w14:textId="77777777" w:rsidR="00986F73" w:rsidRPr="002E0BCA" w:rsidRDefault="00986F73" w:rsidP="00986F73">
            <w:pPr>
              <w:pStyle w:val="BodyText"/>
              <w:rPr>
                <w:sz w:val="18"/>
                <w:szCs w:val="18"/>
              </w:rPr>
            </w:pPr>
            <w:r w:rsidRPr="002E0BCA">
              <w:rPr>
                <w:sz w:val="18"/>
                <w:szCs w:val="18"/>
              </w:rPr>
              <w:t>Debit</w:t>
            </w:r>
          </w:p>
        </w:tc>
        <w:tc>
          <w:tcPr>
            <w:tcW w:w="453" w:type="pct"/>
            <w:tcBorders>
              <w:top w:val="nil"/>
              <w:left w:val="nil"/>
              <w:bottom w:val="nil"/>
              <w:right w:val="nil"/>
            </w:tcBorders>
            <w:vAlign w:val="center"/>
            <w:hideMark/>
          </w:tcPr>
          <w:p w14:paraId="2073DCD7" w14:textId="1F44BA99"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17EBFA20" w14:textId="2AB74365" w:rsidR="00986F73" w:rsidRPr="002E0BCA" w:rsidRDefault="00986F73" w:rsidP="00986F73">
            <w:pPr>
              <w:pStyle w:val="BodyText"/>
              <w:rPr>
                <w:sz w:val="18"/>
                <w:szCs w:val="18"/>
              </w:rPr>
            </w:pPr>
            <w:r w:rsidRPr="002E0BCA">
              <w:rPr>
                <w:sz w:val="18"/>
                <w:szCs w:val="18"/>
              </w:rPr>
              <w:t>182.84</w:t>
            </w:r>
          </w:p>
        </w:tc>
        <w:tc>
          <w:tcPr>
            <w:tcW w:w="664" w:type="pct"/>
            <w:tcBorders>
              <w:top w:val="nil"/>
              <w:left w:val="nil"/>
              <w:bottom w:val="nil"/>
              <w:right w:val="nil"/>
            </w:tcBorders>
            <w:vAlign w:val="center"/>
            <w:hideMark/>
          </w:tcPr>
          <w:p w14:paraId="52E7652E" w14:textId="53A13BED" w:rsidR="00986F73" w:rsidRPr="002E0BCA" w:rsidRDefault="00986F73" w:rsidP="00986F73">
            <w:pPr>
              <w:pStyle w:val="BodyText"/>
              <w:rPr>
                <w:sz w:val="18"/>
                <w:szCs w:val="18"/>
              </w:rPr>
            </w:pPr>
            <w:r w:rsidRPr="002E0BCA">
              <w:rPr>
                <w:sz w:val="18"/>
                <w:szCs w:val="18"/>
              </w:rPr>
              <w:t>323.47</w:t>
            </w:r>
          </w:p>
        </w:tc>
        <w:tc>
          <w:tcPr>
            <w:tcW w:w="664" w:type="pct"/>
            <w:tcBorders>
              <w:top w:val="nil"/>
              <w:left w:val="nil"/>
              <w:bottom w:val="nil"/>
              <w:right w:val="nil"/>
            </w:tcBorders>
            <w:vAlign w:val="center"/>
            <w:hideMark/>
          </w:tcPr>
          <w:p w14:paraId="12218176" w14:textId="3BEAE786" w:rsidR="00986F73" w:rsidRPr="002E0BCA" w:rsidRDefault="00986F73" w:rsidP="00986F73">
            <w:pPr>
              <w:pStyle w:val="BodyText"/>
              <w:rPr>
                <w:sz w:val="18"/>
                <w:szCs w:val="18"/>
              </w:rPr>
            </w:pPr>
            <w:r w:rsidRPr="002E0BCA">
              <w:rPr>
                <w:sz w:val="18"/>
                <w:szCs w:val="18"/>
              </w:rPr>
              <w:t>431.71</w:t>
            </w:r>
          </w:p>
        </w:tc>
        <w:tc>
          <w:tcPr>
            <w:tcW w:w="664" w:type="pct"/>
            <w:tcBorders>
              <w:top w:val="nil"/>
              <w:left w:val="nil"/>
              <w:bottom w:val="nil"/>
              <w:right w:val="nil"/>
            </w:tcBorders>
            <w:vAlign w:val="center"/>
            <w:hideMark/>
          </w:tcPr>
          <w:p w14:paraId="2A7046FD" w14:textId="3DC0D074" w:rsidR="00986F73" w:rsidRPr="002E0BCA" w:rsidRDefault="000E05E3" w:rsidP="00986F73">
            <w:pPr>
              <w:pStyle w:val="BodyText"/>
              <w:rPr>
                <w:sz w:val="18"/>
                <w:szCs w:val="18"/>
              </w:rPr>
            </w:pPr>
            <w:r>
              <w:rPr>
                <w:sz w:val="18"/>
                <w:szCs w:val="18"/>
              </w:rPr>
              <w:t>572.76</w:t>
            </w:r>
          </w:p>
        </w:tc>
      </w:tr>
      <w:tr w:rsidR="00986F73" w:rsidRPr="002E0BCA" w14:paraId="2E388F12" w14:textId="77777777" w:rsidTr="00986F73">
        <w:trPr>
          <w:trHeight w:val="300"/>
        </w:trPr>
        <w:tc>
          <w:tcPr>
            <w:tcW w:w="1135" w:type="pct"/>
            <w:tcBorders>
              <w:top w:val="nil"/>
              <w:left w:val="nil"/>
              <w:bottom w:val="nil"/>
              <w:right w:val="nil"/>
            </w:tcBorders>
            <w:vAlign w:val="center"/>
            <w:hideMark/>
          </w:tcPr>
          <w:p w14:paraId="717071D0" w14:textId="77777777" w:rsidR="00986F73" w:rsidRPr="002E0BCA" w:rsidRDefault="00986F73" w:rsidP="00986F73">
            <w:pPr>
              <w:pStyle w:val="BodyText"/>
              <w:rPr>
                <w:sz w:val="18"/>
                <w:szCs w:val="18"/>
              </w:rPr>
            </w:pPr>
            <w:r w:rsidRPr="002E0BCA">
              <w:rPr>
                <w:sz w:val="18"/>
                <w:szCs w:val="18"/>
              </w:rPr>
              <w:t>BIS_BP6_EUR</w:t>
            </w:r>
          </w:p>
        </w:tc>
        <w:tc>
          <w:tcPr>
            <w:tcW w:w="754" w:type="pct"/>
            <w:tcBorders>
              <w:top w:val="nil"/>
              <w:left w:val="nil"/>
              <w:bottom w:val="nil"/>
              <w:right w:val="nil"/>
            </w:tcBorders>
            <w:vAlign w:val="center"/>
            <w:hideMark/>
          </w:tcPr>
          <w:p w14:paraId="01CB2D01" w14:textId="77777777" w:rsidR="00986F73" w:rsidRPr="002E0BCA" w:rsidRDefault="00986F73" w:rsidP="00986F73">
            <w:pPr>
              <w:pStyle w:val="BodyText"/>
              <w:rPr>
                <w:sz w:val="18"/>
                <w:szCs w:val="18"/>
              </w:rPr>
            </w:pPr>
            <w:r w:rsidRPr="002E0BCA">
              <w:rPr>
                <w:sz w:val="18"/>
                <w:szCs w:val="18"/>
              </w:rPr>
              <w:t>Secondary income</w:t>
            </w:r>
          </w:p>
        </w:tc>
        <w:tc>
          <w:tcPr>
            <w:tcW w:w="453" w:type="pct"/>
            <w:tcBorders>
              <w:top w:val="nil"/>
              <w:left w:val="nil"/>
              <w:bottom w:val="nil"/>
              <w:right w:val="nil"/>
            </w:tcBorders>
            <w:vAlign w:val="center"/>
            <w:hideMark/>
          </w:tcPr>
          <w:p w14:paraId="6A8A3D54" w14:textId="2909C4A3"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545FA1AC" w14:textId="155DD6AF" w:rsidR="00986F73" w:rsidRPr="002E0BCA" w:rsidRDefault="00986F73" w:rsidP="00986F73">
            <w:pPr>
              <w:pStyle w:val="BodyText"/>
              <w:rPr>
                <w:sz w:val="18"/>
                <w:szCs w:val="18"/>
              </w:rPr>
            </w:pPr>
            <w:r w:rsidRPr="002E0BCA">
              <w:rPr>
                <w:sz w:val="18"/>
                <w:szCs w:val="18"/>
              </w:rPr>
              <w:t>-45.44</w:t>
            </w:r>
          </w:p>
        </w:tc>
        <w:tc>
          <w:tcPr>
            <w:tcW w:w="664" w:type="pct"/>
            <w:tcBorders>
              <w:top w:val="nil"/>
              <w:left w:val="nil"/>
              <w:bottom w:val="nil"/>
              <w:right w:val="nil"/>
            </w:tcBorders>
            <w:vAlign w:val="center"/>
            <w:hideMark/>
          </w:tcPr>
          <w:p w14:paraId="73CA3260" w14:textId="4C01C067" w:rsidR="00986F73" w:rsidRPr="002E0BCA" w:rsidRDefault="00986F73" w:rsidP="00986F73">
            <w:pPr>
              <w:pStyle w:val="BodyText"/>
              <w:rPr>
                <w:sz w:val="18"/>
                <w:szCs w:val="18"/>
              </w:rPr>
            </w:pPr>
            <w:r w:rsidRPr="002E0BCA">
              <w:rPr>
                <w:sz w:val="18"/>
                <w:szCs w:val="18"/>
              </w:rPr>
              <w:t>-43.77</w:t>
            </w:r>
          </w:p>
        </w:tc>
        <w:tc>
          <w:tcPr>
            <w:tcW w:w="664" w:type="pct"/>
            <w:tcBorders>
              <w:top w:val="nil"/>
              <w:left w:val="nil"/>
              <w:bottom w:val="nil"/>
              <w:right w:val="nil"/>
            </w:tcBorders>
            <w:vAlign w:val="center"/>
            <w:hideMark/>
          </w:tcPr>
          <w:p w14:paraId="2EFB867C" w14:textId="7A3F1E89" w:rsidR="00986F73" w:rsidRPr="002E0BCA" w:rsidRDefault="00986F73" w:rsidP="00986F73">
            <w:pPr>
              <w:pStyle w:val="BodyText"/>
              <w:rPr>
                <w:sz w:val="18"/>
                <w:szCs w:val="18"/>
              </w:rPr>
            </w:pPr>
            <w:r w:rsidRPr="002E0BCA">
              <w:rPr>
                <w:sz w:val="18"/>
                <w:szCs w:val="18"/>
              </w:rPr>
              <w:t>-53.84</w:t>
            </w:r>
          </w:p>
        </w:tc>
        <w:tc>
          <w:tcPr>
            <w:tcW w:w="664" w:type="pct"/>
            <w:tcBorders>
              <w:top w:val="nil"/>
              <w:left w:val="nil"/>
              <w:bottom w:val="nil"/>
              <w:right w:val="nil"/>
            </w:tcBorders>
            <w:vAlign w:val="center"/>
            <w:hideMark/>
          </w:tcPr>
          <w:p w14:paraId="02631566" w14:textId="628355EB" w:rsidR="00986F73" w:rsidRPr="002E0BCA" w:rsidRDefault="00986F73" w:rsidP="00986F73">
            <w:pPr>
              <w:pStyle w:val="BodyText"/>
              <w:rPr>
                <w:sz w:val="18"/>
                <w:szCs w:val="18"/>
              </w:rPr>
            </w:pPr>
            <w:r w:rsidRPr="002E0BCA">
              <w:rPr>
                <w:sz w:val="18"/>
                <w:szCs w:val="18"/>
              </w:rPr>
              <w:t>-</w:t>
            </w:r>
            <w:r w:rsidR="0079364A">
              <w:rPr>
                <w:sz w:val="18"/>
                <w:szCs w:val="18"/>
              </w:rPr>
              <w:t>43.71</w:t>
            </w:r>
          </w:p>
        </w:tc>
      </w:tr>
      <w:tr w:rsidR="00986F73" w:rsidRPr="002E0BCA" w14:paraId="49F37621" w14:textId="77777777" w:rsidTr="00986F73">
        <w:trPr>
          <w:trHeight w:val="300"/>
        </w:trPr>
        <w:tc>
          <w:tcPr>
            <w:tcW w:w="1135" w:type="pct"/>
            <w:tcBorders>
              <w:top w:val="nil"/>
              <w:left w:val="nil"/>
              <w:bottom w:val="nil"/>
              <w:right w:val="nil"/>
            </w:tcBorders>
            <w:vAlign w:val="center"/>
            <w:hideMark/>
          </w:tcPr>
          <w:p w14:paraId="4AD5750A" w14:textId="77777777" w:rsidR="00986F73" w:rsidRPr="002E0BCA" w:rsidRDefault="00986F73" w:rsidP="00986F73">
            <w:pPr>
              <w:pStyle w:val="BodyText"/>
              <w:rPr>
                <w:sz w:val="18"/>
                <w:szCs w:val="18"/>
              </w:rPr>
            </w:pPr>
            <w:r w:rsidRPr="002E0BCA">
              <w:rPr>
                <w:sz w:val="18"/>
                <w:szCs w:val="18"/>
              </w:rPr>
              <w:t>BXIS_BP6_EUR</w:t>
            </w:r>
          </w:p>
        </w:tc>
        <w:tc>
          <w:tcPr>
            <w:tcW w:w="754" w:type="pct"/>
            <w:tcBorders>
              <w:top w:val="nil"/>
              <w:left w:val="nil"/>
              <w:bottom w:val="nil"/>
              <w:right w:val="nil"/>
            </w:tcBorders>
            <w:vAlign w:val="center"/>
            <w:hideMark/>
          </w:tcPr>
          <w:p w14:paraId="79F7E6C2" w14:textId="77777777" w:rsidR="00986F73" w:rsidRPr="002E0BCA" w:rsidRDefault="00986F73" w:rsidP="00986F73">
            <w:pPr>
              <w:pStyle w:val="BodyText"/>
              <w:rPr>
                <w:sz w:val="18"/>
                <w:szCs w:val="18"/>
              </w:rPr>
            </w:pPr>
            <w:r w:rsidRPr="002E0BCA">
              <w:rPr>
                <w:sz w:val="18"/>
                <w:szCs w:val="18"/>
              </w:rPr>
              <w:t>Credit</w:t>
            </w:r>
          </w:p>
        </w:tc>
        <w:tc>
          <w:tcPr>
            <w:tcW w:w="453" w:type="pct"/>
            <w:tcBorders>
              <w:top w:val="nil"/>
              <w:left w:val="nil"/>
              <w:bottom w:val="nil"/>
              <w:right w:val="nil"/>
            </w:tcBorders>
            <w:vAlign w:val="center"/>
            <w:hideMark/>
          </w:tcPr>
          <w:p w14:paraId="365C906C" w14:textId="638404CA"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181D4119" w14:textId="5AB8B337" w:rsidR="00986F73" w:rsidRPr="002E0BCA" w:rsidRDefault="00986F73" w:rsidP="00986F73">
            <w:pPr>
              <w:pStyle w:val="BodyText"/>
              <w:rPr>
                <w:sz w:val="18"/>
                <w:szCs w:val="18"/>
              </w:rPr>
            </w:pPr>
            <w:r w:rsidRPr="002E0BCA">
              <w:rPr>
                <w:sz w:val="18"/>
                <w:szCs w:val="18"/>
              </w:rPr>
              <w:t>53.9</w:t>
            </w:r>
            <w:r w:rsidR="00F316E3">
              <w:rPr>
                <w:sz w:val="18"/>
                <w:szCs w:val="18"/>
              </w:rPr>
              <w:t>0</w:t>
            </w:r>
          </w:p>
        </w:tc>
        <w:tc>
          <w:tcPr>
            <w:tcW w:w="664" w:type="pct"/>
            <w:tcBorders>
              <w:top w:val="nil"/>
              <w:left w:val="nil"/>
              <w:bottom w:val="nil"/>
              <w:right w:val="nil"/>
            </w:tcBorders>
            <w:vAlign w:val="center"/>
            <w:hideMark/>
          </w:tcPr>
          <w:p w14:paraId="355728F6" w14:textId="7AC02C27" w:rsidR="00986F73" w:rsidRPr="002E0BCA" w:rsidRDefault="00986F73" w:rsidP="00986F73">
            <w:pPr>
              <w:pStyle w:val="BodyText"/>
              <w:rPr>
                <w:sz w:val="18"/>
                <w:szCs w:val="18"/>
              </w:rPr>
            </w:pPr>
            <w:r w:rsidRPr="002E0BCA">
              <w:rPr>
                <w:sz w:val="18"/>
                <w:szCs w:val="18"/>
              </w:rPr>
              <w:t>68.27</w:t>
            </w:r>
          </w:p>
        </w:tc>
        <w:tc>
          <w:tcPr>
            <w:tcW w:w="664" w:type="pct"/>
            <w:tcBorders>
              <w:top w:val="nil"/>
              <w:left w:val="nil"/>
              <w:bottom w:val="nil"/>
              <w:right w:val="nil"/>
            </w:tcBorders>
            <w:vAlign w:val="center"/>
            <w:hideMark/>
          </w:tcPr>
          <w:p w14:paraId="6BCB26C7" w14:textId="396AD8F1" w:rsidR="00986F73" w:rsidRPr="002E0BCA" w:rsidRDefault="00986F73" w:rsidP="00986F73">
            <w:pPr>
              <w:pStyle w:val="BodyText"/>
              <w:rPr>
                <w:sz w:val="18"/>
                <w:szCs w:val="18"/>
              </w:rPr>
            </w:pPr>
            <w:r w:rsidRPr="002E0BCA">
              <w:rPr>
                <w:sz w:val="18"/>
                <w:szCs w:val="18"/>
              </w:rPr>
              <w:t>66.87</w:t>
            </w:r>
          </w:p>
        </w:tc>
        <w:tc>
          <w:tcPr>
            <w:tcW w:w="664" w:type="pct"/>
            <w:tcBorders>
              <w:top w:val="nil"/>
              <w:left w:val="nil"/>
              <w:bottom w:val="nil"/>
              <w:right w:val="nil"/>
            </w:tcBorders>
            <w:vAlign w:val="center"/>
            <w:hideMark/>
          </w:tcPr>
          <w:p w14:paraId="6B9B9015" w14:textId="53116A4B" w:rsidR="00986F73" w:rsidRPr="002E0BCA" w:rsidRDefault="0079364A" w:rsidP="00986F73">
            <w:pPr>
              <w:pStyle w:val="BodyText"/>
              <w:rPr>
                <w:sz w:val="18"/>
                <w:szCs w:val="18"/>
              </w:rPr>
            </w:pPr>
            <w:r>
              <w:rPr>
                <w:sz w:val="18"/>
                <w:szCs w:val="18"/>
              </w:rPr>
              <w:t>81.86</w:t>
            </w:r>
          </w:p>
        </w:tc>
      </w:tr>
      <w:tr w:rsidR="00986F73" w:rsidRPr="002E0BCA" w14:paraId="50C792BC" w14:textId="77777777" w:rsidTr="00986F73">
        <w:trPr>
          <w:trHeight w:val="300"/>
        </w:trPr>
        <w:tc>
          <w:tcPr>
            <w:tcW w:w="1135" w:type="pct"/>
            <w:tcBorders>
              <w:top w:val="nil"/>
              <w:left w:val="nil"/>
              <w:bottom w:val="nil"/>
              <w:right w:val="nil"/>
            </w:tcBorders>
            <w:vAlign w:val="center"/>
            <w:hideMark/>
          </w:tcPr>
          <w:p w14:paraId="1C07BD9C" w14:textId="77777777" w:rsidR="00986F73" w:rsidRPr="002E0BCA" w:rsidRDefault="00986F73" w:rsidP="00986F73">
            <w:pPr>
              <w:pStyle w:val="BodyText"/>
              <w:rPr>
                <w:sz w:val="18"/>
                <w:szCs w:val="18"/>
              </w:rPr>
            </w:pPr>
            <w:r w:rsidRPr="002E0BCA">
              <w:rPr>
                <w:sz w:val="18"/>
                <w:szCs w:val="18"/>
              </w:rPr>
              <w:t>BMIS_BP6_EUR</w:t>
            </w:r>
          </w:p>
        </w:tc>
        <w:tc>
          <w:tcPr>
            <w:tcW w:w="754" w:type="pct"/>
            <w:tcBorders>
              <w:top w:val="nil"/>
              <w:left w:val="nil"/>
              <w:bottom w:val="nil"/>
              <w:right w:val="nil"/>
            </w:tcBorders>
            <w:vAlign w:val="center"/>
            <w:hideMark/>
          </w:tcPr>
          <w:p w14:paraId="7001D98B" w14:textId="77777777" w:rsidR="00986F73" w:rsidRPr="002E0BCA" w:rsidRDefault="00986F73" w:rsidP="00986F73">
            <w:pPr>
              <w:pStyle w:val="BodyText"/>
              <w:rPr>
                <w:sz w:val="18"/>
                <w:szCs w:val="18"/>
              </w:rPr>
            </w:pPr>
            <w:r w:rsidRPr="002E0BCA">
              <w:rPr>
                <w:sz w:val="18"/>
                <w:szCs w:val="18"/>
              </w:rPr>
              <w:t>Debit</w:t>
            </w:r>
          </w:p>
        </w:tc>
        <w:tc>
          <w:tcPr>
            <w:tcW w:w="453" w:type="pct"/>
            <w:tcBorders>
              <w:top w:val="nil"/>
              <w:left w:val="nil"/>
              <w:bottom w:val="nil"/>
              <w:right w:val="nil"/>
            </w:tcBorders>
            <w:vAlign w:val="center"/>
            <w:hideMark/>
          </w:tcPr>
          <w:p w14:paraId="12039B77" w14:textId="5E27A9CB"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2F6FE259" w14:textId="32A9B5D3" w:rsidR="00986F73" w:rsidRPr="002E0BCA" w:rsidRDefault="00986F73" w:rsidP="00986F73">
            <w:pPr>
              <w:pStyle w:val="BodyText"/>
              <w:rPr>
                <w:sz w:val="18"/>
                <w:szCs w:val="18"/>
              </w:rPr>
            </w:pPr>
            <w:r w:rsidRPr="002E0BCA">
              <w:rPr>
                <w:sz w:val="18"/>
                <w:szCs w:val="18"/>
              </w:rPr>
              <w:t>99.35</w:t>
            </w:r>
          </w:p>
        </w:tc>
        <w:tc>
          <w:tcPr>
            <w:tcW w:w="664" w:type="pct"/>
            <w:tcBorders>
              <w:top w:val="nil"/>
              <w:left w:val="nil"/>
              <w:bottom w:val="nil"/>
              <w:right w:val="nil"/>
            </w:tcBorders>
            <w:vAlign w:val="center"/>
            <w:hideMark/>
          </w:tcPr>
          <w:p w14:paraId="724B3A0F" w14:textId="33B13AC4" w:rsidR="00986F73" w:rsidRPr="002E0BCA" w:rsidRDefault="00986F73" w:rsidP="00986F73">
            <w:pPr>
              <w:pStyle w:val="BodyText"/>
              <w:rPr>
                <w:sz w:val="18"/>
                <w:szCs w:val="18"/>
              </w:rPr>
            </w:pPr>
            <w:r w:rsidRPr="002E0BCA">
              <w:rPr>
                <w:sz w:val="18"/>
                <w:szCs w:val="18"/>
              </w:rPr>
              <w:t>112.04</w:t>
            </w:r>
          </w:p>
        </w:tc>
        <w:tc>
          <w:tcPr>
            <w:tcW w:w="664" w:type="pct"/>
            <w:tcBorders>
              <w:top w:val="nil"/>
              <w:left w:val="nil"/>
              <w:bottom w:val="nil"/>
              <w:right w:val="nil"/>
            </w:tcBorders>
            <w:vAlign w:val="center"/>
            <w:hideMark/>
          </w:tcPr>
          <w:p w14:paraId="4AFF4776" w14:textId="3128463F" w:rsidR="00986F73" w:rsidRPr="002E0BCA" w:rsidRDefault="00986F73" w:rsidP="00986F73">
            <w:pPr>
              <w:pStyle w:val="BodyText"/>
              <w:rPr>
                <w:sz w:val="18"/>
                <w:szCs w:val="18"/>
              </w:rPr>
            </w:pPr>
            <w:r w:rsidRPr="002E0BCA">
              <w:rPr>
                <w:sz w:val="18"/>
                <w:szCs w:val="18"/>
              </w:rPr>
              <w:t>120.71</w:t>
            </w:r>
          </w:p>
        </w:tc>
        <w:tc>
          <w:tcPr>
            <w:tcW w:w="664" w:type="pct"/>
            <w:tcBorders>
              <w:top w:val="nil"/>
              <w:left w:val="nil"/>
              <w:bottom w:val="nil"/>
              <w:right w:val="nil"/>
            </w:tcBorders>
            <w:vAlign w:val="center"/>
            <w:hideMark/>
          </w:tcPr>
          <w:p w14:paraId="3E655701" w14:textId="711BBEF1" w:rsidR="00986F73" w:rsidRPr="002E0BCA" w:rsidRDefault="00986F73" w:rsidP="00986F73">
            <w:pPr>
              <w:pStyle w:val="BodyText"/>
              <w:rPr>
                <w:sz w:val="18"/>
                <w:szCs w:val="18"/>
              </w:rPr>
            </w:pPr>
            <w:r w:rsidRPr="002E0BCA">
              <w:rPr>
                <w:sz w:val="18"/>
                <w:szCs w:val="18"/>
              </w:rPr>
              <w:t>12</w:t>
            </w:r>
            <w:r w:rsidR="0079364A">
              <w:rPr>
                <w:sz w:val="18"/>
                <w:szCs w:val="18"/>
              </w:rPr>
              <w:t>5.57</w:t>
            </w:r>
          </w:p>
        </w:tc>
      </w:tr>
      <w:tr w:rsidR="00986F73" w:rsidRPr="002E0BCA" w14:paraId="2699D10D" w14:textId="77777777" w:rsidTr="00986F73">
        <w:trPr>
          <w:trHeight w:val="300"/>
        </w:trPr>
        <w:tc>
          <w:tcPr>
            <w:tcW w:w="1135" w:type="pct"/>
            <w:tcBorders>
              <w:top w:val="nil"/>
              <w:left w:val="nil"/>
              <w:bottom w:val="nil"/>
              <w:right w:val="nil"/>
            </w:tcBorders>
            <w:vAlign w:val="center"/>
            <w:hideMark/>
          </w:tcPr>
          <w:p w14:paraId="13551A2E" w14:textId="77777777" w:rsidR="00986F73" w:rsidRPr="002E0BCA" w:rsidRDefault="00986F73" w:rsidP="00986F73">
            <w:pPr>
              <w:pStyle w:val="BodyText"/>
              <w:rPr>
                <w:sz w:val="18"/>
                <w:szCs w:val="18"/>
              </w:rPr>
            </w:pPr>
            <w:r w:rsidRPr="002E0BCA">
              <w:rPr>
                <w:sz w:val="18"/>
                <w:szCs w:val="18"/>
              </w:rPr>
              <w:t>BK_BP6_EUR</w:t>
            </w:r>
          </w:p>
        </w:tc>
        <w:tc>
          <w:tcPr>
            <w:tcW w:w="754" w:type="pct"/>
            <w:tcBorders>
              <w:top w:val="nil"/>
              <w:left w:val="nil"/>
              <w:bottom w:val="nil"/>
              <w:right w:val="nil"/>
            </w:tcBorders>
            <w:vAlign w:val="center"/>
            <w:hideMark/>
          </w:tcPr>
          <w:p w14:paraId="42DA0F0F" w14:textId="77777777" w:rsidR="00986F73" w:rsidRPr="002E0BCA" w:rsidRDefault="00986F73" w:rsidP="00986F73">
            <w:pPr>
              <w:pStyle w:val="BodyText"/>
              <w:rPr>
                <w:sz w:val="18"/>
                <w:szCs w:val="18"/>
              </w:rPr>
            </w:pPr>
            <w:r w:rsidRPr="002E0BCA">
              <w:rPr>
                <w:sz w:val="18"/>
                <w:szCs w:val="18"/>
              </w:rPr>
              <w:t>Capital account</w:t>
            </w:r>
          </w:p>
        </w:tc>
        <w:tc>
          <w:tcPr>
            <w:tcW w:w="453" w:type="pct"/>
            <w:tcBorders>
              <w:top w:val="nil"/>
              <w:left w:val="nil"/>
              <w:bottom w:val="nil"/>
              <w:right w:val="nil"/>
            </w:tcBorders>
            <w:vAlign w:val="center"/>
            <w:hideMark/>
          </w:tcPr>
          <w:p w14:paraId="42807CB4" w14:textId="50791E82"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563CDF74" w14:textId="7A260F51" w:rsidR="00986F73" w:rsidRPr="002E0BCA" w:rsidRDefault="00986F73" w:rsidP="00986F73">
            <w:pPr>
              <w:pStyle w:val="BodyText"/>
              <w:rPr>
                <w:sz w:val="18"/>
                <w:szCs w:val="18"/>
              </w:rPr>
            </w:pPr>
            <w:r w:rsidRPr="002E0BCA">
              <w:rPr>
                <w:sz w:val="18"/>
                <w:szCs w:val="18"/>
              </w:rPr>
              <w:t>-0.5</w:t>
            </w:r>
            <w:r w:rsidR="00F316E3">
              <w:rPr>
                <w:sz w:val="18"/>
                <w:szCs w:val="18"/>
              </w:rPr>
              <w:t>0</w:t>
            </w:r>
          </w:p>
        </w:tc>
        <w:tc>
          <w:tcPr>
            <w:tcW w:w="664" w:type="pct"/>
            <w:tcBorders>
              <w:top w:val="nil"/>
              <w:left w:val="nil"/>
              <w:bottom w:val="nil"/>
              <w:right w:val="nil"/>
            </w:tcBorders>
            <w:vAlign w:val="center"/>
            <w:hideMark/>
          </w:tcPr>
          <w:p w14:paraId="78554BB7" w14:textId="2126992E" w:rsidR="00986F73" w:rsidRPr="002E0BCA" w:rsidRDefault="00986F73" w:rsidP="00986F73">
            <w:pPr>
              <w:pStyle w:val="BodyText"/>
              <w:rPr>
                <w:sz w:val="18"/>
                <w:szCs w:val="18"/>
              </w:rPr>
            </w:pPr>
            <w:r w:rsidRPr="002E0BCA">
              <w:rPr>
                <w:sz w:val="18"/>
                <w:szCs w:val="18"/>
              </w:rPr>
              <w:t>-3.5</w:t>
            </w:r>
            <w:r w:rsidR="00F316E3">
              <w:rPr>
                <w:sz w:val="18"/>
                <w:szCs w:val="18"/>
              </w:rPr>
              <w:t>0</w:t>
            </w:r>
          </w:p>
        </w:tc>
        <w:tc>
          <w:tcPr>
            <w:tcW w:w="664" w:type="pct"/>
            <w:tcBorders>
              <w:top w:val="nil"/>
              <w:left w:val="nil"/>
              <w:bottom w:val="nil"/>
              <w:right w:val="nil"/>
            </w:tcBorders>
            <w:vAlign w:val="center"/>
            <w:hideMark/>
          </w:tcPr>
          <w:p w14:paraId="7B469EDE" w14:textId="60CF2BD6" w:rsidR="00986F73" w:rsidRPr="002E0BCA" w:rsidRDefault="00986F73" w:rsidP="00986F73">
            <w:pPr>
              <w:pStyle w:val="BodyText"/>
              <w:rPr>
                <w:sz w:val="18"/>
                <w:szCs w:val="18"/>
              </w:rPr>
            </w:pPr>
            <w:r w:rsidRPr="002E0BCA">
              <w:rPr>
                <w:sz w:val="18"/>
                <w:szCs w:val="18"/>
              </w:rPr>
              <w:t>-2.78</w:t>
            </w:r>
          </w:p>
        </w:tc>
        <w:tc>
          <w:tcPr>
            <w:tcW w:w="664" w:type="pct"/>
            <w:tcBorders>
              <w:top w:val="nil"/>
              <w:left w:val="nil"/>
              <w:bottom w:val="nil"/>
              <w:right w:val="nil"/>
            </w:tcBorders>
            <w:vAlign w:val="center"/>
            <w:hideMark/>
          </w:tcPr>
          <w:p w14:paraId="5F49A05C" w14:textId="06D19E71" w:rsidR="00986F73" w:rsidRPr="002E0BCA" w:rsidRDefault="00986F73" w:rsidP="00986F73">
            <w:pPr>
              <w:pStyle w:val="BodyText"/>
              <w:rPr>
                <w:sz w:val="18"/>
                <w:szCs w:val="18"/>
              </w:rPr>
            </w:pPr>
            <w:r w:rsidRPr="002E0BCA">
              <w:rPr>
                <w:sz w:val="18"/>
                <w:szCs w:val="18"/>
              </w:rPr>
              <w:t>-</w:t>
            </w:r>
            <w:r w:rsidR="0079364A">
              <w:rPr>
                <w:sz w:val="18"/>
                <w:szCs w:val="18"/>
              </w:rPr>
              <w:t>1.20</w:t>
            </w:r>
          </w:p>
        </w:tc>
      </w:tr>
      <w:tr w:rsidR="00986F73" w:rsidRPr="002E0BCA" w14:paraId="3BF58745" w14:textId="77777777" w:rsidTr="00986F73">
        <w:trPr>
          <w:trHeight w:val="300"/>
        </w:trPr>
        <w:tc>
          <w:tcPr>
            <w:tcW w:w="1135" w:type="pct"/>
            <w:tcBorders>
              <w:top w:val="nil"/>
              <w:left w:val="nil"/>
              <w:bottom w:val="nil"/>
              <w:right w:val="nil"/>
            </w:tcBorders>
            <w:vAlign w:val="center"/>
            <w:hideMark/>
          </w:tcPr>
          <w:p w14:paraId="75F59B36" w14:textId="77777777" w:rsidR="00986F73" w:rsidRPr="002E0BCA" w:rsidRDefault="00986F73" w:rsidP="00986F73">
            <w:pPr>
              <w:pStyle w:val="BodyText"/>
              <w:rPr>
                <w:sz w:val="18"/>
                <w:szCs w:val="18"/>
              </w:rPr>
            </w:pPr>
            <w:r w:rsidRPr="002E0BCA">
              <w:rPr>
                <w:sz w:val="18"/>
                <w:szCs w:val="18"/>
              </w:rPr>
              <w:t>BK_CD_BP6_EUR</w:t>
            </w:r>
          </w:p>
        </w:tc>
        <w:tc>
          <w:tcPr>
            <w:tcW w:w="754" w:type="pct"/>
            <w:tcBorders>
              <w:top w:val="nil"/>
              <w:left w:val="nil"/>
              <w:bottom w:val="nil"/>
              <w:right w:val="nil"/>
            </w:tcBorders>
            <w:vAlign w:val="center"/>
            <w:hideMark/>
          </w:tcPr>
          <w:p w14:paraId="6A506F5C" w14:textId="77777777" w:rsidR="00986F73" w:rsidRPr="002E0BCA" w:rsidRDefault="00986F73" w:rsidP="00986F73">
            <w:pPr>
              <w:pStyle w:val="BodyText"/>
              <w:rPr>
                <w:sz w:val="18"/>
                <w:szCs w:val="18"/>
              </w:rPr>
            </w:pPr>
            <w:r w:rsidRPr="002E0BCA">
              <w:rPr>
                <w:sz w:val="18"/>
                <w:szCs w:val="18"/>
              </w:rPr>
              <w:t>Credit</w:t>
            </w:r>
          </w:p>
        </w:tc>
        <w:tc>
          <w:tcPr>
            <w:tcW w:w="453" w:type="pct"/>
            <w:tcBorders>
              <w:top w:val="nil"/>
              <w:left w:val="nil"/>
              <w:bottom w:val="nil"/>
              <w:right w:val="nil"/>
            </w:tcBorders>
            <w:vAlign w:val="center"/>
            <w:hideMark/>
          </w:tcPr>
          <w:p w14:paraId="2ACD094B" w14:textId="32B80588"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16EA592A" w14:textId="58B8F9E3" w:rsidR="00986F73" w:rsidRPr="002E0BCA" w:rsidRDefault="00986F73" w:rsidP="00986F73">
            <w:pPr>
              <w:pStyle w:val="BodyText"/>
              <w:rPr>
                <w:sz w:val="18"/>
                <w:szCs w:val="18"/>
              </w:rPr>
            </w:pPr>
            <w:r w:rsidRPr="002E0BCA">
              <w:rPr>
                <w:sz w:val="18"/>
                <w:szCs w:val="18"/>
              </w:rPr>
              <w:t>0</w:t>
            </w:r>
            <w:r w:rsidR="00F316E3">
              <w:rPr>
                <w:sz w:val="18"/>
                <w:szCs w:val="18"/>
              </w:rPr>
              <w:t>.00</w:t>
            </w:r>
          </w:p>
        </w:tc>
        <w:tc>
          <w:tcPr>
            <w:tcW w:w="664" w:type="pct"/>
            <w:tcBorders>
              <w:top w:val="nil"/>
              <w:left w:val="nil"/>
              <w:bottom w:val="nil"/>
              <w:right w:val="nil"/>
            </w:tcBorders>
            <w:vAlign w:val="center"/>
            <w:hideMark/>
          </w:tcPr>
          <w:p w14:paraId="376B6EB5" w14:textId="4B575E3E" w:rsidR="00986F73" w:rsidRPr="002E0BCA" w:rsidRDefault="00986F73" w:rsidP="00986F73">
            <w:pPr>
              <w:pStyle w:val="BodyText"/>
              <w:rPr>
                <w:sz w:val="18"/>
                <w:szCs w:val="18"/>
              </w:rPr>
            </w:pPr>
            <w:r w:rsidRPr="002E0BCA">
              <w:rPr>
                <w:sz w:val="18"/>
                <w:szCs w:val="18"/>
              </w:rPr>
              <w:t>0</w:t>
            </w:r>
            <w:r w:rsidR="00F316E3">
              <w:rPr>
                <w:sz w:val="18"/>
                <w:szCs w:val="18"/>
              </w:rPr>
              <w:t>.00</w:t>
            </w:r>
          </w:p>
        </w:tc>
        <w:tc>
          <w:tcPr>
            <w:tcW w:w="664" w:type="pct"/>
            <w:tcBorders>
              <w:top w:val="nil"/>
              <w:left w:val="nil"/>
              <w:bottom w:val="nil"/>
              <w:right w:val="nil"/>
            </w:tcBorders>
            <w:vAlign w:val="center"/>
            <w:hideMark/>
          </w:tcPr>
          <w:p w14:paraId="2F82F66A" w14:textId="71C75620" w:rsidR="00986F73" w:rsidRPr="002E0BCA" w:rsidRDefault="00986F73" w:rsidP="00986F73">
            <w:pPr>
              <w:pStyle w:val="BodyText"/>
              <w:rPr>
                <w:sz w:val="18"/>
                <w:szCs w:val="18"/>
              </w:rPr>
            </w:pPr>
            <w:r w:rsidRPr="002E0BCA">
              <w:rPr>
                <w:sz w:val="18"/>
                <w:szCs w:val="18"/>
              </w:rPr>
              <w:t>0.32</w:t>
            </w:r>
          </w:p>
        </w:tc>
        <w:tc>
          <w:tcPr>
            <w:tcW w:w="664" w:type="pct"/>
            <w:tcBorders>
              <w:top w:val="nil"/>
              <w:left w:val="nil"/>
              <w:bottom w:val="nil"/>
              <w:right w:val="nil"/>
            </w:tcBorders>
            <w:vAlign w:val="center"/>
            <w:hideMark/>
          </w:tcPr>
          <w:p w14:paraId="4E34001F" w14:textId="073FEF28" w:rsidR="00986F73" w:rsidRPr="002E0BCA" w:rsidRDefault="00986F73" w:rsidP="00986F73">
            <w:pPr>
              <w:pStyle w:val="BodyText"/>
              <w:rPr>
                <w:sz w:val="18"/>
                <w:szCs w:val="18"/>
              </w:rPr>
            </w:pPr>
            <w:r w:rsidRPr="002E0BCA">
              <w:rPr>
                <w:sz w:val="18"/>
                <w:szCs w:val="18"/>
              </w:rPr>
              <w:t>0.3</w:t>
            </w:r>
            <w:r w:rsidR="0079364A">
              <w:rPr>
                <w:sz w:val="18"/>
                <w:szCs w:val="18"/>
              </w:rPr>
              <w:t>0</w:t>
            </w:r>
          </w:p>
        </w:tc>
      </w:tr>
      <w:tr w:rsidR="00986F73" w:rsidRPr="002E0BCA" w14:paraId="02E932FC" w14:textId="77777777" w:rsidTr="00986F73">
        <w:trPr>
          <w:trHeight w:val="300"/>
        </w:trPr>
        <w:tc>
          <w:tcPr>
            <w:tcW w:w="1135" w:type="pct"/>
            <w:tcBorders>
              <w:top w:val="nil"/>
              <w:left w:val="nil"/>
              <w:bottom w:val="nil"/>
              <w:right w:val="nil"/>
            </w:tcBorders>
            <w:vAlign w:val="center"/>
            <w:hideMark/>
          </w:tcPr>
          <w:p w14:paraId="55532C05" w14:textId="77777777" w:rsidR="00986F73" w:rsidRPr="002E0BCA" w:rsidRDefault="00986F73" w:rsidP="00986F73">
            <w:pPr>
              <w:pStyle w:val="BodyText"/>
              <w:rPr>
                <w:sz w:val="18"/>
                <w:szCs w:val="18"/>
              </w:rPr>
            </w:pPr>
            <w:r w:rsidRPr="002E0BCA">
              <w:rPr>
                <w:sz w:val="18"/>
                <w:szCs w:val="18"/>
              </w:rPr>
              <w:t>BK_DB_BP6_EUR</w:t>
            </w:r>
          </w:p>
        </w:tc>
        <w:tc>
          <w:tcPr>
            <w:tcW w:w="754" w:type="pct"/>
            <w:tcBorders>
              <w:top w:val="nil"/>
              <w:left w:val="nil"/>
              <w:bottom w:val="nil"/>
              <w:right w:val="nil"/>
            </w:tcBorders>
            <w:vAlign w:val="center"/>
            <w:hideMark/>
          </w:tcPr>
          <w:p w14:paraId="72CCA05E" w14:textId="77777777" w:rsidR="00986F73" w:rsidRPr="002E0BCA" w:rsidRDefault="00986F73" w:rsidP="00986F73">
            <w:pPr>
              <w:pStyle w:val="BodyText"/>
              <w:rPr>
                <w:sz w:val="18"/>
                <w:szCs w:val="18"/>
              </w:rPr>
            </w:pPr>
            <w:r w:rsidRPr="002E0BCA">
              <w:rPr>
                <w:sz w:val="18"/>
                <w:szCs w:val="18"/>
              </w:rPr>
              <w:t>Debit</w:t>
            </w:r>
          </w:p>
        </w:tc>
        <w:tc>
          <w:tcPr>
            <w:tcW w:w="453" w:type="pct"/>
            <w:tcBorders>
              <w:top w:val="nil"/>
              <w:left w:val="nil"/>
              <w:bottom w:val="nil"/>
              <w:right w:val="nil"/>
            </w:tcBorders>
            <w:vAlign w:val="center"/>
            <w:hideMark/>
          </w:tcPr>
          <w:p w14:paraId="2F312D36" w14:textId="3AC689CE"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0CA03C39" w14:textId="6DA1671E" w:rsidR="00986F73" w:rsidRPr="002E0BCA" w:rsidRDefault="00986F73" w:rsidP="00986F73">
            <w:pPr>
              <w:pStyle w:val="BodyText"/>
              <w:rPr>
                <w:sz w:val="18"/>
                <w:szCs w:val="18"/>
              </w:rPr>
            </w:pPr>
            <w:r w:rsidRPr="002E0BCA">
              <w:rPr>
                <w:sz w:val="18"/>
                <w:szCs w:val="18"/>
              </w:rPr>
              <w:t>0.5</w:t>
            </w:r>
          </w:p>
        </w:tc>
        <w:tc>
          <w:tcPr>
            <w:tcW w:w="664" w:type="pct"/>
            <w:tcBorders>
              <w:top w:val="nil"/>
              <w:left w:val="nil"/>
              <w:bottom w:val="nil"/>
              <w:right w:val="nil"/>
            </w:tcBorders>
            <w:vAlign w:val="center"/>
            <w:hideMark/>
          </w:tcPr>
          <w:p w14:paraId="7A3314BF" w14:textId="63FDEE72" w:rsidR="00986F73" w:rsidRPr="002E0BCA" w:rsidRDefault="00986F73" w:rsidP="00986F73">
            <w:pPr>
              <w:pStyle w:val="BodyText"/>
              <w:rPr>
                <w:sz w:val="18"/>
                <w:szCs w:val="18"/>
              </w:rPr>
            </w:pPr>
            <w:r w:rsidRPr="002E0BCA">
              <w:rPr>
                <w:sz w:val="18"/>
                <w:szCs w:val="18"/>
              </w:rPr>
              <w:t>3.5</w:t>
            </w:r>
          </w:p>
        </w:tc>
        <w:tc>
          <w:tcPr>
            <w:tcW w:w="664" w:type="pct"/>
            <w:tcBorders>
              <w:top w:val="nil"/>
              <w:left w:val="nil"/>
              <w:bottom w:val="nil"/>
              <w:right w:val="nil"/>
            </w:tcBorders>
            <w:vAlign w:val="center"/>
            <w:hideMark/>
          </w:tcPr>
          <w:p w14:paraId="14AFCC84" w14:textId="1FB171B2" w:rsidR="00986F73" w:rsidRPr="002E0BCA" w:rsidRDefault="00986F73" w:rsidP="00986F73">
            <w:pPr>
              <w:pStyle w:val="BodyText"/>
              <w:rPr>
                <w:sz w:val="18"/>
                <w:szCs w:val="18"/>
              </w:rPr>
            </w:pPr>
            <w:r w:rsidRPr="002E0BCA">
              <w:rPr>
                <w:sz w:val="18"/>
                <w:szCs w:val="18"/>
              </w:rPr>
              <w:t>3.1</w:t>
            </w:r>
          </w:p>
        </w:tc>
        <w:tc>
          <w:tcPr>
            <w:tcW w:w="664" w:type="pct"/>
            <w:tcBorders>
              <w:top w:val="nil"/>
              <w:left w:val="nil"/>
              <w:bottom w:val="nil"/>
              <w:right w:val="nil"/>
            </w:tcBorders>
            <w:vAlign w:val="center"/>
            <w:hideMark/>
          </w:tcPr>
          <w:p w14:paraId="3745916F" w14:textId="2C787FC7" w:rsidR="00986F73" w:rsidRPr="002E0BCA" w:rsidRDefault="00101A8A" w:rsidP="00986F73">
            <w:pPr>
              <w:pStyle w:val="BodyText"/>
              <w:rPr>
                <w:sz w:val="18"/>
                <w:szCs w:val="18"/>
              </w:rPr>
            </w:pPr>
            <w:r>
              <w:rPr>
                <w:sz w:val="18"/>
                <w:szCs w:val="18"/>
              </w:rPr>
              <w:t>1.50</w:t>
            </w:r>
          </w:p>
        </w:tc>
      </w:tr>
      <w:tr w:rsidR="00986F73" w:rsidRPr="002E0BCA" w14:paraId="2D2EEBA2" w14:textId="77777777" w:rsidTr="00986F73">
        <w:trPr>
          <w:trHeight w:val="480"/>
        </w:trPr>
        <w:tc>
          <w:tcPr>
            <w:tcW w:w="1135" w:type="pct"/>
            <w:tcBorders>
              <w:top w:val="nil"/>
              <w:left w:val="nil"/>
              <w:bottom w:val="nil"/>
              <w:right w:val="nil"/>
            </w:tcBorders>
            <w:vAlign w:val="center"/>
            <w:hideMark/>
          </w:tcPr>
          <w:p w14:paraId="475590FD" w14:textId="77777777" w:rsidR="00986F73" w:rsidRPr="002E0BCA" w:rsidRDefault="00986F73" w:rsidP="00986F73">
            <w:pPr>
              <w:pStyle w:val="BodyText"/>
              <w:rPr>
                <w:sz w:val="18"/>
                <w:szCs w:val="18"/>
              </w:rPr>
            </w:pPr>
            <w:r w:rsidRPr="002E0BCA">
              <w:rPr>
                <w:sz w:val="18"/>
                <w:szCs w:val="18"/>
              </w:rPr>
              <w:t>BACK_BP6_EUR</w:t>
            </w:r>
          </w:p>
        </w:tc>
        <w:tc>
          <w:tcPr>
            <w:tcW w:w="754" w:type="pct"/>
            <w:tcBorders>
              <w:top w:val="nil"/>
              <w:left w:val="nil"/>
              <w:bottom w:val="nil"/>
              <w:right w:val="nil"/>
            </w:tcBorders>
            <w:vAlign w:val="center"/>
            <w:hideMark/>
          </w:tcPr>
          <w:p w14:paraId="38A81088" w14:textId="25CABDE7" w:rsidR="00986F73" w:rsidRPr="002E0BCA" w:rsidRDefault="00986F73" w:rsidP="00986F73">
            <w:pPr>
              <w:pStyle w:val="BodyText"/>
              <w:rPr>
                <w:sz w:val="18"/>
                <w:szCs w:val="18"/>
              </w:rPr>
            </w:pPr>
            <w:r w:rsidRPr="002E0BCA">
              <w:rPr>
                <w:sz w:val="18"/>
                <w:szCs w:val="18"/>
              </w:rPr>
              <w:t>Net lending (+) / net borrowing (–) (balance f</w:t>
            </w:r>
            <w:r w:rsidR="00101A8A">
              <w:rPr>
                <w:sz w:val="18"/>
                <w:szCs w:val="18"/>
              </w:rPr>
              <w:t>rom</w:t>
            </w:r>
            <w:r w:rsidRPr="002E0BCA">
              <w:rPr>
                <w:sz w:val="18"/>
                <w:szCs w:val="18"/>
              </w:rPr>
              <w:t xml:space="preserve"> current and capital account)</w:t>
            </w:r>
          </w:p>
        </w:tc>
        <w:tc>
          <w:tcPr>
            <w:tcW w:w="453" w:type="pct"/>
            <w:tcBorders>
              <w:top w:val="nil"/>
              <w:left w:val="nil"/>
              <w:bottom w:val="nil"/>
              <w:right w:val="nil"/>
            </w:tcBorders>
            <w:vAlign w:val="center"/>
            <w:hideMark/>
          </w:tcPr>
          <w:p w14:paraId="228EFAFD" w14:textId="6DE3FAC4"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623F7D9F" w14:textId="5E1825B7" w:rsidR="00986F73" w:rsidRPr="002E0BCA" w:rsidRDefault="00986F73" w:rsidP="00986F73">
            <w:pPr>
              <w:pStyle w:val="BodyText"/>
              <w:rPr>
                <w:sz w:val="18"/>
                <w:szCs w:val="18"/>
              </w:rPr>
            </w:pPr>
            <w:r w:rsidRPr="002E0BCA">
              <w:rPr>
                <w:sz w:val="18"/>
                <w:szCs w:val="18"/>
              </w:rPr>
              <w:t>373.29</w:t>
            </w:r>
          </w:p>
        </w:tc>
        <w:tc>
          <w:tcPr>
            <w:tcW w:w="664" w:type="pct"/>
            <w:tcBorders>
              <w:top w:val="nil"/>
              <w:left w:val="nil"/>
              <w:bottom w:val="nil"/>
              <w:right w:val="nil"/>
            </w:tcBorders>
            <w:vAlign w:val="center"/>
            <w:hideMark/>
          </w:tcPr>
          <w:p w14:paraId="38C32211" w14:textId="5F6BC8B4" w:rsidR="00986F73" w:rsidRPr="002E0BCA" w:rsidRDefault="00986F73" w:rsidP="00986F73">
            <w:pPr>
              <w:pStyle w:val="BodyText"/>
              <w:rPr>
                <w:sz w:val="18"/>
                <w:szCs w:val="18"/>
              </w:rPr>
            </w:pPr>
            <w:r w:rsidRPr="002E0BCA">
              <w:rPr>
                <w:sz w:val="18"/>
                <w:szCs w:val="18"/>
              </w:rPr>
              <w:t>494.33</w:t>
            </w:r>
          </w:p>
        </w:tc>
        <w:tc>
          <w:tcPr>
            <w:tcW w:w="664" w:type="pct"/>
            <w:tcBorders>
              <w:top w:val="nil"/>
              <w:left w:val="nil"/>
              <w:bottom w:val="nil"/>
              <w:right w:val="nil"/>
            </w:tcBorders>
            <w:vAlign w:val="center"/>
            <w:hideMark/>
          </w:tcPr>
          <w:p w14:paraId="30FEAFD5" w14:textId="3C8D3B4B" w:rsidR="00986F73" w:rsidRPr="002E0BCA" w:rsidRDefault="00986F73" w:rsidP="00986F73">
            <w:pPr>
              <w:pStyle w:val="BodyText"/>
              <w:rPr>
                <w:sz w:val="18"/>
                <w:szCs w:val="18"/>
              </w:rPr>
            </w:pPr>
            <w:r w:rsidRPr="002E0BCA">
              <w:rPr>
                <w:sz w:val="18"/>
                <w:szCs w:val="18"/>
              </w:rPr>
              <w:t>592.85</w:t>
            </w:r>
          </w:p>
        </w:tc>
        <w:tc>
          <w:tcPr>
            <w:tcW w:w="664" w:type="pct"/>
            <w:tcBorders>
              <w:top w:val="nil"/>
              <w:left w:val="nil"/>
              <w:bottom w:val="nil"/>
              <w:right w:val="nil"/>
            </w:tcBorders>
            <w:vAlign w:val="center"/>
            <w:hideMark/>
          </w:tcPr>
          <w:p w14:paraId="35AC470F" w14:textId="11288018" w:rsidR="00986F73" w:rsidRPr="002E0BCA" w:rsidRDefault="00101A8A" w:rsidP="00986F73">
            <w:pPr>
              <w:pStyle w:val="BodyText"/>
              <w:rPr>
                <w:sz w:val="18"/>
                <w:szCs w:val="18"/>
              </w:rPr>
            </w:pPr>
            <w:r>
              <w:rPr>
                <w:sz w:val="18"/>
                <w:szCs w:val="18"/>
              </w:rPr>
              <w:t>797.09</w:t>
            </w:r>
          </w:p>
        </w:tc>
      </w:tr>
      <w:tr w:rsidR="00986F73" w:rsidRPr="002E0BCA" w14:paraId="58D7020E" w14:textId="77777777" w:rsidTr="00986F73">
        <w:trPr>
          <w:trHeight w:val="300"/>
        </w:trPr>
        <w:tc>
          <w:tcPr>
            <w:tcW w:w="1135" w:type="pct"/>
            <w:tcBorders>
              <w:top w:val="nil"/>
              <w:left w:val="nil"/>
              <w:bottom w:val="nil"/>
              <w:right w:val="nil"/>
            </w:tcBorders>
            <w:vAlign w:val="center"/>
            <w:hideMark/>
          </w:tcPr>
          <w:p w14:paraId="7C126FE1" w14:textId="77777777" w:rsidR="00986F73" w:rsidRPr="002E0BCA" w:rsidRDefault="00986F73" w:rsidP="00986F73">
            <w:pPr>
              <w:pStyle w:val="BodyText"/>
              <w:rPr>
                <w:sz w:val="18"/>
                <w:szCs w:val="18"/>
              </w:rPr>
            </w:pPr>
          </w:p>
        </w:tc>
        <w:tc>
          <w:tcPr>
            <w:tcW w:w="754" w:type="pct"/>
            <w:tcBorders>
              <w:top w:val="nil"/>
              <w:left w:val="nil"/>
              <w:bottom w:val="nil"/>
              <w:right w:val="nil"/>
            </w:tcBorders>
            <w:vAlign w:val="center"/>
            <w:hideMark/>
          </w:tcPr>
          <w:p w14:paraId="6A5AF642" w14:textId="77777777" w:rsidR="00986F73" w:rsidRPr="002E0BCA" w:rsidRDefault="00986F73" w:rsidP="00986F73">
            <w:pPr>
              <w:pStyle w:val="BodyText"/>
              <w:rPr>
                <w:sz w:val="18"/>
                <w:szCs w:val="18"/>
              </w:rPr>
            </w:pPr>
            <w:r w:rsidRPr="002E0BCA">
              <w:rPr>
                <w:sz w:val="18"/>
                <w:szCs w:val="18"/>
              </w:rPr>
              <w:t>Financial account</w:t>
            </w:r>
          </w:p>
        </w:tc>
        <w:tc>
          <w:tcPr>
            <w:tcW w:w="453" w:type="pct"/>
            <w:tcBorders>
              <w:top w:val="nil"/>
              <w:left w:val="nil"/>
              <w:bottom w:val="nil"/>
              <w:right w:val="nil"/>
            </w:tcBorders>
            <w:noWrap/>
            <w:vAlign w:val="bottom"/>
            <w:hideMark/>
          </w:tcPr>
          <w:p w14:paraId="3EA634FE" w14:textId="77777777"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094BC726" w14:textId="77777777"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3B23AC3C" w14:textId="77777777"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629352CF" w14:textId="77777777"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48DCC74F" w14:textId="77777777" w:rsidR="00986F73" w:rsidRPr="002E0BCA" w:rsidRDefault="00986F73" w:rsidP="00986F73">
            <w:pPr>
              <w:pStyle w:val="BodyText"/>
              <w:rPr>
                <w:sz w:val="18"/>
                <w:szCs w:val="18"/>
              </w:rPr>
            </w:pPr>
          </w:p>
        </w:tc>
      </w:tr>
      <w:tr w:rsidR="00986F73" w:rsidRPr="002E0BCA" w14:paraId="28A01F1B" w14:textId="77777777" w:rsidTr="00986F73">
        <w:trPr>
          <w:trHeight w:val="480"/>
        </w:trPr>
        <w:tc>
          <w:tcPr>
            <w:tcW w:w="1135" w:type="pct"/>
            <w:tcBorders>
              <w:top w:val="nil"/>
              <w:left w:val="nil"/>
              <w:bottom w:val="nil"/>
              <w:right w:val="nil"/>
            </w:tcBorders>
            <w:vAlign w:val="center"/>
            <w:hideMark/>
          </w:tcPr>
          <w:p w14:paraId="4B76C38E" w14:textId="77777777" w:rsidR="00986F73" w:rsidRPr="002E0BCA" w:rsidRDefault="00986F73" w:rsidP="00986F73">
            <w:pPr>
              <w:pStyle w:val="BodyText"/>
              <w:rPr>
                <w:sz w:val="18"/>
                <w:szCs w:val="18"/>
              </w:rPr>
            </w:pPr>
            <w:r w:rsidRPr="002E0BCA">
              <w:rPr>
                <w:sz w:val="18"/>
                <w:szCs w:val="18"/>
              </w:rPr>
              <w:t>BF_BP6_EUR</w:t>
            </w:r>
          </w:p>
        </w:tc>
        <w:tc>
          <w:tcPr>
            <w:tcW w:w="754" w:type="pct"/>
            <w:tcBorders>
              <w:top w:val="nil"/>
              <w:left w:val="nil"/>
              <w:bottom w:val="nil"/>
              <w:right w:val="nil"/>
            </w:tcBorders>
            <w:vAlign w:val="center"/>
            <w:hideMark/>
          </w:tcPr>
          <w:p w14:paraId="2638EAB7" w14:textId="5FBDED5C" w:rsidR="00986F73" w:rsidRPr="002E0BCA" w:rsidRDefault="00986F73" w:rsidP="00986F73">
            <w:pPr>
              <w:pStyle w:val="BodyText"/>
              <w:rPr>
                <w:sz w:val="18"/>
                <w:szCs w:val="18"/>
              </w:rPr>
            </w:pPr>
            <w:r w:rsidRPr="002E0BCA">
              <w:rPr>
                <w:sz w:val="18"/>
                <w:szCs w:val="18"/>
              </w:rPr>
              <w:t xml:space="preserve">Net lending (+) / net borrowing (–) (balance </w:t>
            </w:r>
            <w:r w:rsidR="00111D03">
              <w:rPr>
                <w:sz w:val="18"/>
                <w:szCs w:val="18"/>
              </w:rPr>
              <w:t>from</w:t>
            </w:r>
            <w:r w:rsidRPr="002E0BCA">
              <w:rPr>
                <w:sz w:val="18"/>
                <w:szCs w:val="18"/>
              </w:rPr>
              <w:t xml:space="preserve"> financial account)</w:t>
            </w:r>
          </w:p>
        </w:tc>
        <w:tc>
          <w:tcPr>
            <w:tcW w:w="453" w:type="pct"/>
            <w:tcBorders>
              <w:top w:val="nil"/>
              <w:left w:val="nil"/>
              <w:bottom w:val="nil"/>
              <w:right w:val="nil"/>
            </w:tcBorders>
            <w:vAlign w:val="center"/>
            <w:hideMark/>
          </w:tcPr>
          <w:p w14:paraId="709136EF" w14:textId="1447D870"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0DF56178" w14:textId="234702DA" w:rsidR="00986F73" w:rsidRPr="002E0BCA" w:rsidRDefault="00986F73" w:rsidP="00986F73">
            <w:pPr>
              <w:pStyle w:val="BodyText"/>
              <w:rPr>
                <w:sz w:val="18"/>
                <w:szCs w:val="18"/>
              </w:rPr>
            </w:pPr>
            <w:r w:rsidRPr="002E0BCA">
              <w:rPr>
                <w:sz w:val="18"/>
                <w:szCs w:val="18"/>
              </w:rPr>
              <w:t>407.24</w:t>
            </w:r>
          </w:p>
        </w:tc>
        <w:tc>
          <w:tcPr>
            <w:tcW w:w="664" w:type="pct"/>
            <w:tcBorders>
              <w:top w:val="nil"/>
              <w:left w:val="nil"/>
              <w:bottom w:val="nil"/>
              <w:right w:val="nil"/>
            </w:tcBorders>
            <w:vAlign w:val="center"/>
            <w:hideMark/>
          </w:tcPr>
          <w:p w14:paraId="19A8E8C6" w14:textId="5B92987E" w:rsidR="00986F73" w:rsidRPr="002E0BCA" w:rsidRDefault="00986F73" w:rsidP="00986F73">
            <w:pPr>
              <w:pStyle w:val="BodyText"/>
              <w:rPr>
                <w:sz w:val="18"/>
                <w:szCs w:val="18"/>
              </w:rPr>
            </w:pPr>
            <w:r w:rsidRPr="002E0BCA">
              <w:rPr>
                <w:sz w:val="18"/>
                <w:szCs w:val="18"/>
              </w:rPr>
              <w:t>472.91</w:t>
            </w:r>
          </w:p>
        </w:tc>
        <w:tc>
          <w:tcPr>
            <w:tcW w:w="664" w:type="pct"/>
            <w:tcBorders>
              <w:top w:val="nil"/>
              <w:left w:val="nil"/>
              <w:bottom w:val="nil"/>
              <w:right w:val="nil"/>
            </w:tcBorders>
            <w:vAlign w:val="center"/>
            <w:hideMark/>
          </w:tcPr>
          <w:p w14:paraId="7FF6C5E6" w14:textId="7A331A7D" w:rsidR="00986F73" w:rsidRPr="002E0BCA" w:rsidRDefault="00986F73" w:rsidP="00986F73">
            <w:pPr>
              <w:pStyle w:val="BodyText"/>
              <w:rPr>
                <w:sz w:val="18"/>
                <w:szCs w:val="18"/>
              </w:rPr>
            </w:pPr>
            <w:r w:rsidRPr="002E0BCA">
              <w:rPr>
                <w:sz w:val="18"/>
                <w:szCs w:val="18"/>
              </w:rPr>
              <w:t>635.35</w:t>
            </w:r>
          </w:p>
        </w:tc>
        <w:tc>
          <w:tcPr>
            <w:tcW w:w="664" w:type="pct"/>
            <w:tcBorders>
              <w:top w:val="nil"/>
              <w:left w:val="nil"/>
              <w:bottom w:val="nil"/>
              <w:right w:val="nil"/>
            </w:tcBorders>
            <w:vAlign w:val="center"/>
            <w:hideMark/>
          </w:tcPr>
          <w:p w14:paraId="3912FDD1" w14:textId="158C2273" w:rsidR="00986F73" w:rsidRPr="002E0BCA" w:rsidRDefault="00101A8A" w:rsidP="00986F73">
            <w:pPr>
              <w:pStyle w:val="BodyText"/>
              <w:rPr>
                <w:sz w:val="18"/>
                <w:szCs w:val="18"/>
              </w:rPr>
            </w:pPr>
            <w:r>
              <w:rPr>
                <w:sz w:val="18"/>
                <w:szCs w:val="18"/>
              </w:rPr>
              <w:t>817.03</w:t>
            </w:r>
          </w:p>
        </w:tc>
      </w:tr>
      <w:tr w:rsidR="00986F73" w:rsidRPr="002E0BCA" w14:paraId="2277F3AA" w14:textId="77777777" w:rsidTr="00986F73">
        <w:trPr>
          <w:trHeight w:val="300"/>
        </w:trPr>
        <w:tc>
          <w:tcPr>
            <w:tcW w:w="1135" w:type="pct"/>
            <w:tcBorders>
              <w:top w:val="nil"/>
              <w:left w:val="nil"/>
              <w:bottom w:val="nil"/>
              <w:right w:val="nil"/>
            </w:tcBorders>
            <w:vAlign w:val="center"/>
            <w:hideMark/>
          </w:tcPr>
          <w:p w14:paraId="21D62308" w14:textId="77777777" w:rsidR="00986F73" w:rsidRPr="002E0BCA" w:rsidRDefault="00986F73" w:rsidP="00986F73">
            <w:pPr>
              <w:pStyle w:val="BodyText"/>
              <w:rPr>
                <w:sz w:val="18"/>
                <w:szCs w:val="18"/>
              </w:rPr>
            </w:pPr>
            <w:r w:rsidRPr="002E0BCA">
              <w:rPr>
                <w:sz w:val="18"/>
                <w:szCs w:val="18"/>
              </w:rPr>
              <w:t>BFD_BP6_EUR</w:t>
            </w:r>
          </w:p>
        </w:tc>
        <w:tc>
          <w:tcPr>
            <w:tcW w:w="754" w:type="pct"/>
            <w:tcBorders>
              <w:top w:val="nil"/>
              <w:left w:val="nil"/>
              <w:bottom w:val="nil"/>
              <w:right w:val="nil"/>
            </w:tcBorders>
            <w:vAlign w:val="center"/>
            <w:hideMark/>
          </w:tcPr>
          <w:p w14:paraId="2F0AA3AD" w14:textId="77777777" w:rsidR="00986F73" w:rsidRPr="002E0BCA" w:rsidRDefault="00986F73" w:rsidP="00986F73">
            <w:pPr>
              <w:pStyle w:val="BodyText"/>
              <w:rPr>
                <w:sz w:val="18"/>
                <w:szCs w:val="18"/>
              </w:rPr>
            </w:pPr>
            <w:r w:rsidRPr="002E0BCA">
              <w:rPr>
                <w:sz w:val="18"/>
                <w:szCs w:val="18"/>
              </w:rPr>
              <w:t>Direct investment</w:t>
            </w:r>
          </w:p>
        </w:tc>
        <w:tc>
          <w:tcPr>
            <w:tcW w:w="453" w:type="pct"/>
            <w:tcBorders>
              <w:top w:val="nil"/>
              <w:left w:val="nil"/>
              <w:bottom w:val="nil"/>
              <w:right w:val="nil"/>
            </w:tcBorders>
            <w:vAlign w:val="center"/>
            <w:hideMark/>
          </w:tcPr>
          <w:p w14:paraId="4635FF69" w14:textId="33B08F8E"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209437A3" w14:textId="178015B4" w:rsidR="00986F73" w:rsidRPr="002E0BCA" w:rsidRDefault="00986F73" w:rsidP="00986F73">
            <w:pPr>
              <w:pStyle w:val="BodyText"/>
              <w:rPr>
                <w:sz w:val="18"/>
                <w:szCs w:val="18"/>
              </w:rPr>
            </w:pPr>
            <w:r w:rsidRPr="002E0BCA">
              <w:rPr>
                <w:sz w:val="18"/>
                <w:szCs w:val="18"/>
              </w:rPr>
              <w:t>-427.9</w:t>
            </w:r>
            <w:r w:rsidR="00F316E3">
              <w:rPr>
                <w:sz w:val="18"/>
                <w:szCs w:val="18"/>
              </w:rPr>
              <w:t>0</w:t>
            </w:r>
          </w:p>
        </w:tc>
        <w:tc>
          <w:tcPr>
            <w:tcW w:w="664" w:type="pct"/>
            <w:tcBorders>
              <w:top w:val="nil"/>
              <w:left w:val="nil"/>
              <w:bottom w:val="nil"/>
              <w:right w:val="nil"/>
            </w:tcBorders>
            <w:vAlign w:val="center"/>
            <w:hideMark/>
          </w:tcPr>
          <w:p w14:paraId="71272F8B" w14:textId="27CD4913" w:rsidR="00986F73" w:rsidRPr="002E0BCA" w:rsidRDefault="00986F73" w:rsidP="00986F73">
            <w:pPr>
              <w:pStyle w:val="BodyText"/>
              <w:rPr>
                <w:sz w:val="18"/>
                <w:szCs w:val="18"/>
              </w:rPr>
            </w:pPr>
            <w:r w:rsidRPr="002E0BCA">
              <w:rPr>
                <w:sz w:val="18"/>
                <w:szCs w:val="18"/>
              </w:rPr>
              <w:t>-50.11</w:t>
            </w:r>
          </w:p>
        </w:tc>
        <w:tc>
          <w:tcPr>
            <w:tcW w:w="664" w:type="pct"/>
            <w:tcBorders>
              <w:top w:val="nil"/>
              <w:left w:val="nil"/>
              <w:bottom w:val="nil"/>
              <w:right w:val="nil"/>
            </w:tcBorders>
            <w:vAlign w:val="center"/>
            <w:hideMark/>
          </w:tcPr>
          <w:p w14:paraId="0757E4B4" w14:textId="0979179A" w:rsidR="00986F73" w:rsidRPr="002E0BCA" w:rsidRDefault="00986F73" w:rsidP="00986F73">
            <w:pPr>
              <w:pStyle w:val="BodyText"/>
              <w:rPr>
                <w:sz w:val="18"/>
                <w:szCs w:val="18"/>
              </w:rPr>
            </w:pPr>
            <w:r w:rsidRPr="002E0BCA">
              <w:rPr>
                <w:sz w:val="18"/>
                <w:szCs w:val="18"/>
              </w:rPr>
              <w:t>-137.51</w:t>
            </w:r>
          </w:p>
        </w:tc>
        <w:tc>
          <w:tcPr>
            <w:tcW w:w="664" w:type="pct"/>
            <w:tcBorders>
              <w:top w:val="nil"/>
              <w:left w:val="nil"/>
              <w:bottom w:val="nil"/>
              <w:right w:val="nil"/>
            </w:tcBorders>
            <w:vAlign w:val="center"/>
            <w:hideMark/>
          </w:tcPr>
          <w:p w14:paraId="51ED94F2" w14:textId="058B1D2E" w:rsidR="00986F73" w:rsidRPr="002E0BCA" w:rsidRDefault="00986F73" w:rsidP="00986F73">
            <w:pPr>
              <w:pStyle w:val="BodyText"/>
              <w:rPr>
                <w:sz w:val="18"/>
                <w:szCs w:val="18"/>
              </w:rPr>
            </w:pPr>
            <w:r w:rsidRPr="002E0BCA">
              <w:rPr>
                <w:sz w:val="18"/>
                <w:szCs w:val="18"/>
              </w:rPr>
              <w:t>-1</w:t>
            </w:r>
            <w:r w:rsidR="00101A8A">
              <w:rPr>
                <w:sz w:val="18"/>
                <w:szCs w:val="18"/>
              </w:rPr>
              <w:t>46.46</w:t>
            </w:r>
          </w:p>
        </w:tc>
      </w:tr>
      <w:tr w:rsidR="00986F73" w:rsidRPr="002E0BCA" w14:paraId="5BBE208F" w14:textId="77777777" w:rsidTr="00986F73">
        <w:trPr>
          <w:trHeight w:val="300"/>
        </w:trPr>
        <w:tc>
          <w:tcPr>
            <w:tcW w:w="1135" w:type="pct"/>
            <w:tcBorders>
              <w:top w:val="nil"/>
              <w:left w:val="nil"/>
              <w:bottom w:val="nil"/>
              <w:right w:val="nil"/>
            </w:tcBorders>
            <w:vAlign w:val="center"/>
            <w:hideMark/>
          </w:tcPr>
          <w:p w14:paraId="6ECB7BE0" w14:textId="77777777" w:rsidR="00986F73" w:rsidRPr="002E0BCA" w:rsidRDefault="00986F73" w:rsidP="00986F73">
            <w:pPr>
              <w:pStyle w:val="BodyText"/>
              <w:rPr>
                <w:sz w:val="18"/>
                <w:szCs w:val="18"/>
              </w:rPr>
            </w:pPr>
            <w:r w:rsidRPr="002E0BCA">
              <w:rPr>
                <w:sz w:val="18"/>
                <w:szCs w:val="18"/>
              </w:rPr>
              <w:t>BFDA_BP6_EUR</w:t>
            </w:r>
          </w:p>
        </w:tc>
        <w:tc>
          <w:tcPr>
            <w:tcW w:w="754" w:type="pct"/>
            <w:tcBorders>
              <w:top w:val="nil"/>
              <w:left w:val="nil"/>
              <w:bottom w:val="nil"/>
              <w:right w:val="nil"/>
            </w:tcBorders>
            <w:vAlign w:val="center"/>
            <w:hideMark/>
          </w:tcPr>
          <w:p w14:paraId="0F5C2648" w14:textId="77777777" w:rsidR="00986F73" w:rsidRPr="002E0BCA" w:rsidRDefault="00986F73" w:rsidP="00986F73">
            <w:pPr>
              <w:pStyle w:val="BodyText"/>
              <w:rPr>
                <w:sz w:val="18"/>
                <w:szCs w:val="18"/>
              </w:rPr>
            </w:pPr>
            <w:r w:rsidRPr="002E0BCA">
              <w:rPr>
                <w:sz w:val="18"/>
                <w:szCs w:val="18"/>
              </w:rPr>
              <w:t>Net acquisition of financial assets</w:t>
            </w:r>
          </w:p>
        </w:tc>
        <w:tc>
          <w:tcPr>
            <w:tcW w:w="453" w:type="pct"/>
            <w:tcBorders>
              <w:top w:val="nil"/>
              <w:left w:val="nil"/>
              <w:bottom w:val="nil"/>
              <w:right w:val="nil"/>
            </w:tcBorders>
            <w:vAlign w:val="center"/>
            <w:hideMark/>
          </w:tcPr>
          <w:p w14:paraId="5D354CD4" w14:textId="44EB23F6"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60D15574" w14:textId="0BCF5B54" w:rsidR="00986F73" w:rsidRPr="002E0BCA" w:rsidRDefault="00986F73" w:rsidP="00986F73">
            <w:pPr>
              <w:pStyle w:val="BodyText"/>
              <w:rPr>
                <w:sz w:val="18"/>
                <w:szCs w:val="18"/>
              </w:rPr>
            </w:pPr>
            <w:r w:rsidRPr="002E0BCA">
              <w:rPr>
                <w:sz w:val="18"/>
                <w:szCs w:val="18"/>
              </w:rPr>
              <w:t>136.16</w:t>
            </w:r>
          </w:p>
        </w:tc>
        <w:tc>
          <w:tcPr>
            <w:tcW w:w="664" w:type="pct"/>
            <w:tcBorders>
              <w:top w:val="nil"/>
              <w:left w:val="nil"/>
              <w:bottom w:val="nil"/>
              <w:right w:val="nil"/>
            </w:tcBorders>
            <w:vAlign w:val="center"/>
            <w:hideMark/>
          </w:tcPr>
          <w:p w14:paraId="59C82752" w14:textId="536240AE" w:rsidR="00986F73" w:rsidRPr="002E0BCA" w:rsidRDefault="00986F73" w:rsidP="00986F73">
            <w:pPr>
              <w:pStyle w:val="BodyText"/>
              <w:rPr>
                <w:sz w:val="18"/>
                <w:szCs w:val="18"/>
              </w:rPr>
            </w:pPr>
            <w:r w:rsidRPr="002E0BCA">
              <w:rPr>
                <w:sz w:val="18"/>
                <w:szCs w:val="18"/>
              </w:rPr>
              <w:t>204.94</w:t>
            </w:r>
          </w:p>
        </w:tc>
        <w:tc>
          <w:tcPr>
            <w:tcW w:w="664" w:type="pct"/>
            <w:tcBorders>
              <w:top w:val="nil"/>
              <w:left w:val="nil"/>
              <w:bottom w:val="nil"/>
              <w:right w:val="nil"/>
            </w:tcBorders>
            <w:vAlign w:val="center"/>
            <w:hideMark/>
          </w:tcPr>
          <w:p w14:paraId="6E994902" w14:textId="346FA20B" w:rsidR="00986F73" w:rsidRPr="002E0BCA" w:rsidRDefault="00986F73" w:rsidP="00986F73">
            <w:pPr>
              <w:pStyle w:val="BodyText"/>
              <w:rPr>
                <w:sz w:val="18"/>
                <w:szCs w:val="18"/>
              </w:rPr>
            </w:pPr>
            <w:r w:rsidRPr="002E0BCA">
              <w:rPr>
                <w:sz w:val="18"/>
                <w:szCs w:val="18"/>
              </w:rPr>
              <w:t>109.9</w:t>
            </w:r>
            <w:r w:rsidR="00F316E3">
              <w:rPr>
                <w:sz w:val="18"/>
                <w:szCs w:val="18"/>
              </w:rPr>
              <w:t>0</w:t>
            </w:r>
          </w:p>
        </w:tc>
        <w:tc>
          <w:tcPr>
            <w:tcW w:w="664" w:type="pct"/>
            <w:tcBorders>
              <w:top w:val="nil"/>
              <w:left w:val="nil"/>
              <w:bottom w:val="nil"/>
              <w:right w:val="nil"/>
            </w:tcBorders>
            <w:vAlign w:val="center"/>
            <w:hideMark/>
          </w:tcPr>
          <w:p w14:paraId="0992B1DD" w14:textId="39A83EC9" w:rsidR="00986F73" w:rsidRPr="002E0BCA" w:rsidRDefault="00613F00" w:rsidP="00986F73">
            <w:pPr>
              <w:pStyle w:val="BodyText"/>
              <w:rPr>
                <w:sz w:val="18"/>
                <w:szCs w:val="18"/>
              </w:rPr>
            </w:pPr>
            <w:r>
              <w:rPr>
                <w:sz w:val="18"/>
                <w:szCs w:val="18"/>
              </w:rPr>
              <w:t>94.92</w:t>
            </w:r>
          </w:p>
        </w:tc>
      </w:tr>
      <w:tr w:rsidR="00986F73" w:rsidRPr="002E0BCA" w14:paraId="255D806A" w14:textId="77777777" w:rsidTr="00986F73">
        <w:trPr>
          <w:trHeight w:val="300"/>
        </w:trPr>
        <w:tc>
          <w:tcPr>
            <w:tcW w:w="1135" w:type="pct"/>
            <w:tcBorders>
              <w:top w:val="nil"/>
              <w:left w:val="nil"/>
              <w:bottom w:val="nil"/>
              <w:right w:val="nil"/>
            </w:tcBorders>
            <w:vAlign w:val="center"/>
            <w:hideMark/>
          </w:tcPr>
          <w:p w14:paraId="27F3ED69" w14:textId="77777777" w:rsidR="00986F73" w:rsidRPr="002E0BCA" w:rsidRDefault="00986F73" w:rsidP="00986F73">
            <w:pPr>
              <w:pStyle w:val="BodyText"/>
              <w:rPr>
                <w:sz w:val="18"/>
                <w:szCs w:val="18"/>
              </w:rPr>
            </w:pPr>
            <w:r w:rsidRPr="002E0BCA">
              <w:rPr>
                <w:sz w:val="18"/>
                <w:szCs w:val="18"/>
              </w:rPr>
              <w:t>BFDL_BP6_EUR</w:t>
            </w:r>
          </w:p>
        </w:tc>
        <w:tc>
          <w:tcPr>
            <w:tcW w:w="754" w:type="pct"/>
            <w:tcBorders>
              <w:top w:val="nil"/>
              <w:left w:val="nil"/>
              <w:bottom w:val="nil"/>
              <w:right w:val="nil"/>
            </w:tcBorders>
            <w:vAlign w:val="center"/>
            <w:hideMark/>
          </w:tcPr>
          <w:p w14:paraId="53E7985B" w14:textId="77777777" w:rsidR="00986F73" w:rsidRPr="002E0BCA" w:rsidRDefault="00986F73" w:rsidP="00986F73">
            <w:pPr>
              <w:pStyle w:val="BodyText"/>
              <w:rPr>
                <w:sz w:val="18"/>
                <w:szCs w:val="18"/>
              </w:rPr>
            </w:pPr>
            <w:r w:rsidRPr="002E0BCA">
              <w:rPr>
                <w:sz w:val="18"/>
                <w:szCs w:val="18"/>
              </w:rPr>
              <w:t>Net incurrence of liabilities</w:t>
            </w:r>
          </w:p>
        </w:tc>
        <w:tc>
          <w:tcPr>
            <w:tcW w:w="453" w:type="pct"/>
            <w:tcBorders>
              <w:top w:val="nil"/>
              <w:left w:val="nil"/>
              <w:bottom w:val="nil"/>
              <w:right w:val="nil"/>
            </w:tcBorders>
            <w:vAlign w:val="center"/>
            <w:hideMark/>
          </w:tcPr>
          <w:p w14:paraId="76CCB246" w14:textId="067D871B"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25E011C1" w14:textId="18B4C15F" w:rsidR="00986F73" w:rsidRPr="002E0BCA" w:rsidRDefault="00986F73" w:rsidP="00986F73">
            <w:pPr>
              <w:pStyle w:val="BodyText"/>
              <w:rPr>
                <w:sz w:val="18"/>
                <w:szCs w:val="18"/>
              </w:rPr>
            </w:pPr>
            <w:r w:rsidRPr="002E0BCA">
              <w:rPr>
                <w:sz w:val="18"/>
                <w:szCs w:val="18"/>
              </w:rPr>
              <w:t>564.06</w:t>
            </w:r>
          </w:p>
        </w:tc>
        <w:tc>
          <w:tcPr>
            <w:tcW w:w="664" w:type="pct"/>
            <w:tcBorders>
              <w:top w:val="nil"/>
              <w:left w:val="nil"/>
              <w:bottom w:val="nil"/>
              <w:right w:val="nil"/>
            </w:tcBorders>
            <w:vAlign w:val="center"/>
            <w:hideMark/>
          </w:tcPr>
          <w:p w14:paraId="2015E95D" w14:textId="696B1394" w:rsidR="00986F73" w:rsidRPr="002E0BCA" w:rsidRDefault="00986F73" w:rsidP="00986F73">
            <w:pPr>
              <w:pStyle w:val="BodyText"/>
              <w:rPr>
                <w:sz w:val="18"/>
                <w:szCs w:val="18"/>
              </w:rPr>
            </w:pPr>
            <w:r w:rsidRPr="002E0BCA">
              <w:rPr>
                <w:sz w:val="18"/>
                <w:szCs w:val="18"/>
              </w:rPr>
              <w:t>255.05</w:t>
            </w:r>
          </w:p>
        </w:tc>
        <w:tc>
          <w:tcPr>
            <w:tcW w:w="664" w:type="pct"/>
            <w:tcBorders>
              <w:top w:val="nil"/>
              <w:left w:val="nil"/>
              <w:bottom w:val="nil"/>
              <w:right w:val="nil"/>
            </w:tcBorders>
            <w:vAlign w:val="center"/>
            <w:hideMark/>
          </w:tcPr>
          <w:p w14:paraId="03A65CDF" w14:textId="4BDB0C33" w:rsidR="00986F73" w:rsidRPr="002E0BCA" w:rsidRDefault="00986F73" w:rsidP="00986F73">
            <w:pPr>
              <w:pStyle w:val="BodyText"/>
              <w:rPr>
                <w:sz w:val="18"/>
                <w:szCs w:val="18"/>
              </w:rPr>
            </w:pPr>
            <w:r w:rsidRPr="002E0BCA">
              <w:rPr>
                <w:sz w:val="18"/>
                <w:szCs w:val="18"/>
              </w:rPr>
              <w:t>247.4</w:t>
            </w:r>
            <w:r w:rsidR="0017667B">
              <w:rPr>
                <w:sz w:val="18"/>
                <w:szCs w:val="18"/>
              </w:rPr>
              <w:t>0</w:t>
            </w:r>
          </w:p>
        </w:tc>
        <w:tc>
          <w:tcPr>
            <w:tcW w:w="664" w:type="pct"/>
            <w:tcBorders>
              <w:top w:val="nil"/>
              <w:left w:val="nil"/>
              <w:bottom w:val="nil"/>
              <w:right w:val="nil"/>
            </w:tcBorders>
            <w:vAlign w:val="center"/>
            <w:hideMark/>
          </w:tcPr>
          <w:p w14:paraId="20458073" w14:textId="2D6FEEE6" w:rsidR="00986F73" w:rsidRPr="002E0BCA" w:rsidRDefault="00986F73" w:rsidP="00986F73">
            <w:pPr>
              <w:pStyle w:val="BodyText"/>
              <w:rPr>
                <w:sz w:val="18"/>
                <w:szCs w:val="18"/>
              </w:rPr>
            </w:pPr>
            <w:r w:rsidRPr="002E0BCA">
              <w:rPr>
                <w:sz w:val="18"/>
                <w:szCs w:val="18"/>
              </w:rPr>
              <w:t>2</w:t>
            </w:r>
            <w:r w:rsidR="00613F00">
              <w:rPr>
                <w:sz w:val="18"/>
                <w:szCs w:val="18"/>
              </w:rPr>
              <w:t>41.38</w:t>
            </w:r>
          </w:p>
        </w:tc>
      </w:tr>
      <w:tr w:rsidR="00986F73" w:rsidRPr="002E0BCA" w14:paraId="1B64E3D3" w14:textId="77777777" w:rsidTr="00986F73">
        <w:trPr>
          <w:trHeight w:val="300"/>
        </w:trPr>
        <w:tc>
          <w:tcPr>
            <w:tcW w:w="1135" w:type="pct"/>
            <w:tcBorders>
              <w:top w:val="nil"/>
              <w:left w:val="nil"/>
              <w:bottom w:val="nil"/>
              <w:right w:val="nil"/>
            </w:tcBorders>
            <w:vAlign w:val="center"/>
            <w:hideMark/>
          </w:tcPr>
          <w:p w14:paraId="0F1424AC" w14:textId="77777777" w:rsidR="00986F73" w:rsidRPr="002E0BCA" w:rsidRDefault="00986F73" w:rsidP="00986F73">
            <w:pPr>
              <w:pStyle w:val="BodyText"/>
              <w:rPr>
                <w:sz w:val="18"/>
                <w:szCs w:val="18"/>
              </w:rPr>
            </w:pPr>
            <w:r w:rsidRPr="002E0BCA">
              <w:rPr>
                <w:sz w:val="18"/>
                <w:szCs w:val="18"/>
              </w:rPr>
              <w:t>BFP_BP6_EUR</w:t>
            </w:r>
          </w:p>
        </w:tc>
        <w:tc>
          <w:tcPr>
            <w:tcW w:w="754" w:type="pct"/>
            <w:tcBorders>
              <w:top w:val="nil"/>
              <w:left w:val="nil"/>
              <w:bottom w:val="nil"/>
              <w:right w:val="nil"/>
            </w:tcBorders>
            <w:vAlign w:val="center"/>
            <w:hideMark/>
          </w:tcPr>
          <w:p w14:paraId="12CF9CE0" w14:textId="77777777" w:rsidR="00986F73" w:rsidRPr="002E0BCA" w:rsidRDefault="00986F73" w:rsidP="00986F73">
            <w:pPr>
              <w:pStyle w:val="BodyText"/>
              <w:rPr>
                <w:sz w:val="18"/>
                <w:szCs w:val="18"/>
              </w:rPr>
            </w:pPr>
            <w:r w:rsidRPr="002E0BCA">
              <w:rPr>
                <w:sz w:val="18"/>
                <w:szCs w:val="18"/>
              </w:rPr>
              <w:t>Portfolio investment</w:t>
            </w:r>
          </w:p>
        </w:tc>
        <w:tc>
          <w:tcPr>
            <w:tcW w:w="453" w:type="pct"/>
            <w:tcBorders>
              <w:top w:val="nil"/>
              <w:left w:val="nil"/>
              <w:bottom w:val="nil"/>
              <w:right w:val="nil"/>
            </w:tcBorders>
            <w:vAlign w:val="center"/>
            <w:hideMark/>
          </w:tcPr>
          <w:p w14:paraId="41C1EE4E" w14:textId="3A2CB663"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47DFF144" w14:textId="605DBCB8" w:rsidR="00986F73" w:rsidRPr="002E0BCA" w:rsidRDefault="00986F73" w:rsidP="00986F73">
            <w:pPr>
              <w:pStyle w:val="BodyText"/>
              <w:rPr>
                <w:sz w:val="18"/>
                <w:szCs w:val="18"/>
              </w:rPr>
            </w:pPr>
            <w:r w:rsidRPr="002E0BCA">
              <w:rPr>
                <w:sz w:val="18"/>
                <w:szCs w:val="18"/>
              </w:rPr>
              <w:t>1,087.82</w:t>
            </w:r>
          </w:p>
        </w:tc>
        <w:tc>
          <w:tcPr>
            <w:tcW w:w="664" w:type="pct"/>
            <w:tcBorders>
              <w:top w:val="nil"/>
              <w:left w:val="nil"/>
              <w:bottom w:val="nil"/>
              <w:right w:val="nil"/>
            </w:tcBorders>
            <w:vAlign w:val="center"/>
            <w:hideMark/>
          </w:tcPr>
          <w:p w14:paraId="753789C1" w14:textId="071DC6FF" w:rsidR="00986F73" w:rsidRPr="002E0BCA" w:rsidRDefault="00986F73" w:rsidP="00986F73">
            <w:pPr>
              <w:pStyle w:val="BodyText"/>
              <w:rPr>
                <w:sz w:val="18"/>
                <w:szCs w:val="18"/>
              </w:rPr>
            </w:pPr>
            <w:r w:rsidRPr="002E0BCA">
              <w:rPr>
                <w:sz w:val="18"/>
                <w:szCs w:val="18"/>
              </w:rPr>
              <w:t>343.85</w:t>
            </w:r>
          </w:p>
        </w:tc>
        <w:tc>
          <w:tcPr>
            <w:tcW w:w="664" w:type="pct"/>
            <w:tcBorders>
              <w:top w:val="nil"/>
              <w:left w:val="nil"/>
              <w:bottom w:val="nil"/>
              <w:right w:val="nil"/>
            </w:tcBorders>
            <w:vAlign w:val="center"/>
            <w:hideMark/>
          </w:tcPr>
          <w:p w14:paraId="6EAC98F6" w14:textId="1C67EA8C" w:rsidR="00986F73" w:rsidRPr="002E0BCA" w:rsidRDefault="00986F73" w:rsidP="00986F73">
            <w:pPr>
              <w:pStyle w:val="BodyText"/>
              <w:rPr>
                <w:sz w:val="18"/>
                <w:szCs w:val="18"/>
              </w:rPr>
            </w:pPr>
            <w:r w:rsidRPr="002E0BCA">
              <w:rPr>
                <w:sz w:val="18"/>
                <w:szCs w:val="18"/>
              </w:rPr>
              <w:t>909.03</w:t>
            </w:r>
          </w:p>
        </w:tc>
        <w:tc>
          <w:tcPr>
            <w:tcW w:w="664" w:type="pct"/>
            <w:tcBorders>
              <w:top w:val="nil"/>
              <w:left w:val="nil"/>
              <w:bottom w:val="nil"/>
              <w:right w:val="nil"/>
            </w:tcBorders>
            <w:vAlign w:val="center"/>
            <w:hideMark/>
          </w:tcPr>
          <w:p w14:paraId="6E750C47" w14:textId="599DC264" w:rsidR="00986F73" w:rsidRPr="002E0BCA" w:rsidRDefault="00613F00" w:rsidP="00986F73">
            <w:pPr>
              <w:pStyle w:val="BodyText"/>
              <w:rPr>
                <w:sz w:val="18"/>
                <w:szCs w:val="18"/>
              </w:rPr>
            </w:pPr>
            <w:r>
              <w:rPr>
                <w:sz w:val="18"/>
                <w:szCs w:val="18"/>
              </w:rPr>
              <w:t>450.36</w:t>
            </w:r>
          </w:p>
        </w:tc>
      </w:tr>
      <w:tr w:rsidR="00986F73" w:rsidRPr="002E0BCA" w14:paraId="4A74EC1B" w14:textId="77777777" w:rsidTr="00986F73">
        <w:trPr>
          <w:trHeight w:val="300"/>
        </w:trPr>
        <w:tc>
          <w:tcPr>
            <w:tcW w:w="1135" w:type="pct"/>
            <w:tcBorders>
              <w:top w:val="nil"/>
              <w:left w:val="nil"/>
              <w:bottom w:val="nil"/>
              <w:right w:val="nil"/>
            </w:tcBorders>
            <w:vAlign w:val="center"/>
            <w:hideMark/>
          </w:tcPr>
          <w:p w14:paraId="0884DC04" w14:textId="77777777" w:rsidR="00986F73" w:rsidRPr="002E0BCA" w:rsidRDefault="00986F73" w:rsidP="00986F73">
            <w:pPr>
              <w:pStyle w:val="BodyText"/>
              <w:rPr>
                <w:sz w:val="18"/>
                <w:szCs w:val="18"/>
              </w:rPr>
            </w:pPr>
            <w:r w:rsidRPr="002E0BCA">
              <w:rPr>
                <w:sz w:val="18"/>
                <w:szCs w:val="18"/>
              </w:rPr>
              <w:t>BFPA_BP6_EUR</w:t>
            </w:r>
          </w:p>
        </w:tc>
        <w:tc>
          <w:tcPr>
            <w:tcW w:w="754" w:type="pct"/>
            <w:tcBorders>
              <w:top w:val="nil"/>
              <w:left w:val="nil"/>
              <w:bottom w:val="nil"/>
              <w:right w:val="nil"/>
            </w:tcBorders>
            <w:vAlign w:val="center"/>
            <w:hideMark/>
          </w:tcPr>
          <w:p w14:paraId="6BF92811" w14:textId="77777777" w:rsidR="00986F73" w:rsidRPr="002E0BCA" w:rsidRDefault="00986F73" w:rsidP="00986F73">
            <w:pPr>
              <w:pStyle w:val="BodyText"/>
              <w:rPr>
                <w:sz w:val="18"/>
                <w:szCs w:val="18"/>
              </w:rPr>
            </w:pPr>
            <w:r w:rsidRPr="002E0BCA">
              <w:rPr>
                <w:sz w:val="18"/>
                <w:szCs w:val="18"/>
              </w:rPr>
              <w:t>Net acquisition of financial assets</w:t>
            </w:r>
          </w:p>
        </w:tc>
        <w:tc>
          <w:tcPr>
            <w:tcW w:w="453" w:type="pct"/>
            <w:tcBorders>
              <w:top w:val="nil"/>
              <w:left w:val="nil"/>
              <w:bottom w:val="nil"/>
              <w:right w:val="nil"/>
            </w:tcBorders>
            <w:vAlign w:val="center"/>
            <w:hideMark/>
          </w:tcPr>
          <w:p w14:paraId="5083113B" w14:textId="143765C0"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4F38E46B" w14:textId="2C472E0C" w:rsidR="00986F73" w:rsidRPr="002E0BCA" w:rsidRDefault="00986F73" w:rsidP="00986F73">
            <w:pPr>
              <w:pStyle w:val="BodyText"/>
              <w:rPr>
                <w:sz w:val="18"/>
                <w:szCs w:val="18"/>
              </w:rPr>
            </w:pPr>
            <w:r w:rsidRPr="002E0BCA">
              <w:rPr>
                <w:sz w:val="18"/>
                <w:szCs w:val="18"/>
              </w:rPr>
              <w:t>1,514.92</w:t>
            </w:r>
          </w:p>
        </w:tc>
        <w:tc>
          <w:tcPr>
            <w:tcW w:w="664" w:type="pct"/>
            <w:tcBorders>
              <w:top w:val="nil"/>
              <w:left w:val="nil"/>
              <w:bottom w:val="nil"/>
              <w:right w:val="nil"/>
            </w:tcBorders>
            <w:vAlign w:val="center"/>
            <w:hideMark/>
          </w:tcPr>
          <w:p w14:paraId="549FAA7F" w14:textId="41BE5E26" w:rsidR="00986F73" w:rsidRPr="002E0BCA" w:rsidRDefault="00986F73" w:rsidP="00986F73">
            <w:pPr>
              <w:pStyle w:val="BodyText"/>
              <w:rPr>
                <w:sz w:val="18"/>
                <w:szCs w:val="18"/>
              </w:rPr>
            </w:pPr>
            <w:r w:rsidRPr="002E0BCA">
              <w:rPr>
                <w:sz w:val="18"/>
                <w:szCs w:val="18"/>
              </w:rPr>
              <w:t>446.28</w:t>
            </w:r>
          </w:p>
        </w:tc>
        <w:tc>
          <w:tcPr>
            <w:tcW w:w="664" w:type="pct"/>
            <w:tcBorders>
              <w:top w:val="nil"/>
              <w:left w:val="nil"/>
              <w:bottom w:val="nil"/>
              <w:right w:val="nil"/>
            </w:tcBorders>
            <w:vAlign w:val="center"/>
            <w:hideMark/>
          </w:tcPr>
          <w:p w14:paraId="0C5CAADF" w14:textId="3F2E9ED6" w:rsidR="00986F73" w:rsidRPr="002E0BCA" w:rsidRDefault="00986F73" w:rsidP="00986F73">
            <w:pPr>
              <w:pStyle w:val="BodyText"/>
              <w:rPr>
                <w:sz w:val="18"/>
                <w:szCs w:val="18"/>
              </w:rPr>
            </w:pPr>
            <w:r w:rsidRPr="002E0BCA">
              <w:rPr>
                <w:sz w:val="18"/>
                <w:szCs w:val="18"/>
              </w:rPr>
              <w:t>901.9</w:t>
            </w:r>
            <w:r w:rsidR="00F316E3">
              <w:rPr>
                <w:sz w:val="18"/>
                <w:szCs w:val="18"/>
              </w:rPr>
              <w:t>0</w:t>
            </w:r>
          </w:p>
        </w:tc>
        <w:tc>
          <w:tcPr>
            <w:tcW w:w="664" w:type="pct"/>
            <w:tcBorders>
              <w:top w:val="nil"/>
              <w:left w:val="nil"/>
              <w:bottom w:val="nil"/>
              <w:right w:val="nil"/>
            </w:tcBorders>
            <w:vAlign w:val="center"/>
            <w:hideMark/>
          </w:tcPr>
          <w:p w14:paraId="5A13F398" w14:textId="7A905912" w:rsidR="00986F73" w:rsidRPr="002E0BCA" w:rsidRDefault="00613F00" w:rsidP="00986F73">
            <w:pPr>
              <w:pStyle w:val="BodyText"/>
              <w:rPr>
                <w:sz w:val="18"/>
                <w:szCs w:val="18"/>
              </w:rPr>
            </w:pPr>
            <w:r>
              <w:rPr>
                <w:sz w:val="18"/>
                <w:szCs w:val="18"/>
              </w:rPr>
              <w:t>499.59</w:t>
            </w:r>
          </w:p>
        </w:tc>
      </w:tr>
      <w:tr w:rsidR="00986F73" w:rsidRPr="002E0BCA" w14:paraId="7A14DCF6" w14:textId="77777777" w:rsidTr="00986F73">
        <w:trPr>
          <w:trHeight w:val="300"/>
        </w:trPr>
        <w:tc>
          <w:tcPr>
            <w:tcW w:w="1135" w:type="pct"/>
            <w:tcBorders>
              <w:top w:val="nil"/>
              <w:left w:val="nil"/>
              <w:bottom w:val="nil"/>
              <w:right w:val="nil"/>
            </w:tcBorders>
            <w:vAlign w:val="center"/>
            <w:hideMark/>
          </w:tcPr>
          <w:p w14:paraId="02929224" w14:textId="77777777" w:rsidR="00986F73" w:rsidRPr="002E0BCA" w:rsidRDefault="00986F73" w:rsidP="00986F73">
            <w:pPr>
              <w:pStyle w:val="BodyText"/>
              <w:rPr>
                <w:sz w:val="18"/>
                <w:szCs w:val="18"/>
              </w:rPr>
            </w:pPr>
            <w:r w:rsidRPr="002E0BCA">
              <w:rPr>
                <w:sz w:val="18"/>
                <w:szCs w:val="18"/>
              </w:rPr>
              <w:t>BFPL_BP6_EUR</w:t>
            </w:r>
          </w:p>
        </w:tc>
        <w:tc>
          <w:tcPr>
            <w:tcW w:w="754" w:type="pct"/>
            <w:tcBorders>
              <w:top w:val="nil"/>
              <w:left w:val="nil"/>
              <w:bottom w:val="nil"/>
              <w:right w:val="nil"/>
            </w:tcBorders>
            <w:vAlign w:val="center"/>
            <w:hideMark/>
          </w:tcPr>
          <w:p w14:paraId="4BFD29BF" w14:textId="77777777" w:rsidR="00986F73" w:rsidRPr="002E0BCA" w:rsidRDefault="00986F73" w:rsidP="00986F73">
            <w:pPr>
              <w:pStyle w:val="BodyText"/>
              <w:rPr>
                <w:sz w:val="18"/>
                <w:szCs w:val="18"/>
              </w:rPr>
            </w:pPr>
            <w:r w:rsidRPr="002E0BCA">
              <w:rPr>
                <w:sz w:val="18"/>
                <w:szCs w:val="18"/>
              </w:rPr>
              <w:t>Net incurrence of liabilities</w:t>
            </w:r>
          </w:p>
        </w:tc>
        <w:tc>
          <w:tcPr>
            <w:tcW w:w="453" w:type="pct"/>
            <w:tcBorders>
              <w:top w:val="nil"/>
              <w:left w:val="nil"/>
              <w:bottom w:val="nil"/>
              <w:right w:val="nil"/>
            </w:tcBorders>
            <w:vAlign w:val="center"/>
            <w:hideMark/>
          </w:tcPr>
          <w:p w14:paraId="4A3766D8" w14:textId="0EB605DF"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4A7150DF" w14:textId="780BF913" w:rsidR="00986F73" w:rsidRPr="002E0BCA" w:rsidRDefault="00986F73" w:rsidP="00986F73">
            <w:pPr>
              <w:pStyle w:val="BodyText"/>
              <w:rPr>
                <w:sz w:val="18"/>
                <w:szCs w:val="18"/>
              </w:rPr>
            </w:pPr>
            <w:r w:rsidRPr="002E0BCA">
              <w:rPr>
                <w:sz w:val="18"/>
                <w:szCs w:val="18"/>
              </w:rPr>
              <w:t>427.1</w:t>
            </w:r>
            <w:r w:rsidR="00F316E3">
              <w:rPr>
                <w:sz w:val="18"/>
                <w:szCs w:val="18"/>
              </w:rPr>
              <w:t>0</w:t>
            </w:r>
          </w:p>
        </w:tc>
        <w:tc>
          <w:tcPr>
            <w:tcW w:w="664" w:type="pct"/>
            <w:tcBorders>
              <w:top w:val="nil"/>
              <w:left w:val="nil"/>
              <w:bottom w:val="nil"/>
              <w:right w:val="nil"/>
            </w:tcBorders>
            <w:vAlign w:val="center"/>
            <w:hideMark/>
          </w:tcPr>
          <w:p w14:paraId="78386422" w14:textId="7E5F4F86" w:rsidR="00986F73" w:rsidRPr="002E0BCA" w:rsidRDefault="00986F73" w:rsidP="00986F73">
            <w:pPr>
              <w:pStyle w:val="BodyText"/>
              <w:rPr>
                <w:sz w:val="18"/>
                <w:szCs w:val="18"/>
              </w:rPr>
            </w:pPr>
            <w:r w:rsidRPr="002E0BCA">
              <w:rPr>
                <w:sz w:val="18"/>
                <w:szCs w:val="18"/>
              </w:rPr>
              <w:t>102.42</w:t>
            </w:r>
          </w:p>
        </w:tc>
        <w:tc>
          <w:tcPr>
            <w:tcW w:w="664" w:type="pct"/>
            <w:tcBorders>
              <w:top w:val="nil"/>
              <w:left w:val="nil"/>
              <w:bottom w:val="nil"/>
              <w:right w:val="nil"/>
            </w:tcBorders>
            <w:vAlign w:val="center"/>
            <w:hideMark/>
          </w:tcPr>
          <w:p w14:paraId="2666667D" w14:textId="297AD12D" w:rsidR="00986F73" w:rsidRPr="002E0BCA" w:rsidRDefault="00986F73" w:rsidP="00986F73">
            <w:pPr>
              <w:pStyle w:val="BodyText"/>
              <w:rPr>
                <w:sz w:val="18"/>
                <w:szCs w:val="18"/>
              </w:rPr>
            </w:pPr>
            <w:r w:rsidRPr="002E0BCA">
              <w:rPr>
                <w:sz w:val="18"/>
                <w:szCs w:val="18"/>
              </w:rPr>
              <w:t>-7.13</w:t>
            </w:r>
          </w:p>
        </w:tc>
        <w:tc>
          <w:tcPr>
            <w:tcW w:w="664" w:type="pct"/>
            <w:tcBorders>
              <w:top w:val="nil"/>
              <w:left w:val="nil"/>
              <w:bottom w:val="nil"/>
              <w:right w:val="nil"/>
            </w:tcBorders>
            <w:vAlign w:val="center"/>
            <w:hideMark/>
          </w:tcPr>
          <w:p w14:paraId="41767FE2" w14:textId="67B76ACF" w:rsidR="00986F73" w:rsidRPr="002E0BCA" w:rsidRDefault="00613F00" w:rsidP="00986F73">
            <w:pPr>
              <w:pStyle w:val="BodyText"/>
              <w:rPr>
                <w:sz w:val="18"/>
                <w:szCs w:val="18"/>
              </w:rPr>
            </w:pPr>
            <w:r>
              <w:rPr>
                <w:sz w:val="18"/>
                <w:szCs w:val="18"/>
              </w:rPr>
              <w:t>49.22</w:t>
            </w:r>
          </w:p>
        </w:tc>
      </w:tr>
      <w:tr w:rsidR="00986F73" w:rsidRPr="002E0BCA" w14:paraId="278DCAB0" w14:textId="77777777" w:rsidTr="00986F73">
        <w:trPr>
          <w:trHeight w:val="720"/>
        </w:trPr>
        <w:tc>
          <w:tcPr>
            <w:tcW w:w="1135" w:type="pct"/>
            <w:tcBorders>
              <w:top w:val="nil"/>
              <w:left w:val="nil"/>
              <w:bottom w:val="nil"/>
              <w:right w:val="nil"/>
            </w:tcBorders>
            <w:vAlign w:val="center"/>
            <w:hideMark/>
          </w:tcPr>
          <w:p w14:paraId="0D6DBDBC" w14:textId="77777777" w:rsidR="00986F73" w:rsidRPr="002E0BCA" w:rsidRDefault="00986F73" w:rsidP="00986F73">
            <w:pPr>
              <w:pStyle w:val="BodyText"/>
              <w:rPr>
                <w:sz w:val="18"/>
                <w:szCs w:val="18"/>
              </w:rPr>
            </w:pPr>
            <w:r w:rsidRPr="002E0BCA">
              <w:rPr>
                <w:sz w:val="18"/>
                <w:szCs w:val="18"/>
              </w:rPr>
              <w:t>BFF_BP6_EUR</w:t>
            </w:r>
          </w:p>
        </w:tc>
        <w:tc>
          <w:tcPr>
            <w:tcW w:w="754" w:type="pct"/>
            <w:tcBorders>
              <w:top w:val="nil"/>
              <w:left w:val="nil"/>
              <w:bottom w:val="nil"/>
              <w:right w:val="nil"/>
            </w:tcBorders>
            <w:vAlign w:val="center"/>
            <w:hideMark/>
          </w:tcPr>
          <w:p w14:paraId="46148C38" w14:textId="77777777" w:rsidR="00986F73" w:rsidRPr="002E0BCA" w:rsidRDefault="00986F73" w:rsidP="00986F73">
            <w:pPr>
              <w:pStyle w:val="BodyText"/>
              <w:rPr>
                <w:sz w:val="18"/>
                <w:szCs w:val="18"/>
              </w:rPr>
            </w:pPr>
            <w:r w:rsidRPr="002E0BCA">
              <w:rPr>
                <w:sz w:val="18"/>
                <w:szCs w:val="18"/>
              </w:rPr>
              <w:t xml:space="preserve">Financial derivatives (other than reserves) and </w:t>
            </w:r>
            <w:r w:rsidRPr="002E0BCA">
              <w:rPr>
                <w:sz w:val="18"/>
                <w:szCs w:val="18"/>
              </w:rPr>
              <w:lastRenderedPageBreak/>
              <w:t>employee stock options</w:t>
            </w:r>
          </w:p>
        </w:tc>
        <w:tc>
          <w:tcPr>
            <w:tcW w:w="453" w:type="pct"/>
            <w:tcBorders>
              <w:top w:val="nil"/>
              <w:left w:val="nil"/>
              <w:bottom w:val="nil"/>
              <w:right w:val="nil"/>
            </w:tcBorders>
            <w:noWrap/>
            <w:vAlign w:val="bottom"/>
            <w:hideMark/>
          </w:tcPr>
          <w:p w14:paraId="1D541FA8" w14:textId="028981A3"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3F4F254E" w14:textId="703EF60C" w:rsidR="00986F73" w:rsidRPr="002E0BCA" w:rsidRDefault="00986F73" w:rsidP="00986F73">
            <w:pPr>
              <w:pStyle w:val="BodyText"/>
              <w:rPr>
                <w:sz w:val="18"/>
                <w:szCs w:val="18"/>
              </w:rPr>
            </w:pPr>
            <w:r w:rsidRPr="002E0BCA">
              <w:rPr>
                <w:sz w:val="18"/>
                <w:szCs w:val="18"/>
              </w:rPr>
              <w:t>-39.32</w:t>
            </w:r>
          </w:p>
        </w:tc>
        <w:tc>
          <w:tcPr>
            <w:tcW w:w="664" w:type="pct"/>
            <w:tcBorders>
              <w:top w:val="nil"/>
              <w:left w:val="nil"/>
              <w:bottom w:val="nil"/>
              <w:right w:val="nil"/>
            </w:tcBorders>
            <w:noWrap/>
            <w:vAlign w:val="bottom"/>
            <w:hideMark/>
          </w:tcPr>
          <w:p w14:paraId="5A5700CB" w14:textId="3A720E2B" w:rsidR="00986F73" w:rsidRPr="002E0BCA" w:rsidRDefault="00986F73" w:rsidP="00986F73">
            <w:pPr>
              <w:pStyle w:val="BodyText"/>
              <w:rPr>
                <w:sz w:val="18"/>
                <w:szCs w:val="18"/>
              </w:rPr>
            </w:pPr>
            <w:r w:rsidRPr="002E0BCA">
              <w:rPr>
                <w:sz w:val="18"/>
                <w:szCs w:val="18"/>
              </w:rPr>
              <w:t>-91.5</w:t>
            </w:r>
            <w:r w:rsidR="00F316E3">
              <w:rPr>
                <w:sz w:val="18"/>
                <w:szCs w:val="18"/>
              </w:rPr>
              <w:t>0</w:t>
            </w:r>
          </w:p>
        </w:tc>
        <w:tc>
          <w:tcPr>
            <w:tcW w:w="664" w:type="pct"/>
            <w:tcBorders>
              <w:top w:val="nil"/>
              <w:left w:val="nil"/>
              <w:bottom w:val="nil"/>
              <w:right w:val="nil"/>
            </w:tcBorders>
            <w:noWrap/>
            <w:vAlign w:val="bottom"/>
            <w:hideMark/>
          </w:tcPr>
          <w:p w14:paraId="56C65552" w14:textId="44965014" w:rsidR="00986F73" w:rsidRPr="002E0BCA" w:rsidRDefault="00986F73" w:rsidP="00986F73">
            <w:pPr>
              <w:pStyle w:val="BodyText"/>
              <w:rPr>
                <w:sz w:val="18"/>
                <w:szCs w:val="18"/>
              </w:rPr>
            </w:pPr>
            <w:r w:rsidRPr="002E0BCA">
              <w:rPr>
                <w:sz w:val="18"/>
                <w:szCs w:val="18"/>
              </w:rPr>
              <w:t>-7.25</w:t>
            </w:r>
          </w:p>
        </w:tc>
        <w:tc>
          <w:tcPr>
            <w:tcW w:w="664" w:type="pct"/>
            <w:tcBorders>
              <w:top w:val="nil"/>
              <w:left w:val="nil"/>
              <w:bottom w:val="nil"/>
              <w:right w:val="nil"/>
            </w:tcBorders>
            <w:noWrap/>
            <w:vAlign w:val="bottom"/>
            <w:hideMark/>
          </w:tcPr>
          <w:p w14:paraId="11C40202" w14:textId="558ADB8B" w:rsidR="00986F73" w:rsidRPr="002E0BCA" w:rsidRDefault="00986F73" w:rsidP="00986F73">
            <w:pPr>
              <w:pStyle w:val="BodyText"/>
              <w:rPr>
                <w:sz w:val="18"/>
                <w:szCs w:val="18"/>
              </w:rPr>
            </w:pPr>
            <w:r w:rsidRPr="002E0BCA">
              <w:rPr>
                <w:sz w:val="18"/>
                <w:szCs w:val="18"/>
              </w:rPr>
              <w:t>-</w:t>
            </w:r>
            <w:r w:rsidR="00111D03">
              <w:rPr>
                <w:sz w:val="18"/>
                <w:szCs w:val="18"/>
              </w:rPr>
              <w:t>28.75</w:t>
            </w:r>
          </w:p>
        </w:tc>
      </w:tr>
      <w:tr w:rsidR="00986F73" w:rsidRPr="002E0BCA" w14:paraId="5B323AA6" w14:textId="77777777" w:rsidTr="00986F73">
        <w:trPr>
          <w:trHeight w:val="300"/>
        </w:trPr>
        <w:tc>
          <w:tcPr>
            <w:tcW w:w="1135" w:type="pct"/>
            <w:tcBorders>
              <w:top w:val="nil"/>
              <w:left w:val="nil"/>
              <w:bottom w:val="nil"/>
              <w:right w:val="nil"/>
            </w:tcBorders>
            <w:vAlign w:val="center"/>
            <w:hideMark/>
          </w:tcPr>
          <w:p w14:paraId="05A5921D" w14:textId="77777777" w:rsidR="00986F73" w:rsidRPr="002E0BCA" w:rsidRDefault="00986F73" w:rsidP="00986F73">
            <w:pPr>
              <w:pStyle w:val="BodyText"/>
              <w:rPr>
                <w:sz w:val="18"/>
                <w:szCs w:val="18"/>
              </w:rPr>
            </w:pPr>
            <w:r w:rsidRPr="002E0BCA">
              <w:rPr>
                <w:sz w:val="18"/>
                <w:szCs w:val="18"/>
              </w:rPr>
              <w:t>BFFA_BP6_EUR</w:t>
            </w:r>
          </w:p>
        </w:tc>
        <w:tc>
          <w:tcPr>
            <w:tcW w:w="754" w:type="pct"/>
            <w:tcBorders>
              <w:top w:val="nil"/>
              <w:left w:val="nil"/>
              <w:bottom w:val="nil"/>
              <w:right w:val="nil"/>
            </w:tcBorders>
            <w:vAlign w:val="center"/>
            <w:hideMark/>
          </w:tcPr>
          <w:p w14:paraId="3BE323A6" w14:textId="77777777" w:rsidR="00986F73" w:rsidRPr="002E0BCA" w:rsidRDefault="00986F73" w:rsidP="00986F73">
            <w:pPr>
              <w:pStyle w:val="BodyText"/>
              <w:rPr>
                <w:sz w:val="18"/>
                <w:szCs w:val="18"/>
              </w:rPr>
            </w:pPr>
            <w:r w:rsidRPr="002E0BCA">
              <w:rPr>
                <w:sz w:val="18"/>
                <w:szCs w:val="18"/>
              </w:rPr>
              <w:t>Net acquisition of financial assets</w:t>
            </w:r>
          </w:p>
        </w:tc>
        <w:tc>
          <w:tcPr>
            <w:tcW w:w="453" w:type="pct"/>
            <w:tcBorders>
              <w:top w:val="nil"/>
              <w:left w:val="nil"/>
              <w:bottom w:val="nil"/>
              <w:right w:val="nil"/>
            </w:tcBorders>
            <w:noWrap/>
            <w:vAlign w:val="bottom"/>
            <w:hideMark/>
          </w:tcPr>
          <w:p w14:paraId="13DB6B3A" w14:textId="4B1539E3"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63AD5454" w14:textId="085AA3DE" w:rsidR="00986F73" w:rsidRPr="002E0BCA" w:rsidRDefault="00986F73" w:rsidP="00986F73">
            <w:pPr>
              <w:pStyle w:val="BodyText"/>
              <w:rPr>
                <w:sz w:val="18"/>
                <w:szCs w:val="18"/>
              </w:rPr>
            </w:pPr>
            <w:r w:rsidRPr="002E0BCA">
              <w:rPr>
                <w:sz w:val="18"/>
                <w:szCs w:val="18"/>
              </w:rPr>
              <w:t>-167.94</w:t>
            </w:r>
          </w:p>
        </w:tc>
        <w:tc>
          <w:tcPr>
            <w:tcW w:w="664" w:type="pct"/>
            <w:tcBorders>
              <w:top w:val="nil"/>
              <w:left w:val="nil"/>
              <w:bottom w:val="nil"/>
              <w:right w:val="nil"/>
            </w:tcBorders>
            <w:noWrap/>
            <w:vAlign w:val="bottom"/>
            <w:hideMark/>
          </w:tcPr>
          <w:p w14:paraId="0B890691" w14:textId="184D2C6E" w:rsidR="00986F73" w:rsidRPr="002E0BCA" w:rsidRDefault="00986F73" w:rsidP="00986F73">
            <w:pPr>
              <w:pStyle w:val="BodyText"/>
              <w:rPr>
                <w:sz w:val="18"/>
                <w:szCs w:val="18"/>
              </w:rPr>
            </w:pPr>
            <w:r w:rsidRPr="002E0BCA">
              <w:rPr>
                <w:sz w:val="18"/>
                <w:szCs w:val="18"/>
              </w:rPr>
              <w:t>-231.71</w:t>
            </w:r>
          </w:p>
        </w:tc>
        <w:tc>
          <w:tcPr>
            <w:tcW w:w="664" w:type="pct"/>
            <w:tcBorders>
              <w:top w:val="nil"/>
              <w:left w:val="nil"/>
              <w:bottom w:val="nil"/>
              <w:right w:val="nil"/>
            </w:tcBorders>
            <w:noWrap/>
            <w:vAlign w:val="bottom"/>
            <w:hideMark/>
          </w:tcPr>
          <w:p w14:paraId="22CD994E" w14:textId="63AE34F3" w:rsidR="00986F73" w:rsidRPr="002E0BCA" w:rsidRDefault="00986F73" w:rsidP="00986F73">
            <w:pPr>
              <w:pStyle w:val="BodyText"/>
              <w:rPr>
                <w:sz w:val="18"/>
                <w:szCs w:val="18"/>
              </w:rPr>
            </w:pPr>
            <w:r w:rsidRPr="002E0BCA">
              <w:rPr>
                <w:sz w:val="18"/>
                <w:szCs w:val="18"/>
              </w:rPr>
              <w:t>-119.94</w:t>
            </w:r>
          </w:p>
        </w:tc>
        <w:tc>
          <w:tcPr>
            <w:tcW w:w="664" w:type="pct"/>
            <w:tcBorders>
              <w:top w:val="nil"/>
              <w:left w:val="nil"/>
              <w:bottom w:val="nil"/>
              <w:right w:val="nil"/>
            </w:tcBorders>
            <w:noWrap/>
            <w:vAlign w:val="bottom"/>
            <w:hideMark/>
          </w:tcPr>
          <w:p w14:paraId="447F1AC1" w14:textId="2D3248F0" w:rsidR="00986F73" w:rsidRPr="002E0BCA" w:rsidRDefault="00986F73" w:rsidP="00986F73">
            <w:pPr>
              <w:pStyle w:val="BodyText"/>
              <w:rPr>
                <w:sz w:val="18"/>
                <w:szCs w:val="18"/>
              </w:rPr>
            </w:pPr>
            <w:r w:rsidRPr="002E0BCA">
              <w:rPr>
                <w:sz w:val="18"/>
                <w:szCs w:val="18"/>
              </w:rPr>
              <w:t>-</w:t>
            </w:r>
            <w:r w:rsidR="00111D03">
              <w:rPr>
                <w:sz w:val="18"/>
                <w:szCs w:val="18"/>
              </w:rPr>
              <w:t>8.52</w:t>
            </w:r>
          </w:p>
        </w:tc>
      </w:tr>
      <w:tr w:rsidR="00986F73" w:rsidRPr="002E0BCA" w14:paraId="14BA259A" w14:textId="77777777" w:rsidTr="00986F73">
        <w:trPr>
          <w:trHeight w:val="300"/>
        </w:trPr>
        <w:tc>
          <w:tcPr>
            <w:tcW w:w="1135" w:type="pct"/>
            <w:tcBorders>
              <w:top w:val="nil"/>
              <w:left w:val="nil"/>
              <w:bottom w:val="nil"/>
              <w:right w:val="nil"/>
            </w:tcBorders>
            <w:vAlign w:val="center"/>
            <w:hideMark/>
          </w:tcPr>
          <w:p w14:paraId="3100D8A8" w14:textId="77777777" w:rsidR="00986F73" w:rsidRPr="002E0BCA" w:rsidRDefault="00986F73" w:rsidP="00986F73">
            <w:pPr>
              <w:pStyle w:val="BodyText"/>
              <w:rPr>
                <w:sz w:val="18"/>
                <w:szCs w:val="18"/>
              </w:rPr>
            </w:pPr>
            <w:r w:rsidRPr="002E0BCA">
              <w:rPr>
                <w:sz w:val="18"/>
                <w:szCs w:val="18"/>
              </w:rPr>
              <w:t>BFFL_BP6_EUR</w:t>
            </w:r>
          </w:p>
        </w:tc>
        <w:tc>
          <w:tcPr>
            <w:tcW w:w="754" w:type="pct"/>
            <w:tcBorders>
              <w:top w:val="nil"/>
              <w:left w:val="nil"/>
              <w:bottom w:val="nil"/>
              <w:right w:val="nil"/>
            </w:tcBorders>
            <w:vAlign w:val="center"/>
            <w:hideMark/>
          </w:tcPr>
          <w:p w14:paraId="08848385" w14:textId="77777777" w:rsidR="00986F73" w:rsidRPr="002E0BCA" w:rsidRDefault="00986F73" w:rsidP="00986F73">
            <w:pPr>
              <w:pStyle w:val="BodyText"/>
              <w:rPr>
                <w:sz w:val="18"/>
                <w:szCs w:val="18"/>
              </w:rPr>
            </w:pPr>
            <w:r w:rsidRPr="002E0BCA">
              <w:rPr>
                <w:sz w:val="18"/>
                <w:szCs w:val="18"/>
              </w:rPr>
              <w:t>Net incurrence of liabilities</w:t>
            </w:r>
          </w:p>
        </w:tc>
        <w:tc>
          <w:tcPr>
            <w:tcW w:w="453" w:type="pct"/>
            <w:tcBorders>
              <w:top w:val="nil"/>
              <w:left w:val="nil"/>
              <w:bottom w:val="nil"/>
              <w:right w:val="nil"/>
            </w:tcBorders>
            <w:noWrap/>
            <w:vAlign w:val="bottom"/>
            <w:hideMark/>
          </w:tcPr>
          <w:p w14:paraId="5EB63AAA" w14:textId="7D24DFEC"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0FF57230" w14:textId="0AAF5E8B" w:rsidR="00986F73" w:rsidRPr="002E0BCA" w:rsidRDefault="00986F73" w:rsidP="00986F73">
            <w:pPr>
              <w:pStyle w:val="BodyText"/>
              <w:rPr>
                <w:sz w:val="18"/>
                <w:szCs w:val="18"/>
              </w:rPr>
            </w:pPr>
            <w:r w:rsidRPr="002E0BCA">
              <w:rPr>
                <w:sz w:val="18"/>
                <w:szCs w:val="18"/>
              </w:rPr>
              <w:t>-128.62</w:t>
            </w:r>
          </w:p>
        </w:tc>
        <w:tc>
          <w:tcPr>
            <w:tcW w:w="664" w:type="pct"/>
            <w:tcBorders>
              <w:top w:val="nil"/>
              <w:left w:val="nil"/>
              <w:bottom w:val="nil"/>
              <w:right w:val="nil"/>
            </w:tcBorders>
            <w:noWrap/>
            <w:vAlign w:val="bottom"/>
            <w:hideMark/>
          </w:tcPr>
          <w:p w14:paraId="562A5A87" w14:textId="04CAAD14" w:rsidR="00986F73" w:rsidRPr="002E0BCA" w:rsidRDefault="00986F73" w:rsidP="00986F73">
            <w:pPr>
              <w:pStyle w:val="BodyText"/>
              <w:rPr>
                <w:sz w:val="18"/>
                <w:szCs w:val="18"/>
              </w:rPr>
            </w:pPr>
            <w:r w:rsidRPr="002E0BCA">
              <w:rPr>
                <w:sz w:val="18"/>
                <w:szCs w:val="18"/>
              </w:rPr>
              <w:t>-140.21</w:t>
            </w:r>
          </w:p>
        </w:tc>
        <w:tc>
          <w:tcPr>
            <w:tcW w:w="664" w:type="pct"/>
            <w:tcBorders>
              <w:top w:val="nil"/>
              <w:left w:val="nil"/>
              <w:bottom w:val="nil"/>
              <w:right w:val="nil"/>
            </w:tcBorders>
            <w:noWrap/>
            <w:vAlign w:val="bottom"/>
            <w:hideMark/>
          </w:tcPr>
          <w:p w14:paraId="31DFC4A3" w14:textId="6E5E7CAE" w:rsidR="00986F73" w:rsidRPr="002E0BCA" w:rsidRDefault="00986F73" w:rsidP="00986F73">
            <w:pPr>
              <w:pStyle w:val="BodyText"/>
              <w:rPr>
                <w:sz w:val="18"/>
                <w:szCs w:val="18"/>
              </w:rPr>
            </w:pPr>
            <w:r w:rsidRPr="002E0BCA">
              <w:rPr>
                <w:sz w:val="18"/>
                <w:szCs w:val="18"/>
              </w:rPr>
              <w:t>-112.69</w:t>
            </w:r>
          </w:p>
        </w:tc>
        <w:tc>
          <w:tcPr>
            <w:tcW w:w="664" w:type="pct"/>
            <w:tcBorders>
              <w:top w:val="nil"/>
              <w:left w:val="nil"/>
              <w:bottom w:val="nil"/>
              <w:right w:val="nil"/>
            </w:tcBorders>
            <w:noWrap/>
            <w:vAlign w:val="bottom"/>
            <w:hideMark/>
          </w:tcPr>
          <w:p w14:paraId="708761A7" w14:textId="39E203B1" w:rsidR="00986F73" w:rsidRPr="002E0BCA" w:rsidRDefault="00111D03" w:rsidP="00986F73">
            <w:pPr>
              <w:pStyle w:val="BodyText"/>
              <w:rPr>
                <w:sz w:val="18"/>
                <w:szCs w:val="18"/>
              </w:rPr>
            </w:pPr>
            <w:r>
              <w:rPr>
                <w:sz w:val="18"/>
                <w:szCs w:val="18"/>
              </w:rPr>
              <w:t>20.23</w:t>
            </w:r>
          </w:p>
        </w:tc>
      </w:tr>
      <w:tr w:rsidR="00986F73" w:rsidRPr="002E0BCA" w14:paraId="126FA246" w14:textId="77777777" w:rsidTr="00986F73">
        <w:trPr>
          <w:trHeight w:val="300"/>
        </w:trPr>
        <w:tc>
          <w:tcPr>
            <w:tcW w:w="1135" w:type="pct"/>
            <w:tcBorders>
              <w:top w:val="nil"/>
              <w:left w:val="nil"/>
              <w:bottom w:val="nil"/>
              <w:right w:val="nil"/>
            </w:tcBorders>
            <w:vAlign w:val="center"/>
            <w:hideMark/>
          </w:tcPr>
          <w:p w14:paraId="44414802" w14:textId="77777777" w:rsidR="00986F73" w:rsidRPr="002E0BCA" w:rsidRDefault="00986F73" w:rsidP="00986F73">
            <w:pPr>
              <w:pStyle w:val="BodyText"/>
              <w:rPr>
                <w:sz w:val="18"/>
                <w:szCs w:val="18"/>
              </w:rPr>
            </w:pPr>
            <w:r w:rsidRPr="002E0BCA">
              <w:rPr>
                <w:sz w:val="18"/>
                <w:szCs w:val="18"/>
              </w:rPr>
              <w:t>BFO_BP6_EUR</w:t>
            </w:r>
          </w:p>
        </w:tc>
        <w:tc>
          <w:tcPr>
            <w:tcW w:w="754" w:type="pct"/>
            <w:tcBorders>
              <w:top w:val="nil"/>
              <w:left w:val="nil"/>
              <w:bottom w:val="nil"/>
              <w:right w:val="nil"/>
            </w:tcBorders>
            <w:vAlign w:val="center"/>
            <w:hideMark/>
          </w:tcPr>
          <w:p w14:paraId="17743E02" w14:textId="77777777" w:rsidR="00986F73" w:rsidRPr="002E0BCA" w:rsidRDefault="00986F73" w:rsidP="00986F73">
            <w:pPr>
              <w:pStyle w:val="BodyText"/>
              <w:rPr>
                <w:sz w:val="18"/>
                <w:szCs w:val="18"/>
              </w:rPr>
            </w:pPr>
            <w:r w:rsidRPr="002E0BCA">
              <w:rPr>
                <w:sz w:val="18"/>
                <w:szCs w:val="18"/>
              </w:rPr>
              <w:t>Other investment</w:t>
            </w:r>
          </w:p>
        </w:tc>
        <w:tc>
          <w:tcPr>
            <w:tcW w:w="453" w:type="pct"/>
            <w:tcBorders>
              <w:top w:val="nil"/>
              <w:left w:val="nil"/>
              <w:bottom w:val="nil"/>
              <w:right w:val="nil"/>
            </w:tcBorders>
            <w:vAlign w:val="center"/>
            <w:hideMark/>
          </w:tcPr>
          <w:p w14:paraId="617B9EED" w14:textId="2EB4671B"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5E8CDFE2" w14:textId="59E44D6D" w:rsidR="00986F73" w:rsidRPr="002E0BCA" w:rsidRDefault="00986F73" w:rsidP="00986F73">
            <w:pPr>
              <w:pStyle w:val="BodyText"/>
              <w:rPr>
                <w:sz w:val="18"/>
                <w:szCs w:val="18"/>
              </w:rPr>
            </w:pPr>
            <w:r w:rsidRPr="002E0BCA">
              <w:rPr>
                <w:sz w:val="18"/>
                <w:szCs w:val="18"/>
              </w:rPr>
              <w:t>-413.35</w:t>
            </w:r>
          </w:p>
        </w:tc>
        <w:tc>
          <w:tcPr>
            <w:tcW w:w="664" w:type="pct"/>
            <w:tcBorders>
              <w:top w:val="nil"/>
              <w:left w:val="nil"/>
              <w:bottom w:val="nil"/>
              <w:right w:val="nil"/>
            </w:tcBorders>
            <w:vAlign w:val="center"/>
            <w:hideMark/>
          </w:tcPr>
          <w:p w14:paraId="5D75CF9F" w14:textId="267B278A" w:rsidR="00986F73" w:rsidRPr="002E0BCA" w:rsidRDefault="00986F73" w:rsidP="00986F73">
            <w:pPr>
              <w:pStyle w:val="BodyText"/>
              <w:rPr>
                <w:sz w:val="18"/>
                <w:szCs w:val="18"/>
              </w:rPr>
            </w:pPr>
            <w:r w:rsidRPr="002E0BCA">
              <w:rPr>
                <w:sz w:val="18"/>
                <w:szCs w:val="18"/>
              </w:rPr>
              <w:t>270.67</w:t>
            </w:r>
          </w:p>
        </w:tc>
        <w:tc>
          <w:tcPr>
            <w:tcW w:w="664" w:type="pct"/>
            <w:tcBorders>
              <w:top w:val="nil"/>
              <w:left w:val="nil"/>
              <w:bottom w:val="nil"/>
              <w:right w:val="nil"/>
            </w:tcBorders>
            <w:vAlign w:val="center"/>
            <w:hideMark/>
          </w:tcPr>
          <w:p w14:paraId="0BAADD88" w14:textId="5DA8A3E9" w:rsidR="00986F73" w:rsidRPr="002E0BCA" w:rsidRDefault="00986F73" w:rsidP="00986F73">
            <w:pPr>
              <w:pStyle w:val="BodyText"/>
              <w:rPr>
                <w:sz w:val="18"/>
                <w:szCs w:val="18"/>
              </w:rPr>
            </w:pPr>
            <w:r w:rsidRPr="002E0BCA">
              <w:rPr>
                <w:sz w:val="18"/>
                <w:szCs w:val="18"/>
              </w:rPr>
              <w:t>-173.43</w:t>
            </w:r>
          </w:p>
        </w:tc>
        <w:tc>
          <w:tcPr>
            <w:tcW w:w="664" w:type="pct"/>
            <w:tcBorders>
              <w:top w:val="nil"/>
              <w:left w:val="nil"/>
              <w:bottom w:val="nil"/>
              <w:right w:val="nil"/>
            </w:tcBorders>
            <w:vAlign w:val="center"/>
            <w:hideMark/>
          </w:tcPr>
          <w:p w14:paraId="35016AEC" w14:textId="29A50620" w:rsidR="00986F73" w:rsidRPr="002E0BCA" w:rsidRDefault="00111D03" w:rsidP="00986F73">
            <w:pPr>
              <w:pStyle w:val="BodyText"/>
              <w:rPr>
                <w:sz w:val="18"/>
                <w:szCs w:val="18"/>
              </w:rPr>
            </w:pPr>
            <w:r>
              <w:rPr>
                <w:sz w:val="18"/>
                <w:szCs w:val="18"/>
              </w:rPr>
              <w:t>541.88</w:t>
            </w:r>
          </w:p>
        </w:tc>
      </w:tr>
      <w:tr w:rsidR="00986F73" w:rsidRPr="002E0BCA" w14:paraId="0328167F" w14:textId="77777777" w:rsidTr="00986F73">
        <w:trPr>
          <w:trHeight w:val="300"/>
        </w:trPr>
        <w:tc>
          <w:tcPr>
            <w:tcW w:w="1135" w:type="pct"/>
            <w:tcBorders>
              <w:top w:val="nil"/>
              <w:left w:val="nil"/>
              <w:bottom w:val="nil"/>
              <w:right w:val="nil"/>
            </w:tcBorders>
            <w:vAlign w:val="center"/>
            <w:hideMark/>
          </w:tcPr>
          <w:p w14:paraId="5FB1164B" w14:textId="77777777" w:rsidR="00986F73" w:rsidRPr="002E0BCA" w:rsidRDefault="00986F73" w:rsidP="00986F73">
            <w:pPr>
              <w:pStyle w:val="BodyText"/>
              <w:rPr>
                <w:sz w:val="18"/>
                <w:szCs w:val="18"/>
              </w:rPr>
            </w:pPr>
            <w:r w:rsidRPr="002E0BCA">
              <w:rPr>
                <w:sz w:val="18"/>
                <w:szCs w:val="18"/>
              </w:rPr>
              <w:t>BFOA_BP6_EUR</w:t>
            </w:r>
          </w:p>
        </w:tc>
        <w:tc>
          <w:tcPr>
            <w:tcW w:w="754" w:type="pct"/>
            <w:tcBorders>
              <w:top w:val="nil"/>
              <w:left w:val="nil"/>
              <w:bottom w:val="nil"/>
              <w:right w:val="nil"/>
            </w:tcBorders>
            <w:vAlign w:val="center"/>
            <w:hideMark/>
          </w:tcPr>
          <w:p w14:paraId="27B1244C" w14:textId="77777777" w:rsidR="00986F73" w:rsidRPr="002E0BCA" w:rsidRDefault="00986F73" w:rsidP="00986F73">
            <w:pPr>
              <w:pStyle w:val="BodyText"/>
              <w:rPr>
                <w:sz w:val="18"/>
                <w:szCs w:val="18"/>
              </w:rPr>
            </w:pPr>
            <w:r w:rsidRPr="002E0BCA">
              <w:rPr>
                <w:sz w:val="18"/>
                <w:szCs w:val="18"/>
              </w:rPr>
              <w:t>Net acquisition of financial assets</w:t>
            </w:r>
          </w:p>
        </w:tc>
        <w:tc>
          <w:tcPr>
            <w:tcW w:w="453" w:type="pct"/>
            <w:tcBorders>
              <w:top w:val="nil"/>
              <w:left w:val="nil"/>
              <w:bottom w:val="nil"/>
              <w:right w:val="nil"/>
            </w:tcBorders>
            <w:vAlign w:val="center"/>
            <w:hideMark/>
          </w:tcPr>
          <w:p w14:paraId="51CA4469" w14:textId="3AE8C35B"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57AF50F3" w14:textId="0E9B49B6" w:rsidR="00986F73" w:rsidRPr="002E0BCA" w:rsidRDefault="00986F73" w:rsidP="00986F73">
            <w:pPr>
              <w:pStyle w:val="BodyText"/>
              <w:rPr>
                <w:sz w:val="18"/>
                <w:szCs w:val="18"/>
              </w:rPr>
            </w:pPr>
            <w:r w:rsidRPr="002E0BCA">
              <w:rPr>
                <w:sz w:val="18"/>
                <w:szCs w:val="18"/>
              </w:rPr>
              <w:t>-547.03</w:t>
            </w:r>
          </w:p>
        </w:tc>
        <w:tc>
          <w:tcPr>
            <w:tcW w:w="664" w:type="pct"/>
            <w:tcBorders>
              <w:top w:val="nil"/>
              <w:left w:val="nil"/>
              <w:bottom w:val="nil"/>
              <w:right w:val="nil"/>
            </w:tcBorders>
            <w:vAlign w:val="center"/>
            <w:hideMark/>
          </w:tcPr>
          <w:p w14:paraId="7BC16E30" w14:textId="766781D0" w:rsidR="00986F73" w:rsidRPr="002E0BCA" w:rsidRDefault="00986F73" w:rsidP="00986F73">
            <w:pPr>
              <w:pStyle w:val="BodyText"/>
              <w:rPr>
                <w:sz w:val="18"/>
                <w:szCs w:val="18"/>
              </w:rPr>
            </w:pPr>
            <w:r w:rsidRPr="002E0BCA">
              <w:rPr>
                <w:sz w:val="18"/>
                <w:szCs w:val="18"/>
              </w:rPr>
              <w:t>-19.58</w:t>
            </w:r>
          </w:p>
        </w:tc>
        <w:tc>
          <w:tcPr>
            <w:tcW w:w="664" w:type="pct"/>
            <w:tcBorders>
              <w:top w:val="nil"/>
              <w:left w:val="nil"/>
              <w:bottom w:val="nil"/>
              <w:right w:val="nil"/>
            </w:tcBorders>
            <w:vAlign w:val="center"/>
            <w:hideMark/>
          </w:tcPr>
          <w:p w14:paraId="46AD2791" w14:textId="7BEBF954" w:rsidR="00986F73" w:rsidRPr="002E0BCA" w:rsidRDefault="00986F73" w:rsidP="00986F73">
            <w:pPr>
              <w:pStyle w:val="BodyText"/>
              <w:rPr>
                <w:sz w:val="18"/>
                <w:szCs w:val="18"/>
              </w:rPr>
            </w:pPr>
            <w:r w:rsidRPr="002E0BCA">
              <w:rPr>
                <w:sz w:val="18"/>
                <w:szCs w:val="18"/>
              </w:rPr>
              <w:t>-296.02</w:t>
            </w:r>
          </w:p>
        </w:tc>
        <w:tc>
          <w:tcPr>
            <w:tcW w:w="664" w:type="pct"/>
            <w:tcBorders>
              <w:top w:val="nil"/>
              <w:left w:val="nil"/>
              <w:bottom w:val="nil"/>
              <w:right w:val="nil"/>
            </w:tcBorders>
            <w:vAlign w:val="center"/>
            <w:hideMark/>
          </w:tcPr>
          <w:p w14:paraId="7BD3B087" w14:textId="56C165C8" w:rsidR="00986F73" w:rsidRPr="002E0BCA" w:rsidRDefault="00111D03" w:rsidP="00986F73">
            <w:pPr>
              <w:pStyle w:val="BodyText"/>
              <w:rPr>
                <w:sz w:val="18"/>
                <w:szCs w:val="18"/>
              </w:rPr>
            </w:pPr>
            <w:r>
              <w:rPr>
                <w:sz w:val="18"/>
                <w:szCs w:val="18"/>
              </w:rPr>
              <w:t>461.23</w:t>
            </w:r>
          </w:p>
        </w:tc>
      </w:tr>
      <w:tr w:rsidR="00986F73" w:rsidRPr="002E0BCA" w14:paraId="04EF0F2D" w14:textId="77777777" w:rsidTr="00986F73">
        <w:trPr>
          <w:trHeight w:val="300"/>
        </w:trPr>
        <w:tc>
          <w:tcPr>
            <w:tcW w:w="1135" w:type="pct"/>
            <w:tcBorders>
              <w:top w:val="nil"/>
              <w:left w:val="nil"/>
              <w:bottom w:val="nil"/>
              <w:right w:val="nil"/>
            </w:tcBorders>
            <w:vAlign w:val="center"/>
            <w:hideMark/>
          </w:tcPr>
          <w:p w14:paraId="33F3A588" w14:textId="77777777" w:rsidR="00986F73" w:rsidRPr="002E0BCA" w:rsidRDefault="00986F73" w:rsidP="00986F73">
            <w:pPr>
              <w:pStyle w:val="BodyText"/>
              <w:rPr>
                <w:sz w:val="18"/>
                <w:szCs w:val="18"/>
              </w:rPr>
            </w:pPr>
            <w:r w:rsidRPr="002E0BCA">
              <w:rPr>
                <w:sz w:val="18"/>
                <w:szCs w:val="18"/>
              </w:rPr>
              <w:t>BFOL_BP6_EUR</w:t>
            </w:r>
          </w:p>
        </w:tc>
        <w:tc>
          <w:tcPr>
            <w:tcW w:w="754" w:type="pct"/>
            <w:tcBorders>
              <w:top w:val="nil"/>
              <w:left w:val="nil"/>
              <w:bottom w:val="nil"/>
              <w:right w:val="nil"/>
            </w:tcBorders>
            <w:vAlign w:val="center"/>
            <w:hideMark/>
          </w:tcPr>
          <w:p w14:paraId="2522305F" w14:textId="77777777" w:rsidR="00986F73" w:rsidRPr="002E0BCA" w:rsidRDefault="00986F73" w:rsidP="00986F73">
            <w:pPr>
              <w:pStyle w:val="BodyText"/>
              <w:rPr>
                <w:sz w:val="18"/>
                <w:szCs w:val="18"/>
              </w:rPr>
            </w:pPr>
            <w:r w:rsidRPr="002E0BCA">
              <w:rPr>
                <w:sz w:val="18"/>
                <w:szCs w:val="18"/>
              </w:rPr>
              <w:t>Net incurrence of liabilities</w:t>
            </w:r>
          </w:p>
        </w:tc>
        <w:tc>
          <w:tcPr>
            <w:tcW w:w="453" w:type="pct"/>
            <w:tcBorders>
              <w:top w:val="nil"/>
              <w:left w:val="nil"/>
              <w:bottom w:val="nil"/>
              <w:right w:val="nil"/>
            </w:tcBorders>
            <w:vAlign w:val="center"/>
            <w:hideMark/>
          </w:tcPr>
          <w:p w14:paraId="2BA66E73" w14:textId="546A819F"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2AE805A0" w14:textId="14FB940B" w:rsidR="00986F73" w:rsidRPr="002E0BCA" w:rsidRDefault="00986F73" w:rsidP="00986F73">
            <w:pPr>
              <w:pStyle w:val="BodyText"/>
              <w:rPr>
                <w:sz w:val="18"/>
                <w:szCs w:val="18"/>
              </w:rPr>
            </w:pPr>
            <w:r w:rsidRPr="002E0BCA">
              <w:rPr>
                <w:sz w:val="18"/>
                <w:szCs w:val="18"/>
              </w:rPr>
              <w:t>-133.68</w:t>
            </w:r>
          </w:p>
        </w:tc>
        <w:tc>
          <w:tcPr>
            <w:tcW w:w="664" w:type="pct"/>
            <w:tcBorders>
              <w:top w:val="nil"/>
              <w:left w:val="nil"/>
              <w:bottom w:val="nil"/>
              <w:right w:val="nil"/>
            </w:tcBorders>
            <w:vAlign w:val="center"/>
            <w:hideMark/>
          </w:tcPr>
          <w:p w14:paraId="222C886B" w14:textId="126B3753" w:rsidR="00986F73" w:rsidRPr="002E0BCA" w:rsidRDefault="00986F73" w:rsidP="00986F73">
            <w:pPr>
              <w:pStyle w:val="BodyText"/>
              <w:rPr>
                <w:sz w:val="18"/>
                <w:szCs w:val="18"/>
              </w:rPr>
            </w:pPr>
            <w:r w:rsidRPr="002E0BCA">
              <w:rPr>
                <w:sz w:val="18"/>
                <w:szCs w:val="18"/>
              </w:rPr>
              <w:t>-290.25</w:t>
            </w:r>
          </w:p>
        </w:tc>
        <w:tc>
          <w:tcPr>
            <w:tcW w:w="664" w:type="pct"/>
            <w:tcBorders>
              <w:top w:val="nil"/>
              <w:left w:val="nil"/>
              <w:bottom w:val="nil"/>
              <w:right w:val="nil"/>
            </w:tcBorders>
            <w:vAlign w:val="center"/>
            <w:hideMark/>
          </w:tcPr>
          <w:p w14:paraId="217A3AAD" w14:textId="36363003" w:rsidR="00986F73" w:rsidRPr="002E0BCA" w:rsidRDefault="00986F73" w:rsidP="00986F73">
            <w:pPr>
              <w:pStyle w:val="BodyText"/>
              <w:rPr>
                <w:sz w:val="18"/>
                <w:szCs w:val="18"/>
              </w:rPr>
            </w:pPr>
            <w:r w:rsidRPr="002E0BCA">
              <w:rPr>
                <w:sz w:val="18"/>
                <w:szCs w:val="18"/>
              </w:rPr>
              <w:t>-122.6</w:t>
            </w:r>
            <w:r w:rsidR="00F316E3">
              <w:rPr>
                <w:sz w:val="18"/>
                <w:szCs w:val="18"/>
              </w:rPr>
              <w:t>0</w:t>
            </w:r>
          </w:p>
        </w:tc>
        <w:tc>
          <w:tcPr>
            <w:tcW w:w="664" w:type="pct"/>
            <w:tcBorders>
              <w:top w:val="nil"/>
              <w:left w:val="nil"/>
              <w:bottom w:val="nil"/>
              <w:right w:val="nil"/>
            </w:tcBorders>
            <w:vAlign w:val="center"/>
            <w:hideMark/>
          </w:tcPr>
          <w:p w14:paraId="6929D576" w14:textId="57DCBA28" w:rsidR="00986F73" w:rsidRPr="002E0BCA" w:rsidRDefault="00542589" w:rsidP="00986F73">
            <w:pPr>
              <w:pStyle w:val="BodyText"/>
              <w:rPr>
                <w:sz w:val="18"/>
                <w:szCs w:val="18"/>
              </w:rPr>
            </w:pPr>
            <w:r>
              <w:rPr>
                <w:sz w:val="18"/>
                <w:szCs w:val="18"/>
              </w:rPr>
              <w:t>80.65</w:t>
            </w:r>
          </w:p>
        </w:tc>
      </w:tr>
      <w:tr w:rsidR="00986F73" w:rsidRPr="002E0BCA" w14:paraId="5DDA4A2B" w14:textId="77777777" w:rsidTr="00986F73">
        <w:trPr>
          <w:trHeight w:val="300"/>
        </w:trPr>
        <w:tc>
          <w:tcPr>
            <w:tcW w:w="1135" w:type="pct"/>
            <w:tcBorders>
              <w:top w:val="nil"/>
              <w:left w:val="nil"/>
              <w:bottom w:val="nil"/>
              <w:right w:val="nil"/>
            </w:tcBorders>
            <w:vAlign w:val="center"/>
            <w:hideMark/>
          </w:tcPr>
          <w:p w14:paraId="6225D5C3" w14:textId="77777777" w:rsidR="00986F73" w:rsidRPr="002E0BCA" w:rsidRDefault="00986F73" w:rsidP="00986F73">
            <w:pPr>
              <w:pStyle w:val="BodyText"/>
              <w:rPr>
                <w:sz w:val="18"/>
                <w:szCs w:val="18"/>
              </w:rPr>
            </w:pPr>
            <w:r w:rsidRPr="002E0BCA">
              <w:rPr>
                <w:sz w:val="18"/>
                <w:szCs w:val="18"/>
              </w:rPr>
              <w:t>BFOE_BP6_EUR</w:t>
            </w:r>
          </w:p>
        </w:tc>
        <w:tc>
          <w:tcPr>
            <w:tcW w:w="754" w:type="pct"/>
            <w:tcBorders>
              <w:top w:val="nil"/>
              <w:left w:val="nil"/>
              <w:bottom w:val="nil"/>
              <w:right w:val="nil"/>
            </w:tcBorders>
            <w:vAlign w:val="center"/>
            <w:hideMark/>
          </w:tcPr>
          <w:p w14:paraId="60867E51" w14:textId="77777777" w:rsidR="00986F73" w:rsidRPr="002E0BCA" w:rsidRDefault="00986F73" w:rsidP="00986F73">
            <w:pPr>
              <w:pStyle w:val="BodyText"/>
              <w:rPr>
                <w:sz w:val="18"/>
                <w:szCs w:val="18"/>
              </w:rPr>
            </w:pPr>
            <w:r w:rsidRPr="002E0BCA">
              <w:rPr>
                <w:sz w:val="18"/>
                <w:szCs w:val="18"/>
              </w:rPr>
              <w:t>Other equity</w:t>
            </w:r>
          </w:p>
        </w:tc>
        <w:tc>
          <w:tcPr>
            <w:tcW w:w="453" w:type="pct"/>
            <w:tcBorders>
              <w:top w:val="nil"/>
              <w:left w:val="nil"/>
              <w:bottom w:val="nil"/>
              <w:right w:val="nil"/>
            </w:tcBorders>
            <w:vAlign w:val="center"/>
            <w:hideMark/>
          </w:tcPr>
          <w:p w14:paraId="22A8D985" w14:textId="49DE6CEB"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42AD92F7" w14:textId="75054BC9" w:rsidR="00986F73" w:rsidRPr="002E0BCA" w:rsidRDefault="00986F73" w:rsidP="00986F73">
            <w:pPr>
              <w:pStyle w:val="BodyText"/>
              <w:rPr>
                <w:sz w:val="18"/>
                <w:szCs w:val="18"/>
              </w:rPr>
            </w:pPr>
            <w:r w:rsidRPr="002E0BCA">
              <w:rPr>
                <w:sz w:val="18"/>
                <w:szCs w:val="18"/>
              </w:rPr>
              <w:t>0</w:t>
            </w:r>
            <w:r w:rsidR="00F316E3">
              <w:rPr>
                <w:sz w:val="18"/>
                <w:szCs w:val="18"/>
              </w:rPr>
              <w:t>.00</w:t>
            </w:r>
          </w:p>
        </w:tc>
        <w:tc>
          <w:tcPr>
            <w:tcW w:w="664" w:type="pct"/>
            <w:tcBorders>
              <w:top w:val="nil"/>
              <w:left w:val="nil"/>
              <w:bottom w:val="nil"/>
              <w:right w:val="nil"/>
            </w:tcBorders>
            <w:vAlign w:val="center"/>
            <w:hideMark/>
          </w:tcPr>
          <w:p w14:paraId="17EBEACB" w14:textId="673944BF" w:rsidR="00986F73" w:rsidRPr="002E0BCA" w:rsidRDefault="00986F73" w:rsidP="00986F73">
            <w:pPr>
              <w:pStyle w:val="BodyText"/>
              <w:rPr>
                <w:sz w:val="18"/>
                <w:szCs w:val="18"/>
              </w:rPr>
            </w:pPr>
            <w:r w:rsidRPr="002E0BCA">
              <w:rPr>
                <w:sz w:val="18"/>
                <w:szCs w:val="18"/>
              </w:rPr>
              <w:t>0</w:t>
            </w:r>
            <w:r w:rsidR="00F316E3">
              <w:rPr>
                <w:sz w:val="18"/>
                <w:szCs w:val="18"/>
              </w:rPr>
              <w:t>.00</w:t>
            </w:r>
          </w:p>
        </w:tc>
        <w:tc>
          <w:tcPr>
            <w:tcW w:w="664" w:type="pct"/>
            <w:tcBorders>
              <w:top w:val="nil"/>
              <w:left w:val="nil"/>
              <w:bottom w:val="nil"/>
              <w:right w:val="nil"/>
            </w:tcBorders>
            <w:vAlign w:val="center"/>
            <w:hideMark/>
          </w:tcPr>
          <w:p w14:paraId="509B3826" w14:textId="1B0F2E6D" w:rsidR="00986F73" w:rsidRPr="002E0BCA" w:rsidRDefault="00986F73" w:rsidP="00986F73">
            <w:pPr>
              <w:pStyle w:val="BodyText"/>
              <w:rPr>
                <w:sz w:val="18"/>
                <w:szCs w:val="18"/>
              </w:rPr>
            </w:pPr>
            <w:r w:rsidRPr="002E0BCA">
              <w:rPr>
                <w:sz w:val="18"/>
                <w:szCs w:val="18"/>
              </w:rPr>
              <w:t>0</w:t>
            </w:r>
            <w:r w:rsidR="00F316E3">
              <w:rPr>
                <w:sz w:val="18"/>
                <w:szCs w:val="18"/>
              </w:rPr>
              <w:t>.00</w:t>
            </w:r>
          </w:p>
        </w:tc>
        <w:tc>
          <w:tcPr>
            <w:tcW w:w="664" w:type="pct"/>
            <w:tcBorders>
              <w:top w:val="nil"/>
              <w:left w:val="nil"/>
              <w:bottom w:val="nil"/>
              <w:right w:val="nil"/>
            </w:tcBorders>
            <w:vAlign w:val="center"/>
            <w:hideMark/>
          </w:tcPr>
          <w:p w14:paraId="6DC5F1CD" w14:textId="42C74DCA" w:rsidR="00986F73" w:rsidRPr="002E0BCA" w:rsidRDefault="00986F73" w:rsidP="00986F73">
            <w:pPr>
              <w:pStyle w:val="BodyText"/>
              <w:rPr>
                <w:sz w:val="18"/>
                <w:szCs w:val="18"/>
              </w:rPr>
            </w:pPr>
            <w:r w:rsidRPr="002E0BCA">
              <w:rPr>
                <w:sz w:val="18"/>
                <w:szCs w:val="18"/>
              </w:rPr>
              <w:t>0</w:t>
            </w:r>
            <w:r w:rsidR="00F316E3">
              <w:rPr>
                <w:sz w:val="18"/>
                <w:szCs w:val="18"/>
              </w:rPr>
              <w:t>.00</w:t>
            </w:r>
          </w:p>
        </w:tc>
      </w:tr>
      <w:tr w:rsidR="00986F73" w:rsidRPr="002E0BCA" w14:paraId="4C151704" w14:textId="77777777" w:rsidTr="00986F73">
        <w:trPr>
          <w:trHeight w:val="300"/>
        </w:trPr>
        <w:tc>
          <w:tcPr>
            <w:tcW w:w="1135" w:type="pct"/>
            <w:tcBorders>
              <w:top w:val="nil"/>
              <w:left w:val="nil"/>
              <w:bottom w:val="nil"/>
              <w:right w:val="nil"/>
            </w:tcBorders>
            <w:vAlign w:val="center"/>
            <w:hideMark/>
          </w:tcPr>
          <w:p w14:paraId="1A5C47D6" w14:textId="77777777" w:rsidR="00986F73" w:rsidRPr="002E0BCA" w:rsidRDefault="00986F73" w:rsidP="00986F73">
            <w:pPr>
              <w:pStyle w:val="BodyText"/>
              <w:rPr>
                <w:sz w:val="18"/>
                <w:szCs w:val="18"/>
              </w:rPr>
            </w:pPr>
            <w:r w:rsidRPr="002E0BCA">
              <w:rPr>
                <w:sz w:val="18"/>
                <w:szCs w:val="18"/>
              </w:rPr>
              <w:t>BFOAE_BP6_EUR</w:t>
            </w:r>
          </w:p>
        </w:tc>
        <w:tc>
          <w:tcPr>
            <w:tcW w:w="754" w:type="pct"/>
            <w:tcBorders>
              <w:top w:val="nil"/>
              <w:left w:val="nil"/>
              <w:bottom w:val="nil"/>
              <w:right w:val="nil"/>
            </w:tcBorders>
            <w:vAlign w:val="center"/>
            <w:hideMark/>
          </w:tcPr>
          <w:p w14:paraId="613CAC04" w14:textId="77777777" w:rsidR="00986F73" w:rsidRPr="002E0BCA" w:rsidRDefault="00986F73" w:rsidP="00986F73">
            <w:pPr>
              <w:pStyle w:val="BodyText"/>
              <w:rPr>
                <w:sz w:val="18"/>
                <w:szCs w:val="18"/>
              </w:rPr>
            </w:pPr>
            <w:r w:rsidRPr="002E0BCA">
              <w:rPr>
                <w:sz w:val="18"/>
                <w:szCs w:val="18"/>
              </w:rPr>
              <w:t>Net acquisition of financial assets</w:t>
            </w:r>
          </w:p>
        </w:tc>
        <w:tc>
          <w:tcPr>
            <w:tcW w:w="453" w:type="pct"/>
            <w:tcBorders>
              <w:top w:val="nil"/>
              <w:left w:val="nil"/>
              <w:bottom w:val="nil"/>
              <w:right w:val="nil"/>
            </w:tcBorders>
            <w:vAlign w:val="center"/>
            <w:hideMark/>
          </w:tcPr>
          <w:p w14:paraId="6F9FF608" w14:textId="3074D9AD"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66AE9647" w14:textId="0DCF7FAB" w:rsidR="00986F73" w:rsidRPr="002E0BCA" w:rsidRDefault="00986F73" w:rsidP="00986F73">
            <w:pPr>
              <w:pStyle w:val="BodyText"/>
              <w:rPr>
                <w:sz w:val="18"/>
                <w:szCs w:val="18"/>
              </w:rPr>
            </w:pPr>
            <w:r w:rsidRPr="002E0BCA">
              <w:rPr>
                <w:sz w:val="18"/>
                <w:szCs w:val="18"/>
              </w:rPr>
              <w:t>0</w:t>
            </w:r>
            <w:r w:rsidR="00F316E3">
              <w:rPr>
                <w:sz w:val="18"/>
                <w:szCs w:val="18"/>
              </w:rPr>
              <w:t>.00</w:t>
            </w:r>
          </w:p>
        </w:tc>
        <w:tc>
          <w:tcPr>
            <w:tcW w:w="664" w:type="pct"/>
            <w:tcBorders>
              <w:top w:val="nil"/>
              <w:left w:val="nil"/>
              <w:bottom w:val="nil"/>
              <w:right w:val="nil"/>
            </w:tcBorders>
            <w:vAlign w:val="center"/>
            <w:hideMark/>
          </w:tcPr>
          <w:p w14:paraId="52C807EB" w14:textId="6C6170FA" w:rsidR="00986F73" w:rsidRPr="002E0BCA" w:rsidRDefault="00986F73" w:rsidP="00986F73">
            <w:pPr>
              <w:pStyle w:val="BodyText"/>
              <w:rPr>
                <w:sz w:val="18"/>
                <w:szCs w:val="18"/>
              </w:rPr>
            </w:pPr>
            <w:r w:rsidRPr="002E0BCA">
              <w:rPr>
                <w:sz w:val="18"/>
                <w:szCs w:val="18"/>
              </w:rPr>
              <w:t>0</w:t>
            </w:r>
            <w:r w:rsidR="00F316E3">
              <w:rPr>
                <w:sz w:val="18"/>
                <w:szCs w:val="18"/>
              </w:rPr>
              <w:t>.00</w:t>
            </w:r>
          </w:p>
        </w:tc>
        <w:tc>
          <w:tcPr>
            <w:tcW w:w="664" w:type="pct"/>
            <w:tcBorders>
              <w:top w:val="nil"/>
              <w:left w:val="nil"/>
              <w:bottom w:val="nil"/>
              <w:right w:val="nil"/>
            </w:tcBorders>
            <w:vAlign w:val="center"/>
            <w:hideMark/>
          </w:tcPr>
          <w:p w14:paraId="5EE4B250" w14:textId="713806F3" w:rsidR="00986F73" w:rsidRPr="002E0BCA" w:rsidRDefault="00986F73" w:rsidP="00986F73">
            <w:pPr>
              <w:pStyle w:val="BodyText"/>
              <w:rPr>
                <w:sz w:val="18"/>
                <w:szCs w:val="18"/>
              </w:rPr>
            </w:pPr>
            <w:r w:rsidRPr="002E0BCA">
              <w:rPr>
                <w:sz w:val="18"/>
                <w:szCs w:val="18"/>
              </w:rPr>
              <w:t>0</w:t>
            </w:r>
            <w:r w:rsidR="00F316E3">
              <w:rPr>
                <w:sz w:val="18"/>
                <w:szCs w:val="18"/>
              </w:rPr>
              <w:t>.00</w:t>
            </w:r>
          </w:p>
        </w:tc>
        <w:tc>
          <w:tcPr>
            <w:tcW w:w="664" w:type="pct"/>
            <w:tcBorders>
              <w:top w:val="nil"/>
              <w:left w:val="nil"/>
              <w:bottom w:val="nil"/>
              <w:right w:val="nil"/>
            </w:tcBorders>
            <w:vAlign w:val="center"/>
            <w:hideMark/>
          </w:tcPr>
          <w:p w14:paraId="06998F24" w14:textId="09C70B60" w:rsidR="00986F73" w:rsidRPr="002E0BCA" w:rsidRDefault="00986F73" w:rsidP="00986F73">
            <w:pPr>
              <w:pStyle w:val="BodyText"/>
              <w:rPr>
                <w:sz w:val="18"/>
                <w:szCs w:val="18"/>
              </w:rPr>
            </w:pPr>
            <w:r w:rsidRPr="002E0BCA">
              <w:rPr>
                <w:sz w:val="18"/>
                <w:szCs w:val="18"/>
              </w:rPr>
              <w:t>0</w:t>
            </w:r>
            <w:r w:rsidR="00F316E3">
              <w:rPr>
                <w:sz w:val="18"/>
                <w:szCs w:val="18"/>
              </w:rPr>
              <w:t>.00</w:t>
            </w:r>
          </w:p>
        </w:tc>
      </w:tr>
      <w:tr w:rsidR="00986F73" w:rsidRPr="002E0BCA" w14:paraId="4EEFEF9D" w14:textId="77777777" w:rsidTr="00986F73">
        <w:trPr>
          <w:trHeight w:val="300"/>
        </w:trPr>
        <w:tc>
          <w:tcPr>
            <w:tcW w:w="1135" w:type="pct"/>
            <w:tcBorders>
              <w:top w:val="nil"/>
              <w:left w:val="nil"/>
              <w:bottom w:val="nil"/>
              <w:right w:val="nil"/>
            </w:tcBorders>
            <w:vAlign w:val="center"/>
            <w:hideMark/>
          </w:tcPr>
          <w:p w14:paraId="6020E478" w14:textId="77777777" w:rsidR="00986F73" w:rsidRPr="002E0BCA" w:rsidRDefault="00986F73" w:rsidP="00986F73">
            <w:pPr>
              <w:pStyle w:val="BodyText"/>
              <w:rPr>
                <w:sz w:val="18"/>
                <w:szCs w:val="18"/>
              </w:rPr>
            </w:pPr>
            <w:r w:rsidRPr="002E0BCA">
              <w:rPr>
                <w:sz w:val="18"/>
                <w:szCs w:val="18"/>
              </w:rPr>
              <w:t>BFOLE_BP6_EUR</w:t>
            </w:r>
          </w:p>
        </w:tc>
        <w:tc>
          <w:tcPr>
            <w:tcW w:w="754" w:type="pct"/>
            <w:tcBorders>
              <w:top w:val="nil"/>
              <w:left w:val="nil"/>
              <w:bottom w:val="nil"/>
              <w:right w:val="nil"/>
            </w:tcBorders>
            <w:vAlign w:val="center"/>
            <w:hideMark/>
          </w:tcPr>
          <w:p w14:paraId="68E9BEA3" w14:textId="77777777" w:rsidR="00986F73" w:rsidRPr="002E0BCA" w:rsidRDefault="00986F73" w:rsidP="00986F73">
            <w:pPr>
              <w:pStyle w:val="BodyText"/>
              <w:rPr>
                <w:sz w:val="18"/>
                <w:szCs w:val="18"/>
              </w:rPr>
            </w:pPr>
            <w:r w:rsidRPr="002E0BCA">
              <w:rPr>
                <w:sz w:val="18"/>
                <w:szCs w:val="18"/>
              </w:rPr>
              <w:t>Net incurrence of liabilities</w:t>
            </w:r>
          </w:p>
        </w:tc>
        <w:tc>
          <w:tcPr>
            <w:tcW w:w="453" w:type="pct"/>
            <w:tcBorders>
              <w:top w:val="nil"/>
              <w:left w:val="nil"/>
              <w:bottom w:val="nil"/>
              <w:right w:val="nil"/>
            </w:tcBorders>
            <w:vAlign w:val="center"/>
            <w:hideMark/>
          </w:tcPr>
          <w:p w14:paraId="6A435465" w14:textId="0D6F9A48"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34099716" w14:textId="0D7E7554" w:rsidR="00986F73" w:rsidRPr="002E0BCA" w:rsidRDefault="00986F73" w:rsidP="00986F73">
            <w:pPr>
              <w:pStyle w:val="BodyText"/>
              <w:rPr>
                <w:sz w:val="18"/>
                <w:szCs w:val="18"/>
              </w:rPr>
            </w:pPr>
            <w:r w:rsidRPr="002E0BCA">
              <w:rPr>
                <w:sz w:val="18"/>
                <w:szCs w:val="18"/>
              </w:rPr>
              <w:t>0</w:t>
            </w:r>
            <w:r w:rsidR="00F316E3">
              <w:rPr>
                <w:sz w:val="18"/>
                <w:szCs w:val="18"/>
              </w:rPr>
              <w:t>.00</w:t>
            </w:r>
          </w:p>
        </w:tc>
        <w:tc>
          <w:tcPr>
            <w:tcW w:w="664" w:type="pct"/>
            <w:tcBorders>
              <w:top w:val="nil"/>
              <w:left w:val="nil"/>
              <w:bottom w:val="nil"/>
              <w:right w:val="nil"/>
            </w:tcBorders>
            <w:vAlign w:val="center"/>
            <w:hideMark/>
          </w:tcPr>
          <w:p w14:paraId="6EF5EC26" w14:textId="4767E1B2" w:rsidR="00986F73" w:rsidRPr="002E0BCA" w:rsidRDefault="00986F73" w:rsidP="00986F73">
            <w:pPr>
              <w:pStyle w:val="BodyText"/>
              <w:rPr>
                <w:sz w:val="18"/>
                <w:szCs w:val="18"/>
              </w:rPr>
            </w:pPr>
            <w:r w:rsidRPr="002E0BCA">
              <w:rPr>
                <w:sz w:val="18"/>
                <w:szCs w:val="18"/>
              </w:rPr>
              <w:t>0</w:t>
            </w:r>
            <w:r w:rsidR="00F316E3">
              <w:rPr>
                <w:sz w:val="18"/>
                <w:szCs w:val="18"/>
              </w:rPr>
              <w:t>.00</w:t>
            </w:r>
          </w:p>
        </w:tc>
        <w:tc>
          <w:tcPr>
            <w:tcW w:w="664" w:type="pct"/>
            <w:tcBorders>
              <w:top w:val="nil"/>
              <w:left w:val="nil"/>
              <w:bottom w:val="nil"/>
              <w:right w:val="nil"/>
            </w:tcBorders>
            <w:vAlign w:val="center"/>
            <w:hideMark/>
          </w:tcPr>
          <w:p w14:paraId="6B7160BE" w14:textId="774A3CC2" w:rsidR="00986F73" w:rsidRPr="002E0BCA" w:rsidRDefault="00986F73" w:rsidP="00986F73">
            <w:pPr>
              <w:pStyle w:val="BodyText"/>
              <w:rPr>
                <w:sz w:val="18"/>
                <w:szCs w:val="18"/>
              </w:rPr>
            </w:pPr>
            <w:r w:rsidRPr="002E0BCA">
              <w:rPr>
                <w:sz w:val="18"/>
                <w:szCs w:val="18"/>
              </w:rPr>
              <w:t>0</w:t>
            </w:r>
            <w:r w:rsidR="00F316E3">
              <w:rPr>
                <w:sz w:val="18"/>
                <w:szCs w:val="18"/>
              </w:rPr>
              <w:t>.00</w:t>
            </w:r>
          </w:p>
        </w:tc>
        <w:tc>
          <w:tcPr>
            <w:tcW w:w="664" w:type="pct"/>
            <w:tcBorders>
              <w:top w:val="nil"/>
              <w:left w:val="nil"/>
              <w:bottom w:val="nil"/>
              <w:right w:val="nil"/>
            </w:tcBorders>
            <w:vAlign w:val="center"/>
            <w:hideMark/>
          </w:tcPr>
          <w:p w14:paraId="77994B70" w14:textId="79D27FAC" w:rsidR="00986F73" w:rsidRPr="002E0BCA" w:rsidRDefault="00986F73" w:rsidP="00986F73">
            <w:pPr>
              <w:pStyle w:val="BodyText"/>
              <w:rPr>
                <w:sz w:val="18"/>
                <w:szCs w:val="18"/>
              </w:rPr>
            </w:pPr>
            <w:r w:rsidRPr="002E0BCA">
              <w:rPr>
                <w:sz w:val="18"/>
                <w:szCs w:val="18"/>
              </w:rPr>
              <w:t>0</w:t>
            </w:r>
            <w:r w:rsidR="00F316E3">
              <w:rPr>
                <w:sz w:val="18"/>
                <w:szCs w:val="18"/>
              </w:rPr>
              <w:t>.00</w:t>
            </w:r>
          </w:p>
        </w:tc>
      </w:tr>
      <w:tr w:rsidR="00986F73" w:rsidRPr="002E0BCA" w14:paraId="6968F13D" w14:textId="77777777" w:rsidTr="00986F73">
        <w:trPr>
          <w:trHeight w:val="300"/>
        </w:trPr>
        <w:tc>
          <w:tcPr>
            <w:tcW w:w="1135" w:type="pct"/>
            <w:tcBorders>
              <w:top w:val="nil"/>
              <w:left w:val="nil"/>
              <w:bottom w:val="nil"/>
              <w:right w:val="nil"/>
            </w:tcBorders>
            <w:vAlign w:val="center"/>
            <w:hideMark/>
          </w:tcPr>
          <w:p w14:paraId="65C83179" w14:textId="77777777" w:rsidR="00986F73" w:rsidRPr="002E0BCA" w:rsidRDefault="00986F73" w:rsidP="00986F73">
            <w:pPr>
              <w:pStyle w:val="BodyText"/>
              <w:rPr>
                <w:sz w:val="18"/>
                <w:szCs w:val="18"/>
              </w:rPr>
            </w:pPr>
            <w:r w:rsidRPr="002E0BCA">
              <w:rPr>
                <w:sz w:val="18"/>
                <w:szCs w:val="18"/>
              </w:rPr>
              <w:t>BFOCD_BP6_EUR</w:t>
            </w:r>
          </w:p>
        </w:tc>
        <w:tc>
          <w:tcPr>
            <w:tcW w:w="754" w:type="pct"/>
            <w:tcBorders>
              <w:top w:val="nil"/>
              <w:left w:val="nil"/>
              <w:bottom w:val="nil"/>
              <w:right w:val="nil"/>
            </w:tcBorders>
            <w:vAlign w:val="center"/>
            <w:hideMark/>
          </w:tcPr>
          <w:p w14:paraId="4C1EEE2F" w14:textId="77777777" w:rsidR="00986F73" w:rsidRPr="002E0BCA" w:rsidRDefault="00986F73" w:rsidP="00986F73">
            <w:pPr>
              <w:pStyle w:val="BodyText"/>
              <w:rPr>
                <w:sz w:val="18"/>
                <w:szCs w:val="18"/>
              </w:rPr>
            </w:pPr>
            <w:r w:rsidRPr="002E0BCA">
              <w:rPr>
                <w:sz w:val="18"/>
                <w:szCs w:val="18"/>
              </w:rPr>
              <w:t>Currency and deposits</w:t>
            </w:r>
          </w:p>
        </w:tc>
        <w:tc>
          <w:tcPr>
            <w:tcW w:w="453" w:type="pct"/>
            <w:tcBorders>
              <w:top w:val="nil"/>
              <w:left w:val="nil"/>
              <w:bottom w:val="nil"/>
              <w:right w:val="nil"/>
            </w:tcBorders>
            <w:vAlign w:val="center"/>
            <w:hideMark/>
          </w:tcPr>
          <w:p w14:paraId="59A46B3F" w14:textId="7609C92C"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13B3387D" w14:textId="70778FFF" w:rsidR="00986F73" w:rsidRPr="002E0BCA" w:rsidRDefault="00986F73" w:rsidP="00986F73">
            <w:pPr>
              <w:pStyle w:val="BodyText"/>
              <w:rPr>
                <w:sz w:val="18"/>
                <w:szCs w:val="18"/>
              </w:rPr>
            </w:pPr>
            <w:r w:rsidRPr="002E0BCA">
              <w:rPr>
                <w:sz w:val="18"/>
                <w:szCs w:val="18"/>
              </w:rPr>
              <w:t>-329.86</w:t>
            </w:r>
          </w:p>
        </w:tc>
        <w:tc>
          <w:tcPr>
            <w:tcW w:w="664" w:type="pct"/>
            <w:tcBorders>
              <w:top w:val="nil"/>
              <w:left w:val="nil"/>
              <w:bottom w:val="nil"/>
              <w:right w:val="nil"/>
            </w:tcBorders>
            <w:vAlign w:val="center"/>
            <w:hideMark/>
          </w:tcPr>
          <w:p w14:paraId="5D8ADCC3" w14:textId="35DC22F2" w:rsidR="00986F73" w:rsidRPr="002E0BCA" w:rsidRDefault="00986F73" w:rsidP="00986F73">
            <w:pPr>
              <w:pStyle w:val="BodyText"/>
              <w:rPr>
                <w:sz w:val="18"/>
                <w:szCs w:val="18"/>
              </w:rPr>
            </w:pPr>
            <w:r w:rsidRPr="002E0BCA">
              <w:rPr>
                <w:sz w:val="18"/>
                <w:szCs w:val="18"/>
              </w:rPr>
              <w:t>144.84</w:t>
            </w:r>
          </w:p>
        </w:tc>
        <w:tc>
          <w:tcPr>
            <w:tcW w:w="664" w:type="pct"/>
            <w:tcBorders>
              <w:top w:val="nil"/>
              <w:left w:val="nil"/>
              <w:bottom w:val="nil"/>
              <w:right w:val="nil"/>
            </w:tcBorders>
            <w:vAlign w:val="center"/>
            <w:hideMark/>
          </w:tcPr>
          <w:p w14:paraId="33441E60" w14:textId="59357AC0" w:rsidR="00986F73" w:rsidRPr="002E0BCA" w:rsidRDefault="00986F73" w:rsidP="00986F73">
            <w:pPr>
              <w:pStyle w:val="BodyText"/>
              <w:rPr>
                <w:sz w:val="18"/>
                <w:szCs w:val="18"/>
              </w:rPr>
            </w:pPr>
            <w:r w:rsidRPr="002E0BCA">
              <w:rPr>
                <w:sz w:val="18"/>
                <w:szCs w:val="18"/>
              </w:rPr>
              <w:t>-162.98</w:t>
            </w:r>
          </w:p>
        </w:tc>
        <w:tc>
          <w:tcPr>
            <w:tcW w:w="664" w:type="pct"/>
            <w:tcBorders>
              <w:top w:val="nil"/>
              <w:left w:val="nil"/>
              <w:bottom w:val="nil"/>
              <w:right w:val="nil"/>
            </w:tcBorders>
            <w:vAlign w:val="center"/>
            <w:hideMark/>
          </w:tcPr>
          <w:p w14:paraId="574E142D" w14:textId="73B2F39C" w:rsidR="00986F73" w:rsidRPr="002E0BCA" w:rsidRDefault="00542589" w:rsidP="00986F73">
            <w:pPr>
              <w:pStyle w:val="BodyText"/>
              <w:rPr>
                <w:sz w:val="18"/>
                <w:szCs w:val="18"/>
              </w:rPr>
            </w:pPr>
            <w:r>
              <w:rPr>
                <w:sz w:val="18"/>
                <w:szCs w:val="18"/>
              </w:rPr>
              <w:t>239.11</w:t>
            </w:r>
          </w:p>
        </w:tc>
      </w:tr>
      <w:tr w:rsidR="00986F73" w:rsidRPr="002E0BCA" w14:paraId="5E3A81B0" w14:textId="77777777" w:rsidTr="00986F73">
        <w:trPr>
          <w:trHeight w:val="480"/>
        </w:trPr>
        <w:tc>
          <w:tcPr>
            <w:tcW w:w="1135" w:type="pct"/>
            <w:tcBorders>
              <w:top w:val="nil"/>
              <w:left w:val="nil"/>
              <w:bottom w:val="nil"/>
              <w:right w:val="nil"/>
            </w:tcBorders>
            <w:vAlign w:val="center"/>
            <w:hideMark/>
          </w:tcPr>
          <w:p w14:paraId="79FBAAC4" w14:textId="77777777" w:rsidR="00986F73" w:rsidRPr="002E0BCA" w:rsidRDefault="00986F73" w:rsidP="00986F73">
            <w:pPr>
              <w:pStyle w:val="BodyText"/>
              <w:rPr>
                <w:sz w:val="18"/>
                <w:szCs w:val="18"/>
              </w:rPr>
            </w:pPr>
            <w:r w:rsidRPr="002E0BCA">
              <w:rPr>
                <w:sz w:val="18"/>
                <w:szCs w:val="18"/>
              </w:rPr>
              <w:t>BFOCDA_BP6_EUR</w:t>
            </w:r>
          </w:p>
        </w:tc>
        <w:tc>
          <w:tcPr>
            <w:tcW w:w="754" w:type="pct"/>
            <w:tcBorders>
              <w:top w:val="nil"/>
              <w:left w:val="nil"/>
              <w:bottom w:val="nil"/>
              <w:right w:val="nil"/>
            </w:tcBorders>
            <w:vAlign w:val="center"/>
            <w:hideMark/>
          </w:tcPr>
          <w:p w14:paraId="46D319D6" w14:textId="77777777" w:rsidR="00986F73" w:rsidRPr="002E0BCA" w:rsidRDefault="00986F73" w:rsidP="00986F73">
            <w:pPr>
              <w:pStyle w:val="BodyText"/>
              <w:rPr>
                <w:sz w:val="18"/>
                <w:szCs w:val="18"/>
              </w:rPr>
            </w:pPr>
            <w:r w:rsidRPr="002E0BCA">
              <w:rPr>
                <w:sz w:val="18"/>
                <w:szCs w:val="18"/>
              </w:rPr>
              <w:t>Net acquisition of financial assets</w:t>
            </w:r>
          </w:p>
        </w:tc>
        <w:tc>
          <w:tcPr>
            <w:tcW w:w="453" w:type="pct"/>
            <w:tcBorders>
              <w:top w:val="nil"/>
              <w:left w:val="nil"/>
              <w:bottom w:val="nil"/>
              <w:right w:val="nil"/>
            </w:tcBorders>
            <w:vAlign w:val="center"/>
            <w:hideMark/>
          </w:tcPr>
          <w:p w14:paraId="2B9311AB" w14:textId="33389C09"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44198851" w14:textId="1DC6E28F" w:rsidR="00986F73" w:rsidRPr="002E0BCA" w:rsidRDefault="00986F73" w:rsidP="00986F73">
            <w:pPr>
              <w:pStyle w:val="BodyText"/>
              <w:rPr>
                <w:sz w:val="18"/>
                <w:szCs w:val="18"/>
              </w:rPr>
            </w:pPr>
            <w:r w:rsidRPr="002E0BCA">
              <w:rPr>
                <w:sz w:val="18"/>
                <w:szCs w:val="18"/>
              </w:rPr>
              <w:t>-428.71</w:t>
            </w:r>
          </w:p>
        </w:tc>
        <w:tc>
          <w:tcPr>
            <w:tcW w:w="664" w:type="pct"/>
            <w:tcBorders>
              <w:top w:val="nil"/>
              <w:left w:val="nil"/>
              <w:bottom w:val="nil"/>
              <w:right w:val="nil"/>
            </w:tcBorders>
            <w:vAlign w:val="center"/>
            <w:hideMark/>
          </w:tcPr>
          <w:p w14:paraId="228F51EF" w14:textId="71EE40E4" w:rsidR="00986F73" w:rsidRPr="002E0BCA" w:rsidRDefault="00986F73" w:rsidP="00986F73">
            <w:pPr>
              <w:pStyle w:val="BodyText"/>
              <w:rPr>
                <w:sz w:val="18"/>
                <w:szCs w:val="18"/>
              </w:rPr>
            </w:pPr>
            <w:r w:rsidRPr="002E0BCA">
              <w:rPr>
                <w:sz w:val="18"/>
                <w:szCs w:val="18"/>
              </w:rPr>
              <w:t>-134.45</w:t>
            </w:r>
          </w:p>
        </w:tc>
        <w:tc>
          <w:tcPr>
            <w:tcW w:w="664" w:type="pct"/>
            <w:tcBorders>
              <w:top w:val="nil"/>
              <w:left w:val="nil"/>
              <w:bottom w:val="nil"/>
              <w:right w:val="nil"/>
            </w:tcBorders>
            <w:vAlign w:val="center"/>
            <w:hideMark/>
          </w:tcPr>
          <w:p w14:paraId="6F4714BD" w14:textId="5C3C6CD4" w:rsidR="00986F73" w:rsidRPr="002E0BCA" w:rsidRDefault="00986F73" w:rsidP="00986F73">
            <w:pPr>
              <w:pStyle w:val="BodyText"/>
              <w:rPr>
                <w:sz w:val="18"/>
                <w:szCs w:val="18"/>
              </w:rPr>
            </w:pPr>
            <w:r w:rsidRPr="002E0BCA">
              <w:rPr>
                <w:sz w:val="18"/>
                <w:szCs w:val="18"/>
              </w:rPr>
              <w:t>-456.09</w:t>
            </w:r>
          </w:p>
        </w:tc>
        <w:tc>
          <w:tcPr>
            <w:tcW w:w="664" w:type="pct"/>
            <w:tcBorders>
              <w:top w:val="nil"/>
              <w:left w:val="nil"/>
              <w:bottom w:val="nil"/>
              <w:right w:val="nil"/>
            </w:tcBorders>
            <w:vAlign w:val="center"/>
            <w:hideMark/>
          </w:tcPr>
          <w:p w14:paraId="14F38B7A" w14:textId="1527E08D" w:rsidR="00986F73" w:rsidRPr="002E0BCA" w:rsidRDefault="00542589" w:rsidP="00986F73">
            <w:pPr>
              <w:pStyle w:val="BodyText"/>
              <w:rPr>
                <w:sz w:val="18"/>
                <w:szCs w:val="18"/>
              </w:rPr>
            </w:pPr>
            <w:r>
              <w:rPr>
                <w:sz w:val="18"/>
                <w:szCs w:val="18"/>
              </w:rPr>
              <w:t>197.28</w:t>
            </w:r>
          </w:p>
        </w:tc>
      </w:tr>
      <w:tr w:rsidR="00986F73" w:rsidRPr="002E0BCA" w14:paraId="2EBCB41F" w14:textId="77777777" w:rsidTr="00986F73">
        <w:trPr>
          <w:trHeight w:val="480"/>
        </w:trPr>
        <w:tc>
          <w:tcPr>
            <w:tcW w:w="1135" w:type="pct"/>
            <w:tcBorders>
              <w:top w:val="nil"/>
              <w:left w:val="nil"/>
              <w:bottom w:val="nil"/>
              <w:right w:val="nil"/>
            </w:tcBorders>
            <w:vAlign w:val="center"/>
            <w:hideMark/>
          </w:tcPr>
          <w:p w14:paraId="058E29E3" w14:textId="77777777" w:rsidR="00986F73" w:rsidRPr="002E0BCA" w:rsidRDefault="00986F73" w:rsidP="00986F73">
            <w:pPr>
              <w:pStyle w:val="BodyText"/>
              <w:rPr>
                <w:sz w:val="18"/>
                <w:szCs w:val="18"/>
              </w:rPr>
            </w:pPr>
            <w:r w:rsidRPr="002E0BCA">
              <w:rPr>
                <w:sz w:val="18"/>
                <w:szCs w:val="18"/>
              </w:rPr>
              <w:t>BFOCDL_BP6_EUR</w:t>
            </w:r>
          </w:p>
        </w:tc>
        <w:tc>
          <w:tcPr>
            <w:tcW w:w="754" w:type="pct"/>
            <w:tcBorders>
              <w:top w:val="nil"/>
              <w:left w:val="nil"/>
              <w:bottom w:val="nil"/>
              <w:right w:val="nil"/>
            </w:tcBorders>
            <w:vAlign w:val="center"/>
            <w:hideMark/>
          </w:tcPr>
          <w:p w14:paraId="39E9A0FD" w14:textId="77777777" w:rsidR="00986F73" w:rsidRPr="002E0BCA" w:rsidRDefault="00986F73" w:rsidP="00986F73">
            <w:pPr>
              <w:pStyle w:val="BodyText"/>
              <w:rPr>
                <w:sz w:val="18"/>
                <w:szCs w:val="18"/>
              </w:rPr>
            </w:pPr>
            <w:r w:rsidRPr="002E0BCA">
              <w:rPr>
                <w:sz w:val="18"/>
                <w:szCs w:val="18"/>
              </w:rPr>
              <w:t>Net incurrence of liabilities</w:t>
            </w:r>
          </w:p>
        </w:tc>
        <w:tc>
          <w:tcPr>
            <w:tcW w:w="453" w:type="pct"/>
            <w:tcBorders>
              <w:top w:val="nil"/>
              <w:left w:val="nil"/>
              <w:bottom w:val="nil"/>
              <w:right w:val="nil"/>
            </w:tcBorders>
            <w:vAlign w:val="center"/>
            <w:hideMark/>
          </w:tcPr>
          <w:p w14:paraId="52D1D43D" w14:textId="35DE4B67"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56C80931" w14:textId="2BFF8184" w:rsidR="00986F73" w:rsidRPr="002E0BCA" w:rsidRDefault="00986F73" w:rsidP="00986F73">
            <w:pPr>
              <w:pStyle w:val="BodyText"/>
              <w:rPr>
                <w:sz w:val="18"/>
                <w:szCs w:val="18"/>
              </w:rPr>
            </w:pPr>
            <w:r w:rsidRPr="002E0BCA">
              <w:rPr>
                <w:sz w:val="18"/>
                <w:szCs w:val="18"/>
              </w:rPr>
              <w:t>-98.85</w:t>
            </w:r>
          </w:p>
        </w:tc>
        <w:tc>
          <w:tcPr>
            <w:tcW w:w="664" w:type="pct"/>
            <w:tcBorders>
              <w:top w:val="nil"/>
              <w:left w:val="nil"/>
              <w:bottom w:val="nil"/>
              <w:right w:val="nil"/>
            </w:tcBorders>
            <w:vAlign w:val="center"/>
            <w:hideMark/>
          </w:tcPr>
          <w:p w14:paraId="53157F41" w14:textId="0418694B" w:rsidR="00986F73" w:rsidRPr="002E0BCA" w:rsidRDefault="00986F73" w:rsidP="00986F73">
            <w:pPr>
              <w:pStyle w:val="BodyText"/>
              <w:rPr>
                <w:sz w:val="18"/>
                <w:szCs w:val="18"/>
              </w:rPr>
            </w:pPr>
            <w:r w:rsidRPr="002E0BCA">
              <w:rPr>
                <w:sz w:val="18"/>
                <w:szCs w:val="18"/>
              </w:rPr>
              <w:t>-279.29</w:t>
            </w:r>
          </w:p>
        </w:tc>
        <w:tc>
          <w:tcPr>
            <w:tcW w:w="664" w:type="pct"/>
            <w:tcBorders>
              <w:top w:val="nil"/>
              <w:left w:val="nil"/>
              <w:bottom w:val="nil"/>
              <w:right w:val="nil"/>
            </w:tcBorders>
            <w:vAlign w:val="center"/>
            <w:hideMark/>
          </w:tcPr>
          <w:p w14:paraId="7ABFD460" w14:textId="378C0889" w:rsidR="00986F73" w:rsidRPr="002E0BCA" w:rsidRDefault="00986F73" w:rsidP="00986F73">
            <w:pPr>
              <w:pStyle w:val="BodyText"/>
              <w:rPr>
                <w:sz w:val="18"/>
                <w:szCs w:val="18"/>
              </w:rPr>
            </w:pPr>
            <w:r w:rsidRPr="002E0BCA">
              <w:rPr>
                <w:sz w:val="18"/>
                <w:szCs w:val="18"/>
              </w:rPr>
              <w:t>-293.1</w:t>
            </w:r>
            <w:r w:rsidR="00F316E3">
              <w:rPr>
                <w:sz w:val="18"/>
                <w:szCs w:val="18"/>
              </w:rPr>
              <w:t>0</w:t>
            </w:r>
          </w:p>
        </w:tc>
        <w:tc>
          <w:tcPr>
            <w:tcW w:w="664" w:type="pct"/>
            <w:tcBorders>
              <w:top w:val="nil"/>
              <w:left w:val="nil"/>
              <w:bottom w:val="nil"/>
              <w:right w:val="nil"/>
            </w:tcBorders>
            <w:vAlign w:val="center"/>
            <w:hideMark/>
          </w:tcPr>
          <w:p w14:paraId="2C435911" w14:textId="123042A5" w:rsidR="00986F73" w:rsidRPr="002E0BCA" w:rsidRDefault="00436A83" w:rsidP="00986F73">
            <w:pPr>
              <w:pStyle w:val="BodyText"/>
              <w:rPr>
                <w:sz w:val="18"/>
                <w:szCs w:val="18"/>
              </w:rPr>
            </w:pPr>
            <w:r>
              <w:rPr>
                <w:sz w:val="18"/>
                <w:szCs w:val="18"/>
              </w:rPr>
              <w:t>41.83</w:t>
            </w:r>
          </w:p>
        </w:tc>
      </w:tr>
      <w:tr w:rsidR="00986F73" w:rsidRPr="002E0BCA" w14:paraId="4F892C8A" w14:textId="77777777" w:rsidTr="00986F73">
        <w:trPr>
          <w:trHeight w:val="300"/>
        </w:trPr>
        <w:tc>
          <w:tcPr>
            <w:tcW w:w="1135" w:type="pct"/>
            <w:tcBorders>
              <w:top w:val="nil"/>
              <w:left w:val="nil"/>
              <w:bottom w:val="nil"/>
              <w:right w:val="nil"/>
            </w:tcBorders>
            <w:vAlign w:val="center"/>
            <w:hideMark/>
          </w:tcPr>
          <w:p w14:paraId="1856E607" w14:textId="77777777" w:rsidR="00986F73" w:rsidRPr="002E0BCA" w:rsidRDefault="00986F73" w:rsidP="00986F73">
            <w:pPr>
              <w:pStyle w:val="BodyText"/>
              <w:rPr>
                <w:sz w:val="18"/>
                <w:szCs w:val="18"/>
              </w:rPr>
            </w:pPr>
            <w:r w:rsidRPr="002E0BCA">
              <w:rPr>
                <w:sz w:val="18"/>
                <w:szCs w:val="18"/>
              </w:rPr>
              <w:t>BFOLN_BP6_EUR</w:t>
            </w:r>
          </w:p>
        </w:tc>
        <w:tc>
          <w:tcPr>
            <w:tcW w:w="754" w:type="pct"/>
            <w:tcBorders>
              <w:top w:val="nil"/>
              <w:left w:val="nil"/>
              <w:bottom w:val="nil"/>
              <w:right w:val="nil"/>
            </w:tcBorders>
            <w:vAlign w:val="center"/>
            <w:hideMark/>
          </w:tcPr>
          <w:p w14:paraId="58C34912" w14:textId="77777777" w:rsidR="00986F73" w:rsidRPr="002E0BCA" w:rsidRDefault="00986F73" w:rsidP="00986F73">
            <w:pPr>
              <w:pStyle w:val="BodyText"/>
              <w:rPr>
                <w:sz w:val="18"/>
                <w:szCs w:val="18"/>
              </w:rPr>
            </w:pPr>
            <w:r w:rsidRPr="002E0BCA">
              <w:rPr>
                <w:sz w:val="18"/>
                <w:szCs w:val="18"/>
              </w:rPr>
              <w:t>Loans</w:t>
            </w:r>
          </w:p>
        </w:tc>
        <w:tc>
          <w:tcPr>
            <w:tcW w:w="453" w:type="pct"/>
            <w:tcBorders>
              <w:top w:val="nil"/>
              <w:left w:val="nil"/>
              <w:bottom w:val="nil"/>
              <w:right w:val="nil"/>
            </w:tcBorders>
            <w:vAlign w:val="center"/>
            <w:hideMark/>
          </w:tcPr>
          <w:p w14:paraId="56D73006" w14:textId="6079635F"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185A3305" w14:textId="2BE60C87" w:rsidR="00986F73" w:rsidRPr="002E0BCA" w:rsidRDefault="00986F73" w:rsidP="00986F73">
            <w:pPr>
              <w:pStyle w:val="BodyText"/>
              <w:rPr>
                <w:sz w:val="18"/>
                <w:szCs w:val="18"/>
              </w:rPr>
            </w:pPr>
            <w:r w:rsidRPr="002E0BCA">
              <w:rPr>
                <w:sz w:val="18"/>
                <w:szCs w:val="18"/>
              </w:rPr>
              <w:t>-121.26</w:t>
            </w:r>
          </w:p>
        </w:tc>
        <w:tc>
          <w:tcPr>
            <w:tcW w:w="664" w:type="pct"/>
            <w:tcBorders>
              <w:top w:val="nil"/>
              <w:left w:val="nil"/>
              <w:bottom w:val="nil"/>
              <w:right w:val="nil"/>
            </w:tcBorders>
            <w:vAlign w:val="center"/>
            <w:hideMark/>
          </w:tcPr>
          <w:p w14:paraId="5763FC50" w14:textId="337B68CA" w:rsidR="00986F73" w:rsidRPr="002E0BCA" w:rsidRDefault="00986F73" w:rsidP="00986F73">
            <w:pPr>
              <w:pStyle w:val="BodyText"/>
              <w:rPr>
                <w:sz w:val="18"/>
                <w:szCs w:val="18"/>
              </w:rPr>
            </w:pPr>
            <w:r w:rsidRPr="002E0BCA">
              <w:rPr>
                <w:sz w:val="18"/>
                <w:szCs w:val="18"/>
              </w:rPr>
              <w:t>129.75</w:t>
            </w:r>
          </w:p>
        </w:tc>
        <w:tc>
          <w:tcPr>
            <w:tcW w:w="664" w:type="pct"/>
            <w:tcBorders>
              <w:top w:val="nil"/>
              <w:left w:val="nil"/>
              <w:bottom w:val="nil"/>
              <w:right w:val="nil"/>
            </w:tcBorders>
            <w:vAlign w:val="center"/>
            <w:hideMark/>
          </w:tcPr>
          <w:p w14:paraId="31D37D6D" w14:textId="206FEDBE" w:rsidR="00986F73" w:rsidRPr="002E0BCA" w:rsidRDefault="00986F73" w:rsidP="00986F73">
            <w:pPr>
              <w:pStyle w:val="BodyText"/>
              <w:rPr>
                <w:sz w:val="18"/>
                <w:szCs w:val="18"/>
              </w:rPr>
            </w:pPr>
            <w:r w:rsidRPr="002E0BCA">
              <w:rPr>
                <w:sz w:val="18"/>
                <w:szCs w:val="18"/>
              </w:rPr>
              <w:t>158.06</w:t>
            </w:r>
          </w:p>
        </w:tc>
        <w:tc>
          <w:tcPr>
            <w:tcW w:w="664" w:type="pct"/>
            <w:tcBorders>
              <w:top w:val="nil"/>
              <w:left w:val="nil"/>
              <w:bottom w:val="nil"/>
              <w:right w:val="nil"/>
            </w:tcBorders>
            <w:vAlign w:val="center"/>
            <w:hideMark/>
          </w:tcPr>
          <w:p w14:paraId="197F9BD0" w14:textId="01005C22" w:rsidR="00986F73" w:rsidRPr="002E0BCA" w:rsidRDefault="00986F73" w:rsidP="00986F73">
            <w:pPr>
              <w:pStyle w:val="BodyText"/>
              <w:rPr>
                <w:sz w:val="18"/>
                <w:szCs w:val="18"/>
              </w:rPr>
            </w:pPr>
            <w:r w:rsidRPr="002E0BCA">
              <w:rPr>
                <w:sz w:val="18"/>
                <w:szCs w:val="18"/>
              </w:rPr>
              <w:t>1</w:t>
            </w:r>
            <w:r w:rsidR="00436A83">
              <w:rPr>
                <w:sz w:val="18"/>
                <w:szCs w:val="18"/>
              </w:rPr>
              <w:t>76.56</w:t>
            </w:r>
          </w:p>
        </w:tc>
      </w:tr>
      <w:tr w:rsidR="00986F73" w:rsidRPr="002E0BCA" w14:paraId="5EEE0889" w14:textId="77777777" w:rsidTr="00986F73">
        <w:trPr>
          <w:trHeight w:val="480"/>
        </w:trPr>
        <w:tc>
          <w:tcPr>
            <w:tcW w:w="1135" w:type="pct"/>
            <w:tcBorders>
              <w:top w:val="nil"/>
              <w:left w:val="nil"/>
              <w:bottom w:val="nil"/>
              <w:right w:val="nil"/>
            </w:tcBorders>
            <w:vAlign w:val="center"/>
            <w:hideMark/>
          </w:tcPr>
          <w:p w14:paraId="5C7E89E4" w14:textId="77777777" w:rsidR="00986F73" w:rsidRPr="002E0BCA" w:rsidRDefault="00986F73" w:rsidP="00986F73">
            <w:pPr>
              <w:pStyle w:val="BodyText"/>
              <w:rPr>
                <w:sz w:val="18"/>
                <w:szCs w:val="18"/>
              </w:rPr>
            </w:pPr>
            <w:r w:rsidRPr="002E0BCA">
              <w:rPr>
                <w:sz w:val="18"/>
                <w:szCs w:val="18"/>
              </w:rPr>
              <w:t>BFOLNA_BP6_EUR</w:t>
            </w:r>
          </w:p>
        </w:tc>
        <w:tc>
          <w:tcPr>
            <w:tcW w:w="754" w:type="pct"/>
            <w:tcBorders>
              <w:top w:val="nil"/>
              <w:left w:val="nil"/>
              <w:bottom w:val="nil"/>
              <w:right w:val="nil"/>
            </w:tcBorders>
            <w:vAlign w:val="center"/>
            <w:hideMark/>
          </w:tcPr>
          <w:p w14:paraId="7D7CCEE9" w14:textId="77777777" w:rsidR="00986F73" w:rsidRPr="002E0BCA" w:rsidRDefault="00986F73" w:rsidP="00986F73">
            <w:pPr>
              <w:pStyle w:val="BodyText"/>
              <w:rPr>
                <w:sz w:val="18"/>
                <w:szCs w:val="18"/>
              </w:rPr>
            </w:pPr>
            <w:r w:rsidRPr="002E0BCA">
              <w:rPr>
                <w:sz w:val="18"/>
                <w:szCs w:val="18"/>
              </w:rPr>
              <w:t>Net acquisition of financial assets</w:t>
            </w:r>
          </w:p>
        </w:tc>
        <w:tc>
          <w:tcPr>
            <w:tcW w:w="453" w:type="pct"/>
            <w:tcBorders>
              <w:top w:val="nil"/>
              <w:left w:val="nil"/>
              <w:bottom w:val="nil"/>
              <w:right w:val="nil"/>
            </w:tcBorders>
            <w:vAlign w:val="center"/>
            <w:hideMark/>
          </w:tcPr>
          <w:p w14:paraId="381AADBE" w14:textId="05DB2A1F"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7288177B" w14:textId="43EB895B" w:rsidR="00986F73" w:rsidRPr="002E0BCA" w:rsidRDefault="00986F73" w:rsidP="00986F73">
            <w:pPr>
              <w:pStyle w:val="BodyText"/>
              <w:rPr>
                <w:sz w:val="18"/>
                <w:szCs w:val="18"/>
              </w:rPr>
            </w:pPr>
            <w:r w:rsidRPr="002E0BCA">
              <w:rPr>
                <w:sz w:val="18"/>
                <w:szCs w:val="18"/>
              </w:rPr>
              <w:t>-114.28</w:t>
            </w:r>
          </w:p>
        </w:tc>
        <w:tc>
          <w:tcPr>
            <w:tcW w:w="664" w:type="pct"/>
            <w:tcBorders>
              <w:top w:val="nil"/>
              <w:left w:val="nil"/>
              <w:bottom w:val="nil"/>
              <w:right w:val="nil"/>
            </w:tcBorders>
            <w:vAlign w:val="center"/>
            <w:hideMark/>
          </w:tcPr>
          <w:p w14:paraId="69F9B222" w14:textId="3E013FD5" w:rsidR="00986F73" w:rsidRPr="002E0BCA" w:rsidRDefault="00986F73" w:rsidP="00986F73">
            <w:pPr>
              <w:pStyle w:val="BodyText"/>
              <w:rPr>
                <w:sz w:val="18"/>
                <w:szCs w:val="18"/>
              </w:rPr>
            </w:pPr>
            <w:r w:rsidRPr="002E0BCA">
              <w:rPr>
                <w:sz w:val="18"/>
                <w:szCs w:val="18"/>
              </w:rPr>
              <w:t>114.7</w:t>
            </w:r>
            <w:r w:rsidR="00F316E3">
              <w:rPr>
                <w:sz w:val="18"/>
                <w:szCs w:val="18"/>
              </w:rPr>
              <w:t>0</w:t>
            </w:r>
          </w:p>
        </w:tc>
        <w:tc>
          <w:tcPr>
            <w:tcW w:w="664" w:type="pct"/>
            <w:tcBorders>
              <w:top w:val="nil"/>
              <w:left w:val="nil"/>
              <w:bottom w:val="nil"/>
              <w:right w:val="nil"/>
            </w:tcBorders>
            <w:vAlign w:val="center"/>
            <w:hideMark/>
          </w:tcPr>
          <w:p w14:paraId="2B33A449" w14:textId="50FAABD0" w:rsidR="00986F73" w:rsidRPr="002E0BCA" w:rsidRDefault="00986F73" w:rsidP="00986F73">
            <w:pPr>
              <w:pStyle w:val="BodyText"/>
              <w:rPr>
                <w:sz w:val="18"/>
                <w:szCs w:val="18"/>
              </w:rPr>
            </w:pPr>
            <w:r w:rsidRPr="002E0BCA">
              <w:rPr>
                <w:sz w:val="18"/>
                <w:szCs w:val="18"/>
              </w:rPr>
              <w:t>183.99</w:t>
            </w:r>
          </w:p>
        </w:tc>
        <w:tc>
          <w:tcPr>
            <w:tcW w:w="664" w:type="pct"/>
            <w:tcBorders>
              <w:top w:val="nil"/>
              <w:left w:val="nil"/>
              <w:bottom w:val="nil"/>
              <w:right w:val="nil"/>
            </w:tcBorders>
            <w:vAlign w:val="center"/>
            <w:hideMark/>
          </w:tcPr>
          <w:p w14:paraId="77324781" w14:textId="3B9E37CF" w:rsidR="00986F73" w:rsidRPr="002E0BCA" w:rsidRDefault="00436A83" w:rsidP="00986F73">
            <w:pPr>
              <w:pStyle w:val="BodyText"/>
              <w:rPr>
                <w:sz w:val="18"/>
                <w:szCs w:val="18"/>
              </w:rPr>
            </w:pPr>
            <w:r>
              <w:rPr>
                <w:sz w:val="18"/>
                <w:szCs w:val="18"/>
              </w:rPr>
              <w:t>267.48</w:t>
            </w:r>
          </w:p>
        </w:tc>
      </w:tr>
      <w:tr w:rsidR="00986F73" w:rsidRPr="002E0BCA" w14:paraId="192B615C" w14:textId="77777777" w:rsidTr="00986F73">
        <w:trPr>
          <w:trHeight w:val="480"/>
        </w:trPr>
        <w:tc>
          <w:tcPr>
            <w:tcW w:w="1135" w:type="pct"/>
            <w:tcBorders>
              <w:top w:val="nil"/>
              <w:left w:val="nil"/>
              <w:bottom w:val="nil"/>
              <w:right w:val="nil"/>
            </w:tcBorders>
            <w:vAlign w:val="center"/>
            <w:hideMark/>
          </w:tcPr>
          <w:p w14:paraId="6CCA6687" w14:textId="77777777" w:rsidR="00986F73" w:rsidRPr="002E0BCA" w:rsidRDefault="00986F73" w:rsidP="00986F73">
            <w:pPr>
              <w:pStyle w:val="BodyText"/>
              <w:rPr>
                <w:sz w:val="18"/>
                <w:szCs w:val="18"/>
              </w:rPr>
            </w:pPr>
            <w:r w:rsidRPr="002E0BCA">
              <w:rPr>
                <w:sz w:val="18"/>
                <w:szCs w:val="18"/>
              </w:rPr>
              <w:t>BFOLNL_BP6_EUR</w:t>
            </w:r>
          </w:p>
        </w:tc>
        <w:tc>
          <w:tcPr>
            <w:tcW w:w="754" w:type="pct"/>
            <w:tcBorders>
              <w:top w:val="nil"/>
              <w:left w:val="nil"/>
              <w:bottom w:val="nil"/>
              <w:right w:val="nil"/>
            </w:tcBorders>
            <w:vAlign w:val="center"/>
            <w:hideMark/>
          </w:tcPr>
          <w:p w14:paraId="2BCC456D" w14:textId="77777777" w:rsidR="00986F73" w:rsidRPr="002E0BCA" w:rsidRDefault="00986F73" w:rsidP="00986F73">
            <w:pPr>
              <w:pStyle w:val="BodyText"/>
              <w:rPr>
                <w:sz w:val="18"/>
                <w:szCs w:val="18"/>
              </w:rPr>
            </w:pPr>
            <w:r w:rsidRPr="002E0BCA">
              <w:rPr>
                <w:sz w:val="18"/>
                <w:szCs w:val="18"/>
              </w:rPr>
              <w:t>Net incurrence of liabilities</w:t>
            </w:r>
          </w:p>
        </w:tc>
        <w:tc>
          <w:tcPr>
            <w:tcW w:w="453" w:type="pct"/>
            <w:tcBorders>
              <w:top w:val="nil"/>
              <w:left w:val="nil"/>
              <w:bottom w:val="nil"/>
              <w:right w:val="nil"/>
            </w:tcBorders>
            <w:vAlign w:val="center"/>
            <w:hideMark/>
          </w:tcPr>
          <w:p w14:paraId="56902E27" w14:textId="3FCFD398"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744779E9" w14:textId="22F54E6E" w:rsidR="00986F73" w:rsidRPr="002E0BCA" w:rsidRDefault="00986F73" w:rsidP="00986F73">
            <w:pPr>
              <w:pStyle w:val="BodyText"/>
              <w:rPr>
                <w:sz w:val="18"/>
                <w:szCs w:val="18"/>
              </w:rPr>
            </w:pPr>
            <w:r w:rsidRPr="002E0BCA">
              <w:rPr>
                <w:sz w:val="18"/>
                <w:szCs w:val="18"/>
              </w:rPr>
              <w:t>6.98</w:t>
            </w:r>
          </w:p>
        </w:tc>
        <w:tc>
          <w:tcPr>
            <w:tcW w:w="664" w:type="pct"/>
            <w:tcBorders>
              <w:top w:val="nil"/>
              <w:left w:val="nil"/>
              <w:bottom w:val="nil"/>
              <w:right w:val="nil"/>
            </w:tcBorders>
            <w:vAlign w:val="center"/>
            <w:hideMark/>
          </w:tcPr>
          <w:p w14:paraId="751CE77D" w14:textId="37CE8E21" w:rsidR="00986F73" w:rsidRPr="002E0BCA" w:rsidRDefault="00986F73" w:rsidP="00986F73">
            <w:pPr>
              <w:pStyle w:val="BodyText"/>
              <w:rPr>
                <w:sz w:val="18"/>
                <w:szCs w:val="18"/>
              </w:rPr>
            </w:pPr>
            <w:r w:rsidRPr="002E0BCA">
              <w:rPr>
                <w:sz w:val="18"/>
                <w:szCs w:val="18"/>
              </w:rPr>
              <w:t>-15.04</w:t>
            </w:r>
          </w:p>
        </w:tc>
        <w:tc>
          <w:tcPr>
            <w:tcW w:w="664" w:type="pct"/>
            <w:tcBorders>
              <w:top w:val="nil"/>
              <w:left w:val="nil"/>
              <w:bottom w:val="nil"/>
              <w:right w:val="nil"/>
            </w:tcBorders>
            <w:vAlign w:val="center"/>
            <w:hideMark/>
          </w:tcPr>
          <w:p w14:paraId="70E98C63" w14:textId="0A2F5C5C" w:rsidR="00986F73" w:rsidRPr="002E0BCA" w:rsidRDefault="00986F73" w:rsidP="00986F73">
            <w:pPr>
              <w:pStyle w:val="BodyText"/>
              <w:rPr>
                <w:sz w:val="18"/>
                <w:szCs w:val="18"/>
              </w:rPr>
            </w:pPr>
            <w:r w:rsidRPr="002E0BCA">
              <w:rPr>
                <w:sz w:val="18"/>
                <w:szCs w:val="18"/>
              </w:rPr>
              <w:t>25.94</w:t>
            </w:r>
          </w:p>
        </w:tc>
        <w:tc>
          <w:tcPr>
            <w:tcW w:w="664" w:type="pct"/>
            <w:tcBorders>
              <w:top w:val="nil"/>
              <w:left w:val="nil"/>
              <w:bottom w:val="nil"/>
              <w:right w:val="nil"/>
            </w:tcBorders>
            <w:vAlign w:val="center"/>
            <w:hideMark/>
          </w:tcPr>
          <w:p w14:paraId="4ABB940C" w14:textId="55F6FD21" w:rsidR="00986F73" w:rsidRPr="002E0BCA" w:rsidRDefault="00436A83" w:rsidP="00986F73">
            <w:pPr>
              <w:pStyle w:val="BodyText"/>
              <w:rPr>
                <w:sz w:val="18"/>
                <w:szCs w:val="18"/>
              </w:rPr>
            </w:pPr>
            <w:r>
              <w:rPr>
                <w:sz w:val="18"/>
                <w:szCs w:val="18"/>
              </w:rPr>
              <w:t>90.91</w:t>
            </w:r>
          </w:p>
        </w:tc>
      </w:tr>
      <w:tr w:rsidR="00986F73" w:rsidRPr="002E0BCA" w14:paraId="41DCAA81" w14:textId="77777777" w:rsidTr="00986F73">
        <w:trPr>
          <w:trHeight w:val="480"/>
        </w:trPr>
        <w:tc>
          <w:tcPr>
            <w:tcW w:w="1135" w:type="pct"/>
            <w:tcBorders>
              <w:top w:val="nil"/>
              <w:left w:val="nil"/>
              <w:bottom w:val="nil"/>
              <w:right w:val="nil"/>
            </w:tcBorders>
            <w:vAlign w:val="center"/>
            <w:hideMark/>
          </w:tcPr>
          <w:p w14:paraId="3042C776" w14:textId="77777777" w:rsidR="00986F73" w:rsidRPr="002E0BCA" w:rsidRDefault="00986F73" w:rsidP="00986F73">
            <w:pPr>
              <w:pStyle w:val="BodyText"/>
              <w:rPr>
                <w:sz w:val="18"/>
                <w:szCs w:val="18"/>
              </w:rPr>
            </w:pPr>
            <w:r w:rsidRPr="002E0BCA">
              <w:rPr>
                <w:sz w:val="18"/>
                <w:szCs w:val="18"/>
              </w:rPr>
              <w:t>BFOLNPC_BP6_EUR</w:t>
            </w:r>
          </w:p>
        </w:tc>
        <w:tc>
          <w:tcPr>
            <w:tcW w:w="754" w:type="pct"/>
            <w:tcBorders>
              <w:top w:val="nil"/>
              <w:left w:val="nil"/>
              <w:bottom w:val="nil"/>
              <w:right w:val="nil"/>
            </w:tcBorders>
            <w:vAlign w:val="center"/>
            <w:hideMark/>
          </w:tcPr>
          <w:p w14:paraId="0CEAC6D2" w14:textId="77777777" w:rsidR="00986F73" w:rsidRPr="002E0BCA" w:rsidRDefault="00986F73" w:rsidP="00986F73">
            <w:pPr>
              <w:pStyle w:val="BodyText"/>
              <w:rPr>
                <w:sz w:val="18"/>
                <w:szCs w:val="18"/>
              </w:rPr>
            </w:pPr>
            <w:r w:rsidRPr="002E0BCA">
              <w:rPr>
                <w:sz w:val="18"/>
                <w:szCs w:val="18"/>
              </w:rPr>
              <w:t>Insurance, pensions and standardised guarantee schemes</w:t>
            </w:r>
          </w:p>
        </w:tc>
        <w:tc>
          <w:tcPr>
            <w:tcW w:w="453" w:type="pct"/>
            <w:tcBorders>
              <w:top w:val="nil"/>
              <w:left w:val="nil"/>
              <w:bottom w:val="nil"/>
              <w:right w:val="nil"/>
            </w:tcBorders>
            <w:vAlign w:val="center"/>
            <w:hideMark/>
          </w:tcPr>
          <w:p w14:paraId="25DA2EAC" w14:textId="7F59AE4E"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3E3D41CB" w14:textId="2E80E5F1" w:rsidR="00986F73" w:rsidRPr="002E0BCA" w:rsidRDefault="00986F73" w:rsidP="00986F73">
            <w:pPr>
              <w:pStyle w:val="BodyText"/>
              <w:rPr>
                <w:sz w:val="18"/>
                <w:szCs w:val="18"/>
              </w:rPr>
            </w:pPr>
            <w:r w:rsidRPr="002E0BCA">
              <w:rPr>
                <w:sz w:val="18"/>
                <w:szCs w:val="18"/>
              </w:rPr>
              <w:t>37.85</w:t>
            </w:r>
          </w:p>
        </w:tc>
        <w:tc>
          <w:tcPr>
            <w:tcW w:w="664" w:type="pct"/>
            <w:tcBorders>
              <w:top w:val="nil"/>
              <w:left w:val="nil"/>
              <w:bottom w:val="nil"/>
              <w:right w:val="nil"/>
            </w:tcBorders>
            <w:vAlign w:val="center"/>
            <w:hideMark/>
          </w:tcPr>
          <w:p w14:paraId="4F11E342" w14:textId="22020EEB" w:rsidR="00986F73" w:rsidRPr="002E0BCA" w:rsidRDefault="00986F73" w:rsidP="00986F73">
            <w:pPr>
              <w:pStyle w:val="BodyText"/>
              <w:rPr>
                <w:sz w:val="18"/>
                <w:szCs w:val="18"/>
              </w:rPr>
            </w:pPr>
            <w:r w:rsidRPr="002E0BCA">
              <w:rPr>
                <w:sz w:val="18"/>
                <w:szCs w:val="18"/>
              </w:rPr>
              <w:t>-3.14</w:t>
            </w:r>
          </w:p>
        </w:tc>
        <w:tc>
          <w:tcPr>
            <w:tcW w:w="664" w:type="pct"/>
            <w:tcBorders>
              <w:top w:val="nil"/>
              <w:left w:val="nil"/>
              <w:bottom w:val="nil"/>
              <w:right w:val="nil"/>
            </w:tcBorders>
            <w:vAlign w:val="center"/>
            <w:hideMark/>
          </w:tcPr>
          <w:p w14:paraId="7C4844FF" w14:textId="440301F9" w:rsidR="00986F73" w:rsidRPr="002E0BCA" w:rsidRDefault="00986F73" w:rsidP="00986F73">
            <w:pPr>
              <w:pStyle w:val="BodyText"/>
              <w:rPr>
                <w:sz w:val="18"/>
                <w:szCs w:val="18"/>
              </w:rPr>
            </w:pPr>
            <w:r w:rsidRPr="002E0BCA">
              <w:rPr>
                <w:sz w:val="18"/>
                <w:szCs w:val="18"/>
              </w:rPr>
              <w:t>0.56</w:t>
            </w:r>
          </w:p>
        </w:tc>
        <w:tc>
          <w:tcPr>
            <w:tcW w:w="664" w:type="pct"/>
            <w:tcBorders>
              <w:top w:val="nil"/>
              <w:left w:val="nil"/>
              <w:bottom w:val="nil"/>
              <w:right w:val="nil"/>
            </w:tcBorders>
            <w:vAlign w:val="center"/>
            <w:hideMark/>
          </w:tcPr>
          <w:p w14:paraId="7B8BEBA9" w14:textId="426F7490" w:rsidR="00986F73" w:rsidRPr="002E0BCA" w:rsidRDefault="00436A83" w:rsidP="00986F73">
            <w:pPr>
              <w:pStyle w:val="BodyText"/>
              <w:rPr>
                <w:sz w:val="18"/>
                <w:szCs w:val="18"/>
              </w:rPr>
            </w:pPr>
            <w:r>
              <w:rPr>
                <w:sz w:val="18"/>
                <w:szCs w:val="18"/>
              </w:rPr>
              <w:t>-6.29</w:t>
            </w:r>
          </w:p>
        </w:tc>
      </w:tr>
      <w:tr w:rsidR="00986F73" w:rsidRPr="002E0BCA" w14:paraId="3297E97B" w14:textId="77777777" w:rsidTr="00986F73">
        <w:trPr>
          <w:trHeight w:val="480"/>
        </w:trPr>
        <w:tc>
          <w:tcPr>
            <w:tcW w:w="1135" w:type="pct"/>
            <w:tcBorders>
              <w:top w:val="nil"/>
              <w:left w:val="nil"/>
              <w:bottom w:val="nil"/>
              <w:right w:val="nil"/>
            </w:tcBorders>
            <w:vAlign w:val="center"/>
            <w:hideMark/>
          </w:tcPr>
          <w:p w14:paraId="4985F74C" w14:textId="77777777" w:rsidR="00986F73" w:rsidRPr="002E0BCA" w:rsidRDefault="00986F73" w:rsidP="00986F73">
            <w:pPr>
              <w:pStyle w:val="BodyText"/>
              <w:rPr>
                <w:sz w:val="18"/>
                <w:szCs w:val="18"/>
              </w:rPr>
            </w:pPr>
            <w:r w:rsidRPr="002E0BCA">
              <w:rPr>
                <w:sz w:val="18"/>
                <w:szCs w:val="18"/>
              </w:rPr>
              <w:t>BFOLNPCA_BP6_EUR</w:t>
            </w:r>
          </w:p>
        </w:tc>
        <w:tc>
          <w:tcPr>
            <w:tcW w:w="754" w:type="pct"/>
            <w:tcBorders>
              <w:top w:val="nil"/>
              <w:left w:val="nil"/>
              <w:bottom w:val="nil"/>
              <w:right w:val="nil"/>
            </w:tcBorders>
            <w:vAlign w:val="center"/>
            <w:hideMark/>
          </w:tcPr>
          <w:p w14:paraId="336CEFAF" w14:textId="77777777" w:rsidR="00986F73" w:rsidRPr="002E0BCA" w:rsidRDefault="00986F73" w:rsidP="00986F73">
            <w:pPr>
              <w:pStyle w:val="BodyText"/>
              <w:rPr>
                <w:sz w:val="18"/>
                <w:szCs w:val="18"/>
              </w:rPr>
            </w:pPr>
            <w:r w:rsidRPr="002E0BCA">
              <w:rPr>
                <w:sz w:val="18"/>
                <w:szCs w:val="18"/>
              </w:rPr>
              <w:t>Net acquisition of financial assets</w:t>
            </w:r>
          </w:p>
        </w:tc>
        <w:tc>
          <w:tcPr>
            <w:tcW w:w="453" w:type="pct"/>
            <w:tcBorders>
              <w:top w:val="nil"/>
              <w:left w:val="nil"/>
              <w:bottom w:val="nil"/>
              <w:right w:val="nil"/>
            </w:tcBorders>
            <w:vAlign w:val="center"/>
            <w:hideMark/>
          </w:tcPr>
          <w:p w14:paraId="7533D494" w14:textId="48D7A09D"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606F20F5" w14:textId="13397AE2" w:rsidR="00986F73" w:rsidRPr="002E0BCA" w:rsidRDefault="00986F73" w:rsidP="00986F73">
            <w:pPr>
              <w:pStyle w:val="BodyText"/>
              <w:rPr>
                <w:sz w:val="18"/>
                <w:szCs w:val="18"/>
              </w:rPr>
            </w:pPr>
            <w:r w:rsidRPr="002E0BCA">
              <w:rPr>
                <w:sz w:val="18"/>
                <w:szCs w:val="18"/>
              </w:rPr>
              <w:t>-4.04</w:t>
            </w:r>
          </w:p>
        </w:tc>
        <w:tc>
          <w:tcPr>
            <w:tcW w:w="664" w:type="pct"/>
            <w:tcBorders>
              <w:top w:val="nil"/>
              <w:left w:val="nil"/>
              <w:bottom w:val="nil"/>
              <w:right w:val="nil"/>
            </w:tcBorders>
            <w:vAlign w:val="center"/>
            <w:hideMark/>
          </w:tcPr>
          <w:p w14:paraId="22504620" w14:textId="1F2BED65" w:rsidR="00986F73" w:rsidRPr="002E0BCA" w:rsidRDefault="00986F73" w:rsidP="00986F73">
            <w:pPr>
              <w:pStyle w:val="BodyText"/>
              <w:rPr>
                <w:sz w:val="18"/>
                <w:szCs w:val="18"/>
              </w:rPr>
            </w:pPr>
            <w:r w:rsidRPr="002E0BCA">
              <w:rPr>
                <w:sz w:val="18"/>
                <w:szCs w:val="18"/>
              </w:rPr>
              <w:t>0.16</w:t>
            </w:r>
          </w:p>
        </w:tc>
        <w:tc>
          <w:tcPr>
            <w:tcW w:w="664" w:type="pct"/>
            <w:tcBorders>
              <w:top w:val="nil"/>
              <w:left w:val="nil"/>
              <w:bottom w:val="nil"/>
              <w:right w:val="nil"/>
            </w:tcBorders>
            <w:vAlign w:val="center"/>
            <w:hideMark/>
          </w:tcPr>
          <w:p w14:paraId="7C9EFB69" w14:textId="733F057E" w:rsidR="00986F73" w:rsidRPr="002E0BCA" w:rsidRDefault="00986F73" w:rsidP="00986F73">
            <w:pPr>
              <w:pStyle w:val="BodyText"/>
              <w:rPr>
                <w:sz w:val="18"/>
                <w:szCs w:val="18"/>
              </w:rPr>
            </w:pPr>
            <w:r w:rsidRPr="002E0BCA">
              <w:rPr>
                <w:sz w:val="18"/>
                <w:szCs w:val="18"/>
              </w:rPr>
              <w:t>-0.45</w:t>
            </w:r>
          </w:p>
        </w:tc>
        <w:tc>
          <w:tcPr>
            <w:tcW w:w="664" w:type="pct"/>
            <w:tcBorders>
              <w:top w:val="nil"/>
              <w:left w:val="nil"/>
              <w:bottom w:val="nil"/>
              <w:right w:val="nil"/>
            </w:tcBorders>
            <w:vAlign w:val="center"/>
            <w:hideMark/>
          </w:tcPr>
          <w:p w14:paraId="7A1FD76A" w14:textId="53C2AFC1" w:rsidR="00986F73" w:rsidRPr="002E0BCA" w:rsidRDefault="00436A83" w:rsidP="00986F73">
            <w:pPr>
              <w:pStyle w:val="BodyText"/>
              <w:rPr>
                <w:sz w:val="18"/>
                <w:szCs w:val="18"/>
              </w:rPr>
            </w:pPr>
            <w:r>
              <w:rPr>
                <w:sz w:val="18"/>
                <w:szCs w:val="18"/>
              </w:rPr>
              <w:t>2.</w:t>
            </w:r>
            <w:r w:rsidR="0057791F">
              <w:rPr>
                <w:sz w:val="18"/>
                <w:szCs w:val="18"/>
              </w:rPr>
              <w:t>34</w:t>
            </w:r>
          </w:p>
        </w:tc>
      </w:tr>
      <w:tr w:rsidR="00986F73" w:rsidRPr="002E0BCA" w14:paraId="550E3378" w14:textId="77777777" w:rsidTr="00986F73">
        <w:trPr>
          <w:trHeight w:val="480"/>
        </w:trPr>
        <w:tc>
          <w:tcPr>
            <w:tcW w:w="1135" w:type="pct"/>
            <w:tcBorders>
              <w:top w:val="nil"/>
              <w:left w:val="nil"/>
              <w:bottom w:val="nil"/>
              <w:right w:val="nil"/>
            </w:tcBorders>
            <w:vAlign w:val="center"/>
            <w:hideMark/>
          </w:tcPr>
          <w:p w14:paraId="08E4E3C9" w14:textId="77777777" w:rsidR="00986F73" w:rsidRPr="002E0BCA" w:rsidRDefault="00986F73" w:rsidP="00986F73">
            <w:pPr>
              <w:pStyle w:val="BodyText"/>
              <w:rPr>
                <w:sz w:val="18"/>
                <w:szCs w:val="18"/>
              </w:rPr>
            </w:pPr>
            <w:r w:rsidRPr="002E0BCA">
              <w:rPr>
                <w:sz w:val="18"/>
                <w:szCs w:val="18"/>
              </w:rPr>
              <w:t>BFOLNPCL_BP6_EUR</w:t>
            </w:r>
          </w:p>
        </w:tc>
        <w:tc>
          <w:tcPr>
            <w:tcW w:w="754" w:type="pct"/>
            <w:tcBorders>
              <w:top w:val="nil"/>
              <w:left w:val="nil"/>
              <w:bottom w:val="nil"/>
              <w:right w:val="nil"/>
            </w:tcBorders>
            <w:vAlign w:val="center"/>
            <w:hideMark/>
          </w:tcPr>
          <w:p w14:paraId="5003502A" w14:textId="77777777" w:rsidR="00986F73" w:rsidRPr="002E0BCA" w:rsidRDefault="00986F73" w:rsidP="00986F73">
            <w:pPr>
              <w:pStyle w:val="BodyText"/>
              <w:rPr>
                <w:sz w:val="18"/>
                <w:szCs w:val="18"/>
              </w:rPr>
            </w:pPr>
            <w:r w:rsidRPr="002E0BCA">
              <w:rPr>
                <w:sz w:val="18"/>
                <w:szCs w:val="18"/>
              </w:rPr>
              <w:t>Net incurrence of liabilities</w:t>
            </w:r>
          </w:p>
        </w:tc>
        <w:tc>
          <w:tcPr>
            <w:tcW w:w="453" w:type="pct"/>
            <w:tcBorders>
              <w:top w:val="nil"/>
              <w:left w:val="nil"/>
              <w:bottom w:val="nil"/>
              <w:right w:val="nil"/>
            </w:tcBorders>
            <w:vAlign w:val="center"/>
            <w:hideMark/>
          </w:tcPr>
          <w:p w14:paraId="2A27334D" w14:textId="6EDD580D" w:rsidR="00986F73" w:rsidRPr="002E0BCA" w:rsidRDefault="00986F73" w:rsidP="00986F73">
            <w:pPr>
              <w:pStyle w:val="BodyText"/>
              <w:rPr>
                <w:sz w:val="18"/>
                <w:szCs w:val="18"/>
              </w:rPr>
            </w:pPr>
          </w:p>
        </w:tc>
        <w:tc>
          <w:tcPr>
            <w:tcW w:w="664" w:type="pct"/>
            <w:tcBorders>
              <w:top w:val="nil"/>
              <w:left w:val="nil"/>
              <w:bottom w:val="nil"/>
              <w:right w:val="nil"/>
            </w:tcBorders>
            <w:vAlign w:val="center"/>
            <w:hideMark/>
          </w:tcPr>
          <w:p w14:paraId="3CE7D4DC" w14:textId="3C87DBDD" w:rsidR="00986F73" w:rsidRPr="002E0BCA" w:rsidRDefault="00986F73" w:rsidP="00986F73">
            <w:pPr>
              <w:pStyle w:val="BodyText"/>
              <w:rPr>
                <w:sz w:val="18"/>
                <w:szCs w:val="18"/>
              </w:rPr>
            </w:pPr>
            <w:r w:rsidRPr="002E0BCA">
              <w:rPr>
                <w:sz w:val="18"/>
                <w:szCs w:val="18"/>
              </w:rPr>
              <w:t>-41.9</w:t>
            </w:r>
          </w:p>
        </w:tc>
        <w:tc>
          <w:tcPr>
            <w:tcW w:w="664" w:type="pct"/>
            <w:tcBorders>
              <w:top w:val="nil"/>
              <w:left w:val="nil"/>
              <w:bottom w:val="nil"/>
              <w:right w:val="nil"/>
            </w:tcBorders>
            <w:vAlign w:val="center"/>
            <w:hideMark/>
          </w:tcPr>
          <w:p w14:paraId="24DDC521" w14:textId="430A91EA" w:rsidR="00986F73" w:rsidRPr="002E0BCA" w:rsidRDefault="00986F73" w:rsidP="00986F73">
            <w:pPr>
              <w:pStyle w:val="BodyText"/>
              <w:rPr>
                <w:sz w:val="18"/>
                <w:szCs w:val="18"/>
              </w:rPr>
            </w:pPr>
            <w:r w:rsidRPr="002E0BCA">
              <w:rPr>
                <w:sz w:val="18"/>
                <w:szCs w:val="18"/>
              </w:rPr>
              <w:t>3.3</w:t>
            </w:r>
            <w:r w:rsidR="00F316E3">
              <w:rPr>
                <w:sz w:val="18"/>
                <w:szCs w:val="18"/>
              </w:rPr>
              <w:t>0</w:t>
            </w:r>
          </w:p>
        </w:tc>
        <w:tc>
          <w:tcPr>
            <w:tcW w:w="664" w:type="pct"/>
            <w:tcBorders>
              <w:top w:val="nil"/>
              <w:left w:val="nil"/>
              <w:bottom w:val="nil"/>
              <w:right w:val="nil"/>
            </w:tcBorders>
            <w:vAlign w:val="center"/>
            <w:hideMark/>
          </w:tcPr>
          <w:p w14:paraId="6AE04838" w14:textId="078C95AD" w:rsidR="00986F73" w:rsidRPr="002E0BCA" w:rsidRDefault="00986F73" w:rsidP="00986F73">
            <w:pPr>
              <w:pStyle w:val="BodyText"/>
              <w:rPr>
                <w:sz w:val="18"/>
                <w:szCs w:val="18"/>
              </w:rPr>
            </w:pPr>
            <w:r w:rsidRPr="002E0BCA">
              <w:rPr>
                <w:sz w:val="18"/>
                <w:szCs w:val="18"/>
              </w:rPr>
              <w:t>-1</w:t>
            </w:r>
            <w:r w:rsidR="00F316E3">
              <w:rPr>
                <w:sz w:val="18"/>
                <w:szCs w:val="18"/>
              </w:rPr>
              <w:t>.00</w:t>
            </w:r>
          </w:p>
        </w:tc>
        <w:tc>
          <w:tcPr>
            <w:tcW w:w="664" w:type="pct"/>
            <w:tcBorders>
              <w:top w:val="nil"/>
              <w:left w:val="nil"/>
              <w:bottom w:val="nil"/>
              <w:right w:val="nil"/>
            </w:tcBorders>
            <w:vAlign w:val="center"/>
            <w:hideMark/>
          </w:tcPr>
          <w:p w14:paraId="393F8641" w14:textId="3756D541" w:rsidR="00986F73" w:rsidRPr="002E0BCA" w:rsidRDefault="0057791F" w:rsidP="00986F73">
            <w:pPr>
              <w:pStyle w:val="BodyText"/>
              <w:rPr>
                <w:sz w:val="18"/>
                <w:szCs w:val="18"/>
              </w:rPr>
            </w:pPr>
            <w:r>
              <w:rPr>
                <w:sz w:val="18"/>
                <w:szCs w:val="18"/>
              </w:rPr>
              <w:t>8.63</w:t>
            </w:r>
          </w:p>
        </w:tc>
      </w:tr>
      <w:tr w:rsidR="00986F73" w:rsidRPr="002E0BCA" w14:paraId="50DAE2E6" w14:textId="77777777" w:rsidTr="00986F73">
        <w:trPr>
          <w:trHeight w:val="300"/>
        </w:trPr>
        <w:tc>
          <w:tcPr>
            <w:tcW w:w="1135" w:type="pct"/>
            <w:tcBorders>
              <w:top w:val="nil"/>
              <w:left w:val="nil"/>
              <w:bottom w:val="nil"/>
              <w:right w:val="nil"/>
            </w:tcBorders>
            <w:vAlign w:val="center"/>
            <w:hideMark/>
          </w:tcPr>
          <w:p w14:paraId="1CD963DA" w14:textId="77777777" w:rsidR="00986F73" w:rsidRPr="002E0BCA" w:rsidRDefault="00986F73" w:rsidP="00986F73">
            <w:pPr>
              <w:pStyle w:val="BodyText"/>
              <w:rPr>
                <w:sz w:val="18"/>
                <w:szCs w:val="18"/>
              </w:rPr>
            </w:pPr>
            <w:r w:rsidRPr="002E0BCA">
              <w:rPr>
                <w:sz w:val="18"/>
                <w:szCs w:val="18"/>
              </w:rPr>
              <w:t>BFOT_BP6_EUR</w:t>
            </w:r>
          </w:p>
        </w:tc>
        <w:tc>
          <w:tcPr>
            <w:tcW w:w="754" w:type="pct"/>
            <w:tcBorders>
              <w:top w:val="nil"/>
              <w:left w:val="nil"/>
              <w:bottom w:val="nil"/>
              <w:right w:val="nil"/>
            </w:tcBorders>
            <w:vAlign w:val="center"/>
            <w:hideMark/>
          </w:tcPr>
          <w:p w14:paraId="5AD87331" w14:textId="77777777" w:rsidR="00986F73" w:rsidRPr="002E0BCA" w:rsidRDefault="00986F73" w:rsidP="00986F73">
            <w:pPr>
              <w:pStyle w:val="BodyText"/>
              <w:rPr>
                <w:sz w:val="18"/>
                <w:szCs w:val="18"/>
              </w:rPr>
            </w:pPr>
            <w:r w:rsidRPr="002E0BCA">
              <w:rPr>
                <w:sz w:val="18"/>
                <w:szCs w:val="18"/>
              </w:rPr>
              <w:t>Trade credit and advances</w:t>
            </w:r>
          </w:p>
        </w:tc>
        <w:tc>
          <w:tcPr>
            <w:tcW w:w="453" w:type="pct"/>
            <w:tcBorders>
              <w:top w:val="nil"/>
              <w:left w:val="nil"/>
              <w:bottom w:val="nil"/>
              <w:right w:val="nil"/>
            </w:tcBorders>
            <w:noWrap/>
            <w:vAlign w:val="bottom"/>
            <w:hideMark/>
          </w:tcPr>
          <w:p w14:paraId="3CC80634" w14:textId="193FFC6D"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60A2C5D7" w14:textId="46C3A4F5" w:rsidR="00986F73" w:rsidRPr="002E0BCA" w:rsidRDefault="00986F73" w:rsidP="00986F73">
            <w:pPr>
              <w:pStyle w:val="BodyText"/>
              <w:rPr>
                <w:sz w:val="18"/>
                <w:szCs w:val="18"/>
              </w:rPr>
            </w:pPr>
            <w:r w:rsidRPr="002E0BCA">
              <w:rPr>
                <w:sz w:val="18"/>
                <w:szCs w:val="18"/>
              </w:rPr>
              <w:t>0</w:t>
            </w:r>
            <w:r w:rsidR="00926BD8">
              <w:rPr>
                <w:sz w:val="18"/>
                <w:szCs w:val="18"/>
              </w:rPr>
              <w:t>.00</w:t>
            </w:r>
          </w:p>
        </w:tc>
        <w:tc>
          <w:tcPr>
            <w:tcW w:w="664" w:type="pct"/>
            <w:tcBorders>
              <w:top w:val="nil"/>
              <w:left w:val="nil"/>
              <w:bottom w:val="nil"/>
              <w:right w:val="nil"/>
            </w:tcBorders>
            <w:noWrap/>
            <w:vAlign w:val="bottom"/>
            <w:hideMark/>
          </w:tcPr>
          <w:p w14:paraId="5F8CB7D9" w14:textId="5A9C3028" w:rsidR="00986F73" w:rsidRPr="002E0BCA" w:rsidRDefault="00986F73" w:rsidP="00986F73">
            <w:pPr>
              <w:pStyle w:val="BodyText"/>
              <w:rPr>
                <w:sz w:val="18"/>
                <w:szCs w:val="18"/>
              </w:rPr>
            </w:pPr>
            <w:r w:rsidRPr="002E0BCA">
              <w:rPr>
                <w:sz w:val="18"/>
                <w:szCs w:val="18"/>
              </w:rPr>
              <w:t>0</w:t>
            </w:r>
            <w:r w:rsidR="00926BD8">
              <w:rPr>
                <w:sz w:val="18"/>
                <w:szCs w:val="18"/>
              </w:rPr>
              <w:t>.00</w:t>
            </w:r>
          </w:p>
        </w:tc>
        <w:tc>
          <w:tcPr>
            <w:tcW w:w="664" w:type="pct"/>
            <w:tcBorders>
              <w:top w:val="nil"/>
              <w:left w:val="nil"/>
              <w:bottom w:val="nil"/>
              <w:right w:val="nil"/>
            </w:tcBorders>
            <w:noWrap/>
            <w:vAlign w:val="bottom"/>
            <w:hideMark/>
          </w:tcPr>
          <w:p w14:paraId="3475EB81" w14:textId="34F0509D" w:rsidR="00986F73" w:rsidRPr="002E0BCA" w:rsidRDefault="00986F73" w:rsidP="00986F73">
            <w:pPr>
              <w:pStyle w:val="BodyText"/>
              <w:rPr>
                <w:sz w:val="18"/>
                <w:szCs w:val="18"/>
              </w:rPr>
            </w:pPr>
            <w:r w:rsidRPr="002E0BCA">
              <w:rPr>
                <w:sz w:val="18"/>
                <w:szCs w:val="18"/>
              </w:rPr>
              <w:t>-143.51</w:t>
            </w:r>
          </w:p>
        </w:tc>
        <w:tc>
          <w:tcPr>
            <w:tcW w:w="664" w:type="pct"/>
            <w:tcBorders>
              <w:top w:val="nil"/>
              <w:left w:val="nil"/>
              <w:bottom w:val="nil"/>
              <w:right w:val="nil"/>
            </w:tcBorders>
            <w:noWrap/>
            <w:vAlign w:val="bottom"/>
            <w:hideMark/>
          </w:tcPr>
          <w:p w14:paraId="2AD88E61" w14:textId="025167F6" w:rsidR="00986F73" w:rsidRPr="002E0BCA" w:rsidRDefault="0057791F" w:rsidP="00986F73">
            <w:pPr>
              <w:pStyle w:val="BodyText"/>
              <w:rPr>
                <w:sz w:val="18"/>
                <w:szCs w:val="18"/>
              </w:rPr>
            </w:pPr>
            <w:r>
              <w:rPr>
                <w:sz w:val="18"/>
                <w:szCs w:val="18"/>
              </w:rPr>
              <w:t>116.28</w:t>
            </w:r>
          </w:p>
        </w:tc>
      </w:tr>
      <w:tr w:rsidR="00986F73" w:rsidRPr="002E0BCA" w14:paraId="2ADAD8C1" w14:textId="77777777" w:rsidTr="00986F73">
        <w:trPr>
          <w:trHeight w:val="300"/>
        </w:trPr>
        <w:tc>
          <w:tcPr>
            <w:tcW w:w="1135" w:type="pct"/>
            <w:tcBorders>
              <w:top w:val="nil"/>
              <w:left w:val="nil"/>
              <w:bottom w:val="nil"/>
              <w:right w:val="nil"/>
            </w:tcBorders>
            <w:vAlign w:val="center"/>
            <w:hideMark/>
          </w:tcPr>
          <w:p w14:paraId="783F6C37" w14:textId="77777777" w:rsidR="00986F73" w:rsidRPr="002E0BCA" w:rsidRDefault="00986F73" w:rsidP="00986F73">
            <w:pPr>
              <w:pStyle w:val="BodyText"/>
              <w:rPr>
                <w:sz w:val="18"/>
                <w:szCs w:val="18"/>
              </w:rPr>
            </w:pPr>
            <w:r w:rsidRPr="002E0BCA">
              <w:rPr>
                <w:sz w:val="18"/>
                <w:szCs w:val="18"/>
              </w:rPr>
              <w:lastRenderedPageBreak/>
              <w:t>BFOTA_BP6_EUR</w:t>
            </w:r>
          </w:p>
        </w:tc>
        <w:tc>
          <w:tcPr>
            <w:tcW w:w="754" w:type="pct"/>
            <w:tcBorders>
              <w:top w:val="nil"/>
              <w:left w:val="nil"/>
              <w:bottom w:val="nil"/>
              <w:right w:val="nil"/>
            </w:tcBorders>
            <w:vAlign w:val="center"/>
            <w:hideMark/>
          </w:tcPr>
          <w:p w14:paraId="342771F1" w14:textId="77777777" w:rsidR="00986F73" w:rsidRPr="002E0BCA" w:rsidRDefault="00986F73" w:rsidP="00986F73">
            <w:pPr>
              <w:pStyle w:val="BodyText"/>
              <w:rPr>
                <w:sz w:val="18"/>
                <w:szCs w:val="18"/>
              </w:rPr>
            </w:pPr>
            <w:r w:rsidRPr="002E0BCA">
              <w:rPr>
                <w:sz w:val="18"/>
                <w:szCs w:val="18"/>
              </w:rPr>
              <w:t>Net acquisition of financial assets</w:t>
            </w:r>
          </w:p>
        </w:tc>
        <w:tc>
          <w:tcPr>
            <w:tcW w:w="453" w:type="pct"/>
            <w:tcBorders>
              <w:top w:val="nil"/>
              <w:left w:val="nil"/>
              <w:bottom w:val="nil"/>
              <w:right w:val="nil"/>
            </w:tcBorders>
            <w:noWrap/>
            <w:vAlign w:val="bottom"/>
            <w:hideMark/>
          </w:tcPr>
          <w:p w14:paraId="684AFD0B" w14:textId="080E0271"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1FDA8EAD" w14:textId="1C8053C4" w:rsidR="00986F73" w:rsidRPr="002E0BCA" w:rsidRDefault="00986F73" w:rsidP="00986F73">
            <w:pPr>
              <w:pStyle w:val="BodyText"/>
              <w:rPr>
                <w:sz w:val="18"/>
                <w:szCs w:val="18"/>
              </w:rPr>
            </w:pPr>
            <w:r w:rsidRPr="002E0BCA">
              <w:rPr>
                <w:sz w:val="18"/>
                <w:szCs w:val="18"/>
              </w:rPr>
              <w:t>0</w:t>
            </w:r>
            <w:r w:rsidR="00926BD8">
              <w:rPr>
                <w:sz w:val="18"/>
                <w:szCs w:val="18"/>
              </w:rPr>
              <w:t>.00</w:t>
            </w:r>
          </w:p>
        </w:tc>
        <w:tc>
          <w:tcPr>
            <w:tcW w:w="664" w:type="pct"/>
            <w:tcBorders>
              <w:top w:val="nil"/>
              <w:left w:val="nil"/>
              <w:bottom w:val="nil"/>
              <w:right w:val="nil"/>
            </w:tcBorders>
            <w:noWrap/>
            <w:vAlign w:val="bottom"/>
            <w:hideMark/>
          </w:tcPr>
          <w:p w14:paraId="1EA04A1B" w14:textId="021A3ED8" w:rsidR="00986F73" w:rsidRPr="002E0BCA" w:rsidRDefault="00986F73" w:rsidP="00986F73">
            <w:pPr>
              <w:pStyle w:val="BodyText"/>
              <w:rPr>
                <w:sz w:val="18"/>
                <w:szCs w:val="18"/>
              </w:rPr>
            </w:pPr>
            <w:r w:rsidRPr="002E0BCA">
              <w:rPr>
                <w:sz w:val="18"/>
                <w:szCs w:val="18"/>
              </w:rPr>
              <w:t>0</w:t>
            </w:r>
            <w:r w:rsidR="00926BD8">
              <w:rPr>
                <w:sz w:val="18"/>
                <w:szCs w:val="18"/>
              </w:rPr>
              <w:t>.00</w:t>
            </w:r>
          </w:p>
        </w:tc>
        <w:tc>
          <w:tcPr>
            <w:tcW w:w="664" w:type="pct"/>
            <w:tcBorders>
              <w:top w:val="nil"/>
              <w:left w:val="nil"/>
              <w:bottom w:val="nil"/>
              <w:right w:val="nil"/>
            </w:tcBorders>
            <w:noWrap/>
            <w:vAlign w:val="bottom"/>
            <w:hideMark/>
          </w:tcPr>
          <w:p w14:paraId="0647BDB0" w14:textId="43E994FC" w:rsidR="00986F73" w:rsidRPr="002E0BCA" w:rsidRDefault="00986F73" w:rsidP="00986F73">
            <w:pPr>
              <w:pStyle w:val="BodyText"/>
              <w:rPr>
                <w:sz w:val="18"/>
                <w:szCs w:val="18"/>
              </w:rPr>
            </w:pPr>
            <w:r w:rsidRPr="002E0BCA">
              <w:rPr>
                <w:sz w:val="18"/>
                <w:szCs w:val="18"/>
              </w:rPr>
              <w:t>-24.09</w:t>
            </w:r>
          </w:p>
        </w:tc>
        <w:tc>
          <w:tcPr>
            <w:tcW w:w="664" w:type="pct"/>
            <w:tcBorders>
              <w:top w:val="nil"/>
              <w:left w:val="nil"/>
              <w:bottom w:val="nil"/>
              <w:right w:val="nil"/>
            </w:tcBorders>
            <w:noWrap/>
            <w:vAlign w:val="bottom"/>
            <w:hideMark/>
          </w:tcPr>
          <w:p w14:paraId="0944AE2E" w14:textId="730565B2" w:rsidR="00986F73" w:rsidRPr="002E0BCA" w:rsidRDefault="00986F73" w:rsidP="00986F73">
            <w:pPr>
              <w:pStyle w:val="BodyText"/>
              <w:rPr>
                <w:sz w:val="18"/>
                <w:szCs w:val="18"/>
              </w:rPr>
            </w:pPr>
            <w:r w:rsidRPr="002E0BCA">
              <w:rPr>
                <w:sz w:val="18"/>
                <w:szCs w:val="18"/>
              </w:rPr>
              <w:t>-</w:t>
            </w:r>
            <w:r w:rsidR="0057791F">
              <w:rPr>
                <w:sz w:val="18"/>
                <w:szCs w:val="18"/>
              </w:rPr>
              <w:t>6.54</w:t>
            </w:r>
          </w:p>
        </w:tc>
      </w:tr>
      <w:tr w:rsidR="00986F73" w:rsidRPr="002E0BCA" w14:paraId="697F41D8" w14:textId="77777777" w:rsidTr="00986F73">
        <w:trPr>
          <w:trHeight w:val="300"/>
        </w:trPr>
        <w:tc>
          <w:tcPr>
            <w:tcW w:w="1135" w:type="pct"/>
            <w:tcBorders>
              <w:top w:val="nil"/>
              <w:left w:val="nil"/>
              <w:bottom w:val="nil"/>
              <w:right w:val="nil"/>
            </w:tcBorders>
            <w:vAlign w:val="center"/>
            <w:hideMark/>
          </w:tcPr>
          <w:p w14:paraId="28BA26E0" w14:textId="77777777" w:rsidR="00986F73" w:rsidRPr="002E0BCA" w:rsidRDefault="00986F73" w:rsidP="00986F73">
            <w:pPr>
              <w:pStyle w:val="BodyText"/>
              <w:rPr>
                <w:sz w:val="18"/>
                <w:szCs w:val="18"/>
              </w:rPr>
            </w:pPr>
            <w:r w:rsidRPr="002E0BCA">
              <w:rPr>
                <w:sz w:val="18"/>
                <w:szCs w:val="18"/>
              </w:rPr>
              <w:t>BFOTL_BP6_EUR</w:t>
            </w:r>
          </w:p>
        </w:tc>
        <w:tc>
          <w:tcPr>
            <w:tcW w:w="754" w:type="pct"/>
            <w:tcBorders>
              <w:top w:val="nil"/>
              <w:left w:val="nil"/>
              <w:bottom w:val="nil"/>
              <w:right w:val="nil"/>
            </w:tcBorders>
            <w:vAlign w:val="center"/>
            <w:hideMark/>
          </w:tcPr>
          <w:p w14:paraId="08723326" w14:textId="77777777" w:rsidR="00986F73" w:rsidRPr="002E0BCA" w:rsidRDefault="00986F73" w:rsidP="00986F73">
            <w:pPr>
              <w:pStyle w:val="BodyText"/>
              <w:rPr>
                <w:sz w:val="18"/>
                <w:szCs w:val="18"/>
              </w:rPr>
            </w:pPr>
            <w:r w:rsidRPr="002E0BCA">
              <w:rPr>
                <w:sz w:val="18"/>
                <w:szCs w:val="18"/>
              </w:rPr>
              <w:t>Net incurrence of liabilities</w:t>
            </w:r>
          </w:p>
        </w:tc>
        <w:tc>
          <w:tcPr>
            <w:tcW w:w="453" w:type="pct"/>
            <w:tcBorders>
              <w:top w:val="nil"/>
              <w:left w:val="nil"/>
              <w:bottom w:val="nil"/>
              <w:right w:val="nil"/>
            </w:tcBorders>
            <w:noWrap/>
            <w:vAlign w:val="bottom"/>
            <w:hideMark/>
          </w:tcPr>
          <w:p w14:paraId="2020EF21" w14:textId="311B442B"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2A8292EA" w14:textId="7E12EBAD" w:rsidR="00986F73" w:rsidRPr="002E0BCA" w:rsidRDefault="00986F73" w:rsidP="00986F73">
            <w:pPr>
              <w:pStyle w:val="BodyText"/>
              <w:rPr>
                <w:sz w:val="18"/>
                <w:szCs w:val="18"/>
              </w:rPr>
            </w:pPr>
            <w:r w:rsidRPr="002E0BCA">
              <w:rPr>
                <w:sz w:val="18"/>
                <w:szCs w:val="18"/>
              </w:rPr>
              <w:t>0</w:t>
            </w:r>
            <w:r w:rsidR="00926BD8">
              <w:rPr>
                <w:sz w:val="18"/>
                <w:szCs w:val="18"/>
              </w:rPr>
              <w:t>.00</w:t>
            </w:r>
          </w:p>
        </w:tc>
        <w:tc>
          <w:tcPr>
            <w:tcW w:w="664" w:type="pct"/>
            <w:tcBorders>
              <w:top w:val="nil"/>
              <w:left w:val="nil"/>
              <w:bottom w:val="nil"/>
              <w:right w:val="nil"/>
            </w:tcBorders>
            <w:noWrap/>
            <w:vAlign w:val="bottom"/>
            <w:hideMark/>
          </w:tcPr>
          <w:p w14:paraId="6E4AF13F" w14:textId="36E845AF" w:rsidR="00986F73" w:rsidRPr="002E0BCA" w:rsidRDefault="00986F73" w:rsidP="00986F73">
            <w:pPr>
              <w:pStyle w:val="BodyText"/>
              <w:rPr>
                <w:sz w:val="18"/>
                <w:szCs w:val="18"/>
              </w:rPr>
            </w:pPr>
            <w:r w:rsidRPr="002E0BCA">
              <w:rPr>
                <w:sz w:val="18"/>
                <w:szCs w:val="18"/>
              </w:rPr>
              <w:t>0</w:t>
            </w:r>
            <w:r w:rsidR="00926BD8">
              <w:rPr>
                <w:sz w:val="18"/>
                <w:szCs w:val="18"/>
              </w:rPr>
              <w:t>.00</w:t>
            </w:r>
          </w:p>
        </w:tc>
        <w:tc>
          <w:tcPr>
            <w:tcW w:w="664" w:type="pct"/>
            <w:tcBorders>
              <w:top w:val="nil"/>
              <w:left w:val="nil"/>
              <w:bottom w:val="nil"/>
              <w:right w:val="nil"/>
            </w:tcBorders>
            <w:noWrap/>
            <w:vAlign w:val="bottom"/>
            <w:hideMark/>
          </w:tcPr>
          <w:p w14:paraId="4C1600B6" w14:textId="07C60B8A" w:rsidR="00986F73" w:rsidRPr="002E0BCA" w:rsidRDefault="00986F73" w:rsidP="00986F73">
            <w:pPr>
              <w:pStyle w:val="BodyText"/>
              <w:rPr>
                <w:sz w:val="18"/>
                <w:szCs w:val="18"/>
              </w:rPr>
            </w:pPr>
            <w:r w:rsidRPr="002E0BCA">
              <w:rPr>
                <w:sz w:val="18"/>
                <w:szCs w:val="18"/>
              </w:rPr>
              <w:t>119.42</w:t>
            </w:r>
          </w:p>
        </w:tc>
        <w:tc>
          <w:tcPr>
            <w:tcW w:w="664" w:type="pct"/>
            <w:tcBorders>
              <w:top w:val="nil"/>
              <w:left w:val="nil"/>
              <w:bottom w:val="nil"/>
              <w:right w:val="nil"/>
            </w:tcBorders>
            <w:noWrap/>
            <w:vAlign w:val="bottom"/>
            <w:hideMark/>
          </w:tcPr>
          <w:p w14:paraId="032625A8" w14:textId="53B5731D" w:rsidR="00986F73" w:rsidRPr="002E0BCA" w:rsidRDefault="0057791F" w:rsidP="00986F73">
            <w:pPr>
              <w:pStyle w:val="BodyText"/>
              <w:rPr>
                <w:sz w:val="18"/>
                <w:szCs w:val="18"/>
              </w:rPr>
            </w:pPr>
            <w:r>
              <w:rPr>
                <w:sz w:val="18"/>
                <w:szCs w:val="18"/>
              </w:rPr>
              <w:t>-122.82</w:t>
            </w:r>
          </w:p>
        </w:tc>
      </w:tr>
      <w:tr w:rsidR="00986F73" w:rsidRPr="002E0BCA" w14:paraId="7CF3F3AF" w14:textId="77777777" w:rsidTr="00986F73">
        <w:trPr>
          <w:trHeight w:val="300"/>
        </w:trPr>
        <w:tc>
          <w:tcPr>
            <w:tcW w:w="1135" w:type="pct"/>
            <w:tcBorders>
              <w:top w:val="nil"/>
              <w:left w:val="nil"/>
              <w:bottom w:val="nil"/>
              <w:right w:val="nil"/>
            </w:tcBorders>
            <w:vAlign w:val="center"/>
            <w:hideMark/>
          </w:tcPr>
          <w:p w14:paraId="520DF4EE" w14:textId="77777777" w:rsidR="00986F73" w:rsidRPr="002E0BCA" w:rsidRDefault="00986F73" w:rsidP="00986F73">
            <w:pPr>
              <w:pStyle w:val="BodyText"/>
              <w:rPr>
                <w:sz w:val="18"/>
                <w:szCs w:val="18"/>
              </w:rPr>
            </w:pPr>
            <w:r w:rsidRPr="002E0BCA">
              <w:rPr>
                <w:sz w:val="18"/>
                <w:szCs w:val="18"/>
              </w:rPr>
              <w:t>BFOR_BP6_EUR</w:t>
            </w:r>
          </w:p>
        </w:tc>
        <w:tc>
          <w:tcPr>
            <w:tcW w:w="754" w:type="pct"/>
            <w:tcBorders>
              <w:top w:val="nil"/>
              <w:left w:val="nil"/>
              <w:bottom w:val="nil"/>
              <w:right w:val="nil"/>
            </w:tcBorders>
            <w:vAlign w:val="center"/>
            <w:hideMark/>
          </w:tcPr>
          <w:p w14:paraId="7C7A29CC" w14:textId="77777777" w:rsidR="00986F73" w:rsidRPr="002E0BCA" w:rsidRDefault="00986F73" w:rsidP="00986F73">
            <w:pPr>
              <w:pStyle w:val="BodyText"/>
              <w:rPr>
                <w:sz w:val="18"/>
                <w:szCs w:val="18"/>
                <w:lang w:val="es-ES"/>
              </w:rPr>
            </w:pPr>
            <w:r w:rsidRPr="002E0BCA">
              <w:rPr>
                <w:sz w:val="18"/>
                <w:szCs w:val="18"/>
                <w:lang w:val="es-ES"/>
              </w:rPr>
              <w:t>Other accounts receivable / payable</w:t>
            </w:r>
          </w:p>
        </w:tc>
        <w:tc>
          <w:tcPr>
            <w:tcW w:w="453" w:type="pct"/>
            <w:tcBorders>
              <w:top w:val="nil"/>
              <w:left w:val="nil"/>
              <w:bottom w:val="nil"/>
              <w:right w:val="nil"/>
            </w:tcBorders>
            <w:noWrap/>
            <w:vAlign w:val="bottom"/>
            <w:hideMark/>
          </w:tcPr>
          <w:p w14:paraId="75A2610E" w14:textId="730E1266"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7172504B" w14:textId="7DE4BE59" w:rsidR="00986F73" w:rsidRPr="002E0BCA" w:rsidRDefault="00986F73" w:rsidP="00986F73">
            <w:pPr>
              <w:pStyle w:val="BodyText"/>
              <w:rPr>
                <w:sz w:val="18"/>
                <w:szCs w:val="18"/>
              </w:rPr>
            </w:pPr>
            <w:r w:rsidRPr="002E0BCA">
              <w:rPr>
                <w:sz w:val="18"/>
                <w:szCs w:val="18"/>
              </w:rPr>
              <w:t>-0.08</w:t>
            </w:r>
          </w:p>
        </w:tc>
        <w:tc>
          <w:tcPr>
            <w:tcW w:w="664" w:type="pct"/>
            <w:tcBorders>
              <w:top w:val="nil"/>
              <w:left w:val="nil"/>
              <w:bottom w:val="nil"/>
              <w:right w:val="nil"/>
            </w:tcBorders>
            <w:noWrap/>
            <w:vAlign w:val="bottom"/>
            <w:hideMark/>
          </w:tcPr>
          <w:p w14:paraId="497F30FA" w14:textId="4B6760BB" w:rsidR="00986F73" w:rsidRPr="002E0BCA" w:rsidRDefault="00986F73" w:rsidP="00986F73">
            <w:pPr>
              <w:pStyle w:val="BodyText"/>
              <w:rPr>
                <w:sz w:val="18"/>
                <w:szCs w:val="18"/>
              </w:rPr>
            </w:pPr>
            <w:r w:rsidRPr="002E0BCA">
              <w:rPr>
                <w:sz w:val="18"/>
                <w:szCs w:val="18"/>
              </w:rPr>
              <w:t>-0.78</w:t>
            </w:r>
          </w:p>
        </w:tc>
        <w:tc>
          <w:tcPr>
            <w:tcW w:w="664" w:type="pct"/>
            <w:tcBorders>
              <w:top w:val="nil"/>
              <w:left w:val="nil"/>
              <w:bottom w:val="nil"/>
              <w:right w:val="nil"/>
            </w:tcBorders>
            <w:noWrap/>
            <w:vAlign w:val="bottom"/>
            <w:hideMark/>
          </w:tcPr>
          <w:p w14:paraId="2F86B7AB" w14:textId="57F6BE46" w:rsidR="00986F73" w:rsidRPr="002E0BCA" w:rsidRDefault="00986F73" w:rsidP="00986F73">
            <w:pPr>
              <w:pStyle w:val="BodyText"/>
              <w:rPr>
                <w:sz w:val="18"/>
                <w:szCs w:val="18"/>
              </w:rPr>
            </w:pPr>
            <w:r w:rsidRPr="002E0BCA">
              <w:rPr>
                <w:sz w:val="18"/>
                <w:szCs w:val="18"/>
              </w:rPr>
              <w:t>-25.55</w:t>
            </w:r>
          </w:p>
        </w:tc>
        <w:tc>
          <w:tcPr>
            <w:tcW w:w="664" w:type="pct"/>
            <w:tcBorders>
              <w:top w:val="nil"/>
              <w:left w:val="nil"/>
              <w:bottom w:val="nil"/>
              <w:right w:val="nil"/>
            </w:tcBorders>
            <w:noWrap/>
            <w:vAlign w:val="bottom"/>
            <w:hideMark/>
          </w:tcPr>
          <w:p w14:paraId="5E40F495" w14:textId="2FEE6330" w:rsidR="00986F73" w:rsidRPr="002E0BCA" w:rsidRDefault="0057791F" w:rsidP="00986F73">
            <w:pPr>
              <w:pStyle w:val="BodyText"/>
              <w:rPr>
                <w:sz w:val="18"/>
                <w:szCs w:val="18"/>
              </w:rPr>
            </w:pPr>
            <w:r>
              <w:rPr>
                <w:sz w:val="18"/>
                <w:szCs w:val="18"/>
              </w:rPr>
              <w:t>16.22</w:t>
            </w:r>
          </w:p>
        </w:tc>
      </w:tr>
      <w:tr w:rsidR="00986F73" w:rsidRPr="002E0BCA" w14:paraId="170F026B" w14:textId="77777777" w:rsidTr="00986F73">
        <w:trPr>
          <w:trHeight w:val="300"/>
        </w:trPr>
        <w:tc>
          <w:tcPr>
            <w:tcW w:w="1135" w:type="pct"/>
            <w:tcBorders>
              <w:top w:val="nil"/>
              <w:left w:val="nil"/>
              <w:bottom w:val="nil"/>
              <w:right w:val="nil"/>
            </w:tcBorders>
            <w:vAlign w:val="center"/>
            <w:hideMark/>
          </w:tcPr>
          <w:p w14:paraId="35D86E92" w14:textId="77777777" w:rsidR="00986F73" w:rsidRPr="002E0BCA" w:rsidRDefault="00986F73" w:rsidP="00986F73">
            <w:pPr>
              <w:pStyle w:val="BodyText"/>
              <w:rPr>
                <w:sz w:val="18"/>
                <w:szCs w:val="18"/>
              </w:rPr>
            </w:pPr>
            <w:r w:rsidRPr="002E0BCA">
              <w:rPr>
                <w:sz w:val="18"/>
                <w:szCs w:val="18"/>
              </w:rPr>
              <w:t>BFORA_BP6_EUR</w:t>
            </w:r>
          </w:p>
        </w:tc>
        <w:tc>
          <w:tcPr>
            <w:tcW w:w="754" w:type="pct"/>
            <w:tcBorders>
              <w:top w:val="nil"/>
              <w:left w:val="nil"/>
              <w:bottom w:val="nil"/>
              <w:right w:val="nil"/>
            </w:tcBorders>
            <w:vAlign w:val="center"/>
            <w:hideMark/>
          </w:tcPr>
          <w:p w14:paraId="4B16A364" w14:textId="77777777" w:rsidR="00986F73" w:rsidRPr="002E0BCA" w:rsidRDefault="00986F73" w:rsidP="00986F73">
            <w:pPr>
              <w:pStyle w:val="BodyText"/>
              <w:rPr>
                <w:sz w:val="18"/>
                <w:szCs w:val="18"/>
              </w:rPr>
            </w:pPr>
            <w:r w:rsidRPr="002E0BCA">
              <w:rPr>
                <w:sz w:val="18"/>
                <w:szCs w:val="18"/>
              </w:rPr>
              <w:t>Net acquisition of financial assets</w:t>
            </w:r>
          </w:p>
        </w:tc>
        <w:tc>
          <w:tcPr>
            <w:tcW w:w="453" w:type="pct"/>
            <w:tcBorders>
              <w:top w:val="nil"/>
              <w:left w:val="nil"/>
              <w:bottom w:val="nil"/>
              <w:right w:val="nil"/>
            </w:tcBorders>
            <w:noWrap/>
            <w:vAlign w:val="bottom"/>
            <w:hideMark/>
          </w:tcPr>
          <w:p w14:paraId="3E8710B0" w14:textId="67600785"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5E981637" w14:textId="6A0D6669" w:rsidR="00986F73" w:rsidRPr="002E0BCA" w:rsidRDefault="00986F73" w:rsidP="00986F73">
            <w:pPr>
              <w:pStyle w:val="BodyText"/>
              <w:rPr>
                <w:sz w:val="18"/>
                <w:szCs w:val="18"/>
              </w:rPr>
            </w:pPr>
            <w:r w:rsidRPr="002E0BCA">
              <w:rPr>
                <w:sz w:val="18"/>
                <w:szCs w:val="18"/>
              </w:rPr>
              <w:t>0</w:t>
            </w:r>
            <w:r w:rsidR="00926BD8">
              <w:rPr>
                <w:sz w:val="18"/>
                <w:szCs w:val="18"/>
              </w:rPr>
              <w:t>.00</w:t>
            </w:r>
          </w:p>
        </w:tc>
        <w:tc>
          <w:tcPr>
            <w:tcW w:w="664" w:type="pct"/>
            <w:tcBorders>
              <w:top w:val="nil"/>
              <w:left w:val="nil"/>
              <w:bottom w:val="nil"/>
              <w:right w:val="nil"/>
            </w:tcBorders>
            <w:noWrap/>
            <w:vAlign w:val="bottom"/>
            <w:hideMark/>
          </w:tcPr>
          <w:p w14:paraId="0B991380" w14:textId="1F1EB5F8" w:rsidR="00986F73" w:rsidRPr="002E0BCA" w:rsidRDefault="00986F73" w:rsidP="00986F73">
            <w:pPr>
              <w:pStyle w:val="BodyText"/>
              <w:rPr>
                <w:sz w:val="18"/>
                <w:szCs w:val="18"/>
              </w:rPr>
            </w:pPr>
            <w:r w:rsidRPr="002E0BCA">
              <w:rPr>
                <w:sz w:val="18"/>
                <w:szCs w:val="18"/>
              </w:rPr>
              <w:t>0</w:t>
            </w:r>
            <w:r w:rsidR="00926BD8">
              <w:rPr>
                <w:sz w:val="18"/>
                <w:szCs w:val="18"/>
              </w:rPr>
              <w:t>.00</w:t>
            </w:r>
          </w:p>
        </w:tc>
        <w:tc>
          <w:tcPr>
            <w:tcW w:w="664" w:type="pct"/>
            <w:tcBorders>
              <w:top w:val="nil"/>
              <w:left w:val="nil"/>
              <w:bottom w:val="nil"/>
              <w:right w:val="nil"/>
            </w:tcBorders>
            <w:noWrap/>
            <w:vAlign w:val="bottom"/>
            <w:hideMark/>
          </w:tcPr>
          <w:p w14:paraId="0A8DCEF9" w14:textId="7837AD2D" w:rsidR="00986F73" w:rsidRPr="002E0BCA" w:rsidRDefault="00986F73" w:rsidP="00986F73">
            <w:pPr>
              <w:pStyle w:val="BodyText"/>
              <w:rPr>
                <w:sz w:val="18"/>
                <w:szCs w:val="18"/>
              </w:rPr>
            </w:pPr>
            <w:r w:rsidRPr="002E0BCA">
              <w:rPr>
                <w:sz w:val="18"/>
                <w:szCs w:val="18"/>
              </w:rPr>
              <w:t>0.61</w:t>
            </w:r>
          </w:p>
        </w:tc>
        <w:tc>
          <w:tcPr>
            <w:tcW w:w="664" w:type="pct"/>
            <w:tcBorders>
              <w:top w:val="nil"/>
              <w:left w:val="nil"/>
              <w:bottom w:val="nil"/>
              <w:right w:val="nil"/>
            </w:tcBorders>
            <w:noWrap/>
            <w:vAlign w:val="bottom"/>
            <w:hideMark/>
          </w:tcPr>
          <w:p w14:paraId="7D49E625" w14:textId="0AFB9F7F" w:rsidR="00986F73" w:rsidRPr="002E0BCA" w:rsidRDefault="00986F73" w:rsidP="00986F73">
            <w:pPr>
              <w:pStyle w:val="BodyText"/>
              <w:rPr>
                <w:sz w:val="18"/>
                <w:szCs w:val="18"/>
              </w:rPr>
            </w:pPr>
            <w:r w:rsidRPr="002E0BCA">
              <w:rPr>
                <w:sz w:val="18"/>
                <w:szCs w:val="18"/>
              </w:rPr>
              <w:t>0.6</w:t>
            </w:r>
            <w:r w:rsidR="00926BD8">
              <w:rPr>
                <w:sz w:val="18"/>
                <w:szCs w:val="18"/>
              </w:rPr>
              <w:t>7</w:t>
            </w:r>
          </w:p>
        </w:tc>
      </w:tr>
      <w:tr w:rsidR="00986F73" w:rsidRPr="002E0BCA" w14:paraId="5F90DCF5" w14:textId="77777777" w:rsidTr="00986F73">
        <w:trPr>
          <w:trHeight w:val="480"/>
        </w:trPr>
        <w:tc>
          <w:tcPr>
            <w:tcW w:w="1135" w:type="pct"/>
            <w:tcBorders>
              <w:top w:val="nil"/>
              <w:left w:val="nil"/>
              <w:bottom w:val="nil"/>
              <w:right w:val="nil"/>
            </w:tcBorders>
            <w:vAlign w:val="center"/>
            <w:hideMark/>
          </w:tcPr>
          <w:p w14:paraId="35DC88C8" w14:textId="77777777" w:rsidR="00986F73" w:rsidRPr="002E0BCA" w:rsidRDefault="00986F73" w:rsidP="00986F73">
            <w:pPr>
              <w:pStyle w:val="BodyText"/>
              <w:rPr>
                <w:sz w:val="18"/>
                <w:szCs w:val="18"/>
              </w:rPr>
            </w:pPr>
            <w:r w:rsidRPr="002E0BCA">
              <w:rPr>
                <w:sz w:val="18"/>
                <w:szCs w:val="18"/>
              </w:rPr>
              <w:t>BFORPL_BP6_EUR</w:t>
            </w:r>
          </w:p>
        </w:tc>
        <w:tc>
          <w:tcPr>
            <w:tcW w:w="754" w:type="pct"/>
            <w:tcBorders>
              <w:top w:val="nil"/>
              <w:left w:val="nil"/>
              <w:bottom w:val="nil"/>
              <w:right w:val="nil"/>
            </w:tcBorders>
            <w:vAlign w:val="center"/>
            <w:hideMark/>
          </w:tcPr>
          <w:p w14:paraId="68782630" w14:textId="77777777" w:rsidR="00986F73" w:rsidRPr="002E0BCA" w:rsidRDefault="00986F73" w:rsidP="00986F73">
            <w:pPr>
              <w:pStyle w:val="BodyText"/>
              <w:rPr>
                <w:sz w:val="18"/>
                <w:szCs w:val="18"/>
              </w:rPr>
            </w:pPr>
            <w:r w:rsidRPr="002E0BCA">
              <w:rPr>
                <w:sz w:val="18"/>
                <w:szCs w:val="18"/>
              </w:rPr>
              <w:t>Net incurrence of liabilities</w:t>
            </w:r>
          </w:p>
        </w:tc>
        <w:tc>
          <w:tcPr>
            <w:tcW w:w="453" w:type="pct"/>
            <w:tcBorders>
              <w:top w:val="nil"/>
              <w:left w:val="nil"/>
              <w:bottom w:val="nil"/>
              <w:right w:val="nil"/>
            </w:tcBorders>
            <w:noWrap/>
            <w:vAlign w:val="bottom"/>
            <w:hideMark/>
          </w:tcPr>
          <w:p w14:paraId="645DEEDB" w14:textId="72228042"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02A12539" w14:textId="309F5BDD" w:rsidR="00986F73" w:rsidRPr="002E0BCA" w:rsidRDefault="00986F73" w:rsidP="00986F73">
            <w:pPr>
              <w:pStyle w:val="BodyText"/>
              <w:rPr>
                <w:sz w:val="18"/>
                <w:szCs w:val="18"/>
              </w:rPr>
            </w:pPr>
            <w:r w:rsidRPr="002E0BCA">
              <w:rPr>
                <w:sz w:val="18"/>
                <w:szCs w:val="18"/>
              </w:rPr>
              <w:t>0.08</w:t>
            </w:r>
          </w:p>
        </w:tc>
        <w:tc>
          <w:tcPr>
            <w:tcW w:w="664" w:type="pct"/>
            <w:tcBorders>
              <w:top w:val="nil"/>
              <w:left w:val="nil"/>
              <w:bottom w:val="nil"/>
              <w:right w:val="nil"/>
            </w:tcBorders>
            <w:noWrap/>
            <w:vAlign w:val="bottom"/>
            <w:hideMark/>
          </w:tcPr>
          <w:p w14:paraId="7B1DB121" w14:textId="6C93F8BC" w:rsidR="00986F73" w:rsidRPr="002E0BCA" w:rsidRDefault="00986F73" w:rsidP="00986F73">
            <w:pPr>
              <w:pStyle w:val="BodyText"/>
              <w:rPr>
                <w:sz w:val="18"/>
                <w:szCs w:val="18"/>
              </w:rPr>
            </w:pPr>
            <w:r w:rsidRPr="002E0BCA">
              <w:rPr>
                <w:sz w:val="18"/>
                <w:szCs w:val="18"/>
              </w:rPr>
              <w:t>0.78</w:t>
            </w:r>
          </w:p>
        </w:tc>
        <w:tc>
          <w:tcPr>
            <w:tcW w:w="664" w:type="pct"/>
            <w:tcBorders>
              <w:top w:val="nil"/>
              <w:left w:val="nil"/>
              <w:bottom w:val="nil"/>
              <w:right w:val="nil"/>
            </w:tcBorders>
            <w:noWrap/>
            <w:vAlign w:val="bottom"/>
            <w:hideMark/>
          </w:tcPr>
          <w:p w14:paraId="3D212C63" w14:textId="670BB3CB" w:rsidR="00986F73" w:rsidRPr="002E0BCA" w:rsidRDefault="00986F73" w:rsidP="00986F73">
            <w:pPr>
              <w:pStyle w:val="BodyText"/>
              <w:rPr>
                <w:sz w:val="18"/>
                <w:szCs w:val="18"/>
              </w:rPr>
            </w:pPr>
            <w:r w:rsidRPr="002E0BCA">
              <w:rPr>
                <w:sz w:val="18"/>
                <w:szCs w:val="18"/>
              </w:rPr>
              <w:t>26.15</w:t>
            </w:r>
          </w:p>
        </w:tc>
        <w:tc>
          <w:tcPr>
            <w:tcW w:w="664" w:type="pct"/>
            <w:tcBorders>
              <w:top w:val="nil"/>
              <w:left w:val="nil"/>
              <w:bottom w:val="nil"/>
              <w:right w:val="nil"/>
            </w:tcBorders>
            <w:noWrap/>
            <w:vAlign w:val="bottom"/>
            <w:hideMark/>
          </w:tcPr>
          <w:p w14:paraId="3CB0A403" w14:textId="46FD54FA" w:rsidR="00986F73" w:rsidRPr="002E0BCA" w:rsidRDefault="00926BD8" w:rsidP="00986F73">
            <w:pPr>
              <w:pStyle w:val="BodyText"/>
              <w:rPr>
                <w:sz w:val="18"/>
                <w:szCs w:val="18"/>
              </w:rPr>
            </w:pPr>
            <w:r>
              <w:rPr>
                <w:sz w:val="18"/>
                <w:szCs w:val="18"/>
              </w:rPr>
              <w:t>-15.54</w:t>
            </w:r>
          </w:p>
        </w:tc>
      </w:tr>
      <w:tr w:rsidR="00986F73" w:rsidRPr="002E0BCA" w14:paraId="22A121F9" w14:textId="77777777" w:rsidTr="00986F73">
        <w:trPr>
          <w:trHeight w:val="480"/>
        </w:trPr>
        <w:tc>
          <w:tcPr>
            <w:tcW w:w="1135" w:type="pct"/>
            <w:tcBorders>
              <w:top w:val="nil"/>
              <w:left w:val="nil"/>
              <w:bottom w:val="nil"/>
              <w:right w:val="nil"/>
            </w:tcBorders>
            <w:vAlign w:val="center"/>
            <w:hideMark/>
          </w:tcPr>
          <w:p w14:paraId="537982FC" w14:textId="77777777" w:rsidR="00986F73" w:rsidRPr="002E0BCA" w:rsidRDefault="00986F73" w:rsidP="00986F73">
            <w:pPr>
              <w:pStyle w:val="BodyText"/>
              <w:rPr>
                <w:sz w:val="18"/>
                <w:szCs w:val="18"/>
              </w:rPr>
            </w:pPr>
            <w:r w:rsidRPr="002E0BCA">
              <w:rPr>
                <w:sz w:val="18"/>
                <w:szCs w:val="18"/>
              </w:rPr>
              <w:t>BFOLSDR_BP6_EUR</w:t>
            </w:r>
          </w:p>
        </w:tc>
        <w:tc>
          <w:tcPr>
            <w:tcW w:w="754" w:type="pct"/>
            <w:tcBorders>
              <w:top w:val="nil"/>
              <w:left w:val="nil"/>
              <w:bottom w:val="nil"/>
              <w:right w:val="nil"/>
            </w:tcBorders>
            <w:vAlign w:val="center"/>
            <w:hideMark/>
          </w:tcPr>
          <w:p w14:paraId="77A2F188" w14:textId="77777777" w:rsidR="00986F73" w:rsidRPr="002E0BCA" w:rsidRDefault="00986F73" w:rsidP="00986F73">
            <w:pPr>
              <w:pStyle w:val="BodyText"/>
              <w:rPr>
                <w:sz w:val="18"/>
                <w:szCs w:val="18"/>
              </w:rPr>
            </w:pPr>
            <w:r w:rsidRPr="002E0BCA">
              <w:rPr>
                <w:sz w:val="18"/>
                <w:szCs w:val="18"/>
              </w:rPr>
              <w:t>Special Drawing Rights (net incurrence of liabilities)</w:t>
            </w:r>
          </w:p>
        </w:tc>
        <w:tc>
          <w:tcPr>
            <w:tcW w:w="453" w:type="pct"/>
            <w:tcBorders>
              <w:top w:val="nil"/>
              <w:left w:val="nil"/>
              <w:bottom w:val="nil"/>
              <w:right w:val="nil"/>
            </w:tcBorders>
            <w:noWrap/>
            <w:vAlign w:val="bottom"/>
            <w:hideMark/>
          </w:tcPr>
          <w:p w14:paraId="4118F581" w14:textId="7FB1D9AD"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758F1C85" w14:textId="64F8C066" w:rsidR="00986F73" w:rsidRPr="002E0BCA" w:rsidRDefault="00986F73" w:rsidP="00986F73">
            <w:pPr>
              <w:pStyle w:val="BodyText"/>
              <w:rPr>
                <w:sz w:val="18"/>
                <w:szCs w:val="18"/>
              </w:rPr>
            </w:pPr>
            <w:r w:rsidRPr="002E0BCA">
              <w:rPr>
                <w:sz w:val="18"/>
                <w:szCs w:val="18"/>
              </w:rPr>
              <w:t>0</w:t>
            </w:r>
            <w:r w:rsidR="00926BD8">
              <w:rPr>
                <w:sz w:val="18"/>
                <w:szCs w:val="18"/>
              </w:rPr>
              <w:t>.00</w:t>
            </w:r>
          </w:p>
        </w:tc>
        <w:tc>
          <w:tcPr>
            <w:tcW w:w="664" w:type="pct"/>
            <w:tcBorders>
              <w:top w:val="nil"/>
              <w:left w:val="nil"/>
              <w:bottom w:val="nil"/>
              <w:right w:val="nil"/>
            </w:tcBorders>
            <w:noWrap/>
            <w:vAlign w:val="bottom"/>
            <w:hideMark/>
          </w:tcPr>
          <w:p w14:paraId="0E45FF2C" w14:textId="35FA0151" w:rsidR="00986F73" w:rsidRPr="002E0BCA" w:rsidRDefault="00986F73" w:rsidP="00986F73">
            <w:pPr>
              <w:pStyle w:val="BodyText"/>
              <w:rPr>
                <w:sz w:val="18"/>
                <w:szCs w:val="18"/>
              </w:rPr>
            </w:pPr>
            <w:r w:rsidRPr="002E0BCA">
              <w:rPr>
                <w:sz w:val="18"/>
                <w:szCs w:val="18"/>
              </w:rPr>
              <w:t>0</w:t>
            </w:r>
            <w:r w:rsidR="00926BD8">
              <w:rPr>
                <w:sz w:val="18"/>
                <w:szCs w:val="18"/>
              </w:rPr>
              <w:t>.00</w:t>
            </w:r>
          </w:p>
        </w:tc>
        <w:tc>
          <w:tcPr>
            <w:tcW w:w="664" w:type="pct"/>
            <w:tcBorders>
              <w:top w:val="nil"/>
              <w:left w:val="nil"/>
              <w:bottom w:val="nil"/>
              <w:right w:val="nil"/>
            </w:tcBorders>
            <w:noWrap/>
            <w:vAlign w:val="bottom"/>
            <w:hideMark/>
          </w:tcPr>
          <w:p w14:paraId="2E5B0158" w14:textId="5311485B" w:rsidR="00986F73" w:rsidRPr="002E0BCA" w:rsidRDefault="00986F73" w:rsidP="00986F73">
            <w:pPr>
              <w:pStyle w:val="BodyText"/>
              <w:rPr>
                <w:sz w:val="18"/>
                <w:szCs w:val="18"/>
              </w:rPr>
            </w:pPr>
            <w:r w:rsidRPr="002E0BCA">
              <w:rPr>
                <w:sz w:val="18"/>
                <w:szCs w:val="18"/>
              </w:rPr>
              <w:t>0</w:t>
            </w:r>
            <w:r w:rsidR="00926BD8">
              <w:rPr>
                <w:sz w:val="18"/>
                <w:szCs w:val="18"/>
              </w:rPr>
              <w:t>.00</w:t>
            </w:r>
          </w:p>
        </w:tc>
        <w:tc>
          <w:tcPr>
            <w:tcW w:w="664" w:type="pct"/>
            <w:tcBorders>
              <w:top w:val="nil"/>
              <w:left w:val="nil"/>
              <w:bottom w:val="nil"/>
              <w:right w:val="nil"/>
            </w:tcBorders>
            <w:noWrap/>
            <w:vAlign w:val="bottom"/>
            <w:hideMark/>
          </w:tcPr>
          <w:p w14:paraId="744F55F2" w14:textId="524647D4" w:rsidR="00986F73" w:rsidRPr="002E0BCA" w:rsidRDefault="00986F73" w:rsidP="00986F73">
            <w:pPr>
              <w:pStyle w:val="BodyText"/>
              <w:rPr>
                <w:sz w:val="18"/>
                <w:szCs w:val="18"/>
              </w:rPr>
            </w:pPr>
            <w:r w:rsidRPr="002E0BCA">
              <w:rPr>
                <w:sz w:val="18"/>
                <w:szCs w:val="18"/>
              </w:rPr>
              <w:t>0</w:t>
            </w:r>
            <w:r w:rsidR="00926BD8">
              <w:rPr>
                <w:sz w:val="18"/>
                <w:szCs w:val="18"/>
              </w:rPr>
              <w:t>.00</w:t>
            </w:r>
          </w:p>
        </w:tc>
      </w:tr>
      <w:tr w:rsidR="00986F73" w:rsidRPr="002E0BCA" w14:paraId="01F465B6" w14:textId="77777777" w:rsidTr="00986F73">
        <w:trPr>
          <w:trHeight w:val="300"/>
        </w:trPr>
        <w:tc>
          <w:tcPr>
            <w:tcW w:w="1135" w:type="pct"/>
            <w:tcBorders>
              <w:top w:val="nil"/>
              <w:left w:val="nil"/>
              <w:bottom w:val="nil"/>
              <w:right w:val="nil"/>
            </w:tcBorders>
            <w:vAlign w:val="center"/>
            <w:hideMark/>
          </w:tcPr>
          <w:p w14:paraId="1AA10714" w14:textId="77777777" w:rsidR="00986F73" w:rsidRPr="002E0BCA" w:rsidRDefault="00986F73" w:rsidP="00986F73">
            <w:pPr>
              <w:pStyle w:val="BodyText"/>
              <w:rPr>
                <w:sz w:val="18"/>
                <w:szCs w:val="18"/>
              </w:rPr>
            </w:pPr>
            <w:r w:rsidRPr="002E0BCA">
              <w:rPr>
                <w:sz w:val="18"/>
                <w:szCs w:val="18"/>
              </w:rPr>
              <w:t>BFRA_BP6_EUR</w:t>
            </w:r>
          </w:p>
        </w:tc>
        <w:tc>
          <w:tcPr>
            <w:tcW w:w="754" w:type="pct"/>
            <w:tcBorders>
              <w:top w:val="nil"/>
              <w:left w:val="nil"/>
              <w:bottom w:val="nil"/>
              <w:right w:val="nil"/>
            </w:tcBorders>
            <w:vAlign w:val="center"/>
            <w:hideMark/>
          </w:tcPr>
          <w:p w14:paraId="2E9957E5" w14:textId="77777777" w:rsidR="00986F73" w:rsidRPr="002E0BCA" w:rsidRDefault="00986F73" w:rsidP="00986F73">
            <w:pPr>
              <w:pStyle w:val="BodyText"/>
              <w:rPr>
                <w:sz w:val="18"/>
                <w:szCs w:val="18"/>
              </w:rPr>
            </w:pPr>
            <w:r w:rsidRPr="002E0BCA">
              <w:rPr>
                <w:sz w:val="18"/>
                <w:szCs w:val="18"/>
              </w:rPr>
              <w:t>Reserve assets</w:t>
            </w:r>
          </w:p>
        </w:tc>
        <w:tc>
          <w:tcPr>
            <w:tcW w:w="453" w:type="pct"/>
            <w:tcBorders>
              <w:top w:val="nil"/>
              <w:left w:val="nil"/>
              <w:bottom w:val="nil"/>
              <w:right w:val="nil"/>
            </w:tcBorders>
            <w:noWrap/>
            <w:vAlign w:val="bottom"/>
            <w:hideMark/>
          </w:tcPr>
          <w:p w14:paraId="4BCDA68F" w14:textId="5911B348"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2B7BA8E6" w14:textId="1717C466" w:rsidR="00986F73" w:rsidRPr="002E0BCA" w:rsidRDefault="00986F73" w:rsidP="00986F73">
            <w:pPr>
              <w:pStyle w:val="BodyText"/>
              <w:rPr>
                <w:sz w:val="18"/>
                <w:szCs w:val="18"/>
              </w:rPr>
            </w:pPr>
            <w:r w:rsidRPr="002E0BCA">
              <w:rPr>
                <w:sz w:val="18"/>
                <w:szCs w:val="18"/>
              </w:rPr>
              <w:t>200</w:t>
            </w:r>
          </w:p>
        </w:tc>
        <w:tc>
          <w:tcPr>
            <w:tcW w:w="664" w:type="pct"/>
            <w:tcBorders>
              <w:top w:val="nil"/>
              <w:left w:val="nil"/>
              <w:bottom w:val="nil"/>
              <w:right w:val="nil"/>
            </w:tcBorders>
            <w:noWrap/>
            <w:vAlign w:val="bottom"/>
            <w:hideMark/>
          </w:tcPr>
          <w:p w14:paraId="420B3714" w14:textId="05D63E79" w:rsidR="00986F73" w:rsidRPr="002E0BCA" w:rsidRDefault="00986F73" w:rsidP="00986F73">
            <w:pPr>
              <w:pStyle w:val="BodyText"/>
              <w:rPr>
                <w:sz w:val="18"/>
                <w:szCs w:val="18"/>
              </w:rPr>
            </w:pPr>
            <w:r w:rsidRPr="002E0BCA">
              <w:rPr>
                <w:sz w:val="18"/>
                <w:szCs w:val="18"/>
              </w:rPr>
              <w:t>0</w:t>
            </w:r>
            <w:r w:rsidR="00926BD8">
              <w:rPr>
                <w:sz w:val="18"/>
                <w:szCs w:val="18"/>
              </w:rPr>
              <w:t>.00</w:t>
            </w:r>
          </w:p>
        </w:tc>
        <w:tc>
          <w:tcPr>
            <w:tcW w:w="664" w:type="pct"/>
            <w:tcBorders>
              <w:top w:val="nil"/>
              <w:left w:val="nil"/>
              <w:bottom w:val="nil"/>
              <w:right w:val="nil"/>
            </w:tcBorders>
            <w:noWrap/>
            <w:vAlign w:val="bottom"/>
            <w:hideMark/>
          </w:tcPr>
          <w:p w14:paraId="434CC498" w14:textId="07274B07" w:rsidR="00986F73" w:rsidRPr="002E0BCA" w:rsidRDefault="00986F73" w:rsidP="00986F73">
            <w:pPr>
              <w:pStyle w:val="BodyText"/>
              <w:rPr>
                <w:sz w:val="18"/>
                <w:szCs w:val="18"/>
              </w:rPr>
            </w:pPr>
            <w:r w:rsidRPr="002E0BCA">
              <w:rPr>
                <w:sz w:val="18"/>
                <w:szCs w:val="18"/>
              </w:rPr>
              <w:t>44.5</w:t>
            </w:r>
          </w:p>
        </w:tc>
        <w:tc>
          <w:tcPr>
            <w:tcW w:w="664" w:type="pct"/>
            <w:tcBorders>
              <w:top w:val="nil"/>
              <w:left w:val="nil"/>
              <w:bottom w:val="nil"/>
              <w:right w:val="nil"/>
            </w:tcBorders>
            <w:noWrap/>
            <w:vAlign w:val="bottom"/>
            <w:hideMark/>
          </w:tcPr>
          <w:p w14:paraId="731EDC40" w14:textId="5D79005A" w:rsidR="00986F73" w:rsidRPr="002E0BCA" w:rsidRDefault="00926BD8" w:rsidP="00986F73">
            <w:pPr>
              <w:pStyle w:val="BodyText"/>
              <w:rPr>
                <w:sz w:val="18"/>
                <w:szCs w:val="18"/>
              </w:rPr>
            </w:pPr>
            <w:r>
              <w:rPr>
                <w:sz w:val="18"/>
                <w:szCs w:val="18"/>
              </w:rPr>
              <w:t>0.00</w:t>
            </w:r>
          </w:p>
        </w:tc>
      </w:tr>
      <w:tr w:rsidR="00986F73" w:rsidRPr="002E0BCA" w14:paraId="5B0CD8F7" w14:textId="77777777" w:rsidTr="00986F73">
        <w:trPr>
          <w:trHeight w:val="300"/>
        </w:trPr>
        <w:tc>
          <w:tcPr>
            <w:tcW w:w="1135" w:type="pct"/>
            <w:tcBorders>
              <w:top w:val="nil"/>
              <w:left w:val="nil"/>
              <w:bottom w:val="nil"/>
              <w:right w:val="nil"/>
            </w:tcBorders>
            <w:vAlign w:val="center"/>
            <w:hideMark/>
          </w:tcPr>
          <w:p w14:paraId="17EE9E4F" w14:textId="77777777" w:rsidR="00986F73" w:rsidRPr="002E0BCA" w:rsidRDefault="00986F73" w:rsidP="00986F73">
            <w:pPr>
              <w:pStyle w:val="BodyText"/>
              <w:rPr>
                <w:sz w:val="18"/>
                <w:szCs w:val="18"/>
              </w:rPr>
            </w:pPr>
            <w:r w:rsidRPr="002E0BCA">
              <w:rPr>
                <w:sz w:val="18"/>
                <w:szCs w:val="18"/>
              </w:rPr>
              <w:t>BOP_BP6_EUR</w:t>
            </w:r>
          </w:p>
        </w:tc>
        <w:tc>
          <w:tcPr>
            <w:tcW w:w="754" w:type="pct"/>
            <w:tcBorders>
              <w:top w:val="nil"/>
              <w:left w:val="nil"/>
              <w:bottom w:val="nil"/>
              <w:right w:val="nil"/>
            </w:tcBorders>
            <w:vAlign w:val="center"/>
            <w:hideMark/>
          </w:tcPr>
          <w:p w14:paraId="383BF01A" w14:textId="77777777" w:rsidR="00986F73" w:rsidRPr="002E0BCA" w:rsidRDefault="00986F73" w:rsidP="00986F73">
            <w:pPr>
              <w:pStyle w:val="BodyText"/>
              <w:rPr>
                <w:sz w:val="18"/>
                <w:szCs w:val="18"/>
                <w:lang w:val="fr-FR"/>
              </w:rPr>
            </w:pPr>
            <w:r w:rsidRPr="002E0BCA">
              <w:rPr>
                <w:sz w:val="18"/>
                <w:szCs w:val="18"/>
                <w:lang w:val="fr-FR"/>
              </w:rPr>
              <w:t>Net errors and omissions</w:t>
            </w:r>
          </w:p>
        </w:tc>
        <w:tc>
          <w:tcPr>
            <w:tcW w:w="453" w:type="pct"/>
            <w:tcBorders>
              <w:top w:val="nil"/>
              <w:left w:val="nil"/>
              <w:bottom w:val="nil"/>
              <w:right w:val="nil"/>
            </w:tcBorders>
            <w:noWrap/>
            <w:vAlign w:val="bottom"/>
            <w:hideMark/>
          </w:tcPr>
          <w:p w14:paraId="6E76F726" w14:textId="060F5784" w:rsidR="00986F73" w:rsidRPr="002E0BCA" w:rsidRDefault="00986F73" w:rsidP="00986F73">
            <w:pPr>
              <w:pStyle w:val="BodyText"/>
              <w:rPr>
                <w:sz w:val="18"/>
                <w:szCs w:val="18"/>
              </w:rPr>
            </w:pPr>
          </w:p>
        </w:tc>
        <w:tc>
          <w:tcPr>
            <w:tcW w:w="664" w:type="pct"/>
            <w:tcBorders>
              <w:top w:val="nil"/>
              <w:left w:val="nil"/>
              <w:bottom w:val="nil"/>
              <w:right w:val="nil"/>
            </w:tcBorders>
            <w:noWrap/>
            <w:vAlign w:val="bottom"/>
            <w:hideMark/>
          </w:tcPr>
          <w:p w14:paraId="64F4679C" w14:textId="159D0CC4" w:rsidR="00986F73" w:rsidRPr="002E0BCA" w:rsidRDefault="00986F73" w:rsidP="00986F73">
            <w:pPr>
              <w:pStyle w:val="BodyText"/>
              <w:rPr>
                <w:sz w:val="18"/>
                <w:szCs w:val="18"/>
              </w:rPr>
            </w:pPr>
            <w:r w:rsidRPr="002E0BCA">
              <w:rPr>
                <w:sz w:val="18"/>
                <w:szCs w:val="18"/>
              </w:rPr>
              <w:t>33.95</w:t>
            </w:r>
          </w:p>
        </w:tc>
        <w:tc>
          <w:tcPr>
            <w:tcW w:w="664" w:type="pct"/>
            <w:tcBorders>
              <w:top w:val="nil"/>
              <w:left w:val="nil"/>
              <w:bottom w:val="nil"/>
              <w:right w:val="nil"/>
            </w:tcBorders>
            <w:noWrap/>
            <w:vAlign w:val="bottom"/>
            <w:hideMark/>
          </w:tcPr>
          <w:p w14:paraId="0F37C0CA" w14:textId="44FF7C51" w:rsidR="00986F73" w:rsidRPr="002E0BCA" w:rsidRDefault="00986F73" w:rsidP="00986F73">
            <w:pPr>
              <w:pStyle w:val="BodyText"/>
              <w:rPr>
                <w:sz w:val="18"/>
                <w:szCs w:val="18"/>
              </w:rPr>
            </w:pPr>
            <w:r w:rsidRPr="002E0BCA">
              <w:rPr>
                <w:sz w:val="18"/>
                <w:szCs w:val="18"/>
              </w:rPr>
              <w:t>-21.42</w:t>
            </w:r>
          </w:p>
        </w:tc>
        <w:tc>
          <w:tcPr>
            <w:tcW w:w="664" w:type="pct"/>
            <w:tcBorders>
              <w:top w:val="nil"/>
              <w:left w:val="nil"/>
              <w:bottom w:val="nil"/>
              <w:right w:val="nil"/>
            </w:tcBorders>
            <w:noWrap/>
            <w:vAlign w:val="bottom"/>
            <w:hideMark/>
          </w:tcPr>
          <w:p w14:paraId="68EBB52F" w14:textId="18510359" w:rsidR="00986F73" w:rsidRPr="002E0BCA" w:rsidRDefault="00986F73" w:rsidP="00986F73">
            <w:pPr>
              <w:pStyle w:val="BodyText"/>
              <w:rPr>
                <w:sz w:val="18"/>
                <w:szCs w:val="18"/>
              </w:rPr>
            </w:pPr>
            <w:r w:rsidRPr="002E0BCA">
              <w:rPr>
                <w:sz w:val="18"/>
                <w:szCs w:val="18"/>
              </w:rPr>
              <w:t>42.5</w:t>
            </w:r>
          </w:p>
        </w:tc>
        <w:tc>
          <w:tcPr>
            <w:tcW w:w="664" w:type="pct"/>
            <w:tcBorders>
              <w:top w:val="nil"/>
              <w:left w:val="nil"/>
              <w:bottom w:val="nil"/>
              <w:right w:val="nil"/>
            </w:tcBorders>
            <w:noWrap/>
            <w:vAlign w:val="bottom"/>
            <w:hideMark/>
          </w:tcPr>
          <w:p w14:paraId="3592C7EF" w14:textId="76FA3197" w:rsidR="00986F73" w:rsidRPr="002E0BCA" w:rsidRDefault="00926BD8" w:rsidP="00986F73">
            <w:pPr>
              <w:pStyle w:val="BodyText"/>
              <w:rPr>
                <w:sz w:val="18"/>
                <w:szCs w:val="18"/>
              </w:rPr>
            </w:pPr>
            <w:r>
              <w:rPr>
                <w:sz w:val="18"/>
                <w:szCs w:val="18"/>
              </w:rPr>
              <w:t>19.94</w:t>
            </w:r>
          </w:p>
        </w:tc>
      </w:tr>
    </w:tbl>
    <w:p w14:paraId="1BEB2258" w14:textId="7CE1CEE5" w:rsidR="00F95D22" w:rsidRDefault="00F95D22" w:rsidP="002E0BCA">
      <w:pPr>
        <w:pStyle w:val="BodyText"/>
      </w:pPr>
    </w:p>
    <w:p w14:paraId="0C4FE80E" w14:textId="77777777" w:rsidR="002E0BCA" w:rsidRPr="002177CD" w:rsidRDefault="002E0BCA" w:rsidP="002E0BCA">
      <w:r>
        <w:t>Foreign Trade</w:t>
      </w:r>
    </w:p>
    <w:tbl>
      <w:tblPr>
        <w:tblW w:w="5000" w:type="pct"/>
        <w:tblCellMar>
          <w:left w:w="70" w:type="dxa"/>
          <w:right w:w="70" w:type="dxa"/>
        </w:tblCellMar>
        <w:tblLook w:val="04A0" w:firstRow="1" w:lastRow="0" w:firstColumn="1" w:lastColumn="0" w:noHBand="0" w:noVBand="1"/>
      </w:tblPr>
      <w:tblGrid>
        <w:gridCol w:w="4404"/>
        <w:gridCol w:w="1265"/>
        <w:gridCol w:w="1265"/>
        <w:gridCol w:w="785"/>
        <w:gridCol w:w="785"/>
      </w:tblGrid>
      <w:tr w:rsidR="002E0BCA" w:rsidRPr="004C4319" w14:paraId="08F2A1A3" w14:textId="77777777" w:rsidTr="00377B61">
        <w:trPr>
          <w:trHeight w:val="315"/>
        </w:trPr>
        <w:tc>
          <w:tcPr>
            <w:tcW w:w="2820" w:type="pct"/>
            <w:tcBorders>
              <w:top w:val="nil"/>
              <w:left w:val="nil"/>
              <w:bottom w:val="single" w:sz="12" w:space="0" w:color="8E95B0"/>
              <w:right w:val="nil"/>
            </w:tcBorders>
            <w:vAlign w:val="center"/>
            <w:hideMark/>
          </w:tcPr>
          <w:p w14:paraId="1668B3D3" w14:textId="77777777" w:rsidR="002E0BCA" w:rsidRPr="004C4319" w:rsidRDefault="002E0BCA" w:rsidP="00377B61">
            <w:pPr>
              <w:rPr>
                <w:sz w:val="18"/>
                <w:szCs w:val="18"/>
              </w:rPr>
            </w:pPr>
            <w:r w:rsidRPr="004C4319">
              <w:rPr>
                <w:sz w:val="18"/>
                <w:szCs w:val="18"/>
              </w:rPr>
              <w:t> </w:t>
            </w:r>
          </w:p>
        </w:tc>
        <w:tc>
          <w:tcPr>
            <w:tcW w:w="670" w:type="pct"/>
            <w:tcBorders>
              <w:top w:val="nil"/>
              <w:left w:val="nil"/>
              <w:bottom w:val="nil"/>
              <w:right w:val="nil"/>
            </w:tcBorders>
            <w:vAlign w:val="center"/>
            <w:hideMark/>
          </w:tcPr>
          <w:p w14:paraId="49C7535C" w14:textId="77777777" w:rsidR="002E0BCA" w:rsidRPr="004C4319" w:rsidRDefault="002E0BCA" w:rsidP="00377B61">
            <w:pPr>
              <w:rPr>
                <w:sz w:val="18"/>
                <w:szCs w:val="18"/>
              </w:rPr>
            </w:pPr>
          </w:p>
        </w:tc>
        <w:tc>
          <w:tcPr>
            <w:tcW w:w="670" w:type="pct"/>
            <w:tcBorders>
              <w:top w:val="nil"/>
              <w:left w:val="nil"/>
              <w:bottom w:val="nil"/>
              <w:right w:val="nil"/>
            </w:tcBorders>
            <w:vAlign w:val="center"/>
            <w:hideMark/>
          </w:tcPr>
          <w:p w14:paraId="7ED5C29D" w14:textId="77777777" w:rsidR="002E0BCA" w:rsidRPr="004C4319" w:rsidRDefault="002E0BCA" w:rsidP="00377B61">
            <w:pPr>
              <w:rPr>
                <w:sz w:val="18"/>
                <w:szCs w:val="18"/>
              </w:rPr>
            </w:pPr>
          </w:p>
        </w:tc>
        <w:tc>
          <w:tcPr>
            <w:tcW w:w="840" w:type="pct"/>
            <w:gridSpan w:val="2"/>
            <w:tcBorders>
              <w:top w:val="nil"/>
              <w:left w:val="nil"/>
              <w:bottom w:val="nil"/>
              <w:right w:val="nil"/>
            </w:tcBorders>
            <w:vAlign w:val="center"/>
            <w:hideMark/>
          </w:tcPr>
          <w:p w14:paraId="69980B33" w14:textId="77777777" w:rsidR="002E0BCA" w:rsidRPr="004C4319" w:rsidRDefault="002E0BCA" w:rsidP="00377B61">
            <w:pPr>
              <w:rPr>
                <w:sz w:val="18"/>
                <w:szCs w:val="18"/>
              </w:rPr>
            </w:pPr>
            <w:r w:rsidRPr="004C4319">
              <w:rPr>
                <w:sz w:val="18"/>
                <w:szCs w:val="18"/>
              </w:rPr>
              <w:t>Distribution</w:t>
            </w:r>
          </w:p>
        </w:tc>
      </w:tr>
      <w:tr w:rsidR="002E0BCA" w:rsidRPr="004C4319" w14:paraId="4E71D10D" w14:textId="77777777" w:rsidTr="00377B61">
        <w:trPr>
          <w:trHeight w:val="330"/>
        </w:trPr>
        <w:tc>
          <w:tcPr>
            <w:tcW w:w="2820" w:type="pct"/>
            <w:tcBorders>
              <w:top w:val="nil"/>
              <w:left w:val="nil"/>
              <w:bottom w:val="single" w:sz="12" w:space="0" w:color="8E95B0"/>
              <w:right w:val="nil"/>
            </w:tcBorders>
            <w:vAlign w:val="center"/>
            <w:hideMark/>
          </w:tcPr>
          <w:p w14:paraId="5F2F923A" w14:textId="77777777" w:rsidR="002E0BCA" w:rsidRPr="004C4319" w:rsidRDefault="002E0BCA" w:rsidP="00377B61">
            <w:pPr>
              <w:rPr>
                <w:sz w:val="18"/>
                <w:szCs w:val="18"/>
                <w:lang w:val="en-AU"/>
              </w:rPr>
            </w:pPr>
            <w:r w:rsidRPr="004C4319">
              <w:rPr>
                <w:sz w:val="18"/>
                <w:szCs w:val="18"/>
                <w:lang w:val="en-AU"/>
              </w:rPr>
              <w:t>EXPORTS BY COUNTRY IN VALUE</w:t>
            </w:r>
          </w:p>
        </w:tc>
        <w:tc>
          <w:tcPr>
            <w:tcW w:w="670" w:type="pct"/>
            <w:tcBorders>
              <w:top w:val="nil"/>
              <w:left w:val="nil"/>
              <w:bottom w:val="nil"/>
              <w:right w:val="nil"/>
            </w:tcBorders>
            <w:vAlign w:val="center"/>
            <w:hideMark/>
          </w:tcPr>
          <w:p w14:paraId="3F0994C3" w14:textId="77777777" w:rsidR="002E0BCA" w:rsidRPr="004C4319" w:rsidRDefault="002E0BCA" w:rsidP="00377B61">
            <w:pPr>
              <w:rPr>
                <w:sz w:val="18"/>
                <w:szCs w:val="18"/>
              </w:rPr>
            </w:pPr>
            <w:r w:rsidRPr="004C4319">
              <w:rPr>
                <w:sz w:val="18"/>
                <w:szCs w:val="18"/>
              </w:rPr>
              <w:t>2024</w:t>
            </w:r>
          </w:p>
        </w:tc>
        <w:tc>
          <w:tcPr>
            <w:tcW w:w="670" w:type="pct"/>
            <w:tcBorders>
              <w:top w:val="nil"/>
              <w:left w:val="nil"/>
              <w:bottom w:val="nil"/>
              <w:right w:val="nil"/>
            </w:tcBorders>
            <w:vAlign w:val="center"/>
            <w:hideMark/>
          </w:tcPr>
          <w:p w14:paraId="6D9CC093" w14:textId="77777777" w:rsidR="002E0BCA" w:rsidRPr="004C4319" w:rsidRDefault="002E0BCA" w:rsidP="00377B61">
            <w:pPr>
              <w:rPr>
                <w:sz w:val="18"/>
                <w:szCs w:val="18"/>
              </w:rPr>
            </w:pPr>
            <w:r w:rsidRPr="004C4319">
              <w:rPr>
                <w:sz w:val="18"/>
                <w:szCs w:val="18"/>
              </w:rPr>
              <w:t>2025</w:t>
            </w:r>
          </w:p>
        </w:tc>
        <w:tc>
          <w:tcPr>
            <w:tcW w:w="420" w:type="pct"/>
            <w:tcBorders>
              <w:top w:val="nil"/>
              <w:left w:val="nil"/>
              <w:bottom w:val="nil"/>
              <w:right w:val="nil"/>
            </w:tcBorders>
            <w:vAlign w:val="center"/>
            <w:hideMark/>
          </w:tcPr>
          <w:p w14:paraId="3194A909" w14:textId="77777777" w:rsidR="002E0BCA" w:rsidRPr="004C4319" w:rsidRDefault="002E0BCA" w:rsidP="00377B61">
            <w:pPr>
              <w:rPr>
                <w:sz w:val="18"/>
                <w:szCs w:val="18"/>
              </w:rPr>
            </w:pPr>
            <w:r w:rsidRPr="004C4319">
              <w:rPr>
                <w:sz w:val="18"/>
                <w:szCs w:val="18"/>
              </w:rPr>
              <w:t>2024</w:t>
            </w:r>
          </w:p>
        </w:tc>
        <w:tc>
          <w:tcPr>
            <w:tcW w:w="420" w:type="pct"/>
            <w:tcBorders>
              <w:top w:val="nil"/>
              <w:left w:val="nil"/>
              <w:bottom w:val="nil"/>
              <w:right w:val="nil"/>
            </w:tcBorders>
            <w:vAlign w:val="center"/>
            <w:hideMark/>
          </w:tcPr>
          <w:p w14:paraId="2F258BD2" w14:textId="77777777" w:rsidR="002E0BCA" w:rsidRPr="004C4319" w:rsidRDefault="002E0BCA" w:rsidP="00377B61">
            <w:pPr>
              <w:rPr>
                <w:sz w:val="18"/>
                <w:szCs w:val="18"/>
              </w:rPr>
            </w:pPr>
            <w:r w:rsidRPr="004C4319">
              <w:rPr>
                <w:sz w:val="18"/>
                <w:szCs w:val="18"/>
              </w:rPr>
              <w:t>2025</w:t>
            </w:r>
          </w:p>
        </w:tc>
      </w:tr>
      <w:tr w:rsidR="002E0BCA" w:rsidRPr="004C4319" w14:paraId="45EB8450" w14:textId="77777777" w:rsidTr="00377B61">
        <w:trPr>
          <w:trHeight w:val="315"/>
        </w:trPr>
        <w:tc>
          <w:tcPr>
            <w:tcW w:w="2820" w:type="pct"/>
            <w:tcBorders>
              <w:top w:val="nil"/>
              <w:left w:val="nil"/>
              <w:bottom w:val="nil"/>
              <w:right w:val="nil"/>
            </w:tcBorders>
            <w:vAlign w:val="center"/>
            <w:hideMark/>
          </w:tcPr>
          <w:p w14:paraId="7F6DD0C9" w14:textId="77777777" w:rsidR="002E0BCA" w:rsidRPr="004C4319" w:rsidRDefault="002E0BCA" w:rsidP="00377B61">
            <w:pPr>
              <w:rPr>
                <w:sz w:val="18"/>
                <w:szCs w:val="18"/>
              </w:rPr>
            </w:pPr>
            <w:r w:rsidRPr="004C4319">
              <w:rPr>
                <w:sz w:val="18"/>
                <w:szCs w:val="18"/>
                <w:lang w:val="en-AU"/>
              </w:rPr>
              <w:t xml:space="preserve">Value of Exports. Destined to Afghanistan. </w:t>
            </w:r>
            <w:r w:rsidRPr="004C4319">
              <w:rPr>
                <w:sz w:val="18"/>
                <w:szCs w:val="18"/>
              </w:rPr>
              <w:t>Code 004</w:t>
            </w:r>
          </w:p>
        </w:tc>
        <w:tc>
          <w:tcPr>
            <w:tcW w:w="670" w:type="pct"/>
            <w:tcBorders>
              <w:top w:val="nil"/>
              <w:left w:val="nil"/>
              <w:bottom w:val="nil"/>
              <w:right w:val="nil"/>
            </w:tcBorders>
            <w:vAlign w:val="center"/>
            <w:hideMark/>
          </w:tcPr>
          <w:p w14:paraId="32EFB2E5" w14:textId="77777777" w:rsidR="002E0BCA" w:rsidRPr="004C4319" w:rsidRDefault="002E0BCA" w:rsidP="00377B61">
            <w:pPr>
              <w:rPr>
                <w:sz w:val="18"/>
                <w:szCs w:val="18"/>
              </w:rPr>
            </w:pPr>
            <w:r w:rsidRPr="004C4319">
              <w:rPr>
                <w:sz w:val="18"/>
                <w:szCs w:val="18"/>
              </w:rPr>
              <w:t>31</w:t>
            </w:r>
            <w:r>
              <w:rPr>
                <w:sz w:val="18"/>
                <w:szCs w:val="18"/>
              </w:rPr>
              <w:t>.</w:t>
            </w:r>
            <w:r w:rsidRPr="004C4319">
              <w:rPr>
                <w:sz w:val="18"/>
                <w:szCs w:val="18"/>
              </w:rPr>
              <w:t>77</w:t>
            </w:r>
          </w:p>
        </w:tc>
        <w:tc>
          <w:tcPr>
            <w:tcW w:w="670" w:type="pct"/>
            <w:tcBorders>
              <w:top w:val="nil"/>
              <w:left w:val="nil"/>
              <w:bottom w:val="nil"/>
              <w:right w:val="nil"/>
            </w:tcBorders>
            <w:vAlign w:val="center"/>
            <w:hideMark/>
          </w:tcPr>
          <w:p w14:paraId="30AEC90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C637A4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F5689A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489EDED" w14:textId="77777777" w:rsidTr="00377B61">
        <w:trPr>
          <w:trHeight w:val="300"/>
        </w:trPr>
        <w:tc>
          <w:tcPr>
            <w:tcW w:w="2820" w:type="pct"/>
            <w:tcBorders>
              <w:top w:val="nil"/>
              <w:left w:val="nil"/>
              <w:bottom w:val="nil"/>
              <w:right w:val="nil"/>
            </w:tcBorders>
            <w:vAlign w:val="center"/>
            <w:hideMark/>
          </w:tcPr>
          <w:p w14:paraId="773FD730" w14:textId="77777777" w:rsidR="002E0BCA" w:rsidRPr="004C4319" w:rsidRDefault="002E0BCA" w:rsidP="00377B61">
            <w:pPr>
              <w:rPr>
                <w:sz w:val="18"/>
                <w:szCs w:val="18"/>
              </w:rPr>
            </w:pPr>
            <w:r w:rsidRPr="004C4319">
              <w:rPr>
                <w:sz w:val="18"/>
                <w:szCs w:val="18"/>
                <w:lang w:val="en-AU"/>
              </w:rPr>
              <w:t xml:space="preserve">Value of Exports. Destined to Albania. </w:t>
            </w:r>
            <w:r w:rsidRPr="004C4319">
              <w:rPr>
                <w:sz w:val="18"/>
                <w:szCs w:val="18"/>
              </w:rPr>
              <w:t>Code 008</w:t>
            </w:r>
          </w:p>
        </w:tc>
        <w:tc>
          <w:tcPr>
            <w:tcW w:w="670" w:type="pct"/>
            <w:tcBorders>
              <w:top w:val="nil"/>
              <w:left w:val="nil"/>
              <w:bottom w:val="nil"/>
              <w:right w:val="nil"/>
            </w:tcBorders>
            <w:vAlign w:val="center"/>
            <w:hideMark/>
          </w:tcPr>
          <w:p w14:paraId="672F3C61" w14:textId="77777777" w:rsidR="002E0BCA" w:rsidRPr="004C4319" w:rsidRDefault="002E0BCA" w:rsidP="00377B61">
            <w:pPr>
              <w:rPr>
                <w:sz w:val="18"/>
                <w:szCs w:val="18"/>
              </w:rPr>
            </w:pPr>
            <w:r w:rsidRPr="004C4319">
              <w:rPr>
                <w:sz w:val="18"/>
                <w:szCs w:val="18"/>
              </w:rPr>
              <w:t>144</w:t>
            </w:r>
            <w:r>
              <w:rPr>
                <w:sz w:val="18"/>
                <w:szCs w:val="18"/>
              </w:rPr>
              <w:t>.</w:t>
            </w:r>
            <w:r w:rsidRPr="004C4319">
              <w:rPr>
                <w:sz w:val="18"/>
                <w:szCs w:val="18"/>
              </w:rPr>
              <w:t>88</w:t>
            </w:r>
          </w:p>
        </w:tc>
        <w:tc>
          <w:tcPr>
            <w:tcW w:w="670" w:type="pct"/>
            <w:tcBorders>
              <w:top w:val="nil"/>
              <w:left w:val="nil"/>
              <w:bottom w:val="nil"/>
              <w:right w:val="nil"/>
            </w:tcBorders>
            <w:vAlign w:val="center"/>
            <w:hideMark/>
          </w:tcPr>
          <w:p w14:paraId="1A2C3D7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E3ECB1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A02B29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DA0F69C" w14:textId="77777777" w:rsidTr="00377B61">
        <w:trPr>
          <w:trHeight w:val="300"/>
        </w:trPr>
        <w:tc>
          <w:tcPr>
            <w:tcW w:w="2820" w:type="pct"/>
            <w:tcBorders>
              <w:top w:val="nil"/>
              <w:left w:val="nil"/>
              <w:bottom w:val="nil"/>
              <w:right w:val="nil"/>
            </w:tcBorders>
            <w:vAlign w:val="center"/>
            <w:hideMark/>
          </w:tcPr>
          <w:p w14:paraId="0A7950E0"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German</w:t>
            </w:r>
            <w:r w:rsidRPr="004C4319">
              <w:rPr>
                <w:sz w:val="18"/>
                <w:szCs w:val="18"/>
                <w:lang w:val="en-AU"/>
              </w:rPr>
              <w:t xml:space="preserve">. </w:t>
            </w:r>
            <w:r w:rsidRPr="004C4319">
              <w:rPr>
                <w:sz w:val="18"/>
                <w:szCs w:val="18"/>
              </w:rPr>
              <w:t>Code 276</w:t>
            </w:r>
          </w:p>
        </w:tc>
        <w:tc>
          <w:tcPr>
            <w:tcW w:w="670" w:type="pct"/>
            <w:tcBorders>
              <w:top w:val="nil"/>
              <w:left w:val="nil"/>
              <w:bottom w:val="nil"/>
              <w:right w:val="nil"/>
            </w:tcBorders>
            <w:vAlign w:val="center"/>
            <w:hideMark/>
          </w:tcPr>
          <w:p w14:paraId="6B20688E"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125</w:t>
            </w:r>
            <w:r>
              <w:rPr>
                <w:sz w:val="18"/>
                <w:szCs w:val="18"/>
              </w:rPr>
              <w:t>,</w:t>
            </w:r>
            <w:r w:rsidRPr="004C4319">
              <w:rPr>
                <w:sz w:val="18"/>
                <w:szCs w:val="18"/>
              </w:rPr>
              <w:t>022</w:t>
            </w:r>
            <w:r>
              <w:rPr>
                <w:sz w:val="18"/>
                <w:szCs w:val="18"/>
              </w:rPr>
              <w:t>.</w:t>
            </w:r>
            <w:r w:rsidRPr="004C4319">
              <w:rPr>
                <w:sz w:val="18"/>
                <w:szCs w:val="18"/>
              </w:rPr>
              <w:t>50</w:t>
            </w:r>
          </w:p>
        </w:tc>
        <w:tc>
          <w:tcPr>
            <w:tcW w:w="670" w:type="pct"/>
            <w:tcBorders>
              <w:top w:val="nil"/>
              <w:left w:val="nil"/>
              <w:bottom w:val="nil"/>
              <w:right w:val="nil"/>
            </w:tcBorders>
            <w:vAlign w:val="center"/>
            <w:hideMark/>
          </w:tcPr>
          <w:p w14:paraId="5557FEDA"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231</w:t>
            </w:r>
            <w:r>
              <w:rPr>
                <w:sz w:val="18"/>
                <w:szCs w:val="18"/>
              </w:rPr>
              <w:t>,</w:t>
            </w:r>
            <w:r w:rsidRPr="004C4319">
              <w:rPr>
                <w:sz w:val="18"/>
                <w:szCs w:val="18"/>
              </w:rPr>
              <w:t>424</w:t>
            </w:r>
            <w:r>
              <w:rPr>
                <w:sz w:val="18"/>
                <w:szCs w:val="18"/>
              </w:rPr>
              <w:t>.</w:t>
            </w:r>
            <w:r w:rsidRPr="004C4319">
              <w:rPr>
                <w:sz w:val="18"/>
                <w:szCs w:val="18"/>
              </w:rPr>
              <w:t>26</w:t>
            </w:r>
          </w:p>
        </w:tc>
        <w:tc>
          <w:tcPr>
            <w:tcW w:w="420" w:type="pct"/>
            <w:tcBorders>
              <w:top w:val="nil"/>
              <w:left w:val="nil"/>
              <w:bottom w:val="nil"/>
              <w:right w:val="nil"/>
            </w:tcBorders>
            <w:vAlign w:val="center"/>
            <w:hideMark/>
          </w:tcPr>
          <w:p w14:paraId="2BD8E75C"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60%</w:t>
            </w:r>
          </w:p>
        </w:tc>
        <w:tc>
          <w:tcPr>
            <w:tcW w:w="420" w:type="pct"/>
            <w:tcBorders>
              <w:top w:val="nil"/>
              <w:left w:val="nil"/>
              <w:bottom w:val="nil"/>
              <w:right w:val="nil"/>
            </w:tcBorders>
            <w:vAlign w:val="center"/>
            <w:hideMark/>
          </w:tcPr>
          <w:p w14:paraId="3B30790F"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64%</w:t>
            </w:r>
          </w:p>
        </w:tc>
      </w:tr>
      <w:tr w:rsidR="002E0BCA" w:rsidRPr="004C4319" w14:paraId="12FE5CD1" w14:textId="77777777" w:rsidTr="00377B61">
        <w:trPr>
          <w:trHeight w:val="300"/>
        </w:trPr>
        <w:tc>
          <w:tcPr>
            <w:tcW w:w="2820" w:type="pct"/>
            <w:tcBorders>
              <w:top w:val="nil"/>
              <w:left w:val="nil"/>
              <w:bottom w:val="nil"/>
              <w:right w:val="nil"/>
            </w:tcBorders>
            <w:vAlign w:val="center"/>
            <w:hideMark/>
          </w:tcPr>
          <w:p w14:paraId="3321A76C" w14:textId="77777777" w:rsidR="002E0BCA" w:rsidRPr="004C4319" w:rsidRDefault="002E0BCA" w:rsidP="00377B61">
            <w:pPr>
              <w:rPr>
                <w:sz w:val="18"/>
                <w:szCs w:val="18"/>
              </w:rPr>
            </w:pPr>
            <w:r w:rsidRPr="004C4319">
              <w:rPr>
                <w:sz w:val="18"/>
                <w:szCs w:val="18"/>
                <w:lang w:val="en-AU"/>
              </w:rPr>
              <w:t xml:space="preserve">Value of Exports. Destined to Algeria. </w:t>
            </w:r>
            <w:r w:rsidRPr="004C4319">
              <w:rPr>
                <w:sz w:val="18"/>
                <w:szCs w:val="18"/>
              </w:rPr>
              <w:t>Code 012</w:t>
            </w:r>
          </w:p>
        </w:tc>
        <w:tc>
          <w:tcPr>
            <w:tcW w:w="670" w:type="pct"/>
            <w:tcBorders>
              <w:top w:val="nil"/>
              <w:left w:val="nil"/>
              <w:bottom w:val="nil"/>
              <w:right w:val="nil"/>
            </w:tcBorders>
            <w:vAlign w:val="center"/>
            <w:hideMark/>
          </w:tcPr>
          <w:p w14:paraId="2D20B187" w14:textId="77777777" w:rsidR="002E0BCA" w:rsidRPr="004C4319" w:rsidRDefault="002E0BCA" w:rsidP="00377B61">
            <w:pPr>
              <w:rPr>
                <w:sz w:val="18"/>
                <w:szCs w:val="18"/>
              </w:rPr>
            </w:pPr>
            <w:r w:rsidRPr="004C4319">
              <w:rPr>
                <w:sz w:val="18"/>
                <w:szCs w:val="18"/>
              </w:rPr>
              <w:t>377</w:t>
            </w:r>
            <w:r>
              <w:rPr>
                <w:sz w:val="18"/>
                <w:szCs w:val="18"/>
              </w:rPr>
              <w:t>,</w:t>
            </w:r>
            <w:r w:rsidRPr="004C4319">
              <w:rPr>
                <w:sz w:val="18"/>
                <w:szCs w:val="18"/>
              </w:rPr>
              <w:t>524</w:t>
            </w:r>
            <w:r>
              <w:rPr>
                <w:sz w:val="18"/>
                <w:szCs w:val="18"/>
              </w:rPr>
              <w:t>.</w:t>
            </w:r>
            <w:r w:rsidRPr="004C4319">
              <w:rPr>
                <w:sz w:val="18"/>
                <w:szCs w:val="18"/>
              </w:rPr>
              <w:t>80</w:t>
            </w:r>
          </w:p>
        </w:tc>
        <w:tc>
          <w:tcPr>
            <w:tcW w:w="670" w:type="pct"/>
            <w:tcBorders>
              <w:top w:val="nil"/>
              <w:left w:val="nil"/>
              <w:bottom w:val="nil"/>
              <w:right w:val="nil"/>
            </w:tcBorders>
            <w:vAlign w:val="center"/>
            <w:hideMark/>
          </w:tcPr>
          <w:p w14:paraId="5A4752F8" w14:textId="77777777" w:rsidR="002E0BCA" w:rsidRPr="004C4319" w:rsidRDefault="002E0BCA" w:rsidP="00377B61">
            <w:pPr>
              <w:rPr>
                <w:sz w:val="18"/>
                <w:szCs w:val="18"/>
              </w:rPr>
            </w:pPr>
            <w:r w:rsidRPr="004C4319">
              <w:rPr>
                <w:sz w:val="18"/>
                <w:szCs w:val="18"/>
              </w:rPr>
              <w:t>194</w:t>
            </w:r>
            <w:r>
              <w:rPr>
                <w:sz w:val="18"/>
                <w:szCs w:val="18"/>
              </w:rPr>
              <w:t>,</w:t>
            </w:r>
            <w:r w:rsidRPr="004C4319">
              <w:rPr>
                <w:sz w:val="18"/>
                <w:szCs w:val="18"/>
              </w:rPr>
              <w:t>989</w:t>
            </w:r>
            <w:r>
              <w:rPr>
                <w:sz w:val="18"/>
                <w:szCs w:val="18"/>
              </w:rPr>
              <w:t>.</w:t>
            </w:r>
            <w:r w:rsidRPr="004C4319">
              <w:rPr>
                <w:sz w:val="18"/>
                <w:szCs w:val="18"/>
              </w:rPr>
              <w:t>39</w:t>
            </w:r>
          </w:p>
        </w:tc>
        <w:tc>
          <w:tcPr>
            <w:tcW w:w="420" w:type="pct"/>
            <w:tcBorders>
              <w:top w:val="nil"/>
              <w:left w:val="nil"/>
              <w:bottom w:val="nil"/>
              <w:right w:val="nil"/>
            </w:tcBorders>
            <w:vAlign w:val="center"/>
            <w:hideMark/>
          </w:tcPr>
          <w:p w14:paraId="7D46E68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19%</w:t>
            </w:r>
          </w:p>
        </w:tc>
        <w:tc>
          <w:tcPr>
            <w:tcW w:w="420" w:type="pct"/>
            <w:tcBorders>
              <w:top w:val="nil"/>
              <w:left w:val="nil"/>
              <w:bottom w:val="nil"/>
              <w:right w:val="nil"/>
            </w:tcBorders>
            <w:vAlign w:val="center"/>
            <w:hideMark/>
          </w:tcPr>
          <w:p w14:paraId="2405F11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10%</w:t>
            </w:r>
          </w:p>
        </w:tc>
      </w:tr>
      <w:tr w:rsidR="002E0BCA" w:rsidRPr="004C4319" w14:paraId="2B9ADDBB" w14:textId="77777777" w:rsidTr="00377B61">
        <w:trPr>
          <w:trHeight w:val="300"/>
        </w:trPr>
        <w:tc>
          <w:tcPr>
            <w:tcW w:w="2820" w:type="pct"/>
            <w:tcBorders>
              <w:top w:val="nil"/>
              <w:left w:val="nil"/>
              <w:bottom w:val="nil"/>
              <w:right w:val="nil"/>
            </w:tcBorders>
            <w:vAlign w:val="center"/>
            <w:hideMark/>
          </w:tcPr>
          <w:p w14:paraId="433B7B84" w14:textId="77777777" w:rsidR="002E0BCA" w:rsidRPr="004C4319" w:rsidRDefault="002E0BCA" w:rsidP="00377B61">
            <w:pPr>
              <w:rPr>
                <w:sz w:val="18"/>
                <w:szCs w:val="18"/>
              </w:rPr>
            </w:pPr>
            <w:r w:rsidRPr="004C4319">
              <w:rPr>
                <w:sz w:val="18"/>
                <w:szCs w:val="18"/>
                <w:lang w:val="en-AU"/>
              </w:rPr>
              <w:t xml:space="preserve">Value of Exports. Destined to Angola. </w:t>
            </w:r>
            <w:r w:rsidRPr="004C4319">
              <w:rPr>
                <w:sz w:val="18"/>
                <w:szCs w:val="18"/>
              </w:rPr>
              <w:t>Code 024</w:t>
            </w:r>
          </w:p>
        </w:tc>
        <w:tc>
          <w:tcPr>
            <w:tcW w:w="670" w:type="pct"/>
            <w:tcBorders>
              <w:top w:val="nil"/>
              <w:left w:val="nil"/>
              <w:bottom w:val="nil"/>
              <w:right w:val="nil"/>
            </w:tcBorders>
            <w:vAlign w:val="center"/>
            <w:hideMark/>
          </w:tcPr>
          <w:p w14:paraId="5BFE5CA1" w14:textId="77777777" w:rsidR="002E0BCA" w:rsidRPr="004C4319" w:rsidRDefault="002E0BCA" w:rsidP="00377B61">
            <w:pPr>
              <w:rPr>
                <w:sz w:val="18"/>
                <w:szCs w:val="18"/>
              </w:rPr>
            </w:pPr>
            <w:r w:rsidRPr="004C4319">
              <w:rPr>
                <w:sz w:val="18"/>
                <w:szCs w:val="18"/>
              </w:rPr>
              <w:t>947</w:t>
            </w:r>
            <w:r>
              <w:rPr>
                <w:sz w:val="18"/>
                <w:szCs w:val="18"/>
              </w:rPr>
              <w:t>.</w:t>
            </w:r>
            <w:r w:rsidRPr="004C4319">
              <w:rPr>
                <w:sz w:val="18"/>
                <w:szCs w:val="18"/>
              </w:rPr>
              <w:t>99</w:t>
            </w:r>
          </w:p>
        </w:tc>
        <w:tc>
          <w:tcPr>
            <w:tcW w:w="670" w:type="pct"/>
            <w:tcBorders>
              <w:top w:val="nil"/>
              <w:left w:val="nil"/>
              <w:bottom w:val="nil"/>
              <w:right w:val="nil"/>
            </w:tcBorders>
            <w:vAlign w:val="center"/>
            <w:hideMark/>
          </w:tcPr>
          <w:p w14:paraId="483478FC" w14:textId="77777777" w:rsidR="002E0BCA" w:rsidRPr="004C4319" w:rsidRDefault="002E0BCA" w:rsidP="00377B61">
            <w:pPr>
              <w:rPr>
                <w:sz w:val="18"/>
                <w:szCs w:val="18"/>
              </w:rPr>
            </w:pPr>
            <w:r w:rsidRPr="004C4319">
              <w:rPr>
                <w:sz w:val="18"/>
                <w:szCs w:val="18"/>
              </w:rPr>
              <w:t>877</w:t>
            </w:r>
            <w:r>
              <w:rPr>
                <w:sz w:val="18"/>
                <w:szCs w:val="18"/>
              </w:rPr>
              <w:t>.</w:t>
            </w:r>
            <w:r w:rsidRPr="004C4319">
              <w:rPr>
                <w:sz w:val="18"/>
                <w:szCs w:val="18"/>
              </w:rPr>
              <w:t>12</w:t>
            </w:r>
          </w:p>
        </w:tc>
        <w:tc>
          <w:tcPr>
            <w:tcW w:w="420" w:type="pct"/>
            <w:tcBorders>
              <w:top w:val="nil"/>
              <w:left w:val="nil"/>
              <w:bottom w:val="nil"/>
              <w:right w:val="nil"/>
            </w:tcBorders>
            <w:vAlign w:val="center"/>
            <w:hideMark/>
          </w:tcPr>
          <w:p w14:paraId="201235F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5ADE79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C88BADD" w14:textId="77777777" w:rsidTr="00377B61">
        <w:trPr>
          <w:trHeight w:val="300"/>
        </w:trPr>
        <w:tc>
          <w:tcPr>
            <w:tcW w:w="2820" w:type="pct"/>
            <w:tcBorders>
              <w:top w:val="nil"/>
              <w:left w:val="nil"/>
              <w:bottom w:val="nil"/>
              <w:right w:val="nil"/>
            </w:tcBorders>
            <w:vAlign w:val="center"/>
            <w:hideMark/>
          </w:tcPr>
          <w:p w14:paraId="6F39203A" w14:textId="77777777" w:rsidR="002E0BCA" w:rsidRPr="004C4319" w:rsidRDefault="002E0BCA" w:rsidP="00377B61">
            <w:pPr>
              <w:rPr>
                <w:sz w:val="18"/>
                <w:szCs w:val="18"/>
              </w:rPr>
            </w:pPr>
            <w:r w:rsidRPr="004C4319">
              <w:rPr>
                <w:sz w:val="18"/>
                <w:szCs w:val="18"/>
                <w:lang w:val="en-AU"/>
              </w:rPr>
              <w:t xml:space="preserve">Value of Exports. Destined to Anguilla. </w:t>
            </w:r>
            <w:r w:rsidRPr="004C4319">
              <w:rPr>
                <w:sz w:val="18"/>
                <w:szCs w:val="18"/>
              </w:rPr>
              <w:t>Code 660</w:t>
            </w:r>
          </w:p>
        </w:tc>
        <w:tc>
          <w:tcPr>
            <w:tcW w:w="670" w:type="pct"/>
            <w:tcBorders>
              <w:top w:val="nil"/>
              <w:left w:val="nil"/>
              <w:bottom w:val="nil"/>
              <w:right w:val="nil"/>
            </w:tcBorders>
            <w:vAlign w:val="center"/>
            <w:hideMark/>
          </w:tcPr>
          <w:p w14:paraId="7D96545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B2E96C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55C006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5893A2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39963999" w14:textId="77777777" w:rsidTr="00377B61">
        <w:trPr>
          <w:trHeight w:val="300"/>
        </w:trPr>
        <w:tc>
          <w:tcPr>
            <w:tcW w:w="2820" w:type="pct"/>
            <w:tcBorders>
              <w:top w:val="nil"/>
              <w:left w:val="nil"/>
              <w:bottom w:val="nil"/>
              <w:right w:val="nil"/>
            </w:tcBorders>
            <w:vAlign w:val="center"/>
            <w:hideMark/>
          </w:tcPr>
          <w:p w14:paraId="2475A22E" w14:textId="10479BE2"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Antigua and Barb</w:t>
            </w:r>
            <w:r w:rsidR="0093038B">
              <w:rPr>
                <w:sz w:val="18"/>
                <w:szCs w:val="18"/>
                <w:lang w:val="en-AU"/>
              </w:rPr>
              <w:t>a</w:t>
            </w:r>
            <w:r>
              <w:rPr>
                <w:sz w:val="18"/>
                <w:szCs w:val="18"/>
                <w:lang w:val="en-AU"/>
              </w:rPr>
              <w:t>dos</w:t>
            </w:r>
            <w:r w:rsidRPr="004C4319">
              <w:rPr>
                <w:sz w:val="18"/>
                <w:szCs w:val="18"/>
                <w:lang w:val="en-AU"/>
              </w:rPr>
              <w:t xml:space="preserve">. </w:t>
            </w:r>
            <w:r w:rsidRPr="004C4319">
              <w:rPr>
                <w:sz w:val="18"/>
                <w:szCs w:val="18"/>
              </w:rPr>
              <w:t>Code 028</w:t>
            </w:r>
          </w:p>
        </w:tc>
        <w:tc>
          <w:tcPr>
            <w:tcW w:w="670" w:type="pct"/>
            <w:tcBorders>
              <w:top w:val="nil"/>
              <w:left w:val="nil"/>
              <w:bottom w:val="nil"/>
              <w:right w:val="nil"/>
            </w:tcBorders>
            <w:vAlign w:val="center"/>
            <w:hideMark/>
          </w:tcPr>
          <w:p w14:paraId="4FDB75C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314266E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B727F5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28B004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12C40B0" w14:textId="77777777" w:rsidTr="00377B61">
        <w:trPr>
          <w:trHeight w:val="300"/>
        </w:trPr>
        <w:tc>
          <w:tcPr>
            <w:tcW w:w="2820" w:type="pct"/>
            <w:tcBorders>
              <w:top w:val="nil"/>
              <w:left w:val="nil"/>
              <w:bottom w:val="nil"/>
              <w:right w:val="nil"/>
            </w:tcBorders>
            <w:vAlign w:val="center"/>
            <w:hideMark/>
          </w:tcPr>
          <w:p w14:paraId="532C76F3" w14:textId="77777777" w:rsidR="002E0BCA" w:rsidRPr="004C4319" w:rsidRDefault="002E0BCA" w:rsidP="00377B61">
            <w:pPr>
              <w:rPr>
                <w:sz w:val="18"/>
                <w:szCs w:val="18"/>
              </w:rPr>
            </w:pPr>
            <w:r w:rsidRPr="004C4319">
              <w:rPr>
                <w:sz w:val="18"/>
                <w:szCs w:val="18"/>
                <w:lang w:val="en-AU"/>
              </w:rPr>
              <w:t xml:space="preserve">Value of Exports. Destined to Dutch Antilles. </w:t>
            </w:r>
            <w:r w:rsidRPr="004C4319">
              <w:rPr>
                <w:sz w:val="18"/>
                <w:szCs w:val="18"/>
              </w:rPr>
              <w:t>Code 530</w:t>
            </w:r>
          </w:p>
        </w:tc>
        <w:tc>
          <w:tcPr>
            <w:tcW w:w="670" w:type="pct"/>
            <w:tcBorders>
              <w:top w:val="nil"/>
              <w:left w:val="nil"/>
              <w:bottom w:val="nil"/>
              <w:right w:val="nil"/>
            </w:tcBorders>
            <w:vAlign w:val="center"/>
            <w:hideMark/>
          </w:tcPr>
          <w:p w14:paraId="6BDC365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A1DC7A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3812AE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D57ED0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CBC7603" w14:textId="77777777" w:rsidTr="00377B61">
        <w:trPr>
          <w:trHeight w:val="300"/>
        </w:trPr>
        <w:tc>
          <w:tcPr>
            <w:tcW w:w="2820" w:type="pct"/>
            <w:tcBorders>
              <w:top w:val="nil"/>
              <w:left w:val="nil"/>
              <w:bottom w:val="nil"/>
              <w:right w:val="nil"/>
            </w:tcBorders>
            <w:vAlign w:val="center"/>
            <w:hideMark/>
          </w:tcPr>
          <w:p w14:paraId="79BA8D8E" w14:textId="77777777" w:rsidR="002E0BCA" w:rsidRPr="004C4319" w:rsidRDefault="002E0BCA" w:rsidP="00377B61">
            <w:pPr>
              <w:rPr>
                <w:sz w:val="18"/>
                <w:szCs w:val="18"/>
              </w:rPr>
            </w:pPr>
            <w:r w:rsidRPr="004C4319">
              <w:rPr>
                <w:sz w:val="18"/>
                <w:szCs w:val="18"/>
                <w:lang w:val="en-AU"/>
              </w:rPr>
              <w:t xml:space="preserve">Value of Exports. Destined to Saudi Arabia. </w:t>
            </w:r>
            <w:r w:rsidRPr="004C4319">
              <w:rPr>
                <w:sz w:val="18"/>
                <w:szCs w:val="18"/>
              </w:rPr>
              <w:t>Code 682</w:t>
            </w:r>
          </w:p>
        </w:tc>
        <w:tc>
          <w:tcPr>
            <w:tcW w:w="670" w:type="pct"/>
            <w:tcBorders>
              <w:top w:val="nil"/>
              <w:left w:val="nil"/>
              <w:bottom w:val="nil"/>
              <w:right w:val="nil"/>
            </w:tcBorders>
            <w:vAlign w:val="center"/>
            <w:hideMark/>
          </w:tcPr>
          <w:p w14:paraId="04D576D4" w14:textId="77777777" w:rsidR="002E0BCA" w:rsidRPr="004C4319" w:rsidRDefault="002E0BCA" w:rsidP="00377B61">
            <w:pPr>
              <w:rPr>
                <w:sz w:val="18"/>
                <w:szCs w:val="18"/>
              </w:rPr>
            </w:pPr>
            <w:r w:rsidRPr="004C4319">
              <w:rPr>
                <w:sz w:val="18"/>
                <w:szCs w:val="18"/>
              </w:rPr>
              <w:t>69</w:t>
            </w:r>
            <w:r>
              <w:rPr>
                <w:sz w:val="18"/>
                <w:szCs w:val="18"/>
              </w:rPr>
              <w:t>,</w:t>
            </w:r>
            <w:r w:rsidRPr="004C4319">
              <w:rPr>
                <w:sz w:val="18"/>
                <w:szCs w:val="18"/>
              </w:rPr>
              <w:t>196</w:t>
            </w:r>
            <w:r>
              <w:rPr>
                <w:sz w:val="18"/>
                <w:szCs w:val="18"/>
              </w:rPr>
              <w:t>.</w:t>
            </w:r>
            <w:r w:rsidRPr="004C4319">
              <w:rPr>
                <w:sz w:val="18"/>
                <w:szCs w:val="18"/>
              </w:rPr>
              <w:t>72</w:t>
            </w:r>
          </w:p>
        </w:tc>
        <w:tc>
          <w:tcPr>
            <w:tcW w:w="670" w:type="pct"/>
            <w:tcBorders>
              <w:top w:val="nil"/>
              <w:left w:val="nil"/>
              <w:bottom w:val="nil"/>
              <w:right w:val="nil"/>
            </w:tcBorders>
            <w:vAlign w:val="center"/>
            <w:hideMark/>
          </w:tcPr>
          <w:p w14:paraId="0C3C4869" w14:textId="77777777" w:rsidR="002E0BCA" w:rsidRPr="004C4319" w:rsidRDefault="002E0BCA" w:rsidP="00377B61">
            <w:pPr>
              <w:rPr>
                <w:sz w:val="18"/>
                <w:szCs w:val="18"/>
              </w:rPr>
            </w:pPr>
            <w:r w:rsidRPr="004C4319">
              <w:rPr>
                <w:sz w:val="18"/>
                <w:szCs w:val="18"/>
              </w:rPr>
              <w:t>36</w:t>
            </w:r>
            <w:r>
              <w:rPr>
                <w:sz w:val="18"/>
                <w:szCs w:val="18"/>
              </w:rPr>
              <w:t>,</w:t>
            </w:r>
            <w:r w:rsidRPr="004C4319">
              <w:rPr>
                <w:sz w:val="18"/>
                <w:szCs w:val="18"/>
              </w:rPr>
              <w:t>732</w:t>
            </w:r>
            <w:r>
              <w:rPr>
                <w:sz w:val="18"/>
                <w:szCs w:val="18"/>
              </w:rPr>
              <w:t>.</w:t>
            </w:r>
            <w:r w:rsidRPr="004C4319">
              <w:rPr>
                <w:sz w:val="18"/>
                <w:szCs w:val="18"/>
              </w:rPr>
              <w:t>99</w:t>
            </w:r>
          </w:p>
        </w:tc>
        <w:tc>
          <w:tcPr>
            <w:tcW w:w="420" w:type="pct"/>
            <w:tcBorders>
              <w:top w:val="nil"/>
              <w:left w:val="nil"/>
              <w:bottom w:val="nil"/>
              <w:right w:val="nil"/>
            </w:tcBorders>
            <w:vAlign w:val="center"/>
            <w:hideMark/>
          </w:tcPr>
          <w:p w14:paraId="7FB289C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c>
          <w:tcPr>
            <w:tcW w:w="420" w:type="pct"/>
            <w:tcBorders>
              <w:top w:val="nil"/>
              <w:left w:val="nil"/>
              <w:bottom w:val="nil"/>
              <w:right w:val="nil"/>
            </w:tcBorders>
            <w:vAlign w:val="center"/>
            <w:hideMark/>
          </w:tcPr>
          <w:p w14:paraId="7F5BB85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02%</w:t>
            </w:r>
          </w:p>
        </w:tc>
      </w:tr>
      <w:tr w:rsidR="002E0BCA" w:rsidRPr="004C4319" w14:paraId="138B1141" w14:textId="77777777" w:rsidTr="00377B61">
        <w:trPr>
          <w:trHeight w:val="300"/>
        </w:trPr>
        <w:tc>
          <w:tcPr>
            <w:tcW w:w="2820" w:type="pct"/>
            <w:tcBorders>
              <w:top w:val="nil"/>
              <w:left w:val="nil"/>
              <w:bottom w:val="nil"/>
              <w:right w:val="nil"/>
            </w:tcBorders>
            <w:vAlign w:val="center"/>
            <w:hideMark/>
          </w:tcPr>
          <w:p w14:paraId="65085423" w14:textId="77777777" w:rsidR="002E0BCA" w:rsidRPr="004C4319" w:rsidRDefault="002E0BCA" w:rsidP="00377B61">
            <w:pPr>
              <w:rPr>
                <w:sz w:val="18"/>
                <w:szCs w:val="18"/>
              </w:rPr>
            </w:pPr>
            <w:r w:rsidRPr="004C4319">
              <w:rPr>
                <w:sz w:val="18"/>
                <w:szCs w:val="18"/>
                <w:lang w:val="en-AU"/>
              </w:rPr>
              <w:t xml:space="preserve">Value of Exports. Destined to Argentina. </w:t>
            </w:r>
            <w:r w:rsidRPr="004C4319">
              <w:rPr>
                <w:sz w:val="18"/>
                <w:szCs w:val="18"/>
              </w:rPr>
              <w:t>Code 032</w:t>
            </w:r>
          </w:p>
        </w:tc>
        <w:tc>
          <w:tcPr>
            <w:tcW w:w="670" w:type="pct"/>
            <w:tcBorders>
              <w:top w:val="nil"/>
              <w:left w:val="nil"/>
              <w:bottom w:val="nil"/>
              <w:right w:val="nil"/>
            </w:tcBorders>
            <w:vAlign w:val="center"/>
            <w:hideMark/>
          </w:tcPr>
          <w:p w14:paraId="0B90B715" w14:textId="77777777" w:rsidR="002E0BCA" w:rsidRPr="004C4319" w:rsidRDefault="002E0BCA" w:rsidP="00377B61">
            <w:pPr>
              <w:rPr>
                <w:sz w:val="18"/>
                <w:szCs w:val="18"/>
              </w:rPr>
            </w:pPr>
            <w:r w:rsidRPr="004C4319">
              <w:rPr>
                <w:sz w:val="18"/>
                <w:szCs w:val="18"/>
              </w:rPr>
              <w:t>51</w:t>
            </w:r>
            <w:r>
              <w:rPr>
                <w:sz w:val="18"/>
                <w:szCs w:val="18"/>
              </w:rPr>
              <w:t>,</w:t>
            </w:r>
            <w:r w:rsidRPr="004C4319">
              <w:rPr>
                <w:sz w:val="18"/>
                <w:szCs w:val="18"/>
              </w:rPr>
              <w:t>173</w:t>
            </w:r>
            <w:r>
              <w:rPr>
                <w:sz w:val="18"/>
                <w:szCs w:val="18"/>
              </w:rPr>
              <w:t>.</w:t>
            </w:r>
            <w:r w:rsidRPr="004C4319">
              <w:rPr>
                <w:sz w:val="18"/>
                <w:szCs w:val="18"/>
              </w:rPr>
              <w:t>92</w:t>
            </w:r>
          </w:p>
        </w:tc>
        <w:tc>
          <w:tcPr>
            <w:tcW w:w="670" w:type="pct"/>
            <w:tcBorders>
              <w:top w:val="nil"/>
              <w:left w:val="nil"/>
              <w:bottom w:val="nil"/>
              <w:right w:val="nil"/>
            </w:tcBorders>
            <w:vAlign w:val="center"/>
            <w:hideMark/>
          </w:tcPr>
          <w:p w14:paraId="49CC577A" w14:textId="77777777" w:rsidR="002E0BCA" w:rsidRPr="004C4319" w:rsidRDefault="002E0BCA" w:rsidP="00377B61">
            <w:pPr>
              <w:rPr>
                <w:sz w:val="18"/>
                <w:szCs w:val="18"/>
              </w:rPr>
            </w:pPr>
            <w:r w:rsidRPr="004C4319">
              <w:rPr>
                <w:sz w:val="18"/>
                <w:szCs w:val="18"/>
              </w:rPr>
              <w:t>84</w:t>
            </w:r>
            <w:r>
              <w:rPr>
                <w:sz w:val="18"/>
                <w:szCs w:val="18"/>
              </w:rPr>
              <w:t>,</w:t>
            </w:r>
            <w:r w:rsidRPr="004C4319">
              <w:rPr>
                <w:sz w:val="18"/>
                <w:szCs w:val="18"/>
              </w:rPr>
              <w:t>764</w:t>
            </w:r>
            <w:r>
              <w:rPr>
                <w:sz w:val="18"/>
                <w:szCs w:val="18"/>
              </w:rPr>
              <w:t>.</w:t>
            </w:r>
            <w:r w:rsidRPr="004C4319">
              <w:rPr>
                <w:sz w:val="18"/>
                <w:szCs w:val="18"/>
              </w:rPr>
              <w:t>74</w:t>
            </w:r>
          </w:p>
        </w:tc>
        <w:tc>
          <w:tcPr>
            <w:tcW w:w="420" w:type="pct"/>
            <w:tcBorders>
              <w:top w:val="nil"/>
              <w:left w:val="nil"/>
              <w:bottom w:val="nil"/>
              <w:right w:val="nil"/>
            </w:tcBorders>
            <w:vAlign w:val="center"/>
            <w:hideMark/>
          </w:tcPr>
          <w:p w14:paraId="3F44BBA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03%</w:t>
            </w:r>
          </w:p>
        </w:tc>
        <w:tc>
          <w:tcPr>
            <w:tcW w:w="420" w:type="pct"/>
            <w:tcBorders>
              <w:top w:val="nil"/>
              <w:left w:val="nil"/>
              <w:bottom w:val="nil"/>
              <w:right w:val="nil"/>
            </w:tcBorders>
            <w:vAlign w:val="center"/>
            <w:hideMark/>
          </w:tcPr>
          <w:p w14:paraId="4AE0222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r>
      <w:tr w:rsidR="002E0BCA" w:rsidRPr="004C4319" w14:paraId="676C3308" w14:textId="77777777" w:rsidTr="00377B61">
        <w:trPr>
          <w:trHeight w:val="300"/>
        </w:trPr>
        <w:tc>
          <w:tcPr>
            <w:tcW w:w="2820" w:type="pct"/>
            <w:tcBorders>
              <w:top w:val="nil"/>
              <w:left w:val="nil"/>
              <w:bottom w:val="nil"/>
              <w:right w:val="nil"/>
            </w:tcBorders>
            <w:vAlign w:val="center"/>
            <w:hideMark/>
          </w:tcPr>
          <w:p w14:paraId="5921B158" w14:textId="77777777" w:rsidR="002E0BCA" w:rsidRPr="004C4319" w:rsidRDefault="002E0BCA" w:rsidP="00377B61">
            <w:pPr>
              <w:rPr>
                <w:sz w:val="18"/>
                <w:szCs w:val="18"/>
              </w:rPr>
            </w:pPr>
            <w:r w:rsidRPr="004C4319">
              <w:rPr>
                <w:sz w:val="18"/>
                <w:szCs w:val="18"/>
                <w:lang w:val="en-AU"/>
              </w:rPr>
              <w:t xml:space="preserve">Value of Exports. Destined to Armenia. </w:t>
            </w:r>
            <w:r w:rsidRPr="004C4319">
              <w:rPr>
                <w:sz w:val="18"/>
                <w:szCs w:val="18"/>
              </w:rPr>
              <w:t>Code 051</w:t>
            </w:r>
          </w:p>
        </w:tc>
        <w:tc>
          <w:tcPr>
            <w:tcW w:w="670" w:type="pct"/>
            <w:tcBorders>
              <w:top w:val="nil"/>
              <w:left w:val="nil"/>
              <w:bottom w:val="nil"/>
              <w:right w:val="nil"/>
            </w:tcBorders>
            <w:vAlign w:val="center"/>
            <w:hideMark/>
          </w:tcPr>
          <w:p w14:paraId="7C9D68CA" w14:textId="77777777" w:rsidR="002E0BCA" w:rsidRPr="004C4319" w:rsidRDefault="002E0BCA" w:rsidP="00377B61">
            <w:pPr>
              <w:rPr>
                <w:sz w:val="18"/>
                <w:szCs w:val="18"/>
              </w:rPr>
            </w:pPr>
            <w:r w:rsidRPr="004C4319">
              <w:rPr>
                <w:sz w:val="18"/>
                <w:szCs w:val="18"/>
              </w:rPr>
              <w:t>53</w:t>
            </w:r>
            <w:r>
              <w:rPr>
                <w:sz w:val="18"/>
                <w:szCs w:val="18"/>
              </w:rPr>
              <w:t>,</w:t>
            </w:r>
            <w:r w:rsidRPr="004C4319">
              <w:rPr>
                <w:sz w:val="18"/>
                <w:szCs w:val="18"/>
              </w:rPr>
              <w:t>351</w:t>
            </w:r>
            <w:r>
              <w:rPr>
                <w:sz w:val="18"/>
                <w:szCs w:val="18"/>
              </w:rPr>
              <w:t>.</w:t>
            </w:r>
            <w:r w:rsidRPr="004C4319">
              <w:rPr>
                <w:sz w:val="18"/>
                <w:szCs w:val="18"/>
              </w:rPr>
              <w:t>94</w:t>
            </w:r>
          </w:p>
        </w:tc>
        <w:tc>
          <w:tcPr>
            <w:tcW w:w="670" w:type="pct"/>
            <w:tcBorders>
              <w:top w:val="nil"/>
              <w:left w:val="nil"/>
              <w:bottom w:val="nil"/>
              <w:right w:val="nil"/>
            </w:tcBorders>
            <w:vAlign w:val="center"/>
            <w:hideMark/>
          </w:tcPr>
          <w:p w14:paraId="3DC9F5D5"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135</w:t>
            </w:r>
            <w:r>
              <w:rPr>
                <w:sz w:val="18"/>
                <w:szCs w:val="18"/>
              </w:rPr>
              <w:t>.</w:t>
            </w:r>
            <w:r w:rsidRPr="004C4319">
              <w:rPr>
                <w:sz w:val="18"/>
                <w:szCs w:val="18"/>
              </w:rPr>
              <w:t>42</w:t>
            </w:r>
          </w:p>
        </w:tc>
        <w:tc>
          <w:tcPr>
            <w:tcW w:w="420" w:type="pct"/>
            <w:tcBorders>
              <w:top w:val="nil"/>
              <w:left w:val="nil"/>
              <w:bottom w:val="nil"/>
              <w:right w:val="nil"/>
            </w:tcBorders>
            <w:vAlign w:val="center"/>
            <w:hideMark/>
          </w:tcPr>
          <w:p w14:paraId="07E8CE5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03%</w:t>
            </w:r>
          </w:p>
        </w:tc>
        <w:tc>
          <w:tcPr>
            <w:tcW w:w="420" w:type="pct"/>
            <w:tcBorders>
              <w:top w:val="nil"/>
              <w:left w:val="nil"/>
              <w:bottom w:val="nil"/>
              <w:right w:val="nil"/>
            </w:tcBorders>
            <w:vAlign w:val="center"/>
            <w:hideMark/>
          </w:tcPr>
          <w:p w14:paraId="093F960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7579FCF" w14:textId="77777777" w:rsidTr="00377B61">
        <w:trPr>
          <w:trHeight w:val="300"/>
        </w:trPr>
        <w:tc>
          <w:tcPr>
            <w:tcW w:w="2820" w:type="pct"/>
            <w:tcBorders>
              <w:top w:val="nil"/>
              <w:left w:val="nil"/>
              <w:bottom w:val="nil"/>
              <w:right w:val="nil"/>
            </w:tcBorders>
            <w:vAlign w:val="center"/>
            <w:hideMark/>
          </w:tcPr>
          <w:p w14:paraId="3CEEB098"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Aruba</w:t>
            </w:r>
            <w:r w:rsidRPr="004C4319">
              <w:rPr>
                <w:sz w:val="18"/>
                <w:szCs w:val="18"/>
                <w:lang w:val="en-AU"/>
              </w:rPr>
              <w:t xml:space="preserve">. </w:t>
            </w:r>
            <w:r w:rsidRPr="004C4319">
              <w:rPr>
                <w:sz w:val="18"/>
                <w:szCs w:val="18"/>
              </w:rPr>
              <w:t>Code 533</w:t>
            </w:r>
          </w:p>
        </w:tc>
        <w:tc>
          <w:tcPr>
            <w:tcW w:w="670" w:type="pct"/>
            <w:tcBorders>
              <w:top w:val="nil"/>
              <w:left w:val="nil"/>
              <w:bottom w:val="nil"/>
              <w:right w:val="nil"/>
            </w:tcBorders>
            <w:vAlign w:val="center"/>
            <w:hideMark/>
          </w:tcPr>
          <w:p w14:paraId="2BF9864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EA0D0B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A74F46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3D0ABB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7B6F61B" w14:textId="77777777" w:rsidTr="00377B61">
        <w:trPr>
          <w:trHeight w:val="300"/>
        </w:trPr>
        <w:tc>
          <w:tcPr>
            <w:tcW w:w="2820" w:type="pct"/>
            <w:tcBorders>
              <w:top w:val="nil"/>
              <w:left w:val="nil"/>
              <w:bottom w:val="nil"/>
              <w:right w:val="nil"/>
            </w:tcBorders>
            <w:vAlign w:val="center"/>
            <w:hideMark/>
          </w:tcPr>
          <w:p w14:paraId="079AA15E" w14:textId="77777777" w:rsidR="002E0BCA" w:rsidRPr="004C4319" w:rsidRDefault="002E0BCA" w:rsidP="00377B61">
            <w:pPr>
              <w:rPr>
                <w:sz w:val="18"/>
                <w:szCs w:val="18"/>
              </w:rPr>
            </w:pPr>
            <w:r w:rsidRPr="004C4319">
              <w:rPr>
                <w:sz w:val="18"/>
                <w:szCs w:val="18"/>
                <w:lang w:val="en-AU"/>
              </w:rPr>
              <w:t xml:space="preserve">Value of Exports. Destined to Australia. </w:t>
            </w:r>
            <w:r w:rsidRPr="004C4319">
              <w:rPr>
                <w:sz w:val="18"/>
                <w:szCs w:val="18"/>
              </w:rPr>
              <w:t>Code 036</w:t>
            </w:r>
          </w:p>
        </w:tc>
        <w:tc>
          <w:tcPr>
            <w:tcW w:w="670" w:type="pct"/>
            <w:tcBorders>
              <w:top w:val="nil"/>
              <w:left w:val="nil"/>
              <w:bottom w:val="nil"/>
              <w:right w:val="nil"/>
            </w:tcBorders>
            <w:vAlign w:val="center"/>
            <w:hideMark/>
          </w:tcPr>
          <w:p w14:paraId="522D4C78" w14:textId="77777777" w:rsidR="002E0BCA" w:rsidRPr="004C4319" w:rsidRDefault="002E0BCA" w:rsidP="00377B61">
            <w:pPr>
              <w:rPr>
                <w:sz w:val="18"/>
                <w:szCs w:val="18"/>
              </w:rPr>
            </w:pPr>
            <w:r w:rsidRPr="004C4319">
              <w:rPr>
                <w:sz w:val="18"/>
                <w:szCs w:val="18"/>
              </w:rPr>
              <w:t>137</w:t>
            </w:r>
            <w:r>
              <w:rPr>
                <w:sz w:val="18"/>
                <w:szCs w:val="18"/>
              </w:rPr>
              <w:t>,</w:t>
            </w:r>
            <w:r w:rsidRPr="004C4319">
              <w:rPr>
                <w:sz w:val="18"/>
                <w:szCs w:val="18"/>
              </w:rPr>
              <w:t>015</w:t>
            </w:r>
            <w:r>
              <w:rPr>
                <w:sz w:val="18"/>
                <w:szCs w:val="18"/>
              </w:rPr>
              <w:t>.</w:t>
            </w:r>
            <w:r w:rsidRPr="004C4319">
              <w:rPr>
                <w:sz w:val="18"/>
                <w:szCs w:val="18"/>
              </w:rPr>
              <w:t>59</w:t>
            </w:r>
          </w:p>
        </w:tc>
        <w:tc>
          <w:tcPr>
            <w:tcW w:w="670" w:type="pct"/>
            <w:tcBorders>
              <w:top w:val="nil"/>
              <w:left w:val="nil"/>
              <w:bottom w:val="nil"/>
              <w:right w:val="nil"/>
            </w:tcBorders>
            <w:vAlign w:val="center"/>
            <w:hideMark/>
          </w:tcPr>
          <w:p w14:paraId="2EDB6FB6" w14:textId="77777777" w:rsidR="002E0BCA" w:rsidRPr="004C4319" w:rsidRDefault="002E0BCA" w:rsidP="00377B61">
            <w:pPr>
              <w:rPr>
                <w:sz w:val="18"/>
                <w:szCs w:val="18"/>
              </w:rPr>
            </w:pPr>
            <w:r w:rsidRPr="004C4319">
              <w:rPr>
                <w:sz w:val="18"/>
                <w:szCs w:val="18"/>
              </w:rPr>
              <w:t>37</w:t>
            </w:r>
            <w:r>
              <w:rPr>
                <w:sz w:val="18"/>
                <w:szCs w:val="18"/>
              </w:rPr>
              <w:t>,</w:t>
            </w:r>
            <w:r w:rsidRPr="004C4319">
              <w:rPr>
                <w:sz w:val="18"/>
                <w:szCs w:val="18"/>
              </w:rPr>
              <w:t>695</w:t>
            </w:r>
            <w:r>
              <w:rPr>
                <w:sz w:val="18"/>
                <w:szCs w:val="18"/>
              </w:rPr>
              <w:t>.</w:t>
            </w:r>
            <w:r w:rsidRPr="004C4319">
              <w:rPr>
                <w:sz w:val="18"/>
                <w:szCs w:val="18"/>
              </w:rPr>
              <w:t>25</w:t>
            </w:r>
          </w:p>
        </w:tc>
        <w:tc>
          <w:tcPr>
            <w:tcW w:w="420" w:type="pct"/>
            <w:tcBorders>
              <w:top w:val="nil"/>
              <w:left w:val="nil"/>
              <w:bottom w:val="nil"/>
              <w:right w:val="nil"/>
            </w:tcBorders>
            <w:vAlign w:val="center"/>
            <w:hideMark/>
          </w:tcPr>
          <w:p w14:paraId="335963F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07%</w:t>
            </w:r>
          </w:p>
        </w:tc>
        <w:tc>
          <w:tcPr>
            <w:tcW w:w="420" w:type="pct"/>
            <w:tcBorders>
              <w:top w:val="nil"/>
              <w:left w:val="nil"/>
              <w:bottom w:val="nil"/>
              <w:right w:val="nil"/>
            </w:tcBorders>
            <w:vAlign w:val="center"/>
            <w:hideMark/>
          </w:tcPr>
          <w:p w14:paraId="075D0C8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02%</w:t>
            </w:r>
          </w:p>
        </w:tc>
      </w:tr>
      <w:tr w:rsidR="002E0BCA" w:rsidRPr="004C4319" w14:paraId="4BE440F1" w14:textId="77777777" w:rsidTr="00377B61">
        <w:trPr>
          <w:trHeight w:val="300"/>
        </w:trPr>
        <w:tc>
          <w:tcPr>
            <w:tcW w:w="2820" w:type="pct"/>
            <w:tcBorders>
              <w:top w:val="nil"/>
              <w:left w:val="nil"/>
              <w:bottom w:val="nil"/>
              <w:right w:val="nil"/>
            </w:tcBorders>
            <w:vAlign w:val="center"/>
            <w:hideMark/>
          </w:tcPr>
          <w:p w14:paraId="610C39D5" w14:textId="77777777" w:rsidR="002E0BCA" w:rsidRPr="004C4319" w:rsidRDefault="002E0BCA" w:rsidP="00377B61">
            <w:pPr>
              <w:rPr>
                <w:sz w:val="18"/>
                <w:szCs w:val="18"/>
              </w:rPr>
            </w:pPr>
            <w:r w:rsidRPr="004C4319">
              <w:rPr>
                <w:sz w:val="18"/>
                <w:szCs w:val="18"/>
                <w:lang w:val="en-AU"/>
              </w:rPr>
              <w:t xml:space="preserve">Value of Exports. Destined to Austria. </w:t>
            </w:r>
            <w:r w:rsidRPr="004C4319">
              <w:rPr>
                <w:sz w:val="18"/>
                <w:szCs w:val="18"/>
              </w:rPr>
              <w:t>Code 040</w:t>
            </w:r>
          </w:p>
        </w:tc>
        <w:tc>
          <w:tcPr>
            <w:tcW w:w="670" w:type="pct"/>
            <w:tcBorders>
              <w:top w:val="nil"/>
              <w:left w:val="nil"/>
              <w:bottom w:val="nil"/>
              <w:right w:val="nil"/>
            </w:tcBorders>
            <w:vAlign w:val="center"/>
            <w:hideMark/>
          </w:tcPr>
          <w:p w14:paraId="2D1379EB" w14:textId="77777777" w:rsidR="002E0BCA" w:rsidRPr="004C4319" w:rsidRDefault="002E0BCA" w:rsidP="00377B61">
            <w:pPr>
              <w:rPr>
                <w:sz w:val="18"/>
                <w:szCs w:val="18"/>
              </w:rPr>
            </w:pPr>
            <w:r w:rsidRPr="004C4319">
              <w:rPr>
                <w:sz w:val="18"/>
                <w:szCs w:val="18"/>
              </w:rPr>
              <w:t>630</w:t>
            </w:r>
            <w:r>
              <w:rPr>
                <w:sz w:val="18"/>
                <w:szCs w:val="18"/>
              </w:rPr>
              <w:t>,</w:t>
            </w:r>
            <w:r w:rsidRPr="004C4319">
              <w:rPr>
                <w:sz w:val="18"/>
                <w:szCs w:val="18"/>
              </w:rPr>
              <w:t>413</w:t>
            </w:r>
            <w:r>
              <w:rPr>
                <w:sz w:val="18"/>
                <w:szCs w:val="18"/>
              </w:rPr>
              <w:t>.</w:t>
            </w:r>
            <w:r w:rsidRPr="004C4319">
              <w:rPr>
                <w:sz w:val="18"/>
                <w:szCs w:val="18"/>
              </w:rPr>
              <w:t>22</w:t>
            </w:r>
          </w:p>
        </w:tc>
        <w:tc>
          <w:tcPr>
            <w:tcW w:w="670" w:type="pct"/>
            <w:tcBorders>
              <w:top w:val="nil"/>
              <w:left w:val="nil"/>
              <w:bottom w:val="nil"/>
              <w:right w:val="nil"/>
            </w:tcBorders>
            <w:vAlign w:val="center"/>
            <w:hideMark/>
          </w:tcPr>
          <w:p w14:paraId="5F390888" w14:textId="77777777" w:rsidR="002E0BCA" w:rsidRPr="004C4319" w:rsidRDefault="002E0BCA" w:rsidP="00377B61">
            <w:pPr>
              <w:rPr>
                <w:sz w:val="18"/>
                <w:szCs w:val="18"/>
              </w:rPr>
            </w:pPr>
            <w:r w:rsidRPr="004C4319">
              <w:rPr>
                <w:sz w:val="18"/>
                <w:szCs w:val="18"/>
              </w:rPr>
              <w:t>101</w:t>
            </w:r>
            <w:r>
              <w:rPr>
                <w:sz w:val="18"/>
                <w:szCs w:val="18"/>
              </w:rPr>
              <w:t>,</w:t>
            </w:r>
            <w:r w:rsidRPr="004C4319">
              <w:rPr>
                <w:sz w:val="18"/>
                <w:szCs w:val="18"/>
              </w:rPr>
              <w:t>270</w:t>
            </w:r>
            <w:r>
              <w:rPr>
                <w:sz w:val="18"/>
                <w:szCs w:val="18"/>
              </w:rPr>
              <w:t>.</w:t>
            </w:r>
            <w:r w:rsidRPr="004C4319">
              <w:rPr>
                <w:sz w:val="18"/>
                <w:szCs w:val="18"/>
              </w:rPr>
              <w:t>11</w:t>
            </w:r>
          </w:p>
        </w:tc>
        <w:tc>
          <w:tcPr>
            <w:tcW w:w="420" w:type="pct"/>
            <w:tcBorders>
              <w:top w:val="nil"/>
              <w:left w:val="nil"/>
              <w:bottom w:val="nil"/>
              <w:right w:val="nil"/>
            </w:tcBorders>
            <w:vAlign w:val="center"/>
            <w:hideMark/>
          </w:tcPr>
          <w:p w14:paraId="2A09334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32%</w:t>
            </w:r>
          </w:p>
        </w:tc>
        <w:tc>
          <w:tcPr>
            <w:tcW w:w="420" w:type="pct"/>
            <w:tcBorders>
              <w:top w:val="nil"/>
              <w:left w:val="nil"/>
              <w:bottom w:val="nil"/>
              <w:right w:val="nil"/>
            </w:tcBorders>
            <w:vAlign w:val="center"/>
            <w:hideMark/>
          </w:tcPr>
          <w:p w14:paraId="3E011DE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05%</w:t>
            </w:r>
          </w:p>
        </w:tc>
      </w:tr>
      <w:tr w:rsidR="002E0BCA" w:rsidRPr="004C4319" w14:paraId="53190FA7" w14:textId="77777777" w:rsidTr="00377B61">
        <w:trPr>
          <w:trHeight w:val="300"/>
        </w:trPr>
        <w:tc>
          <w:tcPr>
            <w:tcW w:w="2820" w:type="pct"/>
            <w:tcBorders>
              <w:top w:val="nil"/>
              <w:left w:val="nil"/>
              <w:bottom w:val="nil"/>
              <w:right w:val="nil"/>
            </w:tcBorders>
            <w:vAlign w:val="center"/>
            <w:hideMark/>
          </w:tcPr>
          <w:p w14:paraId="0E9C2F3A"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Azerbaijan</w:t>
            </w:r>
            <w:r w:rsidRPr="004C4319">
              <w:rPr>
                <w:sz w:val="18"/>
                <w:szCs w:val="18"/>
                <w:lang w:val="en-AU"/>
              </w:rPr>
              <w:t xml:space="preserve">. </w:t>
            </w:r>
            <w:r w:rsidRPr="004C4319">
              <w:rPr>
                <w:sz w:val="18"/>
                <w:szCs w:val="18"/>
              </w:rPr>
              <w:t>Code 031</w:t>
            </w:r>
          </w:p>
        </w:tc>
        <w:tc>
          <w:tcPr>
            <w:tcW w:w="670" w:type="pct"/>
            <w:tcBorders>
              <w:top w:val="nil"/>
              <w:left w:val="nil"/>
              <w:bottom w:val="nil"/>
              <w:right w:val="nil"/>
            </w:tcBorders>
            <w:vAlign w:val="center"/>
            <w:hideMark/>
          </w:tcPr>
          <w:p w14:paraId="18CC7719"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313</w:t>
            </w:r>
            <w:r>
              <w:rPr>
                <w:sz w:val="18"/>
                <w:szCs w:val="18"/>
              </w:rPr>
              <w:t>.</w:t>
            </w:r>
            <w:r w:rsidRPr="004C4319">
              <w:rPr>
                <w:sz w:val="18"/>
                <w:szCs w:val="18"/>
              </w:rPr>
              <w:t>18</w:t>
            </w:r>
          </w:p>
        </w:tc>
        <w:tc>
          <w:tcPr>
            <w:tcW w:w="670" w:type="pct"/>
            <w:tcBorders>
              <w:top w:val="nil"/>
              <w:left w:val="nil"/>
              <w:bottom w:val="nil"/>
              <w:right w:val="nil"/>
            </w:tcBorders>
            <w:vAlign w:val="center"/>
            <w:hideMark/>
          </w:tcPr>
          <w:p w14:paraId="7701C84E"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685</w:t>
            </w:r>
            <w:r>
              <w:rPr>
                <w:sz w:val="18"/>
                <w:szCs w:val="18"/>
              </w:rPr>
              <w:t>.</w:t>
            </w:r>
            <w:r w:rsidRPr="004C4319">
              <w:rPr>
                <w:sz w:val="18"/>
                <w:szCs w:val="18"/>
              </w:rPr>
              <w:t>06</w:t>
            </w:r>
          </w:p>
        </w:tc>
        <w:tc>
          <w:tcPr>
            <w:tcW w:w="420" w:type="pct"/>
            <w:tcBorders>
              <w:top w:val="nil"/>
              <w:left w:val="nil"/>
              <w:bottom w:val="nil"/>
              <w:right w:val="nil"/>
            </w:tcBorders>
            <w:vAlign w:val="center"/>
            <w:hideMark/>
          </w:tcPr>
          <w:p w14:paraId="1A6E4A7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42B103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CFB8DE4" w14:textId="77777777" w:rsidTr="00377B61">
        <w:trPr>
          <w:trHeight w:val="300"/>
        </w:trPr>
        <w:tc>
          <w:tcPr>
            <w:tcW w:w="2820" w:type="pct"/>
            <w:tcBorders>
              <w:top w:val="nil"/>
              <w:left w:val="nil"/>
              <w:bottom w:val="nil"/>
              <w:right w:val="nil"/>
            </w:tcBorders>
            <w:vAlign w:val="center"/>
            <w:hideMark/>
          </w:tcPr>
          <w:p w14:paraId="037A4A12" w14:textId="77777777" w:rsidR="002E0BCA" w:rsidRPr="004C4319" w:rsidRDefault="002E0BCA" w:rsidP="00377B61">
            <w:pPr>
              <w:rPr>
                <w:sz w:val="18"/>
                <w:szCs w:val="18"/>
              </w:rPr>
            </w:pPr>
            <w:r w:rsidRPr="004C4319">
              <w:rPr>
                <w:sz w:val="18"/>
                <w:szCs w:val="18"/>
                <w:lang w:val="en-AU"/>
              </w:rPr>
              <w:lastRenderedPageBreak/>
              <w:t xml:space="preserve">Value of Exports. Destined to Bahamas. </w:t>
            </w:r>
            <w:r w:rsidRPr="004C4319">
              <w:rPr>
                <w:sz w:val="18"/>
                <w:szCs w:val="18"/>
              </w:rPr>
              <w:t>Code 044</w:t>
            </w:r>
          </w:p>
        </w:tc>
        <w:tc>
          <w:tcPr>
            <w:tcW w:w="670" w:type="pct"/>
            <w:tcBorders>
              <w:top w:val="nil"/>
              <w:left w:val="nil"/>
              <w:bottom w:val="nil"/>
              <w:right w:val="nil"/>
            </w:tcBorders>
            <w:vAlign w:val="center"/>
            <w:hideMark/>
          </w:tcPr>
          <w:p w14:paraId="0578443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1DCF9B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564F39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CE1C97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2C993F03" w14:textId="77777777" w:rsidTr="00377B61">
        <w:trPr>
          <w:trHeight w:val="300"/>
        </w:trPr>
        <w:tc>
          <w:tcPr>
            <w:tcW w:w="2820" w:type="pct"/>
            <w:tcBorders>
              <w:top w:val="nil"/>
              <w:left w:val="nil"/>
              <w:bottom w:val="nil"/>
              <w:right w:val="nil"/>
            </w:tcBorders>
            <w:vAlign w:val="center"/>
            <w:hideMark/>
          </w:tcPr>
          <w:p w14:paraId="297F1043" w14:textId="77777777" w:rsidR="002E0BCA" w:rsidRPr="004C4319" w:rsidRDefault="002E0BCA" w:rsidP="00377B61">
            <w:pPr>
              <w:rPr>
                <w:sz w:val="18"/>
                <w:szCs w:val="18"/>
              </w:rPr>
            </w:pPr>
            <w:r w:rsidRPr="004C4319">
              <w:rPr>
                <w:sz w:val="18"/>
                <w:szCs w:val="18"/>
                <w:lang w:val="en-AU"/>
              </w:rPr>
              <w:t xml:space="preserve">Value of Exports. Destined to Bahrain. </w:t>
            </w:r>
            <w:r w:rsidRPr="004C4319">
              <w:rPr>
                <w:sz w:val="18"/>
                <w:szCs w:val="18"/>
              </w:rPr>
              <w:t>Code 048</w:t>
            </w:r>
          </w:p>
        </w:tc>
        <w:tc>
          <w:tcPr>
            <w:tcW w:w="670" w:type="pct"/>
            <w:tcBorders>
              <w:top w:val="nil"/>
              <w:left w:val="nil"/>
              <w:bottom w:val="nil"/>
              <w:right w:val="nil"/>
            </w:tcBorders>
            <w:vAlign w:val="center"/>
            <w:hideMark/>
          </w:tcPr>
          <w:p w14:paraId="0A9FA92B" w14:textId="77777777" w:rsidR="002E0BCA" w:rsidRPr="004C4319" w:rsidRDefault="002E0BCA" w:rsidP="00377B61">
            <w:pPr>
              <w:rPr>
                <w:sz w:val="18"/>
                <w:szCs w:val="18"/>
              </w:rPr>
            </w:pPr>
            <w:r w:rsidRPr="004C4319">
              <w:rPr>
                <w:sz w:val="18"/>
                <w:szCs w:val="18"/>
              </w:rPr>
              <w:t>4</w:t>
            </w:r>
            <w:r>
              <w:rPr>
                <w:sz w:val="18"/>
                <w:szCs w:val="18"/>
              </w:rPr>
              <w:t>,</w:t>
            </w:r>
            <w:r w:rsidRPr="004C4319">
              <w:rPr>
                <w:sz w:val="18"/>
                <w:szCs w:val="18"/>
              </w:rPr>
              <w:t>041</w:t>
            </w:r>
            <w:r>
              <w:rPr>
                <w:sz w:val="18"/>
                <w:szCs w:val="18"/>
              </w:rPr>
              <w:t>.</w:t>
            </w:r>
            <w:r w:rsidRPr="004C4319">
              <w:rPr>
                <w:sz w:val="18"/>
                <w:szCs w:val="18"/>
              </w:rPr>
              <w:t>38</w:t>
            </w:r>
          </w:p>
        </w:tc>
        <w:tc>
          <w:tcPr>
            <w:tcW w:w="670" w:type="pct"/>
            <w:tcBorders>
              <w:top w:val="nil"/>
              <w:left w:val="nil"/>
              <w:bottom w:val="nil"/>
              <w:right w:val="nil"/>
            </w:tcBorders>
            <w:vAlign w:val="center"/>
            <w:hideMark/>
          </w:tcPr>
          <w:p w14:paraId="2A298D65"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329</w:t>
            </w:r>
            <w:r>
              <w:rPr>
                <w:sz w:val="18"/>
                <w:szCs w:val="18"/>
              </w:rPr>
              <w:t>.</w:t>
            </w:r>
            <w:r w:rsidRPr="004C4319">
              <w:rPr>
                <w:sz w:val="18"/>
                <w:szCs w:val="18"/>
              </w:rPr>
              <w:t>50</w:t>
            </w:r>
          </w:p>
        </w:tc>
        <w:tc>
          <w:tcPr>
            <w:tcW w:w="420" w:type="pct"/>
            <w:tcBorders>
              <w:top w:val="nil"/>
              <w:left w:val="nil"/>
              <w:bottom w:val="nil"/>
              <w:right w:val="nil"/>
            </w:tcBorders>
            <w:vAlign w:val="center"/>
            <w:hideMark/>
          </w:tcPr>
          <w:p w14:paraId="17222D1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527A2B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2AFFBFCD" w14:textId="77777777" w:rsidTr="00377B61">
        <w:trPr>
          <w:trHeight w:val="300"/>
        </w:trPr>
        <w:tc>
          <w:tcPr>
            <w:tcW w:w="2820" w:type="pct"/>
            <w:tcBorders>
              <w:top w:val="nil"/>
              <w:left w:val="nil"/>
              <w:bottom w:val="nil"/>
              <w:right w:val="nil"/>
            </w:tcBorders>
            <w:vAlign w:val="center"/>
            <w:hideMark/>
          </w:tcPr>
          <w:p w14:paraId="0E132059"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Bangladesh</w:t>
            </w:r>
            <w:r w:rsidRPr="004C4319">
              <w:rPr>
                <w:sz w:val="18"/>
                <w:szCs w:val="18"/>
                <w:lang w:val="en-AU"/>
              </w:rPr>
              <w:t xml:space="preserve">. </w:t>
            </w:r>
            <w:r w:rsidRPr="004C4319">
              <w:rPr>
                <w:sz w:val="18"/>
                <w:szCs w:val="18"/>
              </w:rPr>
              <w:t>Code 050</w:t>
            </w:r>
          </w:p>
        </w:tc>
        <w:tc>
          <w:tcPr>
            <w:tcW w:w="670" w:type="pct"/>
            <w:tcBorders>
              <w:top w:val="nil"/>
              <w:left w:val="nil"/>
              <w:bottom w:val="nil"/>
              <w:right w:val="nil"/>
            </w:tcBorders>
            <w:vAlign w:val="center"/>
            <w:hideMark/>
          </w:tcPr>
          <w:p w14:paraId="0ECCAA0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5CA3DB7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527F11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858354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54678C1" w14:textId="77777777" w:rsidTr="00377B61">
        <w:trPr>
          <w:trHeight w:val="300"/>
        </w:trPr>
        <w:tc>
          <w:tcPr>
            <w:tcW w:w="2820" w:type="pct"/>
            <w:tcBorders>
              <w:top w:val="nil"/>
              <w:left w:val="nil"/>
              <w:bottom w:val="nil"/>
              <w:right w:val="nil"/>
            </w:tcBorders>
            <w:vAlign w:val="center"/>
            <w:hideMark/>
          </w:tcPr>
          <w:p w14:paraId="306DF65D" w14:textId="77777777" w:rsidR="002E0BCA" w:rsidRPr="004C4319" w:rsidRDefault="002E0BCA" w:rsidP="00377B61">
            <w:pPr>
              <w:rPr>
                <w:sz w:val="18"/>
                <w:szCs w:val="18"/>
              </w:rPr>
            </w:pPr>
            <w:r w:rsidRPr="004C4319">
              <w:rPr>
                <w:sz w:val="18"/>
                <w:szCs w:val="18"/>
                <w:lang w:val="en-AU"/>
              </w:rPr>
              <w:t xml:space="preserve">Value of Exports. Destined to Barbados. </w:t>
            </w:r>
            <w:r w:rsidRPr="004C4319">
              <w:rPr>
                <w:sz w:val="18"/>
                <w:szCs w:val="18"/>
              </w:rPr>
              <w:t>Code 052</w:t>
            </w:r>
          </w:p>
        </w:tc>
        <w:tc>
          <w:tcPr>
            <w:tcW w:w="670" w:type="pct"/>
            <w:tcBorders>
              <w:top w:val="nil"/>
              <w:left w:val="nil"/>
              <w:bottom w:val="nil"/>
              <w:right w:val="nil"/>
            </w:tcBorders>
            <w:vAlign w:val="center"/>
            <w:hideMark/>
          </w:tcPr>
          <w:p w14:paraId="05910DE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8D0032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F15E90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6988C2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55A0E198" w14:textId="77777777" w:rsidTr="00377B61">
        <w:trPr>
          <w:trHeight w:val="300"/>
        </w:trPr>
        <w:tc>
          <w:tcPr>
            <w:tcW w:w="2820" w:type="pct"/>
            <w:tcBorders>
              <w:top w:val="nil"/>
              <w:left w:val="nil"/>
              <w:bottom w:val="nil"/>
              <w:right w:val="nil"/>
            </w:tcBorders>
            <w:vAlign w:val="center"/>
            <w:hideMark/>
          </w:tcPr>
          <w:p w14:paraId="2B937F39"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Belgium</w:t>
            </w:r>
            <w:r w:rsidRPr="004C4319">
              <w:rPr>
                <w:sz w:val="18"/>
                <w:szCs w:val="18"/>
                <w:lang w:val="en-AU"/>
              </w:rPr>
              <w:t xml:space="preserve">. </w:t>
            </w:r>
            <w:r w:rsidRPr="004C4319">
              <w:rPr>
                <w:sz w:val="18"/>
                <w:szCs w:val="18"/>
              </w:rPr>
              <w:t>Code 056</w:t>
            </w:r>
          </w:p>
        </w:tc>
        <w:tc>
          <w:tcPr>
            <w:tcW w:w="670" w:type="pct"/>
            <w:tcBorders>
              <w:top w:val="nil"/>
              <w:left w:val="nil"/>
              <w:bottom w:val="nil"/>
              <w:right w:val="nil"/>
            </w:tcBorders>
            <w:vAlign w:val="center"/>
            <w:hideMark/>
          </w:tcPr>
          <w:p w14:paraId="548471F7"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322</w:t>
            </w:r>
            <w:r>
              <w:rPr>
                <w:sz w:val="18"/>
                <w:szCs w:val="18"/>
              </w:rPr>
              <w:t>,</w:t>
            </w:r>
            <w:r w:rsidRPr="004C4319">
              <w:rPr>
                <w:sz w:val="18"/>
                <w:szCs w:val="18"/>
              </w:rPr>
              <w:t>398</w:t>
            </w:r>
            <w:r>
              <w:rPr>
                <w:sz w:val="18"/>
                <w:szCs w:val="18"/>
              </w:rPr>
              <w:t>.</w:t>
            </w:r>
            <w:r w:rsidRPr="004C4319">
              <w:rPr>
                <w:sz w:val="18"/>
                <w:szCs w:val="18"/>
              </w:rPr>
              <w:t>69</w:t>
            </w:r>
          </w:p>
        </w:tc>
        <w:tc>
          <w:tcPr>
            <w:tcW w:w="670" w:type="pct"/>
            <w:tcBorders>
              <w:top w:val="nil"/>
              <w:left w:val="nil"/>
              <w:bottom w:val="nil"/>
              <w:right w:val="nil"/>
            </w:tcBorders>
            <w:vAlign w:val="center"/>
            <w:hideMark/>
          </w:tcPr>
          <w:p w14:paraId="7814FCC6" w14:textId="77777777" w:rsidR="002E0BCA" w:rsidRPr="004C4319" w:rsidRDefault="002E0BCA" w:rsidP="00377B61">
            <w:pPr>
              <w:rPr>
                <w:sz w:val="18"/>
                <w:szCs w:val="18"/>
              </w:rPr>
            </w:pPr>
            <w:r w:rsidRPr="004C4319">
              <w:rPr>
                <w:sz w:val="18"/>
                <w:szCs w:val="18"/>
              </w:rPr>
              <w:t>738</w:t>
            </w:r>
            <w:r>
              <w:rPr>
                <w:sz w:val="18"/>
                <w:szCs w:val="18"/>
              </w:rPr>
              <w:t>,</w:t>
            </w:r>
            <w:r w:rsidRPr="004C4319">
              <w:rPr>
                <w:sz w:val="18"/>
                <w:szCs w:val="18"/>
              </w:rPr>
              <w:t>384</w:t>
            </w:r>
            <w:r>
              <w:rPr>
                <w:sz w:val="18"/>
                <w:szCs w:val="18"/>
              </w:rPr>
              <w:t>.</w:t>
            </w:r>
            <w:r w:rsidRPr="004C4319">
              <w:rPr>
                <w:sz w:val="18"/>
                <w:szCs w:val="18"/>
              </w:rPr>
              <w:t>23</w:t>
            </w:r>
          </w:p>
        </w:tc>
        <w:tc>
          <w:tcPr>
            <w:tcW w:w="420" w:type="pct"/>
            <w:tcBorders>
              <w:top w:val="nil"/>
              <w:left w:val="nil"/>
              <w:bottom w:val="nil"/>
              <w:right w:val="nil"/>
            </w:tcBorders>
            <w:vAlign w:val="center"/>
            <w:hideMark/>
          </w:tcPr>
          <w:p w14:paraId="58323549"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19%</w:t>
            </w:r>
          </w:p>
        </w:tc>
        <w:tc>
          <w:tcPr>
            <w:tcW w:w="420" w:type="pct"/>
            <w:tcBorders>
              <w:top w:val="nil"/>
              <w:left w:val="nil"/>
              <w:bottom w:val="nil"/>
              <w:right w:val="nil"/>
            </w:tcBorders>
            <w:vAlign w:val="center"/>
            <w:hideMark/>
          </w:tcPr>
          <w:p w14:paraId="1933070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37%</w:t>
            </w:r>
          </w:p>
        </w:tc>
      </w:tr>
      <w:tr w:rsidR="002E0BCA" w:rsidRPr="004C4319" w14:paraId="1414526A" w14:textId="77777777" w:rsidTr="00377B61">
        <w:trPr>
          <w:trHeight w:val="300"/>
        </w:trPr>
        <w:tc>
          <w:tcPr>
            <w:tcW w:w="2820" w:type="pct"/>
            <w:tcBorders>
              <w:top w:val="nil"/>
              <w:left w:val="nil"/>
              <w:bottom w:val="nil"/>
              <w:right w:val="nil"/>
            </w:tcBorders>
            <w:vAlign w:val="center"/>
            <w:hideMark/>
          </w:tcPr>
          <w:p w14:paraId="17FB6674"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Belize</w:t>
            </w:r>
            <w:r w:rsidRPr="004C4319">
              <w:rPr>
                <w:sz w:val="18"/>
                <w:szCs w:val="18"/>
                <w:lang w:val="en-AU"/>
              </w:rPr>
              <w:t xml:space="preserve">. </w:t>
            </w:r>
            <w:r w:rsidRPr="004C4319">
              <w:rPr>
                <w:sz w:val="18"/>
                <w:szCs w:val="18"/>
              </w:rPr>
              <w:t>Code 084</w:t>
            </w:r>
          </w:p>
        </w:tc>
        <w:tc>
          <w:tcPr>
            <w:tcW w:w="670" w:type="pct"/>
            <w:tcBorders>
              <w:top w:val="nil"/>
              <w:left w:val="nil"/>
              <w:bottom w:val="nil"/>
              <w:right w:val="nil"/>
            </w:tcBorders>
            <w:vAlign w:val="center"/>
            <w:hideMark/>
          </w:tcPr>
          <w:p w14:paraId="229628A4" w14:textId="77777777" w:rsidR="002E0BCA" w:rsidRPr="004C4319" w:rsidRDefault="002E0BCA" w:rsidP="00377B61">
            <w:pPr>
              <w:rPr>
                <w:sz w:val="18"/>
                <w:szCs w:val="18"/>
              </w:rPr>
            </w:pPr>
            <w:r w:rsidRPr="004C4319">
              <w:rPr>
                <w:sz w:val="18"/>
                <w:szCs w:val="18"/>
              </w:rPr>
              <w:t>57</w:t>
            </w:r>
            <w:r>
              <w:rPr>
                <w:sz w:val="18"/>
                <w:szCs w:val="18"/>
              </w:rPr>
              <w:t>,</w:t>
            </w:r>
            <w:r w:rsidRPr="004C4319">
              <w:rPr>
                <w:sz w:val="18"/>
                <w:szCs w:val="18"/>
              </w:rPr>
              <w:t>285</w:t>
            </w:r>
            <w:r>
              <w:rPr>
                <w:sz w:val="18"/>
                <w:szCs w:val="18"/>
              </w:rPr>
              <w:t>.</w:t>
            </w:r>
            <w:r w:rsidRPr="004C4319">
              <w:rPr>
                <w:sz w:val="18"/>
                <w:szCs w:val="18"/>
              </w:rPr>
              <w:t>71</w:t>
            </w:r>
          </w:p>
        </w:tc>
        <w:tc>
          <w:tcPr>
            <w:tcW w:w="670" w:type="pct"/>
            <w:tcBorders>
              <w:top w:val="nil"/>
              <w:left w:val="nil"/>
              <w:bottom w:val="nil"/>
              <w:right w:val="nil"/>
            </w:tcBorders>
            <w:vAlign w:val="center"/>
            <w:hideMark/>
          </w:tcPr>
          <w:p w14:paraId="75A1CD67" w14:textId="77777777" w:rsidR="002E0BCA" w:rsidRPr="004C4319" w:rsidRDefault="002E0BCA" w:rsidP="00377B61">
            <w:pPr>
              <w:rPr>
                <w:sz w:val="18"/>
                <w:szCs w:val="18"/>
              </w:rPr>
            </w:pPr>
            <w:r w:rsidRPr="004C4319">
              <w:rPr>
                <w:sz w:val="18"/>
                <w:szCs w:val="18"/>
              </w:rPr>
              <w:t>77</w:t>
            </w:r>
            <w:r>
              <w:rPr>
                <w:sz w:val="18"/>
                <w:szCs w:val="18"/>
              </w:rPr>
              <w:t>,</w:t>
            </w:r>
            <w:r w:rsidRPr="004C4319">
              <w:rPr>
                <w:sz w:val="18"/>
                <w:szCs w:val="18"/>
              </w:rPr>
              <w:t>032</w:t>
            </w:r>
            <w:r>
              <w:rPr>
                <w:sz w:val="18"/>
                <w:szCs w:val="18"/>
              </w:rPr>
              <w:t>.</w:t>
            </w:r>
            <w:r w:rsidRPr="004C4319">
              <w:rPr>
                <w:sz w:val="18"/>
                <w:szCs w:val="18"/>
              </w:rPr>
              <w:t>60</w:t>
            </w:r>
          </w:p>
        </w:tc>
        <w:tc>
          <w:tcPr>
            <w:tcW w:w="420" w:type="pct"/>
            <w:tcBorders>
              <w:top w:val="nil"/>
              <w:left w:val="nil"/>
              <w:bottom w:val="nil"/>
              <w:right w:val="nil"/>
            </w:tcBorders>
            <w:vAlign w:val="center"/>
            <w:hideMark/>
          </w:tcPr>
          <w:p w14:paraId="5B51E09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03%</w:t>
            </w:r>
          </w:p>
        </w:tc>
        <w:tc>
          <w:tcPr>
            <w:tcW w:w="420" w:type="pct"/>
            <w:tcBorders>
              <w:top w:val="nil"/>
              <w:left w:val="nil"/>
              <w:bottom w:val="nil"/>
              <w:right w:val="nil"/>
            </w:tcBorders>
            <w:vAlign w:val="center"/>
            <w:hideMark/>
          </w:tcPr>
          <w:p w14:paraId="6F225B4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r>
      <w:tr w:rsidR="002E0BCA" w:rsidRPr="004C4319" w14:paraId="7B13B1DD" w14:textId="77777777" w:rsidTr="00377B61">
        <w:trPr>
          <w:trHeight w:val="300"/>
        </w:trPr>
        <w:tc>
          <w:tcPr>
            <w:tcW w:w="2820" w:type="pct"/>
            <w:tcBorders>
              <w:top w:val="nil"/>
              <w:left w:val="nil"/>
              <w:bottom w:val="nil"/>
              <w:right w:val="nil"/>
            </w:tcBorders>
            <w:vAlign w:val="center"/>
            <w:hideMark/>
          </w:tcPr>
          <w:p w14:paraId="6AAA7928"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Benin</w:t>
            </w:r>
            <w:r w:rsidRPr="004C4319">
              <w:rPr>
                <w:sz w:val="18"/>
                <w:szCs w:val="18"/>
                <w:lang w:val="en-AU"/>
              </w:rPr>
              <w:t xml:space="preserve">. </w:t>
            </w:r>
            <w:r w:rsidRPr="004C4319">
              <w:rPr>
                <w:sz w:val="18"/>
                <w:szCs w:val="18"/>
              </w:rPr>
              <w:t>Code 204</w:t>
            </w:r>
          </w:p>
        </w:tc>
        <w:tc>
          <w:tcPr>
            <w:tcW w:w="670" w:type="pct"/>
            <w:tcBorders>
              <w:top w:val="nil"/>
              <w:left w:val="nil"/>
              <w:bottom w:val="nil"/>
              <w:right w:val="nil"/>
            </w:tcBorders>
            <w:vAlign w:val="center"/>
            <w:hideMark/>
          </w:tcPr>
          <w:p w14:paraId="28F6ECC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3E5F10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75B3FA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2A5BB6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7E238BE" w14:textId="77777777" w:rsidTr="00377B61">
        <w:trPr>
          <w:trHeight w:val="300"/>
        </w:trPr>
        <w:tc>
          <w:tcPr>
            <w:tcW w:w="2820" w:type="pct"/>
            <w:tcBorders>
              <w:top w:val="nil"/>
              <w:left w:val="nil"/>
              <w:bottom w:val="nil"/>
              <w:right w:val="nil"/>
            </w:tcBorders>
            <w:vAlign w:val="center"/>
            <w:hideMark/>
          </w:tcPr>
          <w:p w14:paraId="3D9B5BC1" w14:textId="77777777" w:rsidR="002E0BCA" w:rsidRPr="004C4319" w:rsidRDefault="002E0BCA" w:rsidP="00377B61">
            <w:pPr>
              <w:rPr>
                <w:sz w:val="18"/>
                <w:szCs w:val="18"/>
              </w:rPr>
            </w:pPr>
            <w:r w:rsidRPr="004C4319">
              <w:rPr>
                <w:sz w:val="18"/>
                <w:szCs w:val="18"/>
                <w:lang w:val="en-AU"/>
              </w:rPr>
              <w:t xml:space="preserve">Value of Exports. Destined to Bermuda. </w:t>
            </w:r>
            <w:r w:rsidRPr="004C4319">
              <w:rPr>
                <w:sz w:val="18"/>
                <w:szCs w:val="18"/>
              </w:rPr>
              <w:t>Code 060</w:t>
            </w:r>
          </w:p>
        </w:tc>
        <w:tc>
          <w:tcPr>
            <w:tcW w:w="670" w:type="pct"/>
            <w:tcBorders>
              <w:top w:val="nil"/>
              <w:left w:val="nil"/>
              <w:bottom w:val="nil"/>
              <w:right w:val="nil"/>
            </w:tcBorders>
            <w:vAlign w:val="center"/>
            <w:hideMark/>
          </w:tcPr>
          <w:p w14:paraId="0C1BC75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0BA3DD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3E39C5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DF1FF7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C971213" w14:textId="77777777" w:rsidTr="00377B61">
        <w:trPr>
          <w:trHeight w:val="300"/>
        </w:trPr>
        <w:tc>
          <w:tcPr>
            <w:tcW w:w="2820" w:type="pct"/>
            <w:tcBorders>
              <w:top w:val="nil"/>
              <w:left w:val="nil"/>
              <w:bottom w:val="nil"/>
              <w:right w:val="nil"/>
            </w:tcBorders>
            <w:vAlign w:val="center"/>
            <w:hideMark/>
          </w:tcPr>
          <w:p w14:paraId="3CA7BA00" w14:textId="77777777" w:rsidR="002E0BCA" w:rsidRPr="004C4319" w:rsidRDefault="002E0BCA" w:rsidP="00377B61">
            <w:pPr>
              <w:rPr>
                <w:sz w:val="18"/>
                <w:szCs w:val="18"/>
                <w:lang w:val="fr-FR"/>
              </w:rPr>
            </w:pPr>
            <w:r w:rsidRPr="004C4319">
              <w:rPr>
                <w:sz w:val="18"/>
                <w:szCs w:val="18"/>
                <w:lang w:val="en-AU"/>
              </w:rPr>
              <w:t xml:space="preserve">Value of Exports. Destined to Bhutan. </w:t>
            </w:r>
            <w:r>
              <w:rPr>
                <w:sz w:val="18"/>
                <w:szCs w:val="18"/>
                <w:lang w:val="fr-FR"/>
              </w:rPr>
              <w:t>Code</w:t>
            </w:r>
            <w:r w:rsidRPr="004C4319">
              <w:rPr>
                <w:sz w:val="18"/>
                <w:szCs w:val="18"/>
                <w:lang w:val="fr-FR"/>
              </w:rPr>
              <w:t xml:space="preserve"> 064</w:t>
            </w:r>
          </w:p>
        </w:tc>
        <w:tc>
          <w:tcPr>
            <w:tcW w:w="670" w:type="pct"/>
            <w:tcBorders>
              <w:top w:val="nil"/>
              <w:left w:val="nil"/>
              <w:bottom w:val="nil"/>
              <w:right w:val="nil"/>
            </w:tcBorders>
            <w:vAlign w:val="center"/>
            <w:hideMark/>
          </w:tcPr>
          <w:p w14:paraId="099757E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E144B2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B94ECC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B4BF8D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4691F64" w14:textId="77777777" w:rsidTr="00377B61">
        <w:trPr>
          <w:trHeight w:val="300"/>
        </w:trPr>
        <w:tc>
          <w:tcPr>
            <w:tcW w:w="2820" w:type="pct"/>
            <w:tcBorders>
              <w:top w:val="nil"/>
              <w:left w:val="nil"/>
              <w:bottom w:val="nil"/>
              <w:right w:val="nil"/>
            </w:tcBorders>
            <w:vAlign w:val="center"/>
            <w:hideMark/>
          </w:tcPr>
          <w:p w14:paraId="1A9D29F0" w14:textId="77777777" w:rsidR="002E0BCA" w:rsidRPr="004C4319" w:rsidRDefault="002E0BCA" w:rsidP="00377B61">
            <w:pPr>
              <w:rPr>
                <w:sz w:val="18"/>
                <w:szCs w:val="18"/>
              </w:rPr>
            </w:pPr>
            <w:r w:rsidRPr="004C4319">
              <w:rPr>
                <w:sz w:val="18"/>
                <w:szCs w:val="18"/>
                <w:lang w:val="en-AU"/>
              </w:rPr>
              <w:t xml:space="preserve">Value of Exports. Destined to Belarus. </w:t>
            </w:r>
            <w:r w:rsidRPr="004C4319">
              <w:rPr>
                <w:sz w:val="18"/>
                <w:szCs w:val="18"/>
              </w:rPr>
              <w:t>Code 112</w:t>
            </w:r>
          </w:p>
        </w:tc>
        <w:tc>
          <w:tcPr>
            <w:tcW w:w="670" w:type="pct"/>
            <w:tcBorders>
              <w:top w:val="nil"/>
              <w:left w:val="nil"/>
              <w:bottom w:val="nil"/>
              <w:right w:val="nil"/>
            </w:tcBorders>
            <w:vAlign w:val="center"/>
            <w:hideMark/>
          </w:tcPr>
          <w:p w14:paraId="1A5E9729" w14:textId="77777777" w:rsidR="002E0BCA" w:rsidRPr="004C4319" w:rsidRDefault="002E0BCA" w:rsidP="00377B61">
            <w:pPr>
              <w:rPr>
                <w:sz w:val="18"/>
                <w:szCs w:val="18"/>
              </w:rPr>
            </w:pPr>
            <w:r w:rsidRPr="004C4319">
              <w:rPr>
                <w:sz w:val="18"/>
                <w:szCs w:val="18"/>
              </w:rPr>
              <w:t>59</w:t>
            </w:r>
            <w:r>
              <w:rPr>
                <w:sz w:val="18"/>
                <w:szCs w:val="18"/>
              </w:rPr>
              <w:t>.</w:t>
            </w:r>
            <w:r w:rsidRPr="004C4319">
              <w:rPr>
                <w:sz w:val="18"/>
                <w:szCs w:val="18"/>
              </w:rPr>
              <w:t>85</w:t>
            </w:r>
          </w:p>
        </w:tc>
        <w:tc>
          <w:tcPr>
            <w:tcW w:w="670" w:type="pct"/>
            <w:tcBorders>
              <w:top w:val="nil"/>
              <w:left w:val="nil"/>
              <w:bottom w:val="nil"/>
              <w:right w:val="nil"/>
            </w:tcBorders>
            <w:vAlign w:val="center"/>
            <w:hideMark/>
          </w:tcPr>
          <w:p w14:paraId="39D9B17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F7B386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5302E3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2C95A2E" w14:textId="77777777" w:rsidTr="00377B61">
        <w:trPr>
          <w:trHeight w:val="300"/>
        </w:trPr>
        <w:tc>
          <w:tcPr>
            <w:tcW w:w="2820" w:type="pct"/>
            <w:tcBorders>
              <w:top w:val="nil"/>
              <w:left w:val="nil"/>
              <w:bottom w:val="nil"/>
              <w:right w:val="nil"/>
            </w:tcBorders>
            <w:vAlign w:val="center"/>
            <w:hideMark/>
          </w:tcPr>
          <w:p w14:paraId="4FE5F008" w14:textId="77777777" w:rsidR="002E0BCA" w:rsidRPr="004C4319" w:rsidRDefault="002E0BCA" w:rsidP="00377B61">
            <w:pPr>
              <w:rPr>
                <w:sz w:val="18"/>
                <w:szCs w:val="18"/>
              </w:rPr>
            </w:pPr>
            <w:r w:rsidRPr="004C4319">
              <w:rPr>
                <w:sz w:val="18"/>
                <w:szCs w:val="18"/>
                <w:lang w:val="en-AU"/>
              </w:rPr>
              <w:t xml:space="preserve">Value of Exports. Destined to Bolivia. </w:t>
            </w:r>
            <w:r w:rsidRPr="004C4319">
              <w:rPr>
                <w:sz w:val="18"/>
                <w:szCs w:val="18"/>
              </w:rPr>
              <w:t>Code 068</w:t>
            </w:r>
          </w:p>
        </w:tc>
        <w:tc>
          <w:tcPr>
            <w:tcW w:w="670" w:type="pct"/>
            <w:tcBorders>
              <w:top w:val="nil"/>
              <w:left w:val="nil"/>
              <w:bottom w:val="nil"/>
              <w:right w:val="nil"/>
            </w:tcBorders>
            <w:vAlign w:val="center"/>
            <w:hideMark/>
          </w:tcPr>
          <w:p w14:paraId="43363F4B" w14:textId="77777777" w:rsidR="002E0BCA" w:rsidRPr="004C4319" w:rsidRDefault="002E0BCA" w:rsidP="00377B61">
            <w:pPr>
              <w:rPr>
                <w:sz w:val="18"/>
                <w:szCs w:val="18"/>
              </w:rPr>
            </w:pPr>
            <w:r w:rsidRPr="004C4319">
              <w:rPr>
                <w:sz w:val="18"/>
                <w:szCs w:val="18"/>
              </w:rPr>
              <w:t>592</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326F8A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91E521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B414A3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131571D" w14:textId="77777777" w:rsidTr="00377B61">
        <w:trPr>
          <w:trHeight w:val="300"/>
        </w:trPr>
        <w:tc>
          <w:tcPr>
            <w:tcW w:w="2820" w:type="pct"/>
            <w:tcBorders>
              <w:top w:val="nil"/>
              <w:left w:val="nil"/>
              <w:bottom w:val="nil"/>
              <w:right w:val="nil"/>
            </w:tcBorders>
            <w:vAlign w:val="center"/>
            <w:hideMark/>
          </w:tcPr>
          <w:p w14:paraId="519558B9"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Bosnia Herzegovina</w:t>
            </w:r>
            <w:r w:rsidRPr="004C4319">
              <w:rPr>
                <w:sz w:val="18"/>
                <w:szCs w:val="18"/>
                <w:lang w:val="en-AU"/>
              </w:rPr>
              <w:t xml:space="preserve">. </w:t>
            </w:r>
            <w:r w:rsidRPr="004C4319">
              <w:rPr>
                <w:sz w:val="18"/>
                <w:szCs w:val="18"/>
              </w:rPr>
              <w:t>Code 070</w:t>
            </w:r>
          </w:p>
        </w:tc>
        <w:tc>
          <w:tcPr>
            <w:tcW w:w="670" w:type="pct"/>
            <w:tcBorders>
              <w:top w:val="nil"/>
              <w:left w:val="nil"/>
              <w:bottom w:val="nil"/>
              <w:right w:val="nil"/>
            </w:tcBorders>
            <w:vAlign w:val="center"/>
            <w:hideMark/>
          </w:tcPr>
          <w:p w14:paraId="69798C05" w14:textId="77777777" w:rsidR="002E0BCA" w:rsidRPr="004C4319" w:rsidRDefault="002E0BCA" w:rsidP="00377B61">
            <w:pPr>
              <w:rPr>
                <w:sz w:val="18"/>
                <w:szCs w:val="18"/>
              </w:rPr>
            </w:pPr>
            <w:r w:rsidRPr="004C4319">
              <w:rPr>
                <w:sz w:val="18"/>
                <w:szCs w:val="18"/>
              </w:rPr>
              <w:t>715</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6FD7B59" w14:textId="77777777" w:rsidR="002E0BCA" w:rsidRPr="004C4319" w:rsidRDefault="002E0BCA" w:rsidP="00377B61">
            <w:pPr>
              <w:rPr>
                <w:sz w:val="18"/>
                <w:szCs w:val="18"/>
              </w:rPr>
            </w:pPr>
            <w:r w:rsidRPr="004C4319">
              <w:rPr>
                <w:sz w:val="18"/>
                <w:szCs w:val="18"/>
              </w:rPr>
              <w:t>45</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571F5D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FF2659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290544F0" w14:textId="77777777" w:rsidTr="00377B61">
        <w:trPr>
          <w:trHeight w:val="300"/>
        </w:trPr>
        <w:tc>
          <w:tcPr>
            <w:tcW w:w="2820" w:type="pct"/>
            <w:tcBorders>
              <w:top w:val="nil"/>
              <w:left w:val="nil"/>
              <w:bottom w:val="nil"/>
              <w:right w:val="nil"/>
            </w:tcBorders>
            <w:vAlign w:val="center"/>
            <w:hideMark/>
          </w:tcPr>
          <w:p w14:paraId="5CE7988C" w14:textId="2EB165A6"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Bo</w:t>
            </w:r>
            <w:r w:rsidR="0093038B">
              <w:rPr>
                <w:sz w:val="18"/>
                <w:szCs w:val="18"/>
                <w:lang w:val="en-AU"/>
              </w:rPr>
              <w:t>t</w:t>
            </w:r>
            <w:r>
              <w:rPr>
                <w:sz w:val="18"/>
                <w:szCs w:val="18"/>
                <w:lang w:val="en-AU"/>
              </w:rPr>
              <w:t>swana</w:t>
            </w:r>
            <w:r w:rsidRPr="004C4319">
              <w:rPr>
                <w:sz w:val="18"/>
                <w:szCs w:val="18"/>
                <w:lang w:val="en-AU"/>
              </w:rPr>
              <w:t xml:space="preserve">. </w:t>
            </w:r>
            <w:r w:rsidRPr="004C4319">
              <w:rPr>
                <w:sz w:val="18"/>
                <w:szCs w:val="18"/>
              </w:rPr>
              <w:t>Code 072</w:t>
            </w:r>
          </w:p>
        </w:tc>
        <w:tc>
          <w:tcPr>
            <w:tcW w:w="670" w:type="pct"/>
            <w:tcBorders>
              <w:top w:val="nil"/>
              <w:left w:val="nil"/>
              <w:bottom w:val="nil"/>
              <w:right w:val="nil"/>
            </w:tcBorders>
            <w:vAlign w:val="center"/>
            <w:hideMark/>
          </w:tcPr>
          <w:p w14:paraId="3BD428B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552B1BC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1D62BB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058C83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5C6B4650" w14:textId="77777777" w:rsidTr="00377B61">
        <w:trPr>
          <w:trHeight w:val="300"/>
        </w:trPr>
        <w:tc>
          <w:tcPr>
            <w:tcW w:w="2820" w:type="pct"/>
            <w:tcBorders>
              <w:top w:val="nil"/>
              <w:left w:val="nil"/>
              <w:bottom w:val="nil"/>
              <w:right w:val="nil"/>
            </w:tcBorders>
            <w:vAlign w:val="center"/>
            <w:hideMark/>
          </w:tcPr>
          <w:p w14:paraId="4A32810E" w14:textId="3424AE22" w:rsidR="002E0BCA" w:rsidRPr="004C4319" w:rsidRDefault="002E0BCA" w:rsidP="00377B61">
            <w:pPr>
              <w:rPr>
                <w:sz w:val="18"/>
                <w:szCs w:val="18"/>
              </w:rPr>
            </w:pPr>
            <w:r w:rsidRPr="004C4319">
              <w:rPr>
                <w:sz w:val="18"/>
                <w:szCs w:val="18"/>
                <w:lang w:val="en-AU"/>
              </w:rPr>
              <w:t>Value of Exports. Destined to Bra</w:t>
            </w:r>
            <w:r w:rsidR="00484A51">
              <w:rPr>
                <w:sz w:val="18"/>
                <w:szCs w:val="18"/>
                <w:lang w:val="en-AU"/>
              </w:rPr>
              <w:t>z</w:t>
            </w:r>
            <w:r w:rsidRPr="004C4319">
              <w:rPr>
                <w:sz w:val="18"/>
                <w:szCs w:val="18"/>
                <w:lang w:val="en-AU"/>
              </w:rPr>
              <w:t xml:space="preserve">il. </w:t>
            </w:r>
            <w:r w:rsidRPr="004C4319">
              <w:rPr>
                <w:sz w:val="18"/>
                <w:szCs w:val="18"/>
              </w:rPr>
              <w:t>Code 076</w:t>
            </w:r>
          </w:p>
        </w:tc>
        <w:tc>
          <w:tcPr>
            <w:tcW w:w="670" w:type="pct"/>
            <w:tcBorders>
              <w:top w:val="nil"/>
              <w:left w:val="nil"/>
              <w:bottom w:val="nil"/>
              <w:right w:val="nil"/>
            </w:tcBorders>
            <w:vAlign w:val="center"/>
            <w:hideMark/>
          </w:tcPr>
          <w:p w14:paraId="0E8DD613" w14:textId="77777777" w:rsidR="002E0BCA" w:rsidRPr="004C4319" w:rsidRDefault="002E0BCA" w:rsidP="00377B61">
            <w:pPr>
              <w:rPr>
                <w:sz w:val="18"/>
                <w:szCs w:val="18"/>
              </w:rPr>
            </w:pPr>
            <w:r w:rsidRPr="004C4319">
              <w:rPr>
                <w:sz w:val="18"/>
                <w:szCs w:val="18"/>
              </w:rPr>
              <w:t>147</w:t>
            </w:r>
            <w:r>
              <w:rPr>
                <w:sz w:val="18"/>
                <w:szCs w:val="18"/>
              </w:rPr>
              <w:t>.</w:t>
            </w:r>
            <w:r w:rsidRPr="004C4319">
              <w:rPr>
                <w:sz w:val="18"/>
                <w:szCs w:val="18"/>
              </w:rPr>
              <w:t>95</w:t>
            </w:r>
          </w:p>
        </w:tc>
        <w:tc>
          <w:tcPr>
            <w:tcW w:w="670" w:type="pct"/>
            <w:tcBorders>
              <w:top w:val="nil"/>
              <w:left w:val="nil"/>
              <w:bottom w:val="nil"/>
              <w:right w:val="nil"/>
            </w:tcBorders>
            <w:vAlign w:val="center"/>
            <w:hideMark/>
          </w:tcPr>
          <w:p w14:paraId="725A3E29"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151</w:t>
            </w:r>
            <w:r>
              <w:rPr>
                <w:sz w:val="18"/>
                <w:szCs w:val="18"/>
              </w:rPr>
              <w:t>.</w:t>
            </w:r>
            <w:r w:rsidRPr="004C4319">
              <w:rPr>
                <w:sz w:val="18"/>
                <w:szCs w:val="18"/>
              </w:rPr>
              <w:t>70</w:t>
            </w:r>
          </w:p>
        </w:tc>
        <w:tc>
          <w:tcPr>
            <w:tcW w:w="420" w:type="pct"/>
            <w:tcBorders>
              <w:top w:val="nil"/>
              <w:left w:val="nil"/>
              <w:bottom w:val="nil"/>
              <w:right w:val="nil"/>
            </w:tcBorders>
            <w:vAlign w:val="center"/>
            <w:hideMark/>
          </w:tcPr>
          <w:p w14:paraId="0B0FB1F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42C23E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3B323F49" w14:textId="77777777" w:rsidTr="00377B61">
        <w:trPr>
          <w:trHeight w:val="300"/>
        </w:trPr>
        <w:tc>
          <w:tcPr>
            <w:tcW w:w="2820" w:type="pct"/>
            <w:tcBorders>
              <w:top w:val="nil"/>
              <w:left w:val="nil"/>
              <w:bottom w:val="nil"/>
              <w:right w:val="nil"/>
            </w:tcBorders>
            <w:vAlign w:val="center"/>
            <w:hideMark/>
          </w:tcPr>
          <w:p w14:paraId="1A7557C9" w14:textId="77777777" w:rsidR="002E0BCA" w:rsidRPr="004C4319" w:rsidRDefault="002E0BCA" w:rsidP="00377B61">
            <w:pPr>
              <w:rPr>
                <w:sz w:val="18"/>
                <w:szCs w:val="18"/>
              </w:rPr>
            </w:pPr>
            <w:r w:rsidRPr="004C4319">
              <w:rPr>
                <w:sz w:val="18"/>
                <w:szCs w:val="18"/>
                <w:lang w:val="en-AU"/>
              </w:rPr>
              <w:t xml:space="preserve">Value of Exports. Destined to Brunei. </w:t>
            </w:r>
            <w:r w:rsidRPr="004C4319">
              <w:rPr>
                <w:sz w:val="18"/>
                <w:szCs w:val="18"/>
              </w:rPr>
              <w:t>Code 096</w:t>
            </w:r>
          </w:p>
        </w:tc>
        <w:tc>
          <w:tcPr>
            <w:tcW w:w="670" w:type="pct"/>
            <w:tcBorders>
              <w:top w:val="nil"/>
              <w:left w:val="nil"/>
              <w:bottom w:val="nil"/>
              <w:right w:val="nil"/>
            </w:tcBorders>
            <w:vAlign w:val="center"/>
            <w:hideMark/>
          </w:tcPr>
          <w:p w14:paraId="22B58300" w14:textId="77777777" w:rsidR="002E0BCA" w:rsidRPr="004C4319" w:rsidRDefault="002E0BCA" w:rsidP="00377B61">
            <w:pPr>
              <w:rPr>
                <w:sz w:val="18"/>
                <w:szCs w:val="18"/>
              </w:rPr>
            </w:pPr>
            <w:r w:rsidRPr="004C4319">
              <w:rPr>
                <w:sz w:val="18"/>
                <w:szCs w:val="18"/>
              </w:rPr>
              <w:t>203</w:t>
            </w:r>
            <w:r>
              <w:rPr>
                <w:sz w:val="18"/>
                <w:szCs w:val="18"/>
              </w:rPr>
              <w:t>.</w:t>
            </w:r>
            <w:r w:rsidRPr="004C4319">
              <w:rPr>
                <w:sz w:val="18"/>
                <w:szCs w:val="18"/>
              </w:rPr>
              <w:t>01</w:t>
            </w:r>
          </w:p>
        </w:tc>
        <w:tc>
          <w:tcPr>
            <w:tcW w:w="670" w:type="pct"/>
            <w:tcBorders>
              <w:top w:val="nil"/>
              <w:left w:val="nil"/>
              <w:bottom w:val="nil"/>
              <w:right w:val="nil"/>
            </w:tcBorders>
            <w:vAlign w:val="center"/>
            <w:hideMark/>
          </w:tcPr>
          <w:p w14:paraId="286F6DB2" w14:textId="77777777" w:rsidR="002E0BCA" w:rsidRPr="004C4319" w:rsidRDefault="002E0BCA" w:rsidP="00377B61">
            <w:pPr>
              <w:rPr>
                <w:sz w:val="18"/>
                <w:szCs w:val="18"/>
              </w:rPr>
            </w:pPr>
            <w:r w:rsidRPr="004C4319">
              <w:rPr>
                <w:sz w:val="18"/>
                <w:szCs w:val="18"/>
              </w:rPr>
              <w:t>99</w:t>
            </w:r>
            <w:r>
              <w:rPr>
                <w:sz w:val="18"/>
                <w:szCs w:val="18"/>
              </w:rPr>
              <w:t>.</w:t>
            </w:r>
            <w:r w:rsidRPr="004C4319">
              <w:rPr>
                <w:sz w:val="18"/>
                <w:szCs w:val="18"/>
              </w:rPr>
              <w:t>90</w:t>
            </w:r>
          </w:p>
        </w:tc>
        <w:tc>
          <w:tcPr>
            <w:tcW w:w="420" w:type="pct"/>
            <w:tcBorders>
              <w:top w:val="nil"/>
              <w:left w:val="nil"/>
              <w:bottom w:val="nil"/>
              <w:right w:val="nil"/>
            </w:tcBorders>
            <w:vAlign w:val="center"/>
            <w:hideMark/>
          </w:tcPr>
          <w:p w14:paraId="55CFFF3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77E814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EFB496F" w14:textId="77777777" w:rsidTr="00377B61">
        <w:trPr>
          <w:trHeight w:val="300"/>
        </w:trPr>
        <w:tc>
          <w:tcPr>
            <w:tcW w:w="2820" w:type="pct"/>
            <w:tcBorders>
              <w:top w:val="nil"/>
              <w:left w:val="nil"/>
              <w:bottom w:val="nil"/>
              <w:right w:val="nil"/>
            </w:tcBorders>
            <w:vAlign w:val="center"/>
            <w:hideMark/>
          </w:tcPr>
          <w:p w14:paraId="11B299BB" w14:textId="77777777" w:rsidR="002E0BCA" w:rsidRPr="004C4319" w:rsidRDefault="002E0BCA" w:rsidP="00377B61">
            <w:pPr>
              <w:rPr>
                <w:sz w:val="18"/>
                <w:szCs w:val="18"/>
              </w:rPr>
            </w:pPr>
            <w:r w:rsidRPr="004C4319">
              <w:rPr>
                <w:sz w:val="18"/>
                <w:szCs w:val="18"/>
                <w:lang w:val="en-AU"/>
              </w:rPr>
              <w:t xml:space="preserve">Value of Exports. Destined to Bulgaria. </w:t>
            </w:r>
            <w:r w:rsidRPr="004C4319">
              <w:rPr>
                <w:sz w:val="18"/>
                <w:szCs w:val="18"/>
              </w:rPr>
              <w:t>Code 100</w:t>
            </w:r>
          </w:p>
        </w:tc>
        <w:tc>
          <w:tcPr>
            <w:tcW w:w="670" w:type="pct"/>
            <w:tcBorders>
              <w:top w:val="nil"/>
              <w:left w:val="nil"/>
              <w:bottom w:val="nil"/>
              <w:right w:val="nil"/>
            </w:tcBorders>
            <w:vAlign w:val="center"/>
            <w:hideMark/>
          </w:tcPr>
          <w:p w14:paraId="0BC055FB" w14:textId="77777777" w:rsidR="002E0BCA" w:rsidRPr="004C4319" w:rsidRDefault="002E0BCA" w:rsidP="00377B61">
            <w:pPr>
              <w:rPr>
                <w:sz w:val="18"/>
                <w:szCs w:val="18"/>
              </w:rPr>
            </w:pPr>
            <w:r w:rsidRPr="004C4319">
              <w:rPr>
                <w:sz w:val="18"/>
                <w:szCs w:val="18"/>
              </w:rPr>
              <w:t>66</w:t>
            </w:r>
            <w:r>
              <w:rPr>
                <w:sz w:val="18"/>
                <w:szCs w:val="18"/>
              </w:rPr>
              <w:t>,</w:t>
            </w:r>
            <w:r w:rsidRPr="004C4319">
              <w:rPr>
                <w:sz w:val="18"/>
                <w:szCs w:val="18"/>
              </w:rPr>
              <w:t>349</w:t>
            </w:r>
            <w:r>
              <w:rPr>
                <w:sz w:val="18"/>
                <w:szCs w:val="18"/>
              </w:rPr>
              <w:t>.</w:t>
            </w:r>
            <w:r w:rsidRPr="004C4319">
              <w:rPr>
                <w:sz w:val="18"/>
                <w:szCs w:val="18"/>
              </w:rPr>
              <w:t>18</w:t>
            </w:r>
          </w:p>
        </w:tc>
        <w:tc>
          <w:tcPr>
            <w:tcW w:w="670" w:type="pct"/>
            <w:tcBorders>
              <w:top w:val="nil"/>
              <w:left w:val="nil"/>
              <w:bottom w:val="nil"/>
              <w:right w:val="nil"/>
            </w:tcBorders>
            <w:vAlign w:val="center"/>
            <w:hideMark/>
          </w:tcPr>
          <w:p w14:paraId="6CAF36C1"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452</w:t>
            </w:r>
            <w:r>
              <w:rPr>
                <w:sz w:val="18"/>
                <w:szCs w:val="18"/>
              </w:rPr>
              <w:t>,</w:t>
            </w:r>
            <w:r w:rsidRPr="004C4319">
              <w:rPr>
                <w:sz w:val="18"/>
                <w:szCs w:val="18"/>
              </w:rPr>
              <w:t>337</w:t>
            </w:r>
            <w:r>
              <w:rPr>
                <w:sz w:val="18"/>
                <w:szCs w:val="18"/>
              </w:rPr>
              <w:t>.</w:t>
            </w:r>
            <w:r w:rsidRPr="004C4319">
              <w:rPr>
                <w:sz w:val="18"/>
                <w:szCs w:val="18"/>
              </w:rPr>
              <w:t>69</w:t>
            </w:r>
          </w:p>
        </w:tc>
        <w:tc>
          <w:tcPr>
            <w:tcW w:w="420" w:type="pct"/>
            <w:tcBorders>
              <w:top w:val="nil"/>
              <w:left w:val="nil"/>
              <w:bottom w:val="nil"/>
              <w:right w:val="nil"/>
            </w:tcBorders>
            <w:vAlign w:val="center"/>
            <w:hideMark/>
          </w:tcPr>
          <w:p w14:paraId="18D4694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03%</w:t>
            </w:r>
          </w:p>
        </w:tc>
        <w:tc>
          <w:tcPr>
            <w:tcW w:w="420" w:type="pct"/>
            <w:tcBorders>
              <w:top w:val="nil"/>
              <w:left w:val="nil"/>
              <w:bottom w:val="nil"/>
              <w:right w:val="nil"/>
            </w:tcBorders>
            <w:vAlign w:val="center"/>
            <w:hideMark/>
          </w:tcPr>
          <w:p w14:paraId="27D7704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74%</w:t>
            </w:r>
          </w:p>
        </w:tc>
      </w:tr>
      <w:tr w:rsidR="002E0BCA" w:rsidRPr="004C4319" w14:paraId="63AA965E" w14:textId="77777777" w:rsidTr="00377B61">
        <w:trPr>
          <w:trHeight w:val="300"/>
        </w:trPr>
        <w:tc>
          <w:tcPr>
            <w:tcW w:w="2820" w:type="pct"/>
            <w:tcBorders>
              <w:top w:val="nil"/>
              <w:left w:val="nil"/>
              <w:bottom w:val="nil"/>
              <w:right w:val="nil"/>
            </w:tcBorders>
            <w:vAlign w:val="center"/>
            <w:hideMark/>
          </w:tcPr>
          <w:p w14:paraId="593CE18B"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Burkina Faso</w:t>
            </w:r>
            <w:r w:rsidRPr="004C4319">
              <w:rPr>
                <w:sz w:val="18"/>
                <w:szCs w:val="18"/>
                <w:lang w:val="en-AU"/>
              </w:rPr>
              <w:t xml:space="preserve">. </w:t>
            </w:r>
            <w:r w:rsidRPr="004C4319">
              <w:rPr>
                <w:sz w:val="18"/>
                <w:szCs w:val="18"/>
              </w:rPr>
              <w:t>Code 854</w:t>
            </w:r>
          </w:p>
        </w:tc>
        <w:tc>
          <w:tcPr>
            <w:tcW w:w="670" w:type="pct"/>
            <w:tcBorders>
              <w:top w:val="nil"/>
              <w:left w:val="nil"/>
              <w:bottom w:val="nil"/>
              <w:right w:val="nil"/>
            </w:tcBorders>
            <w:vAlign w:val="center"/>
            <w:hideMark/>
          </w:tcPr>
          <w:p w14:paraId="0FA57082"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029</w:t>
            </w:r>
            <w:r>
              <w:rPr>
                <w:sz w:val="18"/>
                <w:szCs w:val="18"/>
              </w:rPr>
              <w:t>.</w:t>
            </w:r>
            <w:r w:rsidRPr="004C4319">
              <w:rPr>
                <w:sz w:val="18"/>
                <w:szCs w:val="18"/>
              </w:rPr>
              <w:t>60</w:t>
            </w:r>
          </w:p>
        </w:tc>
        <w:tc>
          <w:tcPr>
            <w:tcW w:w="670" w:type="pct"/>
            <w:tcBorders>
              <w:top w:val="nil"/>
              <w:left w:val="nil"/>
              <w:bottom w:val="nil"/>
              <w:right w:val="nil"/>
            </w:tcBorders>
            <w:vAlign w:val="center"/>
            <w:hideMark/>
          </w:tcPr>
          <w:p w14:paraId="58D9EAF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B18DBD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3B7224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245F089" w14:textId="77777777" w:rsidTr="00377B61">
        <w:trPr>
          <w:trHeight w:val="300"/>
        </w:trPr>
        <w:tc>
          <w:tcPr>
            <w:tcW w:w="2820" w:type="pct"/>
            <w:tcBorders>
              <w:top w:val="nil"/>
              <w:left w:val="nil"/>
              <w:bottom w:val="nil"/>
              <w:right w:val="nil"/>
            </w:tcBorders>
            <w:vAlign w:val="center"/>
            <w:hideMark/>
          </w:tcPr>
          <w:p w14:paraId="2257842B" w14:textId="77777777" w:rsidR="002E0BCA" w:rsidRPr="004C4319" w:rsidRDefault="002E0BCA" w:rsidP="00377B61">
            <w:pPr>
              <w:rPr>
                <w:sz w:val="18"/>
                <w:szCs w:val="18"/>
              </w:rPr>
            </w:pPr>
            <w:r w:rsidRPr="004C4319">
              <w:rPr>
                <w:sz w:val="18"/>
                <w:szCs w:val="18"/>
                <w:lang w:val="en-AU"/>
              </w:rPr>
              <w:t xml:space="preserve">Value of Exports. Destined to Burundi. </w:t>
            </w:r>
            <w:r w:rsidRPr="004C4319">
              <w:rPr>
                <w:sz w:val="18"/>
                <w:szCs w:val="18"/>
              </w:rPr>
              <w:t>Code 108</w:t>
            </w:r>
          </w:p>
        </w:tc>
        <w:tc>
          <w:tcPr>
            <w:tcW w:w="670" w:type="pct"/>
            <w:tcBorders>
              <w:top w:val="nil"/>
              <w:left w:val="nil"/>
              <w:bottom w:val="nil"/>
              <w:right w:val="nil"/>
            </w:tcBorders>
            <w:vAlign w:val="center"/>
            <w:hideMark/>
          </w:tcPr>
          <w:p w14:paraId="12762E4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5ADB212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393C59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70EEA7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2394A589" w14:textId="77777777" w:rsidTr="00377B61">
        <w:trPr>
          <w:trHeight w:val="300"/>
        </w:trPr>
        <w:tc>
          <w:tcPr>
            <w:tcW w:w="2820" w:type="pct"/>
            <w:tcBorders>
              <w:top w:val="nil"/>
              <w:left w:val="nil"/>
              <w:bottom w:val="nil"/>
              <w:right w:val="nil"/>
            </w:tcBorders>
            <w:vAlign w:val="center"/>
            <w:hideMark/>
          </w:tcPr>
          <w:p w14:paraId="202983D3" w14:textId="77777777" w:rsidR="002E0BCA" w:rsidRPr="004C4319" w:rsidRDefault="002E0BCA" w:rsidP="00377B61">
            <w:pPr>
              <w:rPr>
                <w:sz w:val="18"/>
                <w:szCs w:val="18"/>
              </w:rPr>
            </w:pPr>
            <w:r w:rsidRPr="004C4319">
              <w:rPr>
                <w:sz w:val="18"/>
                <w:szCs w:val="18"/>
                <w:lang w:val="en-AU"/>
              </w:rPr>
              <w:t xml:space="preserve">Value of Exports. Destined to Cambodia. </w:t>
            </w:r>
            <w:r w:rsidRPr="004C4319">
              <w:rPr>
                <w:sz w:val="18"/>
                <w:szCs w:val="18"/>
              </w:rPr>
              <w:t>Code 116</w:t>
            </w:r>
          </w:p>
        </w:tc>
        <w:tc>
          <w:tcPr>
            <w:tcW w:w="670" w:type="pct"/>
            <w:tcBorders>
              <w:top w:val="nil"/>
              <w:left w:val="nil"/>
              <w:bottom w:val="nil"/>
              <w:right w:val="nil"/>
            </w:tcBorders>
            <w:vAlign w:val="center"/>
            <w:hideMark/>
          </w:tcPr>
          <w:p w14:paraId="73B2F723"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912</w:t>
            </w:r>
            <w:r>
              <w:rPr>
                <w:sz w:val="18"/>
                <w:szCs w:val="18"/>
              </w:rPr>
              <w:t>.</w:t>
            </w:r>
            <w:r w:rsidRPr="004C4319">
              <w:rPr>
                <w:sz w:val="18"/>
                <w:szCs w:val="18"/>
              </w:rPr>
              <w:t>85</w:t>
            </w:r>
          </w:p>
        </w:tc>
        <w:tc>
          <w:tcPr>
            <w:tcW w:w="670" w:type="pct"/>
            <w:tcBorders>
              <w:top w:val="nil"/>
              <w:left w:val="nil"/>
              <w:bottom w:val="nil"/>
              <w:right w:val="nil"/>
            </w:tcBorders>
            <w:vAlign w:val="center"/>
            <w:hideMark/>
          </w:tcPr>
          <w:p w14:paraId="33BFF07A"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001</w:t>
            </w:r>
            <w:r>
              <w:rPr>
                <w:sz w:val="18"/>
                <w:szCs w:val="18"/>
              </w:rPr>
              <w:t>.</w:t>
            </w:r>
            <w:r w:rsidRPr="004C4319">
              <w:rPr>
                <w:sz w:val="18"/>
                <w:szCs w:val="18"/>
              </w:rPr>
              <w:t>35</w:t>
            </w:r>
          </w:p>
        </w:tc>
        <w:tc>
          <w:tcPr>
            <w:tcW w:w="420" w:type="pct"/>
            <w:tcBorders>
              <w:top w:val="nil"/>
              <w:left w:val="nil"/>
              <w:bottom w:val="nil"/>
              <w:right w:val="nil"/>
            </w:tcBorders>
            <w:vAlign w:val="center"/>
            <w:hideMark/>
          </w:tcPr>
          <w:p w14:paraId="65794E6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9C2070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2A2C694D" w14:textId="77777777" w:rsidTr="00377B61">
        <w:trPr>
          <w:trHeight w:val="300"/>
        </w:trPr>
        <w:tc>
          <w:tcPr>
            <w:tcW w:w="2820" w:type="pct"/>
            <w:tcBorders>
              <w:top w:val="nil"/>
              <w:left w:val="nil"/>
              <w:bottom w:val="nil"/>
              <w:right w:val="nil"/>
            </w:tcBorders>
            <w:vAlign w:val="center"/>
            <w:hideMark/>
          </w:tcPr>
          <w:p w14:paraId="189F3457"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Cameroon</w:t>
            </w:r>
            <w:r w:rsidRPr="004C4319">
              <w:rPr>
                <w:sz w:val="18"/>
                <w:szCs w:val="18"/>
                <w:lang w:val="en-AU"/>
              </w:rPr>
              <w:t xml:space="preserve">. </w:t>
            </w:r>
            <w:r w:rsidRPr="004C4319">
              <w:rPr>
                <w:sz w:val="18"/>
                <w:szCs w:val="18"/>
              </w:rPr>
              <w:t>Code 120</w:t>
            </w:r>
          </w:p>
        </w:tc>
        <w:tc>
          <w:tcPr>
            <w:tcW w:w="670" w:type="pct"/>
            <w:tcBorders>
              <w:top w:val="nil"/>
              <w:left w:val="nil"/>
              <w:bottom w:val="nil"/>
              <w:right w:val="nil"/>
            </w:tcBorders>
            <w:vAlign w:val="center"/>
            <w:hideMark/>
          </w:tcPr>
          <w:p w14:paraId="2EA7B09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22E798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BF926B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04FA2F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25D0406" w14:textId="77777777" w:rsidTr="00377B61">
        <w:trPr>
          <w:trHeight w:val="300"/>
        </w:trPr>
        <w:tc>
          <w:tcPr>
            <w:tcW w:w="2820" w:type="pct"/>
            <w:tcBorders>
              <w:top w:val="nil"/>
              <w:left w:val="nil"/>
              <w:bottom w:val="nil"/>
              <w:right w:val="nil"/>
            </w:tcBorders>
            <w:vAlign w:val="center"/>
            <w:hideMark/>
          </w:tcPr>
          <w:p w14:paraId="04D07AF4" w14:textId="77777777" w:rsidR="002E0BCA" w:rsidRPr="004C4319" w:rsidRDefault="002E0BCA" w:rsidP="00377B61">
            <w:pPr>
              <w:rPr>
                <w:sz w:val="18"/>
                <w:szCs w:val="18"/>
              </w:rPr>
            </w:pPr>
            <w:r w:rsidRPr="004C4319">
              <w:rPr>
                <w:sz w:val="18"/>
                <w:szCs w:val="18"/>
                <w:lang w:val="en-AU"/>
              </w:rPr>
              <w:t xml:space="preserve">Value of Exports. Destined to Canada. </w:t>
            </w:r>
            <w:r w:rsidRPr="004C4319">
              <w:rPr>
                <w:sz w:val="18"/>
                <w:szCs w:val="18"/>
              </w:rPr>
              <w:t>Code 124</w:t>
            </w:r>
          </w:p>
        </w:tc>
        <w:tc>
          <w:tcPr>
            <w:tcW w:w="670" w:type="pct"/>
            <w:tcBorders>
              <w:top w:val="nil"/>
              <w:left w:val="nil"/>
              <w:bottom w:val="nil"/>
              <w:right w:val="nil"/>
            </w:tcBorders>
            <w:vAlign w:val="center"/>
            <w:hideMark/>
          </w:tcPr>
          <w:p w14:paraId="4D099D29" w14:textId="77777777" w:rsidR="002E0BCA" w:rsidRPr="004C4319" w:rsidRDefault="002E0BCA" w:rsidP="00377B61">
            <w:pPr>
              <w:rPr>
                <w:sz w:val="18"/>
                <w:szCs w:val="18"/>
              </w:rPr>
            </w:pPr>
            <w:r w:rsidRPr="004C4319">
              <w:rPr>
                <w:sz w:val="18"/>
                <w:szCs w:val="18"/>
              </w:rPr>
              <w:t>125</w:t>
            </w:r>
            <w:r>
              <w:rPr>
                <w:sz w:val="18"/>
                <w:szCs w:val="18"/>
              </w:rPr>
              <w:t>,</w:t>
            </w:r>
            <w:r w:rsidRPr="004C4319">
              <w:rPr>
                <w:sz w:val="18"/>
                <w:szCs w:val="18"/>
              </w:rPr>
              <w:t>449</w:t>
            </w:r>
            <w:r>
              <w:rPr>
                <w:sz w:val="18"/>
                <w:szCs w:val="18"/>
              </w:rPr>
              <w:t>.</w:t>
            </w:r>
            <w:r w:rsidRPr="004C4319">
              <w:rPr>
                <w:sz w:val="18"/>
                <w:szCs w:val="18"/>
              </w:rPr>
              <w:t>91</w:t>
            </w:r>
          </w:p>
        </w:tc>
        <w:tc>
          <w:tcPr>
            <w:tcW w:w="670" w:type="pct"/>
            <w:tcBorders>
              <w:top w:val="nil"/>
              <w:left w:val="nil"/>
              <w:bottom w:val="nil"/>
              <w:right w:val="nil"/>
            </w:tcBorders>
            <w:vAlign w:val="center"/>
            <w:hideMark/>
          </w:tcPr>
          <w:p w14:paraId="04DF026B" w14:textId="77777777" w:rsidR="002E0BCA" w:rsidRPr="004C4319" w:rsidRDefault="002E0BCA" w:rsidP="00377B61">
            <w:pPr>
              <w:rPr>
                <w:sz w:val="18"/>
                <w:szCs w:val="18"/>
              </w:rPr>
            </w:pPr>
            <w:r w:rsidRPr="004C4319">
              <w:rPr>
                <w:sz w:val="18"/>
                <w:szCs w:val="18"/>
              </w:rPr>
              <w:t>50</w:t>
            </w:r>
            <w:r>
              <w:rPr>
                <w:sz w:val="18"/>
                <w:szCs w:val="18"/>
              </w:rPr>
              <w:t>,</w:t>
            </w:r>
            <w:r w:rsidRPr="004C4319">
              <w:rPr>
                <w:sz w:val="18"/>
                <w:szCs w:val="18"/>
              </w:rPr>
              <w:t>896</w:t>
            </w:r>
            <w:r>
              <w:rPr>
                <w:sz w:val="18"/>
                <w:szCs w:val="18"/>
              </w:rPr>
              <w:t>.</w:t>
            </w:r>
            <w:r w:rsidRPr="004C4319">
              <w:rPr>
                <w:sz w:val="18"/>
                <w:szCs w:val="18"/>
              </w:rPr>
              <w:t>58</w:t>
            </w:r>
          </w:p>
        </w:tc>
        <w:tc>
          <w:tcPr>
            <w:tcW w:w="420" w:type="pct"/>
            <w:tcBorders>
              <w:top w:val="nil"/>
              <w:left w:val="nil"/>
              <w:bottom w:val="nil"/>
              <w:right w:val="nil"/>
            </w:tcBorders>
            <w:vAlign w:val="center"/>
            <w:hideMark/>
          </w:tcPr>
          <w:p w14:paraId="7A6C722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06%</w:t>
            </w:r>
          </w:p>
        </w:tc>
        <w:tc>
          <w:tcPr>
            <w:tcW w:w="420" w:type="pct"/>
            <w:tcBorders>
              <w:top w:val="nil"/>
              <w:left w:val="nil"/>
              <w:bottom w:val="nil"/>
              <w:right w:val="nil"/>
            </w:tcBorders>
            <w:vAlign w:val="center"/>
            <w:hideMark/>
          </w:tcPr>
          <w:p w14:paraId="2D640D3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03%</w:t>
            </w:r>
          </w:p>
        </w:tc>
      </w:tr>
      <w:tr w:rsidR="002E0BCA" w:rsidRPr="004C4319" w14:paraId="7CB8EEDB" w14:textId="77777777" w:rsidTr="00377B61">
        <w:trPr>
          <w:trHeight w:val="300"/>
        </w:trPr>
        <w:tc>
          <w:tcPr>
            <w:tcW w:w="2820" w:type="pct"/>
            <w:tcBorders>
              <w:top w:val="nil"/>
              <w:left w:val="nil"/>
              <w:bottom w:val="nil"/>
              <w:right w:val="nil"/>
            </w:tcBorders>
            <w:vAlign w:val="center"/>
            <w:hideMark/>
          </w:tcPr>
          <w:p w14:paraId="757047B9" w14:textId="77777777" w:rsidR="002E0BCA" w:rsidRPr="004C4319" w:rsidRDefault="002E0BCA" w:rsidP="00377B61">
            <w:pPr>
              <w:rPr>
                <w:sz w:val="18"/>
                <w:szCs w:val="18"/>
              </w:rPr>
            </w:pPr>
            <w:r w:rsidRPr="004C4319">
              <w:rPr>
                <w:sz w:val="18"/>
                <w:szCs w:val="18"/>
                <w:lang w:val="en-AU"/>
              </w:rPr>
              <w:t xml:space="preserve">Value of Exports. Destined to Cape Verde. </w:t>
            </w:r>
            <w:r w:rsidRPr="004C4319">
              <w:rPr>
                <w:sz w:val="18"/>
                <w:szCs w:val="18"/>
              </w:rPr>
              <w:t>Code 132</w:t>
            </w:r>
          </w:p>
        </w:tc>
        <w:tc>
          <w:tcPr>
            <w:tcW w:w="670" w:type="pct"/>
            <w:tcBorders>
              <w:top w:val="nil"/>
              <w:left w:val="nil"/>
              <w:bottom w:val="nil"/>
              <w:right w:val="nil"/>
            </w:tcBorders>
            <w:vAlign w:val="center"/>
            <w:hideMark/>
          </w:tcPr>
          <w:p w14:paraId="6F7C739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46C9ED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61740C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51BF5F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50815CC" w14:textId="77777777" w:rsidTr="00377B61">
        <w:trPr>
          <w:trHeight w:val="300"/>
        </w:trPr>
        <w:tc>
          <w:tcPr>
            <w:tcW w:w="2820" w:type="pct"/>
            <w:tcBorders>
              <w:top w:val="nil"/>
              <w:left w:val="nil"/>
              <w:bottom w:val="nil"/>
              <w:right w:val="nil"/>
            </w:tcBorders>
            <w:vAlign w:val="center"/>
            <w:hideMark/>
          </w:tcPr>
          <w:p w14:paraId="5DB042BD"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Central African (Republic)</w:t>
            </w:r>
            <w:r w:rsidRPr="004C4319">
              <w:rPr>
                <w:sz w:val="18"/>
                <w:szCs w:val="18"/>
                <w:lang w:val="en-AU"/>
              </w:rPr>
              <w:t xml:space="preserve">. </w:t>
            </w:r>
            <w:r w:rsidRPr="004C4319">
              <w:rPr>
                <w:sz w:val="18"/>
                <w:szCs w:val="18"/>
              </w:rPr>
              <w:t>Code 140</w:t>
            </w:r>
          </w:p>
        </w:tc>
        <w:tc>
          <w:tcPr>
            <w:tcW w:w="670" w:type="pct"/>
            <w:tcBorders>
              <w:top w:val="nil"/>
              <w:left w:val="nil"/>
              <w:bottom w:val="nil"/>
              <w:right w:val="nil"/>
            </w:tcBorders>
            <w:vAlign w:val="center"/>
            <w:hideMark/>
          </w:tcPr>
          <w:p w14:paraId="4DFD3E2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747254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F6EFCD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FE5FC2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B3CB29D" w14:textId="77777777" w:rsidTr="00377B61">
        <w:trPr>
          <w:trHeight w:val="300"/>
        </w:trPr>
        <w:tc>
          <w:tcPr>
            <w:tcW w:w="2820" w:type="pct"/>
            <w:tcBorders>
              <w:top w:val="nil"/>
              <w:left w:val="nil"/>
              <w:bottom w:val="nil"/>
              <w:right w:val="nil"/>
            </w:tcBorders>
            <w:vAlign w:val="center"/>
            <w:hideMark/>
          </w:tcPr>
          <w:p w14:paraId="02393005" w14:textId="77777777" w:rsidR="002E0BCA" w:rsidRPr="004C4319" w:rsidRDefault="002E0BCA" w:rsidP="00377B61">
            <w:pPr>
              <w:rPr>
                <w:sz w:val="18"/>
                <w:szCs w:val="18"/>
                <w:lang w:val="fr-FR"/>
              </w:rPr>
            </w:pPr>
            <w:r w:rsidRPr="004C4319">
              <w:rPr>
                <w:sz w:val="18"/>
                <w:szCs w:val="18"/>
                <w:lang w:val="en-AU"/>
              </w:rPr>
              <w:t xml:space="preserve">Value of Exports. Destined to Ceuta. </w:t>
            </w:r>
            <w:r>
              <w:rPr>
                <w:sz w:val="18"/>
                <w:szCs w:val="18"/>
                <w:lang w:val="fr-FR"/>
              </w:rPr>
              <w:t>Code</w:t>
            </w:r>
            <w:r w:rsidRPr="004C4319">
              <w:rPr>
                <w:sz w:val="18"/>
                <w:szCs w:val="18"/>
                <w:lang w:val="fr-FR"/>
              </w:rPr>
              <w:t xml:space="preserve"> 900</w:t>
            </w:r>
          </w:p>
        </w:tc>
        <w:tc>
          <w:tcPr>
            <w:tcW w:w="670" w:type="pct"/>
            <w:tcBorders>
              <w:top w:val="nil"/>
              <w:left w:val="nil"/>
              <w:bottom w:val="nil"/>
              <w:right w:val="nil"/>
            </w:tcBorders>
            <w:vAlign w:val="center"/>
            <w:hideMark/>
          </w:tcPr>
          <w:p w14:paraId="66F3DB6C" w14:textId="77777777" w:rsidR="002E0BCA" w:rsidRPr="004C4319" w:rsidRDefault="002E0BCA" w:rsidP="00377B61">
            <w:pPr>
              <w:rPr>
                <w:sz w:val="18"/>
                <w:szCs w:val="18"/>
              </w:rPr>
            </w:pPr>
            <w:r w:rsidRPr="004C4319">
              <w:rPr>
                <w:sz w:val="18"/>
                <w:szCs w:val="18"/>
              </w:rPr>
              <w:t>325</w:t>
            </w:r>
            <w:r>
              <w:rPr>
                <w:sz w:val="18"/>
                <w:szCs w:val="18"/>
              </w:rPr>
              <w:t>.</w:t>
            </w:r>
            <w:r w:rsidRPr="004C4319">
              <w:rPr>
                <w:sz w:val="18"/>
                <w:szCs w:val="18"/>
              </w:rPr>
              <w:t>00</w:t>
            </w:r>
          </w:p>
        </w:tc>
        <w:tc>
          <w:tcPr>
            <w:tcW w:w="670" w:type="pct"/>
            <w:tcBorders>
              <w:top w:val="nil"/>
              <w:left w:val="nil"/>
              <w:bottom w:val="nil"/>
              <w:right w:val="nil"/>
            </w:tcBorders>
            <w:vAlign w:val="center"/>
            <w:hideMark/>
          </w:tcPr>
          <w:p w14:paraId="3435B380" w14:textId="77777777" w:rsidR="002E0BCA" w:rsidRPr="004C4319" w:rsidRDefault="002E0BCA" w:rsidP="00377B61">
            <w:pPr>
              <w:rPr>
                <w:sz w:val="18"/>
                <w:szCs w:val="18"/>
              </w:rPr>
            </w:pPr>
            <w:r w:rsidRPr="004C4319">
              <w:rPr>
                <w:sz w:val="18"/>
                <w:szCs w:val="18"/>
              </w:rPr>
              <w:t>25</w:t>
            </w:r>
            <w:r>
              <w:rPr>
                <w:sz w:val="18"/>
                <w:szCs w:val="18"/>
              </w:rPr>
              <w:t>.</w:t>
            </w:r>
            <w:r w:rsidRPr="004C4319">
              <w:rPr>
                <w:sz w:val="18"/>
                <w:szCs w:val="18"/>
              </w:rPr>
              <w:t>90</w:t>
            </w:r>
          </w:p>
        </w:tc>
        <w:tc>
          <w:tcPr>
            <w:tcW w:w="420" w:type="pct"/>
            <w:tcBorders>
              <w:top w:val="nil"/>
              <w:left w:val="nil"/>
              <w:bottom w:val="nil"/>
              <w:right w:val="nil"/>
            </w:tcBorders>
            <w:vAlign w:val="center"/>
            <w:hideMark/>
          </w:tcPr>
          <w:p w14:paraId="0B340A3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679D71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C4BC7E3" w14:textId="77777777" w:rsidTr="00377B61">
        <w:trPr>
          <w:trHeight w:val="480"/>
        </w:trPr>
        <w:tc>
          <w:tcPr>
            <w:tcW w:w="2820" w:type="pct"/>
            <w:tcBorders>
              <w:top w:val="nil"/>
              <w:left w:val="nil"/>
              <w:bottom w:val="nil"/>
              <w:right w:val="nil"/>
            </w:tcBorders>
            <w:vAlign w:val="center"/>
            <w:hideMark/>
          </w:tcPr>
          <w:p w14:paraId="129D3284" w14:textId="77777777" w:rsidR="002E0BCA" w:rsidRPr="004C4319" w:rsidRDefault="002E0BCA" w:rsidP="00377B61">
            <w:pPr>
              <w:rPr>
                <w:sz w:val="18"/>
                <w:szCs w:val="18"/>
              </w:rPr>
            </w:pPr>
            <w:r w:rsidRPr="004C4319">
              <w:rPr>
                <w:sz w:val="18"/>
                <w:szCs w:val="18"/>
                <w:lang w:val="en-AU"/>
              </w:rPr>
              <w:t xml:space="preserve">Value of Exports. Destined to Jericho - </w:t>
            </w:r>
            <w:r>
              <w:rPr>
                <w:sz w:val="18"/>
                <w:szCs w:val="18"/>
                <w:lang w:val="en-AU"/>
              </w:rPr>
              <w:t>Gaza Strip</w:t>
            </w:r>
            <w:r w:rsidRPr="004C4319">
              <w:rPr>
                <w:sz w:val="18"/>
                <w:szCs w:val="18"/>
                <w:lang w:val="en-AU"/>
              </w:rPr>
              <w:t xml:space="preserve">. </w:t>
            </w:r>
            <w:r w:rsidRPr="004C4319">
              <w:rPr>
                <w:sz w:val="18"/>
                <w:szCs w:val="18"/>
              </w:rPr>
              <w:t>Code 274</w:t>
            </w:r>
          </w:p>
        </w:tc>
        <w:tc>
          <w:tcPr>
            <w:tcW w:w="670" w:type="pct"/>
            <w:tcBorders>
              <w:top w:val="nil"/>
              <w:left w:val="nil"/>
              <w:bottom w:val="nil"/>
              <w:right w:val="nil"/>
            </w:tcBorders>
            <w:vAlign w:val="center"/>
            <w:hideMark/>
          </w:tcPr>
          <w:p w14:paraId="33A7A0A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40CA46E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B0F2D3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04759C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3588D569" w14:textId="77777777" w:rsidTr="00377B61">
        <w:trPr>
          <w:trHeight w:val="300"/>
        </w:trPr>
        <w:tc>
          <w:tcPr>
            <w:tcW w:w="2820" w:type="pct"/>
            <w:tcBorders>
              <w:top w:val="nil"/>
              <w:left w:val="nil"/>
              <w:bottom w:val="nil"/>
              <w:right w:val="nil"/>
            </w:tcBorders>
            <w:vAlign w:val="center"/>
            <w:hideMark/>
          </w:tcPr>
          <w:p w14:paraId="124029D5"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Vatican City</w:t>
            </w:r>
            <w:r w:rsidRPr="004C4319">
              <w:rPr>
                <w:sz w:val="18"/>
                <w:szCs w:val="18"/>
                <w:lang w:val="en-AU"/>
              </w:rPr>
              <w:t xml:space="preserve">. </w:t>
            </w:r>
            <w:r w:rsidRPr="004C4319">
              <w:rPr>
                <w:sz w:val="18"/>
                <w:szCs w:val="18"/>
              </w:rPr>
              <w:t>Code 336</w:t>
            </w:r>
          </w:p>
        </w:tc>
        <w:tc>
          <w:tcPr>
            <w:tcW w:w="670" w:type="pct"/>
            <w:tcBorders>
              <w:top w:val="nil"/>
              <w:left w:val="nil"/>
              <w:bottom w:val="nil"/>
              <w:right w:val="nil"/>
            </w:tcBorders>
            <w:vAlign w:val="center"/>
            <w:hideMark/>
          </w:tcPr>
          <w:p w14:paraId="4291947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65FA5D8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0E2968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FB673E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200A7007" w14:textId="77777777" w:rsidTr="00377B61">
        <w:trPr>
          <w:trHeight w:val="300"/>
        </w:trPr>
        <w:tc>
          <w:tcPr>
            <w:tcW w:w="2820" w:type="pct"/>
            <w:tcBorders>
              <w:top w:val="nil"/>
              <w:left w:val="nil"/>
              <w:bottom w:val="nil"/>
              <w:right w:val="nil"/>
            </w:tcBorders>
            <w:vAlign w:val="center"/>
            <w:hideMark/>
          </w:tcPr>
          <w:p w14:paraId="5D6FDFFB" w14:textId="77777777" w:rsidR="002E0BCA" w:rsidRPr="004C4319" w:rsidRDefault="002E0BCA" w:rsidP="00377B61">
            <w:pPr>
              <w:rPr>
                <w:sz w:val="18"/>
                <w:szCs w:val="18"/>
              </w:rPr>
            </w:pPr>
            <w:r w:rsidRPr="004C4319">
              <w:rPr>
                <w:sz w:val="18"/>
                <w:szCs w:val="18"/>
                <w:lang w:val="en-AU"/>
              </w:rPr>
              <w:t xml:space="preserve">Value of Exports. Destined to Colombia. </w:t>
            </w:r>
            <w:r w:rsidRPr="004C4319">
              <w:rPr>
                <w:sz w:val="18"/>
                <w:szCs w:val="18"/>
              </w:rPr>
              <w:t>Code 170</w:t>
            </w:r>
          </w:p>
        </w:tc>
        <w:tc>
          <w:tcPr>
            <w:tcW w:w="670" w:type="pct"/>
            <w:tcBorders>
              <w:top w:val="nil"/>
              <w:left w:val="nil"/>
              <w:bottom w:val="nil"/>
              <w:right w:val="nil"/>
            </w:tcBorders>
            <w:vAlign w:val="center"/>
            <w:hideMark/>
          </w:tcPr>
          <w:p w14:paraId="27F07AEC" w14:textId="77777777" w:rsidR="002E0BCA" w:rsidRPr="004C4319" w:rsidRDefault="002E0BCA" w:rsidP="00377B61">
            <w:pPr>
              <w:rPr>
                <w:sz w:val="18"/>
                <w:szCs w:val="18"/>
              </w:rPr>
            </w:pPr>
            <w:r w:rsidRPr="004C4319">
              <w:rPr>
                <w:sz w:val="18"/>
                <w:szCs w:val="18"/>
              </w:rPr>
              <w:t>8</w:t>
            </w:r>
            <w:r>
              <w:rPr>
                <w:sz w:val="18"/>
                <w:szCs w:val="18"/>
              </w:rPr>
              <w:t>,</w:t>
            </w:r>
            <w:r w:rsidRPr="004C4319">
              <w:rPr>
                <w:sz w:val="18"/>
                <w:szCs w:val="18"/>
              </w:rPr>
              <w:t>064</w:t>
            </w:r>
            <w:r>
              <w:rPr>
                <w:sz w:val="18"/>
                <w:szCs w:val="18"/>
              </w:rPr>
              <w:t>.</w:t>
            </w:r>
            <w:r w:rsidRPr="004C4319">
              <w:rPr>
                <w:sz w:val="18"/>
                <w:szCs w:val="18"/>
              </w:rPr>
              <w:t>62</w:t>
            </w:r>
          </w:p>
        </w:tc>
        <w:tc>
          <w:tcPr>
            <w:tcW w:w="670" w:type="pct"/>
            <w:tcBorders>
              <w:top w:val="nil"/>
              <w:left w:val="nil"/>
              <w:bottom w:val="nil"/>
              <w:right w:val="nil"/>
            </w:tcBorders>
            <w:vAlign w:val="center"/>
            <w:hideMark/>
          </w:tcPr>
          <w:p w14:paraId="4FA8884D" w14:textId="77777777" w:rsidR="002E0BCA" w:rsidRPr="004C4319" w:rsidRDefault="002E0BCA" w:rsidP="00377B61">
            <w:pPr>
              <w:rPr>
                <w:sz w:val="18"/>
                <w:szCs w:val="18"/>
              </w:rPr>
            </w:pPr>
            <w:r w:rsidRPr="004C4319">
              <w:rPr>
                <w:sz w:val="18"/>
                <w:szCs w:val="18"/>
              </w:rPr>
              <w:t>201</w:t>
            </w:r>
            <w:r>
              <w:rPr>
                <w:sz w:val="18"/>
                <w:szCs w:val="18"/>
              </w:rPr>
              <w:t>,</w:t>
            </w:r>
            <w:r w:rsidRPr="004C4319">
              <w:rPr>
                <w:sz w:val="18"/>
                <w:szCs w:val="18"/>
              </w:rPr>
              <w:t>011</w:t>
            </w:r>
            <w:r>
              <w:rPr>
                <w:sz w:val="18"/>
                <w:szCs w:val="18"/>
              </w:rPr>
              <w:t>.</w:t>
            </w:r>
            <w:r w:rsidRPr="004C4319">
              <w:rPr>
                <w:sz w:val="18"/>
                <w:szCs w:val="18"/>
              </w:rPr>
              <w:t>06</w:t>
            </w:r>
          </w:p>
        </w:tc>
        <w:tc>
          <w:tcPr>
            <w:tcW w:w="420" w:type="pct"/>
            <w:tcBorders>
              <w:top w:val="nil"/>
              <w:left w:val="nil"/>
              <w:bottom w:val="nil"/>
              <w:right w:val="nil"/>
            </w:tcBorders>
            <w:vAlign w:val="center"/>
            <w:hideMark/>
          </w:tcPr>
          <w:p w14:paraId="0F81C04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FBA102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10%</w:t>
            </w:r>
          </w:p>
        </w:tc>
      </w:tr>
      <w:tr w:rsidR="002E0BCA" w:rsidRPr="004C4319" w14:paraId="5E777847" w14:textId="77777777" w:rsidTr="00377B61">
        <w:trPr>
          <w:trHeight w:val="300"/>
        </w:trPr>
        <w:tc>
          <w:tcPr>
            <w:tcW w:w="2820" w:type="pct"/>
            <w:tcBorders>
              <w:top w:val="nil"/>
              <w:left w:val="nil"/>
              <w:bottom w:val="nil"/>
              <w:right w:val="nil"/>
            </w:tcBorders>
            <w:vAlign w:val="center"/>
            <w:hideMark/>
          </w:tcPr>
          <w:p w14:paraId="4B787783" w14:textId="77777777" w:rsidR="002E0BCA" w:rsidRPr="004C4319" w:rsidRDefault="002E0BCA" w:rsidP="00377B61">
            <w:pPr>
              <w:rPr>
                <w:sz w:val="18"/>
                <w:szCs w:val="18"/>
              </w:rPr>
            </w:pPr>
            <w:r w:rsidRPr="004C4319">
              <w:rPr>
                <w:sz w:val="18"/>
                <w:szCs w:val="18"/>
                <w:lang w:val="en-AU"/>
              </w:rPr>
              <w:t xml:space="preserve">Value of Exports. Destined to Comoros. </w:t>
            </w:r>
            <w:r w:rsidRPr="004C4319">
              <w:rPr>
                <w:sz w:val="18"/>
                <w:szCs w:val="18"/>
              </w:rPr>
              <w:t>Code 174</w:t>
            </w:r>
          </w:p>
        </w:tc>
        <w:tc>
          <w:tcPr>
            <w:tcW w:w="670" w:type="pct"/>
            <w:tcBorders>
              <w:top w:val="nil"/>
              <w:left w:val="nil"/>
              <w:bottom w:val="nil"/>
              <w:right w:val="nil"/>
            </w:tcBorders>
            <w:vAlign w:val="center"/>
            <w:hideMark/>
          </w:tcPr>
          <w:p w14:paraId="678DB48E"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013</w:t>
            </w:r>
            <w:r>
              <w:rPr>
                <w:sz w:val="18"/>
                <w:szCs w:val="18"/>
              </w:rPr>
              <w:t>.</w:t>
            </w:r>
            <w:r w:rsidRPr="004C4319">
              <w:rPr>
                <w:sz w:val="18"/>
                <w:szCs w:val="18"/>
              </w:rPr>
              <w:t>09</w:t>
            </w:r>
          </w:p>
        </w:tc>
        <w:tc>
          <w:tcPr>
            <w:tcW w:w="670" w:type="pct"/>
            <w:tcBorders>
              <w:top w:val="nil"/>
              <w:left w:val="nil"/>
              <w:bottom w:val="nil"/>
              <w:right w:val="nil"/>
            </w:tcBorders>
            <w:vAlign w:val="center"/>
            <w:hideMark/>
          </w:tcPr>
          <w:p w14:paraId="42548ED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0F9A7F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4ADE6A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939D6DF" w14:textId="77777777" w:rsidTr="00377B61">
        <w:trPr>
          <w:trHeight w:val="480"/>
        </w:trPr>
        <w:tc>
          <w:tcPr>
            <w:tcW w:w="2820" w:type="pct"/>
            <w:tcBorders>
              <w:top w:val="nil"/>
              <w:left w:val="nil"/>
              <w:bottom w:val="nil"/>
              <w:right w:val="nil"/>
            </w:tcBorders>
            <w:vAlign w:val="center"/>
            <w:hideMark/>
          </w:tcPr>
          <w:p w14:paraId="284E182E"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 xml:space="preserve">Destined to Congo </w:t>
            </w:r>
            <w:r w:rsidRPr="004C4319">
              <w:rPr>
                <w:sz w:val="18"/>
                <w:szCs w:val="18"/>
                <w:lang w:val="en-AU"/>
              </w:rPr>
              <w:t>(</w:t>
            </w:r>
            <w:r>
              <w:rPr>
                <w:sz w:val="18"/>
                <w:szCs w:val="18"/>
                <w:lang w:val="en-AU"/>
              </w:rPr>
              <w:t>Democratic Republic of</w:t>
            </w:r>
            <w:r w:rsidRPr="004C4319">
              <w:rPr>
                <w:sz w:val="18"/>
                <w:szCs w:val="18"/>
                <w:lang w:val="en-AU"/>
              </w:rPr>
              <w:t xml:space="preserve">). </w:t>
            </w:r>
            <w:r w:rsidRPr="004C4319">
              <w:rPr>
                <w:sz w:val="18"/>
                <w:szCs w:val="18"/>
              </w:rPr>
              <w:t>Code 180</w:t>
            </w:r>
          </w:p>
        </w:tc>
        <w:tc>
          <w:tcPr>
            <w:tcW w:w="670" w:type="pct"/>
            <w:tcBorders>
              <w:top w:val="nil"/>
              <w:left w:val="nil"/>
              <w:bottom w:val="nil"/>
              <w:right w:val="nil"/>
            </w:tcBorders>
            <w:vAlign w:val="center"/>
            <w:hideMark/>
          </w:tcPr>
          <w:p w14:paraId="5702752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454335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D42DEA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964C08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242AE6B5" w14:textId="77777777" w:rsidTr="00377B61">
        <w:trPr>
          <w:trHeight w:val="300"/>
        </w:trPr>
        <w:tc>
          <w:tcPr>
            <w:tcW w:w="2820" w:type="pct"/>
            <w:tcBorders>
              <w:top w:val="nil"/>
              <w:left w:val="nil"/>
              <w:bottom w:val="nil"/>
              <w:right w:val="nil"/>
            </w:tcBorders>
            <w:vAlign w:val="center"/>
            <w:hideMark/>
          </w:tcPr>
          <w:p w14:paraId="3AF52A30"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 xml:space="preserve">Destined to Congo </w:t>
            </w:r>
            <w:r w:rsidRPr="004C4319">
              <w:rPr>
                <w:sz w:val="18"/>
                <w:szCs w:val="18"/>
                <w:lang w:val="en-AU"/>
              </w:rPr>
              <w:t>(</w:t>
            </w:r>
            <w:r>
              <w:rPr>
                <w:sz w:val="18"/>
                <w:szCs w:val="18"/>
                <w:lang w:val="en-AU"/>
              </w:rPr>
              <w:t>Republic</w:t>
            </w:r>
            <w:r w:rsidRPr="004C4319">
              <w:rPr>
                <w:sz w:val="18"/>
                <w:szCs w:val="18"/>
                <w:lang w:val="en-AU"/>
              </w:rPr>
              <w:t xml:space="preserve">). </w:t>
            </w:r>
            <w:r w:rsidRPr="004C4319">
              <w:rPr>
                <w:sz w:val="18"/>
                <w:szCs w:val="18"/>
              </w:rPr>
              <w:t>Code 178</w:t>
            </w:r>
          </w:p>
        </w:tc>
        <w:tc>
          <w:tcPr>
            <w:tcW w:w="670" w:type="pct"/>
            <w:tcBorders>
              <w:top w:val="nil"/>
              <w:left w:val="nil"/>
              <w:bottom w:val="nil"/>
              <w:right w:val="nil"/>
            </w:tcBorders>
            <w:vAlign w:val="center"/>
            <w:hideMark/>
          </w:tcPr>
          <w:p w14:paraId="6A6052F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C5BE4A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C5F145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69B056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2DE3CE6D" w14:textId="77777777" w:rsidTr="00377B61">
        <w:trPr>
          <w:trHeight w:val="300"/>
        </w:trPr>
        <w:tc>
          <w:tcPr>
            <w:tcW w:w="2820" w:type="pct"/>
            <w:tcBorders>
              <w:top w:val="nil"/>
              <w:left w:val="nil"/>
              <w:bottom w:val="nil"/>
              <w:right w:val="nil"/>
            </w:tcBorders>
            <w:vAlign w:val="center"/>
            <w:hideMark/>
          </w:tcPr>
          <w:p w14:paraId="1CE180A1"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North Korea</w:t>
            </w:r>
            <w:r w:rsidRPr="004C4319">
              <w:rPr>
                <w:sz w:val="18"/>
                <w:szCs w:val="18"/>
                <w:lang w:val="en-AU"/>
              </w:rPr>
              <w:t xml:space="preserve">. </w:t>
            </w:r>
            <w:r w:rsidRPr="004C4319">
              <w:rPr>
                <w:sz w:val="18"/>
                <w:szCs w:val="18"/>
              </w:rPr>
              <w:t>Code 408</w:t>
            </w:r>
          </w:p>
        </w:tc>
        <w:tc>
          <w:tcPr>
            <w:tcW w:w="670" w:type="pct"/>
            <w:tcBorders>
              <w:top w:val="nil"/>
              <w:left w:val="nil"/>
              <w:bottom w:val="nil"/>
              <w:right w:val="nil"/>
            </w:tcBorders>
            <w:vAlign w:val="center"/>
            <w:hideMark/>
          </w:tcPr>
          <w:p w14:paraId="12104FE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6D6C36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8127EB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893EC7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BDC69D0" w14:textId="77777777" w:rsidTr="00377B61">
        <w:trPr>
          <w:trHeight w:val="300"/>
        </w:trPr>
        <w:tc>
          <w:tcPr>
            <w:tcW w:w="2820" w:type="pct"/>
            <w:tcBorders>
              <w:top w:val="nil"/>
              <w:left w:val="nil"/>
              <w:bottom w:val="nil"/>
              <w:right w:val="nil"/>
            </w:tcBorders>
            <w:vAlign w:val="center"/>
            <w:hideMark/>
          </w:tcPr>
          <w:p w14:paraId="1772F7BA"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South Korea</w:t>
            </w:r>
            <w:r w:rsidRPr="004C4319">
              <w:rPr>
                <w:sz w:val="18"/>
                <w:szCs w:val="18"/>
                <w:lang w:val="en-AU"/>
              </w:rPr>
              <w:t xml:space="preserve">. </w:t>
            </w:r>
            <w:r w:rsidRPr="004C4319">
              <w:rPr>
                <w:sz w:val="18"/>
                <w:szCs w:val="18"/>
              </w:rPr>
              <w:t>Code 410</w:t>
            </w:r>
          </w:p>
        </w:tc>
        <w:tc>
          <w:tcPr>
            <w:tcW w:w="670" w:type="pct"/>
            <w:tcBorders>
              <w:top w:val="nil"/>
              <w:left w:val="nil"/>
              <w:bottom w:val="nil"/>
              <w:right w:val="nil"/>
            </w:tcBorders>
            <w:vAlign w:val="center"/>
            <w:hideMark/>
          </w:tcPr>
          <w:p w14:paraId="30966307" w14:textId="77777777" w:rsidR="002E0BCA" w:rsidRPr="004C4319" w:rsidRDefault="002E0BCA" w:rsidP="00377B61">
            <w:pPr>
              <w:rPr>
                <w:sz w:val="18"/>
                <w:szCs w:val="18"/>
              </w:rPr>
            </w:pPr>
            <w:r w:rsidRPr="004C4319">
              <w:rPr>
                <w:sz w:val="18"/>
                <w:szCs w:val="18"/>
              </w:rPr>
              <w:t>38</w:t>
            </w:r>
            <w:r>
              <w:rPr>
                <w:sz w:val="18"/>
                <w:szCs w:val="18"/>
              </w:rPr>
              <w:t>,</w:t>
            </w:r>
            <w:r w:rsidRPr="004C4319">
              <w:rPr>
                <w:sz w:val="18"/>
                <w:szCs w:val="18"/>
              </w:rPr>
              <w:t>305</w:t>
            </w:r>
            <w:r>
              <w:rPr>
                <w:sz w:val="18"/>
                <w:szCs w:val="18"/>
              </w:rPr>
              <w:t>.</w:t>
            </w:r>
            <w:r w:rsidRPr="004C4319">
              <w:rPr>
                <w:sz w:val="18"/>
                <w:szCs w:val="18"/>
              </w:rPr>
              <w:t>70</w:t>
            </w:r>
          </w:p>
        </w:tc>
        <w:tc>
          <w:tcPr>
            <w:tcW w:w="670" w:type="pct"/>
            <w:tcBorders>
              <w:top w:val="nil"/>
              <w:left w:val="nil"/>
              <w:bottom w:val="nil"/>
              <w:right w:val="nil"/>
            </w:tcBorders>
            <w:vAlign w:val="center"/>
            <w:hideMark/>
          </w:tcPr>
          <w:p w14:paraId="1461CFD3" w14:textId="77777777" w:rsidR="002E0BCA" w:rsidRPr="004C4319" w:rsidRDefault="002E0BCA" w:rsidP="00377B61">
            <w:pPr>
              <w:rPr>
                <w:sz w:val="18"/>
                <w:szCs w:val="18"/>
              </w:rPr>
            </w:pPr>
            <w:r w:rsidRPr="004C4319">
              <w:rPr>
                <w:sz w:val="18"/>
                <w:szCs w:val="18"/>
              </w:rPr>
              <w:t>16</w:t>
            </w:r>
            <w:r>
              <w:rPr>
                <w:sz w:val="18"/>
                <w:szCs w:val="18"/>
              </w:rPr>
              <w:t>,</w:t>
            </w:r>
            <w:r w:rsidRPr="004C4319">
              <w:rPr>
                <w:sz w:val="18"/>
                <w:szCs w:val="18"/>
              </w:rPr>
              <w:t>806</w:t>
            </w:r>
            <w:r>
              <w:rPr>
                <w:sz w:val="18"/>
                <w:szCs w:val="18"/>
              </w:rPr>
              <w:t>.</w:t>
            </w:r>
            <w:r w:rsidRPr="004C4319">
              <w:rPr>
                <w:sz w:val="18"/>
                <w:szCs w:val="18"/>
              </w:rPr>
              <w:t>40</w:t>
            </w:r>
          </w:p>
        </w:tc>
        <w:tc>
          <w:tcPr>
            <w:tcW w:w="420" w:type="pct"/>
            <w:tcBorders>
              <w:top w:val="nil"/>
              <w:left w:val="nil"/>
              <w:bottom w:val="nil"/>
              <w:right w:val="nil"/>
            </w:tcBorders>
            <w:vAlign w:val="center"/>
            <w:hideMark/>
          </w:tcPr>
          <w:p w14:paraId="076E81A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02%</w:t>
            </w:r>
          </w:p>
        </w:tc>
        <w:tc>
          <w:tcPr>
            <w:tcW w:w="420" w:type="pct"/>
            <w:tcBorders>
              <w:top w:val="nil"/>
              <w:left w:val="nil"/>
              <w:bottom w:val="nil"/>
              <w:right w:val="nil"/>
            </w:tcBorders>
            <w:vAlign w:val="center"/>
            <w:hideMark/>
          </w:tcPr>
          <w:p w14:paraId="3571DA9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r>
      <w:tr w:rsidR="002E0BCA" w:rsidRPr="004C4319" w14:paraId="0D5AB6A7" w14:textId="77777777" w:rsidTr="00377B61">
        <w:trPr>
          <w:trHeight w:val="300"/>
        </w:trPr>
        <w:tc>
          <w:tcPr>
            <w:tcW w:w="2820" w:type="pct"/>
            <w:tcBorders>
              <w:top w:val="nil"/>
              <w:left w:val="nil"/>
              <w:bottom w:val="nil"/>
              <w:right w:val="nil"/>
            </w:tcBorders>
            <w:vAlign w:val="center"/>
            <w:hideMark/>
          </w:tcPr>
          <w:p w14:paraId="01D433EC" w14:textId="77777777" w:rsidR="002E0BCA" w:rsidRPr="004C4319" w:rsidRDefault="002E0BCA" w:rsidP="00377B61">
            <w:pPr>
              <w:rPr>
                <w:sz w:val="18"/>
                <w:szCs w:val="18"/>
              </w:rPr>
            </w:pPr>
            <w:r>
              <w:rPr>
                <w:sz w:val="18"/>
                <w:szCs w:val="18"/>
                <w:lang w:val="en-AU"/>
              </w:rPr>
              <w:lastRenderedPageBreak/>
              <w:t>Value of Exports</w:t>
            </w:r>
            <w:r w:rsidRPr="004C4319">
              <w:rPr>
                <w:sz w:val="18"/>
                <w:szCs w:val="18"/>
                <w:lang w:val="en-AU"/>
              </w:rPr>
              <w:t xml:space="preserve">. </w:t>
            </w:r>
            <w:r>
              <w:rPr>
                <w:sz w:val="18"/>
                <w:szCs w:val="18"/>
                <w:lang w:val="en-AU"/>
              </w:rPr>
              <w:t>Destined to Ivory Coast</w:t>
            </w:r>
            <w:r w:rsidRPr="004C4319">
              <w:rPr>
                <w:sz w:val="18"/>
                <w:szCs w:val="18"/>
                <w:lang w:val="en-AU"/>
              </w:rPr>
              <w:t xml:space="preserve">. </w:t>
            </w:r>
            <w:r w:rsidRPr="004C4319">
              <w:rPr>
                <w:sz w:val="18"/>
                <w:szCs w:val="18"/>
              </w:rPr>
              <w:t>Code 384</w:t>
            </w:r>
          </w:p>
        </w:tc>
        <w:tc>
          <w:tcPr>
            <w:tcW w:w="670" w:type="pct"/>
            <w:tcBorders>
              <w:top w:val="nil"/>
              <w:left w:val="nil"/>
              <w:bottom w:val="nil"/>
              <w:right w:val="nil"/>
            </w:tcBorders>
            <w:vAlign w:val="center"/>
            <w:hideMark/>
          </w:tcPr>
          <w:p w14:paraId="44D892D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43852A9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6C03C2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7D04E5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460ACB1" w14:textId="77777777" w:rsidTr="00377B61">
        <w:trPr>
          <w:trHeight w:val="300"/>
        </w:trPr>
        <w:tc>
          <w:tcPr>
            <w:tcW w:w="2820" w:type="pct"/>
            <w:tcBorders>
              <w:top w:val="nil"/>
              <w:left w:val="nil"/>
              <w:bottom w:val="nil"/>
              <w:right w:val="nil"/>
            </w:tcBorders>
            <w:vAlign w:val="center"/>
            <w:hideMark/>
          </w:tcPr>
          <w:p w14:paraId="6C1DE421" w14:textId="77777777" w:rsidR="002E0BCA" w:rsidRPr="004C4319" w:rsidRDefault="002E0BCA" w:rsidP="00377B61">
            <w:pPr>
              <w:rPr>
                <w:sz w:val="18"/>
                <w:szCs w:val="18"/>
              </w:rPr>
            </w:pPr>
            <w:r w:rsidRPr="004C4319">
              <w:rPr>
                <w:sz w:val="18"/>
                <w:szCs w:val="18"/>
                <w:lang w:val="en-AU"/>
              </w:rPr>
              <w:t xml:space="preserve">Value of Exports. Destined to Costa Rica. </w:t>
            </w:r>
            <w:r w:rsidRPr="004C4319">
              <w:rPr>
                <w:sz w:val="18"/>
                <w:szCs w:val="18"/>
              </w:rPr>
              <w:t>Code 188</w:t>
            </w:r>
          </w:p>
        </w:tc>
        <w:tc>
          <w:tcPr>
            <w:tcW w:w="670" w:type="pct"/>
            <w:tcBorders>
              <w:top w:val="nil"/>
              <w:left w:val="nil"/>
              <w:bottom w:val="nil"/>
              <w:right w:val="nil"/>
            </w:tcBorders>
            <w:vAlign w:val="center"/>
            <w:hideMark/>
          </w:tcPr>
          <w:p w14:paraId="51C5C06C"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436</w:t>
            </w:r>
            <w:r>
              <w:rPr>
                <w:sz w:val="18"/>
                <w:szCs w:val="18"/>
              </w:rPr>
              <w:t>.</w:t>
            </w:r>
            <w:r w:rsidRPr="004C4319">
              <w:rPr>
                <w:sz w:val="18"/>
                <w:szCs w:val="18"/>
              </w:rPr>
              <w:t>50</w:t>
            </w:r>
          </w:p>
        </w:tc>
        <w:tc>
          <w:tcPr>
            <w:tcW w:w="670" w:type="pct"/>
            <w:tcBorders>
              <w:top w:val="nil"/>
              <w:left w:val="nil"/>
              <w:bottom w:val="nil"/>
              <w:right w:val="nil"/>
            </w:tcBorders>
            <w:vAlign w:val="center"/>
            <w:hideMark/>
          </w:tcPr>
          <w:p w14:paraId="2A73C195" w14:textId="77777777" w:rsidR="002E0BCA" w:rsidRPr="004C4319" w:rsidRDefault="002E0BCA" w:rsidP="00377B61">
            <w:pPr>
              <w:rPr>
                <w:sz w:val="18"/>
                <w:szCs w:val="18"/>
              </w:rPr>
            </w:pPr>
            <w:r w:rsidRPr="004C4319">
              <w:rPr>
                <w:sz w:val="18"/>
                <w:szCs w:val="18"/>
              </w:rPr>
              <w:t>4</w:t>
            </w:r>
            <w:r>
              <w:rPr>
                <w:sz w:val="18"/>
                <w:szCs w:val="18"/>
              </w:rPr>
              <w:t>,</w:t>
            </w:r>
            <w:r w:rsidRPr="004C4319">
              <w:rPr>
                <w:sz w:val="18"/>
                <w:szCs w:val="18"/>
              </w:rPr>
              <w:t>202</w:t>
            </w:r>
            <w:r>
              <w:rPr>
                <w:sz w:val="18"/>
                <w:szCs w:val="18"/>
              </w:rPr>
              <w:t>.</w:t>
            </w:r>
            <w:r w:rsidRPr="004C4319">
              <w:rPr>
                <w:sz w:val="18"/>
                <w:szCs w:val="18"/>
              </w:rPr>
              <w:t>73</w:t>
            </w:r>
          </w:p>
        </w:tc>
        <w:tc>
          <w:tcPr>
            <w:tcW w:w="420" w:type="pct"/>
            <w:tcBorders>
              <w:top w:val="nil"/>
              <w:left w:val="nil"/>
              <w:bottom w:val="nil"/>
              <w:right w:val="nil"/>
            </w:tcBorders>
            <w:vAlign w:val="center"/>
            <w:hideMark/>
          </w:tcPr>
          <w:p w14:paraId="35D63C8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6DC16B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59E3A2A7" w14:textId="77777777" w:rsidTr="00377B61">
        <w:trPr>
          <w:trHeight w:val="300"/>
        </w:trPr>
        <w:tc>
          <w:tcPr>
            <w:tcW w:w="2820" w:type="pct"/>
            <w:tcBorders>
              <w:top w:val="nil"/>
              <w:left w:val="nil"/>
              <w:bottom w:val="nil"/>
              <w:right w:val="nil"/>
            </w:tcBorders>
            <w:vAlign w:val="center"/>
            <w:hideMark/>
          </w:tcPr>
          <w:p w14:paraId="3BCDFB50" w14:textId="77777777" w:rsidR="002E0BCA" w:rsidRPr="004C4319" w:rsidRDefault="002E0BCA" w:rsidP="00377B61">
            <w:pPr>
              <w:rPr>
                <w:sz w:val="18"/>
                <w:szCs w:val="18"/>
              </w:rPr>
            </w:pPr>
            <w:r w:rsidRPr="004C4319">
              <w:rPr>
                <w:sz w:val="18"/>
                <w:szCs w:val="18"/>
                <w:lang w:val="en-AU"/>
              </w:rPr>
              <w:t xml:space="preserve">Value of Exports. Destined to Croatia. </w:t>
            </w:r>
            <w:r w:rsidRPr="004C4319">
              <w:rPr>
                <w:sz w:val="18"/>
                <w:szCs w:val="18"/>
              </w:rPr>
              <w:t>Code 191</w:t>
            </w:r>
          </w:p>
        </w:tc>
        <w:tc>
          <w:tcPr>
            <w:tcW w:w="670" w:type="pct"/>
            <w:tcBorders>
              <w:top w:val="nil"/>
              <w:left w:val="nil"/>
              <w:bottom w:val="nil"/>
              <w:right w:val="nil"/>
            </w:tcBorders>
            <w:vAlign w:val="center"/>
            <w:hideMark/>
          </w:tcPr>
          <w:p w14:paraId="682EED06" w14:textId="77777777" w:rsidR="002E0BCA" w:rsidRPr="004C4319" w:rsidRDefault="002E0BCA" w:rsidP="00377B61">
            <w:pPr>
              <w:rPr>
                <w:sz w:val="18"/>
                <w:szCs w:val="18"/>
              </w:rPr>
            </w:pPr>
            <w:r w:rsidRPr="004C4319">
              <w:rPr>
                <w:sz w:val="18"/>
                <w:szCs w:val="18"/>
              </w:rPr>
              <w:t>5</w:t>
            </w:r>
            <w:r>
              <w:rPr>
                <w:sz w:val="18"/>
                <w:szCs w:val="18"/>
              </w:rPr>
              <w:t>,</w:t>
            </w:r>
            <w:r w:rsidRPr="004C4319">
              <w:rPr>
                <w:sz w:val="18"/>
                <w:szCs w:val="18"/>
              </w:rPr>
              <w:t>077</w:t>
            </w:r>
            <w:r>
              <w:rPr>
                <w:sz w:val="18"/>
                <w:szCs w:val="18"/>
              </w:rPr>
              <w:t>.</w:t>
            </w:r>
            <w:r w:rsidRPr="004C4319">
              <w:rPr>
                <w:sz w:val="18"/>
                <w:szCs w:val="18"/>
              </w:rPr>
              <w:t>18</w:t>
            </w:r>
          </w:p>
        </w:tc>
        <w:tc>
          <w:tcPr>
            <w:tcW w:w="670" w:type="pct"/>
            <w:tcBorders>
              <w:top w:val="nil"/>
              <w:left w:val="nil"/>
              <w:bottom w:val="nil"/>
              <w:right w:val="nil"/>
            </w:tcBorders>
            <w:vAlign w:val="center"/>
            <w:hideMark/>
          </w:tcPr>
          <w:p w14:paraId="6B47EB86"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470</w:t>
            </w:r>
            <w:r>
              <w:rPr>
                <w:sz w:val="18"/>
                <w:szCs w:val="18"/>
              </w:rPr>
              <w:t>.</w:t>
            </w:r>
            <w:r w:rsidRPr="004C4319">
              <w:rPr>
                <w:sz w:val="18"/>
                <w:szCs w:val="18"/>
              </w:rPr>
              <w:t>13</w:t>
            </w:r>
          </w:p>
        </w:tc>
        <w:tc>
          <w:tcPr>
            <w:tcW w:w="420" w:type="pct"/>
            <w:tcBorders>
              <w:top w:val="nil"/>
              <w:left w:val="nil"/>
              <w:bottom w:val="nil"/>
              <w:right w:val="nil"/>
            </w:tcBorders>
            <w:vAlign w:val="center"/>
            <w:hideMark/>
          </w:tcPr>
          <w:p w14:paraId="4123668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621CDD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51273A77" w14:textId="77777777" w:rsidTr="00377B61">
        <w:trPr>
          <w:trHeight w:val="300"/>
        </w:trPr>
        <w:tc>
          <w:tcPr>
            <w:tcW w:w="2820" w:type="pct"/>
            <w:tcBorders>
              <w:top w:val="nil"/>
              <w:left w:val="nil"/>
              <w:bottom w:val="nil"/>
              <w:right w:val="nil"/>
            </w:tcBorders>
            <w:vAlign w:val="center"/>
            <w:hideMark/>
          </w:tcPr>
          <w:p w14:paraId="0CE3B4D1"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Cuba</w:t>
            </w:r>
            <w:r w:rsidRPr="004C4319">
              <w:rPr>
                <w:sz w:val="18"/>
                <w:szCs w:val="18"/>
                <w:lang w:val="en-AU"/>
              </w:rPr>
              <w:t xml:space="preserve">. </w:t>
            </w:r>
            <w:r w:rsidRPr="004C4319">
              <w:rPr>
                <w:sz w:val="18"/>
                <w:szCs w:val="18"/>
              </w:rPr>
              <w:t>Code 192</w:t>
            </w:r>
          </w:p>
        </w:tc>
        <w:tc>
          <w:tcPr>
            <w:tcW w:w="670" w:type="pct"/>
            <w:tcBorders>
              <w:top w:val="nil"/>
              <w:left w:val="nil"/>
              <w:bottom w:val="nil"/>
              <w:right w:val="nil"/>
            </w:tcBorders>
            <w:vAlign w:val="center"/>
            <w:hideMark/>
          </w:tcPr>
          <w:p w14:paraId="169C68B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96A874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6D3A0B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FC9F0C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5E7793EB" w14:textId="77777777" w:rsidTr="00377B61">
        <w:trPr>
          <w:trHeight w:val="300"/>
        </w:trPr>
        <w:tc>
          <w:tcPr>
            <w:tcW w:w="2820" w:type="pct"/>
            <w:tcBorders>
              <w:top w:val="nil"/>
              <w:left w:val="nil"/>
              <w:bottom w:val="nil"/>
              <w:right w:val="nil"/>
            </w:tcBorders>
            <w:vAlign w:val="center"/>
            <w:hideMark/>
          </w:tcPr>
          <w:p w14:paraId="68FAD333" w14:textId="77777777" w:rsidR="002E0BCA" w:rsidRPr="004C4319" w:rsidRDefault="002E0BCA" w:rsidP="00377B61">
            <w:pPr>
              <w:rPr>
                <w:sz w:val="18"/>
                <w:szCs w:val="18"/>
              </w:rPr>
            </w:pPr>
            <w:r w:rsidRPr="004C4319">
              <w:rPr>
                <w:sz w:val="18"/>
                <w:szCs w:val="18"/>
                <w:lang w:val="en-AU"/>
              </w:rPr>
              <w:t xml:space="preserve">Value of Exports. Destined to Denmark. </w:t>
            </w:r>
            <w:r w:rsidRPr="004C4319">
              <w:rPr>
                <w:sz w:val="18"/>
                <w:szCs w:val="18"/>
              </w:rPr>
              <w:t>Code 208</w:t>
            </w:r>
          </w:p>
        </w:tc>
        <w:tc>
          <w:tcPr>
            <w:tcW w:w="670" w:type="pct"/>
            <w:tcBorders>
              <w:top w:val="nil"/>
              <w:left w:val="nil"/>
              <w:bottom w:val="nil"/>
              <w:right w:val="nil"/>
            </w:tcBorders>
            <w:vAlign w:val="center"/>
            <w:hideMark/>
          </w:tcPr>
          <w:p w14:paraId="798541E9" w14:textId="77777777" w:rsidR="002E0BCA" w:rsidRPr="004C4319" w:rsidRDefault="002E0BCA" w:rsidP="00377B61">
            <w:pPr>
              <w:rPr>
                <w:sz w:val="18"/>
                <w:szCs w:val="18"/>
              </w:rPr>
            </w:pPr>
            <w:r w:rsidRPr="004C4319">
              <w:rPr>
                <w:sz w:val="18"/>
                <w:szCs w:val="18"/>
              </w:rPr>
              <w:t>428</w:t>
            </w:r>
            <w:r>
              <w:rPr>
                <w:sz w:val="18"/>
                <w:szCs w:val="18"/>
              </w:rPr>
              <w:t>,</w:t>
            </w:r>
            <w:r w:rsidRPr="004C4319">
              <w:rPr>
                <w:sz w:val="18"/>
                <w:szCs w:val="18"/>
              </w:rPr>
              <w:t>712</w:t>
            </w:r>
            <w:r>
              <w:rPr>
                <w:sz w:val="18"/>
                <w:szCs w:val="18"/>
              </w:rPr>
              <w:t>.</w:t>
            </w:r>
            <w:r w:rsidRPr="004C4319">
              <w:rPr>
                <w:sz w:val="18"/>
                <w:szCs w:val="18"/>
              </w:rPr>
              <w:t>64</w:t>
            </w:r>
          </w:p>
        </w:tc>
        <w:tc>
          <w:tcPr>
            <w:tcW w:w="670" w:type="pct"/>
            <w:tcBorders>
              <w:top w:val="nil"/>
              <w:left w:val="nil"/>
              <w:bottom w:val="nil"/>
              <w:right w:val="nil"/>
            </w:tcBorders>
            <w:vAlign w:val="center"/>
            <w:hideMark/>
          </w:tcPr>
          <w:p w14:paraId="083E878D" w14:textId="77777777" w:rsidR="002E0BCA" w:rsidRPr="004C4319" w:rsidRDefault="002E0BCA" w:rsidP="00377B61">
            <w:pPr>
              <w:rPr>
                <w:sz w:val="18"/>
                <w:szCs w:val="18"/>
              </w:rPr>
            </w:pPr>
            <w:r w:rsidRPr="004C4319">
              <w:rPr>
                <w:sz w:val="18"/>
                <w:szCs w:val="18"/>
              </w:rPr>
              <w:t>108</w:t>
            </w:r>
            <w:r>
              <w:rPr>
                <w:sz w:val="18"/>
                <w:szCs w:val="18"/>
              </w:rPr>
              <w:t>,</w:t>
            </w:r>
            <w:r w:rsidRPr="004C4319">
              <w:rPr>
                <w:sz w:val="18"/>
                <w:szCs w:val="18"/>
              </w:rPr>
              <w:t>006</w:t>
            </w:r>
            <w:r>
              <w:rPr>
                <w:sz w:val="18"/>
                <w:szCs w:val="18"/>
              </w:rPr>
              <w:t>.</w:t>
            </w:r>
            <w:r w:rsidRPr="004C4319">
              <w:rPr>
                <w:sz w:val="18"/>
                <w:szCs w:val="18"/>
              </w:rPr>
              <w:t>32</w:t>
            </w:r>
          </w:p>
        </w:tc>
        <w:tc>
          <w:tcPr>
            <w:tcW w:w="420" w:type="pct"/>
            <w:tcBorders>
              <w:top w:val="nil"/>
              <w:left w:val="nil"/>
              <w:bottom w:val="nil"/>
              <w:right w:val="nil"/>
            </w:tcBorders>
            <w:vAlign w:val="center"/>
            <w:hideMark/>
          </w:tcPr>
          <w:p w14:paraId="61E2E21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22%</w:t>
            </w:r>
          </w:p>
        </w:tc>
        <w:tc>
          <w:tcPr>
            <w:tcW w:w="420" w:type="pct"/>
            <w:tcBorders>
              <w:top w:val="nil"/>
              <w:left w:val="nil"/>
              <w:bottom w:val="nil"/>
              <w:right w:val="nil"/>
            </w:tcBorders>
            <w:vAlign w:val="center"/>
            <w:hideMark/>
          </w:tcPr>
          <w:p w14:paraId="5808A38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05%</w:t>
            </w:r>
          </w:p>
        </w:tc>
      </w:tr>
      <w:tr w:rsidR="002E0BCA" w:rsidRPr="004C4319" w14:paraId="68503587" w14:textId="77777777" w:rsidTr="00377B61">
        <w:trPr>
          <w:trHeight w:val="300"/>
        </w:trPr>
        <w:tc>
          <w:tcPr>
            <w:tcW w:w="2820" w:type="pct"/>
            <w:tcBorders>
              <w:top w:val="nil"/>
              <w:left w:val="nil"/>
              <w:bottom w:val="nil"/>
              <w:right w:val="nil"/>
            </w:tcBorders>
            <w:vAlign w:val="center"/>
            <w:hideMark/>
          </w:tcPr>
          <w:p w14:paraId="2C727896" w14:textId="77777777" w:rsidR="002E0BCA" w:rsidRPr="004C4319" w:rsidRDefault="002E0BCA" w:rsidP="00377B61">
            <w:pPr>
              <w:rPr>
                <w:sz w:val="18"/>
                <w:szCs w:val="18"/>
              </w:rPr>
            </w:pPr>
            <w:r w:rsidRPr="004C4319">
              <w:rPr>
                <w:sz w:val="18"/>
                <w:szCs w:val="18"/>
                <w:lang w:val="en-AU"/>
              </w:rPr>
              <w:t xml:space="preserve">Value of Exports. Destined to Djibouti. </w:t>
            </w:r>
            <w:r w:rsidRPr="004C4319">
              <w:rPr>
                <w:sz w:val="18"/>
                <w:szCs w:val="18"/>
              </w:rPr>
              <w:t>Code 262</w:t>
            </w:r>
          </w:p>
        </w:tc>
        <w:tc>
          <w:tcPr>
            <w:tcW w:w="670" w:type="pct"/>
            <w:tcBorders>
              <w:top w:val="nil"/>
              <w:left w:val="nil"/>
              <w:bottom w:val="nil"/>
              <w:right w:val="nil"/>
            </w:tcBorders>
            <w:vAlign w:val="center"/>
            <w:hideMark/>
          </w:tcPr>
          <w:p w14:paraId="3E88E0A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41EDEB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F5355A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B0A61A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2D4EABBE" w14:textId="77777777" w:rsidTr="00377B61">
        <w:trPr>
          <w:trHeight w:val="300"/>
        </w:trPr>
        <w:tc>
          <w:tcPr>
            <w:tcW w:w="2820" w:type="pct"/>
            <w:tcBorders>
              <w:top w:val="nil"/>
              <w:left w:val="nil"/>
              <w:bottom w:val="nil"/>
              <w:right w:val="nil"/>
            </w:tcBorders>
            <w:vAlign w:val="center"/>
            <w:hideMark/>
          </w:tcPr>
          <w:p w14:paraId="6822664A" w14:textId="77777777" w:rsidR="002E0BCA" w:rsidRPr="004C4319" w:rsidRDefault="002E0BCA" w:rsidP="00377B61">
            <w:pPr>
              <w:rPr>
                <w:sz w:val="18"/>
                <w:szCs w:val="18"/>
              </w:rPr>
            </w:pPr>
            <w:r w:rsidRPr="004C4319">
              <w:rPr>
                <w:sz w:val="18"/>
                <w:szCs w:val="18"/>
                <w:lang w:val="en-AU"/>
              </w:rPr>
              <w:t xml:space="preserve">Value of Exports. Destined to Dominican. </w:t>
            </w:r>
            <w:r w:rsidRPr="004C4319">
              <w:rPr>
                <w:sz w:val="18"/>
                <w:szCs w:val="18"/>
              </w:rPr>
              <w:t>Code 212</w:t>
            </w:r>
          </w:p>
        </w:tc>
        <w:tc>
          <w:tcPr>
            <w:tcW w:w="670" w:type="pct"/>
            <w:tcBorders>
              <w:top w:val="nil"/>
              <w:left w:val="nil"/>
              <w:bottom w:val="nil"/>
              <w:right w:val="nil"/>
            </w:tcBorders>
            <w:vAlign w:val="center"/>
            <w:hideMark/>
          </w:tcPr>
          <w:p w14:paraId="0ABB147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460C6B60" w14:textId="77777777" w:rsidR="002E0BCA" w:rsidRPr="004C4319" w:rsidRDefault="002E0BCA" w:rsidP="00377B61">
            <w:pPr>
              <w:rPr>
                <w:sz w:val="18"/>
                <w:szCs w:val="18"/>
              </w:rPr>
            </w:pPr>
            <w:r w:rsidRPr="004C4319">
              <w:rPr>
                <w:sz w:val="18"/>
                <w:szCs w:val="18"/>
              </w:rPr>
              <w:t>5</w:t>
            </w:r>
            <w:r>
              <w:rPr>
                <w:sz w:val="18"/>
                <w:szCs w:val="18"/>
              </w:rPr>
              <w:t>,</w:t>
            </w:r>
            <w:r w:rsidRPr="004C4319">
              <w:rPr>
                <w:sz w:val="18"/>
                <w:szCs w:val="18"/>
              </w:rPr>
              <w:t>576</w:t>
            </w:r>
            <w:r>
              <w:rPr>
                <w:sz w:val="18"/>
                <w:szCs w:val="18"/>
              </w:rPr>
              <w:t>.</w:t>
            </w:r>
            <w:r w:rsidRPr="004C4319">
              <w:rPr>
                <w:sz w:val="18"/>
                <w:szCs w:val="18"/>
              </w:rPr>
              <w:t>33</w:t>
            </w:r>
          </w:p>
        </w:tc>
        <w:tc>
          <w:tcPr>
            <w:tcW w:w="420" w:type="pct"/>
            <w:tcBorders>
              <w:top w:val="nil"/>
              <w:left w:val="nil"/>
              <w:bottom w:val="nil"/>
              <w:right w:val="nil"/>
            </w:tcBorders>
            <w:vAlign w:val="center"/>
            <w:hideMark/>
          </w:tcPr>
          <w:p w14:paraId="6580156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DC2980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0887666" w14:textId="77777777" w:rsidTr="00377B61">
        <w:trPr>
          <w:trHeight w:val="300"/>
        </w:trPr>
        <w:tc>
          <w:tcPr>
            <w:tcW w:w="2820" w:type="pct"/>
            <w:tcBorders>
              <w:top w:val="nil"/>
              <w:left w:val="nil"/>
              <w:bottom w:val="nil"/>
              <w:right w:val="nil"/>
            </w:tcBorders>
            <w:vAlign w:val="center"/>
            <w:hideMark/>
          </w:tcPr>
          <w:p w14:paraId="3E1F6D38"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Dominican Republic</w:t>
            </w:r>
            <w:r w:rsidRPr="004C4319">
              <w:rPr>
                <w:sz w:val="18"/>
                <w:szCs w:val="18"/>
                <w:lang w:val="en-AU"/>
              </w:rPr>
              <w:t xml:space="preserve">. </w:t>
            </w:r>
            <w:r w:rsidRPr="004C4319">
              <w:rPr>
                <w:sz w:val="18"/>
                <w:szCs w:val="18"/>
              </w:rPr>
              <w:t>Code 214</w:t>
            </w:r>
          </w:p>
        </w:tc>
        <w:tc>
          <w:tcPr>
            <w:tcW w:w="670" w:type="pct"/>
            <w:tcBorders>
              <w:top w:val="nil"/>
              <w:left w:val="nil"/>
              <w:bottom w:val="nil"/>
              <w:right w:val="nil"/>
            </w:tcBorders>
            <w:vAlign w:val="center"/>
            <w:hideMark/>
          </w:tcPr>
          <w:p w14:paraId="56ADC4F9" w14:textId="77777777" w:rsidR="002E0BCA" w:rsidRPr="004C4319" w:rsidRDefault="002E0BCA" w:rsidP="00377B61">
            <w:pPr>
              <w:rPr>
                <w:sz w:val="18"/>
                <w:szCs w:val="18"/>
              </w:rPr>
            </w:pPr>
            <w:r w:rsidRPr="004C4319">
              <w:rPr>
                <w:sz w:val="18"/>
                <w:szCs w:val="18"/>
              </w:rPr>
              <w:t>149</w:t>
            </w:r>
            <w:r>
              <w:rPr>
                <w:sz w:val="18"/>
                <w:szCs w:val="18"/>
              </w:rPr>
              <w:t>.</w:t>
            </w:r>
            <w:r w:rsidRPr="004C4319">
              <w:rPr>
                <w:sz w:val="18"/>
                <w:szCs w:val="18"/>
              </w:rPr>
              <w:t>95</w:t>
            </w:r>
          </w:p>
        </w:tc>
        <w:tc>
          <w:tcPr>
            <w:tcW w:w="670" w:type="pct"/>
            <w:tcBorders>
              <w:top w:val="nil"/>
              <w:left w:val="nil"/>
              <w:bottom w:val="nil"/>
              <w:right w:val="nil"/>
            </w:tcBorders>
            <w:vAlign w:val="center"/>
            <w:hideMark/>
          </w:tcPr>
          <w:p w14:paraId="636A772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66AB05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5FC063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B0064F0" w14:textId="77777777" w:rsidTr="00377B61">
        <w:trPr>
          <w:trHeight w:val="300"/>
        </w:trPr>
        <w:tc>
          <w:tcPr>
            <w:tcW w:w="2820" w:type="pct"/>
            <w:tcBorders>
              <w:top w:val="nil"/>
              <w:left w:val="nil"/>
              <w:bottom w:val="nil"/>
              <w:right w:val="nil"/>
            </w:tcBorders>
            <w:vAlign w:val="center"/>
            <w:hideMark/>
          </w:tcPr>
          <w:p w14:paraId="3E332D40" w14:textId="77777777" w:rsidR="002E0BCA" w:rsidRPr="004C4319" w:rsidRDefault="002E0BCA" w:rsidP="00377B61">
            <w:pPr>
              <w:rPr>
                <w:sz w:val="18"/>
                <w:szCs w:val="18"/>
                <w:lang w:val="fr-FR"/>
              </w:rPr>
            </w:pPr>
            <w:r w:rsidRPr="004C4319">
              <w:rPr>
                <w:sz w:val="18"/>
                <w:szCs w:val="18"/>
                <w:lang w:val="en-AU"/>
              </w:rPr>
              <w:t xml:space="preserve">Value of Exports. Destined to USA. </w:t>
            </w:r>
            <w:r>
              <w:rPr>
                <w:sz w:val="18"/>
                <w:szCs w:val="18"/>
                <w:lang w:val="fr-FR"/>
              </w:rPr>
              <w:t>Code</w:t>
            </w:r>
            <w:r w:rsidRPr="004C4319">
              <w:rPr>
                <w:sz w:val="18"/>
                <w:szCs w:val="18"/>
                <w:lang w:val="fr-FR"/>
              </w:rPr>
              <w:t xml:space="preserve"> 840</w:t>
            </w:r>
          </w:p>
        </w:tc>
        <w:tc>
          <w:tcPr>
            <w:tcW w:w="670" w:type="pct"/>
            <w:tcBorders>
              <w:top w:val="nil"/>
              <w:left w:val="nil"/>
              <w:bottom w:val="nil"/>
              <w:right w:val="nil"/>
            </w:tcBorders>
            <w:vAlign w:val="center"/>
            <w:hideMark/>
          </w:tcPr>
          <w:p w14:paraId="4C5BD660" w14:textId="77777777" w:rsidR="002E0BCA" w:rsidRPr="004C4319" w:rsidRDefault="002E0BCA" w:rsidP="00377B61">
            <w:pPr>
              <w:rPr>
                <w:sz w:val="18"/>
                <w:szCs w:val="18"/>
              </w:rPr>
            </w:pPr>
            <w:r w:rsidRPr="004C4319">
              <w:rPr>
                <w:sz w:val="18"/>
                <w:szCs w:val="18"/>
              </w:rPr>
              <w:t>6</w:t>
            </w:r>
            <w:r>
              <w:rPr>
                <w:sz w:val="18"/>
                <w:szCs w:val="18"/>
              </w:rPr>
              <w:t>,</w:t>
            </w:r>
            <w:r w:rsidRPr="004C4319">
              <w:rPr>
                <w:sz w:val="18"/>
                <w:szCs w:val="18"/>
              </w:rPr>
              <w:t>102</w:t>
            </w:r>
            <w:r>
              <w:rPr>
                <w:sz w:val="18"/>
                <w:szCs w:val="18"/>
              </w:rPr>
              <w:t>,</w:t>
            </w:r>
            <w:r w:rsidRPr="004C4319">
              <w:rPr>
                <w:sz w:val="18"/>
                <w:szCs w:val="18"/>
              </w:rPr>
              <w:t>833</w:t>
            </w:r>
            <w:r>
              <w:rPr>
                <w:sz w:val="18"/>
                <w:szCs w:val="18"/>
              </w:rPr>
              <w:t>.</w:t>
            </w:r>
            <w:r w:rsidRPr="004C4319">
              <w:rPr>
                <w:sz w:val="18"/>
                <w:szCs w:val="18"/>
              </w:rPr>
              <w:t>56</w:t>
            </w:r>
          </w:p>
        </w:tc>
        <w:tc>
          <w:tcPr>
            <w:tcW w:w="670" w:type="pct"/>
            <w:tcBorders>
              <w:top w:val="nil"/>
              <w:left w:val="nil"/>
              <w:bottom w:val="nil"/>
              <w:right w:val="nil"/>
            </w:tcBorders>
            <w:vAlign w:val="center"/>
            <w:hideMark/>
          </w:tcPr>
          <w:p w14:paraId="7A3C10D1" w14:textId="77777777" w:rsidR="002E0BCA" w:rsidRPr="004C4319" w:rsidRDefault="002E0BCA" w:rsidP="00377B61">
            <w:pPr>
              <w:rPr>
                <w:sz w:val="18"/>
                <w:szCs w:val="18"/>
              </w:rPr>
            </w:pPr>
            <w:r w:rsidRPr="004C4319">
              <w:rPr>
                <w:sz w:val="18"/>
                <w:szCs w:val="18"/>
              </w:rPr>
              <w:t>5</w:t>
            </w:r>
            <w:r>
              <w:rPr>
                <w:sz w:val="18"/>
                <w:szCs w:val="18"/>
              </w:rPr>
              <w:t>,</w:t>
            </w:r>
            <w:r w:rsidRPr="004C4319">
              <w:rPr>
                <w:sz w:val="18"/>
                <w:szCs w:val="18"/>
              </w:rPr>
              <w:t>484</w:t>
            </w:r>
            <w:r>
              <w:rPr>
                <w:sz w:val="18"/>
                <w:szCs w:val="18"/>
              </w:rPr>
              <w:t>,</w:t>
            </w:r>
            <w:r w:rsidRPr="004C4319">
              <w:rPr>
                <w:sz w:val="18"/>
                <w:szCs w:val="18"/>
              </w:rPr>
              <w:t>650</w:t>
            </w:r>
            <w:r>
              <w:rPr>
                <w:sz w:val="18"/>
                <w:szCs w:val="18"/>
              </w:rPr>
              <w:t>.</w:t>
            </w:r>
            <w:r w:rsidRPr="004C4319">
              <w:rPr>
                <w:sz w:val="18"/>
                <w:szCs w:val="18"/>
              </w:rPr>
              <w:t>76</w:t>
            </w:r>
          </w:p>
        </w:tc>
        <w:tc>
          <w:tcPr>
            <w:tcW w:w="420" w:type="pct"/>
            <w:tcBorders>
              <w:top w:val="nil"/>
              <w:left w:val="nil"/>
              <w:bottom w:val="nil"/>
              <w:right w:val="nil"/>
            </w:tcBorders>
            <w:vAlign w:val="center"/>
            <w:hideMark/>
          </w:tcPr>
          <w:p w14:paraId="6D5E0A00"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12%</w:t>
            </w:r>
          </w:p>
        </w:tc>
        <w:tc>
          <w:tcPr>
            <w:tcW w:w="420" w:type="pct"/>
            <w:tcBorders>
              <w:top w:val="nil"/>
              <w:left w:val="nil"/>
              <w:bottom w:val="nil"/>
              <w:right w:val="nil"/>
            </w:tcBorders>
            <w:vAlign w:val="center"/>
            <w:hideMark/>
          </w:tcPr>
          <w:p w14:paraId="4BB28761"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78%</w:t>
            </w:r>
          </w:p>
        </w:tc>
      </w:tr>
      <w:tr w:rsidR="002E0BCA" w:rsidRPr="004C4319" w14:paraId="241AC58F" w14:textId="77777777" w:rsidTr="00377B61">
        <w:trPr>
          <w:trHeight w:val="300"/>
        </w:trPr>
        <w:tc>
          <w:tcPr>
            <w:tcW w:w="2820" w:type="pct"/>
            <w:tcBorders>
              <w:top w:val="nil"/>
              <w:left w:val="nil"/>
              <w:bottom w:val="nil"/>
              <w:right w:val="nil"/>
            </w:tcBorders>
            <w:vAlign w:val="center"/>
            <w:hideMark/>
          </w:tcPr>
          <w:p w14:paraId="792D16B6" w14:textId="77777777" w:rsidR="002E0BCA" w:rsidRPr="004C4319" w:rsidRDefault="002E0BCA" w:rsidP="00377B61">
            <w:pPr>
              <w:rPr>
                <w:sz w:val="18"/>
                <w:szCs w:val="18"/>
              </w:rPr>
            </w:pPr>
            <w:r w:rsidRPr="004C4319">
              <w:rPr>
                <w:sz w:val="18"/>
                <w:szCs w:val="18"/>
                <w:lang w:val="en-AU"/>
              </w:rPr>
              <w:t xml:space="preserve">Value of Exports. Destined to Egypt. </w:t>
            </w:r>
            <w:r w:rsidRPr="004C4319">
              <w:rPr>
                <w:sz w:val="18"/>
                <w:szCs w:val="18"/>
              </w:rPr>
              <w:t>Code 818</w:t>
            </w:r>
          </w:p>
        </w:tc>
        <w:tc>
          <w:tcPr>
            <w:tcW w:w="670" w:type="pct"/>
            <w:tcBorders>
              <w:top w:val="nil"/>
              <w:left w:val="nil"/>
              <w:bottom w:val="nil"/>
              <w:right w:val="nil"/>
            </w:tcBorders>
            <w:vAlign w:val="center"/>
            <w:hideMark/>
          </w:tcPr>
          <w:p w14:paraId="51CD47EA" w14:textId="77777777" w:rsidR="002E0BCA" w:rsidRPr="004C4319" w:rsidRDefault="002E0BCA" w:rsidP="00377B61">
            <w:pPr>
              <w:rPr>
                <w:sz w:val="18"/>
                <w:szCs w:val="18"/>
              </w:rPr>
            </w:pPr>
            <w:r w:rsidRPr="004C4319">
              <w:rPr>
                <w:sz w:val="18"/>
                <w:szCs w:val="18"/>
              </w:rPr>
              <w:t>69</w:t>
            </w:r>
            <w:r>
              <w:rPr>
                <w:sz w:val="18"/>
                <w:szCs w:val="18"/>
              </w:rPr>
              <w:t>,</w:t>
            </w:r>
            <w:r w:rsidRPr="004C4319">
              <w:rPr>
                <w:sz w:val="18"/>
                <w:szCs w:val="18"/>
              </w:rPr>
              <w:t>004</w:t>
            </w:r>
            <w:r>
              <w:rPr>
                <w:sz w:val="18"/>
                <w:szCs w:val="18"/>
              </w:rPr>
              <w:t>.</w:t>
            </w:r>
            <w:r w:rsidRPr="004C4319">
              <w:rPr>
                <w:sz w:val="18"/>
                <w:szCs w:val="18"/>
              </w:rPr>
              <w:t>11</w:t>
            </w:r>
          </w:p>
        </w:tc>
        <w:tc>
          <w:tcPr>
            <w:tcW w:w="670" w:type="pct"/>
            <w:tcBorders>
              <w:top w:val="nil"/>
              <w:left w:val="nil"/>
              <w:bottom w:val="nil"/>
              <w:right w:val="nil"/>
            </w:tcBorders>
            <w:vAlign w:val="center"/>
            <w:hideMark/>
          </w:tcPr>
          <w:p w14:paraId="4B4CC954" w14:textId="77777777" w:rsidR="002E0BCA" w:rsidRPr="004C4319" w:rsidRDefault="002E0BCA" w:rsidP="00377B61">
            <w:pPr>
              <w:rPr>
                <w:sz w:val="18"/>
                <w:szCs w:val="18"/>
              </w:rPr>
            </w:pPr>
            <w:r w:rsidRPr="004C4319">
              <w:rPr>
                <w:sz w:val="18"/>
                <w:szCs w:val="18"/>
              </w:rPr>
              <w:t>66</w:t>
            </w:r>
            <w:r>
              <w:rPr>
                <w:sz w:val="18"/>
                <w:szCs w:val="18"/>
              </w:rPr>
              <w:t>.</w:t>
            </w:r>
            <w:r w:rsidRPr="004C4319">
              <w:rPr>
                <w:sz w:val="18"/>
                <w:szCs w:val="18"/>
              </w:rPr>
              <w:t>80</w:t>
            </w:r>
          </w:p>
        </w:tc>
        <w:tc>
          <w:tcPr>
            <w:tcW w:w="420" w:type="pct"/>
            <w:tcBorders>
              <w:top w:val="nil"/>
              <w:left w:val="nil"/>
              <w:bottom w:val="nil"/>
              <w:right w:val="nil"/>
            </w:tcBorders>
            <w:vAlign w:val="center"/>
            <w:hideMark/>
          </w:tcPr>
          <w:p w14:paraId="5BD475E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c>
          <w:tcPr>
            <w:tcW w:w="420" w:type="pct"/>
            <w:tcBorders>
              <w:top w:val="nil"/>
              <w:left w:val="nil"/>
              <w:bottom w:val="nil"/>
              <w:right w:val="nil"/>
            </w:tcBorders>
            <w:vAlign w:val="center"/>
            <w:hideMark/>
          </w:tcPr>
          <w:p w14:paraId="00BB14D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74A5671" w14:textId="77777777" w:rsidTr="00377B61">
        <w:trPr>
          <w:trHeight w:val="300"/>
        </w:trPr>
        <w:tc>
          <w:tcPr>
            <w:tcW w:w="2820" w:type="pct"/>
            <w:tcBorders>
              <w:top w:val="nil"/>
              <w:left w:val="nil"/>
              <w:bottom w:val="nil"/>
              <w:right w:val="nil"/>
            </w:tcBorders>
            <w:vAlign w:val="center"/>
            <w:hideMark/>
          </w:tcPr>
          <w:p w14:paraId="3219CFCD" w14:textId="77777777" w:rsidR="002E0BCA" w:rsidRPr="004C4319" w:rsidRDefault="002E0BCA" w:rsidP="00377B61">
            <w:pPr>
              <w:rPr>
                <w:sz w:val="18"/>
                <w:szCs w:val="18"/>
              </w:rPr>
            </w:pPr>
            <w:r w:rsidRPr="004C4319">
              <w:rPr>
                <w:sz w:val="18"/>
                <w:szCs w:val="18"/>
                <w:lang w:val="en-AU"/>
              </w:rPr>
              <w:t xml:space="preserve">Value of Exports. Destined to El Salvador. </w:t>
            </w:r>
            <w:r w:rsidRPr="004C4319">
              <w:rPr>
                <w:sz w:val="18"/>
                <w:szCs w:val="18"/>
              </w:rPr>
              <w:t>Code 222</w:t>
            </w:r>
          </w:p>
        </w:tc>
        <w:tc>
          <w:tcPr>
            <w:tcW w:w="670" w:type="pct"/>
            <w:tcBorders>
              <w:top w:val="nil"/>
              <w:left w:val="nil"/>
              <w:bottom w:val="nil"/>
              <w:right w:val="nil"/>
            </w:tcBorders>
            <w:vAlign w:val="center"/>
            <w:hideMark/>
          </w:tcPr>
          <w:p w14:paraId="2345AA14"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139</w:t>
            </w:r>
            <w:r>
              <w:rPr>
                <w:sz w:val="18"/>
                <w:szCs w:val="18"/>
              </w:rPr>
              <w:t>,</w:t>
            </w:r>
            <w:r w:rsidRPr="004C4319">
              <w:rPr>
                <w:sz w:val="18"/>
                <w:szCs w:val="18"/>
              </w:rPr>
              <w:t>046</w:t>
            </w:r>
            <w:r>
              <w:rPr>
                <w:sz w:val="18"/>
                <w:szCs w:val="18"/>
              </w:rPr>
              <w:t>.</w:t>
            </w:r>
            <w:r w:rsidRPr="004C4319">
              <w:rPr>
                <w:sz w:val="18"/>
                <w:szCs w:val="18"/>
              </w:rPr>
              <w:t>85</w:t>
            </w:r>
          </w:p>
        </w:tc>
        <w:tc>
          <w:tcPr>
            <w:tcW w:w="670" w:type="pct"/>
            <w:tcBorders>
              <w:top w:val="nil"/>
              <w:left w:val="nil"/>
              <w:bottom w:val="nil"/>
              <w:right w:val="nil"/>
            </w:tcBorders>
            <w:vAlign w:val="center"/>
            <w:hideMark/>
          </w:tcPr>
          <w:p w14:paraId="429A7EBF" w14:textId="77777777" w:rsidR="002E0BCA" w:rsidRPr="004C4319" w:rsidRDefault="002E0BCA" w:rsidP="00377B61">
            <w:pPr>
              <w:rPr>
                <w:sz w:val="18"/>
                <w:szCs w:val="18"/>
              </w:rPr>
            </w:pPr>
            <w:r w:rsidRPr="004C4319">
              <w:rPr>
                <w:sz w:val="18"/>
                <w:szCs w:val="18"/>
              </w:rPr>
              <w:t>348</w:t>
            </w:r>
            <w:r>
              <w:rPr>
                <w:sz w:val="18"/>
                <w:szCs w:val="18"/>
              </w:rPr>
              <w:t>,</w:t>
            </w:r>
            <w:r w:rsidRPr="004C4319">
              <w:rPr>
                <w:sz w:val="18"/>
                <w:szCs w:val="18"/>
              </w:rPr>
              <w:t>828</w:t>
            </w:r>
            <w:r>
              <w:rPr>
                <w:sz w:val="18"/>
                <w:szCs w:val="18"/>
              </w:rPr>
              <w:t>.</w:t>
            </w:r>
            <w:r w:rsidRPr="004C4319">
              <w:rPr>
                <w:sz w:val="18"/>
                <w:szCs w:val="18"/>
              </w:rPr>
              <w:t>13</w:t>
            </w:r>
          </w:p>
        </w:tc>
        <w:tc>
          <w:tcPr>
            <w:tcW w:w="420" w:type="pct"/>
            <w:tcBorders>
              <w:top w:val="nil"/>
              <w:left w:val="nil"/>
              <w:bottom w:val="nil"/>
              <w:right w:val="nil"/>
            </w:tcBorders>
            <w:vAlign w:val="center"/>
            <w:hideMark/>
          </w:tcPr>
          <w:p w14:paraId="3BFD2D6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58%</w:t>
            </w:r>
          </w:p>
        </w:tc>
        <w:tc>
          <w:tcPr>
            <w:tcW w:w="420" w:type="pct"/>
            <w:tcBorders>
              <w:top w:val="nil"/>
              <w:left w:val="nil"/>
              <w:bottom w:val="nil"/>
              <w:right w:val="nil"/>
            </w:tcBorders>
            <w:vAlign w:val="center"/>
            <w:hideMark/>
          </w:tcPr>
          <w:p w14:paraId="7AC4B46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18%</w:t>
            </w:r>
          </w:p>
        </w:tc>
      </w:tr>
      <w:tr w:rsidR="002E0BCA" w:rsidRPr="004C4319" w14:paraId="1F81B35D" w14:textId="77777777" w:rsidTr="00377B61">
        <w:trPr>
          <w:trHeight w:val="300"/>
        </w:trPr>
        <w:tc>
          <w:tcPr>
            <w:tcW w:w="2820" w:type="pct"/>
            <w:tcBorders>
              <w:top w:val="nil"/>
              <w:left w:val="nil"/>
              <w:bottom w:val="nil"/>
              <w:right w:val="nil"/>
            </w:tcBorders>
            <w:vAlign w:val="center"/>
            <w:hideMark/>
          </w:tcPr>
          <w:p w14:paraId="29E32AB5"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United Arab Emirates</w:t>
            </w:r>
            <w:r w:rsidRPr="004C4319">
              <w:rPr>
                <w:sz w:val="18"/>
                <w:szCs w:val="18"/>
                <w:lang w:val="en-AU"/>
              </w:rPr>
              <w:t xml:space="preserve">. </w:t>
            </w:r>
            <w:r w:rsidRPr="004C4319">
              <w:rPr>
                <w:sz w:val="18"/>
                <w:szCs w:val="18"/>
              </w:rPr>
              <w:t>Code 784</w:t>
            </w:r>
          </w:p>
        </w:tc>
        <w:tc>
          <w:tcPr>
            <w:tcW w:w="670" w:type="pct"/>
            <w:tcBorders>
              <w:top w:val="nil"/>
              <w:left w:val="nil"/>
              <w:bottom w:val="nil"/>
              <w:right w:val="nil"/>
            </w:tcBorders>
            <w:vAlign w:val="center"/>
            <w:hideMark/>
          </w:tcPr>
          <w:p w14:paraId="0AEA2CB0" w14:textId="77777777" w:rsidR="002E0BCA" w:rsidRPr="004C4319" w:rsidRDefault="002E0BCA" w:rsidP="00377B61">
            <w:pPr>
              <w:rPr>
                <w:sz w:val="18"/>
                <w:szCs w:val="18"/>
              </w:rPr>
            </w:pPr>
            <w:r w:rsidRPr="004C4319">
              <w:rPr>
                <w:sz w:val="18"/>
                <w:szCs w:val="18"/>
              </w:rPr>
              <w:t>4</w:t>
            </w:r>
            <w:r>
              <w:rPr>
                <w:sz w:val="18"/>
                <w:szCs w:val="18"/>
              </w:rPr>
              <w:t>,</w:t>
            </w:r>
            <w:r w:rsidRPr="004C4319">
              <w:rPr>
                <w:sz w:val="18"/>
                <w:szCs w:val="18"/>
              </w:rPr>
              <w:t>231</w:t>
            </w:r>
            <w:r>
              <w:rPr>
                <w:sz w:val="18"/>
                <w:szCs w:val="18"/>
              </w:rPr>
              <w:t>,</w:t>
            </w:r>
            <w:r w:rsidRPr="004C4319">
              <w:rPr>
                <w:sz w:val="18"/>
                <w:szCs w:val="18"/>
              </w:rPr>
              <w:t>375</w:t>
            </w:r>
            <w:r>
              <w:rPr>
                <w:sz w:val="18"/>
                <w:szCs w:val="18"/>
              </w:rPr>
              <w:t>.</w:t>
            </w:r>
            <w:r w:rsidRPr="004C4319">
              <w:rPr>
                <w:sz w:val="18"/>
                <w:szCs w:val="18"/>
              </w:rPr>
              <w:t>77</w:t>
            </w:r>
          </w:p>
        </w:tc>
        <w:tc>
          <w:tcPr>
            <w:tcW w:w="670" w:type="pct"/>
            <w:tcBorders>
              <w:top w:val="nil"/>
              <w:left w:val="nil"/>
              <w:bottom w:val="nil"/>
              <w:right w:val="nil"/>
            </w:tcBorders>
            <w:vAlign w:val="center"/>
            <w:hideMark/>
          </w:tcPr>
          <w:p w14:paraId="54C101A0"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944</w:t>
            </w:r>
            <w:r>
              <w:rPr>
                <w:sz w:val="18"/>
                <w:szCs w:val="18"/>
              </w:rPr>
              <w:t>,</w:t>
            </w:r>
            <w:r w:rsidRPr="004C4319">
              <w:rPr>
                <w:sz w:val="18"/>
                <w:szCs w:val="18"/>
              </w:rPr>
              <w:t>795</w:t>
            </w:r>
            <w:r>
              <w:rPr>
                <w:sz w:val="18"/>
                <w:szCs w:val="18"/>
              </w:rPr>
              <w:t>.</w:t>
            </w:r>
            <w:r w:rsidRPr="004C4319">
              <w:rPr>
                <w:sz w:val="18"/>
                <w:szCs w:val="18"/>
              </w:rPr>
              <w:t>88</w:t>
            </w:r>
          </w:p>
        </w:tc>
        <w:tc>
          <w:tcPr>
            <w:tcW w:w="420" w:type="pct"/>
            <w:tcBorders>
              <w:top w:val="nil"/>
              <w:left w:val="nil"/>
              <w:bottom w:val="nil"/>
              <w:right w:val="nil"/>
            </w:tcBorders>
            <w:vAlign w:val="center"/>
            <w:hideMark/>
          </w:tcPr>
          <w:p w14:paraId="0B683EFB"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16%</w:t>
            </w:r>
          </w:p>
        </w:tc>
        <w:tc>
          <w:tcPr>
            <w:tcW w:w="420" w:type="pct"/>
            <w:tcBorders>
              <w:top w:val="nil"/>
              <w:left w:val="nil"/>
              <w:bottom w:val="nil"/>
              <w:right w:val="nil"/>
            </w:tcBorders>
            <w:vAlign w:val="center"/>
            <w:hideMark/>
          </w:tcPr>
          <w:p w14:paraId="3944CD3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99%</w:t>
            </w:r>
          </w:p>
        </w:tc>
      </w:tr>
      <w:tr w:rsidR="002E0BCA" w:rsidRPr="004C4319" w14:paraId="2CE33DDA" w14:textId="77777777" w:rsidTr="00377B61">
        <w:trPr>
          <w:trHeight w:val="300"/>
        </w:trPr>
        <w:tc>
          <w:tcPr>
            <w:tcW w:w="2820" w:type="pct"/>
            <w:tcBorders>
              <w:top w:val="nil"/>
              <w:left w:val="nil"/>
              <w:bottom w:val="nil"/>
              <w:right w:val="nil"/>
            </w:tcBorders>
            <w:vAlign w:val="center"/>
            <w:hideMark/>
          </w:tcPr>
          <w:p w14:paraId="4DCABE57" w14:textId="77777777" w:rsidR="002E0BCA" w:rsidRPr="004C4319" w:rsidRDefault="002E0BCA" w:rsidP="00377B61">
            <w:pPr>
              <w:rPr>
                <w:sz w:val="18"/>
                <w:szCs w:val="18"/>
              </w:rPr>
            </w:pPr>
            <w:r w:rsidRPr="004C4319">
              <w:rPr>
                <w:sz w:val="18"/>
                <w:szCs w:val="18"/>
                <w:lang w:val="en-AU"/>
              </w:rPr>
              <w:t xml:space="preserve">Value of Exports. Destined to Ecuador. </w:t>
            </w:r>
            <w:r w:rsidRPr="004C4319">
              <w:rPr>
                <w:sz w:val="18"/>
                <w:szCs w:val="18"/>
              </w:rPr>
              <w:t>Code 218</w:t>
            </w:r>
          </w:p>
        </w:tc>
        <w:tc>
          <w:tcPr>
            <w:tcW w:w="670" w:type="pct"/>
            <w:tcBorders>
              <w:top w:val="nil"/>
              <w:left w:val="nil"/>
              <w:bottom w:val="nil"/>
              <w:right w:val="nil"/>
            </w:tcBorders>
            <w:vAlign w:val="center"/>
            <w:hideMark/>
          </w:tcPr>
          <w:p w14:paraId="75F4FB59" w14:textId="77777777" w:rsidR="002E0BCA" w:rsidRPr="004C4319" w:rsidRDefault="002E0BCA" w:rsidP="00377B61">
            <w:pPr>
              <w:rPr>
                <w:sz w:val="18"/>
                <w:szCs w:val="18"/>
              </w:rPr>
            </w:pPr>
            <w:r w:rsidRPr="004C4319">
              <w:rPr>
                <w:sz w:val="18"/>
                <w:szCs w:val="18"/>
              </w:rPr>
              <w:t>43</w:t>
            </w:r>
            <w:r>
              <w:rPr>
                <w:sz w:val="18"/>
                <w:szCs w:val="18"/>
              </w:rPr>
              <w:t>,</w:t>
            </w:r>
            <w:r w:rsidRPr="004C4319">
              <w:rPr>
                <w:sz w:val="18"/>
                <w:szCs w:val="18"/>
              </w:rPr>
              <w:t>445</w:t>
            </w:r>
            <w:r>
              <w:rPr>
                <w:sz w:val="18"/>
                <w:szCs w:val="18"/>
              </w:rPr>
              <w:t>.</w:t>
            </w:r>
            <w:r w:rsidRPr="004C4319">
              <w:rPr>
                <w:sz w:val="18"/>
                <w:szCs w:val="18"/>
              </w:rPr>
              <w:t>02</w:t>
            </w:r>
          </w:p>
        </w:tc>
        <w:tc>
          <w:tcPr>
            <w:tcW w:w="670" w:type="pct"/>
            <w:tcBorders>
              <w:top w:val="nil"/>
              <w:left w:val="nil"/>
              <w:bottom w:val="nil"/>
              <w:right w:val="nil"/>
            </w:tcBorders>
            <w:vAlign w:val="center"/>
            <w:hideMark/>
          </w:tcPr>
          <w:p w14:paraId="525B8D2D"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149</w:t>
            </w:r>
            <w:r>
              <w:rPr>
                <w:sz w:val="18"/>
                <w:szCs w:val="18"/>
              </w:rPr>
              <w:t>.</w:t>
            </w:r>
            <w:r w:rsidRPr="004C4319">
              <w:rPr>
                <w:sz w:val="18"/>
                <w:szCs w:val="18"/>
              </w:rPr>
              <w:t>76</w:t>
            </w:r>
          </w:p>
        </w:tc>
        <w:tc>
          <w:tcPr>
            <w:tcW w:w="420" w:type="pct"/>
            <w:tcBorders>
              <w:top w:val="nil"/>
              <w:left w:val="nil"/>
              <w:bottom w:val="nil"/>
              <w:right w:val="nil"/>
            </w:tcBorders>
            <w:vAlign w:val="center"/>
            <w:hideMark/>
          </w:tcPr>
          <w:p w14:paraId="1D43DD5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02%</w:t>
            </w:r>
          </w:p>
        </w:tc>
        <w:tc>
          <w:tcPr>
            <w:tcW w:w="420" w:type="pct"/>
            <w:tcBorders>
              <w:top w:val="nil"/>
              <w:left w:val="nil"/>
              <w:bottom w:val="nil"/>
              <w:right w:val="nil"/>
            </w:tcBorders>
            <w:vAlign w:val="center"/>
            <w:hideMark/>
          </w:tcPr>
          <w:p w14:paraId="4F8E9B2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2AE1ECF" w14:textId="77777777" w:rsidTr="00377B61">
        <w:trPr>
          <w:trHeight w:val="300"/>
        </w:trPr>
        <w:tc>
          <w:tcPr>
            <w:tcW w:w="2820" w:type="pct"/>
            <w:tcBorders>
              <w:top w:val="nil"/>
              <w:left w:val="nil"/>
              <w:bottom w:val="nil"/>
              <w:right w:val="nil"/>
            </w:tcBorders>
            <w:vAlign w:val="center"/>
            <w:hideMark/>
          </w:tcPr>
          <w:p w14:paraId="24C89263"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Eritrea</w:t>
            </w:r>
            <w:r w:rsidRPr="004C4319">
              <w:rPr>
                <w:sz w:val="18"/>
                <w:szCs w:val="18"/>
                <w:lang w:val="en-AU"/>
              </w:rPr>
              <w:t xml:space="preserve">. </w:t>
            </w:r>
            <w:r w:rsidRPr="004C4319">
              <w:rPr>
                <w:sz w:val="18"/>
                <w:szCs w:val="18"/>
              </w:rPr>
              <w:t>Code 232</w:t>
            </w:r>
          </w:p>
        </w:tc>
        <w:tc>
          <w:tcPr>
            <w:tcW w:w="670" w:type="pct"/>
            <w:tcBorders>
              <w:top w:val="nil"/>
              <w:left w:val="nil"/>
              <w:bottom w:val="nil"/>
              <w:right w:val="nil"/>
            </w:tcBorders>
            <w:vAlign w:val="center"/>
            <w:hideMark/>
          </w:tcPr>
          <w:p w14:paraId="3DA4B0A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21A3548" w14:textId="77777777" w:rsidR="002E0BCA" w:rsidRPr="004C4319" w:rsidRDefault="002E0BCA" w:rsidP="00377B61">
            <w:pPr>
              <w:rPr>
                <w:sz w:val="18"/>
                <w:szCs w:val="18"/>
              </w:rPr>
            </w:pPr>
            <w:r w:rsidRPr="004C4319">
              <w:rPr>
                <w:sz w:val="18"/>
                <w:szCs w:val="18"/>
              </w:rPr>
              <w:t>32</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27B0EF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5F993F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F7C9A3A" w14:textId="77777777" w:rsidTr="00377B61">
        <w:trPr>
          <w:trHeight w:val="300"/>
        </w:trPr>
        <w:tc>
          <w:tcPr>
            <w:tcW w:w="2820" w:type="pct"/>
            <w:tcBorders>
              <w:top w:val="nil"/>
              <w:left w:val="nil"/>
              <w:bottom w:val="nil"/>
              <w:right w:val="nil"/>
            </w:tcBorders>
            <w:vAlign w:val="center"/>
            <w:hideMark/>
          </w:tcPr>
          <w:p w14:paraId="6CE0A7F7" w14:textId="77777777" w:rsidR="002E0BCA" w:rsidRPr="004C4319" w:rsidRDefault="002E0BCA" w:rsidP="00377B61">
            <w:pPr>
              <w:rPr>
                <w:sz w:val="18"/>
                <w:szCs w:val="18"/>
              </w:rPr>
            </w:pPr>
            <w:r w:rsidRPr="004C4319">
              <w:rPr>
                <w:sz w:val="18"/>
                <w:szCs w:val="18"/>
                <w:lang w:val="en-AU"/>
              </w:rPr>
              <w:t xml:space="preserve">Value of Exports. Destined to Slovakia. </w:t>
            </w:r>
            <w:r w:rsidRPr="004C4319">
              <w:rPr>
                <w:sz w:val="18"/>
                <w:szCs w:val="18"/>
              </w:rPr>
              <w:t>Code 703</w:t>
            </w:r>
          </w:p>
        </w:tc>
        <w:tc>
          <w:tcPr>
            <w:tcW w:w="670" w:type="pct"/>
            <w:tcBorders>
              <w:top w:val="nil"/>
              <w:left w:val="nil"/>
              <w:bottom w:val="nil"/>
              <w:right w:val="nil"/>
            </w:tcBorders>
            <w:vAlign w:val="center"/>
            <w:hideMark/>
          </w:tcPr>
          <w:p w14:paraId="0198947D" w14:textId="77777777" w:rsidR="002E0BCA" w:rsidRPr="004C4319" w:rsidRDefault="002E0BCA" w:rsidP="00377B61">
            <w:pPr>
              <w:rPr>
                <w:sz w:val="18"/>
                <w:szCs w:val="18"/>
              </w:rPr>
            </w:pPr>
            <w:r w:rsidRPr="004C4319">
              <w:rPr>
                <w:sz w:val="18"/>
                <w:szCs w:val="18"/>
              </w:rPr>
              <w:t>102</w:t>
            </w:r>
            <w:r>
              <w:rPr>
                <w:sz w:val="18"/>
                <w:szCs w:val="18"/>
              </w:rPr>
              <w:t>,</w:t>
            </w:r>
            <w:r w:rsidRPr="004C4319">
              <w:rPr>
                <w:sz w:val="18"/>
                <w:szCs w:val="18"/>
              </w:rPr>
              <w:t>553</w:t>
            </w:r>
            <w:r>
              <w:rPr>
                <w:sz w:val="18"/>
                <w:szCs w:val="18"/>
              </w:rPr>
              <w:t>.</w:t>
            </w:r>
            <w:r w:rsidRPr="004C4319">
              <w:rPr>
                <w:sz w:val="18"/>
                <w:szCs w:val="18"/>
              </w:rPr>
              <w:t>73</w:t>
            </w:r>
          </w:p>
        </w:tc>
        <w:tc>
          <w:tcPr>
            <w:tcW w:w="670" w:type="pct"/>
            <w:tcBorders>
              <w:top w:val="nil"/>
              <w:left w:val="nil"/>
              <w:bottom w:val="nil"/>
              <w:right w:val="nil"/>
            </w:tcBorders>
            <w:vAlign w:val="center"/>
            <w:hideMark/>
          </w:tcPr>
          <w:p w14:paraId="55853D3A" w14:textId="77777777" w:rsidR="002E0BCA" w:rsidRPr="004C4319" w:rsidRDefault="002E0BCA" w:rsidP="00377B61">
            <w:pPr>
              <w:rPr>
                <w:sz w:val="18"/>
                <w:szCs w:val="18"/>
              </w:rPr>
            </w:pPr>
            <w:r w:rsidRPr="004C4319">
              <w:rPr>
                <w:sz w:val="18"/>
                <w:szCs w:val="18"/>
              </w:rPr>
              <w:t>264</w:t>
            </w:r>
            <w:r>
              <w:rPr>
                <w:sz w:val="18"/>
                <w:szCs w:val="18"/>
              </w:rPr>
              <w:t>,</w:t>
            </w:r>
            <w:r w:rsidRPr="004C4319">
              <w:rPr>
                <w:sz w:val="18"/>
                <w:szCs w:val="18"/>
              </w:rPr>
              <w:t>230</w:t>
            </w:r>
            <w:r>
              <w:rPr>
                <w:sz w:val="18"/>
                <w:szCs w:val="18"/>
              </w:rPr>
              <w:t>.</w:t>
            </w:r>
            <w:r w:rsidRPr="004C4319">
              <w:rPr>
                <w:sz w:val="18"/>
                <w:szCs w:val="18"/>
              </w:rPr>
              <w:t>85</w:t>
            </w:r>
          </w:p>
        </w:tc>
        <w:tc>
          <w:tcPr>
            <w:tcW w:w="420" w:type="pct"/>
            <w:tcBorders>
              <w:top w:val="nil"/>
              <w:left w:val="nil"/>
              <w:bottom w:val="nil"/>
              <w:right w:val="nil"/>
            </w:tcBorders>
            <w:vAlign w:val="center"/>
            <w:hideMark/>
          </w:tcPr>
          <w:p w14:paraId="738AAE4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05%</w:t>
            </w:r>
          </w:p>
        </w:tc>
        <w:tc>
          <w:tcPr>
            <w:tcW w:w="420" w:type="pct"/>
            <w:tcBorders>
              <w:top w:val="nil"/>
              <w:left w:val="nil"/>
              <w:bottom w:val="nil"/>
              <w:right w:val="nil"/>
            </w:tcBorders>
            <w:vAlign w:val="center"/>
            <w:hideMark/>
          </w:tcPr>
          <w:p w14:paraId="2A4D387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13%</w:t>
            </w:r>
          </w:p>
        </w:tc>
      </w:tr>
      <w:tr w:rsidR="002E0BCA" w:rsidRPr="004C4319" w14:paraId="297C3719" w14:textId="77777777" w:rsidTr="00377B61">
        <w:trPr>
          <w:trHeight w:val="300"/>
        </w:trPr>
        <w:tc>
          <w:tcPr>
            <w:tcW w:w="2820" w:type="pct"/>
            <w:tcBorders>
              <w:top w:val="nil"/>
              <w:left w:val="nil"/>
              <w:bottom w:val="nil"/>
              <w:right w:val="nil"/>
            </w:tcBorders>
            <w:vAlign w:val="center"/>
            <w:hideMark/>
          </w:tcPr>
          <w:p w14:paraId="1A359138" w14:textId="77777777" w:rsidR="002E0BCA" w:rsidRPr="004C4319" w:rsidRDefault="002E0BCA" w:rsidP="00377B61">
            <w:pPr>
              <w:rPr>
                <w:sz w:val="18"/>
                <w:szCs w:val="18"/>
              </w:rPr>
            </w:pPr>
            <w:r w:rsidRPr="004C4319">
              <w:rPr>
                <w:sz w:val="18"/>
                <w:szCs w:val="18"/>
                <w:lang w:val="en-AU"/>
              </w:rPr>
              <w:t xml:space="preserve">Value of Exports. Destined to Slovenia. </w:t>
            </w:r>
            <w:r w:rsidRPr="004C4319">
              <w:rPr>
                <w:sz w:val="18"/>
                <w:szCs w:val="18"/>
              </w:rPr>
              <w:t>Code 705</w:t>
            </w:r>
          </w:p>
        </w:tc>
        <w:tc>
          <w:tcPr>
            <w:tcW w:w="670" w:type="pct"/>
            <w:tcBorders>
              <w:top w:val="nil"/>
              <w:left w:val="nil"/>
              <w:bottom w:val="nil"/>
              <w:right w:val="nil"/>
            </w:tcBorders>
            <w:vAlign w:val="center"/>
            <w:hideMark/>
          </w:tcPr>
          <w:p w14:paraId="1410C56C"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835</w:t>
            </w:r>
            <w:r>
              <w:rPr>
                <w:sz w:val="18"/>
                <w:szCs w:val="18"/>
              </w:rPr>
              <w:t>.</w:t>
            </w:r>
            <w:r w:rsidRPr="004C4319">
              <w:rPr>
                <w:sz w:val="18"/>
                <w:szCs w:val="18"/>
              </w:rPr>
              <w:t>39</w:t>
            </w:r>
          </w:p>
        </w:tc>
        <w:tc>
          <w:tcPr>
            <w:tcW w:w="670" w:type="pct"/>
            <w:tcBorders>
              <w:top w:val="nil"/>
              <w:left w:val="nil"/>
              <w:bottom w:val="nil"/>
              <w:right w:val="nil"/>
            </w:tcBorders>
            <w:vAlign w:val="center"/>
            <w:hideMark/>
          </w:tcPr>
          <w:p w14:paraId="62727CED"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755</w:t>
            </w:r>
            <w:r>
              <w:rPr>
                <w:sz w:val="18"/>
                <w:szCs w:val="18"/>
              </w:rPr>
              <w:t>.</w:t>
            </w:r>
            <w:r w:rsidRPr="004C4319">
              <w:rPr>
                <w:sz w:val="18"/>
                <w:szCs w:val="18"/>
              </w:rPr>
              <w:t>61</w:t>
            </w:r>
          </w:p>
        </w:tc>
        <w:tc>
          <w:tcPr>
            <w:tcW w:w="420" w:type="pct"/>
            <w:tcBorders>
              <w:top w:val="nil"/>
              <w:left w:val="nil"/>
              <w:bottom w:val="nil"/>
              <w:right w:val="nil"/>
            </w:tcBorders>
            <w:vAlign w:val="center"/>
            <w:hideMark/>
          </w:tcPr>
          <w:p w14:paraId="5D2F6EE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FBDA55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F0865EC" w14:textId="77777777" w:rsidTr="00377B61">
        <w:trPr>
          <w:trHeight w:val="300"/>
        </w:trPr>
        <w:tc>
          <w:tcPr>
            <w:tcW w:w="2820" w:type="pct"/>
            <w:tcBorders>
              <w:top w:val="nil"/>
              <w:left w:val="nil"/>
              <w:bottom w:val="nil"/>
              <w:right w:val="nil"/>
            </w:tcBorders>
            <w:vAlign w:val="center"/>
            <w:hideMark/>
          </w:tcPr>
          <w:p w14:paraId="1D5A7ABF"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Spain</w:t>
            </w:r>
            <w:r w:rsidRPr="004C4319">
              <w:rPr>
                <w:sz w:val="18"/>
                <w:szCs w:val="18"/>
                <w:lang w:val="en-AU"/>
              </w:rPr>
              <w:t xml:space="preserve">. </w:t>
            </w:r>
            <w:r w:rsidRPr="004C4319">
              <w:rPr>
                <w:sz w:val="18"/>
                <w:szCs w:val="18"/>
              </w:rPr>
              <w:t>Code 724</w:t>
            </w:r>
          </w:p>
        </w:tc>
        <w:tc>
          <w:tcPr>
            <w:tcW w:w="670" w:type="pct"/>
            <w:tcBorders>
              <w:top w:val="nil"/>
              <w:left w:val="nil"/>
              <w:bottom w:val="nil"/>
              <w:right w:val="nil"/>
            </w:tcBorders>
            <w:vAlign w:val="center"/>
            <w:hideMark/>
          </w:tcPr>
          <w:p w14:paraId="3323C1DC" w14:textId="77777777" w:rsidR="002E0BCA" w:rsidRPr="004C4319" w:rsidRDefault="002E0BCA" w:rsidP="00377B61">
            <w:pPr>
              <w:rPr>
                <w:sz w:val="18"/>
                <w:szCs w:val="18"/>
              </w:rPr>
            </w:pPr>
            <w:r w:rsidRPr="004C4319">
              <w:rPr>
                <w:sz w:val="18"/>
                <w:szCs w:val="18"/>
              </w:rPr>
              <w:t>96</w:t>
            </w:r>
            <w:r>
              <w:rPr>
                <w:sz w:val="18"/>
                <w:szCs w:val="18"/>
              </w:rPr>
              <w:t>,</w:t>
            </w:r>
            <w:r w:rsidRPr="004C4319">
              <w:rPr>
                <w:sz w:val="18"/>
                <w:szCs w:val="18"/>
              </w:rPr>
              <w:t>451</w:t>
            </w:r>
            <w:r>
              <w:rPr>
                <w:sz w:val="18"/>
                <w:szCs w:val="18"/>
              </w:rPr>
              <w:t>,</w:t>
            </w:r>
            <w:r w:rsidRPr="004C4319">
              <w:rPr>
                <w:sz w:val="18"/>
                <w:szCs w:val="18"/>
              </w:rPr>
              <w:t>469</w:t>
            </w:r>
            <w:r>
              <w:rPr>
                <w:sz w:val="18"/>
                <w:szCs w:val="18"/>
              </w:rPr>
              <w:t>.</w:t>
            </w:r>
            <w:r w:rsidRPr="004C4319">
              <w:rPr>
                <w:sz w:val="18"/>
                <w:szCs w:val="18"/>
              </w:rPr>
              <w:t>85</w:t>
            </w:r>
          </w:p>
        </w:tc>
        <w:tc>
          <w:tcPr>
            <w:tcW w:w="670" w:type="pct"/>
            <w:tcBorders>
              <w:top w:val="nil"/>
              <w:left w:val="nil"/>
              <w:bottom w:val="nil"/>
              <w:right w:val="nil"/>
            </w:tcBorders>
            <w:vAlign w:val="center"/>
            <w:hideMark/>
          </w:tcPr>
          <w:p w14:paraId="7DD0F1E8" w14:textId="77777777" w:rsidR="002E0BCA" w:rsidRPr="004C4319" w:rsidRDefault="002E0BCA" w:rsidP="00377B61">
            <w:pPr>
              <w:rPr>
                <w:sz w:val="18"/>
                <w:szCs w:val="18"/>
              </w:rPr>
            </w:pPr>
            <w:r w:rsidRPr="004C4319">
              <w:rPr>
                <w:sz w:val="18"/>
                <w:szCs w:val="18"/>
              </w:rPr>
              <w:t>102</w:t>
            </w:r>
            <w:r>
              <w:rPr>
                <w:sz w:val="18"/>
                <w:szCs w:val="18"/>
              </w:rPr>
              <w:t>,</w:t>
            </w:r>
            <w:r w:rsidRPr="004C4319">
              <w:rPr>
                <w:sz w:val="18"/>
                <w:szCs w:val="18"/>
              </w:rPr>
              <w:t>991</w:t>
            </w:r>
            <w:r>
              <w:rPr>
                <w:sz w:val="18"/>
                <w:szCs w:val="18"/>
              </w:rPr>
              <w:t>,</w:t>
            </w:r>
            <w:r w:rsidRPr="004C4319">
              <w:rPr>
                <w:sz w:val="18"/>
                <w:szCs w:val="18"/>
              </w:rPr>
              <w:t>907</w:t>
            </w:r>
            <w:r>
              <w:rPr>
                <w:sz w:val="18"/>
                <w:szCs w:val="18"/>
              </w:rPr>
              <w:t>.</w:t>
            </w:r>
            <w:r w:rsidRPr="004C4319">
              <w:rPr>
                <w:sz w:val="18"/>
                <w:szCs w:val="18"/>
              </w:rPr>
              <w:t>43</w:t>
            </w:r>
          </w:p>
        </w:tc>
        <w:tc>
          <w:tcPr>
            <w:tcW w:w="420" w:type="pct"/>
            <w:tcBorders>
              <w:top w:val="nil"/>
              <w:left w:val="nil"/>
              <w:bottom w:val="nil"/>
              <w:right w:val="nil"/>
            </w:tcBorders>
            <w:vAlign w:val="center"/>
            <w:hideMark/>
          </w:tcPr>
          <w:p w14:paraId="53DD3B14" w14:textId="77777777" w:rsidR="002E0BCA" w:rsidRPr="004C4319" w:rsidRDefault="002E0BCA" w:rsidP="00377B61">
            <w:pPr>
              <w:rPr>
                <w:sz w:val="18"/>
                <w:szCs w:val="18"/>
              </w:rPr>
            </w:pPr>
            <w:r w:rsidRPr="004C4319">
              <w:rPr>
                <w:sz w:val="18"/>
                <w:szCs w:val="18"/>
              </w:rPr>
              <w:t>49</w:t>
            </w:r>
            <w:r>
              <w:rPr>
                <w:sz w:val="18"/>
                <w:szCs w:val="18"/>
              </w:rPr>
              <w:t>.</w:t>
            </w:r>
            <w:r w:rsidRPr="004C4319">
              <w:rPr>
                <w:sz w:val="18"/>
                <w:szCs w:val="18"/>
              </w:rPr>
              <w:t>33%</w:t>
            </w:r>
          </w:p>
        </w:tc>
        <w:tc>
          <w:tcPr>
            <w:tcW w:w="420" w:type="pct"/>
            <w:tcBorders>
              <w:top w:val="nil"/>
              <w:left w:val="nil"/>
              <w:bottom w:val="nil"/>
              <w:right w:val="nil"/>
            </w:tcBorders>
            <w:vAlign w:val="center"/>
            <w:hideMark/>
          </w:tcPr>
          <w:p w14:paraId="69305A63" w14:textId="77777777" w:rsidR="002E0BCA" w:rsidRPr="004C4319" w:rsidRDefault="002E0BCA" w:rsidP="00377B61">
            <w:pPr>
              <w:rPr>
                <w:sz w:val="18"/>
                <w:szCs w:val="18"/>
              </w:rPr>
            </w:pPr>
            <w:r w:rsidRPr="004C4319">
              <w:rPr>
                <w:sz w:val="18"/>
                <w:szCs w:val="18"/>
              </w:rPr>
              <w:t>52</w:t>
            </w:r>
            <w:r>
              <w:rPr>
                <w:sz w:val="18"/>
                <w:szCs w:val="18"/>
              </w:rPr>
              <w:t>.</w:t>
            </w:r>
            <w:r w:rsidRPr="004C4319">
              <w:rPr>
                <w:sz w:val="18"/>
                <w:szCs w:val="18"/>
              </w:rPr>
              <w:t>23%</w:t>
            </w:r>
          </w:p>
        </w:tc>
      </w:tr>
      <w:tr w:rsidR="002E0BCA" w:rsidRPr="004C4319" w14:paraId="0807803D" w14:textId="77777777" w:rsidTr="00377B61">
        <w:trPr>
          <w:trHeight w:val="300"/>
        </w:trPr>
        <w:tc>
          <w:tcPr>
            <w:tcW w:w="2820" w:type="pct"/>
            <w:tcBorders>
              <w:top w:val="nil"/>
              <w:left w:val="nil"/>
              <w:bottom w:val="nil"/>
              <w:right w:val="nil"/>
            </w:tcBorders>
            <w:vAlign w:val="center"/>
            <w:hideMark/>
          </w:tcPr>
          <w:p w14:paraId="003B0666" w14:textId="77777777" w:rsidR="002E0BCA" w:rsidRPr="004C4319" w:rsidRDefault="002E0BCA" w:rsidP="00377B61">
            <w:pPr>
              <w:rPr>
                <w:sz w:val="18"/>
                <w:szCs w:val="18"/>
              </w:rPr>
            </w:pPr>
            <w:r w:rsidRPr="004C4319">
              <w:rPr>
                <w:sz w:val="18"/>
                <w:szCs w:val="18"/>
                <w:lang w:val="en-AU"/>
              </w:rPr>
              <w:t xml:space="preserve">Value of Exports. Destined to Estonia. </w:t>
            </w:r>
            <w:r w:rsidRPr="004C4319">
              <w:rPr>
                <w:sz w:val="18"/>
                <w:szCs w:val="18"/>
              </w:rPr>
              <w:t>Code 233</w:t>
            </w:r>
          </w:p>
        </w:tc>
        <w:tc>
          <w:tcPr>
            <w:tcW w:w="670" w:type="pct"/>
            <w:tcBorders>
              <w:top w:val="nil"/>
              <w:left w:val="nil"/>
              <w:bottom w:val="nil"/>
              <w:right w:val="nil"/>
            </w:tcBorders>
            <w:vAlign w:val="center"/>
            <w:hideMark/>
          </w:tcPr>
          <w:p w14:paraId="73712DAD" w14:textId="77777777" w:rsidR="002E0BCA" w:rsidRPr="004C4319" w:rsidRDefault="002E0BCA" w:rsidP="00377B61">
            <w:pPr>
              <w:rPr>
                <w:sz w:val="18"/>
                <w:szCs w:val="18"/>
              </w:rPr>
            </w:pPr>
            <w:r w:rsidRPr="004C4319">
              <w:rPr>
                <w:sz w:val="18"/>
                <w:szCs w:val="18"/>
              </w:rPr>
              <w:t>70</w:t>
            </w:r>
            <w:r>
              <w:rPr>
                <w:sz w:val="18"/>
                <w:szCs w:val="18"/>
              </w:rPr>
              <w:t>,</w:t>
            </w:r>
            <w:r w:rsidRPr="004C4319">
              <w:rPr>
                <w:sz w:val="18"/>
                <w:szCs w:val="18"/>
              </w:rPr>
              <w:t>075</w:t>
            </w:r>
            <w:r>
              <w:rPr>
                <w:sz w:val="18"/>
                <w:szCs w:val="18"/>
              </w:rPr>
              <w:t>.</w:t>
            </w:r>
            <w:r w:rsidRPr="004C4319">
              <w:rPr>
                <w:sz w:val="18"/>
                <w:szCs w:val="18"/>
              </w:rPr>
              <w:t>85</w:t>
            </w:r>
          </w:p>
        </w:tc>
        <w:tc>
          <w:tcPr>
            <w:tcW w:w="670" w:type="pct"/>
            <w:tcBorders>
              <w:top w:val="nil"/>
              <w:left w:val="nil"/>
              <w:bottom w:val="nil"/>
              <w:right w:val="nil"/>
            </w:tcBorders>
            <w:vAlign w:val="center"/>
            <w:hideMark/>
          </w:tcPr>
          <w:p w14:paraId="57F22FA6" w14:textId="77777777" w:rsidR="002E0BCA" w:rsidRPr="004C4319" w:rsidRDefault="002E0BCA" w:rsidP="00377B61">
            <w:pPr>
              <w:rPr>
                <w:sz w:val="18"/>
                <w:szCs w:val="18"/>
              </w:rPr>
            </w:pPr>
            <w:r w:rsidRPr="004C4319">
              <w:rPr>
                <w:sz w:val="18"/>
                <w:szCs w:val="18"/>
              </w:rPr>
              <w:t>26</w:t>
            </w:r>
            <w:r>
              <w:rPr>
                <w:sz w:val="18"/>
                <w:szCs w:val="18"/>
              </w:rPr>
              <w:t>,</w:t>
            </w:r>
            <w:r w:rsidRPr="004C4319">
              <w:rPr>
                <w:sz w:val="18"/>
                <w:szCs w:val="18"/>
              </w:rPr>
              <w:t>039</w:t>
            </w:r>
            <w:r>
              <w:rPr>
                <w:sz w:val="18"/>
                <w:szCs w:val="18"/>
              </w:rPr>
              <w:t>.</w:t>
            </w:r>
            <w:r w:rsidRPr="004C4319">
              <w:rPr>
                <w:sz w:val="18"/>
                <w:szCs w:val="18"/>
              </w:rPr>
              <w:t>19</w:t>
            </w:r>
          </w:p>
        </w:tc>
        <w:tc>
          <w:tcPr>
            <w:tcW w:w="420" w:type="pct"/>
            <w:tcBorders>
              <w:top w:val="nil"/>
              <w:left w:val="nil"/>
              <w:bottom w:val="nil"/>
              <w:right w:val="nil"/>
            </w:tcBorders>
            <w:vAlign w:val="center"/>
            <w:hideMark/>
          </w:tcPr>
          <w:p w14:paraId="011AC77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c>
          <w:tcPr>
            <w:tcW w:w="420" w:type="pct"/>
            <w:tcBorders>
              <w:top w:val="nil"/>
              <w:left w:val="nil"/>
              <w:bottom w:val="nil"/>
              <w:right w:val="nil"/>
            </w:tcBorders>
            <w:vAlign w:val="center"/>
            <w:hideMark/>
          </w:tcPr>
          <w:p w14:paraId="7B625FF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r>
      <w:tr w:rsidR="002E0BCA" w:rsidRPr="004C4319" w14:paraId="24304A8F" w14:textId="77777777" w:rsidTr="00377B61">
        <w:trPr>
          <w:trHeight w:val="300"/>
        </w:trPr>
        <w:tc>
          <w:tcPr>
            <w:tcW w:w="2820" w:type="pct"/>
            <w:tcBorders>
              <w:top w:val="nil"/>
              <w:left w:val="nil"/>
              <w:bottom w:val="nil"/>
              <w:right w:val="nil"/>
            </w:tcBorders>
            <w:vAlign w:val="center"/>
            <w:hideMark/>
          </w:tcPr>
          <w:p w14:paraId="22CF6187" w14:textId="77777777" w:rsidR="002E0BCA" w:rsidRPr="004C4319" w:rsidRDefault="002E0BCA" w:rsidP="00377B61">
            <w:pPr>
              <w:rPr>
                <w:sz w:val="18"/>
                <w:szCs w:val="18"/>
              </w:rPr>
            </w:pPr>
            <w:r w:rsidRPr="004C4319">
              <w:rPr>
                <w:sz w:val="18"/>
                <w:szCs w:val="18"/>
                <w:lang w:val="en-AU"/>
              </w:rPr>
              <w:t xml:space="preserve">Value of Exports. Destined to Ethiopia. </w:t>
            </w:r>
            <w:r w:rsidRPr="004C4319">
              <w:rPr>
                <w:sz w:val="18"/>
                <w:szCs w:val="18"/>
              </w:rPr>
              <w:t>Code 231</w:t>
            </w:r>
          </w:p>
        </w:tc>
        <w:tc>
          <w:tcPr>
            <w:tcW w:w="670" w:type="pct"/>
            <w:tcBorders>
              <w:top w:val="nil"/>
              <w:left w:val="nil"/>
              <w:bottom w:val="nil"/>
              <w:right w:val="nil"/>
            </w:tcBorders>
            <w:vAlign w:val="center"/>
            <w:hideMark/>
          </w:tcPr>
          <w:p w14:paraId="08DD48D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C3F4C6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363A48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0AC7C7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50737B02" w14:textId="77777777" w:rsidTr="00377B61">
        <w:trPr>
          <w:trHeight w:val="300"/>
        </w:trPr>
        <w:tc>
          <w:tcPr>
            <w:tcW w:w="2820" w:type="pct"/>
            <w:tcBorders>
              <w:top w:val="nil"/>
              <w:left w:val="nil"/>
              <w:bottom w:val="nil"/>
              <w:right w:val="nil"/>
            </w:tcBorders>
            <w:vAlign w:val="center"/>
            <w:hideMark/>
          </w:tcPr>
          <w:p w14:paraId="6BA91BB3" w14:textId="77777777" w:rsidR="002E0BCA" w:rsidRPr="004C4319" w:rsidRDefault="002E0BCA" w:rsidP="00377B61">
            <w:pPr>
              <w:rPr>
                <w:sz w:val="18"/>
                <w:szCs w:val="18"/>
              </w:rPr>
            </w:pPr>
            <w:r w:rsidRPr="004C4319">
              <w:rPr>
                <w:sz w:val="18"/>
                <w:szCs w:val="18"/>
                <w:lang w:val="en-AU"/>
              </w:rPr>
              <w:t xml:space="preserve">Value of Exports. Destined to Fiji. </w:t>
            </w:r>
            <w:r w:rsidRPr="004C4319">
              <w:rPr>
                <w:sz w:val="18"/>
                <w:szCs w:val="18"/>
              </w:rPr>
              <w:t>Code 242</w:t>
            </w:r>
          </w:p>
        </w:tc>
        <w:tc>
          <w:tcPr>
            <w:tcW w:w="670" w:type="pct"/>
            <w:tcBorders>
              <w:top w:val="nil"/>
              <w:left w:val="nil"/>
              <w:bottom w:val="nil"/>
              <w:right w:val="nil"/>
            </w:tcBorders>
            <w:vAlign w:val="center"/>
            <w:hideMark/>
          </w:tcPr>
          <w:p w14:paraId="5198945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6580BB2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699B62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1EE5D0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307E7D00" w14:textId="77777777" w:rsidTr="00377B61">
        <w:trPr>
          <w:trHeight w:val="300"/>
        </w:trPr>
        <w:tc>
          <w:tcPr>
            <w:tcW w:w="2820" w:type="pct"/>
            <w:tcBorders>
              <w:top w:val="nil"/>
              <w:left w:val="nil"/>
              <w:bottom w:val="nil"/>
              <w:right w:val="nil"/>
            </w:tcBorders>
            <w:vAlign w:val="center"/>
            <w:hideMark/>
          </w:tcPr>
          <w:p w14:paraId="7942CEAB" w14:textId="77777777" w:rsidR="002E0BCA" w:rsidRPr="004C4319" w:rsidRDefault="002E0BCA" w:rsidP="00377B61">
            <w:pPr>
              <w:rPr>
                <w:sz w:val="18"/>
                <w:szCs w:val="18"/>
              </w:rPr>
            </w:pPr>
            <w:r w:rsidRPr="004C4319">
              <w:rPr>
                <w:sz w:val="18"/>
                <w:szCs w:val="18"/>
                <w:lang w:val="en-AU"/>
              </w:rPr>
              <w:t xml:space="preserve">Value of Exports. Destined to Philippines. </w:t>
            </w:r>
            <w:r w:rsidRPr="004C4319">
              <w:rPr>
                <w:sz w:val="18"/>
                <w:szCs w:val="18"/>
              </w:rPr>
              <w:t>Code 608</w:t>
            </w:r>
          </w:p>
        </w:tc>
        <w:tc>
          <w:tcPr>
            <w:tcW w:w="670" w:type="pct"/>
            <w:tcBorders>
              <w:top w:val="nil"/>
              <w:left w:val="nil"/>
              <w:bottom w:val="nil"/>
              <w:right w:val="nil"/>
            </w:tcBorders>
            <w:vAlign w:val="center"/>
            <w:hideMark/>
          </w:tcPr>
          <w:p w14:paraId="12FF7940" w14:textId="77777777" w:rsidR="002E0BCA" w:rsidRPr="004C4319" w:rsidRDefault="002E0BCA" w:rsidP="00377B61">
            <w:pPr>
              <w:rPr>
                <w:sz w:val="18"/>
                <w:szCs w:val="18"/>
              </w:rPr>
            </w:pPr>
            <w:r w:rsidRPr="004C4319">
              <w:rPr>
                <w:sz w:val="18"/>
                <w:szCs w:val="18"/>
              </w:rPr>
              <w:t>474</w:t>
            </w:r>
            <w:r>
              <w:rPr>
                <w:sz w:val="18"/>
                <w:szCs w:val="18"/>
              </w:rPr>
              <w:t>,</w:t>
            </w:r>
            <w:r w:rsidRPr="004C4319">
              <w:rPr>
                <w:sz w:val="18"/>
                <w:szCs w:val="18"/>
              </w:rPr>
              <w:t>214</w:t>
            </w:r>
            <w:r>
              <w:rPr>
                <w:sz w:val="18"/>
                <w:szCs w:val="18"/>
              </w:rPr>
              <w:t>.</w:t>
            </w:r>
            <w:r w:rsidRPr="004C4319">
              <w:rPr>
                <w:sz w:val="18"/>
                <w:szCs w:val="18"/>
              </w:rPr>
              <w:t>97</w:t>
            </w:r>
          </w:p>
        </w:tc>
        <w:tc>
          <w:tcPr>
            <w:tcW w:w="670" w:type="pct"/>
            <w:tcBorders>
              <w:top w:val="nil"/>
              <w:left w:val="nil"/>
              <w:bottom w:val="nil"/>
              <w:right w:val="nil"/>
            </w:tcBorders>
            <w:vAlign w:val="center"/>
            <w:hideMark/>
          </w:tcPr>
          <w:p w14:paraId="6DDB3AEE" w14:textId="77777777" w:rsidR="002E0BCA" w:rsidRPr="004C4319" w:rsidRDefault="002E0BCA" w:rsidP="00377B61">
            <w:pPr>
              <w:rPr>
                <w:sz w:val="18"/>
                <w:szCs w:val="18"/>
              </w:rPr>
            </w:pPr>
            <w:r w:rsidRPr="004C4319">
              <w:rPr>
                <w:sz w:val="18"/>
                <w:szCs w:val="18"/>
              </w:rPr>
              <w:t>882</w:t>
            </w:r>
            <w:r>
              <w:rPr>
                <w:sz w:val="18"/>
                <w:szCs w:val="18"/>
              </w:rPr>
              <w:t>.</w:t>
            </w:r>
            <w:r w:rsidRPr="004C4319">
              <w:rPr>
                <w:sz w:val="18"/>
                <w:szCs w:val="18"/>
              </w:rPr>
              <w:t>04</w:t>
            </w:r>
          </w:p>
        </w:tc>
        <w:tc>
          <w:tcPr>
            <w:tcW w:w="420" w:type="pct"/>
            <w:tcBorders>
              <w:top w:val="nil"/>
              <w:left w:val="nil"/>
              <w:bottom w:val="nil"/>
              <w:right w:val="nil"/>
            </w:tcBorders>
            <w:vAlign w:val="center"/>
            <w:hideMark/>
          </w:tcPr>
          <w:p w14:paraId="0E709C8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24%</w:t>
            </w:r>
          </w:p>
        </w:tc>
        <w:tc>
          <w:tcPr>
            <w:tcW w:w="420" w:type="pct"/>
            <w:tcBorders>
              <w:top w:val="nil"/>
              <w:left w:val="nil"/>
              <w:bottom w:val="nil"/>
              <w:right w:val="nil"/>
            </w:tcBorders>
            <w:vAlign w:val="center"/>
            <w:hideMark/>
          </w:tcPr>
          <w:p w14:paraId="11316F1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1AD1DFE" w14:textId="77777777" w:rsidTr="00377B61">
        <w:trPr>
          <w:trHeight w:val="300"/>
        </w:trPr>
        <w:tc>
          <w:tcPr>
            <w:tcW w:w="2820" w:type="pct"/>
            <w:tcBorders>
              <w:top w:val="nil"/>
              <w:left w:val="nil"/>
              <w:bottom w:val="nil"/>
              <w:right w:val="nil"/>
            </w:tcBorders>
            <w:vAlign w:val="center"/>
            <w:hideMark/>
          </w:tcPr>
          <w:p w14:paraId="7F8E27B6" w14:textId="77777777" w:rsidR="002E0BCA" w:rsidRPr="004C4319" w:rsidRDefault="002E0BCA" w:rsidP="00377B61">
            <w:pPr>
              <w:rPr>
                <w:sz w:val="18"/>
                <w:szCs w:val="18"/>
              </w:rPr>
            </w:pPr>
            <w:r w:rsidRPr="004C4319">
              <w:rPr>
                <w:sz w:val="18"/>
                <w:szCs w:val="18"/>
                <w:lang w:val="en-AU"/>
              </w:rPr>
              <w:t xml:space="preserve">Value of Exports. Destined to Finland. </w:t>
            </w:r>
            <w:r w:rsidRPr="004C4319">
              <w:rPr>
                <w:sz w:val="18"/>
                <w:szCs w:val="18"/>
              </w:rPr>
              <w:t>Code 246</w:t>
            </w:r>
          </w:p>
        </w:tc>
        <w:tc>
          <w:tcPr>
            <w:tcW w:w="670" w:type="pct"/>
            <w:tcBorders>
              <w:top w:val="nil"/>
              <w:left w:val="nil"/>
              <w:bottom w:val="nil"/>
              <w:right w:val="nil"/>
            </w:tcBorders>
            <w:vAlign w:val="center"/>
            <w:hideMark/>
          </w:tcPr>
          <w:p w14:paraId="0B967299" w14:textId="77777777" w:rsidR="002E0BCA" w:rsidRPr="004C4319" w:rsidRDefault="002E0BCA" w:rsidP="00377B61">
            <w:pPr>
              <w:rPr>
                <w:sz w:val="18"/>
                <w:szCs w:val="18"/>
              </w:rPr>
            </w:pPr>
            <w:r w:rsidRPr="004C4319">
              <w:rPr>
                <w:sz w:val="18"/>
                <w:szCs w:val="18"/>
              </w:rPr>
              <w:t>16</w:t>
            </w:r>
            <w:r>
              <w:rPr>
                <w:sz w:val="18"/>
                <w:szCs w:val="18"/>
              </w:rPr>
              <w:t>,</w:t>
            </w:r>
            <w:r w:rsidRPr="004C4319">
              <w:rPr>
                <w:sz w:val="18"/>
                <w:szCs w:val="18"/>
              </w:rPr>
              <w:t>573</w:t>
            </w:r>
            <w:r>
              <w:rPr>
                <w:sz w:val="18"/>
                <w:szCs w:val="18"/>
              </w:rPr>
              <w:t>.</w:t>
            </w:r>
            <w:r w:rsidRPr="004C4319">
              <w:rPr>
                <w:sz w:val="18"/>
                <w:szCs w:val="18"/>
              </w:rPr>
              <w:t>91</w:t>
            </w:r>
          </w:p>
        </w:tc>
        <w:tc>
          <w:tcPr>
            <w:tcW w:w="670" w:type="pct"/>
            <w:tcBorders>
              <w:top w:val="nil"/>
              <w:left w:val="nil"/>
              <w:bottom w:val="nil"/>
              <w:right w:val="nil"/>
            </w:tcBorders>
            <w:vAlign w:val="center"/>
            <w:hideMark/>
          </w:tcPr>
          <w:p w14:paraId="25B70644" w14:textId="77777777" w:rsidR="002E0BCA" w:rsidRPr="004C4319" w:rsidRDefault="002E0BCA" w:rsidP="00377B61">
            <w:pPr>
              <w:rPr>
                <w:sz w:val="18"/>
                <w:szCs w:val="18"/>
              </w:rPr>
            </w:pPr>
            <w:r w:rsidRPr="004C4319">
              <w:rPr>
                <w:sz w:val="18"/>
                <w:szCs w:val="18"/>
              </w:rPr>
              <w:t>28</w:t>
            </w:r>
            <w:r>
              <w:rPr>
                <w:sz w:val="18"/>
                <w:szCs w:val="18"/>
              </w:rPr>
              <w:t>,</w:t>
            </w:r>
            <w:r w:rsidRPr="004C4319">
              <w:rPr>
                <w:sz w:val="18"/>
                <w:szCs w:val="18"/>
              </w:rPr>
              <w:t>878</w:t>
            </w:r>
            <w:r>
              <w:rPr>
                <w:sz w:val="18"/>
                <w:szCs w:val="18"/>
              </w:rPr>
              <w:t>.</w:t>
            </w:r>
            <w:r w:rsidRPr="004C4319">
              <w:rPr>
                <w:sz w:val="18"/>
                <w:szCs w:val="18"/>
              </w:rPr>
              <w:t>72</w:t>
            </w:r>
          </w:p>
        </w:tc>
        <w:tc>
          <w:tcPr>
            <w:tcW w:w="420" w:type="pct"/>
            <w:tcBorders>
              <w:top w:val="nil"/>
              <w:left w:val="nil"/>
              <w:bottom w:val="nil"/>
              <w:right w:val="nil"/>
            </w:tcBorders>
            <w:vAlign w:val="center"/>
            <w:hideMark/>
          </w:tcPr>
          <w:p w14:paraId="7978186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c>
          <w:tcPr>
            <w:tcW w:w="420" w:type="pct"/>
            <w:tcBorders>
              <w:top w:val="nil"/>
              <w:left w:val="nil"/>
              <w:bottom w:val="nil"/>
              <w:right w:val="nil"/>
            </w:tcBorders>
            <w:vAlign w:val="center"/>
            <w:hideMark/>
          </w:tcPr>
          <w:p w14:paraId="0F4CD5A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r>
      <w:tr w:rsidR="002E0BCA" w:rsidRPr="004C4319" w14:paraId="671644BA" w14:textId="77777777" w:rsidTr="00377B61">
        <w:trPr>
          <w:trHeight w:val="300"/>
        </w:trPr>
        <w:tc>
          <w:tcPr>
            <w:tcW w:w="2820" w:type="pct"/>
            <w:tcBorders>
              <w:top w:val="nil"/>
              <w:left w:val="nil"/>
              <w:bottom w:val="nil"/>
              <w:right w:val="nil"/>
            </w:tcBorders>
            <w:vAlign w:val="center"/>
            <w:hideMark/>
          </w:tcPr>
          <w:p w14:paraId="39646733" w14:textId="77777777" w:rsidR="002E0BCA" w:rsidRPr="004C4319" w:rsidRDefault="002E0BCA" w:rsidP="00377B61">
            <w:pPr>
              <w:rPr>
                <w:sz w:val="18"/>
                <w:szCs w:val="18"/>
              </w:rPr>
            </w:pPr>
            <w:r w:rsidRPr="004C4319">
              <w:rPr>
                <w:sz w:val="18"/>
                <w:szCs w:val="18"/>
                <w:lang w:val="en-AU"/>
              </w:rPr>
              <w:t xml:space="preserve">Value of Exports. Destined to France. </w:t>
            </w:r>
            <w:r w:rsidRPr="004C4319">
              <w:rPr>
                <w:sz w:val="18"/>
                <w:szCs w:val="18"/>
              </w:rPr>
              <w:t>Code 250</w:t>
            </w:r>
          </w:p>
        </w:tc>
        <w:tc>
          <w:tcPr>
            <w:tcW w:w="670" w:type="pct"/>
            <w:tcBorders>
              <w:top w:val="nil"/>
              <w:left w:val="nil"/>
              <w:bottom w:val="nil"/>
              <w:right w:val="nil"/>
            </w:tcBorders>
            <w:vAlign w:val="center"/>
            <w:hideMark/>
          </w:tcPr>
          <w:p w14:paraId="5BD7E5C5" w14:textId="77777777" w:rsidR="002E0BCA" w:rsidRPr="004C4319" w:rsidRDefault="002E0BCA" w:rsidP="00377B61">
            <w:pPr>
              <w:rPr>
                <w:sz w:val="18"/>
                <w:szCs w:val="18"/>
              </w:rPr>
            </w:pPr>
            <w:r w:rsidRPr="004C4319">
              <w:rPr>
                <w:sz w:val="18"/>
                <w:szCs w:val="18"/>
              </w:rPr>
              <w:t>31</w:t>
            </w:r>
            <w:r>
              <w:rPr>
                <w:sz w:val="18"/>
                <w:szCs w:val="18"/>
              </w:rPr>
              <w:t>,</w:t>
            </w:r>
            <w:r w:rsidRPr="004C4319">
              <w:rPr>
                <w:sz w:val="18"/>
                <w:szCs w:val="18"/>
              </w:rPr>
              <w:t>239</w:t>
            </w:r>
            <w:r>
              <w:rPr>
                <w:sz w:val="18"/>
                <w:szCs w:val="18"/>
              </w:rPr>
              <w:t>,</w:t>
            </w:r>
            <w:r w:rsidRPr="004C4319">
              <w:rPr>
                <w:sz w:val="18"/>
                <w:szCs w:val="18"/>
              </w:rPr>
              <w:t>859</w:t>
            </w:r>
            <w:r>
              <w:rPr>
                <w:sz w:val="18"/>
                <w:szCs w:val="18"/>
              </w:rPr>
              <w:t>.</w:t>
            </w:r>
            <w:r w:rsidRPr="004C4319">
              <w:rPr>
                <w:sz w:val="18"/>
                <w:szCs w:val="18"/>
              </w:rPr>
              <w:t>69</w:t>
            </w:r>
          </w:p>
        </w:tc>
        <w:tc>
          <w:tcPr>
            <w:tcW w:w="670" w:type="pct"/>
            <w:tcBorders>
              <w:top w:val="nil"/>
              <w:left w:val="nil"/>
              <w:bottom w:val="nil"/>
              <w:right w:val="nil"/>
            </w:tcBorders>
            <w:vAlign w:val="center"/>
            <w:hideMark/>
          </w:tcPr>
          <w:p w14:paraId="04969308" w14:textId="77777777" w:rsidR="002E0BCA" w:rsidRPr="004C4319" w:rsidRDefault="002E0BCA" w:rsidP="00377B61">
            <w:pPr>
              <w:rPr>
                <w:sz w:val="18"/>
                <w:szCs w:val="18"/>
              </w:rPr>
            </w:pPr>
            <w:r w:rsidRPr="004C4319">
              <w:rPr>
                <w:sz w:val="18"/>
                <w:szCs w:val="18"/>
              </w:rPr>
              <w:t>29</w:t>
            </w:r>
            <w:r>
              <w:rPr>
                <w:sz w:val="18"/>
                <w:szCs w:val="18"/>
              </w:rPr>
              <w:t>,</w:t>
            </w:r>
            <w:r w:rsidRPr="004C4319">
              <w:rPr>
                <w:sz w:val="18"/>
                <w:szCs w:val="18"/>
              </w:rPr>
              <w:t>119</w:t>
            </w:r>
            <w:r>
              <w:rPr>
                <w:sz w:val="18"/>
                <w:szCs w:val="18"/>
              </w:rPr>
              <w:t>,</w:t>
            </w:r>
            <w:r w:rsidRPr="004C4319">
              <w:rPr>
                <w:sz w:val="18"/>
                <w:szCs w:val="18"/>
              </w:rPr>
              <w:t>626</w:t>
            </w:r>
            <w:r>
              <w:rPr>
                <w:sz w:val="18"/>
                <w:szCs w:val="18"/>
              </w:rPr>
              <w:t>.</w:t>
            </w:r>
            <w:r w:rsidRPr="004C4319">
              <w:rPr>
                <w:sz w:val="18"/>
                <w:szCs w:val="18"/>
              </w:rPr>
              <w:t>75</w:t>
            </w:r>
          </w:p>
        </w:tc>
        <w:tc>
          <w:tcPr>
            <w:tcW w:w="420" w:type="pct"/>
            <w:tcBorders>
              <w:top w:val="nil"/>
              <w:left w:val="nil"/>
              <w:bottom w:val="nil"/>
              <w:right w:val="nil"/>
            </w:tcBorders>
            <w:vAlign w:val="center"/>
            <w:hideMark/>
          </w:tcPr>
          <w:p w14:paraId="1F9352EE" w14:textId="77777777" w:rsidR="002E0BCA" w:rsidRPr="004C4319" w:rsidRDefault="002E0BCA" w:rsidP="00377B61">
            <w:pPr>
              <w:rPr>
                <w:sz w:val="18"/>
                <w:szCs w:val="18"/>
              </w:rPr>
            </w:pPr>
            <w:r w:rsidRPr="004C4319">
              <w:rPr>
                <w:sz w:val="18"/>
                <w:szCs w:val="18"/>
              </w:rPr>
              <w:t>15</w:t>
            </w:r>
            <w:r>
              <w:rPr>
                <w:sz w:val="18"/>
                <w:szCs w:val="18"/>
              </w:rPr>
              <w:t>.</w:t>
            </w:r>
            <w:r w:rsidRPr="004C4319">
              <w:rPr>
                <w:sz w:val="18"/>
                <w:szCs w:val="18"/>
              </w:rPr>
              <w:t>98%</w:t>
            </w:r>
          </w:p>
        </w:tc>
        <w:tc>
          <w:tcPr>
            <w:tcW w:w="420" w:type="pct"/>
            <w:tcBorders>
              <w:top w:val="nil"/>
              <w:left w:val="nil"/>
              <w:bottom w:val="nil"/>
              <w:right w:val="nil"/>
            </w:tcBorders>
            <w:vAlign w:val="center"/>
            <w:hideMark/>
          </w:tcPr>
          <w:p w14:paraId="71E130B3" w14:textId="77777777" w:rsidR="002E0BCA" w:rsidRPr="004C4319" w:rsidRDefault="002E0BCA" w:rsidP="00377B61">
            <w:pPr>
              <w:rPr>
                <w:sz w:val="18"/>
                <w:szCs w:val="18"/>
              </w:rPr>
            </w:pPr>
            <w:r w:rsidRPr="004C4319">
              <w:rPr>
                <w:sz w:val="18"/>
                <w:szCs w:val="18"/>
              </w:rPr>
              <w:t>14</w:t>
            </w:r>
            <w:r>
              <w:rPr>
                <w:sz w:val="18"/>
                <w:szCs w:val="18"/>
              </w:rPr>
              <w:t>.</w:t>
            </w:r>
            <w:r w:rsidRPr="004C4319">
              <w:rPr>
                <w:sz w:val="18"/>
                <w:szCs w:val="18"/>
              </w:rPr>
              <w:t>77%</w:t>
            </w:r>
          </w:p>
        </w:tc>
      </w:tr>
      <w:tr w:rsidR="002E0BCA" w:rsidRPr="004C4319" w14:paraId="2B4BCF01" w14:textId="77777777" w:rsidTr="00377B61">
        <w:trPr>
          <w:trHeight w:val="300"/>
        </w:trPr>
        <w:tc>
          <w:tcPr>
            <w:tcW w:w="2820" w:type="pct"/>
            <w:tcBorders>
              <w:top w:val="nil"/>
              <w:left w:val="nil"/>
              <w:bottom w:val="nil"/>
              <w:right w:val="nil"/>
            </w:tcBorders>
            <w:vAlign w:val="center"/>
            <w:hideMark/>
          </w:tcPr>
          <w:p w14:paraId="5C577D98" w14:textId="77777777" w:rsidR="002E0BCA" w:rsidRPr="004C4319" w:rsidRDefault="002E0BCA" w:rsidP="00377B61">
            <w:pPr>
              <w:rPr>
                <w:sz w:val="18"/>
                <w:szCs w:val="18"/>
              </w:rPr>
            </w:pPr>
            <w:r w:rsidRPr="004C4319">
              <w:rPr>
                <w:sz w:val="18"/>
                <w:szCs w:val="18"/>
                <w:lang w:val="en-AU"/>
              </w:rPr>
              <w:t xml:space="preserve">Value of Exports. Destined to Gabon. </w:t>
            </w:r>
            <w:r w:rsidRPr="004C4319">
              <w:rPr>
                <w:sz w:val="18"/>
                <w:szCs w:val="18"/>
              </w:rPr>
              <w:t>Code 266</w:t>
            </w:r>
          </w:p>
        </w:tc>
        <w:tc>
          <w:tcPr>
            <w:tcW w:w="670" w:type="pct"/>
            <w:tcBorders>
              <w:top w:val="nil"/>
              <w:left w:val="nil"/>
              <w:bottom w:val="nil"/>
              <w:right w:val="nil"/>
            </w:tcBorders>
            <w:vAlign w:val="center"/>
            <w:hideMark/>
          </w:tcPr>
          <w:p w14:paraId="237A0AE2" w14:textId="77777777" w:rsidR="002E0BCA" w:rsidRPr="004C4319" w:rsidRDefault="002E0BCA" w:rsidP="00377B61">
            <w:pPr>
              <w:rPr>
                <w:sz w:val="18"/>
                <w:szCs w:val="18"/>
              </w:rPr>
            </w:pPr>
            <w:r w:rsidRPr="004C4319">
              <w:rPr>
                <w:sz w:val="18"/>
                <w:szCs w:val="18"/>
              </w:rPr>
              <w:t>480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C0051B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34B127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20F982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53CC157" w14:textId="77777777" w:rsidTr="00377B61">
        <w:trPr>
          <w:trHeight w:val="300"/>
        </w:trPr>
        <w:tc>
          <w:tcPr>
            <w:tcW w:w="2820" w:type="pct"/>
            <w:tcBorders>
              <w:top w:val="nil"/>
              <w:left w:val="nil"/>
              <w:bottom w:val="nil"/>
              <w:right w:val="nil"/>
            </w:tcBorders>
            <w:vAlign w:val="center"/>
            <w:hideMark/>
          </w:tcPr>
          <w:p w14:paraId="165128DE" w14:textId="77777777" w:rsidR="002E0BCA" w:rsidRPr="004C4319" w:rsidRDefault="002E0BCA" w:rsidP="00377B61">
            <w:pPr>
              <w:rPr>
                <w:sz w:val="18"/>
                <w:szCs w:val="18"/>
              </w:rPr>
            </w:pPr>
            <w:r w:rsidRPr="004C4319">
              <w:rPr>
                <w:sz w:val="18"/>
                <w:szCs w:val="18"/>
                <w:lang w:val="en-AU"/>
              </w:rPr>
              <w:t xml:space="preserve">Value of Exports. Destined to Gambia. </w:t>
            </w:r>
            <w:r w:rsidRPr="004C4319">
              <w:rPr>
                <w:sz w:val="18"/>
                <w:szCs w:val="18"/>
              </w:rPr>
              <w:t>Code 270</w:t>
            </w:r>
          </w:p>
        </w:tc>
        <w:tc>
          <w:tcPr>
            <w:tcW w:w="670" w:type="pct"/>
            <w:tcBorders>
              <w:top w:val="nil"/>
              <w:left w:val="nil"/>
              <w:bottom w:val="nil"/>
              <w:right w:val="nil"/>
            </w:tcBorders>
            <w:vAlign w:val="center"/>
            <w:hideMark/>
          </w:tcPr>
          <w:p w14:paraId="42998C6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7AC881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0ED9C1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6891D7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21F1CD6" w14:textId="77777777" w:rsidTr="00377B61">
        <w:trPr>
          <w:trHeight w:val="300"/>
        </w:trPr>
        <w:tc>
          <w:tcPr>
            <w:tcW w:w="2820" w:type="pct"/>
            <w:tcBorders>
              <w:top w:val="nil"/>
              <w:left w:val="nil"/>
              <w:bottom w:val="nil"/>
              <w:right w:val="nil"/>
            </w:tcBorders>
            <w:vAlign w:val="center"/>
            <w:hideMark/>
          </w:tcPr>
          <w:p w14:paraId="56D1EF49"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Georgia</w:t>
            </w:r>
            <w:r w:rsidRPr="004C4319">
              <w:rPr>
                <w:sz w:val="18"/>
                <w:szCs w:val="18"/>
                <w:lang w:val="en-AU"/>
              </w:rPr>
              <w:t xml:space="preserve">. </w:t>
            </w:r>
            <w:r w:rsidRPr="004C4319">
              <w:rPr>
                <w:sz w:val="18"/>
                <w:szCs w:val="18"/>
              </w:rPr>
              <w:t>Code 268</w:t>
            </w:r>
          </w:p>
        </w:tc>
        <w:tc>
          <w:tcPr>
            <w:tcW w:w="670" w:type="pct"/>
            <w:tcBorders>
              <w:top w:val="nil"/>
              <w:left w:val="nil"/>
              <w:bottom w:val="nil"/>
              <w:right w:val="nil"/>
            </w:tcBorders>
            <w:vAlign w:val="center"/>
            <w:hideMark/>
          </w:tcPr>
          <w:p w14:paraId="4ED5A4B3" w14:textId="77777777" w:rsidR="002E0BCA" w:rsidRPr="004C4319" w:rsidRDefault="002E0BCA" w:rsidP="00377B61">
            <w:pPr>
              <w:rPr>
                <w:sz w:val="18"/>
                <w:szCs w:val="18"/>
              </w:rPr>
            </w:pPr>
            <w:r w:rsidRPr="004C4319">
              <w:rPr>
                <w:sz w:val="18"/>
                <w:szCs w:val="18"/>
              </w:rPr>
              <w:t>31</w:t>
            </w:r>
            <w:r>
              <w:rPr>
                <w:sz w:val="18"/>
                <w:szCs w:val="18"/>
              </w:rPr>
              <w:t>,</w:t>
            </w:r>
            <w:r w:rsidRPr="004C4319">
              <w:rPr>
                <w:sz w:val="18"/>
                <w:szCs w:val="18"/>
              </w:rPr>
              <w:t>750</w:t>
            </w:r>
            <w:r>
              <w:rPr>
                <w:sz w:val="18"/>
                <w:szCs w:val="18"/>
              </w:rPr>
              <w:t>.</w:t>
            </w:r>
            <w:r w:rsidRPr="004C4319">
              <w:rPr>
                <w:sz w:val="18"/>
                <w:szCs w:val="18"/>
              </w:rPr>
              <w:t>25</w:t>
            </w:r>
          </w:p>
        </w:tc>
        <w:tc>
          <w:tcPr>
            <w:tcW w:w="670" w:type="pct"/>
            <w:tcBorders>
              <w:top w:val="nil"/>
              <w:left w:val="nil"/>
              <w:bottom w:val="nil"/>
              <w:right w:val="nil"/>
            </w:tcBorders>
            <w:vAlign w:val="center"/>
            <w:hideMark/>
          </w:tcPr>
          <w:p w14:paraId="751C576B" w14:textId="77777777" w:rsidR="002E0BCA" w:rsidRPr="004C4319" w:rsidRDefault="002E0BCA" w:rsidP="00377B61">
            <w:pPr>
              <w:rPr>
                <w:sz w:val="18"/>
                <w:szCs w:val="18"/>
              </w:rPr>
            </w:pPr>
            <w:r w:rsidRPr="004C4319">
              <w:rPr>
                <w:sz w:val="18"/>
                <w:szCs w:val="18"/>
              </w:rPr>
              <w:t>4</w:t>
            </w:r>
            <w:r>
              <w:rPr>
                <w:sz w:val="18"/>
                <w:szCs w:val="18"/>
              </w:rPr>
              <w:t>,</w:t>
            </w:r>
            <w:r w:rsidRPr="004C4319">
              <w:rPr>
                <w:sz w:val="18"/>
                <w:szCs w:val="18"/>
              </w:rPr>
              <w:t>098</w:t>
            </w:r>
            <w:r>
              <w:rPr>
                <w:sz w:val="18"/>
                <w:szCs w:val="18"/>
              </w:rPr>
              <w:t>.</w:t>
            </w:r>
            <w:r w:rsidRPr="004C4319">
              <w:rPr>
                <w:sz w:val="18"/>
                <w:szCs w:val="18"/>
              </w:rPr>
              <w:t>05</w:t>
            </w:r>
          </w:p>
        </w:tc>
        <w:tc>
          <w:tcPr>
            <w:tcW w:w="420" w:type="pct"/>
            <w:tcBorders>
              <w:top w:val="nil"/>
              <w:left w:val="nil"/>
              <w:bottom w:val="nil"/>
              <w:right w:val="nil"/>
            </w:tcBorders>
            <w:vAlign w:val="center"/>
            <w:hideMark/>
          </w:tcPr>
          <w:p w14:paraId="5B528F6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02%</w:t>
            </w:r>
          </w:p>
        </w:tc>
        <w:tc>
          <w:tcPr>
            <w:tcW w:w="420" w:type="pct"/>
            <w:tcBorders>
              <w:top w:val="nil"/>
              <w:left w:val="nil"/>
              <w:bottom w:val="nil"/>
              <w:right w:val="nil"/>
            </w:tcBorders>
            <w:vAlign w:val="center"/>
            <w:hideMark/>
          </w:tcPr>
          <w:p w14:paraId="0953E25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C97C076" w14:textId="77777777" w:rsidTr="00377B61">
        <w:trPr>
          <w:trHeight w:val="300"/>
        </w:trPr>
        <w:tc>
          <w:tcPr>
            <w:tcW w:w="2820" w:type="pct"/>
            <w:tcBorders>
              <w:top w:val="nil"/>
              <w:left w:val="nil"/>
              <w:bottom w:val="nil"/>
              <w:right w:val="nil"/>
            </w:tcBorders>
            <w:vAlign w:val="center"/>
            <w:hideMark/>
          </w:tcPr>
          <w:p w14:paraId="2EA239E6"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Ghana</w:t>
            </w:r>
            <w:r w:rsidRPr="004C4319">
              <w:rPr>
                <w:sz w:val="18"/>
                <w:szCs w:val="18"/>
                <w:lang w:val="en-AU"/>
              </w:rPr>
              <w:t xml:space="preserve">. </w:t>
            </w:r>
            <w:r w:rsidRPr="004C4319">
              <w:rPr>
                <w:sz w:val="18"/>
                <w:szCs w:val="18"/>
              </w:rPr>
              <w:t>Code 288</w:t>
            </w:r>
          </w:p>
        </w:tc>
        <w:tc>
          <w:tcPr>
            <w:tcW w:w="670" w:type="pct"/>
            <w:tcBorders>
              <w:top w:val="nil"/>
              <w:left w:val="nil"/>
              <w:bottom w:val="nil"/>
              <w:right w:val="nil"/>
            </w:tcBorders>
            <w:vAlign w:val="center"/>
            <w:hideMark/>
          </w:tcPr>
          <w:p w14:paraId="209405A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69A963A7" w14:textId="77777777" w:rsidR="002E0BCA" w:rsidRPr="004C4319" w:rsidRDefault="002E0BCA" w:rsidP="00377B61">
            <w:pPr>
              <w:rPr>
                <w:sz w:val="18"/>
                <w:szCs w:val="18"/>
              </w:rPr>
            </w:pPr>
            <w:r w:rsidRPr="004C4319">
              <w:rPr>
                <w:sz w:val="18"/>
                <w:szCs w:val="18"/>
              </w:rPr>
              <w:t>164</w:t>
            </w:r>
            <w:r>
              <w:rPr>
                <w:sz w:val="18"/>
                <w:szCs w:val="18"/>
              </w:rPr>
              <w:t>.</w:t>
            </w:r>
            <w:r w:rsidRPr="004C4319">
              <w:rPr>
                <w:sz w:val="18"/>
                <w:szCs w:val="18"/>
              </w:rPr>
              <w:t>46</w:t>
            </w:r>
          </w:p>
        </w:tc>
        <w:tc>
          <w:tcPr>
            <w:tcW w:w="420" w:type="pct"/>
            <w:tcBorders>
              <w:top w:val="nil"/>
              <w:left w:val="nil"/>
              <w:bottom w:val="nil"/>
              <w:right w:val="nil"/>
            </w:tcBorders>
            <w:vAlign w:val="center"/>
            <w:hideMark/>
          </w:tcPr>
          <w:p w14:paraId="2261004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E54218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169697B" w14:textId="77777777" w:rsidTr="00377B61">
        <w:trPr>
          <w:trHeight w:val="300"/>
        </w:trPr>
        <w:tc>
          <w:tcPr>
            <w:tcW w:w="2820" w:type="pct"/>
            <w:tcBorders>
              <w:top w:val="nil"/>
              <w:left w:val="nil"/>
              <w:bottom w:val="nil"/>
              <w:right w:val="nil"/>
            </w:tcBorders>
            <w:vAlign w:val="center"/>
            <w:hideMark/>
          </w:tcPr>
          <w:p w14:paraId="64BF6F84" w14:textId="77777777" w:rsidR="002E0BCA" w:rsidRPr="004C4319" w:rsidRDefault="002E0BCA" w:rsidP="00377B61">
            <w:pPr>
              <w:rPr>
                <w:sz w:val="18"/>
                <w:szCs w:val="18"/>
              </w:rPr>
            </w:pPr>
            <w:r w:rsidRPr="004C4319">
              <w:rPr>
                <w:sz w:val="18"/>
                <w:szCs w:val="18"/>
                <w:lang w:val="en-AU"/>
              </w:rPr>
              <w:t xml:space="preserve">Value of Exports. Destined to Gibraltar. </w:t>
            </w:r>
            <w:r w:rsidRPr="004C4319">
              <w:rPr>
                <w:sz w:val="18"/>
                <w:szCs w:val="18"/>
              </w:rPr>
              <w:t>Code 292</w:t>
            </w:r>
          </w:p>
        </w:tc>
        <w:tc>
          <w:tcPr>
            <w:tcW w:w="670" w:type="pct"/>
            <w:tcBorders>
              <w:top w:val="nil"/>
              <w:left w:val="nil"/>
              <w:bottom w:val="nil"/>
              <w:right w:val="nil"/>
            </w:tcBorders>
            <w:vAlign w:val="center"/>
            <w:hideMark/>
          </w:tcPr>
          <w:p w14:paraId="1F26168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33A673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296C20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C9F96D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0FD86A1" w14:textId="77777777" w:rsidTr="00377B61">
        <w:trPr>
          <w:trHeight w:val="300"/>
        </w:trPr>
        <w:tc>
          <w:tcPr>
            <w:tcW w:w="2820" w:type="pct"/>
            <w:tcBorders>
              <w:top w:val="nil"/>
              <w:left w:val="nil"/>
              <w:bottom w:val="nil"/>
              <w:right w:val="nil"/>
            </w:tcBorders>
            <w:vAlign w:val="center"/>
            <w:hideMark/>
          </w:tcPr>
          <w:p w14:paraId="440044D6"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Great Britain</w:t>
            </w:r>
            <w:r w:rsidRPr="004C4319">
              <w:rPr>
                <w:sz w:val="18"/>
                <w:szCs w:val="18"/>
                <w:lang w:val="en-AU"/>
              </w:rPr>
              <w:t xml:space="preserve">. </w:t>
            </w:r>
            <w:r w:rsidRPr="004C4319">
              <w:rPr>
                <w:sz w:val="18"/>
                <w:szCs w:val="18"/>
              </w:rPr>
              <w:t>Code 826</w:t>
            </w:r>
          </w:p>
        </w:tc>
        <w:tc>
          <w:tcPr>
            <w:tcW w:w="670" w:type="pct"/>
            <w:tcBorders>
              <w:top w:val="nil"/>
              <w:left w:val="nil"/>
              <w:bottom w:val="nil"/>
              <w:right w:val="nil"/>
            </w:tcBorders>
            <w:vAlign w:val="center"/>
            <w:hideMark/>
          </w:tcPr>
          <w:p w14:paraId="595DA593" w14:textId="77777777" w:rsidR="002E0BCA" w:rsidRPr="004C4319" w:rsidRDefault="002E0BCA" w:rsidP="00377B61">
            <w:pPr>
              <w:rPr>
                <w:sz w:val="18"/>
                <w:szCs w:val="18"/>
              </w:rPr>
            </w:pPr>
            <w:r w:rsidRPr="004C4319">
              <w:rPr>
                <w:sz w:val="18"/>
                <w:szCs w:val="18"/>
              </w:rPr>
              <w:t>15</w:t>
            </w:r>
            <w:r>
              <w:rPr>
                <w:sz w:val="18"/>
                <w:szCs w:val="18"/>
              </w:rPr>
              <w:t>,</w:t>
            </w:r>
            <w:r w:rsidRPr="004C4319">
              <w:rPr>
                <w:sz w:val="18"/>
                <w:szCs w:val="18"/>
              </w:rPr>
              <w:t>201</w:t>
            </w:r>
            <w:r>
              <w:rPr>
                <w:sz w:val="18"/>
                <w:szCs w:val="18"/>
              </w:rPr>
              <w:t>,</w:t>
            </w:r>
            <w:r w:rsidRPr="004C4319">
              <w:rPr>
                <w:sz w:val="18"/>
                <w:szCs w:val="18"/>
              </w:rPr>
              <w:t>656</w:t>
            </w:r>
            <w:r>
              <w:rPr>
                <w:sz w:val="18"/>
                <w:szCs w:val="18"/>
              </w:rPr>
              <w:t>.</w:t>
            </w:r>
            <w:r w:rsidRPr="004C4319">
              <w:rPr>
                <w:sz w:val="18"/>
                <w:szCs w:val="18"/>
              </w:rPr>
              <w:t>37</w:t>
            </w:r>
          </w:p>
        </w:tc>
        <w:tc>
          <w:tcPr>
            <w:tcW w:w="670" w:type="pct"/>
            <w:tcBorders>
              <w:top w:val="nil"/>
              <w:left w:val="nil"/>
              <w:bottom w:val="nil"/>
              <w:right w:val="nil"/>
            </w:tcBorders>
            <w:vAlign w:val="center"/>
            <w:hideMark/>
          </w:tcPr>
          <w:p w14:paraId="78A5E9EA" w14:textId="77777777" w:rsidR="002E0BCA" w:rsidRPr="004C4319" w:rsidRDefault="002E0BCA" w:rsidP="00377B61">
            <w:pPr>
              <w:rPr>
                <w:sz w:val="18"/>
                <w:szCs w:val="18"/>
              </w:rPr>
            </w:pPr>
            <w:r w:rsidRPr="004C4319">
              <w:rPr>
                <w:sz w:val="18"/>
                <w:szCs w:val="18"/>
              </w:rPr>
              <w:t>14</w:t>
            </w:r>
            <w:r>
              <w:rPr>
                <w:sz w:val="18"/>
                <w:szCs w:val="18"/>
              </w:rPr>
              <w:t>,</w:t>
            </w:r>
            <w:r w:rsidRPr="004C4319">
              <w:rPr>
                <w:sz w:val="18"/>
                <w:szCs w:val="18"/>
              </w:rPr>
              <w:t>562</w:t>
            </w:r>
            <w:r>
              <w:rPr>
                <w:sz w:val="18"/>
                <w:szCs w:val="18"/>
              </w:rPr>
              <w:t>,</w:t>
            </w:r>
            <w:r w:rsidRPr="004C4319">
              <w:rPr>
                <w:sz w:val="18"/>
                <w:szCs w:val="18"/>
              </w:rPr>
              <w:t>726</w:t>
            </w:r>
            <w:r>
              <w:rPr>
                <w:sz w:val="18"/>
                <w:szCs w:val="18"/>
              </w:rPr>
              <w:t>.</w:t>
            </w:r>
            <w:r w:rsidRPr="004C4319">
              <w:rPr>
                <w:sz w:val="18"/>
                <w:szCs w:val="18"/>
              </w:rPr>
              <w:t>56</w:t>
            </w:r>
          </w:p>
        </w:tc>
        <w:tc>
          <w:tcPr>
            <w:tcW w:w="420" w:type="pct"/>
            <w:tcBorders>
              <w:top w:val="nil"/>
              <w:left w:val="nil"/>
              <w:bottom w:val="nil"/>
              <w:right w:val="nil"/>
            </w:tcBorders>
            <w:vAlign w:val="center"/>
            <w:hideMark/>
          </w:tcPr>
          <w:p w14:paraId="100BBD55" w14:textId="77777777" w:rsidR="002E0BCA" w:rsidRPr="004C4319" w:rsidRDefault="002E0BCA" w:rsidP="00377B61">
            <w:pPr>
              <w:rPr>
                <w:sz w:val="18"/>
                <w:szCs w:val="18"/>
              </w:rPr>
            </w:pPr>
            <w:r w:rsidRPr="004C4319">
              <w:rPr>
                <w:sz w:val="18"/>
                <w:szCs w:val="18"/>
              </w:rPr>
              <w:t>7</w:t>
            </w:r>
            <w:r>
              <w:rPr>
                <w:sz w:val="18"/>
                <w:szCs w:val="18"/>
              </w:rPr>
              <w:t>.</w:t>
            </w:r>
            <w:r w:rsidRPr="004C4319">
              <w:rPr>
                <w:sz w:val="18"/>
                <w:szCs w:val="18"/>
              </w:rPr>
              <w:t>77%</w:t>
            </w:r>
          </w:p>
        </w:tc>
        <w:tc>
          <w:tcPr>
            <w:tcW w:w="420" w:type="pct"/>
            <w:tcBorders>
              <w:top w:val="nil"/>
              <w:left w:val="nil"/>
              <w:bottom w:val="nil"/>
              <w:right w:val="nil"/>
            </w:tcBorders>
            <w:vAlign w:val="center"/>
            <w:hideMark/>
          </w:tcPr>
          <w:p w14:paraId="2D6B1B28" w14:textId="77777777" w:rsidR="002E0BCA" w:rsidRPr="004C4319" w:rsidRDefault="002E0BCA" w:rsidP="00377B61">
            <w:pPr>
              <w:rPr>
                <w:sz w:val="18"/>
                <w:szCs w:val="18"/>
              </w:rPr>
            </w:pPr>
            <w:r w:rsidRPr="004C4319">
              <w:rPr>
                <w:sz w:val="18"/>
                <w:szCs w:val="18"/>
              </w:rPr>
              <w:t>7</w:t>
            </w:r>
            <w:r>
              <w:rPr>
                <w:sz w:val="18"/>
                <w:szCs w:val="18"/>
              </w:rPr>
              <w:t>.</w:t>
            </w:r>
            <w:r w:rsidRPr="004C4319">
              <w:rPr>
                <w:sz w:val="18"/>
                <w:szCs w:val="18"/>
              </w:rPr>
              <w:t>38%</w:t>
            </w:r>
          </w:p>
        </w:tc>
      </w:tr>
      <w:tr w:rsidR="002E0BCA" w:rsidRPr="004C4319" w14:paraId="5BE9D918" w14:textId="77777777" w:rsidTr="00377B61">
        <w:trPr>
          <w:trHeight w:val="300"/>
        </w:trPr>
        <w:tc>
          <w:tcPr>
            <w:tcW w:w="2820" w:type="pct"/>
            <w:tcBorders>
              <w:top w:val="nil"/>
              <w:left w:val="nil"/>
              <w:bottom w:val="nil"/>
              <w:right w:val="nil"/>
            </w:tcBorders>
            <w:vAlign w:val="center"/>
            <w:hideMark/>
          </w:tcPr>
          <w:p w14:paraId="192291B4"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Greece</w:t>
            </w:r>
            <w:r w:rsidRPr="004C4319">
              <w:rPr>
                <w:sz w:val="18"/>
                <w:szCs w:val="18"/>
                <w:lang w:val="en-AU"/>
              </w:rPr>
              <w:t xml:space="preserve">. </w:t>
            </w:r>
            <w:r w:rsidRPr="004C4319">
              <w:rPr>
                <w:sz w:val="18"/>
                <w:szCs w:val="18"/>
              </w:rPr>
              <w:t>Code 300</w:t>
            </w:r>
          </w:p>
        </w:tc>
        <w:tc>
          <w:tcPr>
            <w:tcW w:w="670" w:type="pct"/>
            <w:tcBorders>
              <w:top w:val="nil"/>
              <w:left w:val="nil"/>
              <w:bottom w:val="nil"/>
              <w:right w:val="nil"/>
            </w:tcBorders>
            <w:vAlign w:val="center"/>
            <w:hideMark/>
          </w:tcPr>
          <w:p w14:paraId="5E3C573E" w14:textId="77777777" w:rsidR="002E0BCA" w:rsidRPr="004C4319" w:rsidRDefault="002E0BCA" w:rsidP="00377B61">
            <w:pPr>
              <w:rPr>
                <w:sz w:val="18"/>
                <w:szCs w:val="18"/>
              </w:rPr>
            </w:pPr>
            <w:r w:rsidRPr="004C4319">
              <w:rPr>
                <w:sz w:val="18"/>
                <w:szCs w:val="18"/>
              </w:rPr>
              <w:t>30</w:t>
            </w:r>
            <w:r>
              <w:rPr>
                <w:sz w:val="18"/>
                <w:szCs w:val="18"/>
              </w:rPr>
              <w:t>,</w:t>
            </w:r>
            <w:r w:rsidRPr="004C4319">
              <w:rPr>
                <w:sz w:val="18"/>
                <w:szCs w:val="18"/>
              </w:rPr>
              <w:t>407</w:t>
            </w:r>
            <w:r>
              <w:rPr>
                <w:sz w:val="18"/>
                <w:szCs w:val="18"/>
              </w:rPr>
              <w:t>.</w:t>
            </w:r>
            <w:r w:rsidRPr="004C4319">
              <w:rPr>
                <w:sz w:val="18"/>
                <w:szCs w:val="18"/>
              </w:rPr>
              <w:t>22</w:t>
            </w:r>
          </w:p>
        </w:tc>
        <w:tc>
          <w:tcPr>
            <w:tcW w:w="670" w:type="pct"/>
            <w:tcBorders>
              <w:top w:val="nil"/>
              <w:left w:val="nil"/>
              <w:bottom w:val="nil"/>
              <w:right w:val="nil"/>
            </w:tcBorders>
            <w:vAlign w:val="center"/>
            <w:hideMark/>
          </w:tcPr>
          <w:p w14:paraId="4BEBDB59"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779</w:t>
            </w:r>
            <w:r>
              <w:rPr>
                <w:sz w:val="18"/>
                <w:szCs w:val="18"/>
              </w:rPr>
              <w:t>.</w:t>
            </w:r>
            <w:r w:rsidRPr="004C4319">
              <w:rPr>
                <w:sz w:val="18"/>
                <w:szCs w:val="18"/>
              </w:rPr>
              <w:t>63</w:t>
            </w:r>
          </w:p>
        </w:tc>
        <w:tc>
          <w:tcPr>
            <w:tcW w:w="420" w:type="pct"/>
            <w:tcBorders>
              <w:top w:val="nil"/>
              <w:left w:val="nil"/>
              <w:bottom w:val="nil"/>
              <w:right w:val="nil"/>
            </w:tcBorders>
            <w:vAlign w:val="center"/>
            <w:hideMark/>
          </w:tcPr>
          <w:p w14:paraId="324AC43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02%</w:t>
            </w:r>
          </w:p>
        </w:tc>
        <w:tc>
          <w:tcPr>
            <w:tcW w:w="420" w:type="pct"/>
            <w:tcBorders>
              <w:top w:val="nil"/>
              <w:left w:val="nil"/>
              <w:bottom w:val="nil"/>
              <w:right w:val="nil"/>
            </w:tcBorders>
            <w:vAlign w:val="center"/>
            <w:hideMark/>
          </w:tcPr>
          <w:p w14:paraId="795563F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AF6438D" w14:textId="77777777" w:rsidTr="00377B61">
        <w:trPr>
          <w:trHeight w:val="300"/>
        </w:trPr>
        <w:tc>
          <w:tcPr>
            <w:tcW w:w="2820" w:type="pct"/>
            <w:tcBorders>
              <w:top w:val="nil"/>
              <w:left w:val="nil"/>
              <w:bottom w:val="nil"/>
              <w:right w:val="nil"/>
            </w:tcBorders>
            <w:vAlign w:val="center"/>
            <w:hideMark/>
          </w:tcPr>
          <w:p w14:paraId="353A550C" w14:textId="77777777" w:rsidR="002E0BCA" w:rsidRPr="004C4319" w:rsidRDefault="002E0BCA" w:rsidP="00377B61">
            <w:pPr>
              <w:rPr>
                <w:sz w:val="18"/>
                <w:szCs w:val="18"/>
              </w:rPr>
            </w:pPr>
            <w:r w:rsidRPr="004C4319">
              <w:rPr>
                <w:sz w:val="18"/>
                <w:szCs w:val="18"/>
                <w:lang w:val="en-AU"/>
              </w:rPr>
              <w:t xml:space="preserve">Value of Exports. Destined to Grenada. </w:t>
            </w:r>
            <w:r w:rsidRPr="004C4319">
              <w:rPr>
                <w:sz w:val="18"/>
                <w:szCs w:val="18"/>
              </w:rPr>
              <w:t>Code 308</w:t>
            </w:r>
          </w:p>
        </w:tc>
        <w:tc>
          <w:tcPr>
            <w:tcW w:w="670" w:type="pct"/>
            <w:tcBorders>
              <w:top w:val="nil"/>
              <w:left w:val="nil"/>
              <w:bottom w:val="nil"/>
              <w:right w:val="nil"/>
            </w:tcBorders>
            <w:vAlign w:val="center"/>
            <w:hideMark/>
          </w:tcPr>
          <w:p w14:paraId="19DD735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5F9EC37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8BDBDE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22AB1D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6F60520" w14:textId="77777777" w:rsidTr="00377B61">
        <w:trPr>
          <w:trHeight w:val="300"/>
        </w:trPr>
        <w:tc>
          <w:tcPr>
            <w:tcW w:w="2820" w:type="pct"/>
            <w:tcBorders>
              <w:top w:val="nil"/>
              <w:left w:val="nil"/>
              <w:bottom w:val="nil"/>
              <w:right w:val="nil"/>
            </w:tcBorders>
            <w:vAlign w:val="center"/>
            <w:hideMark/>
          </w:tcPr>
          <w:p w14:paraId="648A5103"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Greenland</w:t>
            </w:r>
            <w:r w:rsidRPr="004C4319">
              <w:rPr>
                <w:sz w:val="18"/>
                <w:szCs w:val="18"/>
                <w:lang w:val="en-AU"/>
              </w:rPr>
              <w:t xml:space="preserve">. </w:t>
            </w:r>
            <w:r w:rsidRPr="004C4319">
              <w:rPr>
                <w:sz w:val="18"/>
                <w:szCs w:val="18"/>
              </w:rPr>
              <w:t>Code 304</w:t>
            </w:r>
          </w:p>
        </w:tc>
        <w:tc>
          <w:tcPr>
            <w:tcW w:w="670" w:type="pct"/>
            <w:tcBorders>
              <w:top w:val="nil"/>
              <w:left w:val="nil"/>
              <w:bottom w:val="nil"/>
              <w:right w:val="nil"/>
            </w:tcBorders>
            <w:vAlign w:val="center"/>
            <w:hideMark/>
          </w:tcPr>
          <w:p w14:paraId="2952C34C" w14:textId="77777777" w:rsidR="002E0BCA" w:rsidRPr="004C4319" w:rsidRDefault="002E0BCA" w:rsidP="00377B61">
            <w:pPr>
              <w:rPr>
                <w:sz w:val="18"/>
                <w:szCs w:val="18"/>
              </w:rPr>
            </w:pPr>
            <w:r w:rsidRPr="004C4319">
              <w:rPr>
                <w:sz w:val="18"/>
                <w:szCs w:val="18"/>
              </w:rPr>
              <w:t>285</w:t>
            </w:r>
            <w:r>
              <w:rPr>
                <w:sz w:val="18"/>
                <w:szCs w:val="18"/>
              </w:rPr>
              <w:t>.</w:t>
            </w:r>
            <w:r w:rsidRPr="004C4319">
              <w:rPr>
                <w:sz w:val="18"/>
                <w:szCs w:val="18"/>
              </w:rPr>
              <w:t>00</w:t>
            </w:r>
          </w:p>
        </w:tc>
        <w:tc>
          <w:tcPr>
            <w:tcW w:w="670" w:type="pct"/>
            <w:tcBorders>
              <w:top w:val="nil"/>
              <w:left w:val="nil"/>
              <w:bottom w:val="nil"/>
              <w:right w:val="nil"/>
            </w:tcBorders>
            <w:vAlign w:val="center"/>
            <w:hideMark/>
          </w:tcPr>
          <w:p w14:paraId="671B00F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200F31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979F69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170F8BA" w14:textId="77777777" w:rsidTr="00377B61">
        <w:trPr>
          <w:trHeight w:val="300"/>
        </w:trPr>
        <w:tc>
          <w:tcPr>
            <w:tcW w:w="2820" w:type="pct"/>
            <w:tcBorders>
              <w:top w:val="nil"/>
              <w:left w:val="nil"/>
              <w:bottom w:val="nil"/>
              <w:right w:val="nil"/>
            </w:tcBorders>
            <w:vAlign w:val="center"/>
            <w:hideMark/>
          </w:tcPr>
          <w:p w14:paraId="072F89A6"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Guatemala</w:t>
            </w:r>
            <w:r w:rsidRPr="004C4319">
              <w:rPr>
                <w:sz w:val="18"/>
                <w:szCs w:val="18"/>
                <w:lang w:val="en-AU"/>
              </w:rPr>
              <w:t xml:space="preserve">. </w:t>
            </w:r>
            <w:r w:rsidRPr="004C4319">
              <w:rPr>
                <w:sz w:val="18"/>
                <w:szCs w:val="18"/>
              </w:rPr>
              <w:t>Code 320</w:t>
            </w:r>
          </w:p>
        </w:tc>
        <w:tc>
          <w:tcPr>
            <w:tcW w:w="670" w:type="pct"/>
            <w:tcBorders>
              <w:top w:val="nil"/>
              <w:left w:val="nil"/>
              <w:bottom w:val="nil"/>
              <w:right w:val="nil"/>
            </w:tcBorders>
            <w:vAlign w:val="center"/>
            <w:hideMark/>
          </w:tcPr>
          <w:p w14:paraId="45C063CB" w14:textId="77777777" w:rsidR="002E0BCA" w:rsidRPr="004C4319" w:rsidRDefault="002E0BCA" w:rsidP="00377B61">
            <w:pPr>
              <w:rPr>
                <w:sz w:val="18"/>
                <w:szCs w:val="18"/>
              </w:rPr>
            </w:pPr>
            <w:r w:rsidRPr="004C4319">
              <w:rPr>
                <w:sz w:val="18"/>
                <w:szCs w:val="18"/>
              </w:rPr>
              <w:t>874</w:t>
            </w:r>
            <w:r>
              <w:rPr>
                <w:sz w:val="18"/>
                <w:szCs w:val="18"/>
              </w:rPr>
              <w:t>,</w:t>
            </w:r>
            <w:r w:rsidRPr="004C4319">
              <w:rPr>
                <w:sz w:val="18"/>
                <w:szCs w:val="18"/>
              </w:rPr>
              <w:t>315</w:t>
            </w:r>
            <w:r>
              <w:rPr>
                <w:sz w:val="18"/>
                <w:szCs w:val="18"/>
              </w:rPr>
              <w:t>.</w:t>
            </w:r>
            <w:r w:rsidRPr="004C4319">
              <w:rPr>
                <w:sz w:val="18"/>
                <w:szCs w:val="18"/>
              </w:rPr>
              <w:t>06</w:t>
            </w:r>
          </w:p>
        </w:tc>
        <w:tc>
          <w:tcPr>
            <w:tcW w:w="670" w:type="pct"/>
            <w:tcBorders>
              <w:top w:val="nil"/>
              <w:left w:val="nil"/>
              <w:bottom w:val="nil"/>
              <w:right w:val="nil"/>
            </w:tcBorders>
            <w:vAlign w:val="center"/>
            <w:hideMark/>
          </w:tcPr>
          <w:p w14:paraId="00C14F52"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268</w:t>
            </w:r>
            <w:r>
              <w:rPr>
                <w:sz w:val="18"/>
                <w:szCs w:val="18"/>
              </w:rPr>
              <w:t>,</w:t>
            </w:r>
            <w:r w:rsidRPr="004C4319">
              <w:rPr>
                <w:sz w:val="18"/>
                <w:szCs w:val="18"/>
              </w:rPr>
              <w:t>086</w:t>
            </w:r>
            <w:r>
              <w:rPr>
                <w:sz w:val="18"/>
                <w:szCs w:val="18"/>
              </w:rPr>
              <w:t>.</w:t>
            </w:r>
            <w:r w:rsidRPr="004C4319">
              <w:rPr>
                <w:sz w:val="18"/>
                <w:szCs w:val="18"/>
              </w:rPr>
              <w:t>72</w:t>
            </w:r>
          </w:p>
        </w:tc>
        <w:tc>
          <w:tcPr>
            <w:tcW w:w="420" w:type="pct"/>
            <w:tcBorders>
              <w:top w:val="nil"/>
              <w:left w:val="nil"/>
              <w:bottom w:val="nil"/>
              <w:right w:val="nil"/>
            </w:tcBorders>
            <w:vAlign w:val="center"/>
            <w:hideMark/>
          </w:tcPr>
          <w:p w14:paraId="130CB7D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45%</w:t>
            </w:r>
          </w:p>
        </w:tc>
        <w:tc>
          <w:tcPr>
            <w:tcW w:w="420" w:type="pct"/>
            <w:tcBorders>
              <w:top w:val="nil"/>
              <w:left w:val="nil"/>
              <w:bottom w:val="nil"/>
              <w:right w:val="nil"/>
            </w:tcBorders>
            <w:vAlign w:val="center"/>
            <w:hideMark/>
          </w:tcPr>
          <w:p w14:paraId="69F5455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64%</w:t>
            </w:r>
          </w:p>
        </w:tc>
      </w:tr>
      <w:tr w:rsidR="002E0BCA" w:rsidRPr="004C4319" w14:paraId="5F696DCA" w14:textId="77777777" w:rsidTr="00377B61">
        <w:trPr>
          <w:trHeight w:val="300"/>
        </w:trPr>
        <w:tc>
          <w:tcPr>
            <w:tcW w:w="2820" w:type="pct"/>
            <w:tcBorders>
              <w:top w:val="nil"/>
              <w:left w:val="nil"/>
              <w:bottom w:val="nil"/>
              <w:right w:val="nil"/>
            </w:tcBorders>
            <w:vAlign w:val="center"/>
            <w:hideMark/>
          </w:tcPr>
          <w:p w14:paraId="6602AD84" w14:textId="77777777" w:rsidR="002E0BCA" w:rsidRPr="004C4319" w:rsidRDefault="002E0BCA" w:rsidP="00377B61">
            <w:pPr>
              <w:rPr>
                <w:sz w:val="18"/>
                <w:szCs w:val="18"/>
              </w:rPr>
            </w:pPr>
            <w:r w:rsidRPr="004C4319">
              <w:rPr>
                <w:sz w:val="18"/>
                <w:szCs w:val="18"/>
                <w:lang w:val="en-AU"/>
              </w:rPr>
              <w:lastRenderedPageBreak/>
              <w:t xml:space="preserve">Value of Exports. Destined to Guinea Bissau. </w:t>
            </w:r>
            <w:r w:rsidRPr="004C4319">
              <w:rPr>
                <w:sz w:val="18"/>
                <w:szCs w:val="18"/>
              </w:rPr>
              <w:t>Code 624</w:t>
            </w:r>
          </w:p>
        </w:tc>
        <w:tc>
          <w:tcPr>
            <w:tcW w:w="670" w:type="pct"/>
            <w:tcBorders>
              <w:top w:val="nil"/>
              <w:left w:val="nil"/>
              <w:bottom w:val="nil"/>
              <w:right w:val="nil"/>
            </w:tcBorders>
            <w:vAlign w:val="center"/>
            <w:hideMark/>
          </w:tcPr>
          <w:p w14:paraId="0FC798C5" w14:textId="77777777" w:rsidR="002E0BCA" w:rsidRPr="004C4319" w:rsidRDefault="002E0BCA" w:rsidP="00377B61">
            <w:pPr>
              <w:rPr>
                <w:sz w:val="18"/>
                <w:szCs w:val="18"/>
              </w:rPr>
            </w:pPr>
            <w:r w:rsidRPr="004C4319">
              <w:rPr>
                <w:sz w:val="18"/>
                <w:szCs w:val="18"/>
              </w:rPr>
              <w:t>17</w:t>
            </w:r>
            <w:r>
              <w:rPr>
                <w:sz w:val="18"/>
                <w:szCs w:val="18"/>
              </w:rPr>
              <w:t>,</w:t>
            </w:r>
            <w:r w:rsidRPr="004C4319">
              <w:rPr>
                <w:sz w:val="18"/>
                <w:szCs w:val="18"/>
              </w:rPr>
              <w:t>561</w:t>
            </w:r>
            <w:r>
              <w:rPr>
                <w:sz w:val="18"/>
                <w:szCs w:val="18"/>
              </w:rPr>
              <w:t>.</w:t>
            </w:r>
            <w:r w:rsidRPr="004C4319">
              <w:rPr>
                <w:sz w:val="18"/>
                <w:szCs w:val="18"/>
              </w:rPr>
              <w:t>90</w:t>
            </w:r>
          </w:p>
        </w:tc>
        <w:tc>
          <w:tcPr>
            <w:tcW w:w="670" w:type="pct"/>
            <w:tcBorders>
              <w:top w:val="nil"/>
              <w:left w:val="nil"/>
              <w:bottom w:val="nil"/>
              <w:right w:val="nil"/>
            </w:tcBorders>
            <w:vAlign w:val="center"/>
            <w:hideMark/>
          </w:tcPr>
          <w:p w14:paraId="773C672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34E15B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c>
          <w:tcPr>
            <w:tcW w:w="420" w:type="pct"/>
            <w:tcBorders>
              <w:top w:val="nil"/>
              <w:left w:val="nil"/>
              <w:bottom w:val="nil"/>
              <w:right w:val="nil"/>
            </w:tcBorders>
            <w:vAlign w:val="center"/>
            <w:hideMark/>
          </w:tcPr>
          <w:p w14:paraId="45A4D41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7897B1B" w14:textId="77777777" w:rsidTr="00377B61">
        <w:trPr>
          <w:trHeight w:val="300"/>
        </w:trPr>
        <w:tc>
          <w:tcPr>
            <w:tcW w:w="2820" w:type="pct"/>
            <w:tcBorders>
              <w:top w:val="nil"/>
              <w:left w:val="nil"/>
              <w:bottom w:val="nil"/>
              <w:right w:val="nil"/>
            </w:tcBorders>
            <w:vAlign w:val="center"/>
            <w:hideMark/>
          </w:tcPr>
          <w:p w14:paraId="6AA5CCC0"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Equatorial Guinea</w:t>
            </w:r>
            <w:r w:rsidRPr="004C4319">
              <w:rPr>
                <w:sz w:val="18"/>
                <w:szCs w:val="18"/>
                <w:lang w:val="en-AU"/>
              </w:rPr>
              <w:t xml:space="preserve">. </w:t>
            </w:r>
            <w:r w:rsidRPr="004C4319">
              <w:rPr>
                <w:sz w:val="18"/>
                <w:szCs w:val="18"/>
              </w:rPr>
              <w:t>Code 226</w:t>
            </w:r>
          </w:p>
        </w:tc>
        <w:tc>
          <w:tcPr>
            <w:tcW w:w="670" w:type="pct"/>
            <w:tcBorders>
              <w:top w:val="nil"/>
              <w:left w:val="nil"/>
              <w:bottom w:val="nil"/>
              <w:right w:val="nil"/>
            </w:tcBorders>
            <w:vAlign w:val="center"/>
            <w:hideMark/>
          </w:tcPr>
          <w:p w14:paraId="75ACD0F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1D89CA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DFF345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288073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318FFCD" w14:textId="77777777" w:rsidTr="00377B61">
        <w:trPr>
          <w:trHeight w:val="300"/>
        </w:trPr>
        <w:tc>
          <w:tcPr>
            <w:tcW w:w="2820" w:type="pct"/>
            <w:tcBorders>
              <w:top w:val="nil"/>
              <w:left w:val="nil"/>
              <w:bottom w:val="nil"/>
              <w:right w:val="nil"/>
            </w:tcBorders>
            <w:vAlign w:val="center"/>
            <w:hideMark/>
          </w:tcPr>
          <w:p w14:paraId="2044A895"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Guinea</w:t>
            </w:r>
            <w:r w:rsidRPr="004C4319">
              <w:rPr>
                <w:sz w:val="18"/>
                <w:szCs w:val="18"/>
                <w:lang w:val="en-AU"/>
              </w:rPr>
              <w:t xml:space="preserve">. </w:t>
            </w:r>
            <w:r w:rsidRPr="004C4319">
              <w:rPr>
                <w:sz w:val="18"/>
                <w:szCs w:val="18"/>
              </w:rPr>
              <w:t>Code 324</w:t>
            </w:r>
          </w:p>
        </w:tc>
        <w:tc>
          <w:tcPr>
            <w:tcW w:w="670" w:type="pct"/>
            <w:tcBorders>
              <w:top w:val="nil"/>
              <w:left w:val="nil"/>
              <w:bottom w:val="nil"/>
              <w:right w:val="nil"/>
            </w:tcBorders>
            <w:vAlign w:val="center"/>
            <w:hideMark/>
          </w:tcPr>
          <w:p w14:paraId="0504139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86FD82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5C328C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B003C5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C97BE30" w14:textId="77777777" w:rsidTr="00377B61">
        <w:trPr>
          <w:trHeight w:val="300"/>
        </w:trPr>
        <w:tc>
          <w:tcPr>
            <w:tcW w:w="2820" w:type="pct"/>
            <w:tcBorders>
              <w:top w:val="nil"/>
              <w:left w:val="nil"/>
              <w:bottom w:val="nil"/>
              <w:right w:val="nil"/>
            </w:tcBorders>
            <w:vAlign w:val="center"/>
            <w:hideMark/>
          </w:tcPr>
          <w:p w14:paraId="711A158A"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Guyana</w:t>
            </w:r>
            <w:r w:rsidRPr="004C4319">
              <w:rPr>
                <w:sz w:val="18"/>
                <w:szCs w:val="18"/>
                <w:lang w:val="en-AU"/>
              </w:rPr>
              <w:t xml:space="preserve">. </w:t>
            </w:r>
            <w:r w:rsidRPr="004C4319">
              <w:rPr>
                <w:sz w:val="18"/>
                <w:szCs w:val="18"/>
              </w:rPr>
              <w:t>Code 328</w:t>
            </w:r>
          </w:p>
        </w:tc>
        <w:tc>
          <w:tcPr>
            <w:tcW w:w="670" w:type="pct"/>
            <w:tcBorders>
              <w:top w:val="nil"/>
              <w:left w:val="nil"/>
              <w:bottom w:val="nil"/>
              <w:right w:val="nil"/>
            </w:tcBorders>
            <w:vAlign w:val="center"/>
            <w:hideMark/>
          </w:tcPr>
          <w:p w14:paraId="10B94693"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181</w:t>
            </w:r>
            <w:r>
              <w:rPr>
                <w:sz w:val="18"/>
                <w:szCs w:val="18"/>
              </w:rPr>
              <w:t>.</w:t>
            </w:r>
            <w:r w:rsidRPr="004C4319">
              <w:rPr>
                <w:sz w:val="18"/>
                <w:szCs w:val="18"/>
              </w:rPr>
              <w:t>82</w:t>
            </w:r>
          </w:p>
        </w:tc>
        <w:tc>
          <w:tcPr>
            <w:tcW w:w="670" w:type="pct"/>
            <w:tcBorders>
              <w:top w:val="nil"/>
              <w:left w:val="nil"/>
              <w:bottom w:val="nil"/>
              <w:right w:val="nil"/>
            </w:tcBorders>
            <w:vAlign w:val="center"/>
            <w:hideMark/>
          </w:tcPr>
          <w:p w14:paraId="2ED52E2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357485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67FB6E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49EA32F" w14:textId="77777777" w:rsidTr="00377B61">
        <w:trPr>
          <w:trHeight w:val="300"/>
        </w:trPr>
        <w:tc>
          <w:tcPr>
            <w:tcW w:w="2820" w:type="pct"/>
            <w:tcBorders>
              <w:top w:val="nil"/>
              <w:left w:val="nil"/>
              <w:bottom w:val="nil"/>
              <w:right w:val="nil"/>
            </w:tcBorders>
            <w:vAlign w:val="center"/>
            <w:hideMark/>
          </w:tcPr>
          <w:p w14:paraId="14681939" w14:textId="77777777" w:rsidR="002E0BCA" w:rsidRPr="004C4319" w:rsidRDefault="002E0BCA" w:rsidP="00377B61">
            <w:pPr>
              <w:rPr>
                <w:sz w:val="18"/>
                <w:szCs w:val="18"/>
              </w:rPr>
            </w:pPr>
            <w:r w:rsidRPr="004C4319">
              <w:rPr>
                <w:sz w:val="18"/>
                <w:szCs w:val="18"/>
                <w:lang w:val="en-AU"/>
              </w:rPr>
              <w:t xml:space="preserve">Value of Exports. Destined to Haiti. </w:t>
            </w:r>
            <w:r w:rsidRPr="004C4319">
              <w:rPr>
                <w:sz w:val="18"/>
                <w:szCs w:val="18"/>
              </w:rPr>
              <w:t>Code 332</w:t>
            </w:r>
          </w:p>
        </w:tc>
        <w:tc>
          <w:tcPr>
            <w:tcW w:w="670" w:type="pct"/>
            <w:tcBorders>
              <w:top w:val="nil"/>
              <w:left w:val="nil"/>
              <w:bottom w:val="nil"/>
              <w:right w:val="nil"/>
            </w:tcBorders>
            <w:vAlign w:val="center"/>
            <w:hideMark/>
          </w:tcPr>
          <w:p w14:paraId="789C54D4" w14:textId="77777777" w:rsidR="002E0BCA" w:rsidRPr="004C4319" w:rsidRDefault="002E0BCA" w:rsidP="00377B61">
            <w:pPr>
              <w:rPr>
                <w:sz w:val="18"/>
                <w:szCs w:val="18"/>
              </w:rPr>
            </w:pPr>
            <w:r w:rsidRPr="004C4319">
              <w:rPr>
                <w:sz w:val="18"/>
                <w:szCs w:val="18"/>
              </w:rPr>
              <w:t>10</w:t>
            </w:r>
            <w:r>
              <w:rPr>
                <w:sz w:val="18"/>
                <w:szCs w:val="18"/>
              </w:rPr>
              <w:t>.</w:t>
            </w:r>
            <w:r w:rsidRPr="004C4319">
              <w:rPr>
                <w:sz w:val="18"/>
                <w:szCs w:val="18"/>
              </w:rPr>
              <w:t>50</w:t>
            </w:r>
          </w:p>
        </w:tc>
        <w:tc>
          <w:tcPr>
            <w:tcW w:w="670" w:type="pct"/>
            <w:tcBorders>
              <w:top w:val="nil"/>
              <w:left w:val="nil"/>
              <w:bottom w:val="nil"/>
              <w:right w:val="nil"/>
            </w:tcBorders>
            <w:vAlign w:val="center"/>
            <w:hideMark/>
          </w:tcPr>
          <w:p w14:paraId="206F40E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719A95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E8377F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308AC41" w14:textId="77777777" w:rsidTr="00377B61">
        <w:trPr>
          <w:trHeight w:val="300"/>
        </w:trPr>
        <w:tc>
          <w:tcPr>
            <w:tcW w:w="2820" w:type="pct"/>
            <w:tcBorders>
              <w:top w:val="nil"/>
              <w:left w:val="nil"/>
              <w:bottom w:val="nil"/>
              <w:right w:val="nil"/>
            </w:tcBorders>
            <w:vAlign w:val="center"/>
            <w:hideMark/>
          </w:tcPr>
          <w:p w14:paraId="04E73B76" w14:textId="77777777" w:rsidR="002E0BCA" w:rsidRPr="004C4319" w:rsidRDefault="002E0BCA" w:rsidP="00377B61">
            <w:pPr>
              <w:rPr>
                <w:sz w:val="18"/>
                <w:szCs w:val="18"/>
              </w:rPr>
            </w:pPr>
            <w:r w:rsidRPr="004C4319">
              <w:rPr>
                <w:sz w:val="18"/>
                <w:szCs w:val="18"/>
                <w:lang w:val="en-AU"/>
              </w:rPr>
              <w:t xml:space="preserve">Value of Exports. Destined to Holland. </w:t>
            </w:r>
            <w:r w:rsidRPr="004C4319">
              <w:rPr>
                <w:sz w:val="18"/>
                <w:szCs w:val="18"/>
              </w:rPr>
              <w:t>Code 528</w:t>
            </w:r>
          </w:p>
        </w:tc>
        <w:tc>
          <w:tcPr>
            <w:tcW w:w="670" w:type="pct"/>
            <w:tcBorders>
              <w:top w:val="nil"/>
              <w:left w:val="nil"/>
              <w:bottom w:val="nil"/>
              <w:right w:val="nil"/>
            </w:tcBorders>
            <w:vAlign w:val="center"/>
            <w:hideMark/>
          </w:tcPr>
          <w:p w14:paraId="35E0DB3C"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205</w:t>
            </w:r>
            <w:r>
              <w:rPr>
                <w:sz w:val="18"/>
                <w:szCs w:val="18"/>
              </w:rPr>
              <w:t>,</w:t>
            </w:r>
            <w:r w:rsidRPr="004C4319">
              <w:rPr>
                <w:sz w:val="18"/>
                <w:szCs w:val="18"/>
              </w:rPr>
              <w:t>206</w:t>
            </w:r>
            <w:r>
              <w:rPr>
                <w:sz w:val="18"/>
                <w:szCs w:val="18"/>
              </w:rPr>
              <w:t>.</w:t>
            </w:r>
            <w:r w:rsidRPr="004C4319">
              <w:rPr>
                <w:sz w:val="18"/>
                <w:szCs w:val="18"/>
              </w:rPr>
              <w:t>92</w:t>
            </w:r>
          </w:p>
        </w:tc>
        <w:tc>
          <w:tcPr>
            <w:tcW w:w="670" w:type="pct"/>
            <w:tcBorders>
              <w:top w:val="nil"/>
              <w:left w:val="nil"/>
              <w:bottom w:val="nil"/>
              <w:right w:val="nil"/>
            </w:tcBorders>
            <w:vAlign w:val="center"/>
            <w:hideMark/>
          </w:tcPr>
          <w:p w14:paraId="0E475D93"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739</w:t>
            </w:r>
            <w:r>
              <w:rPr>
                <w:sz w:val="18"/>
                <w:szCs w:val="18"/>
              </w:rPr>
              <w:t>,</w:t>
            </w:r>
            <w:r w:rsidRPr="004C4319">
              <w:rPr>
                <w:sz w:val="18"/>
                <w:szCs w:val="18"/>
              </w:rPr>
              <w:t>247</w:t>
            </w:r>
            <w:r>
              <w:rPr>
                <w:sz w:val="18"/>
                <w:szCs w:val="18"/>
              </w:rPr>
              <w:t>.</w:t>
            </w:r>
            <w:r w:rsidRPr="004C4319">
              <w:rPr>
                <w:sz w:val="18"/>
                <w:szCs w:val="18"/>
              </w:rPr>
              <w:t>24</w:t>
            </w:r>
          </w:p>
        </w:tc>
        <w:tc>
          <w:tcPr>
            <w:tcW w:w="420" w:type="pct"/>
            <w:tcBorders>
              <w:top w:val="nil"/>
              <w:left w:val="nil"/>
              <w:bottom w:val="nil"/>
              <w:right w:val="nil"/>
            </w:tcBorders>
            <w:vAlign w:val="center"/>
            <w:hideMark/>
          </w:tcPr>
          <w:p w14:paraId="62DD7C89"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13%</w:t>
            </w:r>
          </w:p>
        </w:tc>
        <w:tc>
          <w:tcPr>
            <w:tcW w:w="420" w:type="pct"/>
            <w:tcBorders>
              <w:top w:val="nil"/>
              <w:left w:val="nil"/>
              <w:bottom w:val="nil"/>
              <w:right w:val="nil"/>
            </w:tcBorders>
            <w:vAlign w:val="center"/>
            <w:hideMark/>
          </w:tcPr>
          <w:p w14:paraId="65FF6D15"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39%</w:t>
            </w:r>
          </w:p>
        </w:tc>
      </w:tr>
      <w:tr w:rsidR="002E0BCA" w:rsidRPr="004C4319" w14:paraId="474994BE" w14:textId="77777777" w:rsidTr="00377B61">
        <w:trPr>
          <w:trHeight w:val="300"/>
        </w:trPr>
        <w:tc>
          <w:tcPr>
            <w:tcW w:w="2820" w:type="pct"/>
            <w:tcBorders>
              <w:top w:val="nil"/>
              <w:left w:val="nil"/>
              <w:bottom w:val="nil"/>
              <w:right w:val="nil"/>
            </w:tcBorders>
            <w:vAlign w:val="center"/>
            <w:hideMark/>
          </w:tcPr>
          <w:p w14:paraId="4EC4E31F" w14:textId="77777777" w:rsidR="002E0BCA" w:rsidRPr="004C4319" w:rsidRDefault="002E0BCA" w:rsidP="00377B61">
            <w:pPr>
              <w:rPr>
                <w:sz w:val="18"/>
                <w:szCs w:val="18"/>
              </w:rPr>
            </w:pPr>
            <w:r w:rsidRPr="004C4319">
              <w:rPr>
                <w:sz w:val="18"/>
                <w:szCs w:val="18"/>
                <w:lang w:val="en-AU"/>
              </w:rPr>
              <w:t xml:space="preserve">Value of Exports. Destined to Honduras. </w:t>
            </w:r>
            <w:r w:rsidRPr="004C4319">
              <w:rPr>
                <w:sz w:val="18"/>
                <w:szCs w:val="18"/>
              </w:rPr>
              <w:t>Code 340</w:t>
            </w:r>
          </w:p>
        </w:tc>
        <w:tc>
          <w:tcPr>
            <w:tcW w:w="670" w:type="pct"/>
            <w:tcBorders>
              <w:top w:val="nil"/>
              <w:left w:val="nil"/>
              <w:bottom w:val="nil"/>
              <w:right w:val="nil"/>
            </w:tcBorders>
            <w:vAlign w:val="center"/>
            <w:hideMark/>
          </w:tcPr>
          <w:p w14:paraId="724A0E3A" w14:textId="77777777" w:rsidR="002E0BCA" w:rsidRPr="004C4319" w:rsidRDefault="002E0BCA" w:rsidP="00377B61">
            <w:pPr>
              <w:rPr>
                <w:sz w:val="18"/>
                <w:szCs w:val="18"/>
              </w:rPr>
            </w:pPr>
            <w:r w:rsidRPr="004C4319">
              <w:rPr>
                <w:sz w:val="18"/>
                <w:szCs w:val="18"/>
              </w:rPr>
              <w:t>698</w:t>
            </w:r>
            <w:r>
              <w:rPr>
                <w:sz w:val="18"/>
                <w:szCs w:val="18"/>
              </w:rPr>
              <w:t>,</w:t>
            </w:r>
            <w:r w:rsidRPr="004C4319">
              <w:rPr>
                <w:sz w:val="18"/>
                <w:szCs w:val="18"/>
              </w:rPr>
              <w:t>585</w:t>
            </w:r>
            <w:r>
              <w:rPr>
                <w:sz w:val="18"/>
                <w:szCs w:val="18"/>
              </w:rPr>
              <w:t>.</w:t>
            </w:r>
            <w:r w:rsidRPr="004C4319">
              <w:rPr>
                <w:sz w:val="18"/>
                <w:szCs w:val="18"/>
              </w:rPr>
              <w:t>13</w:t>
            </w:r>
          </w:p>
        </w:tc>
        <w:tc>
          <w:tcPr>
            <w:tcW w:w="670" w:type="pct"/>
            <w:tcBorders>
              <w:top w:val="nil"/>
              <w:left w:val="nil"/>
              <w:bottom w:val="nil"/>
              <w:right w:val="nil"/>
            </w:tcBorders>
            <w:vAlign w:val="center"/>
            <w:hideMark/>
          </w:tcPr>
          <w:p w14:paraId="1E10AB7A" w14:textId="77777777" w:rsidR="002E0BCA" w:rsidRPr="004C4319" w:rsidRDefault="002E0BCA" w:rsidP="00377B61">
            <w:pPr>
              <w:rPr>
                <w:sz w:val="18"/>
                <w:szCs w:val="18"/>
              </w:rPr>
            </w:pPr>
            <w:r w:rsidRPr="004C4319">
              <w:rPr>
                <w:sz w:val="18"/>
                <w:szCs w:val="18"/>
              </w:rPr>
              <w:t>638</w:t>
            </w:r>
            <w:r>
              <w:rPr>
                <w:sz w:val="18"/>
                <w:szCs w:val="18"/>
              </w:rPr>
              <w:t>,</w:t>
            </w:r>
            <w:r w:rsidRPr="004C4319">
              <w:rPr>
                <w:sz w:val="18"/>
                <w:szCs w:val="18"/>
              </w:rPr>
              <w:t>959</w:t>
            </w:r>
            <w:r>
              <w:rPr>
                <w:sz w:val="18"/>
                <w:szCs w:val="18"/>
              </w:rPr>
              <w:t>.</w:t>
            </w:r>
            <w:r w:rsidRPr="004C4319">
              <w:rPr>
                <w:sz w:val="18"/>
                <w:szCs w:val="18"/>
              </w:rPr>
              <w:t>11</w:t>
            </w:r>
          </w:p>
        </w:tc>
        <w:tc>
          <w:tcPr>
            <w:tcW w:w="420" w:type="pct"/>
            <w:tcBorders>
              <w:top w:val="nil"/>
              <w:left w:val="nil"/>
              <w:bottom w:val="nil"/>
              <w:right w:val="nil"/>
            </w:tcBorders>
            <w:vAlign w:val="center"/>
            <w:hideMark/>
          </w:tcPr>
          <w:p w14:paraId="008F2A1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36%</w:t>
            </w:r>
          </w:p>
        </w:tc>
        <w:tc>
          <w:tcPr>
            <w:tcW w:w="420" w:type="pct"/>
            <w:tcBorders>
              <w:top w:val="nil"/>
              <w:left w:val="nil"/>
              <w:bottom w:val="nil"/>
              <w:right w:val="nil"/>
            </w:tcBorders>
            <w:vAlign w:val="center"/>
            <w:hideMark/>
          </w:tcPr>
          <w:p w14:paraId="0F4E3B6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32%</w:t>
            </w:r>
          </w:p>
        </w:tc>
      </w:tr>
      <w:tr w:rsidR="002E0BCA" w:rsidRPr="004C4319" w14:paraId="62333056" w14:textId="77777777" w:rsidTr="00377B61">
        <w:trPr>
          <w:trHeight w:val="300"/>
        </w:trPr>
        <w:tc>
          <w:tcPr>
            <w:tcW w:w="2820" w:type="pct"/>
            <w:tcBorders>
              <w:top w:val="nil"/>
              <w:left w:val="nil"/>
              <w:bottom w:val="nil"/>
              <w:right w:val="nil"/>
            </w:tcBorders>
            <w:vAlign w:val="center"/>
            <w:hideMark/>
          </w:tcPr>
          <w:p w14:paraId="6CDC1673" w14:textId="77777777" w:rsidR="002E0BCA" w:rsidRPr="004C4319" w:rsidRDefault="002E0BCA" w:rsidP="00377B61">
            <w:pPr>
              <w:rPr>
                <w:sz w:val="18"/>
                <w:szCs w:val="18"/>
              </w:rPr>
            </w:pPr>
            <w:r w:rsidRPr="004C4319">
              <w:rPr>
                <w:sz w:val="18"/>
                <w:szCs w:val="18"/>
                <w:lang w:val="en-AU"/>
              </w:rPr>
              <w:t xml:space="preserve">Value of Exports. Destined to Hong Kong. </w:t>
            </w:r>
            <w:r w:rsidRPr="004C4319">
              <w:rPr>
                <w:sz w:val="18"/>
                <w:szCs w:val="18"/>
              </w:rPr>
              <w:t>Code 344</w:t>
            </w:r>
          </w:p>
        </w:tc>
        <w:tc>
          <w:tcPr>
            <w:tcW w:w="670" w:type="pct"/>
            <w:tcBorders>
              <w:top w:val="nil"/>
              <w:left w:val="nil"/>
              <w:bottom w:val="nil"/>
              <w:right w:val="nil"/>
            </w:tcBorders>
            <w:vAlign w:val="center"/>
            <w:hideMark/>
          </w:tcPr>
          <w:p w14:paraId="52561EA1" w14:textId="77777777" w:rsidR="002E0BCA" w:rsidRPr="004C4319" w:rsidRDefault="002E0BCA" w:rsidP="00377B61">
            <w:pPr>
              <w:rPr>
                <w:sz w:val="18"/>
                <w:szCs w:val="18"/>
              </w:rPr>
            </w:pPr>
            <w:r w:rsidRPr="004C4319">
              <w:rPr>
                <w:sz w:val="18"/>
                <w:szCs w:val="18"/>
              </w:rPr>
              <w:t>5</w:t>
            </w:r>
            <w:r>
              <w:rPr>
                <w:sz w:val="18"/>
                <w:szCs w:val="18"/>
              </w:rPr>
              <w:t>,</w:t>
            </w:r>
            <w:r w:rsidRPr="004C4319">
              <w:rPr>
                <w:sz w:val="18"/>
                <w:szCs w:val="18"/>
              </w:rPr>
              <w:t>979</w:t>
            </w:r>
            <w:r>
              <w:rPr>
                <w:sz w:val="18"/>
                <w:szCs w:val="18"/>
              </w:rPr>
              <w:t>,</w:t>
            </w:r>
            <w:r w:rsidRPr="004C4319">
              <w:rPr>
                <w:sz w:val="18"/>
                <w:szCs w:val="18"/>
              </w:rPr>
              <w:t>018</w:t>
            </w:r>
            <w:r>
              <w:rPr>
                <w:sz w:val="18"/>
                <w:szCs w:val="18"/>
              </w:rPr>
              <w:t>.</w:t>
            </w:r>
            <w:r w:rsidRPr="004C4319">
              <w:rPr>
                <w:sz w:val="18"/>
                <w:szCs w:val="18"/>
              </w:rPr>
              <w:t>65</w:t>
            </w:r>
          </w:p>
        </w:tc>
        <w:tc>
          <w:tcPr>
            <w:tcW w:w="670" w:type="pct"/>
            <w:tcBorders>
              <w:top w:val="nil"/>
              <w:left w:val="nil"/>
              <w:bottom w:val="nil"/>
              <w:right w:val="nil"/>
            </w:tcBorders>
            <w:vAlign w:val="center"/>
            <w:hideMark/>
          </w:tcPr>
          <w:p w14:paraId="4CE1F335" w14:textId="77777777" w:rsidR="002E0BCA" w:rsidRPr="004C4319" w:rsidRDefault="002E0BCA" w:rsidP="00377B61">
            <w:pPr>
              <w:rPr>
                <w:sz w:val="18"/>
                <w:szCs w:val="18"/>
              </w:rPr>
            </w:pPr>
            <w:r w:rsidRPr="004C4319">
              <w:rPr>
                <w:sz w:val="18"/>
                <w:szCs w:val="18"/>
              </w:rPr>
              <w:t>6</w:t>
            </w:r>
            <w:r>
              <w:rPr>
                <w:sz w:val="18"/>
                <w:szCs w:val="18"/>
              </w:rPr>
              <w:t>,</w:t>
            </w:r>
            <w:r w:rsidRPr="004C4319">
              <w:rPr>
                <w:sz w:val="18"/>
                <w:szCs w:val="18"/>
              </w:rPr>
              <w:t>550</w:t>
            </w:r>
            <w:r>
              <w:rPr>
                <w:sz w:val="18"/>
                <w:szCs w:val="18"/>
              </w:rPr>
              <w:t>,</w:t>
            </w:r>
            <w:r w:rsidRPr="004C4319">
              <w:rPr>
                <w:sz w:val="18"/>
                <w:szCs w:val="18"/>
              </w:rPr>
              <w:t>449</w:t>
            </w:r>
            <w:r>
              <w:rPr>
                <w:sz w:val="18"/>
                <w:szCs w:val="18"/>
              </w:rPr>
              <w:t>.</w:t>
            </w:r>
            <w:r w:rsidRPr="004C4319">
              <w:rPr>
                <w:sz w:val="18"/>
                <w:szCs w:val="18"/>
              </w:rPr>
              <w:t>12</w:t>
            </w:r>
          </w:p>
        </w:tc>
        <w:tc>
          <w:tcPr>
            <w:tcW w:w="420" w:type="pct"/>
            <w:tcBorders>
              <w:top w:val="nil"/>
              <w:left w:val="nil"/>
              <w:bottom w:val="nil"/>
              <w:right w:val="nil"/>
            </w:tcBorders>
            <w:vAlign w:val="center"/>
            <w:hideMark/>
          </w:tcPr>
          <w:p w14:paraId="133C279A"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06%</w:t>
            </w:r>
          </w:p>
        </w:tc>
        <w:tc>
          <w:tcPr>
            <w:tcW w:w="420" w:type="pct"/>
            <w:tcBorders>
              <w:top w:val="nil"/>
              <w:left w:val="nil"/>
              <w:bottom w:val="nil"/>
              <w:right w:val="nil"/>
            </w:tcBorders>
            <w:vAlign w:val="center"/>
            <w:hideMark/>
          </w:tcPr>
          <w:p w14:paraId="05C7EF47"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32%</w:t>
            </w:r>
          </w:p>
        </w:tc>
      </w:tr>
      <w:tr w:rsidR="002E0BCA" w:rsidRPr="004C4319" w14:paraId="26DA6F63" w14:textId="77777777" w:rsidTr="00377B61">
        <w:trPr>
          <w:trHeight w:val="300"/>
        </w:trPr>
        <w:tc>
          <w:tcPr>
            <w:tcW w:w="2820" w:type="pct"/>
            <w:tcBorders>
              <w:top w:val="nil"/>
              <w:left w:val="nil"/>
              <w:bottom w:val="nil"/>
              <w:right w:val="nil"/>
            </w:tcBorders>
            <w:vAlign w:val="center"/>
            <w:hideMark/>
          </w:tcPr>
          <w:p w14:paraId="60D24043"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Hungary</w:t>
            </w:r>
            <w:r w:rsidRPr="004C4319">
              <w:rPr>
                <w:sz w:val="18"/>
                <w:szCs w:val="18"/>
                <w:lang w:val="en-AU"/>
              </w:rPr>
              <w:t xml:space="preserve">. </w:t>
            </w:r>
            <w:r w:rsidRPr="004C4319">
              <w:rPr>
                <w:sz w:val="18"/>
                <w:szCs w:val="18"/>
              </w:rPr>
              <w:t>Code 348</w:t>
            </w:r>
          </w:p>
        </w:tc>
        <w:tc>
          <w:tcPr>
            <w:tcW w:w="670" w:type="pct"/>
            <w:tcBorders>
              <w:top w:val="nil"/>
              <w:left w:val="nil"/>
              <w:bottom w:val="nil"/>
              <w:right w:val="nil"/>
            </w:tcBorders>
            <w:vAlign w:val="center"/>
            <w:hideMark/>
          </w:tcPr>
          <w:p w14:paraId="7CF82F31"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454</w:t>
            </w:r>
            <w:r>
              <w:rPr>
                <w:sz w:val="18"/>
                <w:szCs w:val="18"/>
              </w:rPr>
              <w:t>,</w:t>
            </w:r>
            <w:r w:rsidRPr="004C4319">
              <w:rPr>
                <w:sz w:val="18"/>
                <w:szCs w:val="18"/>
              </w:rPr>
              <w:t>572</w:t>
            </w:r>
            <w:r>
              <w:rPr>
                <w:sz w:val="18"/>
                <w:szCs w:val="18"/>
              </w:rPr>
              <w:t>.</w:t>
            </w:r>
            <w:r w:rsidRPr="004C4319">
              <w:rPr>
                <w:sz w:val="18"/>
                <w:szCs w:val="18"/>
              </w:rPr>
              <w:t>72</w:t>
            </w:r>
          </w:p>
        </w:tc>
        <w:tc>
          <w:tcPr>
            <w:tcW w:w="670" w:type="pct"/>
            <w:tcBorders>
              <w:top w:val="nil"/>
              <w:left w:val="nil"/>
              <w:bottom w:val="nil"/>
              <w:right w:val="nil"/>
            </w:tcBorders>
            <w:vAlign w:val="center"/>
            <w:hideMark/>
          </w:tcPr>
          <w:p w14:paraId="5837575F" w14:textId="77777777" w:rsidR="002E0BCA" w:rsidRPr="004C4319" w:rsidRDefault="002E0BCA" w:rsidP="00377B61">
            <w:pPr>
              <w:rPr>
                <w:sz w:val="18"/>
                <w:szCs w:val="18"/>
              </w:rPr>
            </w:pPr>
            <w:r w:rsidRPr="004C4319">
              <w:rPr>
                <w:sz w:val="18"/>
                <w:szCs w:val="18"/>
              </w:rPr>
              <w:t>70</w:t>
            </w:r>
            <w:r>
              <w:rPr>
                <w:sz w:val="18"/>
                <w:szCs w:val="18"/>
              </w:rPr>
              <w:t>,</w:t>
            </w:r>
            <w:r w:rsidRPr="004C4319">
              <w:rPr>
                <w:sz w:val="18"/>
                <w:szCs w:val="18"/>
              </w:rPr>
              <w:t>365</w:t>
            </w:r>
            <w:r>
              <w:rPr>
                <w:sz w:val="18"/>
                <w:szCs w:val="18"/>
              </w:rPr>
              <w:t>.</w:t>
            </w:r>
            <w:r w:rsidRPr="004C4319">
              <w:rPr>
                <w:sz w:val="18"/>
                <w:szCs w:val="18"/>
              </w:rPr>
              <w:t>33</w:t>
            </w:r>
          </w:p>
        </w:tc>
        <w:tc>
          <w:tcPr>
            <w:tcW w:w="420" w:type="pct"/>
            <w:tcBorders>
              <w:top w:val="nil"/>
              <w:left w:val="nil"/>
              <w:bottom w:val="nil"/>
              <w:right w:val="nil"/>
            </w:tcBorders>
            <w:vAlign w:val="center"/>
            <w:hideMark/>
          </w:tcPr>
          <w:p w14:paraId="5E1FB8F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74%</w:t>
            </w:r>
          </w:p>
        </w:tc>
        <w:tc>
          <w:tcPr>
            <w:tcW w:w="420" w:type="pct"/>
            <w:tcBorders>
              <w:top w:val="nil"/>
              <w:left w:val="nil"/>
              <w:bottom w:val="nil"/>
              <w:right w:val="nil"/>
            </w:tcBorders>
            <w:vAlign w:val="center"/>
            <w:hideMark/>
          </w:tcPr>
          <w:p w14:paraId="0208CE2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r>
      <w:tr w:rsidR="002E0BCA" w:rsidRPr="004C4319" w14:paraId="13CD13B0" w14:textId="77777777" w:rsidTr="00377B61">
        <w:trPr>
          <w:trHeight w:val="300"/>
        </w:trPr>
        <w:tc>
          <w:tcPr>
            <w:tcW w:w="2820" w:type="pct"/>
            <w:tcBorders>
              <w:top w:val="nil"/>
              <w:left w:val="nil"/>
              <w:bottom w:val="nil"/>
              <w:right w:val="nil"/>
            </w:tcBorders>
            <w:vAlign w:val="center"/>
            <w:hideMark/>
          </w:tcPr>
          <w:p w14:paraId="24EFF70B"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Yemen</w:t>
            </w:r>
            <w:r w:rsidRPr="004C4319">
              <w:rPr>
                <w:sz w:val="18"/>
                <w:szCs w:val="18"/>
                <w:lang w:val="en-AU"/>
              </w:rPr>
              <w:t xml:space="preserve">. </w:t>
            </w:r>
            <w:r w:rsidRPr="004C4319">
              <w:rPr>
                <w:sz w:val="18"/>
                <w:szCs w:val="18"/>
              </w:rPr>
              <w:t>Code 887</w:t>
            </w:r>
          </w:p>
        </w:tc>
        <w:tc>
          <w:tcPr>
            <w:tcW w:w="670" w:type="pct"/>
            <w:tcBorders>
              <w:top w:val="nil"/>
              <w:left w:val="nil"/>
              <w:bottom w:val="nil"/>
              <w:right w:val="nil"/>
            </w:tcBorders>
            <w:vAlign w:val="center"/>
            <w:hideMark/>
          </w:tcPr>
          <w:p w14:paraId="24E535D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84E5E1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17C063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E07943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3C214333" w14:textId="77777777" w:rsidTr="00377B61">
        <w:trPr>
          <w:trHeight w:val="300"/>
        </w:trPr>
        <w:tc>
          <w:tcPr>
            <w:tcW w:w="2820" w:type="pct"/>
            <w:tcBorders>
              <w:top w:val="nil"/>
              <w:left w:val="nil"/>
              <w:bottom w:val="nil"/>
              <w:right w:val="nil"/>
            </w:tcBorders>
            <w:vAlign w:val="center"/>
            <w:hideMark/>
          </w:tcPr>
          <w:p w14:paraId="3D791264" w14:textId="77777777" w:rsidR="002E0BCA" w:rsidRPr="004C4319" w:rsidRDefault="002E0BCA" w:rsidP="00377B61">
            <w:pPr>
              <w:rPr>
                <w:sz w:val="18"/>
                <w:szCs w:val="18"/>
              </w:rPr>
            </w:pPr>
            <w:r w:rsidRPr="004C4319">
              <w:rPr>
                <w:sz w:val="18"/>
                <w:szCs w:val="18"/>
                <w:lang w:val="en-AU"/>
              </w:rPr>
              <w:t xml:space="preserve">Value of Exports. Destined to Aland Islands. </w:t>
            </w:r>
            <w:r w:rsidRPr="004C4319">
              <w:rPr>
                <w:sz w:val="18"/>
                <w:szCs w:val="18"/>
              </w:rPr>
              <w:t>Code 248</w:t>
            </w:r>
          </w:p>
        </w:tc>
        <w:tc>
          <w:tcPr>
            <w:tcW w:w="670" w:type="pct"/>
            <w:tcBorders>
              <w:top w:val="nil"/>
              <w:left w:val="nil"/>
              <w:bottom w:val="nil"/>
              <w:right w:val="nil"/>
            </w:tcBorders>
            <w:vAlign w:val="center"/>
            <w:hideMark/>
          </w:tcPr>
          <w:p w14:paraId="68C35CC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9CBC91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9EF308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8269B5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3B8FE833" w14:textId="77777777" w:rsidTr="00377B61">
        <w:trPr>
          <w:trHeight w:val="300"/>
        </w:trPr>
        <w:tc>
          <w:tcPr>
            <w:tcW w:w="2820" w:type="pct"/>
            <w:tcBorders>
              <w:top w:val="nil"/>
              <w:left w:val="nil"/>
              <w:bottom w:val="nil"/>
              <w:right w:val="nil"/>
            </w:tcBorders>
            <w:vAlign w:val="center"/>
            <w:hideMark/>
          </w:tcPr>
          <w:p w14:paraId="631BCE06" w14:textId="77777777" w:rsidR="002E0BCA" w:rsidRPr="004C4319" w:rsidRDefault="002E0BCA" w:rsidP="00377B61">
            <w:pPr>
              <w:rPr>
                <w:sz w:val="18"/>
                <w:szCs w:val="18"/>
              </w:rPr>
            </w:pPr>
            <w:r w:rsidRPr="004C4319">
              <w:rPr>
                <w:sz w:val="18"/>
                <w:szCs w:val="18"/>
                <w:lang w:val="en-AU"/>
              </w:rPr>
              <w:t xml:space="preserve">Value of Exports. Destined to Cayman Islands. </w:t>
            </w:r>
            <w:r w:rsidRPr="004C4319">
              <w:rPr>
                <w:sz w:val="18"/>
                <w:szCs w:val="18"/>
              </w:rPr>
              <w:t>Code 136</w:t>
            </w:r>
          </w:p>
        </w:tc>
        <w:tc>
          <w:tcPr>
            <w:tcW w:w="670" w:type="pct"/>
            <w:tcBorders>
              <w:top w:val="nil"/>
              <w:left w:val="nil"/>
              <w:bottom w:val="nil"/>
              <w:right w:val="nil"/>
            </w:tcBorders>
            <w:vAlign w:val="center"/>
            <w:hideMark/>
          </w:tcPr>
          <w:p w14:paraId="3CBB957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362F06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5AD229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E13E04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88B22EB" w14:textId="77777777" w:rsidTr="00377B61">
        <w:trPr>
          <w:trHeight w:val="300"/>
        </w:trPr>
        <w:tc>
          <w:tcPr>
            <w:tcW w:w="2820" w:type="pct"/>
            <w:tcBorders>
              <w:top w:val="nil"/>
              <w:left w:val="nil"/>
              <w:bottom w:val="nil"/>
              <w:right w:val="nil"/>
            </w:tcBorders>
            <w:vAlign w:val="center"/>
            <w:hideMark/>
          </w:tcPr>
          <w:p w14:paraId="1ACBAF4B"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Falkland Islands</w:t>
            </w:r>
            <w:r w:rsidRPr="004C4319">
              <w:rPr>
                <w:sz w:val="18"/>
                <w:szCs w:val="18"/>
                <w:lang w:val="en-AU"/>
              </w:rPr>
              <w:t xml:space="preserve">. </w:t>
            </w:r>
            <w:r w:rsidRPr="004C4319">
              <w:rPr>
                <w:sz w:val="18"/>
                <w:szCs w:val="18"/>
              </w:rPr>
              <w:t>Code 238</w:t>
            </w:r>
          </w:p>
        </w:tc>
        <w:tc>
          <w:tcPr>
            <w:tcW w:w="670" w:type="pct"/>
            <w:tcBorders>
              <w:top w:val="nil"/>
              <w:left w:val="nil"/>
              <w:bottom w:val="nil"/>
              <w:right w:val="nil"/>
            </w:tcBorders>
            <w:vAlign w:val="center"/>
            <w:hideMark/>
          </w:tcPr>
          <w:p w14:paraId="13107DA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AB14C5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ECB0CF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EBDF5C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41F835F" w14:textId="77777777" w:rsidTr="00377B61">
        <w:trPr>
          <w:trHeight w:val="300"/>
        </w:trPr>
        <w:tc>
          <w:tcPr>
            <w:tcW w:w="2820" w:type="pct"/>
            <w:tcBorders>
              <w:top w:val="nil"/>
              <w:left w:val="nil"/>
              <w:bottom w:val="nil"/>
              <w:right w:val="nil"/>
            </w:tcBorders>
            <w:vAlign w:val="center"/>
            <w:hideMark/>
          </w:tcPr>
          <w:p w14:paraId="3CC777B9" w14:textId="7234EC8E" w:rsidR="002E0BCA" w:rsidRPr="004C4319" w:rsidRDefault="002E0BCA" w:rsidP="00377B61">
            <w:pPr>
              <w:rPr>
                <w:sz w:val="18"/>
                <w:szCs w:val="18"/>
              </w:rPr>
            </w:pPr>
            <w:r w:rsidRPr="004C4319">
              <w:rPr>
                <w:sz w:val="18"/>
                <w:szCs w:val="18"/>
                <w:lang w:val="en-AU"/>
              </w:rPr>
              <w:t>Value of Exports. Destined to F</w:t>
            </w:r>
            <w:r w:rsidR="00484A51">
              <w:rPr>
                <w:sz w:val="18"/>
                <w:szCs w:val="18"/>
                <w:lang w:val="en-AU"/>
              </w:rPr>
              <w:t>a</w:t>
            </w:r>
            <w:r w:rsidRPr="004C4319">
              <w:rPr>
                <w:sz w:val="18"/>
                <w:szCs w:val="18"/>
                <w:lang w:val="en-AU"/>
              </w:rPr>
              <w:t xml:space="preserve">roe Islands. </w:t>
            </w:r>
            <w:r w:rsidRPr="004C4319">
              <w:rPr>
                <w:sz w:val="18"/>
                <w:szCs w:val="18"/>
              </w:rPr>
              <w:t>Code 234</w:t>
            </w:r>
          </w:p>
        </w:tc>
        <w:tc>
          <w:tcPr>
            <w:tcW w:w="670" w:type="pct"/>
            <w:tcBorders>
              <w:top w:val="nil"/>
              <w:left w:val="nil"/>
              <w:bottom w:val="nil"/>
              <w:right w:val="nil"/>
            </w:tcBorders>
            <w:vAlign w:val="center"/>
            <w:hideMark/>
          </w:tcPr>
          <w:p w14:paraId="4B48D2B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43C7AC0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E1ED58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FF20E6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2A4C024" w14:textId="77777777" w:rsidTr="00377B61">
        <w:trPr>
          <w:trHeight w:val="300"/>
        </w:trPr>
        <w:tc>
          <w:tcPr>
            <w:tcW w:w="2820" w:type="pct"/>
            <w:tcBorders>
              <w:top w:val="nil"/>
              <w:left w:val="nil"/>
              <w:bottom w:val="nil"/>
              <w:right w:val="nil"/>
            </w:tcBorders>
            <w:vAlign w:val="center"/>
            <w:hideMark/>
          </w:tcPr>
          <w:p w14:paraId="27FFBA51"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North Mariana Islands</w:t>
            </w:r>
            <w:r w:rsidRPr="004C4319">
              <w:rPr>
                <w:sz w:val="18"/>
                <w:szCs w:val="18"/>
                <w:lang w:val="en-AU"/>
              </w:rPr>
              <w:t xml:space="preserve">. </w:t>
            </w:r>
            <w:r w:rsidRPr="004C4319">
              <w:rPr>
                <w:sz w:val="18"/>
                <w:szCs w:val="18"/>
              </w:rPr>
              <w:t>Code 580</w:t>
            </w:r>
          </w:p>
        </w:tc>
        <w:tc>
          <w:tcPr>
            <w:tcW w:w="670" w:type="pct"/>
            <w:tcBorders>
              <w:top w:val="nil"/>
              <w:left w:val="nil"/>
              <w:bottom w:val="nil"/>
              <w:right w:val="nil"/>
            </w:tcBorders>
            <w:vAlign w:val="center"/>
            <w:hideMark/>
          </w:tcPr>
          <w:p w14:paraId="189B70F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E4AA9A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15A217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9C1960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CC9031D" w14:textId="77777777" w:rsidTr="00377B61">
        <w:trPr>
          <w:trHeight w:val="300"/>
        </w:trPr>
        <w:tc>
          <w:tcPr>
            <w:tcW w:w="2820" w:type="pct"/>
            <w:tcBorders>
              <w:top w:val="nil"/>
              <w:left w:val="nil"/>
              <w:bottom w:val="nil"/>
              <w:right w:val="nil"/>
            </w:tcBorders>
            <w:vAlign w:val="center"/>
            <w:hideMark/>
          </w:tcPr>
          <w:p w14:paraId="456BF0C1"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Marshall Islands</w:t>
            </w:r>
            <w:r w:rsidRPr="004C4319">
              <w:rPr>
                <w:sz w:val="18"/>
                <w:szCs w:val="18"/>
                <w:lang w:val="en-AU"/>
              </w:rPr>
              <w:t xml:space="preserve">. </w:t>
            </w:r>
            <w:r w:rsidRPr="004C4319">
              <w:rPr>
                <w:sz w:val="18"/>
                <w:szCs w:val="18"/>
              </w:rPr>
              <w:t>Code 584</w:t>
            </w:r>
          </w:p>
        </w:tc>
        <w:tc>
          <w:tcPr>
            <w:tcW w:w="670" w:type="pct"/>
            <w:tcBorders>
              <w:top w:val="nil"/>
              <w:left w:val="nil"/>
              <w:bottom w:val="nil"/>
              <w:right w:val="nil"/>
            </w:tcBorders>
            <w:vAlign w:val="center"/>
            <w:hideMark/>
          </w:tcPr>
          <w:p w14:paraId="5900077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12C050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0CA97D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730F8E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2E1F7D8" w14:textId="77777777" w:rsidTr="00377B61">
        <w:trPr>
          <w:trHeight w:val="300"/>
        </w:trPr>
        <w:tc>
          <w:tcPr>
            <w:tcW w:w="2820" w:type="pct"/>
            <w:tcBorders>
              <w:top w:val="nil"/>
              <w:left w:val="nil"/>
              <w:bottom w:val="nil"/>
              <w:right w:val="nil"/>
            </w:tcBorders>
            <w:vAlign w:val="center"/>
            <w:hideMark/>
          </w:tcPr>
          <w:p w14:paraId="768969E4" w14:textId="77777777" w:rsidR="002E0BCA" w:rsidRPr="004C4319" w:rsidRDefault="002E0BCA" w:rsidP="00377B61">
            <w:pPr>
              <w:rPr>
                <w:sz w:val="18"/>
                <w:szCs w:val="18"/>
              </w:rPr>
            </w:pPr>
            <w:r w:rsidRPr="004C4319">
              <w:rPr>
                <w:sz w:val="18"/>
                <w:szCs w:val="18"/>
                <w:lang w:val="en-AU"/>
              </w:rPr>
              <w:t xml:space="preserve">Value of Exports. Destined to Norfolk Islands. </w:t>
            </w:r>
            <w:r w:rsidRPr="004C4319">
              <w:rPr>
                <w:sz w:val="18"/>
                <w:szCs w:val="18"/>
              </w:rPr>
              <w:t>Code 574</w:t>
            </w:r>
          </w:p>
        </w:tc>
        <w:tc>
          <w:tcPr>
            <w:tcW w:w="670" w:type="pct"/>
            <w:tcBorders>
              <w:top w:val="nil"/>
              <w:left w:val="nil"/>
              <w:bottom w:val="nil"/>
              <w:right w:val="nil"/>
            </w:tcBorders>
            <w:vAlign w:val="center"/>
            <w:hideMark/>
          </w:tcPr>
          <w:p w14:paraId="10B0417F" w14:textId="77777777" w:rsidR="002E0BCA" w:rsidRPr="004C4319" w:rsidRDefault="002E0BCA" w:rsidP="00377B61">
            <w:pPr>
              <w:rPr>
                <w:sz w:val="18"/>
                <w:szCs w:val="18"/>
              </w:rPr>
            </w:pPr>
            <w:r w:rsidRPr="004C4319">
              <w:rPr>
                <w:sz w:val="18"/>
                <w:szCs w:val="18"/>
              </w:rPr>
              <w:t>59</w:t>
            </w:r>
            <w:r>
              <w:rPr>
                <w:sz w:val="18"/>
                <w:szCs w:val="18"/>
              </w:rPr>
              <w:t>.</w:t>
            </w:r>
            <w:r w:rsidRPr="004C4319">
              <w:rPr>
                <w:sz w:val="18"/>
                <w:szCs w:val="18"/>
              </w:rPr>
              <w:t>90</w:t>
            </w:r>
          </w:p>
        </w:tc>
        <w:tc>
          <w:tcPr>
            <w:tcW w:w="670" w:type="pct"/>
            <w:tcBorders>
              <w:top w:val="nil"/>
              <w:left w:val="nil"/>
              <w:bottom w:val="nil"/>
              <w:right w:val="nil"/>
            </w:tcBorders>
            <w:vAlign w:val="center"/>
            <w:hideMark/>
          </w:tcPr>
          <w:p w14:paraId="54CD6DB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7F7EC3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D2EAE5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33EE6C5" w14:textId="77777777" w:rsidTr="00377B61">
        <w:trPr>
          <w:trHeight w:val="300"/>
        </w:trPr>
        <w:tc>
          <w:tcPr>
            <w:tcW w:w="2820" w:type="pct"/>
            <w:tcBorders>
              <w:top w:val="nil"/>
              <w:left w:val="nil"/>
              <w:bottom w:val="nil"/>
              <w:right w:val="nil"/>
            </w:tcBorders>
            <w:vAlign w:val="center"/>
            <w:hideMark/>
          </w:tcPr>
          <w:p w14:paraId="61EE0FEE" w14:textId="77777777" w:rsidR="002E0BCA" w:rsidRPr="004C4319" w:rsidRDefault="002E0BCA" w:rsidP="00377B61">
            <w:pPr>
              <w:rPr>
                <w:sz w:val="18"/>
                <w:szCs w:val="18"/>
              </w:rPr>
            </w:pPr>
            <w:r w:rsidRPr="004C4319">
              <w:rPr>
                <w:sz w:val="18"/>
                <w:szCs w:val="18"/>
                <w:lang w:val="en-AU"/>
              </w:rPr>
              <w:t xml:space="preserve">Value of Exports. Destined to Solomon Islands. </w:t>
            </w:r>
            <w:r w:rsidRPr="004C4319">
              <w:rPr>
                <w:sz w:val="18"/>
                <w:szCs w:val="18"/>
              </w:rPr>
              <w:t>Code 090</w:t>
            </w:r>
          </w:p>
        </w:tc>
        <w:tc>
          <w:tcPr>
            <w:tcW w:w="670" w:type="pct"/>
            <w:tcBorders>
              <w:top w:val="nil"/>
              <w:left w:val="nil"/>
              <w:bottom w:val="nil"/>
              <w:right w:val="nil"/>
            </w:tcBorders>
            <w:vAlign w:val="center"/>
            <w:hideMark/>
          </w:tcPr>
          <w:p w14:paraId="04E5FE0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64FCB0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E2BCB7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12A6A5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51791AF8" w14:textId="77777777" w:rsidTr="00377B61">
        <w:trPr>
          <w:trHeight w:val="300"/>
        </w:trPr>
        <w:tc>
          <w:tcPr>
            <w:tcW w:w="2820" w:type="pct"/>
            <w:tcBorders>
              <w:top w:val="nil"/>
              <w:left w:val="nil"/>
              <w:bottom w:val="nil"/>
              <w:right w:val="nil"/>
            </w:tcBorders>
            <w:vAlign w:val="center"/>
            <w:hideMark/>
          </w:tcPr>
          <w:p w14:paraId="5F27F8DE" w14:textId="77777777" w:rsidR="002E0BCA" w:rsidRPr="004C4319" w:rsidRDefault="002E0BCA" w:rsidP="00377B61">
            <w:pPr>
              <w:rPr>
                <w:sz w:val="18"/>
                <w:szCs w:val="18"/>
                <w:lang w:val="fr-FR"/>
              </w:rPr>
            </w:pPr>
            <w:r w:rsidRPr="004C4319">
              <w:rPr>
                <w:sz w:val="18"/>
                <w:szCs w:val="18"/>
                <w:lang w:val="en-AU"/>
              </w:rPr>
              <w:t xml:space="preserve">Value of Exports. Destined to Seychelles Islands. </w:t>
            </w:r>
            <w:r>
              <w:rPr>
                <w:sz w:val="18"/>
                <w:szCs w:val="18"/>
                <w:lang w:val="fr-FR"/>
              </w:rPr>
              <w:t>Code</w:t>
            </w:r>
            <w:r w:rsidRPr="004C4319">
              <w:rPr>
                <w:sz w:val="18"/>
                <w:szCs w:val="18"/>
                <w:lang w:val="fr-FR"/>
              </w:rPr>
              <w:t xml:space="preserve"> 690</w:t>
            </w:r>
          </w:p>
        </w:tc>
        <w:tc>
          <w:tcPr>
            <w:tcW w:w="670" w:type="pct"/>
            <w:tcBorders>
              <w:top w:val="nil"/>
              <w:left w:val="nil"/>
              <w:bottom w:val="nil"/>
              <w:right w:val="nil"/>
            </w:tcBorders>
            <w:vAlign w:val="center"/>
            <w:hideMark/>
          </w:tcPr>
          <w:p w14:paraId="1B834CA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72104C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8C20DA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792B00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32A77D6" w14:textId="77777777" w:rsidTr="00377B61">
        <w:trPr>
          <w:trHeight w:val="300"/>
        </w:trPr>
        <w:tc>
          <w:tcPr>
            <w:tcW w:w="2820" w:type="pct"/>
            <w:tcBorders>
              <w:top w:val="nil"/>
              <w:left w:val="nil"/>
              <w:bottom w:val="nil"/>
              <w:right w:val="nil"/>
            </w:tcBorders>
            <w:vAlign w:val="center"/>
            <w:hideMark/>
          </w:tcPr>
          <w:p w14:paraId="2E0C8F1C"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Turks and Caicos Islands</w:t>
            </w:r>
            <w:r w:rsidRPr="004C4319">
              <w:rPr>
                <w:sz w:val="18"/>
                <w:szCs w:val="18"/>
                <w:lang w:val="en-AU"/>
              </w:rPr>
              <w:t xml:space="preserve">. </w:t>
            </w:r>
            <w:r w:rsidRPr="004C4319">
              <w:rPr>
                <w:sz w:val="18"/>
                <w:szCs w:val="18"/>
              </w:rPr>
              <w:t>Code 796</w:t>
            </w:r>
          </w:p>
        </w:tc>
        <w:tc>
          <w:tcPr>
            <w:tcW w:w="670" w:type="pct"/>
            <w:tcBorders>
              <w:top w:val="nil"/>
              <w:left w:val="nil"/>
              <w:bottom w:val="nil"/>
              <w:right w:val="nil"/>
            </w:tcBorders>
            <w:vAlign w:val="center"/>
            <w:hideMark/>
          </w:tcPr>
          <w:p w14:paraId="32DAF80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56A93C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4B4856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C6E6BC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5E2A94BE" w14:textId="77777777" w:rsidTr="00377B61">
        <w:trPr>
          <w:trHeight w:val="300"/>
        </w:trPr>
        <w:tc>
          <w:tcPr>
            <w:tcW w:w="2820" w:type="pct"/>
            <w:tcBorders>
              <w:top w:val="nil"/>
              <w:left w:val="nil"/>
              <w:bottom w:val="nil"/>
              <w:right w:val="nil"/>
            </w:tcBorders>
            <w:vAlign w:val="center"/>
            <w:hideMark/>
          </w:tcPr>
          <w:p w14:paraId="0F43F07C" w14:textId="77777777" w:rsidR="002E0BCA" w:rsidRPr="004C4319" w:rsidRDefault="002E0BCA" w:rsidP="00377B61">
            <w:pPr>
              <w:rPr>
                <w:sz w:val="18"/>
                <w:szCs w:val="18"/>
              </w:rPr>
            </w:pPr>
            <w:r>
              <w:rPr>
                <w:sz w:val="18"/>
                <w:szCs w:val="18"/>
              </w:rPr>
              <w:t>Value of Exports</w:t>
            </w:r>
            <w:r w:rsidRPr="004C4319">
              <w:rPr>
                <w:sz w:val="18"/>
                <w:szCs w:val="18"/>
              </w:rPr>
              <w:t xml:space="preserve">. </w:t>
            </w:r>
            <w:r>
              <w:rPr>
                <w:sz w:val="18"/>
                <w:szCs w:val="18"/>
              </w:rPr>
              <w:t>Destined to British Virgin Isles</w:t>
            </w:r>
            <w:r w:rsidRPr="004C4319">
              <w:rPr>
                <w:sz w:val="18"/>
                <w:szCs w:val="18"/>
              </w:rPr>
              <w:t xml:space="preserve">. </w:t>
            </w:r>
            <w:r>
              <w:rPr>
                <w:sz w:val="18"/>
                <w:szCs w:val="18"/>
              </w:rPr>
              <w:t>Code</w:t>
            </w:r>
            <w:r w:rsidRPr="004C4319">
              <w:rPr>
                <w:sz w:val="18"/>
                <w:szCs w:val="18"/>
              </w:rPr>
              <w:t xml:space="preserve"> 092</w:t>
            </w:r>
          </w:p>
        </w:tc>
        <w:tc>
          <w:tcPr>
            <w:tcW w:w="670" w:type="pct"/>
            <w:tcBorders>
              <w:top w:val="nil"/>
              <w:left w:val="nil"/>
              <w:bottom w:val="nil"/>
              <w:right w:val="nil"/>
            </w:tcBorders>
            <w:vAlign w:val="center"/>
            <w:hideMark/>
          </w:tcPr>
          <w:p w14:paraId="3C6D912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52674AC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FADAA6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46F555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A1484C5" w14:textId="77777777" w:rsidTr="00377B61">
        <w:trPr>
          <w:trHeight w:val="480"/>
        </w:trPr>
        <w:tc>
          <w:tcPr>
            <w:tcW w:w="2820" w:type="pct"/>
            <w:tcBorders>
              <w:top w:val="nil"/>
              <w:left w:val="nil"/>
              <w:bottom w:val="nil"/>
              <w:right w:val="nil"/>
            </w:tcBorders>
            <w:vAlign w:val="center"/>
            <w:hideMark/>
          </w:tcPr>
          <w:p w14:paraId="22993390" w14:textId="77777777" w:rsidR="002E0BCA" w:rsidRPr="004C4319" w:rsidRDefault="002E0BCA" w:rsidP="00377B61">
            <w:pPr>
              <w:rPr>
                <w:sz w:val="18"/>
                <w:szCs w:val="18"/>
              </w:rPr>
            </w:pPr>
            <w:r>
              <w:rPr>
                <w:sz w:val="18"/>
                <w:szCs w:val="18"/>
              </w:rPr>
              <w:t>Value of Exports</w:t>
            </w:r>
            <w:r w:rsidRPr="004C4319">
              <w:rPr>
                <w:sz w:val="18"/>
                <w:szCs w:val="18"/>
              </w:rPr>
              <w:t xml:space="preserve">. </w:t>
            </w:r>
            <w:r>
              <w:rPr>
                <w:sz w:val="18"/>
                <w:szCs w:val="18"/>
              </w:rPr>
              <w:t>Destined to US Virgin Isles</w:t>
            </w:r>
            <w:r w:rsidRPr="004C4319">
              <w:rPr>
                <w:sz w:val="18"/>
                <w:szCs w:val="18"/>
              </w:rPr>
              <w:t xml:space="preserve">. </w:t>
            </w:r>
            <w:r>
              <w:rPr>
                <w:sz w:val="18"/>
                <w:szCs w:val="18"/>
              </w:rPr>
              <w:t>Code</w:t>
            </w:r>
            <w:r w:rsidRPr="004C4319">
              <w:rPr>
                <w:sz w:val="18"/>
                <w:szCs w:val="18"/>
              </w:rPr>
              <w:t xml:space="preserve"> 850</w:t>
            </w:r>
          </w:p>
        </w:tc>
        <w:tc>
          <w:tcPr>
            <w:tcW w:w="670" w:type="pct"/>
            <w:tcBorders>
              <w:top w:val="nil"/>
              <w:left w:val="nil"/>
              <w:bottom w:val="nil"/>
              <w:right w:val="nil"/>
            </w:tcBorders>
            <w:vAlign w:val="center"/>
            <w:hideMark/>
          </w:tcPr>
          <w:p w14:paraId="6A5BDC6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61241584" w14:textId="77777777" w:rsidR="002E0BCA" w:rsidRPr="004C4319" w:rsidRDefault="002E0BCA" w:rsidP="00377B61">
            <w:pPr>
              <w:rPr>
                <w:sz w:val="18"/>
                <w:szCs w:val="18"/>
              </w:rPr>
            </w:pPr>
            <w:r w:rsidRPr="004C4319">
              <w:rPr>
                <w:sz w:val="18"/>
                <w:szCs w:val="18"/>
              </w:rPr>
              <w:t>194</w:t>
            </w:r>
            <w:r>
              <w:rPr>
                <w:sz w:val="18"/>
                <w:szCs w:val="18"/>
              </w:rPr>
              <w:t>.</w:t>
            </w:r>
            <w:r w:rsidRPr="004C4319">
              <w:rPr>
                <w:sz w:val="18"/>
                <w:szCs w:val="18"/>
              </w:rPr>
              <w:t>43</w:t>
            </w:r>
          </w:p>
        </w:tc>
        <w:tc>
          <w:tcPr>
            <w:tcW w:w="420" w:type="pct"/>
            <w:tcBorders>
              <w:top w:val="nil"/>
              <w:left w:val="nil"/>
              <w:bottom w:val="nil"/>
              <w:right w:val="nil"/>
            </w:tcBorders>
            <w:vAlign w:val="center"/>
            <w:hideMark/>
          </w:tcPr>
          <w:p w14:paraId="405A539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4451A7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2E0620CF" w14:textId="77777777" w:rsidTr="00377B61">
        <w:trPr>
          <w:trHeight w:val="300"/>
        </w:trPr>
        <w:tc>
          <w:tcPr>
            <w:tcW w:w="2820" w:type="pct"/>
            <w:tcBorders>
              <w:top w:val="nil"/>
              <w:left w:val="nil"/>
              <w:bottom w:val="nil"/>
              <w:right w:val="nil"/>
            </w:tcBorders>
            <w:vAlign w:val="center"/>
            <w:hideMark/>
          </w:tcPr>
          <w:p w14:paraId="10364EFD"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Wallis and Futuna Islands</w:t>
            </w:r>
            <w:r w:rsidRPr="004C4319">
              <w:rPr>
                <w:sz w:val="18"/>
                <w:szCs w:val="18"/>
                <w:lang w:val="en-AU"/>
              </w:rPr>
              <w:t xml:space="preserve">. </w:t>
            </w:r>
            <w:r w:rsidRPr="004C4319">
              <w:rPr>
                <w:sz w:val="18"/>
                <w:szCs w:val="18"/>
              </w:rPr>
              <w:t>Code 876</w:t>
            </w:r>
          </w:p>
        </w:tc>
        <w:tc>
          <w:tcPr>
            <w:tcW w:w="670" w:type="pct"/>
            <w:tcBorders>
              <w:top w:val="nil"/>
              <w:left w:val="nil"/>
              <w:bottom w:val="nil"/>
              <w:right w:val="nil"/>
            </w:tcBorders>
            <w:vAlign w:val="center"/>
            <w:hideMark/>
          </w:tcPr>
          <w:p w14:paraId="0E80F61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46D69F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487A0A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22B9BD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34C279F" w14:textId="77777777" w:rsidTr="00377B61">
        <w:trPr>
          <w:trHeight w:val="300"/>
        </w:trPr>
        <w:tc>
          <w:tcPr>
            <w:tcW w:w="2820" w:type="pct"/>
            <w:tcBorders>
              <w:top w:val="nil"/>
              <w:left w:val="nil"/>
              <w:bottom w:val="nil"/>
              <w:right w:val="nil"/>
            </w:tcBorders>
            <w:vAlign w:val="center"/>
            <w:hideMark/>
          </w:tcPr>
          <w:p w14:paraId="3C25644A" w14:textId="77777777" w:rsidR="002E0BCA" w:rsidRPr="004C4319" w:rsidRDefault="002E0BCA" w:rsidP="00377B61">
            <w:pPr>
              <w:rPr>
                <w:sz w:val="18"/>
                <w:szCs w:val="18"/>
              </w:rPr>
            </w:pPr>
            <w:r w:rsidRPr="004C4319">
              <w:rPr>
                <w:sz w:val="18"/>
                <w:szCs w:val="18"/>
                <w:lang w:val="en-AU"/>
              </w:rPr>
              <w:t xml:space="preserve">Value of Exports. Destined to India. </w:t>
            </w:r>
            <w:r w:rsidRPr="004C4319">
              <w:rPr>
                <w:sz w:val="18"/>
                <w:szCs w:val="18"/>
              </w:rPr>
              <w:t>Code 356</w:t>
            </w:r>
          </w:p>
        </w:tc>
        <w:tc>
          <w:tcPr>
            <w:tcW w:w="670" w:type="pct"/>
            <w:tcBorders>
              <w:top w:val="nil"/>
              <w:left w:val="nil"/>
              <w:bottom w:val="nil"/>
              <w:right w:val="nil"/>
            </w:tcBorders>
            <w:vAlign w:val="center"/>
            <w:hideMark/>
          </w:tcPr>
          <w:p w14:paraId="0185427A" w14:textId="77777777" w:rsidR="002E0BCA" w:rsidRPr="004C4319" w:rsidRDefault="002E0BCA" w:rsidP="00377B61">
            <w:pPr>
              <w:rPr>
                <w:sz w:val="18"/>
                <w:szCs w:val="18"/>
              </w:rPr>
            </w:pPr>
            <w:r w:rsidRPr="004C4319">
              <w:rPr>
                <w:sz w:val="18"/>
                <w:szCs w:val="18"/>
              </w:rPr>
              <w:t>79</w:t>
            </w:r>
            <w:r>
              <w:rPr>
                <w:sz w:val="18"/>
                <w:szCs w:val="18"/>
              </w:rPr>
              <w:t>,</w:t>
            </w:r>
            <w:r w:rsidRPr="004C4319">
              <w:rPr>
                <w:sz w:val="18"/>
                <w:szCs w:val="18"/>
              </w:rPr>
              <w:t>306</w:t>
            </w:r>
            <w:r>
              <w:rPr>
                <w:sz w:val="18"/>
                <w:szCs w:val="18"/>
              </w:rPr>
              <w:t>.</w:t>
            </w:r>
            <w:r w:rsidRPr="004C4319">
              <w:rPr>
                <w:sz w:val="18"/>
                <w:szCs w:val="18"/>
              </w:rPr>
              <w:t>12</w:t>
            </w:r>
          </w:p>
        </w:tc>
        <w:tc>
          <w:tcPr>
            <w:tcW w:w="670" w:type="pct"/>
            <w:tcBorders>
              <w:top w:val="nil"/>
              <w:left w:val="nil"/>
              <w:bottom w:val="nil"/>
              <w:right w:val="nil"/>
            </w:tcBorders>
            <w:vAlign w:val="center"/>
            <w:hideMark/>
          </w:tcPr>
          <w:p w14:paraId="705402C2"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906</w:t>
            </w:r>
            <w:r>
              <w:rPr>
                <w:sz w:val="18"/>
                <w:szCs w:val="18"/>
              </w:rPr>
              <w:t>.</w:t>
            </w:r>
            <w:r w:rsidRPr="004C4319">
              <w:rPr>
                <w:sz w:val="18"/>
                <w:szCs w:val="18"/>
              </w:rPr>
              <w:t>74</w:t>
            </w:r>
          </w:p>
        </w:tc>
        <w:tc>
          <w:tcPr>
            <w:tcW w:w="420" w:type="pct"/>
            <w:tcBorders>
              <w:top w:val="nil"/>
              <w:left w:val="nil"/>
              <w:bottom w:val="nil"/>
              <w:right w:val="nil"/>
            </w:tcBorders>
            <w:vAlign w:val="center"/>
            <w:hideMark/>
          </w:tcPr>
          <w:p w14:paraId="61FAAE6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c>
          <w:tcPr>
            <w:tcW w:w="420" w:type="pct"/>
            <w:tcBorders>
              <w:top w:val="nil"/>
              <w:left w:val="nil"/>
              <w:bottom w:val="nil"/>
              <w:right w:val="nil"/>
            </w:tcBorders>
            <w:vAlign w:val="center"/>
            <w:hideMark/>
          </w:tcPr>
          <w:p w14:paraId="6901C0B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585D88DC" w14:textId="77777777" w:rsidTr="00377B61">
        <w:trPr>
          <w:trHeight w:val="300"/>
        </w:trPr>
        <w:tc>
          <w:tcPr>
            <w:tcW w:w="2820" w:type="pct"/>
            <w:tcBorders>
              <w:top w:val="nil"/>
              <w:left w:val="nil"/>
              <w:bottom w:val="nil"/>
              <w:right w:val="nil"/>
            </w:tcBorders>
            <w:vAlign w:val="center"/>
            <w:hideMark/>
          </w:tcPr>
          <w:p w14:paraId="1B98B623"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Indonesia</w:t>
            </w:r>
            <w:r w:rsidRPr="004C4319">
              <w:rPr>
                <w:sz w:val="18"/>
                <w:szCs w:val="18"/>
                <w:lang w:val="en-AU"/>
              </w:rPr>
              <w:t xml:space="preserve">. </w:t>
            </w:r>
            <w:r w:rsidRPr="004C4319">
              <w:rPr>
                <w:sz w:val="18"/>
                <w:szCs w:val="18"/>
              </w:rPr>
              <w:t>Code 360</w:t>
            </w:r>
          </w:p>
        </w:tc>
        <w:tc>
          <w:tcPr>
            <w:tcW w:w="670" w:type="pct"/>
            <w:tcBorders>
              <w:top w:val="nil"/>
              <w:left w:val="nil"/>
              <w:bottom w:val="nil"/>
              <w:right w:val="nil"/>
            </w:tcBorders>
            <w:vAlign w:val="center"/>
            <w:hideMark/>
          </w:tcPr>
          <w:p w14:paraId="4C90191C" w14:textId="77777777" w:rsidR="002E0BCA" w:rsidRPr="004C4319" w:rsidRDefault="002E0BCA" w:rsidP="00377B61">
            <w:pPr>
              <w:rPr>
                <w:sz w:val="18"/>
                <w:szCs w:val="18"/>
              </w:rPr>
            </w:pPr>
            <w:r w:rsidRPr="004C4319">
              <w:rPr>
                <w:sz w:val="18"/>
                <w:szCs w:val="18"/>
              </w:rPr>
              <w:t>48</w:t>
            </w:r>
            <w:r>
              <w:rPr>
                <w:sz w:val="18"/>
                <w:szCs w:val="18"/>
              </w:rPr>
              <w:t>.</w:t>
            </w:r>
            <w:r w:rsidRPr="004C4319">
              <w:rPr>
                <w:sz w:val="18"/>
                <w:szCs w:val="18"/>
              </w:rPr>
              <w:t>00</w:t>
            </w:r>
          </w:p>
        </w:tc>
        <w:tc>
          <w:tcPr>
            <w:tcW w:w="670" w:type="pct"/>
            <w:tcBorders>
              <w:top w:val="nil"/>
              <w:left w:val="nil"/>
              <w:bottom w:val="nil"/>
              <w:right w:val="nil"/>
            </w:tcBorders>
            <w:vAlign w:val="center"/>
            <w:hideMark/>
          </w:tcPr>
          <w:p w14:paraId="4F202116"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376</w:t>
            </w:r>
            <w:r>
              <w:rPr>
                <w:sz w:val="18"/>
                <w:szCs w:val="18"/>
              </w:rPr>
              <w:t>.</w:t>
            </w:r>
            <w:r w:rsidRPr="004C4319">
              <w:rPr>
                <w:sz w:val="18"/>
                <w:szCs w:val="18"/>
              </w:rPr>
              <w:t>96</w:t>
            </w:r>
          </w:p>
        </w:tc>
        <w:tc>
          <w:tcPr>
            <w:tcW w:w="420" w:type="pct"/>
            <w:tcBorders>
              <w:top w:val="nil"/>
              <w:left w:val="nil"/>
              <w:bottom w:val="nil"/>
              <w:right w:val="nil"/>
            </w:tcBorders>
            <w:vAlign w:val="center"/>
            <w:hideMark/>
          </w:tcPr>
          <w:p w14:paraId="1EA221A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CF1191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0A5079D" w14:textId="77777777" w:rsidTr="00377B61">
        <w:trPr>
          <w:trHeight w:val="300"/>
        </w:trPr>
        <w:tc>
          <w:tcPr>
            <w:tcW w:w="2820" w:type="pct"/>
            <w:tcBorders>
              <w:top w:val="nil"/>
              <w:left w:val="nil"/>
              <w:bottom w:val="nil"/>
              <w:right w:val="nil"/>
            </w:tcBorders>
            <w:vAlign w:val="center"/>
            <w:hideMark/>
          </w:tcPr>
          <w:p w14:paraId="17584E85" w14:textId="77777777" w:rsidR="002E0BCA" w:rsidRPr="004C4319" w:rsidRDefault="002E0BCA" w:rsidP="00377B61">
            <w:pPr>
              <w:rPr>
                <w:sz w:val="18"/>
                <w:szCs w:val="18"/>
              </w:rPr>
            </w:pPr>
            <w:r w:rsidRPr="004C4319">
              <w:rPr>
                <w:sz w:val="18"/>
                <w:szCs w:val="18"/>
                <w:lang w:val="en-AU"/>
              </w:rPr>
              <w:t xml:space="preserve">Value of Exports. Destined to Iran. </w:t>
            </w:r>
            <w:r w:rsidRPr="004C4319">
              <w:rPr>
                <w:sz w:val="18"/>
                <w:szCs w:val="18"/>
              </w:rPr>
              <w:t>Code 364</w:t>
            </w:r>
          </w:p>
        </w:tc>
        <w:tc>
          <w:tcPr>
            <w:tcW w:w="670" w:type="pct"/>
            <w:tcBorders>
              <w:top w:val="nil"/>
              <w:left w:val="nil"/>
              <w:bottom w:val="nil"/>
              <w:right w:val="nil"/>
            </w:tcBorders>
            <w:vAlign w:val="center"/>
            <w:hideMark/>
          </w:tcPr>
          <w:p w14:paraId="31C8FBB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66C71B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9527C9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C81F51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3F3CB291" w14:textId="77777777" w:rsidTr="00377B61">
        <w:trPr>
          <w:trHeight w:val="300"/>
        </w:trPr>
        <w:tc>
          <w:tcPr>
            <w:tcW w:w="2820" w:type="pct"/>
            <w:tcBorders>
              <w:top w:val="nil"/>
              <w:left w:val="nil"/>
              <w:bottom w:val="nil"/>
              <w:right w:val="nil"/>
            </w:tcBorders>
            <w:vAlign w:val="center"/>
            <w:hideMark/>
          </w:tcPr>
          <w:p w14:paraId="36220713" w14:textId="77777777" w:rsidR="002E0BCA" w:rsidRPr="004C4319" w:rsidRDefault="002E0BCA" w:rsidP="00377B61">
            <w:pPr>
              <w:rPr>
                <w:sz w:val="18"/>
                <w:szCs w:val="18"/>
              </w:rPr>
            </w:pPr>
            <w:r w:rsidRPr="004C4319">
              <w:rPr>
                <w:sz w:val="18"/>
                <w:szCs w:val="18"/>
                <w:lang w:val="en-AU"/>
              </w:rPr>
              <w:t xml:space="preserve">Value of Exports. Destined to Iraq. </w:t>
            </w:r>
            <w:r w:rsidRPr="004C4319">
              <w:rPr>
                <w:sz w:val="18"/>
                <w:szCs w:val="18"/>
              </w:rPr>
              <w:t>Code 368</w:t>
            </w:r>
          </w:p>
        </w:tc>
        <w:tc>
          <w:tcPr>
            <w:tcW w:w="670" w:type="pct"/>
            <w:tcBorders>
              <w:top w:val="nil"/>
              <w:left w:val="nil"/>
              <w:bottom w:val="nil"/>
              <w:right w:val="nil"/>
            </w:tcBorders>
            <w:vAlign w:val="center"/>
            <w:hideMark/>
          </w:tcPr>
          <w:p w14:paraId="5276331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B934610"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813</w:t>
            </w:r>
            <w:r>
              <w:rPr>
                <w:sz w:val="18"/>
                <w:szCs w:val="18"/>
              </w:rPr>
              <w:t>.</w:t>
            </w:r>
            <w:r w:rsidRPr="004C4319">
              <w:rPr>
                <w:sz w:val="18"/>
                <w:szCs w:val="18"/>
              </w:rPr>
              <w:t>46</w:t>
            </w:r>
          </w:p>
        </w:tc>
        <w:tc>
          <w:tcPr>
            <w:tcW w:w="420" w:type="pct"/>
            <w:tcBorders>
              <w:top w:val="nil"/>
              <w:left w:val="nil"/>
              <w:bottom w:val="nil"/>
              <w:right w:val="nil"/>
            </w:tcBorders>
            <w:vAlign w:val="center"/>
            <w:hideMark/>
          </w:tcPr>
          <w:p w14:paraId="7BF3909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9FE638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E3C1935" w14:textId="77777777" w:rsidTr="00377B61">
        <w:trPr>
          <w:trHeight w:val="300"/>
        </w:trPr>
        <w:tc>
          <w:tcPr>
            <w:tcW w:w="2820" w:type="pct"/>
            <w:tcBorders>
              <w:top w:val="nil"/>
              <w:left w:val="nil"/>
              <w:bottom w:val="nil"/>
              <w:right w:val="nil"/>
            </w:tcBorders>
            <w:vAlign w:val="center"/>
            <w:hideMark/>
          </w:tcPr>
          <w:p w14:paraId="169B48EF" w14:textId="77777777" w:rsidR="002E0BCA" w:rsidRPr="004C4319" w:rsidRDefault="002E0BCA" w:rsidP="00377B61">
            <w:pPr>
              <w:rPr>
                <w:sz w:val="18"/>
                <w:szCs w:val="18"/>
              </w:rPr>
            </w:pPr>
            <w:r w:rsidRPr="004C4319">
              <w:rPr>
                <w:sz w:val="18"/>
                <w:szCs w:val="18"/>
                <w:lang w:val="en-AU"/>
              </w:rPr>
              <w:t xml:space="preserve">Value of Exports. Destined to Ireland. </w:t>
            </w:r>
            <w:r w:rsidRPr="004C4319">
              <w:rPr>
                <w:sz w:val="18"/>
                <w:szCs w:val="18"/>
              </w:rPr>
              <w:t>Code 372</w:t>
            </w:r>
          </w:p>
        </w:tc>
        <w:tc>
          <w:tcPr>
            <w:tcW w:w="670" w:type="pct"/>
            <w:tcBorders>
              <w:top w:val="nil"/>
              <w:left w:val="nil"/>
              <w:bottom w:val="nil"/>
              <w:right w:val="nil"/>
            </w:tcBorders>
            <w:vAlign w:val="center"/>
            <w:hideMark/>
          </w:tcPr>
          <w:p w14:paraId="5E49ADA6" w14:textId="77777777" w:rsidR="002E0BCA" w:rsidRPr="004C4319" w:rsidRDefault="002E0BCA" w:rsidP="00377B61">
            <w:pPr>
              <w:rPr>
                <w:sz w:val="18"/>
                <w:szCs w:val="18"/>
              </w:rPr>
            </w:pPr>
            <w:r w:rsidRPr="004C4319">
              <w:rPr>
                <w:sz w:val="18"/>
                <w:szCs w:val="18"/>
              </w:rPr>
              <w:t>19</w:t>
            </w:r>
            <w:r>
              <w:rPr>
                <w:sz w:val="18"/>
                <w:szCs w:val="18"/>
              </w:rPr>
              <w:t>,</w:t>
            </w:r>
            <w:r w:rsidRPr="004C4319">
              <w:rPr>
                <w:sz w:val="18"/>
                <w:szCs w:val="18"/>
              </w:rPr>
              <w:t>452</w:t>
            </w:r>
            <w:r>
              <w:rPr>
                <w:sz w:val="18"/>
                <w:szCs w:val="18"/>
              </w:rPr>
              <w:t>.</w:t>
            </w:r>
            <w:r w:rsidRPr="004C4319">
              <w:rPr>
                <w:sz w:val="18"/>
                <w:szCs w:val="18"/>
              </w:rPr>
              <w:t>43</w:t>
            </w:r>
          </w:p>
        </w:tc>
        <w:tc>
          <w:tcPr>
            <w:tcW w:w="670" w:type="pct"/>
            <w:tcBorders>
              <w:top w:val="nil"/>
              <w:left w:val="nil"/>
              <w:bottom w:val="nil"/>
              <w:right w:val="nil"/>
            </w:tcBorders>
            <w:vAlign w:val="center"/>
            <w:hideMark/>
          </w:tcPr>
          <w:p w14:paraId="4B979551" w14:textId="77777777" w:rsidR="002E0BCA" w:rsidRPr="004C4319" w:rsidRDefault="002E0BCA" w:rsidP="00377B61">
            <w:pPr>
              <w:rPr>
                <w:sz w:val="18"/>
                <w:szCs w:val="18"/>
              </w:rPr>
            </w:pPr>
            <w:r w:rsidRPr="004C4319">
              <w:rPr>
                <w:sz w:val="18"/>
                <w:szCs w:val="18"/>
              </w:rPr>
              <w:t>156</w:t>
            </w:r>
            <w:r>
              <w:rPr>
                <w:sz w:val="18"/>
                <w:szCs w:val="18"/>
              </w:rPr>
              <w:t>,</w:t>
            </w:r>
            <w:r w:rsidRPr="004C4319">
              <w:rPr>
                <w:sz w:val="18"/>
                <w:szCs w:val="18"/>
              </w:rPr>
              <w:t>642</w:t>
            </w:r>
            <w:r>
              <w:rPr>
                <w:sz w:val="18"/>
                <w:szCs w:val="18"/>
              </w:rPr>
              <w:t>.</w:t>
            </w:r>
            <w:r w:rsidRPr="004C4319">
              <w:rPr>
                <w:sz w:val="18"/>
                <w:szCs w:val="18"/>
              </w:rPr>
              <w:t>43</w:t>
            </w:r>
          </w:p>
        </w:tc>
        <w:tc>
          <w:tcPr>
            <w:tcW w:w="420" w:type="pct"/>
            <w:tcBorders>
              <w:top w:val="nil"/>
              <w:left w:val="nil"/>
              <w:bottom w:val="nil"/>
              <w:right w:val="nil"/>
            </w:tcBorders>
            <w:vAlign w:val="center"/>
            <w:hideMark/>
          </w:tcPr>
          <w:p w14:paraId="1148205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c>
          <w:tcPr>
            <w:tcW w:w="420" w:type="pct"/>
            <w:tcBorders>
              <w:top w:val="nil"/>
              <w:left w:val="nil"/>
              <w:bottom w:val="nil"/>
              <w:right w:val="nil"/>
            </w:tcBorders>
            <w:vAlign w:val="center"/>
            <w:hideMark/>
          </w:tcPr>
          <w:p w14:paraId="170E64C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08%</w:t>
            </w:r>
          </w:p>
        </w:tc>
      </w:tr>
      <w:tr w:rsidR="002E0BCA" w:rsidRPr="004C4319" w14:paraId="502D4BF6" w14:textId="77777777" w:rsidTr="00377B61">
        <w:trPr>
          <w:trHeight w:val="300"/>
        </w:trPr>
        <w:tc>
          <w:tcPr>
            <w:tcW w:w="2820" w:type="pct"/>
            <w:tcBorders>
              <w:top w:val="nil"/>
              <w:left w:val="nil"/>
              <w:bottom w:val="nil"/>
              <w:right w:val="nil"/>
            </w:tcBorders>
            <w:vAlign w:val="center"/>
            <w:hideMark/>
          </w:tcPr>
          <w:p w14:paraId="029FB89C" w14:textId="77777777" w:rsidR="002E0BCA" w:rsidRPr="004C4319" w:rsidRDefault="002E0BCA" w:rsidP="00377B61">
            <w:pPr>
              <w:rPr>
                <w:sz w:val="18"/>
                <w:szCs w:val="18"/>
              </w:rPr>
            </w:pPr>
            <w:r w:rsidRPr="004C4319">
              <w:rPr>
                <w:sz w:val="18"/>
                <w:szCs w:val="18"/>
                <w:lang w:val="en-AU"/>
              </w:rPr>
              <w:t xml:space="preserve">Value of Exports. Destined to Iceland. </w:t>
            </w:r>
            <w:r w:rsidRPr="004C4319">
              <w:rPr>
                <w:sz w:val="18"/>
                <w:szCs w:val="18"/>
              </w:rPr>
              <w:t>Code 352</w:t>
            </w:r>
          </w:p>
        </w:tc>
        <w:tc>
          <w:tcPr>
            <w:tcW w:w="670" w:type="pct"/>
            <w:tcBorders>
              <w:top w:val="nil"/>
              <w:left w:val="nil"/>
              <w:bottom w:val="nil"/>
              <w:right w:val="nil"/>
            </w:tcBorders>
            <w:vAlign w:val="center"/>
            <w:hideMark/>
          </w:tcPr>
          <w:p w14:paraId="4479EE8C" w14:textId="77777777" w:rsidR="002E0BCA" w:rsidRPr="004C4319" w:rsidRDefault="002E0BCA" w:rsidP="00377B61">
            <w:pPr>
              <w:rPr>
                <w:sz w:val="18"/>
                <w:szCs w:val="18"/>
              </w:rPr>
            </w:pPr>
            <w:r w:rsidRPr="004C4319">
              <w:rPr>
                <w:sz w:val="18"/>
                <w:szCs w:val="18"/>
              </w:rPr>
              <w:t>670</w:t>
            </w:r>
            <w:r>
              <w:rPr>
                <w:sz w:val="18"/>
                <w:szCs w:val="18"/>
              </w:rPr>
              <w:t>.</w:t>
            </w:r>
            <w:r w:rsidRPr="004C4319">
              <w:rPr>
                <w:sz w:val="18"/>
                <w:szCs w:val="18"/>
              </w:rPr>
              <w:t>69</w:t>
            </w:r>
          </w:p>
        </w:tc>
        <w:tc>
          <w:tcPr>
            <w:tcW w:w="670" w:type="pct"/>
            <w:tcBorders>
              <w:top w:val="nil"/>
              <w:left w:val="nil"/>
              <w:bottom w:val="nil"/>
              <w:right w:val="nil"/>
            </w:tcBorders>
            <w:vAlign w:val="center"/>
            <w:hideMark/>
          </w:tcPr>
          <w:p w14:paraId="14C13B58" w14:textId="77777777" w:rsidR="002E0BCA" w:rsidRPr="004C4319" w:rsidRDefault="002E0BCA" w:rsidP="00377B61">
            <w:pPr>
              <w:rPr>
                <w:sz w:val="18"/>
                <w:szCs w:val="18"/>
              </w:rPr>
            </w:pPr>
            <w:r w:rsidRPr="004C4319">
              <w:rPr>
                <w:sz w:val="18"/>
                <w:szCs w:val="18"/>
              </w:rPr>
              <w:t>373</w:t>
            </w:r>
            <w:r>
              <w:rPr>
                <w:sz w:val="18"/>
                <w:szCs w:val="18"/>
              </w:rPr>
              <w:t>.</w:t>
            </w:r>
            <w:r w:rsidRPr="004C4319">
              <w:rPr>
                <w:sz w:val="18"/>
                <w:szCs w:val="18"/>
              </w:rPr>
              <w:t>88</w:t>
            </w:r>
          </w:p>
        </w:tc>
        <w:tc>
          <w:tcPr>
            <w:tcW w:w="420" w:type="pct"/>
            <w:tcBorders>
              <w:top w:val="nil"/>
              <w:left w:val="nil"/>
              <w:bottom w:val="nil"/>
              <w:right w:val="nil"/>
            </w:tcBorders>
            <w:vAlign w:val="center"/>
            <w:hideMark/>
          </w:tcPr>
          <w:p w14:paraId="540E583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55B072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2C35AC4C" w14:textId="77777777" w:rsidTr="00377B61">
        <w:trPr>
          <w:trHeight w:val="300"/>
        </w:trPr>
        <w:tc>
          <w:tcPr>
            <w:tcW w:w="2820" w:type="pct"/>
            <w:tcBorders>
              <w:top w:val="nil"/>
              <w:left w:val="nil"/>
              <w:bottom w:val="nil"/>
              <w:right w:val="nil"/>
            </w:tcBorders>
            <w:vAlign w:val="center"/>
            <w:hideMark/>
          </w:tcPr>
          <w:p w14:paraId="74C80770"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Israel</w:t>
            </w:r>
            <w:r w:rsidRPr="004C4319">
              <w:rPr>
                <w:sz w:val="18"/>
                <w:szCs w:val="18"/>
                <w:lang w:val="en-AU"/>
              </w:rPr>
              <w:t xml:space="preserve">. </w:t>
            </w:r>
            <w:r w:rsidRPr="004C4319">
              <w:rPr>
                <w:sz w:val="18"/>
                <w:szCs w:val="18"/>
              </w:rPr>
              <w:t>Code 376</w:t>
            </w:r>
          </w:p>
        </w:tc>
        <w:tc>
          <w:tcPr>
            <w:tcW w:w="670" w:type="pct"/>
            <w:tcBorders>
              <w:top w:val="nil"/>
              <w:left w:val="nil"/>
              <w:bottom w:val="nil"/>
              <w:right w:val="nil"/>
            </w:tcBorders>
            <w:vAlign w:val="center"/>
            <w:hideMark/>
          </w:tcPr>
          <w:p w14:paraId="38D2432E" w14:textId="77777777" w:rsidR="002E0BCA" w:rsidRPr="004C4319" w:rsidRDefault="002E0BCA" w:rsidP="00377B61">
            <w:pPr>
              <w:rPr>
                <w:sz w:val="18"/>
                <w:szCs w:val="18"/>
              </w:rPr>
            </w:pPr>
            <w:r w:rsidRPr="004C4319">
              <w:rPr>
                <w:sz w:val="18"/>
                <w:szCs w:val="18"/>
              </w:rPr>
              <w:t>349</w:t>
            </w:r>
            <w:r>
              <w:rPr>
                <w:sz w:val="18"/>
                <w:szCs w:val="18"/>
              </w:rPr>
              <w:t>,</w:t>
            </w:r>
            <w:r w:rsidRPr="004C4319">
              <w:rPr>
                <w:sz w:val="18"/>
                <w:szCs w:val="18"/>
              </w:rPr>
              <w:t>148</w:t>
            </w:r>
            <w:r>
              <w:rPr>
                <w:sz w:val="18"/>
                <w:szCs w:val="18"/>
              </w:rPr>
              <w:t>.</w:t>
            </w:r>
            <w:r w:rsidRPr="004C4319">
              <w:rPr>
                <w:sz w:val="18"/>
                <w:szCs w:val="18"/>
              </w:rPr>
              <w:t>27</w:t>
            </w:r>
          </w:p>
        </w:tc>
        <w:tc>
          <w:tcPr>
            <w:tcW w:w="670" w:type="pct"/>
            <w:tcBorders>
              <w:top w:val="nil"/>
              <w:left w:val="nil"/>
              <w:bottom w:val="nil"/>
              <w:right w:val="nil"/>
            </w:tcBorders>
            <w:vAlign w:val="center"/>
            <w:hideMark/>
          </w:tcPr>
          <w:p w14:paraId="75682056" w14:textId="77777777" w:rsidR="002E0BCA" w:rsidRPr="004C4319" w:rsidRDefault="002E0BCA" w:rsidP="00377B61">
            <w:pPr>
              <w:rPr>
                <w:sz w:val="18"/>
                <w:szCs w:val="18"/>
              </w:rPr>
            </w:pPr>
            <w:r w:rsidRPr="004C4319">
              <w:rPr>
                <w:sz w:val="18"/>
                <w:szCs w:val="18"/>
              </w:rPr>
              <w:t>513</w:t>
            </w:r>
            <w:r>
              <w:rPr>
                <w:sz w:val="18"/>
                <w:szCs w:val="18"/>
              </w:rPr>
              <w:t>,</w:t>
            </w:r>
            <w:r w:rsidRPr="004C4319">
              <w:rPr>
                <w:sz w:val="18"/>
                <w:szCs w:val="18"/>
              </w:rPr>
              <w:t>165</w:t>
            </w:r>
            <w:r>
              <w:rPr>
                <w:sz w:val="18"/>
                <w:szCs w:val="18"/>
              </w:rPr>
              <w:t>.</w:t>
            </w:r>
            <w:r w:rsidRPr="004C4319">
              <w:rPr>
                <w:sz w:val="18"/>
                <w:szCs w:val="18"/>
              </w:rPr>
              <w:t>40</w:t>
            </w:r>
          </w:p>
        </w:tc>
        <w:tc>
          <w:tcPr>
            <w:tcW w:w="420" w:type="pct"/>
            <w:tcBorders>
              <w:top w:val="nil"/>
              <w:left w:val="nil"/>
              <w:bottom w:val="nil"/>
              <w:right w:val="nil"/>
            </w:tcBorders>
            <w:vAlign w:val="center"/>
            <w:hideMark/>
          </w:tcPr>
          <w:p w14:paraId="36AD814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18%</w:t>
            </w:r>
          </w:p>
        </w:tc>
        <w:tc>
          <w:tcPr>
            <w:tcW w:w="420" w:type="pct"/>
            <w:tcBorders>
              <w:top w:val="nil"/>
              <w:left w:val="nil"/>
              <w:bottom w:val="nil"/>
              <w:right w:val="nil"/>
            </w:tcBorders>
            <w:vAlign w:val="center"/>
            <w:hideMark/>
          </w:tcPr>
          <w:p w14:paraId="394521F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26%</w:t>
            </w:r>
          </w:p>
        </w:tc>
      </w:tr>
      <w:tr w:rsidR="002E0BCA" w:rsidRPr="004C4319" w14:paraId="0C4DF0D5" w14:textId="77777777" w:rsidTr="00377B61">
        <w:trPr>
          <w:trHeight w:val="300"/>
        </w:trPr>
        <w:tc>
          <w:tcPr>
            <w:tcW w:w="2820" w:type="pct"/>
            <w:tcBorders>
              <w:top w:val="nil"/>
              <w:left w:val="nil"/>
              <w:bottom w:val="nil"/>
              <w:right w:val="nil"/>
            </w:tcBorders>
            <w:vAlign w:val="center"/>
            <w:hideMark/>
          </w:tcPr>
          <w:p w14:paraId="221F9ABB" w14:textId="77777777" w:rsidR="002E0BCA" w:rsidRPr="004C4319" w:rsidRDefault="002E0BCA" w:rsidP="00377B61">
            <w:pPr>
              <w:rPr>
                <w:sz w:val="18"/>
                <w:szCs w:val="18"/>
              </w:rPr>
            </w:pPr>
            <w:r w:rsidRPr="004C4319">
              <w:rPr>
                <w:sz w:val="18"/>
                <w:szCs w:val="18"/>
                <w:lang w:val="en-AU"/>
              </w:rPr>
              <w:t xml:space="preserve">Value of Exports. Destined to Italian. </w:t>
            </w:r>
            <w:r w:rsidRPr="004C4319">
              <w:rPr>
                <w:sz w:val="18"/>
                <w:szCs w:val="18"/>
              </w:rPr>
              <w:t>Code 380</w:t>
            </w:r>
          </w:p>
        </w:tc>
        <w:tc>
          <w:tcPr>
            <w:tcW w:w="670" w:type="pct"/>
            <w:tcBorders>
              <w:top w:val="nil"/>
              <w:left w:val="nil"/>
              <w:bottom w:val="nil"/>
              <w:right w:val="nil"/>
            </w:tcBorders>
            <w:vAlign w:val="center"/>
            <w:hideMark/>
          </w:tcPr>
          <w:p w14:paraId="317FB779"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472</w:t>
            </w:r>
            <w:r>
              <w:rPr>
                <w:sz w:val="18"/>
                <w:szCs w:val="18"/>
              </w:rPr>
              <w:t>,</w:t>
            </w:r>
            <w:r w:rsidRPr="004C4319">
              <w:rPr>
                <w:sz w:val="18"/>
                <w:szCs w:val="18"/>
              </w:rPr>
              <w:t>009</w:t>
            </w:r>
            <w:r>
              <w:rPr>
                <w:sz w:val="18"/>
                <w:szCs w:val="18"/>
              </w:rPr>
              <w:t>.</w:t>
            </w:r>
            <w:r w:rsidRPr="004C4319">
              <w:rPr>
                <w:sz w:val="18"/>
                <w:szCs w:val="18"/>
              </w:rPr>
              <w:t>35</w:t>
            </w:r>
          </w:p>
        </w:tc>
        <w:tc>
          <w:tcPr>
            <w:tcW w:w="670" w:type="pct"/>
            <w:tcBorders>
              <w:top w:val="nil"/>
              <w:left w:val="nil"/>
              <w:bottom w:val="nil"/>
              <w:right w:val="nil"/>
            </w:tcBorders>
            <w:vAlign w:val="center"/>
            <w:hideMark/>
          </w:tcPr>
          <w:p w14:paraId="0BAE7800"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601</w:t>
            </w:r>
            <w:r>
              <w:rPr>
                <w:sz w:val="18"/>
                <w:szCs w:val="18"/>
              </w:rPr>
              <w:t>,</w:t>
            </w:r>
            <w:r w:rsidRPr="004C4319">
              <w:rPr>
                <w:sz w:val="18"/>
                <w:szCs w:val="18"/>
              </w:rPr>
              <w:t>674</w:t>
            </w:r>
            <w:r>
              <w:rPr>
                <w:sz w:val="18"/>
                <w:szCs w:val="18"/>
              </w:rPr>
              <w:t>.</w:t>
            </w:r>
            <w:r w:rsidRPr="004C4319">
              <w:rPr>
                <w:sz w:val="18"/>
                <w:szCs w:val="18"/>
              </w:rPr>
              <w:t>50</w:t>
            </w:r>
          </w:p>
        </w:tc>
        <w:tc>
          <w:tcPr>
            <w:tcW w:w="420" w:type="pct"/>
            <w:tcBorders>
              <w:top w:val="nil"/>
              <w:left w:val="nil"/>
              <w:bottom w:val="nil"/>
              <w:right w:val="nil"/>
            </w:tcBorders>
            <w:vAlign w:val="center"/>
            <w:hideMark/>
          </w:tcPr>
          <w:p w14:paraId="3F3E3FB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75%</w:t>
            </w:r>
          </w:p>
        </w:tc>
        <w:tc>
          <w:tcPr>
            <w:tcW w:w="420" w:type="pct"/>
            <w:tcBorders>
              <w:top w:val="nil"/>
              <w:left w:val="nil"/>
              <w:bottom w:val="nil"/>
              <w:right w:val="nil"/>
            </w:tcBorders>
            <w:vAlign w:val="center"/>
            <w:hideMark/>
          </w:tcPr>
          <w:p w14:paraId="521F0D4C"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83%</w:t>
            </w:r>
          </w:p>
        </w:tc>
      </w:tr>
      <w:tr w:rsidR="002E0BCA" w:rsidRPr="004C4319" w14:paraId="56583DE4" w14:textId="77777777" w:rsidTr="00377B61">
        <w:trPr>
          <w:trHeight w:val="480"/>
        </w:trPr>
        <w:tc>
          <w:tcPr>
            <w:tcW w:w="2820" w:type="pct"/>
            <w:tcBorders>
              <w:top w:val="nil"/>
              <w:left w:val="nil"/>
              <w:bottom w:val="nil"/>
              <w:right w:val="nil"/>
            </w:tcBorders>
            <w:vAlign w:val="center"/>
            <w:hideMark/>
          </w:tcPr>
          <w:p w14:paraId="251CD527"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Yugoslavia</w:t>
            </w:r>
            <w:r w:rsidRPr="004C4319">
              <w:rPr>
                <w:sz w:val="18"/>
                <w:szCs w:val="18"/>
                <w:lang w:val="en-AU"/>
              </w:rPr>
              <w:t>(</w:t>
            </w:r>
            <w:r>
              <w:rPr>
                <w:sz w:val="18"/>
                <w:szCs w:val="18"/>
                <w:lang w:val="en-AU"/>
              </w:rPr>
              <w:t>Federal Republic</w:t>
            </w:r>
            <w:r w:rsidRPr="004C4319">
              <w:rPr>
                <w:sz w:val="18"/>
                <w:szCs w:val="18"/>
                <w:lang w:val="en-AU"/>
              </w:rPr>
              <w:t xml:space="preserve">). </w:t>
            </w:r>
            <w:r w:rsidRPr="004C4319">
              <w:rPr>
                <w:sz w:val="18"/>
                <w:szCs w:val="18"/>
              </w:rPr>
              <w:t>Code 891</w:t>
            </w:r>
          </w:p>
        </w:tc>
        <w:tc>
          <w:tcPr>
            <w:tcW w:w="670" w:type="pct"/>
            <w:tcBorders>
              <w:top w:val="nil"/>
              <w:left w:val="nil"/>
              <w:bottom w:val="nil"/>
              <w:right w:val="nil"/>
            </w:tcBorders>
            <w:vAlign w:val="center"/>
            <w:hideMark/>
          </w:tcPr>
          <w:p w14:paraId="5E29EE5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9AA64A4" w14:textId="77777777" w:rsidR="002E0BCA" w:rsidRPr="004C4319" w:rsidRDefault="002E0BCA" w:rsidP="00377B61">
            <w:pPr>
              <w:rPr>
                <w:sz w:val="18"/>
                <w:szCs w:val="18"/>
              </w:rPr>
            </w:pPr>
            <w:r w:rsidRPr="004C4319">
              <w:rPr>
                <w:sz w:val="18"/>
                <w:szCs w:val="18"/>
              </w:rPr>
              <w:t>81</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8E3AEE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1B9F77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17A12B8" w14:textId="77777777" w:rsidTr="00377B61">
        <w:trPr>
          <w:trHeight w:val="300"/>
        </w:trPr>
        <w:tc>
          <w:tcPr>
            <w:tcW w:w="2820" w:type="pct"/>
            <w:tcBorders>
              <w:top w:val="nil"/>
              <w:left w:val="nil"/>
              <w:bottom w:val="nil"/>
              <w:right w:val="nil"/>
            </w:tcBorders>
            <w:vAlign w:val="center"/>
            <w:hideMark/>
          </w:tcPr>
          <w:p w14:paraId="124B389D" w14:textId="77777777" w:rsidR="002E0BCA" w:rsidRPr="004C4319" w:rsidRDefault="002E0BCA" w:rsidP="00377B61">
            <w:pPr>
              <w:rPr>
                <w:sz w:val="18"/>
                <w:szCs w:val="18"/>
                <w:lang w:val="fr-FR"/>
              </w:rPr>
            </w:pPr>
            <w:r w:rsidRPr="004C4319">
              <w:rPr>
                <w:sz w:val="18"/>
                <w:szCs w:val="18"/>
                <w:lang w:val="en-AU"/>
              </w:rPr>
              <w:lastRenderedPageBreak/>
              <w:t xml:space="preserve">Value of Exports. Destined to Jamaica. </w:t>
            </w:r>
            <w:r>
              <w:rPr>
                <w:sz w:val="18"/>
                <w:szCs w:val="18"/>
                <w:lang w:val="fr-FR"/>
              </w:rPr>
              <w:t>Code</w:t>
            </w:r>
            <w:r w:rsidRPr="004C4319">
              <w:rPr>
                <w:sz w:val="18"/>
                <w:szCs w:val="18"/>
                <w:lang w:val="fr-FR"/>
              </w:rPr>
              <w:t xml:space="preserve"> 388</w:t>
            </w:r>
          </w:p>
        </w:tc>
        <w:tc>
          <w:tcPr>
            <w:tcW w:w="670" w:type="pct"/>
            <w:tcBorders>
              <w:top w:val="nil"/>
              <w:left w:val="nil"/>
              <w:bottom w:val="nil"/>
              <w:right w:val="nil"/>
            </w:tcBorders>
            <w:vAlign w:val="center"/>
            <w:hideMark/>
          </w:tcPr>
          <w:p w14:paraId="6AC78EE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4C28379" w14:textId="77777777" w:rsidR="002E0BCA" w:rsidRPr="004C4319" w:rsidRDefault="002E0BCA" w:rsidP="00377B61">
            <w:pPr>
              <w:rPr>
                <w:sz w:val="18"/>
                <w:szCs w:val="18"/>
              </w:rPr>
            </w:pPr>
            <w:r w:rsidRPr="004C4319">
              <w:rPr>
                <w:sz w:val="18"/>
                <w:szCs w:val="18"/>
              </w:rPr>
              <w:t>15</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53A722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E39262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274B6BE" w14:textId="77777777" w:rsidTr="00377B61">
        <w:trPr>
          <w:trHeight w:val="300"/>
        </w:trPr>
        <w:tc>
          <w:tcPr>
            <w:tcW w:w="2820" w:type="pct"/>
            <w:tcBorders>
              <w:top w:val="nil"/>
              <w:left w:val="nil"/>
              <w:bottom w:val="nil"/>
              <w:right w:val="nil"/>
            </w:tcBorders>
            <w:vAlign w:val="center"/>
            <w:hideMark/>
          </w:tcPr>
          <w:p w14:paraId="132CE12E" w14:textId="77777777" w:rsidR="002E0BCA" w:rsidRPr="004C4319" w:rsidRDefault="002E0BCA" w:rsidP="00377B61">
            <w:pPr>
              <w:rPr>
                <w:sz w:val="18"/>
                <w:szCs w:val="18"/>
              </w:rPr>
            </w:pPr>
            <w:r w:rsidRPr="004C4319">
              <w:rPr>
                <w:sz w:val="18"/>
                <w:szCs w:val="18"/>
                <w:lang w:val="en-AU"/>
              </w:rPr>
              <w:t xml:space="preserve">Value of Exports. Destined to Japan. </w:t>
            </w:r>
            <w:r w:rsidRPr="004C4319">
              <w:rPr>
                <w:sz w:val="18"/>
                <w:szCs w:val="18"/>
              </w:rPr>
              <w:t>Code 392</w:t>
            </w:r>
          </w:p>
        </w:tc>
        <w:tc>
          <w:tcPr>
            <w:tcW w:w="670" w:type="pct"/>
            <w:tcBorders>
              <w:top w:val="nil"/>
              <w:left w:val="nil"/>
              <w:bottom w:val="nil"/>
              <w:right w:val="nil"/>
            </w:tcBorders>
            <w:vAlign w:val="center"/>
            <w:hideMark/>
          </w:tcPr>
          <w:p w14:paraId="3BC76E5D" w14:textId="77777777" w:rsidR="002E0BCA" w:rsidRPr="004C4319" w:rsidRDefault="002E0BCA" w:rsidP="00377B61">
            <w:pPr>
              <w:rPr>
                <w:sz w:val="18"/>
                <w:szCs w:val="18"/>
              </w:rPr>
            </w:pPr>
            <w:r w:rsidRPr="004C4319">
              <w:rPr>
                <w:sz w:val="18"/>
                <w:szCs w:val="18"/>
              </w:rPr>
              <w:t>136</w:t>
            </w:r>
            <w:r>
              <w:rPr>
                <w:sz w:val="18"/>
                <w:szCs w:val="18"/>
              </w:rPr>
              <w:t>,</w:t>
            </w:r>
            <w:r w:rsidRPr="004C4319">
              <w:rPr>
                <w:sz w:val="18"/>
                <w:szCs w:val="18"/>
              </w:rPr>
              <w:t>246</w:t>
            </w:r>
            <w:r>
              <w:rPr>
                <w:sz w:val="18"/>
                <w:szCs w:val="18"/>
              </w:rPr>
              <w:t>.</w:t>
            </w:r>
            <w:r w:rsidRPr="004C4319">
              <w:rPr>
                <w:sz w:val="18"/>
                <w:szCs w:val="18"/>
              </w:rPr>
              <w:t>71</w:t>
            </w:r>
          </w:p>
        </w:tc>
        <w:tc>
          <w:tcPr>
            <w:tcW w:w="670" w:type="pct"/>
            <w:tcBorders>
              <w:top w:val="nil"/>
              <w:left w:val="nil"/>
              <w:bottom w:val="nil"/>
              <w:right w:val="nil"/>
            </w:tcBorders>
            <w:vAlign w:val="center"/>
            <w:hideMark/>
          </w:tcPr>
          <w:p w14:paraId="6CE1B8A7" w14:textId="77777777" w:rsidR="002E0BCA" w:rsidRPr="004C4319" w:rsidRDefault="002E0BCA" w:rsidP="00377B61">
            <w:pPr>
              <w:rPr>
                <w:sz w:val="18"/>
                <w:szCs w:val="18"/>
              </w:rPr>
            </w:pPr>
            <w:r w:rsidRPr="004C4319">
              <w:rPr>
                <w:sz w:val="18"/>
                <w:szCs w:val="18"/>
              </w:rPr>
              <w:t>26</w:t>
            </w:r>
            <w:r>
              <w:rPr>
                <w:sz w:val="18"/>
                <w:szCs w:val="18"/>
              </w:rPr>
              <w:t>,</w:t>
            </w:r>
            <w:r w:rsidRPr="004C4319">
              <w:rPr>
                <w:sz w:val="18"/>
                <w:szCs w:val="18"/>
              </w:rPr>
              <w:t>318</w:t>
            </w:r>
            <w:r>
              <w:rPr>
                <w:sz w:val="18"/>
                <w:szCs w:val="18"/>
              </w:rPr>
              <w:t>.</w:t>
            </w:r>
            <w:r w:rsidRPr="004C4319">
              <w:rPr>
                <w:sz w:val="18"/>
                <w:szCs w:val="18"/>
              </w:rPr>
              <w:t>33</w:t>
            </w:r>
          </w:p>
        </w:tc>
        <w:tc>
          <w:tcPr>
            <w:tcW w:w="420" w:type="pct"/>
            <w:tcBorders>
              <w:top w:val="nil"/>
              <w:left w:val="nil"/>
              <w:bottom w:val="nil"/>
              <w:right w:val="nil"/>
            </w:tcBorders>
            <w:vAlign w:val="center"/>
            <w:hideMark/>
          </w:tcPr>
          <w:p w14:paraId="2A75DAD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07%</w:t>
            </w:r>
          </w:p>
        </w:tc>
        <w:tc>
          <w:tcPr>
            <w:tcW w:w="420" w:type="pct"/>
            <w:tcBorders>
              <w:top w:val="nil"/>
              <w:left w:val="nil"/>
              <w:bottom w:val="nil"/>
              <w:right w:val="nil"/>
            </w:tcBorders>
            <w:vAlign w:val="center"/>
            <w:hideMark/>
          </w:tcPr>
          <w:p w14:paraId="0658A9B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r>
      <w:tr w:rsidR="002E0BCA" w:rsidRPr="004C4319" w14:paraId="3A364A83" w14:textId="77777777" w:rsidTr="00377B61">
        <w:trPr>
          <w:trHeight w:val="300"/>
        </w:trPr>
        <w:tc>
          <w:tcPr>
            <w:tcW w:w="2820" w:type="pct"/>
            <w:tcBorders>
              <w:top w:val="nil"/>
              <w:left w:val="nil"/>
              <w:bottom w:val="nil"/>
              <w:right w:val="nil"/>
            </w:tcBorders>
            <w:vAlign w:val="center"/>
            <w:hideMark/>
          </w:tcPr>
          <w:p w14:paraId="22934CE6" w14:textId="77777777" w:rsidR="002E0BCA" w:rsidRPr="004C4319" w:rsidRDefault="002E0BCA" w:rsidP="00377B61">
            <w:pPr>
              <w:rPr>
                <w:sz w:val="18"/>
                <w:szCs w:val="18"/>
              </w:rPr>
            </w:pPr>
            <w:r w:rsidRPr="004C4319">
              <w:rPr>
                <w:sz w:val="18"/>
                <w:szCs w:val="18"/>
                <w:lang w:val="en-AU"/>
              </w:rPr>
              <w:t xml:space="preserve">Value of Exports. Destined to Jordan. </w:t>
            </w:r>
            <w:r w:rsidRPr="004C4319">
              <w:rPr>
                <w:sz w:val="18"/>
                <w:szCs w:val="18"/>
              </w:rPr>
              <w:t>Code 400</w:t>
            </w:r>
          </w:p>
        </w:tc>
        <w:tc>
          <w:tcPr>
            <w:tcW w:w="670" w:type="pct"/>
            <w:tcBorders>
              <w:top w:val="nil"/>
              <w:left w:val="nil"/>
              <w:bottom w:val="nil"/>
              <w:right w:val="nil"/>
            </w:tcBorders>
            <w:vAlign w:val="center"/>
            <w:hideMark/>
          </w:tcPr>
          <w:p w14:paraId="07F9DE0A"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428</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7C7C7E1" w14:textId="77777777" w:rsidR="002E0BCA" w:rsidRPr="004C4319" w:rsidRDefault="002E0BCA" w:rsidP="00377B61">
            <w:pPr>
              <w:rPr>
                <w:sz w:val="18"/>
                <w:szCs w:val="18"/>
              </w:rPr>
            </w:pPr>
            <w:r w:rsidRPr="004C4319">
              <w:rPr>
                <w:sz w:val="18"/>
                <w:szCs w:val="18"/>
              </w:rPr>
              <w:t>10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64BB69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1A88D0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776F99D" w14:textId="77777777" w:rsidTr="00377B61">
        <w:trPr>
          <w:trHeight w:val="300"/>
        </w:trPr>
        <w:tc>
          <w:tcPr>
            <w:tcW w:w="2820" w:type="pct"/>
            <w:tcBorders>
              <w:top w:val="nil"/>
              <w:left w:val="nil"/>
              <w:bottom w:val="nil"/>
              <w:right w:val="nil"/>
            </w:tcBorders>
            <w:vAlign w:val="center"/>
            <w:hideMark/>
          </w:tcPr>
          <w:p w14:paraId="4FD553B0"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Kazakhstan</w:t>
            </w:r>
            <w:r w:rsidRPr="004C4319">
              <w:rPr>
                <w:sz w:val="18"/>
                <w:szCs w:val="18"/>
                <w:lang w:val="en-AU"/>
              </w:rPr>
              <w:t xml:space="preserve">. </w:t>
            </w:r>
            <w:r w:rsidRPr="004C4319">
              <w:rPr>
                <w:sz w:val="18"/>
                <w:szCs w:val="18"/>
              </w:rPr>
              <w:t>Code 398</w:t>
            </w:r>
          </w:p>
        </w:tc>
        <w:tc>
          <w:tcPr>
            <w:tcW w:w="670" w:type="pct"/>
            <w:tcBorders>
              <w:top w:val="nil"/>
              <w:left w:val="nil"/>
              <w:bottom w:val="nil"/>
              <w:right w:val="nil"/>
            </w:tcBorders>
            <w:vAlign w:val="center"/>
            <w:hideMark/>
          </w:tcPr>
          <w:p w14:paraId="45F872E9" w14:textId="77777777" w:rsidR="002E0BCA" w:rsidRPr="004C4319" w:rsidRDefault="002E0BCA" w:rsidP="00377B61">
            <w:pPr>
              <w:rPr>
                <w:sz w:val="18"/>
                <w:szCs w:val="18"/>
              </w:rPr>
            </w:pPr>
            <w:r w:rsidRPr="004C4319">
              <w:rPr>
                <w:sz w:val="18"/>
                <w:szCs w:val="18"/>
              </w:rPr>
              <w:t>727</w:t>
            </w:r>
            <w:r>
              <w:rPr>
                <w:sz w:val="18"/>
                <w:szCs w:val="18"/>
              </w:rPr>
              <w:t>,</w:t>
            </w:r>
            <w:r w:rsidRPr="004C4319">
              <w:rPr>
                <w:sz w:val="18"/>
                <w:szCs w:val="18"/>
              </w:rPr>
              <w:t>357</w:t>
            </w:r>
            <w:r>
              <w:rPr>
                <w:sz w:val="18"/>
                <w:szCs w:val="18"/>
              </w:rPr>
              <w:t>.</w:t>
            </w:r>
            <w:r w:rsidRPr="004C4319">
              <w:rPr>
                <w:sz w:val="18"/>
                <w:szCs w:val="18"/>
              </w:rPr>
              <w:t>91</w:t>
            </w:r>
          </w:p>
        </w:tc>
        <w:tc>
          <w:tcPr>
            <w:tcW w:w="670" w:type="pct"/>
            <w:tcBorders>
              <w:top w:val="nil"/>
              <w:left w:val="nil"/>
              <w:bottom w:val="nil"/>
              <w:right w:val="nil"/>
            </w:tcBorders>
            <w:vAlign w:val="center"/>
            <w:hideMark/>
          </w:tcPr>
          <w:p w14:paraId="675D24AA" w14:textId="77777777" w:rsidR="002E0BCA" w:rsidRPr="004C4319" w:rsidRDefault="002E0BCA" w:rsidP="00377B61">
            <w:pPr>
              <w:rPr>
                <w:sz w:val="18"/>
                <w:szCs w:val="18"/>
              </w:rPr>
            </w:pPr>
            <w:r w:rsidRPr="004C4319">
              <w:rPr>
                <w:sz w:val="18"/>
                <w:szCs w:val="18"/>
              </w:rPr>
              <w:t>593</w:t>
            </w:r>
            <w:r>
              <w:rPr>
                <w:sz w:val="18"/>
                <w:szCs w:val="18"/>
              </w:rPr>
              <w:t>,</w:t>
            </w:r>
            <w:r w:rsidRPr="004C4319">
              <w:rPr>
                <w:sz w:val="18"/>
                <w:szCs w:val="18"/>
              </w:rPr>
              <w:t>206</w:t>
            </w:r>
            <w:r>
              <w:rPr>
                <w:sz w:val="18"/>
                <w:szCs w:val="18"/>
              </w:rPr>
              <w:t>.</w:t>
            </w:r>
            <w:r w:rsidRPr="004C4319">
              <w:rPr>
                <w:sz w:val="18"/>
                <w:szCs w:val="18"/>
              </w:rPr>
              <w:t>47</w:t>
            </w:r>
          </w:p>
        </w:tc>
        <w:tc>
          <w:tcPr>
            <w:tcW w:w="420" w:type="pct"/>
            <w:tcBorders>
              <w:top w:val="nil"/>
              <w:left w:val="nil"/>
              <w:bottom w:val="nil"/>
              <w:right w:val="nil"/>
            </w:tcBorders>
            <w:vAlign w:val="center"/>
            <w:hideMark/>
          </w:tcPr>
          <w:p w14:paraId="7B548DA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37%</w:t>
            </w:r>
          </w:p>
        </w:tc>
        <w:tc>
          <w:tcPr>
            <w:tcW w:w="420" w:type="pct"/>
            <w:tcBorders>
              <w:top w:val="nil"/>
              <w:left w:val="nil"/>
              <w:bottom w:val="nil"/>
              <w:right w:val="nil"/>
            </w:tcBorders>
            <w:vAlign w:val="center"/>
            <w:hideMark/>
          </w:tcPr>
          <w:p w14:paraId="75CB688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30%</w:t>
            </w:r>
          </w:p>
        </w:tc>
      </w:tr>
      <w:tr w:rsidR="002E0BCA" w:rsidRPr="004C4319" w14:paraId="57A1C828" w14:textId="77777777" w:rsidTr="00377B61">
        <w:trPr>
          <w:trHeight w:val="300"/>
        </w:trPr>
        <w:tc>
          <w:tcPr>
            <w:tcW w:w="2820" w:type="pct"/>
            <w:tcBorders>
              <w:top w:val="nil"/>
              <w:left w:val="nil"/>
              <w:bottom w:val="nil"/>
              <w:right w:val="nil"/>
            </w:tcBorders>
            <w:vAlign w:val="center"/>
            <w:hideMark/>
          </w:tcPr>
          <w:p w14:paraId="4A52B069"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Kenya</w:t>
            </w:r>
            <w:r w:rsidRPr="004C4319">
              <w:rPr>
                <w:sz w:val="18"/>
                <w:szCs w:val="18"/>
                <w:lang w:val="en-AU"/>
              </w:rPr>
              <w:t xml:space="preserve">. </w:t>
            </w:r>
            <w:r w:rsidRPr="004C4319">
              <w:rPr>
                <w:sz w:val="18"/>
                <w:szCs w:val="18"/>
              </w:rPr>
              <w:t>Code 404</w:t>
            </w:r>
          </w:p>
        </w:tc>
        <w:tc>
          <w:tcPr>
            <w:tcW w:w="670" w:type="pct"/>
            <w:tcBorders>
              <w:top w:val="nil"/>
              <w:left w:val="nil"/>
              <w:bottom w:val="nil"/>
              <w:right w:val="nil"/>
            </w:tcBorders>
            <w:vAlign w:val="center"/>
            <w:hideMark/>
          </w:tcPr>
          <w:p w14:paraId="614684B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695E086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775C39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BDD661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AFB49D5" w14:textId="77777777" w:rsidTr="00377B61">
        <w:trPr>
          <w:trHeight w:val="300"/>
        </w:trPr>
        <w:tc>
          <w:tcPr>
            <w:tcW w:w="2820" w:type="pct"/>
            <w:tcBorders>
              <w:top w:val="nil"/>
              <w:left w:val="nil"/>
              <w:bottom w:val="nil"/>
              <w:right w:val="nil"/>
            </w:tcBorders>
            <w:vAlign w:val="center"/>
            <w:hideMark/>
          </w:tcPr>
          <w:p w14:paraId="74889DE4" w14:textId="77777777" w:rsidR="002E0BCA" w:rsidRPr="004C4319" w:rsidRDefault="002E0BCA" w:rsidP="00377B61">
            <w:pPr>
              <w:rPr>
                <w:sz w:val="18"/>
                <w:szCs w:val="18"/>
              </w:rPr>
            </w:pPr>
            <w:r w:rsidRPr="004C4319">
              <w:rPr>
                <w:sz w:val="18"/>
                <w:szCs w:val="18"/>
                <w:lang w:val="en-AU"/>
              </w:rPr>
              <w:t xml:space="preserve">Value of Exports. Destined to Kyrgyzstan. </w:t>
            </w:r>
            <w:r w:rsidRPr="004C4319">
              <w:rPr>
                <w:sz w:val="18"/>
                <w:szCs w:val="18"/>
              </w:rPr>
              <w:t>Code 417</w:t>
            </w:r>
          </w:p>
        </w:tc>
        <w:tc>
          <w:tcPr>
            <w:tcW w:w="670" w:type="pct"/>
            <w:tcBorders>
              <w:top w:val="nil"/>
              <w:left w:val="nil"/>
              <w:bottom w:val="nil"/>
              <w:right w:val="nil"/>
            </w:tcBorders>
            <w:vAlign w:val="center"/>
            <w:hideMark/>
          </w:tcPr>
          <w:p w14:paraId="381E1B3B" w14:textId="77777777" w:rsidR="002E0BCA" w:rsidRPr="004C4319" w:rsidRDefault="002E0BCA" w:rsidP="00377B61">
            <w:pPr>
              <w:rPr>
                <w:sz w:val="18"/>
                <w:szCs w:val="18"/>
              </w:rPr>
            </w:pPr>
            <w:r w:rsidRPr="004C4319">
              <w:rPr>
                <w:sz w:val="18"/>
                <w:szCs w:val="18"/>
              </w:rPr>
              <w:t>272</w:t>
            </w:r>
            <w:r>
              <w:rPr>
                <w:sz w:val="18"/>
                <w:szCs w:val="18"/>
              </w:rPr>
              <w:t>,</w:t>
            </w:r>
            <w:r w:rsidRPr="004C4319">
              <w:rPr>
                <w:sz w:val="18"/>
                <w:szCs w:val="18"/>
              </w:rPr>
              <w:t>979</w:t>
            </w:r>
            <w:r>
              <w:rPr>
                <w:sz w:val="18"/>
                <w:szCs w:val="18"/>
              </w:rPr>
              <w:t>.</w:t>
            </w:r>
            <w:r w:rsidRPr="004C4319">
              <w:rPr>
                <w:sz w:val="18"/>
                <w:szCs w:val="18"/>
              </w:rPr>
              <w:t>28</w:t>
            </w:r>
          </w:p>
        </w:tc>
        <w:tc>
          <w:tcPr>
            <w:tcW w:w="670" w:type="pct"/>
            <w:tcBorders>
              <w:top w:val="nil"/>
              <w:left w:val="nil"/>
              <w:bottom w:val="nil"/>
              <w:right w:val="nil"/>
            </w:tcBorders>
            <w:vAlign w:val="center"/>
            <w:hideMark/>
          </w:tcPr>
          <w:p w14:paraId="76077362" w14:textId="77777777" w:rsidR="002E0BCA" w:rsidRPr="004C4319" w:rsidRDefault="002E0BCA" w:rsidP="00377B61">
            <w:pPr>
              <w:rPr>
                <w:sz w:val="18"/>
                <w:szCs w:val="18"/>
              </w:rPr>
            </w:pPr>
            <w:r w:rsidRPr="004C4319">
              <w:rPr>
                <w:sz w:val="18"/>
                <w:szCs w:val="18"/>
              </w:rPr>
              <w:t>181</w:t>
            </w:r>
            <w:r>
              <w:rPr>
                <w:sz w:val="18"/>
                <w:szCs w:val="18"/>
              </w:rPr>
              <w:t>,</w:t>
            </w:r>
            <w:r w:rsidRPr="004C4319">
              <w:rPr>
                <w:sz w:val="18"/>
                <w:szCs w:val="18"/>
              </w:rPr>
              <w:t>092</w:t>
            </w:r>
            <w:r>
              <w:rPr>
                <w:sz w:val="18"/>
                <w:szCs w:val="18"/>
              </w:rPr>
              <w:t>.</w:t>
            </w:r>
            <w:r w:rsidRPr="004C4319">
              <w:rPr>
                <w:sz w:val="18"/>
                <w:szCs w:val="18"/>
              </w:rPr>
              <w:t>26</w:t>
            </w:r>
          </w:p>
        </w:tc>
        <w:tc>
          <w:tcPr>
            <w:tcW w:w="420" w:type="pct"/>
            <w:tcBorders>
              <w:top w:val="nil"/>
              <w:left w:val="nil"/>
              <w:bottom w:val="nil"/>
              <w:right w:val="nil"/>
            </w:tcBorders>
            <w:vAlign w:val="center"/>
            <w:hideMark/>
          </w:tcPr>
          <w:p w14:paraId="16E2655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14%</w:t>
            </w:r>
          </w:p>
        </w:tc>
        <w:tc>
          <w:tcPr>
            <w:tcW w:w="420" w:type="pct"/>
            <w:tcBorders>
              <w:top w:val="nil"/>
              <w:left w:val="nil"/>
              <w:bottom w:val="nil"/>
              <w:right w:val="nil"/>
            </w:tcBorders>
            <w:vAlign w:val="center"/>
            <w:hideMark/>
          </w:tcPr>
          <w:p w14:paraId="0656CCC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09%</w:t>
            </w:r>
          </w:p>
        </w:tc>
      </w:tr>
      <w:tr w:rsidR="002E0BCA" w:rsidRPr="004C4319" w14:paraId="7E2BE8D1" w14:textId="77777777" w:rsidTr="00377B61">
        <w:trPr>
          <w:trHeight w:val="300"/>
        </w:trPr>
        <w:tc>
          <w:tcPr>
            <w:tcW w:w="2820" w:type="pct"/>
            <w:tcBorders>
              <w:top w:val="nil"/>
              <w:left w:val="nil"/>
              <w:bottom w:val="nil"/>
              <w:right w:val="nil"/>
            </w:tcBorders>
            <w:vAlign w:val="center"/>
            <w:hideMark/>
          </w:tcPr>
          <w:p w14:paraId="254C522A"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Kiribati</w:t>
            </w:r>
            <w:r w:rsidRPr="004C4319">
              <w:rPr>
                <w:sz w:val="18"/>
                <w:szCs w:val="18"/>
                <w:lang w:val="en-AU"/>
              </w:rPr>
              <w:t xml:space="preserve">. </w:t>
            </w:r>
            <w:r w:rsidRPr="004C4319">
              <w:rPr>
                <w:sz w:val="18"/>
                <w:szCs w:val="18"/>
              </w:rPr>
              <w:t>Code 296</w:t>
            </w:r>
          </w:p>
        </w:tc>
        <w:tc>
          <w:tcPr>
            <w:tcW w:w="670" w:type="pct"/>
            <w:tcBorders>
              <w:top w:val="nil"/>
              <w:left w:val="nil"/>
              <w:bottom w:val="nil"/>
              <w:right w:val="nil"/>
            </w:tcBorders>
            <w:vAlign w:val="center"/>
            <w:hideMark/>
          </w:tcPr>
          <w:p w14:paraId="7BF8CA4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276034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467A44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7157B6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2B79713" w14:textId="77777777" w:rsidTr="00377B61">
        <w:trPr>
          <w:trHeight w:val="300"/>
        </w:trPr>
        <w:tc>
          <w:tcPr>
            <w:tcW w:w="2820" w:type="pct"/>
            <w:tcBorders>
              <w:top w:val="nil"/>
              <w:left w:val="nil"/>
              <w:bottom w:val="nil"/>
              <w:right w:val="nil"/>
            </w:tcBorders>
            <w:vAlign w:val="center"/>
            <w:hideMark/>
          </w:tcPr>
          <w:p w14:paraId="758FA849" w14:textId="77777777" w:rsidR="002E0BCA" w:rsidRPr="004C4319" w:rsidRDefault="002E0BCA" w:rsidP="00377B61">
            <w:pPr>
              <w:rPr>
                <w:sz w:val="18"/>
                <w:szCs w:val="18"/>
              </w:rPr>
            </w:pPr>
            <w:r w:rsidRPr="004C4319">
              <w:rPr>
                <w:sz w:val="18"/>
                <w:szCs w:val="18"/>
                <w:lang w:val="en-AU"/>
              </w:rPr>
              <w:t xml:space="preserve">Value of Exports. Destined to Kuwait. </w:t>
            </w:r>
            <w:r w:rsidRPr="004C4319">
              <w:rPr>
                <w:sz w:val="18"/>
                <w:szCs w:val="18"/>
              </w:rPr>
              <w:t>Code 414</w:t>
            </w:r>
          </w:p>
        </w:tc>
        <w:tc>
          <w:tcPr>
            <w:tcW w:w="670" w:type="pct"/>
            <w:tcBorders>
              <w:top w:val="nil"/>
              <w:left w:val="nil"/>
              <w:bottom w:val="nil"/>
              <w:right w:val="nil"/>
            </w:tcBorders>
            <w:vAlign w:val="center"/>
            <w:hideMark/>
          </w:tcPr>
          <w:p w14:paraId="2337FD38" w14:textId="77777777" w:rsidR="002E0BCA" w:rsidRPr="004C4319" w:rsidRDefault="002E0BCA" w:rsidP="00377B61">
            <w:pPr>
              <w:rPr>
                <w:sz w:val="18"/>
                <w:szCs w:val="18"/>
              </w:rPr>
            </w:pPr>
            <w:r w:rsidRPr="004C4319">
              <w:rPr>
                <w:sz w:val="18"/>
                <w:szCs w:val="18"/>
              </w:rPr>
              <w:t>80</w:t>
            </w:r>
            <w:r>
              <w:rPr>
                <w:sz w:val="18"/>
                <w:szCs w:val="18"/>
              </w:rPr>
              <w:t>,</w:t>
            </w:r>
            <w:r w:rsidRPr="004C4319">
              <w:rPr>
                <w:sz w:val="18"/>
                <w:szCs w:val="18"/>
              </w:rPr>
              <w:t>347</w:t>
            </w:r>
            <w:r>
              <w:rPr>
                <w:sz w:val="18"/>
                <w:szCs w:val="18"/>
              </w:rPr>
              <w:t>.</w:t>
            </w:r>
            <w:r w:rsidRPr="004C4319">
              <w:rPr>
                <w:sz w:val="18"/>
                <w:szCs w:val="18"/>
              </w:rPr>
              <w:t>60</w:t>
            </w:r>
          </w:p>
        </w:tc>
        <w:tc>
          <w:tcPr>
            <w:tcW w:w="670" w:type="pct"/>
            <w:tcBorders>
              <w:top w:val="nil"/>
              <w:left w:val="nil"/>
              <w:bottom w:val="nil"/>
              <w:right w:val="nil"/>
            </w:tcBorders>
            <w:vAlign w:val="center"/>
            <w:hideMark/>
          </w:tcPr>
          <w:p w14:paraId="35FA1B32" w14:textId="77777777" w:rsidR="002E0BCA" w:rsidRPr="004C4319" w:rsidRDefault="002E0BCA" w:rsidP="00377B61">
            <w:pPr>
              <w:rPr>
                <w:sz w:val="18"/>
                <w:szCs w:val="18"/>
              </w:rPr>
            </w:pPr>
            <w:r w:rsidRPr="004C4319">
              <w:rPr>
                <w:sz w:val="18"/>
                <w:szCs w:val="18"/>
              </w:rPr>
              <w:t>266</w:t>
            </w:r>
            <w:r>
              <w:rPr>
                <w:sz w:val="18"/>
                <w:szCs w:val="18"/>
              </w:rPr>
              <w:t>,</w:t>
            </w:r>
            <w:r w:rsidRPr="004C4319">
              <w:rPr>
                <w:sz w:val="18"/>
                <w:szCs w:val="18"/>
              </w:rPr>
              <w:t>438</w:t>
            </w:r>
            <w:r>
              <w:rPr>
                <w:sz w:val="18"/>
                <w:szCs w:val="18"/>
              </w:rPr>
              <w:t>.</w:t>
            </w:r>
            <w:r w:rsidRPr="004C4319">
              <w:rPr>
                <w:sz w:val="18"/>
                <w:szCs w:val="18"/>
              </w:rPr>
              <w:t>83</w:t>
            </w:r>
          </w:p>
        </w:tc>
        <w:tc>
          <w:tcPr>
            <w:tcW w:w="420" w:type="pct"/>
            <w:tcBorders>
              <w:top w:val="nil"/>
              <w:left w:val="nil"/>
              <w:bottom w:val="nil"/>
              <w:right w:val="nil"/>
            </w:tcBorders>
            <w:vAlign w:val="center"/>
            <w:hideMark/>
          </w:tcPr>
          <w:p w14:paraId="56F21C7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c>
          <w:tcPr>
            <w:tcW w:w="420" w:type="pct"/>
            <w:tcBorders>
              <w:top w:val="nil"/>
              <w:left w:val="nil"/>
              <w:bottom w:val="nil"/>
              <w:right w:val="nil"/>
            </w:tcBorders>
            <w:vAlign w:val="center"/>
            <w:hideMark/>
          </w:tcPr>
          <w:p w14:paraId="2139D54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14%</w:t>
            </w:r>
          </w:p>
        </w:tc>
      </w:tr>
      <w:tr w:rsidR="002E0BCA" w:rsidRPr="004C4319" w14:paraId="306C9290" w14:textId="77777777" w:rsidTr="00377B61">
        <w:trPr>
          <w:trHeight w:val="300"/>
        </w:trPr>
        <w:tc>
          <w:tcPr>
            <w:tcW w:w="2820" w:type="pct"/>
            <w:tcBorders>
              <w:top w:val="nil"/>
              <w:left w:val="nil"/>
              <w:bottom w:val="nil"/>
              <w:right w:val="nil"/>
            </w:tcBorders>
            <w:vAlign w:val="center"/>
            <w:hideMark/>
          </w:tcPr>
          <w:p w14:paraId="182B9A08"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Laos</w:t>
            </w:r>
            <w:r w:rsidRPr="004C4319">
              <w:rPr>
                <w:sz w:val="18"/>
                <w:szCs w:val="18"/>
                <w:lang w:val="en-AU"/>
              </w:rPr>
              <w:t xml:space="preserve">. </w:t>
            </w:r>
            <w:r w:rsidRPr="004C4319">
              <w:rPr>
                <w:sz w:val="18"/>
                <w:szCs w:val="18"/>
              </w:rPr>
              <w:t>Code 418</w:t>
            </w:r>
          </w:p>
        </w:tc>
        <w:tc>
          <w:tcPr>
            <w:tcW w:w="670" w:type="pct"/>
            <w:tcBorders>
              <w:top w:val="nil"/>
              <w:left w:val="nil"/>
              <w:bottom w:val="nil"/>
              <w:right w:val="nil"/>
            </w:tcBorders>
            <w:vAlign w:val="center"/>
            <w:hideMark/>
          </w:tcPr>
          <w:p w14:paraId="5BC0EE7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389F32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E40D19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7B4715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07CA1D8" w14:textId="77777777" w:rsidTr="00377B61">
        <w:trPr>
          <w:trHeight w:val="300"/>
        </w:trPr>
        <w:tc>
          <w:tcPr>
            <w:tcW w:w="2820" w:type="pct"/>
            <w:tcBorders>
              <w:top w:val="nil"/>
              <w:left w:val="nil"/>
              <w:bottom w:val="nil"/>
              <w:right w:val="nil"/>
            </w:tcBorders>
            <w:vAlign w:val="center"/>
            <w:hideMark/>
          </w:tcPr>
          <w:p w14:paraId="503F5921" w14:textId="77777777" w:rsidR="002E0BCA" w:rsidRPr="004C4319" w:rsidRDefault="002E0BCA" w:rsidP="00377B61">
            <w:pPr>
              <w:rPr>
                <w:sz w:val="18"/>
                <w:szCs w:val="18"/>
              </w:rPr>
            </w:pPr>
            <w:r w:rsidRPr="004C4319">
              <w:rPr>
                <w:sz w:val="18"/>
                <w:szCs w:val="18"/>
                <w:lang w:val="en-AU"/>
              </w:rPr>
              <w:t xml:space="preserve">Value of Exports. Destined to Lesotho. </w:t>
            </w:r>
            <w:r w:rsidRPr="004C4319">
              <w:rPr>
                <w:sz w:val="18"/>
                <w:szCs w:val="18"/>
              </w:rPr>
              <w:t>Code 426</w:t>
            </w:r>
          </w:p>
        </w:tc>
        <w:tc>
          <w:tcPr>
            <w:tcW w:w="670" w:type="pct"/>
            <w:tcBorders>
              <w:top w:val="nil"/>
              <w:left w:val="nil"/>
              <w:bottom w:val="nil"/>
              <w:right w:val="nil"/>
            </w:tcBorders>
            <w:vAlign w:val="center"/>
            <w:hideMark/>
          </w:tcPr>
          <w:p w14:paraId="294B376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45986FC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404586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5C0CCC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2C230E88" w14:textId="77777777" w:rsidTr="00377B61">
        <w:trPr>
          <w:trHeight w:val="300"/>
        </w:trPr>
        <w:tc>
          <w:tcPr>
            <w:tcW w:w="2820" w:type="pct"/>
            <w:tcBorders>
              <w:top w:val="nil"/>
              <w:left w:val="nil"/>
              <w:bottom w:val="nil"/>
              <w:right w:val="nil"/>
            </w:tcBorders>
            <w:vAlign w:val="center"/>
            <w:hideMark/>
          </w:tcPr>
          <w:p w14:paraId="0859B41D" w14:textId="77777777" w:rsidR="002E0BCA" w:rsidRPr="004C4319" w:rsidRDefault="002E0BCA" w:rsidP="00377B61">
            <w:pPr>
              <w:rPr>
                <w:sz w:val="18"/>
                <w:szCs w:val="18"/>
              </w:rPr>
            </w:pPr>
            <w:r w:rsidRPr="004C4319">
              <w:rPr>
                <w:sz w:val="18"/>
                <w:szCs w:val="18"/>
                <w:lang w:val="en-AU"/>
              </w:rPr>
              <w:t xml:space="preserve">Value of Exports. Destined to Latvia. </w:t>
            </w:r>
            <w:r w:rsidRPr="004C4319">
              <w:rPr>
                <w:sz w:val="18"/>
                <w:szCs w:val="18"/>
              </w:rPr>
              <w:t>Code 428</w:t>
            </w:r>
          </w:p>
        </w:tc>
        <w:tc>
          <w:tcPr>
            <w:tcW w:w="670" w:type="pct"/>
            <w:tcBorders>
              <w:top w:val="nil"/>
              <w:left w:val="nil"/>
              <w:bottom w:val="nil"/>
              <w:right w:val="nil"/>
            </w:tcBorders>
            <w:vAlign w:val="center"/>
            <w:hideMark/>
          </w:tcPr>
          <w:p w14:paraId="745F6B70"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005</w:t>
            </w:r>
            <w:r>
              <w:rPr>
                <w:sz w:val="18"/>
                <w:szCs w:val="18"/>
              </w:rPr>
              <w:t>.</w:t>
            </w:r>
            <w:r w:rsidRPr="004C4319">
              <w:rPr>
                <w:sz w:val="18"/>
                <w:szCs w:val="18"/>
              </w:rPr>
              <w:t>61</w:t>
            </w:r>
          </w:p>
        </w:tc>
        <w:tc>
          <w:tcPr>
            <w:tcW w:w="670" w:type="pct"/>
            <w:tcBorders>
              <w:top w:val="nil"/>
              <w:left w:val="nil"/>
              <w:bottom w:val="nil"/>
              <w:right w:val="nil"/>
            </w:tcBorders>
            <w:vAlign w:val="center"/>
            <w:hideMark/>
          </w:tcPr>
          <w:p w14:paraId="0BA99CA7" w14:textId="77777777" w:rsidR="002E0BCA" w:rsidRPr="004C4319" w:rsidRDefault="002E0BCA" w:rsidP="00377B61">
            <w:pPr>
              <w:rPr>
                <w:sz w:val="18"/>
                <w:szCs w:val="18"/>
              </w:rPr>
            </w:pPr>
            <w:r w:rsidRPr="004C4319">
              <w:rPr>
                <w:sz w:val="18"/>
                <w:szCs w:val="18"/>
              </w:rPr>
              <w:t>764</w:t>
            </w:r>
            <w:r>
              <w:rPr>
                <w:sz w:val="18"/>
                <w:szCs w:val="18"/>
              </w:rPr>
              <w:t>.</w:t>
            </w:r>
            <w:r w:rsidRPr="004C4319">
              <w:rPr>
                <w:sz w:val="18"/>
                <w:szCs w:val="18"/>
              </w:rPr>
              <w:t>85</w:t>
            </w:r>
          </w:p>
        </w:tc>
        <w:tc>
          <w:tcPr>
            <w:tcW w:w="420" w:type="pct"/>
            <w:tcBorders>
              <w:top w:val="nil"/>
              <w:left w:val="nil"/>
              <w:bottom w:val="nil"/>
              <w:right w:val="nil"/>
            </w:tcBorders>
            <w:vAlign w:val="center"/>
            <w:hideMark/>
          </w:tcPr>
          <w:p w14:paraId="04EB7AF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8D9872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703C57E" w14:textId="77777777" w:rsidTr="00377B61">
        <w:trPr>
          <w:trHeight w:val="300"/>
        </w:trPr>
        <w:tc>
          <w:tcPr>
            <w:tcW w:w="2820" w:type="pct"/>
            <w:tcBorders>
              <w:top w:val="nil"/>
              <w:left w:val="nil"/>
              <w:bottom w:val="nil"/>
              <w:right w:val="nil"/>
            </w:tcBorders>
            <w:vAlign w:val="center"/>
            <w:hideMark/>
          </w:tcPr>
          <w:p w14:paraId="57F13AB1" w14:textId="77777777" w:rsidR="002E0BCA" w:rsidRPr="004C4319" w:rsidRDefault="002E0BCA" w:rsidP="00377B61">
            <w:pPr>
              <w:rPr>
                <w:sz w:val="18"/>
                <w:szCs w:val="18"/>
              </w:rPr>
            </w:pPr>
            <w:r w:rsidRPr="004C4319">
              <w:rPr>
                <w:sz w:val="18"/>
                <w:szCs w:val="18"/>
                <w:lang w:val="en-AU"/>
              </w:rPr>
              <w:t xml:space="preserve">Value of Exports. Destined to Lebanon. </w:t>
            </w:r>
            <w:r w:rsidRPr="004C4319">
              <w:rPr>
                <w:sz w:val="18"/>
                <w:szCs w:val="18"/>
              </w:rPr>
              <w:t>Code 422</w:t>
            </w:r>
          </w:p>
        </w:tc>
        <w:tc>
          <w:tcPr>
            <w:tcW w:w="670" w:type="pct"/>
            <w:tcBorders>
              <w:top w:val="nil"/>
              <w:left w:val="nil"/>
              <w:bottom w:val="nil"/>
              <w:right w:val="nil"/>
            </w:tcBorders>
            <w:vAlign w:val="center"/>
            <w:hideMark/>
          </w:tcPr>
          <w:p w14:paraId="5C65767C" w14:textId="77777777" w:rsidR="002E0BCA" w:rsidRPr="004C4319" w:rsidRDefault="002E0BCA" w:rsidP="00377B61">
            <w:pPr>
              <w:rPr>
                <w:sz w:val="18"/>
                <w:szCs w:val="18"/>
              </w:rPr>
            </w:pPr>
            <w:r w:rsidRPr="004C4319">
              <w:rPr>
                <w:sz w:val="18"/>
                <w:szCs w:val="18"/>
              </w:rPr>
              <w:t>650</w:t>
            </w:r>
            <w:r>
              <w:rPr>
                <w:sz w:val="18"/>
                <w:szCs w:val="18"/>
              </w:rPr>
              <w:t>,</w:t>
            </w:r>
            <w:r w:rsidRPr="004C4319">
              <w:rPr>
                <w:sz w:val="18"/>
                <w:szCs w:val="18"/>
              </w:rPr>
              <w:t>271</w:t>
            </w:r>
            <w:r>
              <w:rPr>
                <w:sz w:val="18"/>
                <w:szCs w:val="18"/>
              </w:rPr>
              <w:t>.</w:t>
            </w:r>
            <w:r w:rsidRPr="004C4319">
              <w:rPr>
                <w:sz w:val="18"/>
                <w:szCs w:val="18"/>
              </w:rPr>
              <w:t>89</w:t>
            </w:r>
          </w:p>
        </w:tc>
        <w:tc>
          <w:tcPr>
            <w:tcW w:w="670" w:type="pct"/>
            <w:tcBorders>
              <w:top w:val="nil"/>
              <w:left w:val="nil"/>
              <w:bottom w:val="nil"/>
              <w:right w:val="nil"/>
            </w:tcBorders>
            <w:vAlign w:val="center"/>
            <w:hideMark/>
          </w:tcPr>
          <w:p w14:paraId="3B7F5940"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085</w:t>
            </w:r>
            <w:r>
              <w:rPr>
                <w:sz w:val="18"/>
                <w:szCs w:val="18"/>
              </w:rPr>
              <w:t>,</w:t>
            </w:r>
            <w:r w:rsidRPr="004C4319">
              <w:rPr>
                <w:sz w:val="18"/>
                <w:szCs w:val="18"/>
              </w:rPr>
              <w:t>302</w:t>
            </w:r>
            <w:r>
              <w:rPr>
                <w:sz w:val="18"/>
                <w:szCs w:val="18"/>
              </w:rPr>
              <w:t>.</w:t>
            </w:r>
            <w:r w:rsidRPr="004C4319">
              <w:rPr>
                <w:sz w:val="18"/>
                <w:szCs w:val="18"/>
              </w:rPr>
              <w:t>84</w:t>
            </w:r>
          </w:p>
        </w:tc>
        <w:tc>
          <w:tcPr>
            <w:tcW w:w="420" w:type="pct"/>
            <w:tcBorders>
              <w:top w:val="nil"/>
              <w:left w:val="nil"/>
              <w:bottom w:val="nil"/>
              <w:right w:val="nil"/>
            </w:tcBorders>
            <w:vAlign w:val="center"/>
            <w:hideMark/>
          </w:tcPr>
          <w:p w14:paraId="1F8FBCC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33%</w:t>
            </w:r>
          </w:p>
        </w:tc>
        <w:tc>
          <w:tcPr>
            <w:tcW w:w="420" w:type="pct"/>
            <w:tcBorders>
              <w:top w:val="nil"/>
              <w:left w:val="nil"/>
              <w:bottom w:val="nil"/>
              <w:right w:val="nil"/>
            </w:tcBorders>
            <w:vAlign w:val="center"/>
            <w:hideMark/>
          </w:tcPr>
          <w:p w14:paraId="684AC21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55%</w:t>
            </w:r>
          </w:p>
        </w:tc>
      </w:tr>
      <w:tr w:rsidR="002E0BCA" w:rsidRPr="004C4319" w14:paraId="4D2645BD" w14:textId="77777777" w:rsidTr="00377B61">
        <w:trPr>
          <w:trHeight w:val="300"/>
        </w:trPr>
        <w:tc>
          <w:tcPr>
            <w:tcW w:w="2820" w:type="pct"/>
            <w:tcBorders>
              <w:top w:val="nil"/>
              <w:left w:val="nil"/>
              <w:bottom w:val="nil"/>
              <w:right w:val="nil"/>
            </w:tcBorders>
            <w:vAlign w:val="center"/>
            <w:hideMark/>
          </w:tcPr>
          <w:p w14:paraId="06BC38E9" w14:textId="77777777" w:rsidR="002E0BCA" w:rsidRPr="004C4319" w:rsidRDefault="002E0BCA" w:rsidP="00377B61">
            <w:pPr>
              <w:rPr>
                <w:sz w:val="18"/>
                <w:szCs w:val="18"/>
              </w:rPr>
            </w:pPr>
            <w:r w:rsidRPr="004C4319">
              <w:rPr>
                <w:sz w:val="18"/>
                <w:szCs w:val="18"/>
                <w:lang w:val="en-AU"/>
              </w:rPr>
              <w:t xml:space="preserve">Value of Exports. Destined to Liberia. </w:t>
            </w:r>
            <w:r w:rsidRPr="004C4319">
              <w:rPr>
                <w:sz w:val="18"/>
                <w:szCs w:val="18"/>
              </w:rPr>
              <w:t>Code 430</w:t>
            </w:r>
          </w:p>
        </w:tc>
        <w:tc>
          <w:tcPr>
            <w:tcW w:w="670" w:type="pct"/>
            <w:tcBorders>
              <w:top w:val="nil"/>
              <w:left w:val="nil"/>
              <w:bottom w:val="nil"/>
              <w:right w:val="nil"/>
            </w:tcBorders>
            <w:vAlign w:val="center"/>
            <w:hideMark/>
          </w:tcPr>
          <w:p w14:paraId="7DDFF6B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408D3E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1B5FD7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DCA839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9DB3E32" w14:textId="77777777" w:rsidTr="00377B61">
        <w:trPr>
          <w:trHeight w:val="300"/>
        </w:trPr>
        <w:tc>
          <w:tcPr>
            <w:tcW w:w="2820" w:type="pct"/>
            <w:tcBorders>
              <w:top w:val="nil"/>
              <w:left w:val="nil"/>
              <w:bottom w:val="nil"/>
              <w:right w:val="nil"/>
            </w:tcBorders>
            <w:vAlign w:val="center"/>
            <w:hideMark/>
          </w:tcPr>
          <w:p w14:paraId="504E4B5C" w14:textId="77777777" w:rsidR="002E0BCA" w:rsidRPr="004C4319" w:rsidRDefault="002E0BCA" w:rsidP="00377B61">
            <w:pPr>
              <w:rPr>
                <w:sz w:val="18"/>
                <w:szCs w:val="18"/>
              </w:rPr>
            </w:pPr>
            <w:r w:rsidRPr="004C4319">
              <w:rPr>
                <w:sz w:val="18"/>
                <w:szCs w:val="18"/>
                <w:lang w:val="en-AU"/>
              </w:rPr>
              <w:t xml:space="preserve">Value of Exports. Destined to Libya. </w:t>
            </w:r>
            <w:r w:rsidRPr="004C4319">
              <w:rPr>
                <w:sz w:val="18"/>
                <w:szCs w:val="18"/>
              </w:rPr>
              <w:t>Code 434</w:t>
            </w:r>
          </w:p>
        </w:tc>
        <w:tc>
          <w:tcPr>
            <w:tcW w:w="670" w:type="pct"/>
            <w:tcBorders>
              <w:top w:val="nil"/>
              <w:left w:val="nil"/>
              <w:bottom w:val="nil"/>
              <w:right w:val="nil"/>
            </w:tcBorders>
            <w:vAlign w:val="center"/>
            <w:hideMark/>
          </w:tcPr>
          <w:p w14:paraId="66ADF13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3A0CDC2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A66649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52EA77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7EC8ABF" w14:textId="77777777" w:rsidTr="00377B61">
        <w:trPr>
          <w:trHeight w:val="300"/>
        </w:trPr>
        <w:tc>
          <w:tcPr>
            <w:tcW w:w="2820" w:type="pct"/>
            <w:tcBorders>
              <w:top w:val="nil"/>
              <w:left w:val="nil"/>
              <w:bottom w:val="nil"/>
              <w:right w:val="nil"/>
            </w:tcBorders>
            <w:vAlign w:val="center"/>
            <w:hideMark/>
          </w:tcPr>
          <w:p w14:paraId="7AEDE651" w14:textId="77777777" w:rsidR="002E0BCA" w:rsidRPr="004C4319" w:rsidRDefault="002E0BCA" w:rsidP="00377B61">
            <w:pPr>
              <w:rPr>
                <w:sz w:val="18"/>
                <w:szCs w:val="18"/>
              </w:rPr>
            </w:pPr>
            <w:r w:rsidRPr="004C4319">
              <w:rPr>
                <w:sz w:val="18"/>
                <w:szCs w:val="18"/>
                <w:lang w:val="en-AU"/>
              </w:rPr>
              <w:t xml:space="preserve">Value of Exports. Destined to Liechtenstein. </w:t>
            </w:r>
            <w:r w:rsidRPr="004C4319">
              <w:rPr>
                <w:sz w:val="18"/>
                <w:szCs w:val="18"/>
              </w:rPr>
              <w:t>Code 438</w:t>
            </w:r>
          </w:p>
        </w:tc>
        <w:tc>
          <w:tcPr>
            <w:tcW w:w="670" w:type="pct"/>
            <w:tcBorders>
              <w:top w:val="nil"/>
              <w:left w:val="nil"/>
              <w:bottom w:val="nil"/>
              <w:right w:val="nil"/>
            </w:tcBorders>
            <w:vAlign w:val="center"/>
            <w:hideMark/>
          </w:tcPr>
          <w:p w14:paraId="13A9AFA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6FC58298" w14:textId="77777777" w:rsidR="002E0BCA" w:rsidRPr="004C4319" w:rsidRDefault="002E0BCA" w:rsidP="00377B61">
            <w:pPr>
              <w:rPr>
                <w:sz w:val="18"/>
                <w:szCs w:val="18"/>
              </w:rPr>
            </w:pPr>
            <w:r w:rsidRPr="004C4319">
              <w:rPr>
                <w:sz w:val="18"/>
                <w:szCs w:val="18"/>
              </w:rPr>
              <w:t>15</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730000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77CC05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3815BB30" w14:textId="77777777" w:rsidTr="00377B61">
        <w:trPr>
          <w:trHeight w:val="300"/>
        </w:trPr>
        <w:tc>
          <w:tcPr>
            <w:tcW w:w="2820" w:type="pct"/>
            <w:tcBorders>
              <w:top w:val="nil"/>
              <w:left w:val="nil"/>
              <w:bottom w:val="nil"/>
              <w:right w:val="nil"/>
            </w:tcBorders>
            <w:vAlign w:val="center"/>
            <w:hideMark/>
          </w:tcPr>
          <w:p w14:paraId="7893AEDB" w14:textId="77777777" w:rsidR="002E0BCA" w:rsidRPr="004C4319" w:rsidRDefault="002E0BCA" w:rsidP="00377B61">
            <w:pPr>
              <w:rPr>
                <w:sz w:val="18"/>
                <w:szCs w:val="18"/>
              </w:rPr>
            </w:pPr>
            <w:r w:rsidRPr="004C4319">
              <w:rPr>
                <w:sz w:val="18"/>
                <w:szCs w:val="18"/>
                <w:lang w:val="en-AU"/>
              </w:rPr>
              <w:t xml:space="preserve">Value of Exports. Destined to Lithuania. </w:t>
            </w:r>
            <w:r w:rsidRPr="004C4319">
              <w:rPr>
                <w:sz w:val="18"/>
                <w:szCs w:val="18"/>
              </w:rPr>
              <w:t>Code 440</w:t>
            </w:r>
          </w:p>
        </w:tc>
        <w:tc>
          <w:tcPr>
            <w:tcW w:w="670" w:type="pct"/>
            <w:tcBorders>
              <w:top w:val="nil"/>
              <w:left w:val="nil"/>
              <w:bottom w:val="nil"/>
              <w:right w:val="nil"/>
            </w:tcBorders>
            <w:vAlign w:val="center"/>
            <w:hideMark/>
          </w:tcPr>
          <w:p w14:paraId="54A7EFDC" w14:textId="77777777" w:rsidR="002E0BCA" w:rsidRPr="004C4319" w:rsidRDefault="002E0BCA" w:rsidP="00377B61">
            <w:pPr>
              <w:rPr>
                <w:sz w:val="18"/>
                <w:szCs w:val="18"/>
              </w:rPr>
            </w:pPr>
            <w:r w:rsidRPr="004C4319">
              <w:rPr>
                <w:sz w:val="18"/>
                <w:szCs w:val="18"/>
              </w:rPr>
              <w:t>30</w:t>
            </w:r>
            <w:r>
              <w:rPr>
                <w:sz w:val="18"/>
                <w:szCs w:val="18"/>
              </w:rPr>
              <w:t>,</w:t>
            </w:r>
            <w:r w:rsidRPr="004C4319">
              <w:rPr>
                <w:sz w:val="18"/>
                <w:szCs w:val="18"/>
              </w:rPr>
              <w:t>629</w:t>
            </w:r>
            <w:r>
              <w:rPr>
                <w:sz w:val="18"/>
                <w:szCs w:val="18"/>
              </w:rPr>
              <w:t>.</w:t>
            </w:r>
            <w:r w:rsidRPr="004C4319">
              <w:rPr>
                <w:sz w:val="18"/>
                <w:szCs w:val="18"/>
              </w:rPr>
              <w:t>00</w:t>
            </w:r>
          </w:p>
        </w:tc>
        <w:tc>
          <w:tcPr>
            <w:tcW w:w="670" w:type="pct"/>
            <w:tcBorders>
              <w:top w:val="nil"/>
              <w:left w:val="nil"/>
              <w:bottom w:val="nil"/>
              <w:right w:val="nil"/>
            </w:tcBorders>
            <w:vAlign w:val="center"/>
            <w:hideMark/>
          </w:tcPr>
          <w:p w14:paraId="49A99EC4" w14:textId="77777777" w:rsidR="002E0BCA" w:rsidRPr="004C4319" w:rsidRDefault="002E0BCA" w:rsidP="00377B61">
            <w:pPr>
              <w:rPr>
                <w:sz w:val="18"/>
                <w:szCs w:val="18"/>
              </w:rPr>
            </w:pPr>
            <w:r w:rsidRPr="004C4319">
              <w:rPr>
                <w:sz w:val="18"/>
                <w:szCs w:val="18"/>
              </w:rPr>
              <w:t>21</w:t>
            </w:r>
            <w:r>
              <w:rPr>
                <w:sz w:val="18"/>
                <w:szCs w:val="18"/>
              </w:rPr>
              <w:t>,</w:t>
            </w:r>
            <w:r w:rsidRPr="004C4319">
              <w:rPr>
                <w:sz w:val="18"/>
                <w:szCs w:val="18"/>
              </w:rPr>
              <w:t>239</w:t>
            </w:r>
            <w:r>
              <w:rPr>
                <w:sz w:val="18"/>
                <w:szCs w:val="18"/>
              </w:rPr>
              <w:t>.</w:t>
            </w:r>
            <w:r w:rsidRPr="004C4319">
              <w:rPr>
                <w:sz w:val="18"/>
                <w:szCs w:val="18"/>
              </w:rPr>
              <w:t>31</w:t>
            </w:r>
          </w:p>
        </w:tc>
        <w:tc>
          <w:tcPr>
            <w:tcW w:w="420" w:type="pct"/>
            <w:tcBorders>
              <w:top w:val="nil"/>
              <w:left w:val="nil"/>
              <w:bottom w:val="nil"/>
              <w:right w:val="nil"/>
            </w:tcBorders>
            <w:vAlign w:val="center"/>
            <w:hideMark/>
          </w:tcPr>
          <w:p w14:paraId="0B3CA8D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02%</w:t>
            </w:r>
          </w:p>
        </w:tc>
        <w:tc>
          <w:tcPr>
            <w:tcW w:w="420" w:type="pct"/>
            <w:tcBorders>
              <w:top w:val="nil"/>
              <w:left w:val="nil"/>
              <w:bottom w:val="nil"/>
              <w:right w:val="nil"/>
            </w:tcBorders>
            <w:vAlign w:val="center"/>
            <w:hideMark/>
          </w:tcPr>
          <w:p w14:paraId="3126C9B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r>
      <w:tr w:rsidR="002E0BCA" w:rsidRPr="004C4319" w14:paraId="3CB8A9DC" w14:textId="77777777" w:rsidTr="00377B61">
        <w:trPr>
          <w:trHeight w:val="300"/>
        </w:trPr>
        <w:tc>
          <w:tcPr>
            <w:tcW w:w="2820" w:type="pct"/>
            <w:tcBorders>
              <w:top w:val="nil"/>
              <w:left w:val="nil"/>
              <w:bottom w:val="nil"/>
              <w:right w:val="nil"/>
            </w:tcBorders>
            <w:vAlign w:val="center"/>
            <w:hideMark/>
          </w:tcPr>
          <w:p w14:paraId="34BAF961" w14:textId="77777777" w:rsidR="002E0BCA" w:rsidRPr="004C4319" w:rsidRDefault="002E0BCA" w:rsidP="00377B61">
            <w:pPr>
              <w:rPr>
                <w:sz w:val="18"/>
                <w:szCs w:val="18"/>
              </w:rPr>
            </w:pPr>
            <w:r w:rsidRPr="004C4319">
              <w:rPr>
                <w:sz w:val="18"/>
                <w:szCs w:val="18"/>
                <w:lang w:val="en-AU"/>
              </w:rPr>
              <w:t xml:space="preserve">Value of Exports. Destined to Luxembourg. </w:t>
            </w:r>
            <w:r w:rsidRPr="004C4319">
              <w:rPr>
                <w:sz w:val="18"/>
                <w:szCs w:val="18"/>
              </w:rPr>
              <w:t>Code 442</w:t>
            </w:r>
          </w:p>
        </w:tc>
        <w:tc>
          <w:tcPr>
            <w:tcW w:w="670" w:type="pct"/>
            <w:tcBorders>
              <w:top w:val="nil"/>
              <w:left w:val="nil"/>
              <w:bottom w:val="nil"/>
              <w:right w:val="nil"/>
            </w:tcBorders>
            <w:vAlign w:val="center"/>
            <w:hideMark/>
          </w:tcPr>
          <w:p w14:paraId="03FDC905" w14:textId="77777777" w:rsidR="002E0BCA" w:rsidRPr="004C4319" w:rsidRDefault="002E0BCA" w:rsidP="00377B61">
            <w:pPr>
              <w:rPr>
                <w:sz w:val="18"/>
                <w:szCs w:val="18"/>
              </w:rPr>
            </w:pPr>
            <w:r w:rsidRPr="004C4319">
              <w:rPr>
                <w:sz w:val="18"/>
                <w:szCs w:val="18"/>
              </w:rPr>
              <w:t>88</w:t>
            </w:r>
            <w:r>
              <w:rPr>
                <w:sz w:val="18"/>
                <w:szCs w:val="18"/>
              </w:rPr>
              <w:t>,</w:t>
            </w:r>
            <w:r w:rsidRPr="004C4319">
              <w:rPr>
                <w:sz w:val="18"/>
                <w:szCs w:val="18"/>
              </w:rPr>
              <w:t>082</w:t>
            </w:r>
            <w:r>
              <w:rPr>
                <w:sz w:val="18"/>
                <w:szCs w:val="18"/>
              </w:rPr>
              <w:t>.</w:t>
            </w:r>
            <w:r w:rsidRPr="004C4319">
              <w:rPr>
                <w:sz w:val="18"/>
                <w:szCs w:val="18"/>
              </w:rPr>
              <w:t>91</w:t>
            </w:r>
          </w:p>
        </w:tc>
        <w:tc>
          <w:tcPr>
            <w:tcW w:w="670" w:type="pct"/>
            <w:tcBorders>
              <w:top w:val="nil"/>
              <w:left w:val="nil"/>
              <w:bottom w:val="nil"/>
              <w:right w:val="nil"/>
            </w:tcBorders>
            <w:vAlign w:val="center"/>
            <w:hideMark/>
          </w:tcPr>
          <w:p w14:paraId="3A1582EF" w14:textId="77777777" w:rsidR="002E0BCA" w:rsidRPr="004C4319" w:rsidRDefault="002E0BCA" w:rsidP="00377B61">
            <w:pPr>
              <w:rPr>
                <w:sz w:val="18"/>
                <w:szCs w:val="18"/>
              </w:rPr>
            </w:pPr>
            <w:r w:rsidRPr="004C4319">
              <w:rPr>
                <w:sz w:val="18"/>
                <w:szCs w:val="18"/>
              </w:rPr>
              <w:t>13</w:t>
            </w:r>
            <w:r>
              <w:rPr>
                <w:sz w:val="18"/>
                <w:szCs w:val="18"/>
              </w:rPr>
              <w:t>,</w:t>
            </w:r>
            <w:r w:rsidRPr="004C4319">
              <w:rPr>
                <w:sz w:val="18"/>
                <w:szCs w:val="18"/>
              </w:rPr>
              <w:t>843</w:t>
            </w:r>
            <w:r>
              <w:rPr>
                <w:sz w:val="18"/>
                <w:szCs w:val="18"/>
              </w:rPr>
              <w:t>.</w:t>
            </w:r>
            <w:r w:rsidRPr="004C4319">
              <w:rPr>
                <w:sz w:val="18"/>
                <w:szCs w:val="18"/>
              </w:rPr>
              <w:t>89</w:t>
            </w:r>
          </w:p>
        </w:tc>
        <w:tc>
          <w:tcPr>
            <w:tcW w:w="420" w:type="pct"/>
            <w:tcBorders>
              <w:top w:val="nil"/>
              <w:left w:val="nil"/>
              <w:bottom w:val="nil"/>
              <w:right w:val="nil"/>
            </w:tcBorders>
            <w:vAlign w:val="center"/>
            <w:hideMark/>
          </w:tcPr>
          <w:p w14:paraId="664CD48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05%</w:t>
            </w:r>
          </w:p>
        </w:tc>
        <w:tc>
          <w:tcPr>
            <w:tcW w:w="420" w:type="pct"/>
            <w:tcBorders>
              <w:top w:val="nil"/>
              <w:left w:val="nil"/>
              <w:bottom w:val="nil"/>
              <w:right w:val="nil"/>
            </w:tcBorders>
            <w:vAlign w:val="center"/>
            <w:hideMark/>
          </w:tcPr>
          <w:p w14:paraId="2C831B3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r>
      <w:tr w:rsidR="002E0BCA" w:rsidRPr="004C4319" w14:paraId="446B04CE" w14:textId="77777777" w:rsidTr="00377B61">
        <w:trPr>
          <w:trHeight w:val="300"/>
        </w:trPr>
        <w:tc>
          <w:tcPr>
            <w:tcW w:w="2820" w:type="pct"/>
            <w:tcBorders>
              <w:top w:val="nil"/>
              <w:left w:val="nil"/>
              <w:bottom w:val="nil"/>
              <w:right w:val="nil"/>
            </w:tcBorders>
            <w:vAlign w:val="center"/>
            <w:hideMark/>
          </w:tcPr>
          <w:p w14:paraId="13592754" w14:textId="77777777" w:rsidR="002E0BCA" w:rsidRPr="004C4319" w:rsidRDefault="002E0BCA" w:rsidP="00377B61">
            <w:pPr>
              <w:rPr>
                <w:sz w:val="18"/>
                <w:szCs w:val="18"/>
                <w:lang w:val="fr-FR"/>
              </w:rPr>
            </w:pPr>
            <w:r w:rsidRPr="004C4319">
              <w:rPr>
                <w:sz w:val="18"/>
                <w:szCs w:val="18"/>
                <w:lang w:val="en-AU"/>
              </w:rPr>
              <w:t xml:space="preserve">Value of Exports. Destined to Macau. </w:t>
            </w:r>
            <w:r>
              <w:rPr>
                <w:sz w:val="18"/>
                <w:szCs w:val="18"/>
                <w:lang w:val="fr-FR"/>
              </w:rPr>
              <w:t>Code</w:t>
            </w:r>
            <w:r w:rsidRPr="004C4319">
              <w:rPr>
                <w:sz w:val="18"/>
                <w:szCs w:val="18"/>
                <w:lang w:val="fr-FR"/>
              </w:rPr>
              <w:t xml:space="preserve"> 446</w:t>
            </w:r>
          </w:p>
        </w:tc>
        <w:tc>
          <w:tcPr>
            <w:tcW w:w="670" w:type="pct"/>
            <w:tcBorders>
              <w:top w:val="nil"/>
              <w:left w:val="nil"/>
              <w:bottom w:val="nil"/>
              <w:right w:val="nil"/>
            </w:tcBorders>
            <w:vAlign w:val="center"/>
            <w:hideMark/>
          </w:tcPr>
          <w:p w14:paraId="5E468327"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977</w:t>
            </w:r>
            <w:r>
              <w:rPr>
                <w:sz w:val="18"/>
                <w:szCs w:val="18"/>
              </w:rPr>
              <w:t>.</w:t>
            </w:r>
            <w:r w:rsidRPr="004C4319">
              <w:rPr>
                <w:sz w:val="18"/>
                <w:szCs w:val="18"/>
              </w:rPr>
              <w:t>53</w:t>
            </w:r>
          </w:p>
        </w:tc>
        <w:tc>
          <w:tcPr>
            <w:tcW w:w="670" w:type="pct"/>
            <w:tcBorders>
              <w:top w:val="nil"/>
              <w:left w:val="nil"/>
              <w:bottom w:val="nil"/>
              <w:right w:val="nil"/>
            </w:tcBorders>
            <w:vAlign w:val="center"/>
            <w:hideMark/>
          </w:tcPr>
          <w:p w14:paraId="52224D8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9041BA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DA52AE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24F172D" w14:textId="77777777" w:rsidTr="00377B61">
        <w:trPr>
          <w:trHeight w:val="300"/>
        </w:trPr>
        <w:tc>
          <w:tcPr>
            <w:tcW w:w="2820" w:type="pct"/>
            <w:tcBorders>
              <w:top w:val="nil"/>
              <w:left w:val="nil"/>
              <w:bottom w:val="nil"/>
              <w:right w:val="nil"/>
            </w:tcBorders>
            <w:vAlign w:val="center"/>
            <w:hideMark/>
          </w:tcPr>
          <w:p w14:paraId="58A43178" w14:textId="77777777" w:rsidR="002E0BCA" w:rsidRPr="004C4319" w:rsidRDefault="002E0BCA" w:rsidP="00377B61">
            <w:pPr>
              <w:rPr>
                <w:sz w:val="18"/>
                <w:szCs w:val="18"/>
              </w:rPr>
            </w:pPr>
            <w:r w:rsidRPr="004C4319">
              <w:rPr>
                <w:sz w:val="18"/>
                <w:szCs w:val="18"/>
                <w:lang w:val="en-AU"/>
              </w:rPr>
              <w:t xml:space="preserve">Value of Exports. Destined to Macedonia. </w:t>
            </w:r>
            <w:r w:rsidRPr="004C4319">
              <w:rPr>
                <w:sz w:val="18"/>
                <w:szCs w:val="18"/>
              </w:rPr>
              <w:t>Code 807</w:t>
            </w:r>
          </w:p>
        </w:tc>
        <w:tc>
          <w:tcPr>
            <w:tcW w:w="670" w:type="pct"/>
            <w:tcBorders>
              <w:top w:val="nil"/>
              <w:left w:val="nil"/>
              <w:bottom w:val="nil"/>
              <w:right w:val="nil"/>
            </w:tcBorders>
            <w:vAlign w:val="center"/>
            <w:hideMark/>
          </w:tcPr>
          <w:p w14:paraId="2E0AB23E" w14:textId="77777777" w:rsidR="002E0BCA" w:rsidRPr="004C4319" w:rsidRDefault="002E0BCA" w:rsidP="00377B61">
            <w:pPr>
              <w:rPr>
                <w:sz w:val="18"/>
                <w:szCs w:val="18"/>
              </w:rPr>
            </w:pPr>
            <w:r w:rsidRPr="004C4319">
              <w:rPr>
                <w:sz w:val="18"/>
                <w:szCs w:val="18"/>
              </w:rPr>
              <w:t>25</w:t>
            </w:r>
            <w:r>
              <w:rPr>
                <w:sz w:val="18"/>
                <w:szCs w:val="18"/>
              </w:rPr>
              <w:t>.</w:t>
            </w:r>
            <w:r w:rsidRPr="004C4319">
              <w:rPr>
                <w:sz w:val="18"/>
                <w:szCs w:val="18"/>
              </w:rPr>
              <w:t>00</w:t>
            </w:r>
          </w:p>
        </w:tc>
        <w:tc>
          <w:tcPr>
            <w:tcW w:w="670" w:type="pct"/>
            <w:tcBorders>
              <w:top w:val="nil"/>
              <w:left w:val="nil"/>
              <w:bottom w:val="nil"/>
              <w:right w:val="nil"/>
            </w:tcBorders>
            <w:vAlign w:val="center"/>
            <w:hideMark/>
          </w:tcPr>
          <w:p w14:paraId="6B64D2B5" w14:textId="77777777" w:rsidR="002E0BCA" w:rsidRPr="004C4319" w:rsidRDefault="002E0BCA" w:rsidP="00377B61">
            <w:pPr>
              <w:rPr>
                <w:sz w:val="18"/>
                <w:szCs w:val="18"/>
              </w:rPr>
            </w:pPr>
            <w:r w:rsidRPr="004C4319">
              <w:rPr>
                <w:sz w:val="18"/>
                <w:szCs w:val="18"/>
              </w:rPr>
              <w:t>765</w:t>
            </w:r>
            <w:r>
              <w:rPr>
                <w:sz w:val="18"/>
                <w:szCs w:val="18"/>
              </w:rPr>
              <w:t>.</w:t>
            </w:r>
            <w:r w:rsidRPr="004C4319">
              <w:rPr>
                <w:sz w:val="18"/>
                <w:szCs w:val="18"/>
              </w:rPr>
              <w:t>38</w:t>
            </w:r>
          </w:p>
        </w:tc>
        <w:tc>
          <w:tcPr>
            <w:tcW w:w="420" w:type="pct"/>
            <w:tcBorders>
              <w:top w:val="nil"/>
              <w:left w:val="nil"/>
              <w:bottom w:val="nil"/>
              <w:right w:val="nil"/>
            </w:tcBorders>
            <w:vAlign w:val="center"/>
            <w:hideMark/>
          </w:tcPr>
          <w:p w14:paraId="15F44FF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8AC3A8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169A3A8" w14:textId="77777777" w:rsidTr="00377B61">
        <w:trPr>
          <w:trHeight w:val="300"/>
        </w:trPr>
        <w:tc>
          <w:tcPr>
            <w:tcW w:w="2820" w:type="pct"/>
            <w:tcBorders>
              <w:top w:val="nil"/>
              <w:left w:val="nil"/>
              <w:bottom w:val="nil"/>
              <w:right w:val="nil"/>
            </w:tcBorders>
            <w:vAlign w:val="center"/>
            <w:hideMark/>
          </w:tcPr>
          <w:p w14:paraId="0F38FF07" w14:textId="77777777" w:rsidR="002E0BCA" w:rsidRPr="004C4319" w:rsidRDefault="002E0BCA" w:rsidP="00377B61">
            <w:pPr>
              <w:rPr>
                <w:sz w:val="18"/>
                <w:szCs w:val="18"/>
              </w:rPr>
            </w:pPr>
            <w:r w:rsidRPr="004C4319">
              <w:rPr>
                <w:sz w:val="18"/>
                <w:szCs w:val="18"/>
                <w:lang w:val="en-AU"/>
              </w:rPr>
              <w:t xml:space="preserve">Value of Exports. Destined to Madagascar. </w:t>
            </w:r>
            <w:r w:rsidRPr="004C4319">
              <w:rPr>
                <w:sz w:val="18"/>
                <w:szCs w:val="18"/>
              </w:rPr>
              <w:t>Code 450</w:t>
            </w:r>
          </w:p>
        </w:tc>
        <w:tc>
          <w:tcPr>
            <w:tcW w:w="670" w:type="pct"/>
            <w:tcBorders>
              <w:top w:val="nil"/>
              <w:left w:val="nil"/>
              <w:bottom w:val="nil"/>
              <w:right w:val="nil"/>
            </w:tcBorders>
            <w:vAlign w:val="center"/>
            <w:hideMark/>
          </w:tcPr>
          <w:p w14:paraId="189C75A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455B4849" w14:textId="77777777" w:rsidR="002E0BCA" w:rsidRPr="004C4319" w:rsidRDefault="002E0BCA" w:rsidP="00377B61">
            <w:pPr>
              <w:rPr>
                <w:sz w:val="18"/>
                <w:szCs w:val="18"/>
              </w:rPr>
            </w:pPr>
            <w:r w:rsidRPr="004C4319">
              <w:rPr>
                <w:sz w:val="18"/>
                <w:szCs w:val="18"/>
              </w:rPr>
              <w:t>17</w:t>
            </w:r>
            <w:r>
              <w:rPr>
                <w:sz w:val="18"/>
                <w:szCs w:val="18"/>
              </w:rPr>
              <w:t>.</w:t>
            </w:r>
            <w:r w:rsidRPr="004C4319">
              <w:rPr>
                <w:sz w:val="18"/>
                <w:szCs w:val="18"/>
              </w:rPr>
              <w:t>40</w:t>
            </w:r>
          </w:p>
        </w:tc>
        <w:tc>
          <w:tcPr>
            <w:tcW w:w="420" w:type="pct"/>
            <w:tcBorders>
              <w:top w:val="nil"/>
              <w:left w:val="nil"/>
              <w:bottom w:val="nil"/>
              <w:right w:val="nil"/>
            </w:tcBorders>
            <w:vAlign w:val="center"/>
            <w:hideMark/>
          </w:tcPr>
          <w:p w14:paraId="59F0FB9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CF0153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FA220BA" w14:textId="77777777" w:rsidTr="00377B61">
        <w:trPr>
          <w:trHeight w:val="300"/>
        </w:trPr>
        <w:tc>
          <w:tcPr>
            <w:tcW w:w="2820" w:type="pct"/>
            <w:tcBorders>
              <w:top w:val="nil"/>
              <w:left w:val="nil"/>
              <w:bottom w:val="nil"/>
              <w:right w:val="nil"/>
            </w:tcBorders>
            <w:vAlign w:val="center"/>
            <w:hideMark/>
          </w:tcPr>
          <w:p w14:paraId="7CB86055" w14:textId="77777777" w:rsidR="002E0BCA" w:rsidRPr="004C4319" w:rsidRDefault="002E0BCA" w:rsidP="00377B61">
            <w:pPr>
              <w:rPr>
                <w:sz w:val="18"/>
                <w:szCs w:val="18"/>
              </w:rPr>
            </w:pPr>
            <w:r w:rsidRPr="004C4319">
              <w:rPr>
                <w:sz w:val="18"/>
                <w:szCs w:val="18"/>
                <w:lang w:val="en-AU"/>
              </w:rPr>
              <w:t xml:space="preserve">Value of Exports. Destined to Malaysia. </w:t>
            </w:r>
            <w:r w:rsidRPr="004C4319">
              <w:rPr>
                <w:sz w:val="18"/>
                <w:szCs w:val="18"/>
              </w:rPr>
              <w:t>Code 458</w:t>
            </w:r>
          </w:p>
        </w:tc>
        <w:tc>
          <w:tcPr>
            <w:tcW w:w="670" w:type="pct"/>
            <w:tcBorders>
              <w:top w:val="nil"/>
              <w:left w:val="nil"/>
              <w:bottom w:val="nil"/>
              <w:right w:val="nil"/>
            </w:tcBorders>
            <w:vAlign w:val="center"/>
            <w:hideMark/>
          </w:tcPr>
          <w:p w14:paraId="4854AA45" w14:textId="77777777" w:rsidR="002E0BCA" w:rsidRPr="004C4319" w:rsidRDefault="002E0BCA" w:rsidP="00377B61">
            <w:pPr>
              <w:rPr>
                <w:sz w:val="18"/>
                <w:szCs w:val="18"/>
              </w:rPr>
            </w:pPr>
            <w:r w:rsidRPr="004C4319">
              <w:rPr>
                <w:sz w:val="18"/>
                <w:szCs w:val="18"/>
              </w:rPr>
              <w:t>5</w:t>
            </w:r>
            <w:r>
              <w:rPr>
                <w:sz w:val="18"/>
                <w:szCs w:val="18"/>
              </w:rPr>
              <w:t>,</w:t>
            </w:r>
            <w:r w:rsidRPr="004C4319">
              <w:rPr>
                <w:sz w:val="18"/>
                <w:szCs w:val="18"/>
              </w:rPr>
              <w:t>423</w:t>
            </w:r>
            <w:r>
              <w:rPr>
                <w:sz w:val="18"/>
                <w:szCs w:val="18"/>
              </w:rPr>
              <w:t>.</w:t>
            </w:r>
            <w:r w:rsidRPr="004C4319">
              <w:rPr>
                <w:sz w:val="18"/>
                <w:szCs w:val="18"/>
              </w:rPr>
              <w:t>04</w:t>
            </w:r>
          </w:p>
        </w:tc>
        <w:tc>
          <w:tcPr>
            <w:tcW w:w="670" w:type="pct"/>
            <w:tcBorders>
              <w:top w:val="nil"/>
              <w:left w:val="nil"/>
              <w:bottom w:val="nil"/>
              <w:right w:val="nil"/>
            </w:tcBorders>
            <w:vAlign w:val="center"/>
            <w:hideMark/>
          </w:tcPr>
          <w:p w14:paraId="7314E99D"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757</w:t>
            </w:r>
            <w:r>
              <w:rPr>
                <w:sz w:val="18"/>
                <w:szCs w:val="18"/>
              </w:rPr>
              <w:t>.</w:t>
            </w:r>
            <w:r w:rsidRPr="004C4319">
              <w:rPr>
                <w:sz w:val="18"/>
                <w:szCs w:val="18"/>
              </w:rPr>
              <w:t>93</w:t>
            </w:r>
          </w:p>
        </w:tc>
        <w:tc>
          <w:tcPr>
            <w:tcW w:w="420" w:type="pct"/>
            <w:tcBorders>
              <w:top w:val="nil"/>
              <w:left w:val="nil"/>
              <w:bottom w:val="nil"/>
              <w:right w:val="nil"/>
            </w:tcBorders>
            <w:vAlign w:val="center"/>
            <w:hideMark/>
          </w:tcPr>
          <w:p w14:paraId="04530FF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19942B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509844EB" w14:textId="77777777" w:rsidTr="00377B61">
        <w:trPr>
          <w:trHeight w:val="300"/>
        </w:trPr>
        <w:tc>
          <w:tcPr>
            <w:tcW w:w="2820" w:type="pct"/>
            <w:tcBorders>
              <w:top w:val="nil"/>
              <w:left w:val="nil"/>
              <w:bottom w:val="nil"/>
              <w:right w:val="nil"/>
            </w:tcBorders>
            <w:vAlign w:val="center"/>
            <w:hideMark/>
          </w:tcPr>
          <w:p w14:paraId="39CE7822" w14:textId="77777777" w:rsidR="002E0BCA" w:rsidRPr="004C4319" w:rsidRDefault="002E0BCA" w:rsidP="00377B61">
            <w:pPr>
              <w:rPr>
                <w:sz w:val="18"/>
                <w:szCs w:val="18"/>
              </w:rPr>
            </w:pPr>
            <w:r w:rsidRPr="004C4319">
              <w:rPr>
                <w:sz w:val="18"/>
                <w:szCs w:val="18"/>
                <w:lang w:val="en-AU"/>
              </w:rPr>
              <w:t xml:space="preserve">Value of Exports. Destined to Malawi. </w:t>
            </w:r>
            <w:r w:rsidRPr="004C4319">
              <w:rPr>
                <w:sz w:val="18"/>
                <w:szCs w:val="18"/>
              </w:rPr>
              <w:t>Code 454</w:t>
            </w:r>
          </w:p>
        </w:tc>
        <w:tc>
          <w:tcPr>
            <w:tcW w:w="670" w:type="pct"/>
            <w:tcBorders>
              <w:top w:val="nil"/>
              <w:left w:val="nil"/>
              <w:bottom w:val="nil"/>
              <w:right w:val="nil"/>
            </w:tcBorders>
            <w:vAlign w:val="center"/>
            <w:hideMark/>
          </w:tcPr>
          <w:p w14:paraId="40E3796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1B56870" w14:textId="77777777" w:rsidR="002E0BCA" w:rsidRPr="004C4319" w:rsidRDefault="002E0BCA" w:rsidP="00377B61">
            <w:pPr>
              <w:rPr>
                <w:sz w:val="18"/>
                <w:szCs w:val="18"/>
              </w:rPr>
            </w:pPr>
            <w:r w:rsidRPr="004C4319">
              <w:rPr>
                <w:sz w:val="18"/>
                <w:szCs w:val="18"/>
              </w:rPr>
              <w:t>754</w:t>
            </w:r>
            <w:r>
              <w:rPr>
                <w:sz w:val="18"/>
                <w:szCs w:val="18"/>
              </w:rPr>
              <w:t>.</w:t>
            </w:r>
            <w:r w:rsidRPr="004C4319">
              <w:rPr>
                <w:sz w:val="18"/>
                <w:szCs w:val="18"/>
              </w:rPr>
              <w:t>19</w:t>
            </w:r>
          </w:p>
        </w:tc>
        <w:tc>
          <w:tcPr>
            <w:tcW w:w="420" w:type="pct"/>
            <w:tcBorders>
              <w:top w:val="nil"/>
              <w:left w:val="nil"/>
              <w:bottom w:val="nil"/>
              <w:right w:val="nil"/>
            </w:tcBorders>
            <w:vAlign w:val="center"/>
            <w:hideMark/>
          </w:tcPr>
          <w:p w14:paraId="577492D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E32093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EF5E7E4" w14:textId="77777777" w:rsidTr="00377B61">
        <w:trPr>
          <w:trHeight w:val="300"/>
        </w:trPr>
        <w:tc>
          <w:tcPr>
            <w:tcW w:w="2820" w:type="pct"/>
            <w:tcBorders>
              <w:top w:val="nil"/>
              <w:left w:val="nil"/>
              <w:bottom w:val="nil"/>
              <w:right w:val="nil"/>
            </w:tcBorders>
            <w:vAlign w:val="center"/>
            <w:hideMark/>
          </w:tcPr>
          <w:p w14:paraId="7C98BF36" w14:textId="77777777" w:rsidR="002E0BCA" w:rsidRPr="004C4319" w:rsidRDefault="002E0BCA" w:rsidP="00377B61">
            <w:pPr>
              <w:rPr>
                <w:sz w:val="18"/>
                <w:szCs w:val="18"/>
              </w:rPr>
            </w:pPr>
            <w:r w:rsidRPr="004C4319">
              <w:rPr>
                <w:sz w:val="18"/>
                <w:szCs w:val="18"/>
                <w:lang w:val="en-AU"/>
              </w:rPr>
              <w:t xml:space="preserve">Value of Exports. Destined to Maldives. </w:t>
            </w:r>
            <w:r w:rsidRPr="004C4319">
              <w:rPr>
                <w:sz w:val="18"/>
                <w:szCs w:val="18"/>
              </w:rPr>
              <w:t>Code 462</w:t>
            </w:r>
          </w:p>
        </w:tc>
        <w:tc>
          <w:tcPr>
            <w:tcW w:w="670" w:type="pct"/>
            <w:tcBorders>
              <w:top w:val="nil"/>
              <w:left w:val="nil"/>
              <w:bottom w:val="nil"/>
              <w:right w:val="nil"/>
            </w:tcBorders>
            <w:vAlign w:val="center"/>
            <w:hideMark/>
          </w:tcPr>
          <w:p w14:paraId="0AEC84A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EA92B2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AE9F52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C6F900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31E525BA" w14:textId="77777777" w:rsidTr="00377B61">
        <w:trPr>
          <w:trHeight w:val="300"/>
        </w:trPr>
        <w:tc>
          <w:tcPr>
            <w:tcW w:w="2820" w:type="pct"/>
            <w:tcBorders>
              <w:top w:val="nil"/>
              <w:left w:val="nil"/>
              <w:bottom w:val="nil"/>
              <w:right w:val="nil"/>
            </w:tcBorders>
            <w:vAlign w:val="center"/>
            <w:hideMark/>
          </w:tcPr>
          <w:p w14:paraId="0ACDCCE7" w14:textId="77777777" w:rsidR="002E0BCA" w:rsidRPr="004C4319" w:rsidRDefault="002E0BCA" w:rsidP="00377B61">
            <w:pPr>
              <w:rPr>
                <w:sz w:val="18"/>
                <w:szCs w:val="18"/>
              </w:rPr>
            </w:pPr>
            <w:r w:rsidRPr="004C4319">
              <w:rPr>
                <w:sz w:val="18"/>
                <w:szCs w:val="18"/>
                <w:lang w:val="en-AU"/>
              </w:rPr>
              <w:t xml:space="preserve">Value of Exports. Destined to Mali. </w:t>
            </w:r>
            <w:r w:rsidRPr="004C4319">
              <w:rPr>
                <w:sz w:val="18"/>
                <w:szCs w:val="18"/>
              </w:rPr>
              <w:t>Code 466</w:t>
            </w:r>
          </w:p>
        </w:tc>
        <w:tc>
          <w:tcPr>
            <w:tcW w:w="670" w:type="pct"/>
            <w:tcBorders>
              <w:top w:val="nil"/>
              <w:left w:val="nil"/>
              <w:bottom w:val="nil"/>
              <w:right w:val="nil"/>
            </w:tcBorders>
            <w:vAlign w:val="center"/>
            <w:hideMark/>
          </w:tcPr>
          <w:p w14:paraId="143A80C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36C0BDF"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000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31023D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D3C6B1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D8B24EA" w14:textId="77777777" w:rsidTr="00377B61">
        <w:trPr>
          <w:trHeight w:val="300"/>
        </w:trPr>
        <w:tc>
          <w:tcPr>
            <w:tcW w:w="2820" w:type="pct"/>
            <w:tcBorders>
              <w:top w:val="nil"/>
              <w:left w:val="nil"/>
              <w:bottom w:val="nil"/>
              <w:right w:val="nil"/>
            </w:tcBorders>
            <w:vAlign w:val="center"/>
            <w:hideMark/>
          </w:tcPr>
          <w:p w14:paraId="3EE52F48" w14:textId="77777777" w:rsidR="002E0BCA" w:rsidRPr="004C4319" w:rsidRDefault="002E0BCA" w:rsidP="00377B61">
            <w:pPr>
              <w:rPr>
                <w:sz w:val="18"/>
                <w:szCs w:val="18"/>
              </w:rPr>
            </w:pPr>
            <w:r w:rsidRPr="004C4319">
              <w:rPr>
                <w:sz w:val="18"/>
                <w:szCs w:val="18"/>
                <w:lang w:val="en-AU"/>
              </w:rPr>
              <w:t xml:space="preserve">Value of Exports. Destined to Malta. </w:t>
            </w:r>
            <w:r w:rsidRPr="004C4319">
              <w:rPr>
                <w:sz w:val="18"/>
                <w:szCs w:val="18"/>
              </w:rPr>
              <w:t>Code 470</w:t>
            </w:r>
          </w:p>
        </w:tc>
        <w:tc>
          <w:tcPr>
            <w:tcW w:w="670" w:type="pct"/>
            <w:tcBorders>
              <w:top w:val="nil"/>
              <w:left w:val="nil"/>
              <w:bottom w:val="nil"/>
              <w:right w:val="nil"/>
            </w:tcBorders>
            <w:vAlign w:val="center"/>
            <w:hideMark/>
          </w:tcPr>
          <w:p w14:paraId="7953A768" w14:textId="77777777" w:rsidR="002E0BCA" w:rsidRPr="004C4319" w:rsidRDefault="002E0BCA" w:rsidP="00377B61">
            <w:pPr>
              <w:rPr>
                <w:sz w:val="18"/>
                <w:szCs w:val="18"/>
              </w:rPr>
            </w:pPr>
            <w:r w:rsidRPr="004C4319">
              <w:rPr>
                <w:sz w:val="18"/>
                <w:szCs w:val="18"/>
              </w:rPr>
              <w:t>47</w:t>
            </w:r>
            <w:r>
              <w:rPr>
                <w:sz w:val="18"/>
                <w:szCs w:val="18"/>
              </w:rPr>
              <w:t>,</w:t>
            </w:r>
            <w:r w:rsidRPr="004C4319">
              <w:rPr>
                <w:sz w:val="18"/>
                <w:szCs w:val="18"/>
              </w:rPr>
              <w:t>834</w:t>
            </w:r>
            <w:r>
              <w:rPr>
                <w:sz w:val="18"/>
                <w:szCs w:val="18"/>
              </w:rPr>
              <w:t>.</w:t>
            </w:r>
            <w:r w:rsidRPr="004C4319">
              <w:rPr>
                <w:sz w:val="18"/>
                <w:szCs w:val="18"/>
              </w:rPr>
              <w:t>97</w:t>
            </w:r>
          </w:p>
        </w:tc>
        <w:tc>
          <w:tcPr>
            <w:tcW w:w="670" w:type="pct"/>
            <w:tcBorders>
              <w:top w:val="nil"/>
              <w:left w:val="nil"/>
              <w:bottom w:val="nil"/>
              <w:right w:val="nil"/>
            </w:tcBorders>
            <w:vAlign w:val="center"/>
            <w:hideMark/>
          </w:tcPr>
          <w:p w14:paraId="194A4136"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211</w:t>
            </w:r>
            <w:r>
              <w:rPr>
                <w:sz w:val="18"/>
                <w:szCs w:val="18"/>
              </w:rPr>
              <w:t>.</w:t>
            </w:r>
            <w:r w:rsidRPr="004C4319">
              <w:rPr>
                <w:sz w:val="18"/>
                <w:szCs w:val="18"/>
              </w:rPr>
              <w:t>86</w:t>
            </w:r>
          </w:p>
        </w:tc>
        <w:tc>
          <w:tcPr>
            <w:tcW w:w="420" w:type="pct"/>
            <w:tcBorders>
              <w:top w:val="nil"/>
              <w:left w:val="nil"/>
              <w:bottom w:val="nil"/>
              <w:right w:val="nil"/>
            </w:tcBorders>
            <w:vAlign w:val="center"/>
            <w:hideMark/>
          </w:tcPr>
          <w:p w14:paraId="50B474F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02%</w:t>
            </w:r>
          </w:p>
        </w:tc>
        <w:tc>
          <w:tcPr>
            <w:tcW w:w="420" w:type="pct"/>
            <w:tcBorders>
              <w:top w:val="nil"/>
              <w:left w:val="nil"/>
              <w:bottom w:val="nil"/>
              <w:right w:val="nil"/>
            </w:tcBorders>
            <w:vAlign w:val="center"/>
            <w:hideMark/>
          </w:tcPr>
          <w:p w14:paraId="35F89C2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16330F2" w14:textId="77777777" w:rsidTr="00377B61">
        <w:trPr>
          <w:trHeight w:val="300"/>
        </w:trPr>
        <w:tc>
          <w:tcPr>
            <w:tcW w:w="2820" w:type="pct"/>
            <w:tcBorders>
              <w:top w:val="nil"/>
              <w:left w:val="nil"/>
              <w:bottom w:val="nil"/>
              <w:right w:val="nil"/>
            </w:tcBorders>
            <w:vAlign w:val="center"/>
            <w:hideMark/>
          </w:tcPr>
          <w:p w14:paraId="7E13E6F1" w14:textId="77777777" w:rsidR="002E0BCA" w:rsidRPr="004C4319" w:rsidRDefault="002E0BCA" w:rsidP="00377B61">
            <w:pPr>
              <w:rPr>
                <w:sz w:val="18"/>
                <w:szCs w:val="18"/>
              </w:rPr>
            </w:pPr>
            <w:r w:rsidRPr="004C4319">
              <w:rPr>
                <w:sz w:val="18"/>
                <w:szCs w:val="18"/>
                <w:lang w:val="en-AU"/>
              </w:rPr>
              <w:t xml:space="preserve">Value of Exports. Destined to Moroccan. </w:t>
            </w:r>
            <w:r w:rsidRPr="004C4319">
              <w:rPr>
                <w:sz w:val="18"/>
                <w:szCs w:val="18"/>
              </w:rPr>
              <w:t>Code 504</w:t>
            </w:r>
          </w:p>
        </w:tc>
        <w:tc>
          <w:tcPr>
            <w:tcW w:w="670" w:type="pct"/>
            <w:tcBorders>
              <w:top w:val="nil"/>
              <w:left w:val="nil"/>
              <w:bottom w:val="nil"/>
              <w:right w:val="nil"/>
            </w:tcBorders>
            <w:vAlign w:val="center"/>
            <w:hideMark/>
          </w:tcPr>
          <w:p w14:paraId="5C8FA5C2" w14:textId="77777777" w:rsidR="002E0BCA" w:rsidRPr="004C4319" w:rsidRDefault="002E0BCA" w:rsidP="00377B61">
            <w:pPr>
              <w:rPr>
                <w:sz w:val="18"/>
                <w:szCs w:val="18"/>
              </w:rPr>
            </w:pPr>
            <w:r w:rsidRPr="004C4319">
              <w:rPr>
                <w:sz w:val="18"/>
                <w:szCs w:val="18"/>
              </w:rPr>
              <w:t>159</w:t>
            </w:r>
            <w:r>
              <w:rPr>
                <w:sz w:val="18"/>
                <w:szCs w:val="18"/>
              </w:rPr>
              <w:t>,</w:t>
            </w:r>
            <w:r w:rsidRPr="004C4319">
              <w:rPr>
                <w:sz w:val="18"/>
                <w:szCs w:val="18"/>
              </w:rPr>
              <w:t>729</w:t>
            </w:r>
            <w:r>
              <w:rPr>
                <w:sz w:val="18"/>
                <w:szCs w:val="18"/>
              </w:rPr>
              <w:t>.</w:t>
            </w:r>
            <w:r w:rsidRPr="004C4319">
              <w:rPr>
                <w:sz w:val="18"/>
                <w:szCs w:val="18"/>
              </w:rPr>
              <w:t>85</w:t>
            </w:r>
          </w:p>
        </w:tc>
        <w:tc>
          <w:tcPr>
            <w:tcW w:w="670" w:type="pct"/>
            <w:tcBorders>
              <w:top w:val="nil"/>
              <w:left w:val="nil"/>
              <w:bottom w:val="nil"/>
              <w:right w:val="nil"/>
            </w:tcBorders>
            <w:vAlign w:val="center"/>
            <w:hideMark/>
          </w:tcPr>
          <w:p w14:paraId="0DD6E736" w14:textId="77777777" w:rsidR="002E0BCA" w:rsidRPr="004C4319" w:rsidRDefault="002E0BCA" w:rsidP="00377B61">
            <w:pPr>
              <w:rPr>
                <w:sz w:val="18"/>
                <w:szCs w:val="18"/>
              </w:rPr>
            </w:pPr>
            <w:r w:rsidRPr="004C4319">
              <w:rPr>
                <w:sz w:val="18"/>
                <w:szCs w:val="18"/>
              </w:rPr>
              <w:t>21</w:t>
            </w:r>
            <w:r>
              <w:rPr>
                <w:sz w:val="18"/>
                <w:szCs w:val="18"/>
              </w:rPr>
              <w:t>,</w:t>
            </w:r>
            <w:r w:rsidRPr="004C4319">
              <w:rPr>
                <w:sz w:val="18"/>
                <w:szCs w:val="18"/>
              </w:rPr>
              <w:t>727</w:t>
            </w:r>
            <w:r>
              <w:rPr>
                <w:sz w:val="18"/>
                <w:szCs w:val="18"/>
              </w:rPr>
              <w:t>.</w:t>
            </w:r>
            <w:r w:rsidRPr="004C4319">
              <w:rPr>
                <w:sz w:val="18"/>
                <w:szCs w:val="18"/>
              </w:rPr>
              <w:t>80</w:t>
            </w:r>
          </w:p>
        </w:tc>
        <w:tc>
          <w:tcPr>
            <w:tcW w:w="420" w:type="pct"/>
            <w:tcBorders>
              <w:top w:val="nil"/>
              <w:left w:val="nil"/>
              <w:bottom w:val="nil"/>
              <w:right w:val="nil"/>
            </w:tcBorders>
            <w:vAlign w:val="center"/>
            <w:hideMark/>
          </w:tcPr>
          <w:p w14:paraId="0870AD0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08%</w:t>
            </w:r>
          </w:p>
        </w:tc>
        <w:tc>
          <w:tcPr>
            <w:tcW w:w="420" w:type="pct"/>
            <w:tcBorders>
              <w:top w:val="nil"/>
              <w:left w:val="nil"/>
              <w:bottom w:val="nil"/>
              <w:right w:val="nil"/>
            </w:tcBorders>
            <w:vAlign w:val="center"/>
            <w:hideMark/>
          </w:tcPr>
          <w:p w14:paraId="65AAB80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r>
      <w:tr w:rsidR="002E0BCA" w:rsidRPr="004C4319" w14:paraId="0900EBFC" w14:textId="77777777" w:rsidTr="00377B61">
        <w:trPr>
          <w:trHeight w:val="300"/>
        </w:trPr>
        <w:tc>
          <w:tcPr>
            <w:tcW w:w="2820" w:type="pct"/>
            <w:tcBorders>
              <w:top w:val="nil"/>
              <w:left w:val="nil"/>
              <w:bottom w:val="nil"/>
              <w:right w:val="nil"/>
            </w:tcBorders>
            <w:vAlign w:val="center"/>
            <w:hideMark/>
          </w:tcPr>
          <w:p w14:paraId="3559A189" w14:textId="77777777" w:rsidR="002E0BCA" w:rsidRPr="004C4319" w:rsidRDefault="002E0BCA" w:rsidP="00377B61">
            <w:pPr>
              <w:rPr>
                <w:sz w:val="18"/>
                <w:szCs w:val="18"/>
                <w:lang w:val="fr-FR"/>
              </w:rPr>
            </w:pPr>
            <w:r w:rsidRPr="004C4319">
              <w:rPr>
                <w:sz w:val="18"/>
                <w:szCs w:val="18"/>
                <w:lang w:val="en-AU"/>
              </w:rPr>
              <w:t xml:space="preserve">Value of Exports. Destined to Mauritius. </w:t>
            </w:r>
            <w:r>
              <w:rPr>
                <w:sz w:val="18"/>
                <w:szCs w:val="18"/>
                <w:lang w:val="fr-FR"/>
              </w:rPr>
              <w:t>Code</w:t>
            </w:r>
            <w:r w:rsidRPr="004C4319">
              <w:rPr>
                <w:sz w:val="18"/>
                <w:szCs w:val="18"/>
                <w:lang w:val="fr-FR"/>
              </w:rPr>
              <w:t xml:space="preserve"> 480</w:t>
            </w:r>
          </w:p>
        </w:tc>
        <w:tc>
          <w:tcPr>
            <w:tcW w:w="670" w:type="pct"/>
            <w:tcBorders>
              <w:top w:val="nil"/>
              <w:left w:val="nil"/>
              <w:bottom w:val="nil"/>
              <w:right w:val="nil"/>
            </w:tcBorders>
            <w:vAlign w:val="center"/>
            <w:hideMark/>
          </w:tcPr>
          <w:p w14:paraId="4A96D4A5"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985</w:t>
            </w:r>
            <w:r>
              <w:rPr>
                <w:sz w:val="18"/>
                <w:szCs w:val="18"/>
              </w:rPr>
              <w:t>.</w:t>
            </w:r>
            <w:r w:rsidRPr="004C4319">
              <w:rPr>
                <w:sz w:val="18"/>
                <w:szCs w:val="18"/>
              </w:rPr>
              <w:t>81</w:t>
            </w:r>
          </w:p>
        </w:tc>
        <w:tc>
          <w:tcPr>
            <w:tcW w:w="670" w:type="pct"/>
            <w:tcBorders>
              <w:top w:val="nil"/>
              <w:left w:val="nil"/>
              <w:bottom w:val="nil"/>
              <w:right w:val="nil"/>
            </w:tcBorders>
            <w:vAlign w:val="center"/>
            <w:hideMark/>
          </w:tcPr>
          <w:p w14:paraId="1768898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0717DE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CF7C9A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CC56F00" w14:textId="77777777" w:rsidTr="00377B61">
        <w:trPr>
          <w:trHeight w:val="300"/>
        </w:trPr>
        <w:tc>
          <w:tcPr>
            <w:tcW w:w="2820" w:type="pct"/>
            <w:tcBorders>
              <w:top w:val="nil"/>
              <w:left w:val="nil"/>
              <w:bottom w:val="nil"/>
              <w:right w:val="nil"/>
            </w:tcBorders>
            <w:vAlign w:val="center"/>
            <w:hideMark/>
          </w:tcPr>
          <w:p w14:paraId="0369D8E0" w14:textId="2C15E8DF" w:rsidR="002E0BCA" w:rsidRPr="004C4319" w:rsidRDefault="002E0BCA" w:rsidP="00377B61">
            <w:pPr>
              <w:rPr>
                <w:sz w:val="18"/>
                <w:szCs w:val="18"/>
                <w:lang w:val="fr-FR"/>
              </w:rPr>
            </w:pPr>
            <w:r w:rsidRPr="004C4319">
              <w:rPr>
                <w:sz w:val="18"/>
                <w:szCs w:val="18"/>
                <w:lang w:val="en-AU"/>
              </w:rPr>
              <w:t>Value of Exports. Destined to Maurit</w:t>
            </w:r>
            <w:r w:rsidR="00484A51">
              <w:rPr>
                <w:sz w:val="18"/>
                <w:szCs w:val="18"/>
                <w:lang w:val="en-AU"/>
              </w:rPr>
              <w:t>ania</w:t>
            </w:r>
            <w:r w:rsidRPr="004C4319">
              <w:rPr>
                <w:sz w:val="18"/>
                <w:szCs w:val="18"/>
                <w:lang w:val="en-AU"/>
              </w:rPr>
              <w:t xml:space="preserve">. </w:t>
            </w:r>
            <w:r>
              <w:rPr>
                <w:sz w:val="18"/>
                <w:szCs w:val="18"/>
                <w:lang w:val="fr-FR"/>
              </w:rPr>
              <w:t>Code</w:t>
            </w:r>
            <w:r w:rsidRPr="004C4319">
              <w:rPr>
                <w:sz w:val="18"/>
                <w:szCs w:val="18"/>
                <w:lang w:val="fr-FR"/>
              </w:rPr>
              <w:t xml:space="preserve"> 478</w:t>
            </w:r>
          </w:p>
        </w:tc>
        <w:tc>
          <w:tcPr>
            <w:tcW w:w="670" w:type="pct"/>
            <w:tcBorders>
              <w:top w:val="nil"/>
              <w:left w:val="nil"/>
              <w:bottom w:val="nil"/>
              <w:right w:val="nil"/>
            </w:tcBorders>
            <w:vAlign w:val="center"/>
            <w:hideMark/>
          </w:tcPr>
          <w:p w14:paraId="0EB1B0F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51DDBD6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2B9016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E786B9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3EF93DA5" w14:textId="77777777" w:rsidTr="00377B61">
        <w:trPr>
          <w:trHeight w:val="300"/>
        </w:trPr>
        <w:tc>
          <w:tcPr>
            <w:tcW w:w="2820" w:type="pct"/>
            <w:tcBorders>
              <w:top w:val="nil"/>
              <w:left w:val="nil"/>
              <w:bottom w:val="nil"/>
              <w:right w:val="nil"/>
            </w:tcBorders>
            <w:vAlign w:val="center"/>
            <w:hideMark/>
          </w:tcPr>
          <w:p w14:paraId="3D4054B4" w14:textId="77777777" w:rsidR="002E0BCA" w:rsidRPr="004C4319" w:rsidRDefault="002E0BCA" w:rsidP="00377B61">
            <w:pPr>
              <w:rPr>
                <w:sz w:val="18"/>
                <w:szCs w:val="18"/>
              </w:rPr>
            </w:pPr>
            <w:r w:rsidRPr="004C4319">
              <w:rPr>
                <w:sz w:val="18"/>
                <w:szCs w:val="18"/>
                <w:lang w:val="en-AU"/>
              </w:rPr>
              <w:t xml:space="preserve">Value of Exports. Destined to Mayotte. </w:t>
            </w:r>
            <w:r w:rsidRPr="004C4319">
              <w:rPr>
                <w:sz w:val="18"/>
                <w:szCs w:val="18"/>
              </w:rPr>
              <w:t>Code 175</w:t>
            </w:r>
          </w:p>
        </w:tc>
        <w:tc>
          <w:tcPr>
            <w:tcW w:w="670" w:type="pct"/>
            <w:tcBorders>
              <w:top w:val="nil"/>
              <w:left w:val="nil"/>
              <w:bottom w:val="nil"/>
              <w:right w:val="nil"/>
            </w:tcBorders>
            <w:vAlign w:val="center"/>
            <w:hideMark/>
          </w:tcPr>
          <w:p w14:paraId="67FE410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0126A6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D88298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BAF4BB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6913BC0" w14:textId="77777777" w:rsidTr="00377B61">
        <w:trPr>
          <w:trHeight w:val="300"/>
        </w:trPr>
        <w:tc>
          <w:tcPr>
            <w:tcW w:w="2820" w:type="pct"/>
            <w:tcBorders>
              <w:top w:val="nil"/>
              <w:left w:val="nil"/>
              <w:bottom w:val="nil"/>
              <w:right w:val="nil"/>
            </w:tcBorders>
            <w:vAlign w:val="center"/>
            <w:hideMark/>
          </w:tcPr>
          <w:p w14:paraId="7ABEAE64" w14:textId="77777777" w:rsidR="002E0BCA" w:rsidRPr="004C4319" w:rsidRDefault="002E0BCA" w:rsidP="00377B61">
            <w:pPr>
              <w:rPr>
                <w:sz w:val="18"/>
                <w:szCs w:val="18"/>
              </w:rPr>
            </w:pPr>
            <w:r w:rsidRPr="004C4319">
              <w:rPr>
                <w:sz w:val="18"/>
                <w:szCs w:val="18"/>
                <w:lang w:val="en-AU"/>
              </w:rPr>
              <w:t xml:space="preserve">Value of Exports. Destined to Melilla. </w:t>
            </w:r>
            <w:r w:rsidRPr="004C4319">
              <w:rPr>
                <w:sz w:val="18"/>
                <w:szCs w:val="18"/>
              </w:rPr>
              <w:t>Code 901</w:t>
            </w:r>
          </w:p>
        </w:tc>
        <w:tc>
          <w:tcPr>
            <w:tcW w:w="670" w:type="pct"/>
            <w:tcBorders>
              <w:top w:val="nil"/>
              <w:left w:val="nil"/>
              <w:bottom w:val="nil"/>
              <w:right w:val="nil"/>
            </w:tcBorders>
            <w:vAlign w:val="center"/>
            <w:hideMark/>
          </w:tcPr>
          <w:p w14:paraId="00352F2A" w14:textId="77777777" w:rsidR="002E0BCA" w:rsidRPr="004C4319" w:rsidRDefault="002E0BCA" w:rsidP="00377B61">
            <w:pPr>
              <w:rPr>
                <w:sz w:val="18"/>
                <w:szCs w:val="18"/>
              </w:rPr>
            </w:pPr>
            <w:r w:rsidRPr="004C4319">
              <w:rPr>
                <w:sz w:val="18"/>
                <w:szCs w:val="18"/>
              </w:rPr>
              <w:t>49</w:t>
            </w:r>
            <w:r>
              <w:rPr>
                <w:sz w:val="18"/>
                <w:szCs w:val="18"/>
              </w:rPr>
              <w:t>.</w:t>
            </w:r>
            <w:r w:rsidRPr="004C4319">
              <w:rPr>
                <w:sz w:val="18"/>
                <w:szCs w:val="18"/>
              </w:rPr>
              <w:t>95</w:t>
            </w:r>
          </w:p>
        </w:tc>
        <w:tc>
          <w:tcPr>
            <w:tcW w:w="670" w:type="pct"/>
            <w:tcBorders>
              <w:top w:val="nil"/>
              <w:left w:val="nil"/>
              <w:bottom w:val="nil"/>
              <w:right w:val="nil"/>
            </w:tcBorders>
            <w:vAlign w:val="center"/>
            <w:hideMark/>
          </w:tcPr>
          <w:p w14:paraId="135F030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F04C45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4EC414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735A04C" w14:textId="77777777" w:rsidTr="00377B61">
        <w:trPr>
          <w:trHeight w:val="300"/>
        </w:trPr>
        <w:tc>
          <w:tcPr>
            <w:tcW w:w="2820" w:type="pct"/>
            <w:tcBorders>
              <w:top w:val="nil"/>
              <w:left w:val="nil"/>
              <w:bottom w:val="nil"/>
              <w:right w:val="nil"/>
            </w:tcBorders>
            <w:vAlign w:val="center"/>
            <w:hideMark/>
          </w:tcPr>
          <w:p w14:paraId="6CAE115C" w14:textId="77777777" w:rsidR="002E0BCA" w:rsidRPr="004C4319" w:rsidRDefault="002E0BCA" w:rsidP="00377B61">
            <w:pPr>
              <w:rPr>
                <w:sz w:val="18"/>
                <w:szCs w:val="18"/>
              </w:rPr>
            </w:pPr>
            <w:r w:rsidRPr="004C4319">
              <w:rPr>
                <w:sz w:val="18"/>
                <w:szCs w:val="18"/>
                <w:lang w:val="en-AU"/>
              </w:rPr>
              <w:t xml:space="preserve">Value of Exports. Destined to Mexico. </w:t>
            </w:r>
            <w:r w:rsidRPr="004C4319">
              <w:rPr>
                <w:sz w:val="18"/>
                <w:szCs w:val="18"/>
              </w:rPr>
              <w:t>Code 484</w:t>
            </w:r>
          </w:p>
        </w:tc>
        <w:tc>
          <w:tcPr>
            <w:tcW w:w="670" w:type="pct"/>
            <w:tcBorders>
              <w:top w:val="nil"/>
              <w:left w:val="nil"/>
              <w:bottom w:val="nil"/>
              <w:right w:val="nil"/>
            </w:tcBorders>
            <w:vAlign w:val="center"/>
            <w:hideMark/>
          </w:tcPr>
          <w:p w14:paraId="6CDCE3BD"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734</w:t>
            </w:r>
            <w:r>
              <w:rPr>
                <w:sz w:val="18"/>
                <w:szCs w:val="18"/>
              </w:rPr>
              <w:t>,</w:t>
            </w:r>
            <w:r w:rsidRPr="004C4319">
              <w:rPr>
                <w:sz w:val="18"/>
                <w:szCs w:val="18"/>
              </w:rPr>
              <w:t>303</w:t>
            </w:r>
            <w:r>
              <w:rPr>
                <w:sz w:val="18"/>
                <w:szCs w:val="18"/>
              </w:rPr>
              <w:t>.</w:t>
            </w:r>
            <w:r w:rsidRPr="004C4319">
              <w:rPr>
                <w:sz w:val="18"/>
                <w:szCs w:val="18"/>
              </w:rPr>
              <w:t>23</w:t>
            </w:r>
          </w:p>
        </w:tc>
        <w:tc>
          <w:tcPr>
            <w:tcW w:w="670" w:type="pct"/>
            <w:tcBorders>
              <w:top w:val="nil"/>
              <w:left w:val="nil"/>
              <w:bottom w:val="nil"/>
              <w:right w:val="nil"/>
            </w:tcBorders>
            <w:vAlign w:val="center"/>
            <w:hideMark/>
          </w:tcPr>
          <w:p w14:paraId="7119CA76"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165</w:t>
            </w:r>
            <w:r>
              <w:rPr>
                <w:sz w:val="18"/>
                <w:szCs w:val="18"/>
              </w:rPr>
              <w:t>,</w:t>
            </w:r>
            <w:r w:rsidRPr="004C4319">
              <w:rPr>
                <w:sz w:val="18"/>
                <w:szCs w:val="18"/>
              </w:rPr>
              <w:t>861</w:t>
            </w:r>
            <w:r>
              <w:rPr>
                <w:sz w:val="18"/>
                <w:szCs w:val="18"/>
              </w:rPr>
              <w:t>.</w:t>
            </w:r>
            <w:r w:rsidRPr="004C4319">
              <w:rPr>
                <w:sz w:val="18"/>
                <w:szCs w:val="18"/>
              </w:rPr>
              <w:t>62</w:t>
            </w:r>
          </w:p>
        </w:tc>
        <w:tc>
          <w:tcPr>
            <w:tcW w:w="420" w:type="pct"/>
            <w:tcBorders>
              <w:top w:val="nil"/>
              <w:left w:val="nil"/>
              <w:bottom w:val="nil"/>
              <w:right w:val="nil"/>
            </w:tcBorders>
            <w:vAlign w:val="center"/>
            <w:hideMark/>
          </w:tcPr>
          <w:p w14:paraId="0578F40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89%</w:t>
            </w:r>
          </w:p>
        </w:tc>
        <w:tc>
          <w:tcPr>
            <w:tcW w:w="420" w:type="pct"/>
            <w:tcBorders>
              <w:top w:val="nil"/>
              <w:left w:val="nil"/>
              <w:bottom w:val="nil"/>
              <w:right w:val="nil"/>
            </w:tcBorders>
            <w:vAlign w:val="center"/>
            <w:hideMark/>
          </w:tcPr>
          <w:p w14:paraId="0C35637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59%</w:t>
            </w:r>
          </w:p>
        </w:tc>
      </w:tr>
      <w:tr w:rsidR="002E0BCA" w:rsidRPr="004C4319" w14:paraId="07BBEBA2" w14:textId="77777777" w:rsidTr="00377B61">
        <w:trPr>
          <w:trHeight w:val="300"/>
        </w:trPr>
        <w:tc>
          <w:tcPr>
            <w:tcW w:w="2820" w:type="pct"/>
            <w:tcBorders>
              <w:top w:val="nil"/>
              <w:left w:val="nil"/>
              <w:bottom w:val="nil"/>
              <w:right w:val="nil"/>
            </w:tcBorders>
            <w:vAlign w:val="center"/>
            <w:hideMark/>
          </w:tcPr>
          <w:p w14:paraId="5F537C2B" w14:textId="77777777" w:rsidR="002E0BCA" w:rsidRPr="004C4319" w:rsidRDefault="002E0BCA" w:rsidP="00377B61">
            <w:pPr>
              <w:rPr>
                <w:sz w:val="18"/>
                <w:szCs w:val="18"/>
              </w:rPr>
            </w:pPr>
            <w:r w:rsidRPr="004C4319">
              <w:rPr>
                <w:sz w:val="18"/>
                <w:szCs w:val="18"/>
                <w:lang w:val="en-AU"/>
              </w:rPr>
              <w:t xml:space="preserve">Value of Exports. Destined to Micronesia. </w:t>
            </w:r>
            <w:r w:rsidRPr="004C4319">
              <w:rPr>
                <w:sz w:val="18"/>
                <w:szCs w:val="18"/>
              </w:rPr>
              <w:t>Code 583</w:t>
            </w:r>
          </w:p>
        </w:tc>
        <w:tc>
          <w:tcPr>
            <w:tcW w:w="670" w:type="pct"/>
            <w:tcBorders>
              <w:top w:val="nil"/>
              <w:left w:val="nil"/>
              <w:bottom w:val="nil"/>
              <w:right w:val="nil"/>
            </w:tcBorders>
            <w:vAlign w:val="center"/>
            <w:hideMark/>
          </w:tcPr>
          <w:p w14:paraId="20CF618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4EDC4A3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417C3D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EC21C1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4D0233D" w14:textId="77777777" w:rsidTr="00377B61">
        <w:trPr>
          <w:trHeight w:val="300"/>
        </w:trPr>
        <w:tc>
          <w:tcPr>
            <w:tcW w:w="2820" w:type="pct"/>
            <w:tcBorders>
              <w:top w:val="nil"/>
              <w:left w:val="nil"/>
              <w:bottom w:val="nil"/>
              <w:right w:val="nil"/>
            </w:tcBorders>
            <w:vAlign w:val="center"/>
            <w:hideMark/>
          </w:tcPr>
          <w:p w14:paraId="4F4B5A73" w14:textId="77777777" w:rsidR="002E0BCA" w:rsidRPr="004C4319" w:rsidRDefault="002E0BCA" w:rsidP="00377B61">
            <w:pPr>
              <w:rPr>
                <w:sz w:val="18"/>
                <w:szCs w:val="18"/>
                <w:lang w:val="fr-FR"/>
              </w:rPr>
            </w:pPr>
            <w:r w:rsidRPr="004C4319">
              <w:rPr>
                <w:sz w:val="18"/>
                <w:szCs w:val="18"/>
                <w:lang w:val="en-AU"/>
              </w:rPr>
              <w:t xml:space="preserve">Value of Exports. Destined to Mozambique. </w:t>
            </w:r>
            <w:r>
              <w:rPr>
                <w:sz w:val="18"/>
                <w:szCs w:val="18"/>
                <w:lang w:val="fr-FR"/>
              </w:rPr>
              <w:t>Code</w:t>
            </w:r>
            <w:r w:rsidRPr="004C4319">
              <w:rPr>
                <w:sz w:val="18"/>
                <w:szCs w:val="18"/>
                <w:lang w:val="fr-FR"/>
              </w:rPr>
              <w:t xml:space="preserve"> 508</w:t>
            </w:r>
          </w:p>
        </w:tc>
        <w:tc>
          <w:tcPr>
            <w:tcW w:w="670" w:type="pct"/>
            <w:tcBorders>
              <w:top w:val="nil"/>
              <w:left w:val="nil"/>
              <w:bottom w:val="nil"/>
              <w:right w:val="nil"/>
            </w:tcBorders>
            <w:vAlign w:val="center"/>
            <w:hideMark/>
          </w:tcPr>
          <w:p w14:paraId="18D9DB4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8BCE82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2244D4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5B5A6E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A802573" w14:textId="77777777" w:rsidTr="00377B61">
        <w:trPr>
          <w:trHeight w:val="300"/>
        </w:trPr>
        <w:tc>
          <w:tcPr>
            <w:tcW w:w="2820" w:type="pct"/>
            <w:tcBorders>
              <w:top w:val="nil"/>
              <w:left w:val="nil"/>
              <w:bottom w:val="nil"/>
              <w:right w:val="nil"/>
            </w:tcBorders>
            <w:vAlign w:val="center"/>
            <w:hideMark/>
          </w:tcPr>
          <w:p w14:paraId="1FE4C4A9" w14:textId="77777777" w:rsidR="002E0BCA" w:rsidRPr="004C4319" w:rsidRDefault="002E0BCA" w:rsidP="00377B61">
            <w:pPr>
              <w:rPr>
                <w:sz w:val="18"/>
                <w:szCs w:val="18"/>
              </w:rPr>
            </w:pPr>
            <w:r w:rsidRPr="004C4319">
              <w:rPr>
                <w:sz w:val="18"/>
                <w:szCs w:val="18"/>
                <w:lang w:val="en-AU"/>
              </w:rPr>
              <w:t xml:space="preserve">Value of Exports. Destined to Moldavia. </w:t>
            </w:r>
            <w:r w:rsidRPr="004C4319">
              <w:rPr>
                <w:sz w:val="18"/>
                <w:szCs w:val="18"/>
              </w:rPr>
              <w:t>Code 498</w:t>
            </w:r>
          </w:p>
        </w:tc>
        <w:tc>
          <w:tcPr>
            <w:tcW w:w="670" w:type="pct"/>
            <w:tcBorders>
              <w:top w:val="nil"/>
              <w:left w:val="nil"/>
              <w:bottom w:val="nil"/>
              <w:right w:val="nil"/>
            </w:tcBorders>
            <w:vAlign w:val="center"/>
            <w:hideMark/>
          </w:tcPr>
          <w:p w14:paraId="265957A5" w14:textId="77777777" w:rsidR="002E0BCA" w:rsidRPr="004C4319" w:rsidRDefault="002E0BCA" w:rsidP="00377B61">
            <w:pPr>
              <w:rPr>
                <w:sz w:val="18"/>
                <w:szCs w:val="18"/>
              </w:rPr>
            </w:pPr>
            <w:r w:rsidRPr="004C4319">
              <w:rPr>
                <w:sz w:val="18"/>
                <w:szCs w:val="18"/>
              </w:rPr>
              <w:t>68</w:t>
            </w:r>
            <w:r>
              <w:rPr>
                <w:sz w:val="18"/>
                <w:szCs w:val="18"/>
              </w:rPr>
              <w:t>.</w:t>
            </w:r>
            <w:r w:rsidRPr="004C4319">
              <w:rPr>
                <w:sz w:val="18"/>
                <w:szCs w:val="18"/>
              </w:rPr>
              <w:t>96</w:t>
            </w:r>
          </w:p>
        </w:tc>
        <w:tc>
          <w:tcPr>
            <w:tcW w:w="670" w:type="pct"/>
            <w:tcBorders>
              <w:top w:val="nil"/>
              <w:left w:val="nil"/>
              <w:bottom w:val="nil"/>
              <w:right w:val="nil"/>
            </w:tcBorders>
            <w:vAlign w:val="center"/>
            <w:hideMark/>
          </w:tcPr>
          <w:p w14:paraId="4C841D0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35A3EF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82EE7D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1CD4E67" w14:textId="77777777" w:rsidTr="00377B61">
        <w:trPr>
          <w:trHeight w:val="300"/>
        </w:trPr>
        <w:tc>
          <w:tcPr>
            <w:tcW w:w="2820" w:type="pct"/>
            <w:tcBorders>
              <w:top w:val="nil"/>
              <w:left w:val="nil"/>
              <w:bottom w:val="nil"/>
              <w:right w:val="nil"/>
            </w:tcBorders>
            <w:vAlign w:val="center"/>
            <w:hideMark/>
          </w:tcPr>
          <w:p w14:paraId="21299588" w14:textId="77777777" w:rsidR="002E0BCA" w:rsidRPr="004C4319" w:rsidRDefault="002E0BCA" w:rsidP="00377B61">
            <w:pPr>
              <w:rPr>
                <w:sz w:val="18"/>
                <w:szCs w:val="18"/>
              </w:rPr>
            </w:pPr>
            <w:r>
              <w:rPr>
                <w:sz w:val="18"/>
                <w:szCs w:val="18"/>
                <w:lang w:val="en-AU"/>
              </w:rPr>
              <w:lastRenderedPageBreak/>
              <w:t>Value of Exports</w:t>
            </w:r>
            <w:r w:rsidRPr="004C4319">
              <w:rPr>
                <w:sz w:val="18"/>
                <w:szCs w:val="18"/>
                <w:lang w:val="en-AU"/>
              </w:rPr>
              <w:t xml:space="preserve">. </w:t>
            </w:r>
            <w:r>
              <w:rPr>
                <w:sz w:val="18"/>
                <w:szCs w:val="18"/>
                <w:lang w:val="en-AU"/>
              </w:rPr>
              <w:t>Destined to Mongolia</w:t>
            </w:r>
            <w:r w:rsidRPr="004C4319">
              <w:rPr>
                <w:sz w:val="18"/>
                <w:szCs w:val="18"/>
                <w:lang w:val="en-AU"/>
              </w:rPr>
              <w:t xml:space="preserve">. </w:t>
            </w:r>
            <w:r w:rsidRPr="004C4319">
              <w:rPr>
                <w:sz w:val="18"/>
                <w:szCs w:val="18"/>
              </w:rPr>
              <w:t>Code 496</w:t>
            </w:r>
          </w:p>
        </w:tc>
        <w:tc>
          <w:tcPr>
            <w:tcW w:w="670" w:type="pct"/>
            <w:tcBorders>
              <w:top w:val="nil"/>
              <w:left w:val="nil"/>
              <w:bottom w:val="nil"/>
              <w:right w:val="nil"/>
            </w:tcBorders>
            <w:vAlign w:val="center"/>
            <w:hideMark/>
          </w:tcPr>
          <w:p w14:paraId="535A337C"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067</w:t>
            </w:r>
            <w:r>
              <w:rPr>
                <w:sz w:val="18"/>
                <w:szCs w:val="18"/>
              </w:rPr>
              <w:t>.</w:t>
            </w:r>
            <w:r w:rsidRPr="004C4319">
              <w:rPr>
                <w:sz w:val="18"/>
                <w:szCs w:val="18"/>
              </w:rPr>
              <w:t>84</w:t>
            </w:r>
          </w:p>
        </w:tc>
        <w:tc>
          <w:tcPr>
            <w:tcW w:w="670" w:type="pct"/>
            <w:tcBorders>
              <w:top w:val="nil"/>
              <w:left w:val="nil"/>
              <w:bottom w:val="nil"/>
              <w:right w:val="nil"/>
            </w:tcBorders>
            <w:vAlign w:val="center"/>
            <w:hideMark/>
          </w:tcPr>
          <w:p w14:paraId="4675F4E9" w14:textId="77777777" w:rsidR="002E0BCA" w:rsidRPr="004C4319" w:rsidRDefault="002E0BCA" w:rsidP="00377B61">
            <w:pPr>
              <w:rPr>
                <w:sz w:val="18"/>
                <w:szCs w:val="18"/>
              </w:rPr>
            </w:pPr>
            <w:r w:rsidRPr="004C4319">
              <w:rPr>
                <w:sz w:val="18"/>
                <w:szCs w:val="18"/>
              </w:rPr>
              <w:t>594</w:t>
            </w:r>
            <w:r>
              <w:rPr>
                <w:sz w:val="18"/>
                <w:szCs w:val="18"/>
              </w:rPr>
              <w:t>.</w:t>
            </w:r>
            <w:r w:rsidRPr="004C4319">
              <w:rPr>
                <w:sz w:val="18"/>
                <w:szCs w:val="18"/>
              </w:rPr>
              <w:t>46</w:t>
            </w:r>
          </w:p>
        </w:tc>
        <w:tc>
          <w:tcPr>
            <w:tcW w:w="420" w:type="pct"/>
            <w:tcBorders>
              <w:top w:val="nil"/>
              <w:left w:val="nil"/>
              <w:bottom w:val="nil"/>
              <w:right w:val="nil"/>
            </w:tcBorders>
            <w:vAlign w:val="center"/>
            <w:hideMark/>
          </w:tcPr>
          <w:p w14:paraId="364178D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8C4D28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811F896" w14:textId="77777777" w:rsidTr="00377B61">
        <w:trPr>
          <w:trHeight w:val="300"/>
        </w:trPr>
        <w:tc>
          <w:tcPr>
            <w:tcW w:w="2820" w:type="pct"/>
            <w:tcBorders>
              <w:top w:val="nil"/>
              <w:left w:val="nil"/>
              <w:bottom w:val="nil"/>
              <w:right w:val="nil"/>
            </w:tcBorders>
            <w:vAlign w:val="center"/>
            <w:hideMark/>
          </w:tcPr>
          <w:p w14:paraId="3C45723A" w14:textId="77777777" w:rsidR="002E0BCA" w:rsidRPr="004C4319" w:rsidRDefault="002E0BCA" w:rsidP="00377B61">
            <w:pPr>
              <w:rPr>
                <w:sz w:val="18"/>
                <w:szCs w:val="18"/>
              </w:rPr>
            </w:pPr>
            <w:r w:rsidRPr="004C4319">
              <w:rPr>
                <w:sz w:val="18"/>
                <w:szCs w:val="18"/>
                <w:lang w:val="en-AU"/>
              </w:rPr>
              <w:t xml:space="preserve">Value of Exports. Destined to Montserrat. </w:t>
            </w:r>
            <w:r w:rsidRPr="004C4319">
              <w:rPr>
                <w:sz w:val="18"/>
                <w:szCs w:val="18"/>
              </w:rPr>
              <w:t>Code 500</w:t>
            </w:r>
          </w:p>
        </w:tc>
        <w:tc>
          <w:tcPr>
            <w:tcW w:w="670" w:type="pct"/>
            <w:tcBorders>
              <w:top w:val="nil"/>
              <w:left w:val="nil"/>
              <w:bottom w:val="nil"/>
              <w:right w:val="nil"/>
            </w:tcBorders>
            <w:vAlign w:val="center"/>
            <w:hideMark/>
          </w:tcPr>
          <w:p w14:paraId="4F3BE66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4801D06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8A5165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056414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1514C92" w14:textId="77777777" w:rsidTr="00377B61">
        <w:trPr>
          <w:trHeight w:val="300"/>
        </w:trPr>
        <w:tc>
          <w:tcPr>
            <w:tcW w:w="2820" w:type="pct"/>
            <w:tcBorders>
              <w:top w:val="nil"/>
              <w:left w:val="nil"/>
              <w:bottom w:val="nil"/>
              <w:right w:val="nil"/>
            </w:tcBorders>
            <w:vAlign w:val="center"/>
            <w:hideMark/>
          </w:tcPr>
          <w:p w14:paraId="747A5F24"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Myanmar</w:t>
            </w:r>
            <w:r w:rsidRPr="004C4319">
              <w:rPr>
                <w:sz w:val="18"/>
                <w:szCs w:val="18"/>
                <w:lang w:val="en-AU"/>
              </w:rPr>
              <w:t xml:space="preserve">. </w:t>
            </w:r>
            <w:r w:rsidRPr="004C4319">
              <w:rPr>
                <w:sz w:val="18"/>
                <w:szCs w:val="18"/>
              </w:rPr>
              <w:t>Code 104</w:t>
            </w:r>
          </w:p>
        </w:tc>
        <w:tc>
          <w:tcPr>
            <w:tcW w:w="670" w:type="pct"/>
            <w:tcBorders>
              <w:top w:val="nil"/>
              <w:left w:val="nil"/>
              <w:bottom w:val="nil"/>
              <w:right w:val="nil"/>
            </w:tcBorders>
            <w:vAlign w:val="center"/>
            <w:hideMark/>
          </w:tcPr>
          <w:p w14:paraId="15A0E15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57F0900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2D15D5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4F5B5E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59CE360B" w14:textId="77777777" w:rsidTr="00377B61">
        <w:trPr>
          <w:trHeight w:val="300"/>
        </w:trPr>
        <w:tc>
          <w:tcPr>
            <w:tcW w:w="2820" w:type="pct"/>
            <w:tcBorders>
              <w:top w:val="nil"/>
              <w:left w:val="nil"/>
              <w:bottom w:val="nil"/>
              <w:right w:val="nil"/>
            </w:tcBorders>
            <w:vAlign w:val="center"/>
            <w:hideMark/>
          </w:tcPr>
          <w:p w14:paraId="76F34019" w14:textId="77777777" w:rsidR="002E0BCA" w:rsidRPr="004C4319" w:rsidRDefault="002E0BCA" w:rsidP="00377B61">
            <w:pPr>
              <w:rPr>
                <w:sz w:val="18"/>
                <w:szCs w:val="18"/>
              </w:rPr>
            </w:pPr>
            <w:r w:rsidRPr="004C4319">
              <w:rPr>
                <w:sz w:val="18"/>
                <w:szCs w:val="18"/>
                <w:lang w:val="en-AU"/>
              </w:rPr>
              <w:t xml:space="preserve">Value of Exports. Destined to Namibia. </w:t>
            </w:r>
            <w:r w:rsidRPr="004C4319">
              <w:rPr>
                <w:sz w:val="18"/>
                <w:szCs w:val="18"/>
              </w:rPr>
              <w:t>Code 516</w:t>
            </w:r>
          </w:p>
        </w:tc>
        <w:tc>
          <w:tcPr>
            <w:tcW w:w="670" w:type="pct"/>
            <w:tcBorders>
              <w:top w:val="nil"/>
              <w:left w:val="nil"/>
              <w:bottom w:val="nil"/>
              <w:right w:val="nil"/>
            </w:tcBorders>
            <w:vAlign w:val="center"/>
            <w:hideMark/>
          </w:tcPr>
          <w:p w14:paraId="6CEEEEB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54921E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1A7382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722B6D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815A5A0" w14:textId="77777777" w:rsidTr="00377B61">
        <w:trPr>
          <w:trHeight w:val="300"/>
        </w:trPr>
        <w:tc>
          <w:tcPr>
            <w:tcW w:w="2820" w:type="pct"/>
            <w:tcBorders>
              <w:top w:val="nil"/>
              <w:left w:val="nil"/>
              <w:bottom w:val="nil"/>
              <w:right w:val="nil"/>
            </w:tcBorders>
            <w:vAlign w:val="center"/>
            <w:hideMark/>
          </w:tcPr>
          <w:p w14:paraId="56FC2FB4" w14:textId="77777777" w:rsidR="002E0BCA" w:rsidRPr="004C4319" w:rsidRDefault="002E0BCA" w:rsidP="00377B61">
            <w:pPr>
              <w:rPr>
                <w:sz w:val="18"/>
                <w:szCs w:val="18"/>
                <w:lang w:val="fr-FR"/>
              </w:rPr>
            </w:pPr>
            <w:r w:rsidRPr="004C4319">
              <w:rPr>
                <w:sz w:val="18"/>
                <w:szCs w:val="18"/>
                <w:lang w:val="en-AU"/>
              </w:rPr>
              <w:t xml:space="preserve">Value of Exports. Destined to Nauru. </w:t>
            </w:r>
            <w:r>
              <w:rPr>
                <w:sz w:val="18"/>
                <w:szCs w:val="18"/>
                <w:lang w:val="fr-FR"/>
              </w:rPr>
              <w:t>Code</w:t>
            </w:r>
            <w:r w:rsidRPr="004C4319">
              <w:rPr>
                <w:sz w:val="18"/>
                <w:szCs w:val="18"/>
                <w:lang w:val="fr-FR"/>
              </w:rPr>
              <w:t xml:space="preserve"> 520</w:t>
            </w:r>
          </w:p>
        </w:tc>
        <w:tc>
          <w:tcPr>
            <w:tcW w:w="670" w:type="pct"/>
            <w:tcBorders>
              <w:top w:val="nil"/>
              <w:left w:val="nil"/>
              <w:bottom w:val="nil"/>
              <w:right w:val="nil"/>
            </w:tcBorders>
            <w:vAlign w:val="center"/>
            <w:hideMark/>
          </w:tcPr>
          <w:p w14:paraId="23BEFD8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1112EE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B40843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51C41D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282C24B5" w14:textId="77777777" w:rsidTr="00377B61">
        <w:trPr>
          <w:trHeight w:val="300"/>
        </w:trPr>
        <w:tc>
          <w:tcPr>
            <w:tcW w:w="2820" w:type="pct"/>
            <w:tcBorders>
              <w:top w:val="nil"/>
              <w:left w:val="nil"/>
              <w:bottom w:val="nil"/>
              <w:right w:val="nil"/>
            </w:tcBorders>
            <w:vAlign w:val="center"/>
            <w:hideMark/>
          </w:tcPr>
          <w:p w14:paraId="117FB588" w14:textId="77777777" w:rsidR="002E0BCA" w:rsidRPr="004C4319" w:rsidRDefault="002E0BCA" w:rsidP="00377B61">
            <w:pPr>
              <w:rPr>
                <w:sz w:val="18"/>
                <w:szCs w:val="18"/>
              </w:rPr>
            </w:pPr>
            <w:r w:rsidRPr="004C4319">
              <w:rPr>
                <w:sz w:val="18"/>
                <w:szCs w:val="18"/>
                <w:lang w:val="en-AU"/>
              </w:rPr>
              <w:t xml:space="preserve">Value of Exports. Destined to Nepal. </w:t>
            </w:r>
            <w:r w:rsidRPr="004C4319">
              <w:rPr>
                <w:sz w:val="18"/>
                <w:szCs w:val="18"/>
              </w:rPr>
              <w:t>Code 524</w:t>
            </w:r>
          </w:p>
        </w:tc>
        <w:tc>
          <w:tcPr>
            <w:tcW w:w="670" w:type="pct"/>
            <w:tcBorders>
              <w:top w:val="nil"/>
              <w:left w:val="nil"/>
              <w:bottom w:val="nil"/>
              <w:right w:val="nil"/>
            </w:tcBorders>
            <w:vAlign w:val="center"/>
            <w:hideMark/>
          </w:tcPr>
          <w:p w14:paraId="6B63E40B" w14:textId="77777777" w:rsidR="002E0BCA" w:rsidRPr="004C4319" w:rsidRDefault="002E0BCA" w:rsidP="00377B61">
            <w:pPr>
              <w:rPr>
                <w:sz w:val="18"/>
                <w:szCs w:val="18"/>
              </w:rPr>
            </w:pPr>
            <w:r w:rsidRPr="004C4319">
              <w:rPr>
                <w:sz w:val="18"/>
                <w:szCs w:val="18"/>
              </w:rPr>
              <w:t>461</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230585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3B982B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ED90F4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D20D36B" w14:textId="77777777" w:rsidTr="00377B61">
        <w:trPr>
          <w:trHeight w:val="300"/>
        </w:trPr>
        <w:tc>
          <w:tcPr>
            <w:tcW w:w="2820" w:type="pct"/>
            <w:tcBorders>
              <w:top w:val="nil"/>
              <w:left w:val="nil"/>
              <w:bottom w:val="nil"/>
              <w:right w:val="nil"/>
            </w:tcBorders>
            <w:vAlign w:val="center"/>
            <w:hideMark/>
          </w:tcPr>
          <w:p w14:paraId="40890EA4" w14:textId="77777777" w:rsidR="002E0BCA" w:rsidRPr="004C4319" w:rsidRDefault="002E0BCA" w:rsidP="00377B61">
            <w:pPr>
              <w:rPr>
                <w:sz w:val="18"/>
                <w:szCs w:val="18"/>
                <w:lang w:val="fr-FR"/>
              </w:rPr>
            </w:pPr>
            <w:r w:rsidRPr="004C4319">
              <w:rPr>
                <w:sz w:val="18"/>
                <w:szCs w:val="18"/>
                <w:lang w:val="en-AU"/>
              </w:rPr>
              <w:t xml:space="preserve">Value of Exports. Destined to Nicaragua. </w:t>
            </w:r>
            <w:r>
              <w:rPr>
                <w:sz w:val="18"/>
                <w:szCs w:val="18"/>
                <w:lang w:val="fr-FR"/>
              </w:rPr>
              <w:t>Code</w:t>
            </w:r>
            <w:r w:rsidRPr="004C4319">
              <w:rPr>
                <w:sz w:val="18"/>
                <w:szCs w:val="18"/>
                <w:lang w:val="fr-FR"/>
              </w:rPr>
              <w:t xml:space="preserve"> 558</w:t>
            </w:r>
          </w:p>
        </w:tc>
        <w:tc>
          <w:tcPr>
            <w:tcW w:w="670" w:type="pct"/>
            <w:tcBorders>
              <w:top w:val="nil"/>
              <w:left w:val="nil"/>
              <w:bottom w:val="nil"/>
              <w:right w:val="nil"/>
            </w:tcBorders>
            <w:vAlign w:val="center"/>
            <w:hideMark/>
          </w:tcPr>
          <w:p w14:paraId="6503901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54BB3BB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DEDA26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07C56F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64084C4" w14:textId="77777777" w:rsidTr="00377B61">
        <w:trPr>
          <w:trHeight w:val="300"/>
        </w:trPr>
        <w:tc>
          <w:tcPr>
            <w:tcW w:w="2820" w:type="pct"/>
            <w:tcBorders>
              <w:top w:val="nil"/>
              <w:left w:val="nil"/>
              <w:bottom w:val="nil"/>
              <w:right w:val="nil"/>
            </w:tcBorders>
            <w:vAlign w:val="center"/>
            <w:hideMark/>
          </w:tcPr>
          <w:p w14:paraId="3F5B5E41" w14:textId="77777777" w:rsidR="002E0BCA" w:rsidRPr="004C4319" w:rsidRDefault="002E0BCA" w:rsidP="00377B61">
            <w:pPr>
              <w:rPr>
                <w:sz w:val="18"/>
                <w:szCs w:val="18"/>
              </w:rPr>
            </w:pPr>
            <w:r w:rsidRPr="004C4319">
              <w:rPr>
                <w:sz w:val="18"/>
                <w:szCs w:val="18"/>
                <w:lang w:val="en-AU"/>
              </w:rPr>
              <w:t xml:space="preserve">Value of Exports. Destined to Niger. </w:t>
            </w:r>
            <w:r w:rsidRPr="004C4319">
              <w:rPr>
                <w:sz w:val="18"/>
                <w:szCs w:val="18"/>
              </w:rPr>
              <w:t>Code 562</w:t>
            </w:r>
          </w:p>
        </w:tc>
        <w:tc>
          <w:tcPr>
            <w:tcW w:w="670" w:type="pct"/>
            <w:tcBorders>
              <w:top w:val="nil"/>
              <w:left w:val="nil"/>
              <w:bottom w:val="nil"/>
              <w:right w:val="nil"/>
            </w:tcBorders>
            <w:vAlign w:val="center"/>
            <w:hideMark/>
          </w:tcPr>
          <w:p w14:paraId="2F3BA7C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EA1223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6A9668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BD0044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8E1A0B8" w14:textId="77777777" w:rsidTr="00377B61">
        <w:trPr>
          <w:trHeight w:val="300"/>
        </w:trPr>
        <w:tc>
          <w:tcPr>
            <w:tcW w:w="2820" w:type="pct"/>
            <w:tcBorders>
              <w:top w:val="nil"/>
              <w:left w:val="nil"/>
              <w:bottom w:val="nil"/>
              <w:right w:val="nil"/>
            </w:tcBorders>
            <w:vAlign w:val="center"/>
            <w:hideMark/>
          </w:tcPr>
          <w:p w14:paraId="7432016E" w14:textId="77777777" w:rsidR="002E0BCA" w:rsidRPr="004C4319" w:rsidRDefault="002E0BCA" w:rsidP="00377B61">
            <w:pPr>
              <w:rPr>
                <w:sz w:val="18"/>
                <w:szCs w:val="18"/>
              </w:rPr>
            </w:pPr>
            <w:r w:rsidRPr="004C4319">
              <w:rPr>
                <w:sz w:val="18"/>
                <w:szCs w:val="18"/>
                <w:lang w:val="en-AU"/>
              </w:rPr>
              <w:t xml:space="preserve">Value of Exports. Destined to Nigeria. </w:t>
            </w:r>
            <w:r w:rsidRPr="004C4319">
              <w:rPr>
                <w:sz w:val="18"/>
                <w:szCs w:val="18"/>
              </w:rPr>
              <w:t>Code 566</w:t>
            </w:r>
          </w:p>
        </w:tc>
        <w:tc>
          <w:tcPr>
            <w:tcW w:w="670" w:type="pct"/>
            <w:tcBorders>
              <w:top w:val="nil"/>
              <w:left w:val="nil"/>
              <w:bottom w:val="nil"/>
              <w:right w:val="nil"/>
            </w:tcBorders>
            <w:vAlign w:val="center"/>
            <w:hideMark/>
          </w:tcPr>
          <w:p w14:paraId="3D6DDBF0"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422</w:t>
            </w:r>
            <w:r>
              <w:rPr>
                <w:sz w:val="18"/>
                <w:szCs w:val="18"/>
              </w:rPr>
              <w:t>.</w:t>
            </w:r>
            <w:r w:rsidRPr="004C4319">
              <w:rPr>
                <w:sz w:val="18"/>
                <w:szCs w:val="18"/>
              </w:rPr>
              <w:t>82</w:t>
            </w:r>
          </w:p>
        </w:tc>
        <w:tc>
          <w:tcPr>
            <w:tcW w:w="670" w:type="pct"/>
            <w:tcBorders>
              <w:top w:val="nil"/>
              <w:left w:val="nil"/>
              <w:bottom w:val="nil"/>
              <w:right w:val="nil"/>
            </w:tcBorders>
            <w:vAlign w:val="center"/>
            <w:hideMark/>
          </w:tcPr>
          <w:p w14:paraId="3A9B4D25" w14:textId="77777777" w:rsidR="002E0BCA" w:rsidRPr="004C4319" w:rsidRDefault="002E0BCA" w:rsidP="00377B61">
            <w:pPr>
              <w:rPr>
                <w:sz w:val="18"/>
                <w:szCs w:val="18"/>
              </w:rPr>
            </w:pPr>
            <w:r w:rsidRPr="004C4319">
              <w:rPr>
                <w:sz w:val="18"/>
                <w:szCs w:val="18"/>
              </w:rPr>
              <w:t>214</w:t>
            </w:r>
            <w:r>
              <w:rPr>
                <w:sz w:val="18"/>
                <w:szCs w:val="18"/>
              </w:rPr>
              <w:t>.</w:t>
            </w:r>
            <w:r w:rsidRPr="004C4319">
              <w:rPr>
                <w:sz w:val="18"/>
                <w:szCs w:val="18"/>
              </w:rPr>
              <w:t>66</w:t>
            </w:r>
          </w:p>
        </w:tc>
        <w:tc>
          <w:tcPr>
            <w:tcW w:w="420" w:type="pct"/>
            <w:tcBorders>
              <w:top w:val="nil"/>
              <w:left w:val="nil"/>
              <w:bottom w:val="nil"/>
              <w:right w:val="nil"/>
            </w:tcBorders>
            <w:vAlign w:val="center"/>
            <w:hideMark/>
          </w:tcPr>
          <w:p w14:paraId="72EB5EC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AA0E0E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CD48C19" w14:textId="77777777" w:rsidTr="00377B61">
        <w:trPr>
          <w:trHeight w:val="300"/>
        </w:trPr>
        <w:tc>
          <w:tcPr>
            <w:tcW w:w="2820" w:type="pct"/>
            <w:tcBorders>
              <w:top w:val="nil"/>
              <w:left w:val="nil"/>
              <w:bottom w:val="nil"/>
              <w:right w:val="nil"/>
            </w:tcBorders>
            <w:vAlign w:val="center"/>
            <w:hideMark/>
          </w:tcPr>
          <w:p w14:paraId="22DF644C"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Norway</w:t>
            </w:r>
            <w:r w:rsidRPr="004C4319">
              <w:rPr>
                <w:sz w:val="18"/>
                <w:szCs w:val="18"/>
                <w:lang w:val="en-AU"/>
              </w:rPr>
              <w:t xml:space="preserve">. </w:t>
            </w:r>
            <w:r w:rsidRPr="004C4319">
              <w:rPr>
                <w:sz w:val="18"/>
                <w:szCs w:val="18"/>
              </w:rPr>
              <w:t>Code 578</w:t>
            </w:r>
          </w:p>
        </w:tc>
        <w:tc>
          <w:tcPr>
            <w:tcW w:w="670" w:type="pct"/>
            <w:tcBorders>
              <w:top w:val="nil"/>
              <w:left w:val="nil"/>
              <w:bottom w:val="nil"/>
              <w:right w:val="nil"/>
            </w:tcBorders>
            <w:vAlign w:val="center"/>
            <w:hideMark/>
          </w:tcPr>
          <w:p w14:paraId="6F178CF3" w14:textId="77777777" w:rsidR="002E0BCA" w:rsidRPr="004C4319" w:rsidRDefault="002E0BCA" w:rsidP="00377B61">
            <w:pPr>
              <w:rPr>
                <w:sz w:val="18"/>
                <w:szCs w:val="18"/>
              </w:rPr>
            </w:pPr>
            <w:r w:rsidRPr="004C4319">
              <w:rPr>
                <w:sz w:val="18"/>
                <w:szCs w:val="18"/>
              </w:rPr>
              <w:t>5</w:t>
            </w:r>
            <w:r>
              <w:rPr>
                <w:sz w:val="18"/>
                <w:szCs w:val="18"/>
              </w:rPr>
              <w:t>,</w:t>
            </w:r>
            <w:r w:rsidRPr="004C4319">
              <w:rPr>
                <w:sz w:val="18"/>
                <w:szCs w:val="18"/>
              </w:rPr>
              <w:t>246</w:t>
            </w:r>
            <w:r>
              <w:rPr>
                <w:sz w:val="18"/>
                <w:szCs w:val="18"/>
              </w:rPr>
              <w:t>,</w:t>
            </w:r>
            <w:r w:rsidRPr="004C4319">
              <w:rPr>
                <w:sz w:val="18"/>
                <w:szCs w:val="18"/>
              </w:rPr>
              <w:t>582</w:t>
            </w:r>
            <w:r>
              <w:rPr>
                <w:sz w:val="18"/>
                <w:szCs w:val="18"/>
              </w:rPr>
              <w:t>.</w:t>
            </w:r>
            <w:r w:rsidRPr="004C4319">
              <w:rPr>
                <w:sz w:val="18"/>
                <w:szCs w:val="18"/>
              </w:rPr>
              <w:t>98</w:t>
            </w:r>
          </w:p>
        </w:tc>
        <w:tc>
          <w:tcPr>
            <w:tcW w:w="670" w:type="pct"/>
            <w:tcBorders>
              <w:top w:val="nil"/>
              <w:left w:val="nil"/>
              <w:bottom w:val="nil"/>
              <w:right w:val="nil"/>
            </w:tcBorders>
            <w:vAlign w:val="center"/>
            <w:hideMark/>
          </w:tcPr>
          <w:p w14:paraId="75874235" w14:textId="77777777" w:rsidR="002E0BCA" w:rsidRPr="004C4319" w:rsidRDefault="002E0BCA" w:rsidP="00377B61">
            <w:pPr>
              <w:rPr>
                <w:sz w:val="18"/>
                <w:szCs w:val="18"/>
              </w:rPr>
            </w:pPr>
            <w:r w:rsidRPr="004C4319">
              <w:rPr>
                <w:sz w:val="18"/>
                <w:szCs w:val="18"/>
              </w:rPr>
              <w:t>4</w:t>
            </w:r>
            <w:r>
              <w:rPr>
                <w:sz w:val="18"/>
                <w:szCs w:val="18"/>
              </w:rPr>
              <w:t>,</w:t>
            </w:r>
            <w:r w:rsidRPr="004C4319">
              <w:rPr>
                <w:sz w:val="18"/>
                <w:szCs w:val="18"/>
              </w:rPr>
              <w:t>908</w:t>
            </w:r>
            <w:r>
              <w:rPr>
                <w:sz w:val="18"/>
                <w:szCs w:val="18"/>
              </w:rPr>
              <w:t>,</w:t>
            </w:r>
            <w:r w:rsidRPr="004C4319">
              <w:rPr>
                <w:sz w:val="18"/>
                <w:szCs w:val="18"/>
              </w:rPr>
              <w:t>030</w:t>
            </w:r>
            <w:r>
              <w:rPr>
                <w:sz w:val="18"/>
                <w:szCs w:val="18"/>
              </w:rPr>
              <w:t>.</w:t>
            </w:r>
            <w:r w:rsidRPr="004C4319">
              <w:rPr>
                <w:sz w:val="18"/>
                <w:szCs w:val="18"/>
              </w:rPr>
              <w:t>58</w:t>
            </w:r>
          </w:p>
        </w:tc>
        <w:tc>
          <w:tcPr>
            <w:tcW w:w="420" w:type="pct"/>
            <w:tcBorders>
              <w:top w:val="nil"/>
              <w:left w:val="nil"/>
              <w:bottom w:val="nil"/>
              <w:right w:val="nil"/>
            </w:tcBorders>
            <w:vAlign w:val="center"/>
            <w:hideMark/>
          </w:tcPr>
          <w:p w14:paraId="6103D5E0"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68%</w:t>
            </w:r>
          </w:p>
        </w:tc>
        <w:tc>
          <w:tcPr>
            <w:tcW w:w="420" w:type="pct"/>
            <w:tcBorders>
              <w:top w:val="nil"/>
              <w:left w:val="nil"/>
              <w:bottom w:val="nil"/>
              <w:right w:val="nil"/>
            </w:tcBorders>
            <w:vAlign w:val="center"/>
            <w:hideMark/>
          </w:tcPr>
          <w:p w14:paraId="6B30DE7F"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49%</w:t>
            </w:r>
          </w:p>
        </w:tc>
      </w:tr>
      <w:tr w:rsidR="002E0BCA" w:rsidRPr="004C4319" w14:paraId="3A333DF8" w14:textId="77777777" w:rsidTr="00377B61">
        <w:trPr>
          <w:trHeight w:val="300"/>
        </w:trPr>
        <w:tc>
          <w:tcPr>
            <w:tcW w:w="2820" w:type="pct"/>
            <w:tcBorders>
              <w:top w:val="nil"/>
              <w:left w:val="nil"/>
              <w:bottom w:val="nil"/>
              <w:right w:val="nil"/>
            </w:tcBorders>
            <w:vAlign w:val="center"/>
            <w:hideMark/>
          </w:tcPr>
          <w:p w14:paraId="110F6C88"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New Caledonia</w:t>
            </w:r>
            <w:r w:rsidRPr="004C4319">
              <w:rPr>
                <w:sz w:val="18"/>
                <w:szCs w:val="18"/>
                <w:lang w:val="en-AU"/>
              </w:rPr>
              <w:t xml:space="preserve">. </w:t>
            </w:r>
            <w:r w:rsidRPr="004C4319">
              <w:rPr>
                <w:sz w:val="18"/>
                <w:szCs w:val="18"/>
              </w:rPr>
              <w:t>Code 540</w:t>
            </w:r>
          </w:p>
        </w:tc>
        <w:tc>
          <w:tcPr>
            <w:tcW w:w="670" w:type="pct"/>
            <w:tcBorders>
              <w:top w:val="nil"/>
              <w:left w:val="nil"/>
              <w:bottom w:val="nil"/>
              <w:right w:val="nil"/>
            </w:tcBorders>
            <w:vAlign w:val="center"/>
            <w:hideMark/>
          </w:tcPr>
          <w:p w14:paraId="17C361E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3D8F426B" w14:textId="77777777" w:rsidR="002E0BCA" w:rsidRPr="004C4319" w:rsidRDefault="002E0BCA" w:rsidP="00377B61">
            <w:pPr>
              <w:rPr>
                <w:sz w:val="18"/>
                <w:szCs w:val="18"/>
              </w:rPr>
            </w:pPr>
            <w:r w:rsidRPr="004C4319">
              <w:rPr>
                <w:sz w:val="18"/>
                <w:szCs w:val="18"/>
              </w:rPr>
              <w:t>41</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BF3CD8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31F7E0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68453D1" w14:textId="77777777" w:rsidTr="00377B61">
        <w:trPr>
          <w:trHeight w:val="300"/>
        </w:trPr>
        <w:tc>
          <w:tcPr>
            <w:tcW w:w="2820" w:type="pct"/>
            <w:tcBorders>
              <w:top w:val="nil"/>
              <w:left w:val="nil"/>
              <w:bottom w:val="nil"/>
              <w:right w:val="nil"/>
            </w:tcBorders>
            <w:vAlign w:val="center"/>
            <w:hideMark/>
          </w:tcPr>
          <w:p w14:paraId="5ADD21FE"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New Zealand</w:t>
            </w:r>
            <w:r w:rsidRPr="004C4319">
              <w:rPr>
                <w:sz w:val="18"/>
                <w:szCs w:val="18"/>
                <w:lang w:val="en-AU"/>
              </w:rPr>
              <w:t xml:space="preserve">. </w:t>
            </w:r>
            <w:r w:rsidRPr="004C4319">
              <w:rPr>
                <w:sz w:val="18"/>
                <w:szCs w:val="18"/>
              </w:rPr>
              <w:t>Code 554</w:t>
            </w:r>
          </w:p>
        </w:tc>
        <w:tc>
          <w:tcPr>
            <w:tcW w:w="670" w:type="pct"/>
            <w:tcBorders>
              <w:top w:val="nil"/>
              <w:left w:val="nil"/>
              <w:bottom w:val="nil"/>
              <w:right w:val="nil"/>
            </w:tcBorders>
            <w:vAlign w:val="center"/>
            <w:hideMark/>
          </w:tcPr>
          <w:p w14:paraId="706DF160" w14:textId="77777777" w:rsidR="002E0BCA" w:rsidRPr="004C4319" w:rsidRDefault="002E0BCA" w:rsidP="00377B61">
            <w:pPr>
              <w:rPr>
                <w:sz w:val="18"/>
                <w:szCs w:val="18"/>
              </w:rPr>
            </w:pPr>
            <w:r w:rsidRPr="004C4319">
              <w:rPr>
                <w:sz w:val="18"/>
                <w:szCs w:val="18"/>
              </w:rPr>
              <w:t>4</w:t>
            </w:r>
            <w:r>
              <w:rPr>
                <w:sz w:val="18"/>
                <w:szCs w:val="18"/>
              </w:rPr>
              <w:t>,</w:t>
            </w:r>
            <w:r w:rsidRPr="004C4319">
              <w:rPr>
                <w:sz w:val="18"/>
                <w:szCs w:val="18"/>
              </w:rPr>
              <w:t>070</w:t>
            </w:r>
            <w:r>
              <w:rPr>
                <w:sz w:val="18"/>
                <w:szCs w:val="18"/>
              </w:rPr>
              <w:t>.</w:t>
            </w:r>
            <w:r w:rsidRPr="004C4319">
              <w:rPr>
                <w:sz w:val="18"/>
                <w:szCs w:val="18"/>
              </w:rPr>
              <w:t>43</w:t>
            </w:r>
          </w:p>
        </w:tc>
        <w:tc>
          <w:tcPr>
            <w:tcW w:w="670" w:type="pct"/>
            <w:tcBorders>
              <w:top w:val="nil"/>
              <w:left w:val="nil"/>
              <w:bottom w:val="nil"/>
              <w:right w:val="nil"/>
            </w:tcBorders>
            <w:vAlign w:val="center"/>
            <w:hideMark/>
          </w:tcPr>
          <w:p w14:paraId="44D1E37D"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607</w:t>
            </w:r>
            <w:r>
              <w:rPr>
                <w:sz w:val="18"/>
                <w:szCs w:val="18"/>
              </w:rPr>
              <w:t>.</w:t>
            </w:r>
            <w:r w:rsidRPr="004C4319">
              <w:rPr>
                <w:sz w:val="18"/>
                <w:szCs w:val="18"/>
              </w:rPr>
              <w:t>70</w:t>
            </w:r>
          </w:p>
        </w:tc>
        <w:tc>
          <w:tcPr>
            <w:tcW w:w="420" w:type="pct"/>
            <w:tcBorders>
              <w:top w:val="nil"/>
              <w:left w:val="nil"/>
              <w:bottom w:val="nil"/>
              <w:right w:val="nil"/>
            </w:tcBorders>
            <w:vAlign w:val="center"/>
            <w:hideMark/>
          </w:tcPr>
          <w:p w14:paraId="431116B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1A232D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947DBD4" w14:textId="77777777" w:rsidTr="00377B61">
        <w:trPr>
          <w:trHeight w:val="300"/>
        </w:trPr>
        <w:tc>
          <w:tcPr>
            <w:tcW w:w="2820" w:type="pct"/>
            <w:tcBorders>
              <w:top w:val="nil"/>
              <w:left w:val="nil"/>
              <w:bottom w:val="nil"/>
              <w:right w:val="nil"/>
            </w:tcBorders>
            <w:vAlign w:val="center"/>
            <w:hideMark/>
          </w:tcPr>
          <w:p w14:paraId="5D90553D"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Oceania Americana</w:t>
            </w:r>
            <w:r w:rsidRPr="004C4319">
              <w:rPr>
                <w:sz w:val="18"/>
                <w:szCs w:val="18"/>
                <w:lang w:val="en-AU"/>
              </w:rPr>
              <w:t xml:space="preserve">. </w:t>
            </w:r>
            <w:r w:rsidRPr="004C4319">
              <w:rPr>
                <w:sz w:val="18"/>
                <w:szCs w:val="18"/>
              </w:rPr>
              <w:t>Code 907</w:t>
            </w:r>
          </w:p>
        </w:tc>
        <w:tc>
          <w:tcPr>
            <w:tcW w:w="670" w:type="pct"/>
            <w:tcBorders>
              <w:top w:val="nil"/>
              <w:left w:val="nil"/>
              <w:bottom w:val="nil"/>
              <w:right w:val="nil"/>
            </w:tcBorders>
            <w:vAlign w:val="center"/>
            <w:hideMark/>
          </w:tcPr>
          <w:p w14:paraId="0522E21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647AF5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71F996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24C6EE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33B9495F" w14:textId="77777777" w:rsidTr="00377B61">
        <w:trPr>
          <w:trHeight w:val="300"/>
        </w:trPr>
        <w:tc>
          <w:tcPr>
            <w:tcW w:w="2820" w:type="pct"/>
            <w:tcBorders>
              <w:top w:val="nil"/>
              <w:left w:val="nil"/>
              <w:bottom w:val="nil"/>
              <w:right w:val="nil"/>
            </w:tcBorders>
            <w:vAlign w:val="center"/>
            <w:hideMark/>
          </w:tcPr>
          <w:p w14:paraId="64C91F2B"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Australian Oceania</w:t>
            </w:r>
            <w:r w:rsidRPr="004C4319">
              <w:rPr>
                <w:sz w:val="18"/>
                <w:szCs w:val="18"/>
                <w:lang w:val="en-AU"/>
              </w:rPr>
              <w:t xml:space="preserve">. </w:t>
            </w:r>
            <w:r w:rsidRPr="004C4319">
              <w:rPr>
                <w:sz w:val="18"/>
                <w:szCs w:val="18"/>
              </w:rPr>
              <w:t>Code 902</w:t>
            </w:r>
          </w:p>
        </w:tc>
        <w:tc>
          <w:tcPr>
            <w:tcW w:w="670" w:type="pct"/>
            <w:tcBorders>
              <w:top w:val="nil"/>
              <w:left w:val="nil"/>
              <w:bottom w:val="nil"/>
              <w:right w:val="nil"/>
            </w:tcBorders>
            <w:vAlign w:val="center"/>
            <w:hideMark/>
          </w:tcPr>
          <w:p w14:paraId="12BDAC9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192A28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172CD9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C45256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1B4C29C" w14:textId="77777777" w:rsidTr="00377B61">
        <w:trPr>
          <w:trHeight w:val="300"/>
        </w:trPr>
        <w:tc>
          <w:tcPr>
            <w:tcW w:w="2820" w:type="pct"/>
            <w:tcBorders>
              <w:top w:val="nil"/>
              <w:left w:val="nil"/>
              <w:bottom w:val="nil"/>
              <w:right w:val="nil"/>
            </w:tcBorders>
            <w:vAlign w:val="center"/>
            <w:hideMark/>
          </w:tcPr>
          <w:p w14:paraId="664090B5"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New Zealand Oceania</w:t>
            </w:r>
            <w:r w:rsidRPr="004C4319">
              <w:rPr>
                <w:sz w:val="18"/>
                <w:szCs w:val="18"/>
                <w:lang w:val="en-AU"/>
              </w:rPr>
              <w:t xml:space="preserve">. </w:t>
            </w:r>
            <w:r w:rsidRPr="004C4319">
              <w:rPr>
                <w:sz w:val="18"/>
                <w:szCs w:val="18"/>
              </w:rPr>
              <w:t>Code 909</w:t>
            </w:r>
          </w:p>
        </w:tc>
        <w:tc>
          <w:tcPr>
            <w:tcW w:w="670" w:type="pct"/>
            <w:tcBorders>
              <w:top w:val="nil"/>
              <w:left w:val="nil"/>
              <w:bottom w:val="nil"/>
              <w:right w:val="nil"/>
            </w:tcBorders>
            <w:vAlign w:val="center"/>
            <w:hideMark/>
          </w:tcPr>
          <w:p w14:paraId="55FC6FB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50573C1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DA8179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49CE2C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650BA4E" w14:textId="77777777" w:rsidTr="00377B61">
        <w:trPr>
          <w:trHeight w:val="300"/>
        </w:trPr>
        <w:tc>
          <w:tcPr>
            <w:tcW w:w="2820" w:type="pct"/>
            <w:tcBorders>
              <w:top w:val="nil"/>
              <w:left w:val="nil"/>
              <w:bottom w:val="nil"/>
              <w:right w:val="nil"/>
            </w:tcBorders>
            <w:vAlign w:val="center"/>
            <w:hideMark/>
          </w:tcPr>
          <w:p w14:paraId="4E9ABE1A" w14:textId="77777777" w:rsidR="002E0BCA" w:rsidRPr="004C4319" w:rsidRDefault="002E0BCA" w:rsidP="00377B61">
            <w:pPr>
              <w:rPr>
                <w:sz w:val="18"/>
                <w:szCs w:val="18"/>
              </w:rPr>
            </w:pPr>
            <w:r w:rsidRPr="004C4319">
              <w:rPr>
                <w:sz w:val="18"/>
                <w:szCs w:val="18"/>
                <w:lang w:val="en-AU"/>
              </w:rPr>
              <w:t xml:space="preserve">Value of Exports. Destined to Oman. </w:t>
            </w:r>
            <w:r w:rsidRPr="004C4319">
              <w:rPr>
                <w:sz w:val="18"/>
                <w:szCs w:val="18"/>
              </w:rPr>
              <w:t>Code 512</w:t>
            </w:r>
          </w:p>
        </w:tc>
        <w:tc>
          <w:tcPr>
            <w:tcW w:w="670" w:type="pct"/>
            <w:tcBorders>
              <w:top w:val="nil"/>
              <w:left w:val="nil"/>
              <w:bottom w:val="nil"/>
              <w:right w:val="nil"/>
            </w:tcBorders>
            <w:vAlign w:val="center"/>
            <w:hideMark/>
          </w:tcPr>
          <w:p w14:paraId="217BC6B6"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072</w:t>
            </w:r>
            <w:r>
              <w:rPr>
                <w:sz w:val="18"/>
                <w:szCs w:val="18"/>
              </w:rPr>
              <w:t>.</w:t>
            </w:r>
            <w:r w:rsidRPr="004C4319">
              <w:rPr>
                <w:sz w:val="18"/>
                <w:szCs w:val="18"/>
              </w:rPr>
              <w:t>99</w:t>
            </w:r>
          </w:p>
        </w:tc>
        <w:tc>
          <w:tcPr>
            <w:tcW w:w="670" w:type="pct"/>
            <w:tcBorders>
              <w:top w:val="nil"/>
              <w:left w:val="nil"/>
              <w:bottom w:val="nil"/>
              <w:right w:val="nil"/>
            </w:tcBorders>
            <w:vAlign w:val="center"/>
            <w:hideMark/>
          </w:tcPr>
          <w:p w14:paraId="2482F0BC" w14:textId="77777777" w:rsidR="002E0BCA" w:rsidRPr="004C4319" w:rsidRDefault="002E0BCA" w:rsidP="00377B61">
            <w:pPr>
              <w:rPr>
                <w:sz w:val="18"/>
                <w:szCs w:val="18"/>
              </w:rPr>
            </w:pPr>
            <w:r w:rsidRPr="004C4319">
              <w:rPr>
                <w:sz w:val="18"/>
                <w:szCs w:val="18"/>
              </w:rPr>
              <w:t>9</w:t>
            </w:r>
            <w:r>
              <w:rPr>
                <w:sz w:val="18"/>
                <w:szCs w:val="18"/>
              </w:rPr>
              <w:t>,</w:t>
            </w:r>
            <w:r w:rsidRPr="004C4319">
              <w:rPr>
                <w:sz w:val="18"/>
                <w:szCs w:val="18"/>
              </w:rPr>
              <w:t>685</w:t>
            </w:r>
            <w:r>
              <w:rPr>
                <w:sz w:val="18"/>
                <w:szCs w:val="18"/>
              </w:rPr>
              <w:t>.</w:t>
            </w:r>
            <w:r w:rsidRPr="004C4319">
              <w:rPr>
                <w:sz w:val="18"/>
                <w:szCs w:val="18"/>
              </w:rPr>
              <w:t>73</w:t>
            </w:r>
          </w:p>
        </w:tc>
        <w:tc>
          <w:tcPr>
            <w:tcW w:w="420" w:type="pct"/>
            <w:tcBorders>
              <w:top w:val="nil"/>
              <w:left w:val="nil"/>
              <w:bottom w:val="nil"/>
              <w:right w:val="nil"/>
            </w:tcBorders>
            <w:vAlign w:val="center"/>
            <w:hideMark/>
          </w:tcPr>
          <w:p w14:paraId="4E5A341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58E11E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09FA1B5" w14:textId="77777777" w:rsidTr="00377B61">
        <w:trPr>
          <w:trHeight w:val="300"/>
        </w:trPr>
        <w:tc>
          <w:tcPr>
            <w:tcW w:w="2820" w:type="pct"/>
            <w:tcBorders>
              <w:top w:val="nil"/>
              <w:left w:val="nil"/>
              <w:bottom w:val="nil"/>
              <w:right w:val="nil"/>
            </w:tcBorders>
            <w:vAlign w:val="center"/>
            <w:hideMark/>
          </w:tcPr>
          <w:p w14:paraId="42082CF6" w14:textId="77777777" w:rsidR="002E0BCA" w:rsidRPr="004C4319" w:rsidRDefault="002E0BCA" w:rsidP="00377B61">
            <w:pPr>
              <w:rPr>
                <w:sz w:val="18"/>
                <w:szCs w:val="18"/>
              </w:rPr>
            </w:pPr>
            <w:r w:rsidRPr="004C4319">
              <w:rPr>
                <w:sz w:val="18"/>
                <w:szCs w:val="18"/>
                <w:lang w:val="en-AU"/>
              </w:rPr>
              <w:t xml:space="preserve">Value of Exports. Destined to Pakistan. </w:t>
            </w:r>
            <w:r w:rsidRPr="004C4319">
              <w:rPr>
                <w:sz w:val="18"/>
                <w:szCs w:val="18"/>
              </w:rPr>
              <w:t>Code 586</w:t>
            </w:r>
          </w:p>
        </w:tc>
        <w:tc>
          <w:tcPr>
            <w:tcW w:w="670" w:type="pct"/>
            <w:tcBorders>
              <w:top w:val="nil"/>
              <w:left w:val="nil"/>
              <w:bottom w:val="nil"/>
              <w:right w:val="nil"/>
            </w:tcBorders>
            <w:vAlign w:val="center"/>
            <w:hideMark/>
          </w:tcPr>
          <w:p w14:paraId="4EB19F0D" w14:textId="77777777" w:rsidR="002E0BCA" w:rsidRPr="004C4319" w:rsidRDefault="002E0BCA" w:rsidP="00377B61">
            <w:pPr>
              <w:rPr>
                <w:sz w:val="18"/>
                <w:szCs w:val="18"/>
              </w:rPr>
            </w:pPr>
            <w:r w:rsidRPr="004C4319">
              <w:rPr>
                <w:sz w:val="18"/>
                <w:szCs w:val="18"/>
              </w:rPr>
              <w:t>483</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F2F8CB8" w14:textId="77777777" w:rsidR="002E0BCA" w:rsidRPr="004C4319" w:rsidRDefault="002E0BCA" w:rsidP="00377B61">
            <w:pPr>
              <w:rPr>
                <w:sz w:val="18"/>
                <w:szCs w:val="18"/>
              </w:rPr>
            </w:pPr>
            <w:r w:rsidRPr="004C4319">
              <w:rPr>
                <w:sz w:val="18"/>
                <w:szCs w:val="18"/>
              </w:rPr>
              <w:t>8</w:t>
            </w:r>
            <w:r>
              <w:rPr>
                <w:sz w:val="18"/>
                <w:szCs w:val="18"/>
              </w:rPr>
              <w:t>.</w:t>
            </w:r>
            <w:r w:rsidRPr="004C4319">
              <w:rPr>
                <w:sz w:val="18"/>
                <w:szCs w:val="18"/>
              </w:rPr>
              <w:t>59</w:t>
            </w:r>
          </w:p>
        </w:tc>
        <w:tc>
          <w:tcPr>
            <w:tcW w:w="420" w:type="pct"/>
            <w:tcBorders>
              <w:top w:val="nil"/>
              <w:left w:val="nil"/>
              <w:bottom w:val="nil"/>
              <w:right w:val="nil"/>
            </w:tcBorders>
            <w:vAlign w:val="center"/>
            <w:hideMark/>
          </w:tcPr>
          <w:p w14:paraId="2E361DE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D25DD1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AF119BC" w14:textId="77777777" w:rsidTr="00377B61">
        <w:trPr>
          <w:trHeight w:val="300"/>
        </w:trPr>
        <w:tc>
          <w:tcPr>
            <w:tcW w:w="2820" w:type="pct"/>
            <w:tcBorders>
              <w:top w:val="nil"/>
              <w:left w:val="nil"/>
              <w:bottom w:val="nil"/>
              <w:right w:val="nil"/>
            </w:tcBorders>
            <w:vAlign w:val="center"/>
            <w:hideMark/>
          </w:tcPr>
          <w:p w14:paraId="670B7B63" w14:textId="77777777" w:rsidR="002E0BCA" w:rsidRPr="004C4319" w:rsidRDefault="002E0BCA" w:rsidP="00377B61">
            <w:pPr>
              <w:rPr>
                <w:sz w:val="18"/>
                <w:szCs w:val="18"/>
                <w:lang w:val="fr-FR"/>
              </w:rPr>
            </w:pPr>
            <w:r w:rsidRPr="004C4319">
              <w:rPr>
                <w:sz w:val="18"/>
                <w:szCs w:val="18"/>
                <w:lang w:val="en-AU"/>
              </w:rPr>
              <w:t xml:space="preserve">Value of Exports. Destined to Palace. </w:t>
            </w:r>
            <w:r>
              <w:rPr>
                <w:sz w:val="18"/>
                <w:szCs w:val="18"/>
                <w:lang w:val="fr-FR"/>
              </w:rPr>
              <w:t>Code</w:t>
            </w:r>
            <w:r w:rsidRPr="004C4319">
              <w:rPr>
                <w:sz w:val="18"/>
                <w:szCs w:val="18"/>
                <w:lang w:val="fr-FR"/>
              </w:rPr>
              <w:t xml:space="preserve"> 585</w:t>
            </w:r>
          </w:p>
        </w:tc>
        <w:tc>
          <w:tcPr>
            <w:tcW w:w="670" w:type="pct"/>
            <w:tcBorders>
              <w:top w:val="nil"/>
              <w:left w:val="nil"/>
              <w:bottom w:val="nil"/>
              <w:right w:val="nil"/>
            </w:tcBorders>
            <w:vAlign w:val="center"/>
            <w:hideMark/>
          </w:tcPr>
          <w:p w14:paraId="3E896E9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39655B3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069598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49D206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6EE1908" w14:textId="77777777" w:rsidTr="00377B61">
        <w:trPr>
          <w:trHeight w:val="300"/>
        </w:trPr>
        <w:tc>
          <w:tcPr>
            <w:tcW w:w="2820" w:type="pct"/>
            <w:tcBorders>
              <w:top w:val="nil"/>
              <w:left w:val="nil"/>
              <w:bottom w:val="nil"/>
              <w:right w:val="nil"/>
            </w:tcBorders>
            <w:vAlign w:val="center"/>
            <w:hideMark/>
          </w:tcPr>
          <w:p w14:paraId="0E75355D" w14:textId="77777777" w:rsidR="002E0BCA" w:rsidRPr="004C4319" w:rsidRDefault="002E0BCA" w:rsidP="00377B61">
            <w:pPr>
              <w:rPr>
                <w:sz w:val="18"/>
                <w:szCs w:val="18"/>
              </w:rPr>
            </w:pPr>
            <w:r w:rsidRPr="004C4319">
              <w:rPr>
                <w:sz w:val="18"/>
                <w:szCs w:val="18"/>
                <w:lang w:val="en-AU"/>
              </w:rPr>
              <w:t xml:space="preserve">Value of Exports. Destined to Panama. </w:t>
            </w:r>
            <w:r w:rsidRPr="004C4319">
              <w:rPr>
                <w:sz w:val="18"/>
                <w:szCs w:val="18"/>
              </w:rPr>
              <w:t>Code 591</w:t>
            </w:r>
          </w:p>
        </w:tc>
        <w:tc>
          <w:tcPr>
            <w:tcW w:w="670" w:type="pct"/>
            <w:tcBorders>
              <w:top w:val="nil"/>
              <w:left w:val="nil"/>
              <w:bottom w:val="nil"/>
              <w:right w:val="nil"/>
            </w:tcBorders>
            <w:vAlign w:val="center"/>
            <w:hideMark/>
          </w:tcPr>
          <w:p w14:paraId="418CF233" w14:textId="77777777" w:rsidR="002E0BCA" w:rsidRPr="004C4319" w:rsidRDefault="002E0BCA" w:rsidP="00377B61">
            <w:pPr>
              <w:rPr>
                <w:sz w:val="18"/>
                <w:szCs w:val="18"/>
              </w:rPr>
            </w:pPr>
            <w:r w:rsidRPr="004C4319">
              <w:rPr>
                <w:sz w:val="18"/>
                <w:szCs w:val="18"/>
              </w:rPr>
              <w:t>661</w:t>
            </w:r>
            <w:r>
              <w:rPr>
                <w:sz w:val="18"/>
                <w:szCs w:val="18"/>
              </w:rPr>
              <w:t>.</w:t>
            </w:r>
            <w:r w:rsidRPr="004C4319">
              <w:rPr>
                <w:sz w:val="18"/>
                <w:szCs w:val="18"/>
              </w:rPr>
              <w:t>00</w:t>
            </w:r>
          </w:p>
        </w:tc>
        <w:tc>
          <w:tcPr>
            <w:tcW w:w="670" w:type="pct"/>
            <w:tcBorders>
              <w:top w:val="nil"/>
              <w:left w:val="nil"/>
              <w:bottom w:val="nil"/>
              <w:right w:val="nil"/>
            </w:tcBorders>
            <w:vAlign w:val="center"/>
            <w:hideMark/>
          </w:tcPr>
          <w:p w14:paraId="573457F5" w14:textId="77777777" w:rsidR="002E0BCA" w:rsidRPr="004C4319" w:rsidRDefault="002E0BCA" w:rsidP="00377B61">
            <w:pPr>
              <w:rPr>
                <w:sz w:val="18"/>
                <w:szCs w:val="18"/>
              </w:rPr>
            </w:pPr>
            <w:r w:rsidRPr="004C4319">
              <w:rPr>
                <w:sz w:val="18"/>
                <w:szCs w:val="18"/>
              </w:rPr>
              <w:t>16</w:t>
            </w:r>
            <w:r>
              <w:rPr>
                <w:sz w:val="18"/>
                <w:szCs w:val="18"/>
              </w:rPr>
              <w:t>,</w:t>
            </w:r>
            <w:r w:rsidRPr="004C4319">
              <w:rPr>
                <w:sz w:val="18"/>
                <w:szCs w:val="18"/>
              </w:rPr>
              <w:t>123</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E1F2C2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CED4E9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r>
      <w:tr w:rsidR="002E0BCA" w:rsidRPr="004C4319" w14:paraId="40BC023E" w14:textId="77777777" w:rsidTr="00377B61">
        <w:trPr>
          <w:trHeight w:val="300"/>
        </w:trPr>
        <w:tc>
          <w:tcPr>
            <w:tcW w:w="2820" w:type="pct"/>
            <w:tcBorders>
              <w:top w:val="nil"/>
              <w:left w:val="nil"/>
              <w:bottom w:val="nil"/>
              <w:right w:val="nil"/>
            </w:tcBorders>
            <w:vAlign w:val="center"/>
            <w:hideMark/>
          </w:tcPr>
          <w:p w14:paraId="474317A1"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Papua New Guinea</w:t>
            </w:r>
            <w:r w:rsidRPr="004C4319">
              <w:rPr>
                <w:sz w:val="18"/>
                <w:szCs w:val="18"/>
                <w:lang w:val="en-AU"/>
              </w:rPr>
              <w:t xml:space="preserve">. </w:t>
            </w:r>
            <w:r w:rsidRPr="004C4319">
              <w:rPr>
                <w:sz w:val="18"/>
                <w:szCs w:val="18"/>
              </w:rPr>
              <w:t>Code 598</w:t>
            </w:r>
          </w:p>
        </w:tc>
        <w:tc>
          <w:tcPr>
            <w:tcW w:w="670" w:type="pct"/>
            <w:tcBorders>
              <w:top w:val="nil"/>
              <w:left w:val="nil"/>
              <w:bottom w:val="nil"/>
              <w:right w:val="nil"/>
            </w:tcBorders>
            <w:vAlign w:val="center"/>
            <w:hideMark/>
          </w:tcPr>
          <w:p w14:paraId="73EE5F8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AD3379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408D11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14AE18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5E46FA97" w14:textId="77777777" w:rsidTr="00377B61">
        <w:trPr>
          <w:trHeight w:val="300"/>
        </w:trPr>
        <w:tc>
          <w:tcPr>
            <w:tcW w:w="2820" w:type="pct"/>
            <w:tcBorders>
              <w:top w:val="nil"/>
              <w:left w:val="nil"/>
              <w:bottom w:val="nil"/>
              <w:right w:val="nil"/>
            </w:tcBorders>
            <w:vAlign w:val="center"/>
            <w:hideMark/>
          </w:tcPr>
          <w:p w14:paraId="07AECF75" w14:textId="77777777" w:rsidR="002E0BCA" w:rsidRPr="004C4319" w:rsidRDefault="002E0BCA" w:rsidP="00377B61">
            <w:pPr>
              <w:rPr>
                <w:sz w:val="18"/>
                <w:szCs w:val="18"/>
              </w:rPr>
            </w:pPr>
            <w:r w:rsidRPr="004C4319">
              <w:rPr>
                <w:sz w:val="18"/>
                <w:szCs w:val="18"/>
                <w:lang w:val="en-AU"/>
              </w:rPr>
              <w:t xml:space="preserve">Value of Exports. Destined to Paraguay. </w:t>
            </w:r>
            <w:r w:rsidRPr="004C4319">
              <w:rPr>
                <w:sz w:val="18"/>
                <w:szCs w:val="18"/>
              </w:rPr>
              <w:t>Code 600</w:t>
            </w:r>
          </w:p>
        </w:tc>
        <w:tc>
          <w:tcPr>
            <w:tcW w:w="670" w:type="pct"/>
            <w:tcBorders>
              <w:top w:val="nil"/>
              <w:left w:val="nil"/>
              <w:bottom w:val="nil"/>
              <w:right w:val="nil"/>
            </w:tcBorders>
            <w:vAlign w:val="center"/>
            <w:hideMark/>
          </w:tcPr>
          <w:p w14:paraId="5859613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7F27CA6" w14:textId="77777777" w:rsidR="002E0BCA" w:rsidRPr="004C4319" w:rsidRDefault="002E0BCA" w:rsidP="00377B61">
            <w:pPr>
              <w:rPr>
                <w:sz w:val="18"/>
                <w:szCs w:val="18"/>
              </w:rPr>
            </w:pPr>
            <w:r w:rsidRPr="004C4319">
              <w:rPr>
                <w:sz w:val="18"/>
                <w:szCs w:val="18"/>
              </w:rPr>
              <w:t>77</w:t>
            </w:r>
            <w:r>
              <w:rPr>
                <w:sz w:val="18"/>
                <w:szCs w:val="18"/>
              </w:rPr>
              <w:t>,</w:t>
            </w:r>
            <w:r w:rsidRPr="004C4319">
              <w:rPr>
                <w:sz w:val="18"/>
                <w:szCs w:val="18"/>
              </w:rPr>
              <w:t>046</w:t>
            </w:r>
            <w:r>
              <w:rPr>
                <w:sz w:val="18"/>
                <w:szCs w:val="18"/>
              </w:rPr>
              <w:t>.</w:t>
            </w:r>
            <w:r w:rsidRPr="004C4319">
              <w:rPr>
                <w:sz w:val="18"/>
                <w:szCs w:val="18"/>
              </w:rPr>
              <w:t>50</w:t>
            </w:r>
          </w:p>
        </w:tc>
        <w:tc>
          <w:tcPr>
            <w:tcW w:w="420" w:type="pct"/>
            <w:tcBorders>
              <w:top w:val="nil"/>
              <w:left w:val="nil"/>
              <w:bottom w:val="nil"/>
              <w:right w:val="nil"/>
            </w:tcBorders>
            <w:vAlign w:val="center"/>
            <w:hideMark/>
          </w:tcPr>
          <w:p w14:paraId="2CA4E31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CA7D94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r>
      <w:tr w:rsidR="002E0BCA" w:rsidRPr="004C4319" w14:paraId="6DD9C494" w14:textId="77777777" w:rsidTr="00377B61">
        <w:trPr>
          <w:trHeight w:val="300"/>
        </w:trPr>
        <w:tc>
          <w:tcPr>
            <w:tcW w:w="2820" w:type="pct"/>
            <w:tcBorders>
              <w:top w:val="nil"/>
              <w:left w:val="nil"/>
              <w:bottom w:val="nil"/>
              <w:right w:val="nil"/>
            </w:tcBorders>
            <w:vAlign w:val="center"/>
            <w:hideMark/>
          </w:tcPr>
          <w:p w14:paraId="64085A7B" w14:textId="77777777" w:rsidR="002E0BCA" w:rsidRPr="004C4319" w:rsidRDefault="002E0BCA" w:rsidP="00377B61">
            <w:pPr>
              <w:rPr>
                <w:sz w:val="18"/>
                <w:szCs w:val="18"/>
              </w:rPr>
            </w:pPr>
            <w:r w:rsidRPr="004C4319">
              <w:rPr>
                <w:sz w:val="18"/>
                <w:szCs w:val="18"/>
                <w:lang w:val="en-AU"/>
              </w:rPr>
              <w:t xml:space="preserve">Value of Exports. Destined to Peru. </w:t>
            </w:r>
            <w:r w:rsidRPr="004C4319">
              <w:rPr>
                <w:sz w:val="18"/>
                <w:szCs w:val="18"/>
              </w:rPr>
              <w:t>Code 604</w:t>
            </w:r>
          </w:p>
        </w:tc>
        <w:tc>
          <w:tcPr>
            <w:tcW w:w="670" w:type="pct"/>
            <w:tcBorders>
              <w:top w:val="nil"/>
              <w:left w:val="nil"/>
              <w:bottom w:val="nil"/>
              <w:right w:val="nil"/>
            </w:tcBorders>
            <w:vAlign w:val="center"/>
            <w:hideMark/>
          </w:tcPr>
          <w:p w14:paraId="2F84028B" w14:textId="77777777" w:rsidR="002E0BCA" w:rsidRPr="004C4319" w:rsidRDefault="002E0BCA" w:rsidP="00377B61">
            <w:pPr>
              <w:rPr>
                <w:sz w:val="18"/>
                <w:szCs w:val="18"/>
              </w:rPr>
            </w:pPr>
            <w:r w:rsidRPr="004C4319">
              <w:rPr>
                <w:sz w:val="18"/>
                <w:szCs w:val="18"/>
              </w:rPr>
              <w:t>31</w:t>
            </w:r>
            <w:r>
              <w:rPr>
                <w:sz w:val="18"/>
                <w:szCs w:val="18"/>
              </w:rPr>
              <w:t>,</w:t>
            </w:r>
            <w:r w:rsidRPr="004C4319">
              <w:rPr>
                <w:sz w:val="18"/>
                <w:szCs w:val="18"/>
              </w:rPr>
              <w:t>860</w:t>
            </w:r>
            <w:r>
              <w:rPr>
                <w:sz w:val="18"/>
                <w:szCs w:val="18"/>
              </w:rPr>
              <w:t>.</w:t>
            </w:r>
            <w:r w:rsidRPr="004C4319">
              <w:rPr>
                <w:sz w:val="18"/>
                <w:szCs w:val="18"/>
              </w:rPr>
              <w:t>56</w:t>
            </w:r>
          </w:p>
        </w:tc>
        <w:tc>
          <w:tcPr>
            <w:tcW w:w="670" w:type="pct"/>
            <w:tcBorders>
              <w:top w:val="nil"/>
              <w:left w:val="nil"/>
              <w:bottom w:val="nil"/>
              <w:right w:val="nil"/>
            </w:tcBorders>
            <w:vAlign w:val="center"/>
            <w:hideMark/>
          </w:tcPr>
          <w:p w14:paraId="76624A83" w14:textId="77777777" w:rsidR="002E0BCA" w:rsidRPr="004C4319" w:rsidRDefault="002E0BCA" w:rsidP="00377B61">
            <w:pPr>
              <w:rPr>
                <w:sz w:val="18"/>
                <w:szCs w:val="18"/>
              </w:rPr>
            </w:pPr>
            <w:r w:rsidRPr="004C4319">
              <w:rPr>
                <w:sz w:val="18"/>
                <w:szCs w:val="18"/>
              </w:rPr>
              <w:t>66</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3D1706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02%</w:t>
            </w:r>
          </w:p>
        </w:tc>
        <w:tc>
          <w:tcPr>
            <w:tcW w:w="420" w:type="pct"/>
            <w:tcBorders>
              <w:top w:val="nil"/>
              <w:left w:val="nil"/>
              <w:bottom w:val="nil"/>
              <w:right w:val="nil"/>
            </w:tcBorders>
            <w:vAlign w:val="center"/>
            <w:hideMark/>
          </w:tcPr>
          <w:p w14:paraId="04D155E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33948D4" w14:textId="77777777" w:rsidTr="00377B61">
        <w:trPr>
          <w:trHeight w:val="300"/>
        </w:trPr>
        <w:tc>
          <w:tcPr>
            <w:tcW w:w="2820" w:type="pct"/>
            <w:tcBorders>
              <w:top w:val="nil"/>
              <w:left w:val="nil"/>
              <w:bottom w:val="nil"/>
              <w:right w:val="nil"/>
            </w:tcBorders>
            <w:vAlign w:val="center"/>
            <w:hideMark/>
          </w:tcPr>
          <w:p w14:paraId="5657420C" w14:textId="77777777" w:rsidR="002E0BCA" w:rsidRPr="004C4319" w:rsidRDefault="002E0BCA" w:rsidP="00377B61">
            <w:pPr>
              <w:rPr>
                <w:sz w:val="18"/>
                <w:szCs w:val="18"/>
              </w:rPr>
            </w:pPr>
            <w:r w:rsidRPr="004C4319">
              <w:rPr>
                <w:sz w:val="18"/>
                <w:szCs w:val="18"/>
                <w:lang w:val="en-AU"/>
              </w:rPr>
              <w:t xml:space="preserve">Value of Exports. Destined to Pitcairn. </w:t>
            </w:r>
            <w:r w:rsidRPr="004C4319">
              <w:rPr>
                <w:sz w:val="18"/>
                <w:szCs w:val="18"/>
              </w:rPr>
              <w:t>Code 612</w:t>
            </w:r>
          </w:p>
        </w:tc>
        <w:tc>
          <w:tcPr>
            <w:tcW w:w="670" w:type="pct"/>
            <w:tcBorders>
              <w:top w:val="nil"/>
              <w:left w:val="nil"/>
              <w:bottom w:val="nil"/>
              <w:right w:val="nil"/>
            </w:tcBorders>
            <w:vAlign w:val="center"/>
            <w:hideMark/>
          </w:tcPr>
          <w:p w14:paraId="6C8DAFE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2A33B0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B1CD8F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CBBFF2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D316C0C" w14:textId="77777777" w:rsidTr="00377B61">
        <w:trPr>
          <w:trHeight w:val="300"/>
        </w:trPr>
        <w:tc>
          <w:tcPr>
            <w:tcW w:w="2820" w:type="pct"/>
            <w:tcBorders>
              <w:top w:val="nil"/>
              <w:left w:val="nil"/>
              <w:bottom w:val="nil"/>
              <w:right w:val="nil"/>
            </w:tcBorders>
            <w:vAlign w:val="center"/>
            <w:hideMark/>
          </w:tcPr>
          <w:p w14:paraId="17AB9A93"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French Polynesia</w:t>
            </w:r>
            <w:r w:rsidRPr="004C4319">
              <w:rPr>
                <w:sz w:val="18"/>
                <w:szCs w:val="18"/>
                <w:lang w:val="en-AU"/>
              </w:rPr>
              <w:t xml:space="preserve">. </w:t>
            </w:r>
            <w:r w:rsidRPr="004C4319">
              <w:rPr>
                <w:sz w:val="18"/>
                <w:szCs w:val="18"/>
              </w:rPr>
              <w:t>Code 258</w:t>
            </w:r>
          </w:p>
        </w:tc>
        <w:tc>
          <w:tcPr>
            <w:tcW w:w="670" w:type="pct"/>
            <w:tcBorders>
              <w:top w:val="nil"/>
              <w:left w:val="nil"/>
              <w:bottom w:val="nil"/>
              <w:right w:val="nil"/>
            </w:tcBorders>
            <w:vAlign w:val="center"/>
            <w:hideMark/>
          </w:tcPr>
          <w:p w14:paraId="2D55BDAA" w14:textId="77777777" w:rsidR="002E0BCA" w:rsidRPr="004C4319" w:rsidRDefault="002E0BCA" w:rsidP="00377B61">
            <w:pPr>
              <w:rPr>
                <w:sz w:val="18"/>
                <w:szCs w:val="18"/>
              </w:rPr>
            </w:pPr>
            <w:r w:rsidRPr="004C4319">
              <w:rPr>
                <w:sz w:val="18"/>
                <w:szCs w:val="18"/>
              </w:rPr>
              <w:t>146</w:t>
            </w:r>
            <w:r>
              <w:rPr>
                <w:sz w:val="18"/>
                <w:szCs w:val="18"/>
              </w:rPr>
              <w:t>.</w:t>
            </w:r>
            <w:r w:rsidRPr="004C4319">
              <w:rPr>
                <w:sz w:val="18"/>
                <w:szCs w:val="18"/>
              </w:rPr>
              <w:t>00</w:t>
            </w:r>
          </w:p>
        </w:tc>
        <w:tc>
          <w:tcPr>
            <w:tcW w:w="670" w:type="pct"/>
            <w:tcBorders>
              <w:top w:val="nil"/>
              <w:left w:val="nil"/>
              <w:bottom w:val="nil"/>
              <w:right w:val="nil"/>
            </w:tcBorders>
            <w:vAlign w:val="center"/>
            <w:hideMark/>
          </w:tcPr>
          <w:p w14:paraId="4D59E87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D370E0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422916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166A780" w14:textId="77777777" w:rsidTr="00377B61">
        <w:trPr>
          <w:trHeight w:val="300"/>
        </w:trPr>
        <w:tc>
          <w:tcPr>
            <w:tcW w:w="2820" w:type="pct"/>
            <w:tcBorders>
              <w:top w:val="nil"/>
              <w:left w:val="nil"/>
              <w:bottom w:val="nil"/>
              <w:right w:val="nil"/>
            </w:tcBorders>
            <w:vAlign w:val="center"/>
            <w:hideMark/>
          </w:tcPr>
          <w:p w14:paraId="3C0AC859" w14:textId="77777777" w:rsidR="002E0BCA" w:rsidRPr="004C4319" w:rsidRDefault="002E0BCA" w:rsidP="00377B61">
            <w:pPr>
              <w:rPr>
                <w:sz w:val="18"/>
                <w:szCs w:val="18"/>
              </w:rPr>
            </w:pPr>
            <w:r w:rsidRPr="004C4319">
              <w:rPr>
                <w:sz w:val="18"/>
                <w:szCs w:val="18"/>
                <w:lang w:val="en-AU"/>
              </w:rPr>
              <w:t xml:space="preserve">Value of Exports. Destined to Poland. </w:t>
            </w:r>
            <w:r w:rsidRPr="004C4319">
              <w:rPr>
                <w:sz w:val="18"/>
                <w:szCs w:val="18"/>
              </w:rPr>
              <w:t>Code 616</w:t>
            </w:r>
          </w:p>
        </w:tc>
        <w:tc>
          <w:tcPr>
            <w:tcW w:w="670" w:type="pct"/>
            <w:tcBorders>
              <w:top w:val="nil"/>
              <w:left w:val="nil"/>
              <w:bottom w:val="nil"/>
              <w:right w:val="nil"/>
            </w:tcBorders>
            <w:vAlign w:val="center"/>
            <w:hideMark/>
          </w:tcPr>
          <w:p w14:paraId="04B4DCD2" w14:textId="77777777" w:rsidR="002E0BCA" w:rsidRPr="004C4319" w:rsidRDefault="002E0BCA" w:rsidP="00377B61">
            <w:pPr>
              <w:rPr>
                <w:sz w:val="18"/>
                <w:szCs w:val="18"/>
              </w:rPr>
            </w:pPr>
            <w:r w:rsidRPr="004C4319">
              <w:rPr>
                <w:sz w:val="18"/>
                <w:szCs w:val="18"/>
              </w:rPr>
              <w:t>118</w:t>
            </w:r>
            <w:r>
              <w:rPr>
                <w:sz w:val="18"/>
                <w:szCs w:val="18"/>
              </w:rPr>
              <w:t>,</w:t>
            </w:r>
            <w:r w:rsidRPr="004C4319">
              <w:rPr>
                <w:sz w:val="18"/>
                <w:szCs w:val="18"/>
              </w:rPr>
              <w:t>874</w:t>
            </w:r>
            <w:r>
              <w:rPr>
                <w:sz w:val="18"/>
                <w:szCs w:val="18"/>
              </w:rPr>
              <w:t>.</w:t>
            </w:r>
            <w:r w:rsidRPr="004C4319">
              <w:rPr>
                <w:sz w:val="18"/>
                <w:szCs w:val="18"/>
              </w:rPr>
              <w:t>55</w:t>
            </w:r>
          </w:p>
        </w:tc>
        <w:tc>
          <w:tcPr>
            <w:tcW w:w="670" w:type="pct"/>
            <w:tcBorders>
              <w:top w:val="nil"/>
              <w:left w:val="nil"/>
              <w:bottom w:val="nil"/>
              <w:right w:val="nil"/>
            </w:tcBorders>
            <w:vAlign w:val="center"/>
            <w:hideMark/>
          </w:tcPr>
          <w:p w14:paraId="298819A4" w14:textId="77777777" w:rsidR="002E0BCA" w:rsidRPr="004C4319" w:rsidRDefault="002E0BCA" w:rsidP="00377B61">
            <w:pPr>
              <w:rPr>
                <w:sz w:val="18"/>
                <w:szCs w:val="18"/>
              </w:rPr>
            </w:pPr>
            <w:r w:rsidRPr="004C4319">
              <w:rPr>
                <w:sz w:val="18"/>
                <w:szCs w:val="18"/>
              </w:rPr>
              <w:t>392</w:t>
            </w:r>
            <w:r>
              <w:rPr>
                <w:sz w:val="18"/>
                <w:szCs w:val="18"/>
              </w:rPr>
              <w:t>,</w:t>
            </w:r>
            <w:r w:rsidRPr="004C4319">
              <w:rPr>
                <w:sz w:val="18"/>
                <w:szCs w:val="18"/>
              </w:rPr>
              <w:t>047</w:t>
            </w:r>
            <w:r>
              <w:rPr>
                <w:sz w:val="18"/>
                <w:szCs w:val="18"/>
              </w:rPr>
              <w:t>.</w:t>
            </w:r>
            <w:r w:rsidRPr="004C4319">
              <w:rPr>
                <w:sz w:val="18"/>
                <w:szCs w:val="18"/>
              </w:rPr>
              <w:t>35</w:t>
            </w:r>
          </w:p>
        </w:tc>
        <w:tc>
          <w:tcPr>
            <w:tcW w:w="420" w:type="pct"/>
            <w:tcBorders>
              <w:top w:val="nil"/>
              <w:left w:val="nil"/>
              <w:bottom w:val="nil"/>
              <w:right w:val="nil"/>
            </w:tcBorders>
            <w:vAlign w:val="center"/>
            <w:hideMark/>
          </w:tcPr>
          <w:p w14:paraId="654C68A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06%</w:t>
            </w:r>
          </w:p>
        </w:tc>
        <w:tc>
          <w:tcPr>
            <w:tcW w:w="420" w:type="pct"/>
            <w:tcBorders>
              <w:top w:val="nil"/>
              <w:left w:val="nil"/>
              <w:bottom w:val="nil"/>
              <w:right w:val="nil"/>
            </w:tcBorders>
            <w:vAlign w:val="center"/>
            <w:hideMark/>
          </w:tcPr>
          <w:p w14:paraId="3F57410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20%</w:t>
            </w:r>
          </w:p>
        </w:tc>
      </w:tr>
      <w:tr w:rsidR="002E0BCA" w:rsidRPr="004C4319" w14:paraId="40914744" w14:textId="77777777" w:rsidTr="00377B61">
        <w:trPr>
          <w:trHeight w:val="300"/>
        </w:trPr>
        <w:tc>
          <w:tcPr>
            <w:tcW w:w="2820" w:type="pct"/>
            <w:tcBorders>
              <w:top w:val="nil"/>
              <w:left w:val="nil"/>
              <w:bottom w:val="nil"/>
              <w:right w:val="nil"/>
            </w:tcBorders>
            <w:vAlign w:val="center"/>
            <w:hideMark/>
          </w:tcPr>
          <w:p w14:paraId="2A3499F1" w14:textId="77777777" w:rsidR="002E0BCA" w:rsidRPr="004C4319" w:rsidRDefault="002E0BCA" w:rsidP="00377B61">
            <w:pPr>
              <w:rPr>
                <w:sz w:val="18"/>
                <w:szCs w:val="18"/>
                <w:lang w:val="fr-FR"/>
              </w:rPr>
            </w:pPr>
            <w:r w:rsidRPr="004C4319">
              <w:rPr>
                <w:sz w:val="18"/>
                <w:szCs w:val="18"/>
                <w:lang w:val="en-AU"/>
              </w:rPr>
              <w:t xml:space="preserve">Value of Exports. Destined to Portugal. </w:t>
            </w:r>
            <w:r>
              <w:rPr>
                <w:sz w:val="18"/>
                <w:szCs w:val="18"/>
                <w:lang w:val="fr-FR"/>
              </w:rPr>
              <w:t>Code</w:t>
            </w:r>
            <w:r w:rsidRPr="004C4319">
              <w:rPr>
                <w:sz w:val="18"/>
                <w:szCs w:val="18"/>
                <w:lang w:val="fr-FR"/>
              </w:rPr>
              <w:t xml:space="preserve"> 620</w:t>
            </w:r>
          </w:p>
        </w:tc>
        <w:tc>
          <w:tcPr>
            <w:tcW w:w="670" w:type="pct"/>
            <w:tcBorders>
              <w:top w:val="nil"/>
              <w:left w:val="nil"/>
              <w:bottom w:val="nil"/>
              <w:right w:val="nil"/>
            </w:tcBorders>
            <w:vAlign w:val="center"/>
            <w:hideMark/>
          </w:tcPr>
          <w:p w14:paraId="3F026E1F" w14:textId="77777777" w:rsidR="002E0BCA" w:rsidRPr="004C4319" w:rsidRDefault="002E0BCA" w:rsidP="00377B61">
            <w:pPr>
              <w:rPr>
                <w:sz w:val="18"/>
                <w:szCs w:val="18"/>
              </w:rPr>
            </w:pPr>
            <w:r w:rsidRPr="004C4319">
              <w:rPr>
                <w:sz w:val="18"/>
                <w:szCs w:val="18"/>
              </w:rPr>
              <w:t>213</w:t>
            </w:r>
            <w:r>
              <w:rPr>
                <w:sz w:val="18"/>
                <w:szCs w:val="18"/>
              </w:rPr>
              <w:t>,</w:t>
            </w:r>
            <w:r w:rsidRPr="004C4319">
              <w:rPr>
                <w:sz w:val="18"/>
                <w:szCs w:val="18"/>
              </w:rPr>
              <w:t>258</w:t>
            </w:r>
            <w:r>
              <w:rPr>
                <w:sz w:val="18"/>
                <w:szCs w:val="18"/>
              </w:rPr>
              <w:t>.</w:t>
            </w:r>
            <w:r w:rsidRPr="004C4319">
              <w:rPr>
                <w:sz w:val="18"/>
                <w:szCs w:val="18"/>
              </w:rPr>
              <w:t>61</w:t>
            </w:r>
          </w:p>
        </w:tc>
        <w:tc>
          <w:tcPr>
            <w:tcW w:w="670" w:type="pct"/>
            <w:tcBorders>
              <w:top w:val="nil"/>
              <w:left w:val="nil"/>
              <w:bottom w:val="nil"/>
              <w:right w:val="nil"/>
            </w:tcBorders>
            <w:vAlign w:val="center"/>
            <w:hideMark/>
          </w:tcPr>
          <w:p w14:paraId="5B475E3F"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180</w:t>
            </w:r>
            <w:r>
              <w:rPr>
                <w:sz w:val="18"/>
                <w:szCs w:val="18"/>
              </w:rPr>
              <w:t>,</w:t>
            </w:r>
            <w:r w:rsidRPr="004C4319">
              <w:rPr>
                <w:sz w:val="18"/>
                <w:szCs w:val="18"/>
              </w:rPr>
              <w:t>338</w:t>
            </w:r>
            <w:r>
              <w:rPr>
                <w:sz w:val="18"/>
                <w:szCs w:val="18"/>
              </w:rPr>
              <w:t>.</w:t>
            </w:r>
            <w:r w:rsidRPr="004C4319">
              <w:rPr>
                <w:sz w:val="18"/>
                <w:szCs w:val="18"/>
              </w:rPr>
              <w:t>62</w:t>
            </w:r>
          </w:p>
        </w:tc>
        <w:tc>
          <w:tcPr>
            <w:tcW w:w="420" w:type="pct"/>
            <w:tcBorders>
              <w:top w:val="nil"/>
              <w:left w:val="nil"/>
              <w:bottom w:val="nil"/>
              <w:right w:val="nil"/>
            </w:tcBorders>
            <w:vAlign w:val="center"/>
            <w:hideMark/>
          </w:tcPr>
          <w:p w14:paraId="5BF77F8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11%</w:t>
            </w:r>
          </w:p>
        </w:tc>
        <w:tc>
          <w:tcPr>
            <w:tcW w:w="420" w:type="pct"/>
            <w:tcBorders>
              <w:top w:val="nil"/>
              <w:left w:val="nil"/>
              <w:bottom w:val="nil"/>
              <w:right w:val="nil"/>
            </w:tcBorders>
            <w:vAlign w:val="center"/>
            <w:hideMark/>
          </w:tcPr>
          <w:p w14:paraId="40E587A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60%</w:t>
            </w:r>
          </w:p>
        </w:tc>
      </w:tr>
      <w:tr w:rsidR="002E0BCA" w:rsidRPr="004C4319" w14:paraId="1A495560" w14:textId="77777777" w:rsidTr="00377B61">
        <w:trPr>
          <w:trHeight w:val="300"/>
        </w:trPr>
        <w:tc>
          <w:tcPr>
            <w:tcW w:w="2820" w:type="pct"/>
            <w:tcBorders>
              <w:top w:val="nil"/>
              <w:left w:val="nil"/>
              <w:bottom w:val="nil"/>
              <w:right w:val="nil"/>
            </w:tcBorders>
            <w:vAlign w:val="center"/>
            <w:hideMark/>
          </w:tcPr>
          <w:p w14:paraId="2067C762" w14:textId="77777777" w:rsidR="002E0BCA" w:rsidRPr="004C4319" w:rsidRDefault="002E0BCA" w:rsidP="00377B61">
            <w:pPr>
              <w:rPr>
                <w:sz w:val="18"/>
                <w:szCs w:val="18"/>
              </w:rPr>
            </w:pPr>
            <w:r w:rsidRPr="004C4319">
              <w:rPr>
                <w:sz w:val="18"/>
                <w:szCs w:val="18"/>
                <w:lang w:val="en-AU"/>
              </w:rPr>
              <w:t xml:space="preserve">Value of Exports. Destined to Puerto Rico. </w:t>
            </w:r>
            <w:r w:rsidRPr="004C4319">
              <w:rPr>
                <w:sz w:val="18"/>
                <w:szCs w:val="18"/>
              </w:rPr>
              <w:t>Code 630</w:t>
            </w:r>
          </w:p>
        </w:tc>
        <w:tc>
          <w:tcPr>
            <w:tcW w:w="670" w:type="pct"/>
            <w:tcBorders>
              <w:top w:val="nil"/>
              <w:left w:val="nil"/>
              <w:bottom w:val="nil"/>
              <w:right w:val="nil"/>
            </w:tcBorders>
            <w:vAlign w:val="center"/>
            <w:hideMark/>
          </w:tcPr>
          <w:p w14:paraId="4858BF9C"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508</w:t>
            </w:r>
            <w:r>
              <w:rPr>
                <w:sz w:val="18"/>
                <w:szCs w:val="18"/>
              </w:rPr>
              <w:t>.</w:t>
            </w:r>
            <w:r w:rsidRPr="004C4319">
              <w:rPr>
                <w:sz w:val="18"/>
                <w:szCs w:val="18"/>
              </w:rPr>
              <w:t>98</w:t>
            </w:r>
          </w:p>
        </w:tc>
        <w:tc>
          <w:tcPr>
            <w:tcW w:w="670" w:type="pct"/>
            <w:tcBorders>
              <w:top w:val="nil"/>
              <w:left w:val="nil"/>
              <w:bottom w:val="nil"/>
              <w:right w:val="nil"/>
            </w:tcBorders>
            <w:vAlign w:val="center"/>
            <w:hideMark/>
          </w:tcPr>
          <w:p w14:paraId="0FBBA8AE" w14:textId="77777777" w:rsidR="002E0BCA" w:rsidRPr="004C4319" w:rsidRDefault="002E0BCA" w:rsidP="00377B61">
            <w:pPr>
              <w:rPr>
                <w:sz w:val="18"/>
                <w:szCs w:val="18"/>
              </w:rPr>
            </w:pPr>
            <w:r w:rsidRPr="004C4319">
              <w:rPr>
                <w:sz w:val="18"/>
                <w:szCs w:val="18"/>
              </w:rPr>
              <w:t>706</w:t>
            </w:r>
            <w:r>
              <w:rPr>
                <w:sz w:val="18"/>
                <w:szCs w:val="18"/>
              </w:rPr>
              <w:t>.</w:t>
            </w:r>
            <w:r w:rsidRPr="004C4319">
              <w:rPr>
                <w:sz w:val="18"/>
                <w:szCs w:val="18"/>
              </w:rPr>
              <w:t>19</w:t>
            </w:r>
          </w:p>
        </w:tc>
        <w:tc>
          <w:tcPr>
            <w:tcW w:w="420" w:type="pct"/>
            <w:tcBorders>
              <w:top w:val="nil"/>
              <w:left w:val="nil"/>
              <w:bottom w:val="nil"/>
              <w:right w:val="nil"/>
            </w:tcBorders>
            <w:vAlign w:val="center"/>
            <w:hideMark/>
          </w:tcPr>
          <w:p w14:paraId="2D42C8F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625916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B7B0B32" w14:textId="77777777" w:rsidTr="00377B61">
        <w:trPr>
          <w:trHeight w:val="300"/>
        </w:trPr>
        <w:tc>
          <w:tcPr>
            <w:tcW w:w="2820" w:type="pct"/>
            <w:tcBorders>
              <w:top w:val="nil"/>
              <w:left w:val="nil"/>
              <w:bottom w:val="nil"/>
              <w:right w:val="nil"/>
            </w:tcBorders>
            <w:vAlign w:val="center"/>
            <w:hideMark/>
          </w:tcPr>
          <w:p w14:paraId="0A5CF5B5" w14:textId="77777777" w:rsidR="002E0BCA" w:rsidRPr="004C4319" w:rsidRDefault="002E0BCA" w:rsidP="00377B61">
            <w:pPr>
              <w:rPr>
                <w:sz w:val="18"/>
                <w:szCs w:val="18"/>
              </w:rPr>
            </w:pPr>
            <w:r w:rsidRPr="004C4319">
              <w:rPr>
                <w:sz w:val="18"/>
                <w:szCs w:val="18"/>
                <w:lang w:val="en-AU"/>
              </w:rPr>
              <w:t xml:space="preserve">Value of Exports. Destined to Qatar. </w:t>
            </w:r>
            <w:r w:rsidRPr="004C4319">
              <w:rPr>
                <w:sz w:val="18"/>
                <w:szCs w:val="18"/>
              </w:rPr>
              <w:t>Code 634</w:t>
            </w:r>
          </w:p>
        </w:tc>
        <w:tc>
          <w:tcPr>
            <w:tcW w:w="670" w:type="pct"/>
            <w:tcBorders>
              <w:top w:val="nil"/>
              <w:left w:val="nil"/>
              <w:bottom w:val="nil"/>
              <w:right w:val="nil"/>
            </w:tcBorders>
            <w:vAlign w:val="center"/>
            <w:hideMark/>
          </w:tcPr>
          <w:p w14:paraId="2B4ACC37" w14:textId="77777777" w:rsidR="002E0BCA" w:rsidRPr="004C4319" w:rsidRDefault="002E0BCA" w:rsidP="00377B61">
            <w:pPr>
              <w:rPr>
                <w:sz w:val="18"/>
                <w:szCs w:val="18"/>
              </w:rPr>
            </w:pPr>
            <w:r w:rsidRPr="004C4319">
              <w:rPr>
                <w:sz w:val="18"/>
                <w:szCs w:val="18"/>
              </w:rPr>
              <w:t>24</w:t>
            </w:r>
            <w:r>
              <w:rPr>
                <w:sz w:val="18"/>
                <w:szCs w:val="18"/>
              </w:rPr>
              <w:t>,</w:t>
            </w:r>
            <w:r w:rsidRPr="004C4319">
              <w:rPr>
                <w:sz w:val="18"/>
                <w:szCs w:val="18"/>
              </w:rPr>
              <w:t>316</w:t>
            </w:r>
            <w:r>
              <w:rPr>
                <w:sz w:val="18"/>
                <w:szCs w:val="18"/>
              </w:rPr>
              <w:t>.</w:t>
            </w:r>
            <w:r w:rsidRPr="004C4319">
              <w:rPr>
                <w:sz w:val="18"/>
                <w:szCs w:val="18"/>
              </w:rPr>
              <w:t>97</w:t>
            </w:r>
          </w:p>
        </w:tc>
        <w:tc>
          <w:tcPr>
            <w:tcW w:w="670" w:type="pct"/>
            <w:tcBorders>
              <w:top w:val="nil"/>
              <w:left w:val="nil"/>
              <w:bottom w:val="nil"/>
              <w:right w:val="nil"/>
            </w:tcBorders>
            <w:vAlign w:val="center"/>
            <w:hideMark/>
          </w:tcPr>
          <w:p w14:paraId="6F891AF1" w14:textId="77777777" w:rsidR="002E0BCA" w:rsidRPr="004C4319" w:rsidRDefault="002E0BCA" w:rsidP="00377B61">
            <w:pPr>
              <w:rPr>
                <w:sz w:val="18"/>
                <w:szCs w:val="18"/>
              </w:rPr>
            </w:pPr>
            <w:r w:rsidRPr="004C4319">
              <w:rPr>
                <w:sz w:val="18"/>
                <w:szCs w:val="18"/>
              </w:rPr>
              <w:t>84</w:t>
            </w:r>
            <w:r>
              <w:rPr>
                <w:sz w:val="18"/>
                <w:szCs w:val="18"/>
              </w:rPr>
              <w:t>,</w:t>
            </w:r>
            <w:r w:rsidRPr="004C4319">
              <w:rPr>
                <w:sz w:val="18"/>
                <w:szCs w:val="18"/>
              </w:rPr>
              <w:t>447</w:t>
            </w:r>
            <w:r>
              <w:rPr>
                <w:sz w:val="18"/>
                <w:szCs w:val="18"/>
              </w:rPr>
              <w:t>.</w:t>
            </w:r>
            <w:r w:rsidRPr="004C4319">
              <w:rPr>
                <w:sz w:val="18"/>
                <w:szCs w:val="18"/>
              </w:rPr>
              <w:t>61</w:t>
            </w:r>
          </w:p>
        </w:tc>
        <w:tc>
          <w:tcPr>
            <w:tcW w:w="420" w:type="pct"/>
            <w:tcBorders>
              <w:top w:val="nil"/>
              <w:left w:val="nil"/>
              <w:bottom w:val="nil"/>
              <w:right w:val="nil"/>
            </w:tcBorders>
            <w:vAlign w:val="center"/>
            <w:hideMark/>
          </w:tcPr>
          <w:p w14:paraId="79DB7BE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c>
          <w:tcPr>
            <w:tcW w:w="420" w:type="pct"/>
            <w:tcBorders>
              <w:top w:val="nil"/>
              <w:left w:val="nil"/>
              <w:bottom w:val="nil"/>
              <w:right w:val="nil"/>
            </w:tcBorders>
            <w:vAlign w:val="center"/>
            <w:hideMark/>
          </w:tcPr>
          <w:p w14:paraId="742CF33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r>
      <w:tr w:rsidR="002E0BCA" w:rsidRPr="004C4319" w14:paraId="30222C70" w14:textId="77777777" w:rsidTr="00377B61">
        <w:trPr>
          <w:trHeight w:val="300"/>
        </w:trPr>
        <w:tc>
          <w:tcPr>
            <w:tcW w:w="2820" w:type="pct"/>
            <w:tcBorders>
              <w:top w:val="nil"/>
              <w:left w:val="nil"/>
              <w:bottom w:val="nil"/>
              <w:right w:val="nil"/>
            </w:tcBorders>
            <w:vAlign w:val="center"/>
            <w:hideMark/>
          </w:tcPr>
          <w:p w14:paraId="3A69805D" w14:textId="77777777" w:rsidR="002E0BCA" w:rsidRPr="004C4319" w:rsidRDefault="002E0BCA" w:rsidP="00377B61">
            <w:pPr>
              <w:rPr>
                <w:sz w:val="18"/>
                <w:szCs w:val="18"/>
              </w:rPr>
            </w:pPr>
            <w:r w:rsidRPr="004C4319">
              <w:rPr>
                <w:sz w:val="18"/>
                <w:szCs w:val="18"/>
                <w:lang w:val="en-AU"/>
              </w:rPr>
              <w:t xml:space="preserve">Value of Exports. Destined to Polar Regions. </w:t>
            </w:r>
            <w:r w:rsidRPr="004C4319">
              <w:rPr>
                <w:sz w:val="18"/>
                <w:szCs w:val="18"/>
              </w:rPr>
              <w:t>Code 908</w:t>
            </w:r>
          </w:p>
        </w:tc>
        <w:tc>
          <w:tcPr>
            <w:tcW w:w="670" w:type="pct"/>
            <w:tcBorders>
              <w:top w:val="nil"/>
              <w:left w:val="nil"/>
              <w:bottom w:val="nil"/>
              <w:right w:val="nil"/>
            </w:tcBorders>
            <w:vAlign w:val="center"/>
            <w:hideMark/>
          </w:tcPr>
          <w:p w14:paraId="7C6E4BB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E5BCD2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2DB109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918312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F802822" w14:textId="77777777" w:rsidTr="00377B61">
        <w:trPr>
          <w:trHeight w:val="300"/>
        </w:trPr>
        <w:tc>
          <w:tcPr>
            <w:tcW w:w="2820" w:type="pct"/>
            <w:tcBorders>
              <w:top w:val="nil"/>
              <w:left w:val="nil"/>
              <w:bottom w:val="nil"/>
              <w:right w:val="nil"/>
            </w:tcBorders>
            <w:vAlign w:val="center"/>
            <w:hideMark/>
          </w:tcPr>
          <w:p w14:paraId="2A0F8FFE" w14:textId="77777777" w:rsidR="002E0BCA" w:rsidRPr="004C4319" w:rsidRDefault="002E0BCA" w:rsidP="00377B61">
            <w:pPr>
              <w:rPr>
                <w:sz w:val="18"/>
                <w:szCs w:val="18"/>
              </w:rPr>
            </w:pPr>
            <w:r w:rsidRPr="004C4319">
              <w:rPr>
                <w:sz w:val="18"/>
                <w:szCs w:val="18"/>
                <w:lang w:val="en-AU"/>
              </w:rPr>
              <w:t xml:space="preserve">Value of Exports. Destined to Réunion. </w:t>
            </w:r>
            <w:r w:rsidRPr="004C4319">
              <w:rPr>
                <w:sz w:val="18"/>
                <w:szCs w:val="18"/>
              </w:rPr>
              <w:t>Code 638</w:t>
            </w:r>
          </w:p>
        </w:tc>
        <w:tc>
          <w:tcPr>
            <w:tcW w:w="670" w:type="pct"/>
            <w:tcBorders>
              <w:top w:val="nil"/>
              <w:left w:val="nil"/>
              <w:bottom w:val="nil"/>
              <w:right w:val="nil"/>
            </w:tcBorders>
            <w:vAlign w:val="center"/>
            <w:hideMark/>
          </w:tcPr>
          <w:p w14:paraId="3213CBC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3C7E711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9C504E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659D65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D2F09AE" w14:textId="77777777" w:rsidTr="00377B61">
        <w:trPr>
          <w:trHeight w:val="300"/>
        </w:trPr>
        <w:tc>
          <w:tcPr>
            <w:tcW w:w="2820" w:type="pct"/>
            <w:tcBorders>
              <w:top w:val="nil"/>
              <w:left w:val="nil"/>
              <w:bottom w:val="nil"/>
              <w:right w:val="nil"/>
            </w:tcBorders>
            <w:vAlign w:val="center"/>
            <w:hideMark/>
          </w:tcPr>
          <w:p w14:paraId="22909577" w14:textId="77777777" w:rsidR="002E0BCA" w:rsidRPr="004C4319" w:rsidRDefault="002E0BCA" w:rsidP="00377B61">
            <w:pPr>
              <w:rPr>
                <w:sz w:val="18"/>
                <w:szCs w:val="18"/>
              </w:rPr>
            </w:pPr>
            <w:r w:rsidRPr="004C4319">
              <w:rPr>
                <w:sz w:val="18"/>
                <w:szCs w:val="18"/>
                <w:lang w:val="en-AU"/>
              </w:rPr>
              <w:t xml:space="preserve">Value of Exports. Destined to Romania. </w:t>
            </w:r>
            <w:r w:rsidRPr="004C4319">
              <w:rPr>
                <w:sz w:val="18"/>
                <w:szCs w:val="18"/>
              </w:rPr>
              <w:t>Code 642</w:t>
            </w:r>
          </w:p>
        </w:tc>
        <w:tc>
          <w:tcPr>
            <w:tcW w:w="670" w:type="pct"/>
            <w:tcBorders>
              <w:top w:val="nil"/>
              <w:left w:val="nil"/>
              <w:bottom w:val="nil"/>
              <w:right w:val="nil"/>
            </w:tcBorders>
            <w:vAlign w:val="center"/>
            <w:hideMark/>
          </w:tcPr>
          <w:p w14:paraId="1FC2CC7A" w14:textId="77777777" w:rsidR="002E0BCA" w:rsidRPr="004C4319" w:rsidRDefault="002E0BCA" w:rsidP="00377B61">
            <w:pPr>
              <w:rPr>
                <w:sz w:val="18"/>
                <w:szCs w:val="18"/>
              </w:rPr>
            </w:pPr>
            <w:r w:rsidRPr="004C4319">
              <w:rPr>
                <w:sz w:val="18"/>
                <w:szCs w:val="18"/>
              </w:rPr>
              <w:t>78</w:t>
            </w:r>
            <w:r>
              <w:rPr>
                <w:sz w:val="18"/>
                <w:szCs w:val="18"/>
              </w:rPr>
              <w:t>,</w:t>
            </w:r>
            <w:r w:rsidRPr="004C4319">
              <w:rPr>
                <w:sz w:val="18"/>
                <w:szCs w:val="18"/>
              </w:rPr>
              <w:t>556</w:t>
            </w:r>
            <w:r>
              <w:rPr>
                <w:sz w:val="18"/>
                <w:szCs w:val="18"/>
              </w:rPr>
              <w:t>.</w:t>
            </w:r>
            <w:r w:rsidRPr="004C4319">
              <w:rPr>
                <w:sz w:val="18"/>
                <w:szCs w:val="18"/>
              </w:rPr>
              <w:t>95</w:t>
            </w:r>
          </w:p>
        </w:tc>
        <w:tc>
          <w:tcPr>
            <w:tcW w:w="670" w:type="pct"/>
            <w:tcBorders>
              <w:top w:val="nil"/>
              <w:left w:val="nil"/>
              <w:bottom w:val="nil"/>
              <w:right w:val="nil"/>
            </w:tcBorders>
            <w:vAlign w:val="center"/>
            <w:hideMark/>
          </w:tcPr>
          <w:p w14:paraId="0F2B1A6C" w14:textId="77777777" w:rsidR="002E0BCA" w:rsidRPr="004C4319" w:rsidRDefault="002E0BCA" w:rsidP="00377B61">
            <w:pPr>
              <w:rPr>
                <w:sz w:val="18"/>
                <w:szCs w:val="18"/>
              </w:rPr>
            </w:pPr>
            <w:r w:rsidRPr="004C4319">
              <w:rPr>
                <w:sz w:val="18"/>
                <w:szCs w:val="18"/>
              </w:rPr>
              <w:t>549</w:t>
            </w:r>
            <w:r>
              <w:rPr>
                <w:sz w:val="18"/>
                <w:szCs w:val="18"/>
              </w:rPr>
              <w:t>,</w:t>
            </w:r>
            <w:r w:rsidRPr="004C4319">
              <w:rPr>
                <w:sz w:val="18"/>
                <w:szCs w:val="18"/>
              </w:rPr>
              <w:t>488</w:t>
            </w:r>
            <w:r>
              <w:rPr>
                <w:sz w:val="18"/>
                <w:szCs w:val="18"/>
              </w:rPr>
              <w:t>.</w:t>
            </w:r>
            <w:r w:rsidRPr="004C4319">
              <w:rPr>
                <w:sz w:val="18"/>
                <w:szCs w:val="18"/>
              </w:rPr>
              <w:t>43</w:t>
            </w:r>
          </w:p>
        </w:tc>
        <w:tc>
          <w:tcPr>
            <w:tcW w:w="420" w:type="pct"/>
            <w:tcBorders>
              <w:top w:val="nil"/>
              <w:left w:val="nil"/>
              <w:bottom w:val="nil"/>
              <w:right w:val="nil"/>
            </w:tcBorders>
            <w:vAlign w:val="center"/>
            <w:hideMark/>
          </w:tcPr>
          <w:p w14:paraId="03A15A4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c>
          <w:tcPr>
            <w:tcW w:w="420" w:type="pct"/>
            <w:tcBorders>
              <w:top w:val="nil"/>
              <w:left w:val="nil"/>
              <w:bottom w:val="nil"/>
              <w:right w:val="nil"/>
            </w:tcBorders>
            <w:vAlign w:val="center"/>
            <w:hideMark/>
          </w:tcPr>
          <w:p w14:paraId="6010523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28%</w:t>
            </w:r>
          </w:p>
        </w:tc>
      </w:tr>
      <w:tr w:rsidR="002E0BCA" w:rsidRPr="004C4319" w14:paraId="47EC6A50" w14:textId="77777777" w:rsidTr="00377B61">
        <w:trPr>
          <w:trHeight w:val="300"/>
        </w:trPr>
        <w:tc>
          <w:tcPr>
            <w:tcW w:w="2820" w:type="pct"/>
            <w:tcBorders>
              <w:top w:val="nil"/>
              <w:left w:val="nil"/>
              <w:bottom w:val="nil"/>
              <w:right w:val="nil"/>
            </w:tcBorders>
            <w:vAlign w:val="center"/>
            <w:hideMark/>
          </w:tcPr>
          <w:p w14:paraId="40934229" w14:textId="77777777" w:rsidR="002E0BCA" w:rsidRPr="004C4319" w:rsidRDefault="002E0BCA" w:rsidP="00377B61">
            <w:pPr>
              <w:rPr>
                <w:sz w:val="18"/>
                <w:szCs w:val="18"/>
              </w:rPr>
            </w:pPr>
            <w:r w:rsidRPr="004C4319">
              <w:rPr>
                <w:sz w:val="18"/>
                <w:szCs w:val="18"/>
                <w:lang w:val="en-AU"/>
              </w:rPr>
              <w:t xml:space="preserve">Value of Exports. Destined to Russia. </w:t>
            </w:r>
            <w:r w:rsidRPr="004C4319">
              <w:rPr>
                <w:sz w:val="18"/>
                <w:szCs w:val="18"/>
              </w:rPr>
              <w:t>Code 643</w:t>
            </w:r>
          </w:p>
        </w:tc>
        <w:tc>
          <w:tcPr>
            <w:tcW w:w="670" w:type="pct"/>
            <w:tcBorders>
              <w:top w:val="nil"/>
              <w:left w:val="nil"/>
              <w:bottom w:val="nil"/>
              <w:right w:val="nil"/>
            </w:tcBorders>
            <w:vAlign w:val="center"/>
            <w:hideMark/>
          </w:tcPr>
          <w:p w14:paraId="6C5DF2BD" w14:textId="77777777" w:rsidR="002E0BCA" w:rsidRPr="004C4319" w:rsidRDefault="002E0BCA" w:rsidP="00377B61">
            <w:pPr>
              <w:rPr>
                <w:sz w:val="18"/>
                <w:szCs w:val="18"/>
              </w:rPr>
            </w:pPr>
            <w:r w:rsidRPr="004C4319">
              <w:rPr>
                <w:sz w:val="18"/>
                <w:szCs w:val="18"/>
              </w:rPr>
              <w:t>225</w:t>
            </w:r>
            <w:r>
              <w:rPr>
                <w:sz w:val="18"/>
                <w:szCs w:val="18"/>
              </w:rPr>
              <w:t>,</w:t>
            </w:r>
            <w:r w:rsidRPr="004C4319">
              <w:rPr>
                <w:sz w:val="18"/>
                <w:szCs w:val="18"/>
              </w:rPr>
              <w:t>514</w:t>
            </w:r>
            <w:r>
              <w:rPr>
                <w:sz w:val="18"/>
                <w:szCs w:val="18"/>
              </w:rPr>
              <w:t>.</w:t>
            </w:r>
            <w:r w:rsidRPr="004C4319">
              <w:rPr>
                <w:sz w:val="18"/>
                <w:szCs w:val="18"/>
              </w:rPr>
              <w:t>11</w:t>
            </w:r>
          </w:p>
        </w:tc>
        <w:tc>
          <w:tcPr>
            <w:tcW w:w="670" w:type="pct"/>
            <w:tcBorders>
              <w:top w:val="nil"/>
              <w:left w:val="nil"/>
              <w:bottom w:val="nil"/>
              <w:right w:val="nil"/>
            </w:tcBorders>
            <w:vAlign w:val="center"/>
            <w:hideMark/>
          </w:tcPr>
          <w:p w14:paraId="6B362050" w14:textId="77777777" w:rsidR="002E0BCA" w:rsidRPr="004C4319" w:rsidRDefault="002E0BCA" w:rsidP="00377B61">
            <w:pPr>
              <w:rPr>
                <w:sz w:val="18"/>
                <w:szCs w:val="18"/>
              </w:rPr>
            </w:pPr>
            <w:r w:rsidRPr="004C4319">
              <w:rPr>
                <w:sz w:val="18"/>
                <w:szCs w:val="18"/>
              </w:rPr>
              <w:t>15</w:t>
            </w:r>
            <w:r>
              <w:rPr>
                <w:sz w:val="18"/>
                <w:szCs w:val="18"/>
              </w:rPr>
              <w:t>,</w:t>
            </w:r>
            <w:r w:rsidRPr="004C4319">
              <w:rPr>
                <w:sz w:val="18"/>
                <w:szCs w:val="18"/>
              </w:rPr>
              <w:t>785</w:t>
            </w:r>
            <w:r>
              <w:rPr>
                <w:sz w:val="18"/>
                <w:szCs w:val="18"/>
              </w:rPr>
              <w:t>.</w:t>
            </w:r>
            <w:r w:rsidRPr="004C4319">
              <w:rPr>
                <w:sz w:val="18"/>
                <w:szCs w:val="18"/>
              </w:rPr>
              <w:t>64</w:t>
            </w:r>
          </w:p>
        </w:tc>
        <w:tc>
          <w:tcPr>
            <w:tcW w:w="420" w:type="pct"/>
            <w:tcBorders>
              <w:top w:val="nil"/>
              <w:left w:val="nil"/>
              <w:bottom w:val="nil"/>
              <w:right w:val="nil"/>
            </w:tcBorders>
            <w:vAlign w:val="center"/>
            <w:hideMark/>
          </w:tcPr>
          <w:p w14:paraId="16828D6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12%</w:t>
            </w:r>
          </w:p>
        </w:tc>
        <w:tc>
          <w:tcPr>
            <w:tcW w:w="420" w:type="pct"/>
            <w:tcBorders>
              <w:top w:val="nil"/>
              <w:left w:val="nil"/>
              <w:bottom w:val="nil"/>
              <w:right w:val="nil"/>
            </w:tcBorders>
            <w:vAlign w:val="center"/>
            <w:hideMark/>
          </w:tcPr>
          <w:p w14:paraId="2976A6D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r>
      <w:tr w:rsidR="002E0BCA" w:rsidRPr="004C4319" w14:paraId="51A66BF9" w14:textId="77777777" w:rsidTr="00377B61">
        <w:trPr>
          <w:trHeight w:val="300"/>
        </w:trPr>
        <w:tc>
          <w:tcPr>
            <w:tcW w:w="2820" w:type="pct"/>
            <w:tcBorders>
              <w:top w:val="nil"/>
              <w:left w:val="nil"/>
              <w:bottom w:val="nil"/>
              <w:right w:val="nil"/>
            </w:tcBorders>
            <w:vAlign w:val="center"/>
            <w:hideMark/>
          </w:tcPr>
          <w:p w14:paraId="53B76CD5" w14:textId="77777777" w:rsidR="002E0BCA" w:rsidRPr="004C4319" w:rsidRDefault="002E0BCA" w:rsidP="00377B61">
            <w:pPr>
              <w:rPr>
                <w:sz w:val="18"/>
                <w:szCs w:val="18"/>
              </w:rPr>
            </w:pPr>
            <w:r w:rsidRPr="004C4319">
              <w:rPr>
                <w:sz w:val="18"/>
                <w:szCs w:val="18"/>
                <w:lang w:val="en-AU"/>
              </w:rPr>
              <w:lastRenderedPageBreak/>
              <w:t xml:space="preserve">Value of Exports. Destined to Rwanda. </w:t>
            </w:r>
            <w:r w:rsidRPr="004C4319">
              <w:rPr>
                <w:sz w:val="18"/>
                <w:szCs w:val="18"/>
              </w:rPr>
              <w:t>Code 646</w:t>
            </w:r>
          </w:p>
        </w:tc>
        <w:tc>
          <w:tcPr>
            <w:tcW w:w="670" w:type="pct"/>
            <w:tcBorders>
              <w:top w:val="nil"/>
              <w:left w:val="nil"/>
              <w:bottom w:val="nil"/>
              <w:right w:val="nil"/>
            </w:tcBorders>
            <w:vAlign w:val="center"/>
            <w:hideMark/>
          </w:tcPr>
          <w:p w14:paraId="3ED70531"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108</w:t>
            </w:r>
            <w:r>
              <w:rPr>
                <w:sz w:val="18"/>
                <w:szCs w:val="18"/>
              </w:rPr>
              <w:t>.</w:t>
            </w:r>
            <w:r w:rsidRPr="004C4319">
              <w:rPr>
                <w:sz w:val="18"/>
                <w:szCs w:val="18"/>
              </w:rPr>
              <w:t>00</w:t>
            </w:r>
          </w:p>
        </w:tc>
        <w:tc>
          <w:tcPr>
            <w:tcW w:w="670" w:type="pct"/>
            <w:tcBorders>
              <w:top w:val="nil"/>
              <w:left w:val="nil"/>
              <w:bottom w:val="nil"/>
              <w:right w:val="nil"/>
            </w:tcBorders>
            <w:vAlign w:val="center"/>
            <w:hideMark/>
          </w:tcPr>
          <w:p w14:paraId="59EEEC29" w14:textId="77777777" w:rsidR="002E0BCA" w:rsidRPr="004C4319" w:rsidRDefault="002E0BCA" w:rsidP="00377B61">
            <w:pPr>
              <w:rPr>
                <w:sz w:val="18"/>
                <w:szCs w:val="18"/>
              </w:rPr>
            </w:pPr>
            <w:r w:rsidRPr="004C4319">
              <w:rPr>
                <w:sz w:val="18"/>
                <w:szCs w:val="18"/>
              </w:rPr>
              <w:t>11</w:t>
            </w:r>
            <w:r>
              <w:rPr>
                <w:sz w:val="18"/>
                <w:szCs w:val="18"/>
              </w:rPr>
              <w:t>,</w:t>
            </w:r>
            <w:r w:rsidRPr="004C4319">
              <w:rPr>
                <w:sz w:val="18"/>
                <w:szCs w:val="18"/>
              </w:rPr>
              <w:t>468</w:t>
            </w:r>
            <w:r>
              <w:rPr>
                <w:sz w:val="18"/>
                <w:szCs w:val="18"/>
              </w:rPr>
              <w:t>.</w:t>
            </w:r>
            <w:r w:rsidRPr="004C4319">
              <w:rPr>
                <w:sz w:val="18"/>
                <w:szCs w:val="18"/>
              </w:rPr>
              <w:t>16</w:t>
            </w:r>
          </w:p>
        </w:tc>
        <w:tc>
          <w:tcPr>
            <w:tcW w:w="420" w:type="pct"/>
            <w:tcBorders>
              <w:top w:val="nil"/>
              <w:left w:val="nil"/>
              <w:bottom w:val="nil"/>
              <w:right w:val="nil"/>
            </w:tcBorders>
            <w:vAlign w:val="center"/>
            <w:hideMark/>
          </w:tcPr>
          <w:p w14:paraId="3DE6C60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9489C7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r>
      <w:tr w:rsidR="002E0BCA" w:rsidRPr="004C4319" w14:paraId="1E7AC048" w14:textId="77777777" w:rsidTr="00377B61">
        <w:trPr>
          <w:trHeight w:val="300"/>
        </w:trPr>
        <w:tc>
          <w:tcPr>
            <w:tcW w:w="2820" w:type="pct"/>
            <w:tcBorders>
              <w:top w:val="nil"/>
              <w:left w:val="nil"/>
              <w:bottom w:val="nil"/>
              <w:right w:val="nil"/>
            </w:tcBorders>
            <w:vAlign w:val="center"/>
            <w:hideMark/>
          </w:tcPr>
          <w:p w14:paraId="78890FE3"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Western Sahara</w:t>
            </w:r>
            <w:r w:rsidRPr="004C4319">
              <w:rPr>
                <w:sz w:val="18"/>
                <w:szCs w:val="18"/>
                <w:lang w:val="en-AU"/>
              </w:rPr>
              <w:t xml:space="preserve">. </w:t>
            </w:r>
            <w:r w:rsidRPr="004C4319">
              <w:rPr>
                <w:sz w:val="18"/>
                <w:szCs w:val="18"/>
              </w:rPr>
              <w:t>Code 732</w:t>
            </w:r>
          </w:p>
        </w:tc>
        <w:tc>
          <w:tcPr>
            <w:tcW w:w="670" w:type="pct"/>
            <w:tcBorders>
              <w:top w:val="nil"/>
              <w:left w:val="nil"/>
              <w:bottom w:val="nil"/>
              <w:right w:val="nil"/>
            </w:tcBorders>
            <w:vAlign w:val="center"/>
            <w:hideMark/>
          </w:tcPr>
          <w:p w14:paraId="3D336EE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9325C1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C031BA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E49562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F3DF60E" w14:textId="77777777" w:rsidTr="00377B61">
        <w:trPr>
          <w:trHeight w:val="300"/>
        </w:trPr>
        <w:tc>
          <w:tcPr>
            <w:tcW w:w="2820" w:type="pct"/>
            <w:tcBorders>
              <w:top w:val="nil"/>
              <w:left w:val="nil"/>
              <w:bottom w:val="nil"/>
              <w:right w:val="nil"/>
            </w:tcBorders>
            <w:vAlign w:val="center"/>
            <w:hideMark/>
          </w:tcPr>
          <w:p w14:paraId="662F40C7" w14:textId="77777777" w:rsidR="002E0BCA" w:rsidRPr="004C4319" w:rsidRDefault="002E0BCA" w:rsidP="00377B61">
            <w:pPr>
              <w:rPr>
                <w:sz w:val="18"/>
                <w:szCs w:val="18"/>
              </w:rPr>
            </w:pPr>
            <w:r>
              <w:rPr>
                <w:sz w:val="18"/>
                <w:szCs w:val="18"/>
              </w:rPr>
              <w:t>Value of Exports</w:t>
            </w:r>
            <w:r w:rsidRPr="004C4319">
              <w:rPr>
                <w:sz w:val="18"/>
                <w:szCs w:val="18"/>
              </w:rPr>
              <w:t xml:space="preserve">. </w:t>
            </w:r>
            <w:r>
              <w:rPr>
                <w:sz w:val="18"/>
                <w:szCs w:val="18"/>
              </w:rPr>
              <w:t>Destined to Saint Christopher and Nevis</w:t>
            </w:r>
            <w:r w:rsidRPr="004C4319">
              <w:rPr>
                <w:sz w:val="18"/>
                <w:szCs w:val="18"/>
              </w:rPr>
              <w:t xml:space="preserve">. </w:t>
            </w:r>
            <w:r>
              <w:rPr>
                <w:sz w:val="18"/>
                <w:szCs w:val="18"/>
              </w:rPr>
              <w:t>Code</w:t>
            </w:r>
            <w:r w:rsidRPr="004C4319">
              <w:rPr>
                <w:sz w:val="18"/>
                <w:szCs w:val="18"/>
              </w:rPr>
              <w:t xml:space="preserve"> 659</w:t>
            </w:r>
          </w:p>
        </w:tc>
        <w:tc>
          <w:tcPr>
            <w:tcW w:w="670" w:type="pct"/>
            <w:tcBorders>
              <w:top w:val="nil"/>
              <w:left w:val="nil"/>
              <w:bottom w:val="nil"/>
              <w:right w:val="nil"/>
            </w:tcBorders>
            <w:vAlign w:val="center"/>
            <w:hideMark/>
          </w:tcPr>
          <w:p w14:paraId="3DD4FC1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ED7EA7A" w14:textId="77777777" w:rsidR="002E0BCA" w:rsidRPr="004C4319" w:rsidRDefault="002E0BCA" w:rsidP="00377B61">
            <w:pPr>
              <w:rPr>
                <w:sz w:val="18"/>
                <w:szCs w:val="18"/>
              </w:rPr>
            </w:pPr>
            <w:r w:rsidRPr="004C4319">
              <w:rPr>
                <w:sz w:val="18"/>
                <w:szCs w:val="18"/>
              </w:rPr>
              <w:t>4</w:t>
            </w:r>
            <w:r>
              <w:rPr>
                <w:sz w:val="18"/>
                <w:szCs w:val="18"/>
              </w:rPr>
              <w:t>,</w:t>
            </w:r>
            <w:r w:rsidRPr="004C4319">
              <w:rPr>
                <w:sz w:val="18"/>
                <w:szCs w:val="18"/>
              </w:rPr>
              <w:t>946</w:t>
            </w:r>
            <w:r>
              <w:rPr>
                <w:sz w:val="18"/>
                <w:szCs w:val="18"/>
              </w:rPr>
              <w:t>.</w:t>
            </w:r>
            <w:r w:rsidRPr="004C4319">
              <w:rPr>
                <w:sz w:val="18"/>
                <w:szCs w:val="18"/>
              </w:rPr>
              <w:t>40</w:t>
            </w:r>
          </w:p>
        </w:tc>
        <w:tc>
          <w:tcPr>
            <w:tcW w:w="420" w:type="pct"/>
            <w:tcBorders>
              <w:top w:val="nil"/>
              <w:left w:val="nil"/>
              <w:bottom w:val="nil"/>
              <w:right w:val="nil"/>
            </w:tcBorders>
            <w:vAlign w:val="center"/>
            <w:hideMark/>
          </w:tcPr>
          <w:p w14:paraId="2C4B284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A55237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5057929" w14:textId="77777777" w:rsidTr="00377B61">
        <w:trPr>
          <w:trHeight w:val="300"/>
        </w:trPr>
        <w:tc>
          <w:tcPr>
            <w:tcW w:w="2820" w:type="pct"/>
            <w:tcBorders>
              <w:top w:val="nil"/>
              <w:left w:val="nil"/>
              <w:bottom w:val="nil"/>
              <w:right w:val="nil"/>
            </w:tcBorders>
            <w:vAlign w:val="center"/>
            <w:hideMark/>
          </w:tcPr>
          <w:p w14:paraId="5715338D" w14:textId="77777777" w:rsidR="002E0BCA" w:rsidRPr="004C4319" w:rsidRDefault="002E0BCA" w:rsidP="00377B61">
            <w:pPr>
              <w:rPr>
                <w:sz w:val="18"/>
                <w:szCs w:val="18"/>
              </w:rPr>
            </w:pPr>
            <w:r w:rsidRPr="004C4319">
              <w:rPr>
                <w:sz w:val="18"/>
                <w:szCs w:val="18"/>
                <w:lang w:val="en-AU"/>
              </w:rPr>
              <w:t xml:space="preserve">Value of Exports. Destined to Saint Lucia. </w:t>
            </w:r>
            <w:r w:rsidRPr="004C4319">
              <w:rPr>
                <w:sz w:val="18"/>
                <w:szCs w:val="18"/>
              </w:rPr>
              <w:t>Code 662</w:t>
            </w:r>
          </w:p>
        </w:tc>
        <w:tc>
          <w:tcPr>
            <w:tcW w:w="670" w:type="pct"/>
            <w:tcBorders>
              <w:top w:val="nil"/>
              <w:left w:val="nil"/>
              <w:bottom w:val="nil"/>
              <w:right w:val="nil"/>
            </w:tcBorders>
            <w:vAlign w:val="center"/>
            <w:hideMark/>
          </w:tcPr>
          <w:p w14:paraId="6367987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850EAD2" w14:textId="77777777" w:rsidR="002E0BCA" w:rsidRPr="004C4319" w:rsidRDefault="002E0BCA" w:rsidP="00377B61">
            <w:pPr>
              <w:rPr>
                <w:sz w:val="18"/>
                <w:szCs w:val="18"/>
              </w:rPr>
            </w:pPr>
            <w:r w:rsidRPr="004C4319">
              <w:rPr>
                <w:sz w:val="18"/>
                <w:szCs w:val="18"/>
              </w:rPr>
              <w:t>11</w:t>
            </w:r>
            <w:r>
              <w:rPr>
                <w:sz w:val="18"/>
                <w:szCs w:val="18"/>
              </w:rPr>
              <w:t>,</w:t>
            </w:r>
            <w:r w:rsidRPr="004C4319">
              <w:rPr>
                <w:sz w:val="18"/>
                <w:szCs w:val="18"/>
              </w:rPr>
              <w:t>626</w:t>
            </w:r>
            <w:r>
              <w:rPr>
                <w:sz w:val="18"/>
                <w:szCs w:val="18"/>
              </w:rPr>
              <w:t>.</w:t>
            </w:r>
            <w:r w:rsidRPr="004C4319">
              <w:rPr>
                <w:sz w:val="18"/>
                <w:szCs w:val="18"/>
              </w:rPr>
              <w:t>99</w:t>
            </w:r>
          </w:p>
        </w:tc>
        <w:tc>
          <w:tcPr>
            <w:tcW w:w="420" w:type="pct"/>
            <w:tcBorders>
              <w:top w:val="nil"/>
              <w:left w:val="nil"/>
              <w:bottom w:val="nil"/>
              <w:right w:val="nil"/>
            </w:tcBorders>
            <w:vAlign w:val="center"/>
            <w:hideMark/>
          </w:tcPr>
          <w:p w14:paraId="734D28B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220F28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r>
      <w:tr w:rsidR="002E0BCA" w:rsidRPr="004C4319" w14:paraId="10B45CC3" w14:textId="77777777" w:rsidTr="00377B61">
        <w:trPr>
          <w:trHeight w:val="300"/>
        </w:trPr>
        <w:tc>
          <w:tcPr>
            <w:tcW w:w="2820" w:type="pct"/>
            <w:tcBorders>
              <w:top w:val="nil"/>
              <w:left w:val="nil"/>
              <w:bottom w:val="nil"/>
              <w:right w:val="nil"/>
            </w:tcBorders>
            <w:vAlign w:val="center"/>
            <w:hideMark/>
          </w:tcPr>
          <w:p w14:paraId="6E0622C9" w14:textId="77777777" w:rsidR="002E0BCA" w:rsidRPr="004C4319" w:rsidRDefault="002E0BCA" w:rsidP="00377B61">
            <w:pPr>
              <w:rPr>
                <w:sz w:val="18"/>
                <w:szCs w:val="18"/>
              </w:rPr>
            </w:pPr>
            <w:r w:rsidRPr="004C4319">
              <w:rPr>
                <w:sz w:val="18"/>
                <w:szCs w:val="18"/>
                <w:lang w:val="en-AU"/>
              </w:rPr>
              <w:t xml:space="preserve">Value of Exports. Destined to Samoa. </w:t>
            </w:r>
            <w:r w:rsidRPr="004C4319">
              <w:rPr>
                <w:sz w:val="18"/>
                <w:szCs w:val="18"/>
              </w:rPr>
              <w:t>Code 882</w:t>
            </w:r>
          </w:p>
        </w:tc>
        <w:tc>
          <w:tcPr>
            <w:tcW w:w="670" w:type="pct"/>
            <w:tcBorders>
              <w:top w:val="nil"/>
              <w:left w:val="nil"/>
              <w:bottom w:val="nil"/>
              <w:right w:val="nil"/>
            </w:tcBorders>
            <w:vAlign w:val="center"/>
            <w:hideMark/>
          </w:tcPr>
          <w:p w14:paraId="7C7173D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7755AC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C27E77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1E6DCE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55F6E7B" w14:textId="77777777" w:rsidTr="00377B61">
        <w:trPr>
          <w:trHeight w:val="300"/>
        </w:trPr>
        <w:tc>
          <w:tcPr>
            <w:tcW w:w="2820" w:type="pct"/>
            <w:tcBorders>
              <w:top w:val="nil"/>
              <w:left w:val="nil"/>
              <w:bottom w:val="nil"/>
              <w:right w:val="nil"/>
            </w:tcBorders>
            <w:vAlign w:val="center"/>
            <w:hideMark/>
          </w:tcPr>
          <w:p w14:paraId="72576115"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San Marino</w:t>
            </w:r>
            <w:r w:rsidRPr="004C4319">
              <w:rPr>
                <w:sz w:val="18"/>
                <w:szCs w:val="18"/>
                <w:lang w:val="en-AU"/>
              </w:rPr>
              <w:t xml:space="preserve">. </w:t>
            </w:r>
            <w:r w:rsidRPr="004C4319">
              <w:rPr>
                <w:sz w:val="18"/>
                <w:szCs w:val="18"/>
              </w:rPr>
              <w:t>Code 674</w:t>
            </w:r>
          </w:p>
        </w:tc>
        <w:tc>
          <w:tcPr>
            <w:tcW w:w="670" w:type="pct"/>
            <w:tcBorders>
              <w:top w:val="nil"/>
              <w:left w:val="nil"/>
              <w:bottom w:val="nil"/>
              <w:right w:val="nil"/>
            </w:tcBorders>
            <w:vAlign w:val="center"/>
            <w:hideMark/>
          </w:tcPr>
          <w:p w14:paraId="1D3454F9" w14:textId="77777777" w:rsidR="002E0BCA" w:rsidRPr="004C4319" w:rsidRDefault="002E0BCA" w:rsidP="00377B61">
            <w:pPr>
              <w:rPr>
                <w:sz w:val="18"/>
                <w:szCs w:val="18"/>
              </w:rPr>
            </w:pPr>
            <w:r w:rsidRPr="004C4319">
              <w:rPr>
                <w:sz w:val="18"/>
                <w:szCs w:val="18"/>
              </w:rPr>
              <w:t>281</w:t>
            </w:r>
            <w:r>
              <w:rPr>
                <w:sz w:val="18"/>
                <w:szCs w:val="18"/>
              </w:rPr>
              <w:t>,</w:t>
            </w:r>
            <w:r w:rsidRPr="004C4319">
              <w:rPr>
                <w:sz w:val="18"/>
                <w:szCs w:val="18"/>
              </w:rPr>
              <w:t>974</w:t>
            </w:r>
            <w:r>
              <w:rPr>
                <w:sz w:val="18"/>
                <w:szCs w:val="18"/>
              </w:rPr>
              <w:t>.</w:t>
            </w:r>
            <w:r w:rsidRPr="004C4319">
              <w:rPr>
                <w:sz w:val="18"/>
                <w:szCs w:val="18"/>
              </w:rPr>
              <w:t>35</w:t>
            </w:r>
          </w:p>
        </w:tc>
        <w:tc>
          <w:tcPr>
            <w:tcW w:w="670" w:type="pct"/>
            <w:tcBorders>
              <w:top w:val="nil"/>
              <w:left w:val="nil"/>
              <w:bottom w:val="nil"/>
              <w:right w:val="nil"/>
            </w:tcBorders>
            <w:vAlign w:val="center"/>
            <w:hideMark/>
          </w:tcPr>
          <w:p w14:paraId="7BAC8F1F" w14:textId="77777777" w:rsidR="002E0BCA" w:rsidRPr="004C4319" w:rsidRDefault="002E0BCA" w:rsidP="00377B61">
            <w:pPr>
              <w:rPr>
                <w:sz w:val="18"/>
                <w:szCs w:val="18"/>
              </w:rPr>
            </w:pPr>
            <w:r w:rsidRPr="004C4319">
              <w:rPr>
                <w:sz w:val="18"/>
                <w:szCs w:val="18"/>
              </w:rPr>
              <w:t>290</w:t>
            </w:r>
            <w:r>
              <w:rPr>
                <w:sz w:val="18"/>
                <w:szCs w:val="18"/>
              </w:rPr>
              <w:t>,</w:t>
            </w:r>
            <w:r w:rsidRPr="004C4319">
              <w:rPr>
                <w:sz w:val="18"/>
                <w:szCs w:val="18"/>
              </w:rPr>
              <w:t>006</w:t>
            </w:r>
            <w:r>
              <w:rPr>
                <w:sz w:val="18"/>
                <w:szCs w:val="18"/>
              </w:rPr>
              <w:t>.</w:t>
            </w:r>
            <w:r w:rsidRPr="004C4319">
              <w:rPr>
                <w:sz w:val="18"/>
                <w:szCs w:val="18"/>
              </w:rPr>
              <w:t>72</w:t>
            </w:r>
          </w:p>
        </w:tc>
        <w:tc>
          <w:tcPr>
            <w:tcW w:w="420" w:type="pct"/>
            <w:tcBorders>
              <w:top w:val="nil"/>
              <w:left w:val="nil"/>
              <w:bottom w:val="nil"/>
              <w:right w:val="nil"/>
            </w:tcBorders>
            <w:vAlign w:val="center"/>
            <w:hideMark/>
          </w:tcPr>
          <w:p w14:paraId="25FBA11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14%</w:t>
            </w:r>
          </w:p>
        </w:tc>
        <w:tc>
          <w:tcPr>
            <w:tcW w:w="420" w:type="pct"/>
            <w:tcBorders>
              <w:top w:val="nil"/>
              <w:left w:val="nil"/>
              <w:bottom w:val="nil"/>
              <w:right w:val="nil"/>
            </w:tcBorders>
            <w:vAlign w:val="center"/>
            <w:hideMark/>
          </w:tcPr>
          <w:p w14:paraId="415F702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15%</w:t>
            </w:r>
          </w:p>
        </w:tc>
      </w:tr>
      <w:tr w:rsidR="002E0BCA" w:rsidRPr="004C4319" w14:paraId="0C23A3DD" w14:textId="77777777" w:rsidTr="00377B61">
        <w:trPr>
          <w:trHeight w:val="300"/>
        </w:trPr>
        <w:tc>
          <w:tcPr>
            <w:tcW w:w="2820" w:type="pct"/>
            <w:tcBorders>
              <w:top w:val="nil"/>
              <w:left w:val="nil"/>
              <w:bottom w:val="nil"/>
              <w:right w:val="nil"/>
            </w:tcBorders>
            <w:vAlign w:val="center"/>
            <w:hideMark/>
          </w:tcPr>
          <w:p w14:paraId="391E0906" w14:textId="77777777" w:rsidR="002E0BCA" w:rsidRPr="004C4319" w:rsidRDefault="002E0BCA" w:rsidP="00377B61">
            <w:pPr>
              <w:rPr>
                <w:sz w:val="18"/>
                <w:szCs w:val="18"/>
              </w:rPr>
            </w:pPr>
            <w:r w:rsidRPr="004C4319">
              <w:rPr>
                <w:sz w:val="18"/>
                <w:szCs w:val="18"/>
                <w:lang w:val="en-AU"/>
              </w:rPr>
              <w:t xml:space="preserve">Value of Exports. Destined to Sant Pere and Miqueló. </w:t>
            </w:r>
            <w:r w:rsidRPr="004C4319">
              <w:rPr>
                <w:sz w:val="18"/>
                <w:szCs w:val="18"/>
              </w:rPr>
              <w:t>Code 666</w:t>
            </w:r>
          </w:p>
        </w:tc>
        <w:tc>
          <w:tcPr>
            <w:tcW w:w="670" w:type="pct"/>
            <w:tcBorders>
              <w:top w:val="nil"/>
              <w:left w:val="nil"/>
              <w:bottom w:val="nil"/>
              <w:right w:val="nil"/>
            </w:tcBorders>
            <w:vAlign w:val="center"/>
            <w:hideMark/>
          </w:tcPr>
          <w:p w14:paraId="504D08B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36533C27" w14:textId="77777777" w:rsidR="002E0BCA" w:rsidRPr="004C4319" w:rsidRDefault="002E0BCA" w:rsidP="00377B61">
            <w:pPr>
              <w:rPr>
                <w:sz w:val="18"/>
                <w:szCs w:val="18"/>
              </w:rPr>
            </w:pPr>
            <w:r w:rsidRPr="004C4319">
              <w:rPr>
                <w:sz w:val="18"/>
                <w:szCs w:val="18"/>
              </w:rPr>
              <w:t>23</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237737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45496A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6CA2243" w14:textId="77777777" w:rsidTr="00377B61">
        <w:trPr>
          <w:trHeight w:val="480"/>
        </w:trPr>
        <w:tc>
          <w:tcPr>
            <w:tcW w:w="2820" w:type="pct"/>
            <w:tcBorders>
              <w:top w:val="nil"/>
              <w:left w:val="nil"/>
              <w:bottom w:val="nil"/>
              <w:right w:val="nil"/>
            </w:tcBorders>
            <w:vAlign w:val="center"/>
            <w:hideMark/>
          </w:tcPr>
          <w:p w14:paraId="4E52150C" w14:textId="77777777" w:rsidR="002E0BCA" w:rsidRPr="004C4319" w:rsidRDefault="002E0BCA" w:rsidP="00377B61">
            <w:pPr>
              <w:rPr>
                <w:sz w:val="18"/>
                <w:szCs w:val="18"/>
              </w:rPr>
            </w:pPr>
            <w:r>
              <w:rPr>
                <w:sz w:val="18"/>
                <w:szCs w:val="18"/>
              </w:rPr>
              <w:t>Value of Exports</w:t>
            </w:r>
            <w:r w:rsidRPr="004C4319">
              <w:rPr>
                <w:sz w:val="18"/>
                <w:szCs w:val="18"/>
              </w:rPr>
              <w:t xml:space="preserve">. </w:t>
            </w:r>
            <w:r>
              <w:rPr>
                <w:sz w:val="18"/>
                <w:szCs w:val="18"/>
              </w:rPr>
              <w:t>Destined to Sant Vicenç and les Grenadines</w:t>
            </w:r>
            <w:r w:rsidRPr="004C4319">
              <w:rPr>
                <w:sz w:val="18"/>
                <w:szCs w:val="18"/>
              </w:rPr>
              <w:t xml:space="preserve">. </w:t>
            </w:r>
            <w:r>
              <w:rPr>
                <w:sz w:val="18"/>
                <w:szCs w:val="18"/>
              </w:rPr>
              <w:t>Code</w:t>
            </w:r>
            <w:r w:rsidRPr="004C4319">
              <w:rPr>
                <w:sz w:val="18"/>
                <w:szCs w:val="18"/>
              </w:rPr>
              <w:t xml:space="preserve"> 670</w:t>
            </w:r>
          </w:p>
        </w:tc>
        <w:tc>
          <w:tcPr>
            <w:tcW w:w="670" w:type="pct"/>
            <w:tcBorders>
              <w:top w:val="nil"/>
              <w:left w:val="nil"/>
              <w:bottom w:val="nil"/>
              <w:right w:val="nil"/>
            </w:tcBorders>
            <w:vAlign w:val="center"/>
            <w:hideMark/>
          </w:tcPr>
          <w:p w14:paraId="3DFE5D4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624E3B0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E3C20A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3BDE36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74DE776" w14:textId="77777777" w:rsidTr="00377B61">
        <w:trPr>
          <w:trHeight w:val="300"/>
        </w:trPr>
        <w:tc>
          <w:tcPr>
            <w:tcW w:w="2820" w:type="pct"/>
            <w:tcBorders>
              <w:top w:val="nil"/>
              <w:left w:val="nil"/>
              <w:bottom w:val="nil"/>
              <w:right w:val="nil"/>
            </w:tcBorders>
            <w:vAlign w:val="center"/>
            <w:hideMark/>
          </w:tcPr>
          <w:p w14:paraId="43914C7E"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Santa Helena</w:t>
            </w:r>
            <w:r w:rsidRPr="004C4319">
              <w:rPr>
                <w:sz w:val="18"/>
                <w:szCs w:val="18"/>
                <w:lang w:val="en-AU"/>
              </w:rPr>
              <w:t xml:space="preserve">. </w:t>
            </w:r>
            <w:r w:rsidRPr="004C4319">
              <w:rPr>
                <w:sz w:val="18"/>
                <w:szCs w:val="18"/>
              </w:rPr>
              <w:t>Code 654</w:t>
            </w:r>
          </w:p>
        </w:tc>
        <w:tc>
          <w:tcPr>
            <w:tcW w:w="670" w:type="pct"/>
            <w:tcBorders>
              <w:top w:val="nil"/>
              <w:left w:val="nil"/>
              <w:bottom w:val="nil"/>
              <w:right w:val="nil"/>
            </w:tcBorders>
            <w:vAlign w:val="center"/>
            <w:hideMark/>
          </w:tcPr>
          <w:p w14:paraId="383043D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EA715D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AFE0D0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F45E42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1EE8577C" w14:textId="77777777" w:rsidTr="00377B61">
        <w:trPr>
          <w:trHeight w:val="300"/>
        </w:trPr>
        <w:tc>
          <w:tcPr>
            <w:tcW w:w="2820" w:type="pct"/>
            <w:tcBorders>
              <w:top w:val="nil"/>
              <w:left w:val="nil"/>
              <w:bottom w:val="nil"/>
              <w:right w:val="nil"/>
            </w:tcBorders>
            <w:vAlign w:val="center"/>
            <w:hideMark/>
          </w:tcPr>
          <w:p w14:paraId="22B55E0E"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Sao Tome and Principe</w:t>
            </w:r>
            <w:r w:rsidRPr="004C4319">
              <w:rPr>
                <w:sz w:val="18"/>
                <w:szCs w:val="18"/>
                <w:lang w:val="en-AU"/>
              </w:rPr>
              <w:t xml:space="preserve">. </w:t>
            </w:r>
            <w:r w:rsidRPr="004C4319">
              <w:rPr>
                <w:sz w:val="18"/>
                <w:szCs w:val="18"/>
              </w:rPr>
              <w:t>Code 678</w:t>
            </w:r>
          </w:p>
        </w:tc>
        <w:tc>
          <w:tcPr>
            <w:tcW w:w="670" w:type="pct"/>
            <w:tcBorders>
              <w:top w:val="nil"/>
              <w:left w:val="nil"/>
              <w:bottom w:val="nil"/>
              <w:right w:val="nil"/>
            </w:tcBorders>
            <w:vAlign w:val="center"/>
            <w:hideMark/>
          </w:tcPr>
          <w:p w14:paraId="22E5FDC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6C467C9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7265B8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59276E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2AD84BBF" w14:textId="77777777" w:rsidTr="00377B61">
        <w:trPr>
          <w:trHeight w:val="300"/>
        </w:trPr>
        <w:tc>
          <w:tcPr>
            <w:tcW w:w="2820" w:type="pct"/>
            <w:tcBorders>
              <w:top w:val="nil"/>
              <w:left w:val="nil"/>
              <w:bottom w:val="nil"/>
              <w:right w:val="nil"/>
            </w:tcBorders>
            <w:vAlign w:val="center"/>
            <w:hideMark/>
          </w:tcPr>
          <w:p w14:paraId="5270E22C"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Senegal</w:t>
            </w:r>
            <w:r w:rsidRPr="004C4319">
              <w:rPr>
                <w:sz w:val="18"/>
                <w:szCs w:val="18"/>
                <w:lang w:val="en-AU"/>
              </w:rPr>
              <w:t xml:space="preserve">. </w:t>
            </w:r>
            <w:r w:rsidRPr="004C4319">
              <w:rPr>
                <w:sz w:val="18"/>
                <w:szCs w:val="18"/>
              </w:rPr>
              <w:t>Code 686</w:t>
            </w:r>
          </w:p>
        </w:tc>
        <w:tc>
          <w:tcPr>
            <w:tcW w:w="670" w:type="pct"/>
            <w:tcBorders>
              <w:top w:val="nil"/>
              <w:left w:val="nil"/>
              <w:bottom w:val="nil"/>
              <w:right w:val="nil"/>
            </w:tcBorders>
            <w:vAlign w:val="center"/>
            <w:hideMark/>
          </w:tcPr>
          <w:p w14:paraId="4FA19FAE" w14:textId="77777777" w:rsidR="002E0BCA" w:rsidRPr="004C4319" w:rsidRDefault="002E0BCA" w:rsidP="00377B61">
            <w:pPr>
              <w:rPr>
                <w:sz w:val="18"/>
                <w:szCs w:val="18"/>
              </w:rPr>
            </w:pPr>
            <w:r w:rsidRPr="004C4319">
              <w:rPr>
                <w:sz w:val="18"/>
                <w:szCs w:val="18"/>
              </w:rPr>
              <w:t>224</w:t>
            </w:r>
            <w:r>
              <w:rPr>
                <w:sz w:val="18"/>
                <w:szCs w:val="18"/>
              </w:rPr>
              <w:t>,</w:t>
            </w:r>
            <w:r w:rsidRPr="004C4319">
              <w:rPr>
                <w:sz w:val="18"/>
                <w:szCs w:val="18"/>
              </w:rPr>
              <w:t>120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677AD0F" w14:textId="77777777" w:rsidR="002E0BCA" w:rsidRPr="004C4319" w:rsidRDefault="002E0BCA" w:rsidP="00377B61">
            <w:pPr>
              <w:rPr>
                <w:sz w:val="18"/>
                <w:szCs w:val="18"/>
              </w:rPr>
            </w:pPr>
            <w:r w:rsidRPr="004C4319">
              <w:rPr>
                <w:sz w:val="18"/>
                <w:szCs w:val="18"/>
              </w:rPr>
              <w:t>2</w:t>
            </w:r>
            <w:r>
              <w:rPr>
                <w:sz w:val="18"/>
                <w:szCs w:val="18"/>
              </w:rPr>
              <w:t>,</w:t>
            </w:r>
            <w:r w:rsidRPr="004C4319">
              <w:rPr>
                <w:sz w:val="18"/>
                <w:szCs w:val="18"/>
              </w:rPr>
              <w:t>000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836B99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11%</w:t>
            </w:r>
          </w:p>
        </w:tc>
        <w:tc>
          <w:tcPr>
            <w:tcW w:w="420" w:type="pct"/>
            <w:tcBorders>
              <w:top w:val="nil"/>
              <w:left w:val="nil"/>
              <w:bottom w:val="nil"/>
              <w:right w:val="nil"/>
            </w:tcBorders>
            <w:vAlign w:val="center"/>
            <w:hideMark/>
          </w:tcPr>
          <w:p w14:paraId="2679D47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C0E1002" w14:textId="77777777" w:rsidTr="00377B61">
        <w:trPr>
          <w:trHeight w:val="300"/>
        </w:trPr>
        <w:tc>
          <w:tcPr>
            <w:tcW w:w="2820" w:type="pct"/>
            <w:tcBorders>
              <w:top w:val="nil"/>
              <w:left w:val="nil"/>
              <w:bottom w:val="nil"/>
              <w:right w:val="nil"/>
            </w:tcBorders>
            <w:vAlign w:val="center"/>
            <w:hideMark/>
          </w:tcPr>
          <w:p w14:paraId="46DE9D8D" w14:textId="77777777" w:rsidR="002E0BCA" w:rsidRPr="004C4319" w:rsidRDefault="002E0BCA" w:rsidP="00377B61">
            <w:pPr>
              <w:rPr>
                <w:sz w:val="18"/>
                <w:szCs w:val="18"/>
                <w:lang w:val="fr-FR"/>
              </w:rPr>
            </w:pPr>
            <w:r w:rsidRPr="004C4319">
              <w:rPr>
                <w:sz w:val="18"/>
                <w:szCs w:val="18"/>
                <w:lang w:val="en-AU"/>
              </w:rPr>
              <w:t xml:space="preserve">Value of Exports. Destined to Sierra Leone. </w:t>
            </w:r>
            <w:r>
              <w:rPr>
                <w:sz w:val="18"/>
                <w:szCs w:val="18"/>
                <w:lang w:val="fr-FR"/>
              </w:rPr>
              <w:t>Code</w:t>
            </w:r>
            <w:r w:rsidRPr="004C4319">
              <w:rPr>
                <w:sz w:val="18"/>
                <w:szCs w:val="18"/>
                <w:lang w:val="fr-FR"/>
              </w:rPr>
              <w:t xml:space="preserve"> 694</w:t>
            </w:r>
          </w:p>
        </w:tc>
        <w:tc>
          <w:tcPr>
            <w:tcW w:w="670" w:type="pct"/>
            <w:tcBorders>
              <w:top w:val="nil"/>
              <w:left w:val="nil"/>
              <w:bottom w:val="nil"/>
              <w:right w:val="nil"/>
            </w:tcBorders>
            <w:vAlign w:val="center"/>
            <w:hideMark/>
          </w:tcPr>
          <w:p w14:paraId="654F08C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410C35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2229C8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4DC8CA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AD69298" w14:textId="77777777" w:rsidTr="00377B61">
        <w:trPr>
          <w:trHeight w:val="300"/>
        </w:trPr>
        <w:tc>
          <w:tcPr>
            <w:tcW w:w="2820" w:type="pct"/>
            <w:tcBorders>
              <w:top w:val="nil"/>
              <w:left w:val="nil"/>
              <w:bottom w:val="nil"/>
              <w:right w:val="nil"/>
            </w:tcBorders>
            <w:vAlign w:val="center"/>
            <w:hideMark/>
          </w:tcPr>
          <w:p w14:paraId="5288EF12" w14:textId="77777777" w:rsidR="002E0BCA" w:rsidRPr="004C4319" w:rsidRDefault="002E0BCA" w:rsidP="00377B61">
            <w:pPr>
              <w:rPr>
                <w:sz w:val="18"/>
                <w:szCs w:val="18"/>
              </w:rPr>
            </w:pPr>
            <w:r w:rsidRPr="004C4319">
              <w:rPr>
                <w:sz w:val="18"/>
                <w:szCs w:val="18"/>
                <w:lang w:val="en-AU"/>
              </w:rPr>
              <w:t xml:space="preserve">Value of Exports. Destined to Singapore. </w:t>
            </w:r>
            <w:r w:rsidRPr="004C4319">
              <w:rPr>
                <w:sz w:val="18"/>
                <w:szCs w:val="18"/>
              </w:rPr>
              <w:t>Code 702</w:t>
            </w:r>
          </w:p>
        </w:tc>
        <w:tc>
          <w:tcPr>
            <w:tcW w:w="670" w:type="pct"/>
            <w:tcBorders>
              <w:top w:val="nil"/>
              <w:left w:val="nil"/>
              <w:bottom w:val="nil"/>
              <w:right w:val="nil"/>
            </w:tcBorders>
            <w:vAlign w:val="center"/>
            <w:hideMark/>
          </w:tcPr>
          <w:p w14:paraId="6A487747" w14:textId="77777777" w:rsidR="002E0BCA" w:rsidRPr="004C4319" w:rsidRDefault="002E0BCA" w:rsidP="00377B61">
            <w:pPr>
              <w:rPr>
                <w:sz w:val="18"/>
                <w:szCs w:val="18"/>
              </w:rPr>
            </w:pPr>
            <w:r w:rsidRPr="004C4319">
              <w:rPr>
                <w:sz w:val="18"/>
                <w:szCs w:val="18"/>
              </w:rPr>
              <w:t>542</w:t>
            </w:r>
            <w:r>
              <w:rPr>
                <w:sz w:val="18"/>
                <w:szCs w:val="18"/>
              </w:rPr>
              <w:t>,</w:t>
            </w:r>
            <w:r w:rsidRPr="004C4319">
              <w:rPr>
                <w:sz w:val="18"/>
                <w:szCs w:val="18"/>
              </w:rPr>
              <w:t>871</w:t>
            </w:r>
            <w:r>
              <w:rPr>
                <w:sz w:val="18"/>
                <w:szCs w:val="18"/>
              </w:rPr>
              <w:t>.</w:t>
            </w:r>
            <w:r w:rsidRPr="004C4319">
              <w:rPr>
                <w:sz w:val="18"/>
                <w:szCs w:val="18"/>
              </w:rPr>
              <w:t>52</w:t>
            </w:r>
          </w:p>
        </w:tc>
        <w:tc>
          <w:tcPr>
            <w:tcW w:w="670" w:type="pct"/>
            <w:tcBorders>
              <w:top w:val="nil"/>
              <w:left w:val="nil"/>
              <w:bottom w:val="nil"/>
              <w:right w:val="nil"/>
            </w:tcBorders>
            <w:vAlign w:val="center"/>
            <w:hideMark/>
          </w:tcPr>
          <w:p w14:paraId="7914D4A7" w14:textId="77777777" w:rsidR="002E0BCA" w:rsidRPr="004C4319" w:rsidRDefault="002E0BCA" w:rsidP="00377B61">
            <w:pPr>
              <w:rPr>
                <w:sz w:val="18"/>
                <w:szCs w:val="18"/>
              </w:rPr>
            </w:pPr>
            <w:r w:rsidRPr="004C4319">
              <w:rPr>
                <w:sz w:val="18"/>
                <w:szCs w:val="18"/>
              </w:rPr>
              <w:t>86</w:t>
            </w:r>
            <w:r>
              <w:rPr>
                <w:sz w:val="18"/>
                <w:szCs w:val="18"/>
              </w:rPr>
              <w:t>,</w:t>
            </w:r>
            <w:r w:rsidRPr="004C4319">
              <w:rPr>
                <w:sz w:val="18"/>
                <w:szCs w:val="18"/>
              </w:rPr>
              <w:t>712</w:t>
            </w:r>
            <w:r>
              <w:rPr>
                <w:sz w:val="18"/>
                <w:szCs w:val="18"/>
              </w:rPr>
              <w:t>.</w:t>
            </w:r>
            <w:r w:rsidRPr="004C4319">
              <w:rPr>
                <w:sz w:val="18"/>
                <w:szCs w:val="18"/>
              </w:rPr>
              <w:t>41</w:t>
            </w:r>
          </w:p>
        </w:tc>
        <w:tc>
          <w:tcPr>
            <w:tcW w:w="420" w:type="pct"/>
            <w:tcBorders>
              <w:top w:val="nil"/>
              <w:left w:val="nil"/>
              <w:bottom w:val="nil"/>
              <w:right w:val="nil"/>
            </w:tcBorders>
            <w:vAlign w:val="center"/>
            <w:hideMark/>
          </w:tcPr>
          <w:p w14:paraId="2F2F002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28%</w:t>
            </w:r>
          </w:p>
        </w:tc>
        <w:tc>
          <w:tcPr>
            <w:tcW w:w="420" w:type="pct"/>
            <w:tcBorders>
              <w:top w:val="nil"/>
              <w:left w:val="nil"/>
              <w:bottom w:val="nil"/>
              <w:right w:val="nil"/>
            </w:tcBorders>
            <w:vAlign w:val="center"/>
            <w:hideMark/>
          </w:tcPr>
          <w:p w14:paraId="3925D12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r>
      <w:tr w:rsidR="002E0BCA" w:rsidRPr="004C4319" w14:paraId="7F103CF2" w14:textId="77777777" w:rsidTr="00377B61">
        <w:trPr>
          <w:trHeight w:val="300"/>
        </w:trPr>
        <w:tc>
          <w:tcPr>
            <w:tcW w:w="2820" w:type="pct"/>
            <w:tcBorders>
              <w:top w:val="nil"/>
              <w:left w:val="nil"/>
              <w:bottom w:val="nil"/>
              <w:right w:val="nil"/>
            </w:tcBorders>
            <w:vAlign w:val="center"/>
            <w:hideMark/>
          </w:tcPr>
          <w:p w14:paraId="14C2DCF7" w14:textId="77777777" w:rsidR="002E0BCA" w:rsidRPr="004C4319" w:rsidRDefault="002E0BCA" w:rsidP="00377B61">
            <w:pPr>
              <w:rPr>
                <w:sz w:val="18"/>
                <w:szCs w:val="18"/>
              </w:rPr>
            </w:pPr>
            <w:r w:rsidRPr="004C4319">
              <w:rPr>
                <w:sz w:val="18"/>
                <w:szCs w:val="18"/>
                <w:lang w:val="en-AU"/>
              </w:rPr>
              <w:t xml:space="preserve">Value of Exports. Destined to Syria. </w:t>
            </w:r>
            <w:r w:rsidRPr="004C4319">
              <w:rPr>
                <w:sz w:val="18"/>
                <w:szCs w:val="18"/>
              </w:rPr>
              <w:t>Code 760</w:t>
            </w:r>
          </w:p>
        </w:tc>
        <w:tc>
          <w:tcPr>
            <w:tcW w:w="670" w:type="pct"/>
            <w:tcBorders>
              <w:top w:val="nil"/>
              <w:left w:val="nil"/>
              <w:bottom w:val="nil"/>
              <w:right w:val="nil"/>
            </w:tcBorders>
            <w:vAlign w:val="center"/>
            <w:hideMark/>
          </w:tcPr>
          <w:p w14:paraId="12A39A1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95A49B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7CA5BD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9319AE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0B33A1A" w14:textId="77777777" w:rsidTr="00377B61">
        <w:trPr>
          <w:trHeight w:val="300"/>
        </w:trPr>
        <w:tc>
          <w:tcPr>
            <w:tcW w:w="2820" w:type="pct"/>
            <w:tcBorders>
              <w:top w:val="nil"/>
              <w:left w:val="nil"/>
              <w:bottom w:val="nil"/>
              <w:right w:val="nil"/>
            </w:tcBorders>
            <w:vAlign w:val="center"/>
            <w:hideMark/>
          </w:tcPr>
          <w:p w14:paraId="2CFF1690" w14:textId="77777777" w:rsidR="002E0BCA" w:rsidRPr="004C4319" w:rsidRDefault="002E0BCA" w:rsidP="00377B61">
            <w:pPr>
              <w:rPr>
                <w:sz w:val="18"/>
                <w:szCs w:val="18"/>
              </w:rPr>
            </w:pPr>
            <w:r w:rsidRPr="004C4319">
              <w:rPr>
                <w:sz w:val="18"/>
                <w:szCs w:val="18"/>
                <w:lang w:val="en-AU"/>
              </w:rPr>
              <w:t xml:space="preserve">Value of Exports. Destined to Somalia. </w:t>
            </w:r>
            <w:r w:rsidRPr="004C4319">
              <w:rPr>
                <w:sz w:val="18"/>
                <w:szCs w:val="18"/>
              </w:rPr>
              <w:t>Code 706</w:t>
            </w:r>
          </w:p>
        </w:tc>
        <w:tc>
          <w:tcPr>
            <w:tcW w:w="670" w:type="pct"/>
            <w:tcBorders>
              <w:top w:val="nil"/>
              <w:left w:val="nil"/>
              <w:bottom w:val="nil"/>
              <w:right w:val="nil"/>
            </w:tcBorders>
            <w:vAlign w:val="center"/>
            <w:hideMark/>
          </w:tcPr>
          <w:p w14:paraId="5111558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10ACCE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663578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C21332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006ABFB" w14:textId="77777777" w:rsidTr="00377B61">
        <w:trPr>
          <w:trHeight w:val="300"/>
        </w:trPr>
        <w:tc>
          <w:tcPr>
            <w:tcW w:w="2820" w:type="pct"/>
            <w:tcBorders>
              <w:top w:val="nil"/>
              <w:left w:val="nil"/>
              <w:bottom w:val="nil"/>
              <w:right w:val="nil"/>
            </w:tcBorders>
            <w:vAlign w:val="center"/>
            <w:hideMark/>
          </w:tcPr>
          <w:p w14:paraId="36C8CB5E" w14:textId="77777777" w:rsidR="002E0BCA" w:rsidRPr="004C4319" w:rsidRDefault="002E0BCA" w:rsidP="00377B61">
            <w:pPr>
              <w:rPr>
                <w:sz w:val="18"/>
                <w:szCs w:val="18"/>
              </w:rPr>
            </w:pPr>
            <w:r w:rsidRPr="004C4319">
              <w:rPr>
                <w:sz w:val="18"/>
                <w:szCs w:val="18"/>
                <w:lang w:val="en-AU"/>
              </w:rPr>
              <w:t xml:space="preserve">Value of Exports. Destined to Sri Lanka. </w:t>
            </w:r>
            <w:r w:rsidRPr="004C4319">
              <w:rPr>
                <w:sz w:val="18"/>
                <w:szCs w:val="18"/>
              </w:rPr>
              <w:t>Code 144</w:t>
            </w:r>
          </w:p>
        </w:tc>
        <w:tc>
          <w:tcPr>
            <w:tcW w:w="670" w:type="pct"/>
            <w:tcBorders>
              <w:top w:val="nil"/>
              <w:left w:val="nil"/>
              <w:bottom w:val="nil"/>
              <w:right w:val="nil"/>
            </w:tcBorders>
            <w:vAlign w:val="center"/>
            <w:hideMark/>
          </w:tcPr>
          <w:p w14:paraId="502E996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6C016D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2389A0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079142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C24EE85" w14:textId="77777777" w:rsidTr="00377B61">
        <w:trPr>
          <w:trHeight w:val="300"/>
        </w:trPr>
        <w:tc>
          <w:tcPr>
            <w:tcW w:w="2820" w:type="pct"/>
            <w:tcBorders>
              <w:top w:val="nil"/>
              <w:left w:val="nil"/>
              <w:bottom w:val="nil"/>
              <w:right w:val="nil"/>
            </w:tcBorders>
            <w:vAlign w:val="center"/>
            <w:hideMark/>
          </w:tcPr>
          <w:p w14:paraId="1B007C2D"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Republic of South Africa</w:t>
            </w:r>
            <w:r w:rsidRPr="004C4319">
              <w:rPr>
                <w:sz w:val="18"/>
                <w:szCs w:val="18"/>
                <w:lang w:val="en-AU"/>
              </w:rPr>
              <w:t xml:space="preserve">. </w:t>
            </w:r>
            <w:r w:rsidRPr="004C4319">
              <w:rPr>
                <w:sz w:val="18"/>
                <w:szCs w:val="18"/>
              </w:rPr>
              <w:t>Code 710</w:t>
            </w:r>
          </w:p>
        </w:tc>
        <w:tc>
          <w:tcPr>
            <w:tcW w:w="670" w:type="pct"/>
            <w:tcBorders>
              <w:top w:val="nil"/>
              <w:left w:val="nil"/>
              <w:bottom w:val="nil"/>
              <w:right w:val="nil"/>
            </w:tcBorders>
            <w:vAlign w:val="center"/>
            <w:hideMark/>
          </w:tcPr>
          <w:p w14:paraId="7CA88278" w14:textId="77777777" w:rsidR="002E0BCA" w:rsidRPr="004C4319" w:rsidRDefault="002E0BCA" w:rsidP="00377B61">
            <w:pPr>
              <w:rPr>
                <w:sz w:val="18"/>
                <w:szCs w:val="18"/>
              </w:rPr>
            </w:pPr>
            <w:r w:rsidRPr="004C4319">
              <w:rPr>
                <w:sz w:val="18"/>
                <w:szCs w:val="18"/>
              </w:rPr>
              <w:t>74</w:t>
            </w:r>
            <w:r>
              <w:rPr>
                <w:sz w:val="18"/>
                <w:szCs w:val="18"/>
              </w:rPr>
              <w:t>,</w:t>
            </w:r>
            <w:r w:rsidRPr="004C4319">
              <w:rPr>
                <w:sz w:val="18"/>
                <w:szCs w:val="18"/>
              </w:rPr>
              <w:t>009</w:t>
            </w:r>
            <w:r>
              <w:rPr>
                <w:sz w:val="18"/>
                <w:szCs w:val="18"/>
              </w:rPr>
              <w:t>.</w:t>
            </w:r>
            <w:r w:rsidRPr="004C4319">
              <w:rPr>
                <w:sz w:val="18"/>
                <w:szCs w:val="18"/>
              </w:rPr>
              <w:t>72</w:t>
            </w:r>
          </w:p>
        </w:tc>
        <w:tc>
          <w:tcPr>
            <w:tcW w:w="670" w:type="pct"/>
            <w:tcBorders>
              <w:top w:val="nil"/>
              <w:left w:val="nil"/>
              <w:bottom w:val="nil"/>
              <w:right w:val="nil"/>
            </w:tcBorders>
            <w:vAlign w:val="center"/>
            <w:hideMark/>
          </w:tcPr>
          <w:p w14:paraId="67A21EF1" w14:textId="77777777" w:rsidR="002E0BCA" w:rsidRPr="004C4319" w:rsidRDefault="002E0BCA" w:rsidP="00377B61">
            <w:pPr>
              <w:rPr>
                <w:sz w:val="18"/>
                <w:szCs w:val="18"/>
              </w:rPr>
            </w:pPr>
            <w:r w:rsidRPr="004C4319">
              <w:rPr>
                <w:sz w:val="18"/>
                <w:szCs w:val="18"/>
              </w:rPr>
              <w:t>23</w:t>
            </w:r>
            <w:r>
              <w:rPr>
                <w:sz w:val="18"/>
                <w:szCs w:val="18"/>
              </w:rPr>
              <w:t>,</w:t>
            </w:r>
            <w:r w:rsidRPr="004C4319">
              <w:rPr>
                <w:sz w:val="18"/>
                <w:szCs w:val="18"/>
              </w:rPr>
              <w:t>439</w:t>
            </w:r>
            <w:r>
              <w:rPr>
                <w:sz w:val="18"/>
                <w:szCs w:val="18"/>
              </w:rPr>
              <w:t>.</w:t>
            </w:r>
            <w:r w:rsidRPr="004C4319">
              <w:rPr>
                <w:sz w:val="18"/>
                <w:szCs w:val="18"/>
              </w:rPr>
              <w:t>24</w:t>
            </w:r>
          </w:p>
        </w:tc>
        <w:tc>
          <w:tcPr>
            <w:tcW w:w="420" w:type="pct"/>
            <w:tcBorders>
              <w:top w:val="nil"/>
              <w:left w:val="nil"/>
              <w:bottom w:val="nil"/>
              <w:right w:val="nil"/>
            </w:tcBorders>
            <w:vAlign w:val="center"/>
            <w:hideMark/>
          </w:tcPr>
          <w:p w14:paraId="5189EC6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c>
          <w:tcPr>
            <w:tcW w:w="420" w:type="pct"/>
            <w:tcBorders>
              <w:top w:val="nil"/>
              <w:left w:val="nil"/>
              <w:bottom w:val="nil"/>
              <w:right w:val="nil"/>
            </w:tcBorders>
            <w:vAlign w:val="center"/>
            <w:hideMark/>
          </w:tcPr>
          <w:p w14:paraId="333DFD2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r>
      <w:tr w:rsidR="002E0BCA" w:rsidRPr="004C4319" w14:paraId="24E2E7E3" w14:textId="77777777" w:rsidTr="00377B61">
        <w:trPr>
          <w:trHeight w:val="300"/>
        </w:trPr>
        <w:tc>
          <w:tcPr>
            <w:tcW w:w="2820" w:type="pct"/>
            <w:tcBorders>
              <w:top w:val="nil"/>
              <w:left w:val="nil"/>
              <w:bottom w:val="nil"/>
              <w:right w:val="nil"/>
            </w:tcBorders>
            <w:vAlign w:val="center"/>
            <w:hideMark/>
          </w:tcPr>
          <w:p w14:paraId="5FDF571B" w14:textId="77777777" w:rsidR="002E0BCA" w:rsidRPr="004C4319" w:rsidRDefault="002E0BCA" w:rsidP="00377B61">
            <w:pPr>
              <w:rPr>
                <w:sz w:val="18"/>
                <w:szCs w:val="18"/>
              </w:rPr>
            </w:pPr>
            <w:r w:rsidRPr="004C4319">
              <w:rPr>
                <w:sz w:val="18"/>
                <w:szCs w:val="18"/>
                <w:lang w:val="en-AU"/>
              </w:rPr>
              <w:t xml:space="preserve">Value of Exports. Destined to Tajikistan. </w:t>
            </w:r>
            <w:r w:rsidRPr="004C4319">
              <w:rPr>
                <w:sz w:val="18"/>
                <w:szCs w:val="18"/>
              </w:rPr>
              <w:t>Code 762</w:t>
            </w:r>
          </w:p>
        </w:tc>
        <w:tc>
          <w:tcPr>
            <w:tcW w:w="670" w:type="pct"/>
            <w:tcBorders>
              <w:top w:val="nil"/>
              <w:left w:val="nil"/>
              <w:bottom w:val="nil"/>
              <w:right w:val="nil"/>
            </w:tcBorders>
            <w:vAlign w:val="center"/>
            <w:hideMark/>
          </w:tcPr>
          <w:p w14:paraId="161D8B2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66F9FE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35505E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FD04B3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3F2749CD" w14:textId="77777777" w:rsidTr="00377B61">
        <w:trPr>
          <w:trHeight w:val="300"/>
        </w:trPr>
        <w:tc>
          <w:tcPr>
            <w:tcW w:w="2820" w:type="pct"/>
            <w:tcBorders>
              <w:top w:val="nil"/>
              <w:left w:val="nil"/>
              <w:bottom w:val="nil"/>
              <w:right w:val="nil"/>
            </w:tcBorders>
            <w:vAlign w:val="center"/>
            <w:hideMark/>
          </w:tcPr>
          <w:p w14:paraId="2FE6A497" w14:textId="77777777" w:rsidR="002E0BCA" w:rsidRPr="004C4319" w:rsidRDefault="002E0BCA" w:rsidP="00377B61">
            <w:pPr>
              <w:rPr>
                <w:sz w:val="18"/>
                <w:szCs w:val="18"/>
              </w:rPr>
            </w:pPr>
            <w:r w:rsidRPr="004C4319">
              <w:rPr>
                <w:sz w:val="18"/>
                <w:szCs w:val="18"/>
                <w:lang w:val="en-AU"/>
              </w:rPr>
              <w:t xml:space="preserve">Value of Exports. Destined to Taiwan. </w:t>
            </w:r>
            <w:r w:rsidRPr="004C4319">
              <w:rPr>
                <w:sz w:val="18"/>
                <w:szCs w:val="18"/>
              </w:rPr>
              <w:t>Code 905</w:t>
            </w:r>
          </w:p>
        </w:tc>
        <w:tc>
          <w:tcPr>
            <w:tcW w:w="670" w:type="pct"/>
            <w:tcBorders>
              <w:top w:val="nil"/>
              <w:left w:val="nil"/>
              <w:bottom w:val="nil"/>
              <w:right w:val="nil"/>
            </w:tcBorders>
            <w:vAlign w:val="center"/>
            <w:hideMark/>
          </w:tcPr>
          <w:p w14:paraId="3E450661" w14:textId="77777777" w:rsidR="002E0BCA" w:rsidRPr="004C4319" w:rsidRDefault="002E0BCA" w:rsidP="00377B61">
            <w:pPr>
              <w:rPr>
                <w:sz w:val="18"/>
                <w:szCs w:val="18"/>
              </w:rPr>
            </w:pPr>
            <w:r w:rsidRPr="004C4319">
              <w:rPr>
                <w:sz w:val="18"/>
                <w:szCs w:val="18"/>
              </w:rPr>
              <w:t>82</w:t>
            </w:r>
            <w:r>
              <w:rPr>
                <w:sz w:val="18"/>
                <w:szCs w:val="18"/>
              </w:rPr>
              <w:t>,</w:t>
            </w:r>
            <w:r w:rsidRPr="004C4319">
              <w:rPr>
                <w:sz w:val="18"/>
                <w:szCs w:val="18"/>
              </w:rPr>
              <w:t>187</w:t>
            </w:r>
            <w:r>
              <w:rPr>
                <w:sz w:val="18"/>
                <w:szCs w:val="18"/>
              </w:rPr>
              <w:t>.</w:t>
            </w:r>
            <w:r w:rsidRPr="004C4319">
              <w:rPr>
                <w:sz w:val="18"/>
                <w:szCs w:val="18"/>
              </w:rPr>
              <w:t>82</w:t>
            </w:r>
          </w:p>
        </w:tc>
        <w:tc>
          <w:tcPr>
            <w:tcW w:w="670" w:type="pct"/>
            <w:tcBorders>
              <w:top w:val="nil"/>
              <w:left w:val="nil"/>
              <w:bottom w:val="nil"/>
              <w:right w:val="nil"/>
            </w:tcBorders>
            <w:vAlign w:val="center"/>
            <w:hideMark/>
          </w:tcPr>
          <w:p w14:paraId="791282B0" w14:textId="77777777" w:rsidR="002E0BCA" w:rsidRPr="004C4319" w:rsidRDefault="002E0BCA" w:rsidP="00377B61">
            <w:pPr>
              <w:rPr>
                <w:sz w:val="18"/>
                <w:szCs w:val="18"/>
              </w:rPr>
            </w:pPr>
            <w:r w:rsidRPr="004C4319">
              <w:rPr>
                <w:sz w:val="18"/>
                <w:szCs w:val="18"/>
              </w:rPr>
              <w:t>155</w:t>
            </w:r>
            <w:r>
              <w:rPr>
                <w:sz w:val="18"/>
                <w:szCs w:val="18"/>
              </w:rPr>
              <w:t>,</w:t>
            </w:r>
            <w:r w:rsidRPr="004C4319">
              <w:rPr>
                <w:sz w:val="18"/>
                <w:szCs w:val="18"/>
              </w:rPr>
              <w:t>422</w:t>
            </w:r>
            <w:r>
              <w:rPr>
                <w:sz w:val="18"/>
                <w:szCs w:val="18"/>
              </w:rPr>
              <w:t>.</w:t>
            </w:r>
            <w:r w:rsidRPr="004C4319">
              <w:rPr>
                <w:sz w:val="18"/>
                <w:szCs w:val="18"/>
              </w:rPr>
              <w:t>08</w:t>
            </w:r>
          </w:p>
        </w:tc>
        <w:tc>
          <w:tcPr>
            <w:tcW w:w="420" w:type="pct"/>
            <w:tcBorders>
              <w:top w:val="nil"/>
              <w:left w:val="nil"/>
              <w:bottom w:val="nil"/>
              <w:right w:val="nil"/>
            </w:tcBorders>
            <w:vAlign w:val="center"/>
            <w:hideMark/>
          </w:tcPr>
          <w:p w14:paraId="562C96C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c>
          <w:tcPr>
            <w:tcW w:w="420" w:type="pct"/>
            <w:tcBorders>
              <w:top w:val="nil"/>
              <w:left w:val="nil"/>
              <w:bottom w:val="nil"/>
              <w:right w:val="nil"/>
            </w:tcBorders>
            <w:vAlign w:val="center"/>
            <w:hideMark/>
          </w:tcPr>
          <w:p w14:paraId="07A0CEB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08%</w:t>
            </w:r>
          </w:p>
        </w:tc>
      </w:tr>
      <w:tr w:rsidR="002E0BCA" w:rsidRPr="004C4319" w14:paraId="70BB73E6" w14:textId="77777777" w:rsidTr="00377B61">
        <w:trPr>
          <w:trHeight w:val="300"/>
        </w:trPr>
        <w:tc>
          <w:tcPr>
            <w:tcW w:w="2820" w:type="pct"/>
            <w:tcBorders>
              <w:top w:val="nil"/>
              <w:left w:val="nil"/>
              <w:bottom w:val="nil"/>
              <w:right w:val="nil"/>
            </w:tcBorders>
            <w:vAlign w:val="center"/>
            <w:hideMark/>
          </w:tcPr>
          <w:p w14:paraId="614718F5" w14:textId="77777777" w:rsidR="002E0BCA" w:rsidRPr="004C4319" w:rsidRDefault="002E0BCA" w:rsidP="00377B61">
            <w:pPr>
              <w:rPr>
                <w:sz w:val="18"/>
                <w:szCs w:val="18"/>
              </w:rPr>
            </w:pPr>
            <w:r w:rsidRPr="004C4319">
              <w:rPr>
                <w:sz w:val="18"/>
                <w:szCs w:val="18"/>
                <w:lang w:val="en-AU"/>
              </w:rPr>
              <w:t xml:space="preserve">Value of Exports. Destined to Tanzania. </w:t>
            </w:r>
            <w:r w:rsidRPr="004C4319">
              <w:rPr>
                <w:sz w:val="18"/>
                <w:szCs w:val="18"/>
              </w:rPr>
              <w:t>Code 834</w:t>
            </w:r>
          </w:p>
        </w:tc>
        <w:tc>
          <w:tcPr>
            <w:tcW w:w="670" w:type="pct"/>
            <w:tcBorders>
              <w:top w:val="nil"/>
              <w:left w:val="nil"/>
              <w:bottom w:val="nil"/>
              <w:right w:val="nil"/>
            </w:tcBorders>
            <w:vAlign w:val="center"/>
            <w:hideMark/>
          </w:tcPr>
          <w:p w14:paraId="7F9566E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199044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64614B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994E90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D0E84B2" w14:textId="77777777" w:rsidTr="00377B61">
        <w:trPr>
          <w:trHeight w:val="480"/>
        </w:trPr>
        <w:tc>
          <w:tcPr>
            <w:tcW w:w="2820" w:type="pct"/>
            <w:tcBorders>
              <w:top w:val="nil"/>
              <w:left w:val="nil"/>
              <w:bottom w:val="nil"/>
              <w:right w:val="nil"/>
            </w:tcBorders>
            <w:vAlign w:val="center"/>
            <w:hideMark/>
          </w:tcPr>
          <w:p w14:paraId="625A22A8"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 xml:space="preserve">Destined to British Territory </w:t>
            </w:r>
            <w:r w:rsidRPr="004C4319">
              <w:rPr>
                <w:sz w:val="18"/>
                <w:szCs w:val="18"/>
                <w:lang w:val="en-AU"/>
              </w:rPr>
              <w:t>(</w:t>
            </w:r>
            <w:r>
              <w:rPr>
                <w:sz w:val="18"/>
                <w:szCs w:val="18"/>
                <w:lang w:val="en-AU"/>
              </w:rPr>
              <w:t>Indian Ocean</w:t>
            </w:r>
            <w:r w:rsidRPr="004C4319">
              <w:rPr>
                <w:sz w:val="18"/>
                <w:szCs w:val="18"/>
                <w:lang w:val="en-AU"/>
              </w:rPr>
              <w:t xml:space="preserve">). </w:t>
            </w:r>
            <w:r w:rsidRPr="004C4319">
              <w:rPr>
                <w:sz w:val="18"/>
                <w:szCs w:val="18"/>
              </w:rPr>
              <w:t>Code 903</w:t>
            </w:r>
          </w:p>
        </w:tc>
        <w:tc>
          <w:tcPr>
            <w:tcW w:w="670" w:type="pct"/>
            <w:tcBorders>
              <w:top w:val="nil"/>
              <w:left w:val="nil"/>
              <w:bottom w:val="nil"/>
              <w:right w:val="nil"/>
            </w:tcBorders>
            <w:vAlign w:val="center"/>
            <w:hideMark/>
          </w:tcPr>
          <w:p w14:paraId="36F07AA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429DF03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014895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EE61DB4"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5C14B976" w14:textId="77777777" w:rsidTr="00377B61">
        <w:trPr>
          <w:trHeight w:val="300"/>
        </w:trPr>
        <w:tc>
          <w:tcPr>
            <w:tcW w:w="2820" w:type="pct"/>
            <w:tcBorders>
              <w:top w:val="nil"/>
              <w:left w:val="nil"/>
              <w:bottom w:val="nil"/>
              <w:right w:val="nil"/>
            </w:tcBorders>
            <w:vAlign w:val="center"/>
            <w:hideMark/>
          </w:tcPr>
          <w:p w14:paraId="01054F59"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Timor</w:t>
            </w:r>
            <w:r w:rsidRPr="004C4319">
              <w:rPr>
                <w:sz w:val="18"/>
                <w:szCs w:val="18"/>
                <w:lang w:val="en-AU"/>
              </w:rPr>
              <w:t xml:space="preserve">. </w:t>
            </w:r>
            <w:r w:rsidRPr="004C4319">
              <w:rPr>
                <w:sz w:val="18"/>
                <w:szCs w:val="18"/>
              </w:rPr>
              <w:t>Code 626</w:t>
            </w:r>
          </w:p>
        </w:tc>
        <w:tc>
          <w:tcPr>
            <w:tcW w:w="670" w:type="pct"/>
            <w:tcBorders>
              <w:top w:val="nil"/>
              <w:left w:val="nil"/>
              <w:bottom w:val="nil"/>
              <w:right w:val="nil"/>
            </w:tcBorders>
            <w:vAlign w:val="center"/>
            <w:hideMark/>
          </w:tcPr>
          <w:p w14:paraId="43C1C30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B63B82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B9BFEC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6A8A70C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31751851" w14:textId="77777777" w:rsidTr="00377B61">
        <w:trPr>
          <w:trHeight w:val="300"/>
        </w:trPr>
        <w:tc>
          <w:tcPr>
            <w:tcW w:w="2820" w:type="pct"/>
            <w:tcBorders>
              <w:top w:val="nil"/>
              <w:left w:val="nil"/>
              <w:bottom w:val="nil"/>
              <w:right w:val="nil"/>
            </w:tcBorders>
            <w:vAlign w:val="center"/>
            <w:hideMark/>
          </w:tcPr>
          <w:p w14:paraId="221BCECB"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Togo</w:t>
            </w:r>
            <w:r w:rsidRPr="004C4319">
              <w:rPr>
                <w:sz w:val="18"/>
                <w:szCs w:val="18"/>
                <w:lang w:val="en-AU"/>
              </w:rPr>
              <w:t xml:space="preserve">. </w:t>
            </w:r>
            <w:r w:rsidRPr="004C4319">
              <w:rPr>
                <w:sz w:val="18"/>
                <w:szCs w:val="18"/>
              </w:rPr>
              <w:t>Code 768</w:t>
            </w:r>
          </w:p>
        </w:tc>
        <w:tc>
          <w:tcPr>
            <w:tcW w:w="670" w:type="pct"/>
            <w:tcBorders>
              <w:top w:val="nil"/>
              <w:left w:val="nil"/>
              <w:bottom w:val="nil"/>
              <w:right w:val="nil"/>
            </w:tcBorders>
            <w:vAlign w:val="center"/>
            <w:hideMark/>
          </w:tcPr>
          <w:p w14:paraId="1FD8FCF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626C700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513C65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2ADD29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A46DA34" w14:textId="77777777" w:rsidTr="00377B61">
        <w:trPr>
          <w:trHeight w:val="300"/>
        </w:trPr>
        <w:tc>
          <w:tcPr>
            <w:tcW w:w="2820" w:type="pct"/>
            <w:tcBorders>
              <w:top w:val="nil"/>
              <w:left w:val="nil"/>
              <w:bottom w:val="nil"/>
              <w:right w:val="nil"/>
            </w:tcBorders>
            <w:vAlign w:val="center"/>
            <w:hideMark/>
          </w:tcPr>
          <w:p w14:paraId="7432A201" w14:textId="77777777" w:rsidR="002E0BCA" w:rsidRPr="004C4319" w:rsidRDefault="002E0BCA" w:rsidP="00377B61">
            <w:pPr>
              <w:rPr>
                <w:sz w:val="18"/>
                <w:szCs w:val="18"/>
              </w:rPr>
            </w:pPr>
            <w:r w:rsidRPr="004C4319">
              <w:rPr>
                <w:sz w:val="18"/>
                <w:szCs w:val="18"/>
                <w:lang w:val="en-AU"/>
              </w:rPr>
              <w:t xml:space="preserve">Value of Exports. Destined to Tonga. </w:t>
            </w:r>
            <w:r w:rsidRPr="004C4319">
              <w:rPr>
                <w:sz w:val="18"/>
                <w:szCs w:val="18"/>
              </w:rPr>
              <w:t>Code 776</w:t>
            </w:r>
          </w:p>
        </w:tc>
        <w:tc>
          <w:tcPr>
            <w:tcW w:w="670" w:type="pct"/>
            <w:tcBorders>
              <w:top w:val="nil"/>
              <w:left w:val="nil"/>
              <w:bottom w:val="nil"/>
              <w:right w:val="nil"/>
            </w:tcBorders>
            <w:vAlign w:val="center"/>
            <w:hideMark/>
          </w:tcPr>
          <w:p w14:paraId="557E049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5E83C57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03A41B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5F6DB4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0F6C186" w14:textId="77777777" w:rsidTr="00377B61">
        <w:trPr>
          <w:trHeight w:val="300"/>
        </w:trPr>
        <w:tc>
          <w:tcPr>
            <w:tcW w:w="2820" w:type="pct"/>
            <w:tcBorders>
              <w:top w:val="nil"/>
              <w:left w:val="nil"/>
              <w:bottom w:val="nil"/>
              <w:right w:val="nil"/>
            </w:tcBorders>
            <w:vAlign w:val="center"/>
            <w:hideMark/>
          </w:tcPr>
          <w:p w14:paraId="0B2DF9F3" w14:textId="218F5E94" w:rsidR="002E0BCA" w:rsidRPr="004C4319" w:rsidRDefault="002E0BCA" w:rsidP="00377B61">
            <w:pPr>
              <w:rPr>
                <w:sz w:val="18"/>
                <w:szCs w:val="18"/>
              </w:rPr>
            </w:pPr>
            <w:r w:rsidRPr="004C4319">
              <w:rPr>
                <w:sz w:val="18"/>
                <w:szCs w:val="18"/>
                <w:lang w:val="en-AU"/>
              </w:rPr>
              <w:t>Value of Exports. Destined to Trini</w:t>
            </w:r>
            <w:r w:rsidR="00484A51">
              <w:rPr>
                <w:sz w:val="18"/>
                <w:szCs w:val="18"/>
                <w:lang w:val="en-AU"/>
              </w:rPr>
              <w:t>d</w:t>
            </w:r>
            <w:r w:rsidRPr="004C4319">
              <w:rPr>
                <w:sz w:val="18"/>
                <w:szCs w:val="18"/>
                <w:lang w:val="en-AU"/>
              </w:rPr>
              <w:t>a</w:t>
            </w:r>
            <w:r w:rsidR="00484A51">
              <w:rPr>
                <w:sz w:val="18"/>
                <w:szCs w:val="18"/>
                <w:lang w:val="en-AU"/>
              </w:rPr>
              <w:t>d</w:t>
            </w:r>
            <w:r w:rsidRPr="004C4319">
              <w:rPr>
                <w:sz w:val="18"/>
                <w:szCs w:val="18"/>
                <w:lang w:val="en-AU"/>
              </w:rPr>
              <w:t xml:space="preserve">. </w:t>
            </w:r>
            <w:r w:rsidRPr="004C4319">
              <w:rPr>
                <w:sz w:val="18"/>
                <w:szCs w:val="18"/>
              </w:rPr>
              <w:t>Code 780</w:t>
            </w:r>
          </w:p>
        </w:tc>
        <w:tc>
          <w:tcPr>
            <w:tcW w:w="670" w:type="pct"/>
            <w:tcBorders>
              <w:top w:val="nil"/>
              <w:left w:val="nil"/>
              <w:bottom w:val="nil"/>
              <w:right w:val="nil"/>
            </w:tcBorders>
            <w:vAlign w:val="center"/>
            <w:hideMark/>
          </w:tcPr>
          <w:p w14:paraId="7DDA98E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46287D2E" w14:textId="77777777" w:rsidR="002E0BCA" w:rsidRPr="004C4319" w:rsidRDefault="002E0BCA" w:rsidP="00377B61">
            <w:pPr>
              <w:rPr>
                <w:sz w:val="18"/>
                <w:szCs w:val="18"/>
              </w:rPr>
            </w:pPr>
            <w:r w:rsidRPr="004C4319">
              <w:rPr>
                <w:sz w:val="18"/>
                <w:szCs w:val="18"/>
              </w:rPr>
              <w:t>72</w:t>
            </w:r>
            <w:r>
              <w:rPr>
                <w:sz w:val="18"/>
                <w:szCs w:val="18"/>
              </w:rPr>
              <w:t>,</w:t>
            </w:r>
            <w:r w:rsidRPr="004C4319">
              <w:rPr>
                <w:sz w:val="18"/>
                <w:szCs w:val="18"/>
              </w:rPr>
              <w:t>516</w:t>
            </w:r>
            <w:r>
              <w:rPr>
                <w:sz w:val="18"/>
                <w:szCs w:val="18"/>
              </w:rPr>
              <w:t>.</w:t>
            </w:r>
            <w:r w:rsidRPr="004C4319">
              <w:rPr>
                <w:sz w:val="18"/>
                <w:szCs w:val="18"/>
              </w:rPr>
              <w:t>19</w:t>
            </w:r>
          </w:p>
        </w:tc>
        <w:tc>
          <w:tcPr>
            <w:tcW w:w="420" w:type="pct"/>
            <w:tcBorders>
              <w:top w:val="nil"/>
              <w:left w:val="nil"/>
              <w:bottom w:val="nil"/>
              <w:right w:val="nil"/>
            </w:tcBorders>
            <w:vAlign w:val="center"/>
            <w:hideMark/>
          </w:tcPr>
          <w:p w14:paraId="1A572E7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D9D920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r>
      <w:tr w:rsidR="002E0BCA" w:rsidRPr="004C4319" w14:paraId="1CA41160" w14:textId="77777777" w:rsidTr="00377B61">
        <w:trPr>
          <w:trHeight w:val="300"/>
        </w:trPr>
        <w:tc>
          <w:tcPr>
            <w:tcW w:w="2820" w:type="pct"/>
            <w:tcBorders>
              <w:top w:val="nil"/>
              <w:left w:val="nil"/>
              <w:bottom w:val="nil"/>
              <w:right w:val="nil"/>
            </w:tcBorders>
            <w:vAlign w:val="center"/>
            <w:hideMark/>
          </w:tcPr>
          <w:p w14:paraId="556AFC02" w14:textId="77777777" w:rsidR="002E0BCA" w:rsidRPr="004C4319" w:rsidRDefault="002E0BCA" w:rsidP="00377B61">
            <w:pPr>
              <w:rPr>
                <w:sz w:val="18"/>
                <w:szCs w:val="18"/>
              </w:rPr>
            </w:pPr>
            <w:r w:rsidRPr="004C4319">
              <w:rPr>
                <w:sz w:val="18"/>
                <w:szCs w:val="18"/>
                <w:lang w:val="en-AU"/>
              </w:rPr>
              <w:t xml:space="preserve">Value of Exports. Destined to Tunisia. </w:t>
            </w:r>
            <w:r w:rsidRPr="004C4319">
              <w:rPr>
                <w:sz w:val="18"/>
                <w:szCs w:val="18"/>
              </w:rPr>
              <w:t>Code 788</w:t>
            </w:r>
          </w:p>
        </w:tc>
        <w:tc>
          <w:tcPr>
            <w:tcW w:w="670" w:type="pct"/>
            <w:tcBorders>
              <w:top w:val="nil"/>
              <w:left w:val="nil"/>
              <w:bottom w:val="nil"/>
              <w:right w:val="nil"/>
            </w:tcBorders>
            <w:vAlign w:val="center"/>
            <w:hideMark/>
          </w:tcPr>
          <w:p w14:paraId="0452B9C3" w14:textId="77777777" w:rsidR="002E0BCA" w:rsidRPr="004C4319" w:rsidRDefault="002E0BCA" w:rsidP="00377B61">
            <w:pPr>
              <w:rPr>
                <w:sz w:val="18"/>
                <w:szCs w:val="18"/>
              </w:rPr>
            </w:pPr>
            <w:r w:rsidRPr="004C4319">
              <w:rPr>
                <w:sz w:val="18"/>
                <w:szCs w:val="18"/>
              </w:rPr>
              <w:t>15</w:t>
            </w:r>
            <w:r>
              <w:rPr>
                <w:sz w:val="18"/>
                <w:szCs w:val="18"/>
              </w:rPr>
              <w:t>,</w:t>
            </w:r>
            <w:r w:rsidRPr="004C4319">
              <w:rPr>
                <w:sz w:val="18"/>
                <w:szCs w:val="18"/>
              </w:rPr>
              <w:t>000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4AD29EE" w14:textId="77777777" w:rsidR="002E0BCA" w:rsidRPr="004C4319" w:rsidRDefault="002E0BCA" w:rsidP="00377B61">
            <w:pPr>
              <w:rPr>
                <w:sz w:val="18"/>
                <w:szCs w:val="18"/>
              </w:rPr>
            </w:pPr>
            <w:r w:rsidRPr="004C4319">
              <w:rPr>
                <w:sz w:val="18"/>
                <w:szCs w:val="18"/>
              </w:rPr>
              <w:t>557</w:t>
            </w:r>
            <w:r>
              <w:rPr>
                <w:sz w:val="18"/>
                <w:szCs w:val="18"/>
              </w:rPr>
              <w:t>.</w:t>
            </w:r>
            <w:r w:rsidRPr="004C4319">
              <w:rPr>
                <w:sz w:val="18"/>
                <w:szCs w:val="18"/>
              </w:rPr>
              <w:t>40</w:t>
            </w:r>
          </w:p>
        </w:tc>
        <w:tc>
          <w:tcPr>
            <w:tcW w:w="420" w:type="pct"/>
            <w:tcBorders>
              <w:top w:val="nil"/>
              <w:left w:val="nil"/>
              <w:bottom w:val="nil"/>
              <w:right w:val="nil"/>
            </w:tcBorders>
            <w:vAlign w:val="center"/>
            <w:hideMark/>
          </w:tcPr>
          <w:p w14:paraId="322E833A"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c>
          <w:tcPr>
            <w:tcW w:w="420" w:type="pct"/>
            <w:tcBorders>
              <w:top w:val="nil"/>
              <w:left w:val="nil"/>
              <w:bottom w:val="nil"/>
              <w:right w:val="nil"/>
            </w:tcBorders>
            <w:vAlign w:val="center"/>
            <w:hideMark/>
          </w:tcPr>
          <w:p w14:paraId="3D6D13F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D7738E5" w14:textId="77777777" w:rsidTr="00377B61">
        <w:trPr>
          <w:trHeight w:val="300"/>
        </w:trPr>
        <w:tc>
          <w:tcPr>
            <w:tcW w:w="2820" w:type="pct"/>
            <w:tcBorders>
              <w:top w:val="nil"/>
              <w:left w:val="nil"/>
              <w:bottom w:val="nil"/>
              <w:right w:val="nil"/>
            </w:tcBorders>
            <w:vAlign w:val="center"/>
            <w:hideMark/>
          </w:tcPr>
          <w:p w14:paraId="5D3B4227"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Turkmenistan</w:t>
            </w:r>
            <w:r w:rsidRPr="004C4319">
              <w:rPr>
                <w:sz w:val="18"/>
                <w:szCs w:val="18"/>
                <w:lang w:val="en-AU"/>
              </w:rPr>
              <w:t xml:space="preserve">. </w:t>
            </w:r>
            <w:r w:rsidRPr="004C4319">
              <w:rPr>
                <w:sz w:val="18"/>
                <w:szCs w:val="18"/>
              </w:rPr>
              <w:t>Code 795</w:t>
            </w:r>
          </w:p>
        </w:tc>
        <w:tc>
          <w:tcPr>
            <w:tcW w:w="670" w:type="pct"/>
            <w:tcBorders>
              <w:top w:val="nil"/>
              <w:left w:val="nil"/>
              <w:bottom w:val="nil"/>
              <w:right w:val="nil"/>
            </w:tcBorders>
            <w:vAlign w:val="center"/>
            <w:hideMark/>
          </w:tcPr>
          <w:p w14:paraId="4565A77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67D5424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B5CD91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4020B4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BF198A5" w14:textId="77777777" w:rsidTr="00377B61">
        <w:trPr>
          <w:trHeight w:val="300"/>
        </w:trPr>
        <w:tc>
          <w:tcPr>
            <w:tcW w:w="2820" w:type="pct"/>
            <w:tcBorders>
              <w:top w:val="nil"/>
              <w:left w:val="nil"/>
              <w:bottom w:val="nil"/>
              <w:right w:val="nil"/>
            </w:tcBorders>
            <w:vAlign w:val="center"/>
            <w:hideMark/>
          </w:tcPr>
          <w:p w14:paraId="71CE996E"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Turkey</w:t>
            </w:r>
            <w:r w:rsidRPr="004C4319">
              <w:rPr>
                <w:sz w:val="18"/>
                <w:szCs w:val="18"/>
                <w:lang w:val="en-AU"/>
              </w:rPr>
              <w:t xml:space="preserve">. </w:t>
            </w:r>
            <w:r w:rsidRPr="004C4319">
              <w:rPr>
                <w:sz w:val="18"/>
                <w:szCs w:val="18"/>
              </w:rPr>
              <w:t>Code 792</w:t>
            </w:r>
          </w:p>
        </w:tc>
        <w:tc>
          <w:tcPr>
            <w:tcW w:w="670" w:type="pct"/>
            <w:tcBorders>
              <w:top w:val="nil"/>
              <w:left w:val="nil"/>
              <w:bottom w:val="nil"/>
              <w:right w:val="nil"/>
            </w:tcBorders>
            <w:vAlign w:val="center"/>
            <w:hideMark/>
          </w:tcPr>
          <w:p w14:paraId="1DE114E9"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619</w:t>
            </w:r>
            <w:r>
              <w:rPr>
                <w:sz w:val="18"/>
                <w:szCs w:val="18"/>
              </w:rPr>
              <w:t>,</w:t>
            </w:r>
            <w:r w:rsidRPr="004C4319">
              <w:rPr>
                <w:sz w:val="18"/>
                <w:szCs w:val="18"/>
              </w:rPr>
              <w:t>585</w:t>
            </w:r>
            <w:r>
              <w:rPr>
                <w:sz w:val="18"/>
                <w:szCs w:val="18"/>
              </w:rPr>
              <w:t>.</w:t>
            </w:r>
            <w:r w:rsidRPr="004C4319">
              <w:rPr>
                <w:sz w:val="18"/>
                <w:szCs w:val="18"/>
              </w:rPr>
              <w:t>92</w:t>
            </w:r>
          </w:p>
        </w:tc>
        <w:tc>
          <w:tcPr>
            <w:tcW w:w="670" w:type="pct"/>
            <w:tcBorders>
              <w:top w:val="nil"/>
              <w:left w:val="nil"/>
              <w:bottom w:val="nil"/>
              <w:right w:val="nil"/>
            </w:tcBorders>
            <w:vAlign w:val="center"/>
            <w:hideMark/>
          </w:tcPr>
          <w:p w14:paraId="5EEC0389" w14:textId="77777777" w:rsidR="002E0BCA" w:rsidRPr="004C4319" w:rsidRDefault="002E0BCA" w:rsidP="00377B61">
            <w:pPr>
              <w:rPr>
                <w:sz w:val="18"/>
                <w:szCs w:val="18"/>
              </w:rPr>
            </w:pPr>
            <w:r w:rsidRPr="004C4319">
              <w:rPr>
                <w:sz w:val="18"/>
                <w:szCs w:val="18"/>
              </w:rPr>
              <w:t>6</w:t>
            </w:r>
            <w:r>
              <w:rPr>
                <w:sz w:val="18"/>
                <w:szCs w:val="18"/>
              </w:rPr>
              <w:t>,</w:t>
            </w:r>
            <w:r w:rsidRPr="004C4319">
              <w:rPr>
                <w:sz w:val="18"/>
                <w:szCs w:val="18"/>
              </w:rPr>
              <w:t>088</w:t>
            </w:r>
            <w:r>
              <w:rPr>
                <w:sz w:val="18"/>
                <w:szCs w:val="18"/>
              </w:rPr>
              <w:t>,</w:t>
            </w:r>
            <w:r w:rsidRPr="004C4319">
              <w:rPr>
                <w:sz w:val="18"/>
                <w:szCs w:val="18"/>
              </w:rPr>
              <w:t>880</w:t>
            </w:r>
            <w:r>
              <w:rPr>
                <w:sz w:val="18"/>
                <w:szCs w:val="18"/>
              </w:rPr>
              <w:t>.</w:t>
            </w:r>
            <w:r w:rsidRPr="004C4319">
              <w:rPr>
                <w:sz w:val="18"/>
                <w:szCs w:val="18"/>
              </w:rPr>
              <w:t>08</w:t>
            </w:r>
          </w:p>
        </w:tc>
        <w:tc>
          <w:tcPr>
            <w:tcW w:w="420" w:type="pct"/>
            <w:tcBorders>
              <w:top w:val="nil"/>
              <w:left w:val="nil"/>
              <w:bottom w:val="nil"/>
              <w:right w:val="nil"/>
            </w:tcBorders>
            <w:vAlign w:val="center"/>
            <w:hideMark/>
          </w:tcPr>
          <w:p w14:paraId="1F509742"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85%</w:t>
            </w:r>
          </w:p>
        </w:tc>
        <w:tc>
          <w:tcPr>
            <w:tcW w:w="420" w:type="pct"/>
            <w:tcBorders>
              <w:top w:val="nil"/>
              <w:left w:val="nil"/>
              <w:bottom w:val="nil"/>
              <w:right w:val="nil"/>
            </w:tcBorders>
            <w:vAlign w:val="center"/>
            <w:hideMark/>
          </w:tcPr>
          <w:p w14:paraId="71C77572" w14:textId="77777777" w:rsidR="002E0BCA" w:rsidRPr="004C4319" w:rsidRDefault="002E0BCA" w:rsidP="00377B61">
            <w:pPr>
              <w:rPr>
                <w:sz w:val="18"/>
                <w:szCs w:val="18"/>
              </w:rPr>
            </w:pPr>
            <w:r w:rsidRPr="004C4319">
              <w:rPr>
                <w:sz w:val="18"/>
                <w:szCs w:val="18"/>
              </w:rPr>
              <w:t>3</w:t>
            </w:r>
            <w:r>
              <w:rPr>
                <w:sz w:val="18"/>
                <w:szCs w:val="18"/>
              </w:rPr>
              <w:t>.</w:t>
            </w:r>
            <w:r w:rsidRPr="004C4319">
              <w:rPr>
                <w:sz w:val="18"/>
                <w:szCs w:val="18"/>
              </w:rPr>
              <w:t>09%</w:t>
            </w:r>
          </w:p>
        </w:tc>
      </w:tr>
      <w:tr w:rsidR="002E0BCA" w:rsidRPr="004C4319" w14:paraId="54DDE7A8" w14:textId="77777777" w:rsidTr="00377B61">
        <w:trPr>
          <w:trHeight w:val="300"/>
        </w:trPr>
        <w:tc>
          <w:tcPr>
            <w:tcW w:w="2820" w:type="pct"/>
            <w:tcBorders>
              <w:top w:val="nil"/>
              <w:left w:val="nil"/>
              <w:bottom w:val="nil"/>
              <w:right w:val="nil"/>
            </w:tcBorders>
            <w:vAlign w:val="center"/>
            <w:hideMark/>
          </w:tcPr>
          <w:p w14:paraId="4E7999BA" w14:textId="77777777" w:rsidR="002E0BCA" w:rsidRPr="004C4319" w:rsidRDefault="002E0BCA" w:rsidP="00377B61">
            <w:pPr>
              <w:rPr>
                <w:sz w:val="18"/>
                <w:szCs w:val="18"/>
              </w:rPr>
            </w:pPr>
            <w:r w:rsidRPr="004C4319">
              <w:rPr>
                <w:sz w:val="18"/>
                <w:szCs w:val="18"/>
                <w:lang w:val="en-AU"/>
              </w:rPr>
              <w:t xml:space="preserve">Value of Exports. Destined to Tuvalu Islands. </w:t>
            </w:r>
            <w:r w:rsidRPr="004C4319">
              <w:rPr>
                <w:sz w:val="18"/>
                <w:szCs w:val="18"/>
              </w:rPr>
              <w:t>Code 798</w:t>
            </w:r>
          </w:p>
        </w:tc>
        <w:tc>
          <w:tcPr>
            <w:tcW w:w="670" w:type="pct"/>
            <w:tcBorders>
              <w:top w:val="nil"/>
              <w:left w:val="nil"/>
              <w:bottom w:val="nil"/>
              <w:right w:val="nil"/>
            </w:tcBorders>
            <w:vAlign w:val="center"/>
            <w:hideMark/>
          </w:tcPr>
          <w:p w14:paraId="2A0B5FB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163E5F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0792F0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40F2A7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41A7D936" w14:textId="77777777" w:rsidTr="00377B61">
        <w:trPr>
          <w:trHeight w:val="300"/>
        </w:trPr>
        <w:tc>
          <w:tcPr>
            <w:tcW w:w="2820" w:type="pct"/>
            <w:tcBorders>
              <w:top w:val="nil"/>
              <w:left w:val="nil"/>
              <w:bottom w:val="nil"/>
              <w:right w:val="nil"/>
            </w:tcBorders>
            <w:vAlign w:val="center"/>
            <w:hideMark/>
          </w:tcPr>
          <w:p w14:paraId="600D0799" w14:textId="77777777" w:rsidR="002E0BCA" w:rsidRPr="004C4319" w:rsidRDefault="002E0BCA" w:rsidP="00377B61">
            <w:pPr>
              <w:rPr>
                <w:sz w:val="18"/>
                <w:szCs w:val="18"/>
              </w:rPr>
            </w:pPr>
            <w:r w:rsidRPr="004C4319">
              <w:rPr>
                <w:sz w:val="18"/>
                <w:szCs w:val="18"/>
                <w:lang w:val="en-AU"/>
              </w:rPr>
              <w:t xml:space="preserve">Value of Exports. Destined to Chad. </w:t>
            </w:r>
            <w:r w:rsidRPr="004C4319">
              <w:rPr>
                <w:sz w:val="18"/>
                <w:szCs w:val="18"/>
              </w:rPr>
              <w:t>Code 148</w:t>
            </w:r>
          </w:p>
        </w:tc>
        <w:tc>
          <w:tcPr>
            <w:tcW w:w="670" w:type="pct"/>
            <w:tcBorders>
              <w:top w:val="nil"/>
              <w:left w:val="nil"/>
              <w:bottom w:val="nil"/>
              <w:right w:val="nil"/>
            </w:tcBorders>
            <w:vAlign w:val="center"/>
            <w:hideMark/>
          </w:tcPr>
          <w:p w14:paraId="6EE9642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0AB50C4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EA407D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5CD57A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3725BD2B" w14:textId="77777777" w:rsidTr="00377B61">
        <w:trPr>
          <w:trHeight w:val="300"/>
        </w:trPr>
        <w:tc>
          <w:tcPr>
            <w:tcW w:w="2820" w:type="pct"/>
            <w:tcBorders>
              <w:top w:val="nil"/>
              <w:left w:val="nil"/>
              <w:bottom w:val="nil"/>
              <w:right w:val="nil"/>
            </w:tcBorders>
            <w:vAlign w:val="center"/>
            <w:hideMark/>
          </w:tcPr>
          <w:p w14:paraId="5F44D404"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Czech Republic</w:t>
            </w:r>
            <w:r w:rsidRPr="004C4319">
              <w:rPr>
                <w:sz w:val="18"/>
                <w:szCs w:val="18"/>
                <w:lang w:val="en-AU"/>
              </w:rPr>
              <w:t xml:space="preserve">. </w:t>
            </w:r>
            <w:r w:rsidRPr="004C4319">
              <w:rPr>
                <w:sz w:val="18"/>
                <w:szCs w:val="18"/>
              </w:rPr>
              <w:t>Code 203</w:t>
            </w:r>
          </w:p>
        </w:tc>
        <w:tc>
          <w:tcPr>
            <w:tcW w:w="670" w:type="pct"/>
            <w:tcBorders>
              <w:top w:val="nil"/>
              <w:left w:val="nil"/>
              <w:bottom w:val="nil"/>
              <w:right w:val="nil"/>
            </w:tcBorders>
            <w:vAlign w:val="center"/>
            <w:hideMark/>
          </w:tcPr>
          <w:p w14:paraId="6E8690C4" w14:textId="77777777" w:rsidR="002E0BCA" w:rsidRPr="004C4319" w:rsidRDefault="002E0BCA" w:rsidP="00377B61">
            <w:pPr>
              <w:rPr>
                <w:sz w:val="18"/>
                <w:szCs w:val="18"/>
              </w:rPr>
            </w:pPr>
            <w:r w:rsidRPr="004C4319">
              <w:rPr>
                <w:sz w:val="18"/>
                <w:szCs w:val="18"/>
              </w:rPr>
              <w:t>1</w:t>
            </w:r>
            <w:r>
              <w:rPr>
                <w:sz w:val="18"/>
                <w:szCs w:val="18"/>
              </w:rPr>
              <w:t>,</w:t>
            </w:r>
            <w:r w:rsidRPr="004C4319">
              <w:rPr>
                <w:sz w:val="18"/>
                <w:szCs w:val="18"/>
              </w:rPr>
              <w:t>380</w:t>
            </w:r>
            <w:r>
              <w:rPr>
                <w:sz w:val="18"/>
                <w:szCs w:val="18"/>
              </w:rPr>
              <w:t>,</w:t>
            </w:r>
            <w:r w:rsidRPr="004C4319">
              <w:rPr>
                <w:sz w:val="18"/>
                <w:szCs w:val="18"/>
              </w:rPr>
              <w:t>106</w:t>
            </w:r>
            <w:r>
              <w:rPr>
                <w:sz w:val="18"/>
                <w:szCs w:val="18"/>
              </w:rPr>
              <w:t>.</w:t>
            </w:r>
            <w:r w:rsidRPr="004C4319">
              <w:rPr>
                <w:sz w:val="18"/>
                <w:szCs w:val="18"/>
              </w:rPr>
              <w:t>94</w:t>
            </w:r>
          </w:p>
        </w:tc>
        <w:tc>
          <w:tcPr>
            <w:tcW w:w="670" w:type="pct"/>
            <w:tcBorders>
              <w:top w:val="nil"/>
              <w:left w:val="nil"/>
              <w:bottom w:val="nil"/>
              <w:right w:val="nil"/>
            </w:tcBorders>
            <w:vAlign w:val="center"/>
            <w:hideMark/>
          </w:tcPr>
          <w:p w14:paraId="3B6C9DF3" w14:textId="77777777" w:rsidR="002E0BCA" w:rsidRPr="004C4319" w:rsidRDefault="002E0BCA" w:rsidP="00377B61">
            <w:pPr>
              <w:rPr>
                <w:sz w:val="18"/>
                <w:szCs w:val="18"/>
              </w:rPr>
            </w:pPr>
            <w:r w:rsidRPr="004C4319">
              <w:rPr>
                <w:sz w:val="18"/>
                <w:szCs w:val="18"/>
              </w:rPr>
              <w:t>50</w:t>
            </w:r>
            <w:r>
              <w:rPr>
                <w:sz w:val="18"/>
                <w:szCs w:val="18"/>
              </w:rPr>
              <w:t>,</w:t>
            </w:r>
            <w:r w:rsidRPr="004C4319">
              <w:rPr>
                <w:sz w:val="18"/>
                <w:szCs w:val="18"/>
              </w:rPr>
              <w:t>635</w:t>
            </w:r>
            <w:r>
              <w:rPr>
                <w:sz w:val="18"/>
                <w:szCs w:val="18"/>
              </w:rPr>
              <w:t>.</w:t>
            </w:r>
            <w:r w:rsidRPr="004C4319">
              <w:rPr>
                <w:sz w:val="18"/>
                <w:szCs w:val="18"/>
              </w:rPr>
              <w:t>97</w:t>
            </w:r>
          </w:p>
        </w:tc>
        <w:tc>
          <w:tcPr>
            <w:tcW w:w="420" w:type="pct"/>
            <w:tcBorders>
              <w:top w:val="nil"/>
              <w:left w:val="nil"/>
              <w:bottom w:val="nil"/>
              <w:right w:val="nil"/>
            </w:tcBorders>
            <w:vAlign w:val="center"/>
            <w:hideMark/>
          </w:tcPr>
          <w:p w14:paraId="50F438B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71%</w:t>
            </w:r>
          </w:p>
        </w:tc>
        <w:tc>
          <w:tcPr>
            <w:tcW w:w="420" w:type="pct"/>
            <w:tcBorders>
              <w:top w:val="nil"/>
              <w:left w:val="nil"/>
              <w:bottom w:val="nil"/>
              <w:right w:val="nil"/>
            </w:tcBorders>
            <w:vAlign w:val="center"/>
            <w:hideMark/>
          </w:tcPr>
          <w:p w14:paraId="44316CB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03%</w:t>
            </w:r>
          </w:p>
        </w:tc>
      </w:tr>
      <w:tr w:rsidR="002E0BCA" w:rsidRPr="004C4319" w14:paraId="64073F10" w14:textId="77777777" w:rsidTr="00377B61">
        <w:trPr>
          <w:trHeight w:val="300"/>
        </w:trPr>
        <w:tc>
          <w:tcPr>
            <w:tcW w:w="2820" w:type="pct"/>
            <w:tcBorders>
              <w:top w:val="nil"/>
              <w:left w:val="nil"/>
              <w:bottom w:val="nil"/>
              <w:right w:val="nil"/>
            </w:tcBorders>
            <w:vAlign w:val="center"/>
            <w:hideMark/>
          </w:tcPr>
          <w:p w14:paraId="3DD6F609" w14:textId="77777777" w:rsidR="002E0BCA" w:rsidRPr="004C4319" w:rsidRDefault="002E0BCA" w:rsidP="00377B61">
            <w:pPr>
              <w:rPr>
                <w:sz w:val="18"/>
                <w:szCs w:val="18"/>
              </w:rPr>
            </w:pPr>
            <w:r w:rsidRPr="004C4319">
              <w:rPr>
                <w:sz w:val="18"/>
                <w:szCs w:val="18"/>
                <w:lang w:val="en-AU"/>
              </w:rPr>
              <w:lastRenderedPageBreak/>
              <w:t xml:space="preserve">Value of Exports. Destined to Ukraine. </w:t>
            </w:r>
            <w:r w:rsidRPr="004C4319">
              <w:rPr>
                <w:sz w:val="18"/>
                <w:szCs w:val="18"/>
              </w:rPr>
              <w:t>Code 804</w:t>
            </w:r>
          </w:p>
        </w:tc>
        <w:tc>
          <w:tcPr>
            <w:tcW w:w="670" w:type="pct"/>
            <w:tcBorders>
              <w:top w:val="nil"/>
              <w:left w:val="nil"/>
              <w:bottom w:val="nil"/>
              <w:right w:val="nil"/>
            </w:tcBorders>
            <w:vAlign w:val="center"/>
            <w:hideMark/>
          </w:tcPr>
          <w:p w14:paraId="7AA981D2" w14:textId="77777777" w:rsidR="002E0BCA" w:rsidRPr="004C4319" w:rsidRDefault="002E0BCA" w:rsidP="00377B61">
            <w:pPr>
              <w:rPr>
                <w:sz w:val="18"/>
                <w:szCs w:val="18"/>
              </w:rPr>
            </w:pPr>
            <w:r w:rsidRPr="004C4319">
              <w:rPr>
                <w:sz w:val="18"/>
                <w:szCs w:val="18"/>
              </w:rPr>
              <w:t>102</w:t>
            </w:r>
            <w:r>
              <w:rPr>
                <w:sz w:val="18"/>
                <w:szCs w:val="18"/>
              </w:rPr>
              <w:t>,</w:t>
            </w:r>
            <w:r w:rsidRPr="004C4319">
              <w:rPr>
                <w:sz w:val="18"/>
                <w:szCs w:val="18"/>
              </w:rPr>
              <w:t>932</w:t>
            </w:r>
            <w:r>
              <w:rPr>
                <w:sz w:val="18"/>
                <w:szCs w:val="18"/>
              </w:rPr>
              <w:t>.</w:t>
            </w:r>
            <w:r w:rsidRPr="004C4319">
              <w:rPr>
                <w:sz w:val="18"/>
                <w:szCs w:val="18"/>
              </w:rPr>
              <w:t>56</w:t>
            </w:r>
          </w:p>
        </w:tc>
        <w:tc>
          <w:tcPr>
            <w:tcW w:w="670" w:type="pct"/>
            <w:tcBorders>
              <w:top w:val="nil"/>
              <w:left w:val="nil"/>
              <w:bottom w:val="nil"/>
              <w:right w:val="nil"/>
            </w:tcBorders>
            <w:vAlign w:val="center"/>
            <w:hideMark/>
          </w:tcPr>
          <w:p w14:paraId="53E64B3A" w14:textId="77777777" w:rsidR="002E0BCA" w:rsidRPr="004C4319" w:rsidRDefault="002E0BCA" w:rsidP="00377B61">
            <w:pPr>
              <w:rPr>
                <w:sz w:val="18"/>
                <w:szCs w:val="18"/>
              </w:rPr>
            </w:pPr>
            <w:r w:rsidRPr="004C4319">
              <w:rPr>
                <w:sz w:val="18"/>
                <w:szCs w:val="18"/>
              </w:rPr>
              <w:t>275</w:t>
            </w:r>
            <w:r>
              <w:rPr>
                <w:sz w:val="18"/>
                <w:szCs w:val="18"/>
              </w:rPr>
              <w:t>,</w:t>
            </w:r>
            <w:r w:rsidRPr="004C4319">
              <w:rPr>
                <w:sz w:val="18"/>
                <w:szCs w:val="18"/>
              </w:rPr>
              <w:t>318</w:t>
            </w:r>
            <w:r>
              <w:rPr>
                <w:sz w:val="18"/>
                <w:szCs w:val="18"/>
              </w:rPr>
              <w:t>.</w:t>
            </w:r>
            <w:r w:rsidRPr="004C4319">
              <w:rPr>
                <w:sz w:val="18"/>
                <w:szCs w:val="18"/>
              </w:rPr>
              <w:t>63</w:t>
            </w:r>
          </w:p>
        </w:tc>
        <w:tc>
          <w:tcPr>
            <w:tcW w:w="420" w:type="pct"/>
            <w:tcBorders>
              <w:top w:val="nil"/>
              <w:left w:val="nil"/>
              <w:bottom w:val="nil"/>
              <w:right w:val="nil"/>
            </w:tcBorders>
            <w:vAlign w:val="center"/>
            <w:hideMark/>
          </w:tcPr>
          <w:p w14:paraId="44E0C650"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05%</w:t>
            </w:r>
          </w:p>
        </w:tc>
        <w:tc>
          <w:tcPr>
            <w:tcW w:w="420" w:type="pct"/>
            <w:tcBorders>
              <w:top w:val="nil"/>
              <w:left w:val="nil"/>
              <w:bottom w:val="nil"/>
              <w:right w:val="nil"/>
            </w:tcBorders>
            <w:vAlign w:val="center"/>
            <w:hideMark/>
          </w:tcPr>
          <w:p w14:paraId="7E24C78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14%</w:t>
            </w:r>
          </w:p>
        </w:tc>
      </w:tr>
      <w:tr w:rsidR="002E0BCA" w:rsidRPr="004C4319" w14:paraId="09C84451" w14:textId="77777777" w:rsidTr="00377B61">
        <w:trPr>
          <w:trHeight w:val="300"/>
        </w:trPr>
        <w:tc>
          <w:tcPr>
            <w:tcW w:w="2820" w:type="pct"/>
            <w:tcBorders>
              <w:top w:val="nil"/>
              <w:left w:val="nil"/>
              <w:bottom w:val="nil"/>
              <w:right w:val="nil"/>
            </w:tcBorders>
            <w:vAlign w:val="center"/>
            <w:hideMark/>
          </w:tcPr>
          <w:p w14:paraId="050B2B7F" w14:textId="77777777" w:rsidR="002E0BCA" w:rsidRPr="004C4319" w:rsidRDefault="002E0BCA" w:rsidP="00377B61">
            <w:pPr>
              <w:rPr>
                <w:sz w:val="18"/>
                <w:szCs w:val="18"/>
              </w:rPr>
            </w:pPr>
            <w:r w:rsidRPr="004C4319">
              <w:rPr>
                <w:sz w:val="18"/>
                <w:szCs w:val="18"/>
                <w:lang w:val="en-AU"/>
              </w:rPr>
              <w:t xml:space="preserve">Value of Exports. Destined to Uganda. </w:t>
            </w:r>
            <w:r w:rsidRPr="004C4319">
              <w:rPr>
                <w:sz w:val="18"/>
                <w:szCs w:val="18"/>
              </w:rPr>
              <w:t>Code 800</w:t>
            </w:r>
          </w:p>
        </w:tc>
        <w:tc>
          <w:tcPr>
            <w:tcW w:w="670" w:type="pct"/>
            <w:tcBorders>
              <w:top w:val="nil"/>
              <w:left w:val="nil"/>
              <w:bottom w:val="nil"/>
              <w:right w:val="nil"/>
            </w:tcBorders>
            <w:vAlign w:val="center"/>
            <w:hideMark/>
          </w:tcPr>
          <w:p w14:paraId="1890631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7635DC1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B4958C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7E00FB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61DD1FC6" w14:textId="77777777" w:rsidTr="00377B61">
        <w:trPr>
          <w:trHeight w:val="300"/>
        </w:trPr>
        <w:tc>
          <w:tcPr>
            <w:tcW w:w="2820" w:type="pct"/>
            <w:tcBorders>
              <w:top w:val="nil"/>
              <w:left w:val="nil"/>
              <w:bottom w:val="nil"/>
              <w:right w:val="nil"/>
            </w:tcBorders>
            <w:vAlign w:val="center"/>
            <w:hideMark/>
          </w:tcPr>
          <w:p w14:paraId="62F1808F"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Uruguay</w:t>
            </w:r>
            <w:r w:rsidRPr="004C4319">
              <w:rPr>
                <w:sz w:val="18"/>
                <w:szCs w:val="18"/>
                <w:lang w:val="en-AU"/>
              </w:rPr>
              <w:t xml:space="preserve">. </w:t>
            </w:r>
            <w:r w:rsidRPr="004C4319">
              <w:rPr>
                <w:sz w:val="18"/>
                <w:szCs w:val="18"/>
              </w:rPr>
              <w:t>Code 858</w:t>
            </w:r>
          </w:p>
        </w:tc>
        <w:tc>
          <w:tcPr>
            <w:tcW w:w="670" w:type="pct"/>
            <w:tcBorders>
              <w:top w:val="nil"/>
              <w:left w:val="nil"/>
              <w:bottom w:val="nil"/>
              <w:right w:val="nil"/>
            </w:tcBorders>
            <w:vAlign w:val="center"/>
            <w:hideMark/>
          </w:tcPr>
          <w:p w14:paraId="65DDE36F" w14:textId="77777777" w:rsidR="002E0BCA" w:rsidRPr="004C4319" w:rsidRDefault="002E0BCA" w:rsidP="00377B61">
            <w:pPr>
              <w:rPr>
                <w:sz w:val="18"/>
                <w:szCs w:val="18"/>
              </w:rPr>
            </w:pPr>
            <w:r w:rsidRPr="004C4319">
              <w:rPr>
                <w:sz w:val="18"/>
                <w:szCs w:val="18"/>
              </w:rPr>
              <w:t>411</w:t>
            </w:r>
            <w:r>
              <w:rPr>
                <w:sz w:val="18"/>
                <w:szCs w:val="18"/>
              </w:rPr>
              <w:t>,</w:t>
            </w:r>
            <w:r w:rsidRPr="004C4319">
              <w:rPr>
                <w:sz w:val="18"/>
                <w:szCs w:val="18"/>
              </w:rPr>
              <w:t>470</w:t>
            </w:r>
            <w:r>
              <w:rPr>
                <w:sz w:val="18"/>
                <w:szCs w:val="18"/>
              </w:rPr>
              <w:t>.</w:t>
            </w:r>
            <w:r w:rsidRPr="004C4319">
              <w:rPr>
                <w:sz w:val="18"/>
                <w:szCs w:val="18"/>
              </w:rPr>
              <w:t>68</w:t>
            </w:r>
          </w:p>
        </w:tc>
        <w:tc>
          <w:tcPr>
            <w:tcW w:w="670" w:type="pct"/>
            <w:tcBorders>
              <w:top w:val="nil"/>
              <w:left w:val="nil"/>
              <w:bottom w:val="nil"/>
              <w:right w:val="nil"/>
            </w:tcBorders>
            <w:vAlign w:val="center"/>
            <w:hideMark/>
          </w:tcPr>
          <w:p w14:paraId="0C6B1256" w14:textId="77777777" w:rsidR="002E0BCA" w:rsidRPr="004C4319" w:rsidRDefault="002E0BCA" w:rsidP="00377B61">
            <w:pPr>
              <w:rPr>
                <w:sz w:val="18"/>
                <w:szCs w:val="18"/>
              </w:rPr>
            </w:pPr>
            <w:r w:rsidRPr="004C4319">
              <w:rPr>
                <w:sz w:val="18"/>
                <w:szCs w:val="18"/>
              </w:rPr>
              <w:t>4</w:t>
            </w:r>
            <w:r>
              <w:rPr>
                <w:sz w:val="18"/>
                <w:szCs w:val="18"/>
              </w:rPr>
              <w:t>.</w:t>
            </w:r>
            <w:r w:rsidRPr="004C4319">
              <w:rPr>
                <w:sz w:val="18"/>
                <w:szCs w:val="18"/>
              </w:rPr>
              <w:t>80</w:t>
            </w:r>
          </w:p>
        </w:tc>
        <w:tc>
          <w:tcPr>
            <w:tcW w:w="420" w:type="pct"/>
            <w:tcBorders>
              <w:top w:val="nil"/>
              <w:left w:val="nil"/>
              <w:bottom w:val="nil"/>
              <w:right w:val="nil"/>
            </w:tcBorders>
            <w:vAlign w:val="center"/>
            <w:hideMark/>
          </w:tcPr>
          <w:p w14:paraId="02AB2E2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21%</w:t>
            </w:r>
          </w:p>
        </w:tc>
        <w:tc>
          <w:tcPr>
            <w:tcW w:w="420" w:type="pct"/>
            <w:tcBorders>
              <w:top w:val="nil"/>
              <w:left w:val="nil"/>
              <w:bottom w:val="nil"/>
              <w:right w:val="nil"/>
            </w:tcBorders>
            <w:vAlign w:val="center"/>
            <w:hideMark/>
          </w:tcPr>
          <w:p w14:paraId="7C158D5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538B31C2" w14:textId="77777777" w:rsidTr="00377B61">
        <w:trPr>
          <w:trHeight w:val="300"/>
        </w:trPr>
        <w:tc>
          <w:tcPr>
            <w:tcW w:w="2820" w:type="pct"/>
            <w:tcBorders>
              <w:top w:val="nil"/>
              <w:left w:val="nil"/>
              <w:bottom w:val="nil"/>
              <w:right w:val="nil"/>
            </w:tcBorders>
            <w:vAlign w:val="center"/>
            <w:hideMark/>
          </w:tcPr>
          <w:p w14:paraId="7B18CA90" w14:textId="77777777" w:rsidR="002E0BCA" w:rsidRPr="004C4319" w:rsidRDefault="002E0BCA" w:rsidP="00377B61">
            <w:pPr>
              <w:rPr>
                <w:sz w:val="18"/>
                <w:szCs w:val="18"/>
              </w:rPr>
            </w:pPr>
            <w:r w:rsidRPr="004C4319">
              <w:rPr>
                <w:sz w:val="18"/>
                <w:szCs w:val="18"/>
                <w:lang w:val="en-AU"/>
              </w:rPr>
              <w:t xml:space="preserve">Value of Exports. Destined to Uzbekistan. </w:t>
            </w:r>
            <w:r w:rsidRPr="004C4319">
              <w:rPr>
                <w:sz w:val="18"/>
                <w:szCs w:val="18"/>
              </w:rPr>
              <w:t>Code 860</w:t>
            </w:r>
          </w:p>
        </w:tc>
        <w:tc>
          <w:tcPr>
            <w:tcW w:w="670" w:type="pct"/>
            <w:tcBorders>
              <w:top w:val="nil"/>
              <w:left w:val="nil"/>
              <w:bottom w:val="nil"/>
              <w:right w:val="nil"/>
            </w:tcBorders>
            <w:vAlign w:val="center"/>
            <w:hideMark/>
          </w:tcPr>
          <w:p w14:paraId="011FFC23" w14:textId="77777777" w:rsidR="002E0BCA" w:rsidRPr="004C4319" w:rsidRDefault="002E0BCA" w:rsidP="00377B61">
            <w:pPr>
              <w:rPr>
                <w:sz w:val="18"/>
                <w:szCs w:val="18"/>
              </w:rPr>
            </w:pPr>
            <w:r w:rsidRPr="004C4319">
              <w:rPr>
                <w:sz w:val="18"/>
                <w:szCs w:val="18"/>
              </w:rPr>
              <w:t>895</w:t>
            </w:r>
            <w:r>
              <w:rPr>
                <w:sz w:val="18"/>
                <w:szCs w:val="18"/>
              </w:rPr>
              <w:t>.</w:t>
            </w:r>
            <w:r w:rsidRPr="004C4319">
              <w:rPr>
                <w:sz w:val="18"/>
                <w:szCs w:val="18"/>
              </w:rPr>
              <w:t>15</w:t>
            </w:r>
          </w:p>
        </w:tc>
        <w:tc>
          <w:tcPr>
            <w:tcW w:w="670" w:type="pct"/>
            <w:tcBorders>
              <w:top w:val="nil"/>
              <w:left w:val="nil"/>
              <w:bottom w:val="nil"/>
              <w:right w:val="nil"/>
            </w:tcBorders>
            <w:vAlign w:val="center"/>
            <w:hideMark/>
          </w:tcPr>
          <w:p w14:paraId="43188E13" w14:textId="77777777" w:rsidR="002E0BCA" w:rsidRPr="004C4319" w:rsidRDefault="002E0BCA" w:rsidP="00377B61">
            <w:pPr>
              <w:rPr>
                <w:sz w:val="18"/>
                <w:szCs w:val="18"/>
              </w:rPr>
            </w:pPr>
            <w:r w:rsidRPr="004C4319">
              <w:rPr>
                <w:sz w:val="18"/>
                <w:szCs w:val="18"/>
              </w:rPr>
              <w:t>278</w:t>
            </w:r>
            <w:r>
              <w:rPr>
                <w:sz w:val="18"/>
                <w:szCs w:val="18"/>
              </w:rPr>
              <w:t>.</w:t>
            </w:r>
            <w:r w:rsidRPr="004C4319">
              <w:rPr>
                <w:sz w:val="18"/>
                <w:szCs w:val="18"/>
              </w:rPr>
              <w:t>05</w:t>
            </w:r>
          </w:p>
        </w:tc>
        <w:tc>
          <w:tcPr>
            <w:tcW w:w="420" w:type="pct"/>
            <w:tcBorders>
              <w:top w:val="nil"/>
              <w:left w:val="nil"/>
              <w:bottom w:val="nil"/>
              <w:right w:val="nil"/>
            </w:tcBorders>
            <w:vAlign w:val="center"/>
            <w:hideMark/>
          </w:tcPr>
          <w:p w14:paraId="200F540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07188AA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043FB8A1" w14:textId="77777777" w:rsidTr="00377B61">
        <w:trPr>
          <w:trHeight w:val="300"/>
        </w:trPr>
        <w:tc>
          <w:tcPr>
            <w:tcW w:w="2820" w:type="pct"/>
            <w:tcBorders>
              <w:top w:val="nil"/>
              <w:left w:val="nil"/>
              <w:bottom w:val="nil"/>
              <w:right w:val="nil"/>
            </w:tcBorders>
            <w:vAlign w:val="center"/>
            <w:hideMark/>
          </w:tcPr>
          <w:p w14:paraId="1E00AF34" w14:textId="77777777" w:rsidR="002E0BCA" w:rsidRPr="004C4319" w:rsidRDefault="002E0BCA" w:rsidP="00377B61">
            <w:pPr>
              <w:rPr>
                <w:sz w:val="18"/>
                <w:szCs w:val="18"/>
              </w:rPr>
            </w:pPr>
            <w:r w:rsidRPr="004C4319">
              <w:rPr>
                <w:sz w:val="18"/>
                <w:szCs w:val="18"/>
                <w:lang w:val="en-AU"/>
              </w:rPr>
              <w:t xml:space="preserve">Value of Exports. Destined to Vanuatu. </w:t>
            </w:r>
            <w:r w:rsidRPr="004C4319">
              <w:rPr>
                <w:sz w:val="18"/>
                <w:szCs w:val="18"/>
              </w:rPr>
              <w:t>Code 548</w:t>
            </w:r>
          </w:p>
        </w:tc>
        <w:tc>
          <w:tcPr>
            <w:tcW w:w="670" w:type="pct"/>
            <w:tcBorders>
              <w:top w:val="nil"/>
              <w:left w:val="nil"/>
              <w:bottom w:val="nil"/>
              <w:right w:val="nil"/>
            </w:tcBorders>
            <w:vAlign w:val="center"/>
            <w:hideMark/>
          </w:tcPr>
          <w:p w14:paraId="1B4E1B8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E84033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497CD6C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5499E0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F3BED39" w14:textId="77777777" w:rsidTr="00377B61">
        <w:trPr>
          <w:trHeight w:val="300"/>
        </w:trPr>
        <w:tc>
          <w:tcPr>
            <w:tcW w:w="2820" w:type="pct"/>
            <w:tcBorders>
              <w:top w:val="nil"/>
              <w:left w:val="nil"/>
              <w:bottom w:val="nil"/>
              <w:right w:val="nil"/>
            </w:tcBorders>
            <w:vAlign w:val="center"/>
            <w:hideMark/>
          </w:tcPr>
          <w:p w14:paraId="1B9A9C4E" w14:textId="77777777" w:rsidR="002E0BCA" w:rsidRPr="004C4319" w:rsidRDefault="002E0BCA" w:rsidP="00377B61">
            <w:pPr>
              <w:rPr>
                <w:sz w:val="18"/>
                <w:szCs w:val="18"/>
                <w:lang w:val="fr-FR"/>
              </w:rPr>
            </w:pPr>
            <w:r w:rsidRPr="004C4319">
              <w:rPr>
                <w:sz w:val="18"/>
                <w:szCs w:val="18"/>
                <w:lang w:val="en-AU"/>
              </w:rPr>
              <w:t xml:space="preserve">Value of Exports. Destined to Venezuela. </w:t>
            </w:r>
            <w:r>
              <w:rPr>
                <w:sz w:val="18"/>
                <w:szCs w:val="18"/>
                <w:lang w:val="fr-FR"/>
              </w:rPr>
              <w:t>Code</w:t>
            </w:r>
            <w:r w:rsidRPr="004C4319">
              <w:rPr>
                <w:sz w:val="18"/>
                <w:szCs w:val="18"/>
                <w:lang w:val="fr-FR"/>
              </w:rPr>
              <w:t xml:space="preserve"> 862</w:t>
            </w:r>
          </w:p>
        </w:tc>
        <w:tc>
          <w:tcPr>
            <w:tcW w:w="670" w:type="pct"/>
            <w:tcBorders>
              <w:top w:val="nil"/>
              <w:left w:val="nil"/>
              <w:bottom w:val="nil"/>
              <w:right w:val="nil"/>
            </w:tcBorders>
            <w:vAlign w:val="center"/>
            <w:hideMark/>
          </w:tcPr>
          <w:p w14:paraId="156B2F6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4C0779A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55D3150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1DDB403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7B3EFBD" w14:textId="77777777" w:rsidTr="00377B61">
        <w:trPr>
          <w:trHeight w:val="300"/>
        </w:trPr>
        <w:tc>
          <w:tcPr>
            <w:tcW w:w="2820" w:type="pct"/>
            <w:tcBorders>
              <w:top w:val="nil"/>
              <w:left w:val="nil"/>
              <w:bottom w:val="nil"/>
              <w:right w:val="nil"/>
            </w:tcBorders>
            <w:vAlign w:val="center"/>
            <w:hideMark/>
          </w:tcPr>
          <w:p w14:paraId="3908A316"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Vietnam</w:t>
            </w:r>
            <w:r w:rsidRPr="004C4319">
              <w:rPr>
                <w:sz w:val="18"/>
                <w:szCs w:val="18"/>
                <w:lang w:val="en-AU"/>
              </w:rPr>
              <w:t xml:space="preserve">. </w:t>
            </w:r>
            <w:r w:rsidRPr="004C4319">
              <w:rPr>
                <w:sz w:val="18"/>
                <w:szCs w:val="18"/>
              </w:rPr>
              <w:t>Code 704</w:t>
            </w:r>
          </w:p>
        </w:tc>
        <w:tc>
          <w:tcPr>
            <w:tcW w:w="670" w:type="pct"/>
            <w:tcBorders>
              <w:top w:val="nil"/>
              <w:left w:val="nil"/>
              <w:bottom w:val="nil"/>
              <w:right w:val="nil"/>
            </w:tcBorders>
            <w:vAlign w:val="center"/>
            <w:hideMark/>
          </w:tcPr>
          <w:p w14:paraId="1B6554BE" w14:textId="77777777" w:rsidR="002E0BCA" w:rsidRPr="004C4319" w:rsidRDefault="002E0BCA" w:rsidP="00377B61">
            <w:pPr>
              <w:rPr>
                <w:sz w:val="18"/>
                <w:szCs w:val="18"/>
              </w:rPr>
            </w:pPr>
            <w:r w:rsidRPr="004C4319">
              <w:rPr>
                <w:sz w:val="18"/>
                <w:szCs w:val="18"/>
              </w:rPr>
              <w:t>8</w:t>
            </w:r>
            <w:r>
              <w:rPr>
                <w:sz w:val="18"/>
                <w:szCs w:val="18"/>
              </w:rPr>
              <w:t>,</w:t>
            </w:r>
            <w:r w:rsidRPr="004C4319">
              <w:rPr>
                <w:sz w:val="18"/>
                <w:szCs w:val="18"/>
              </w:rPr>
              <w:t>100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970B705" w14:textId="77777777" w:rsidR="002E0BCA" w:rsidRPr="004C4319" w:rsidRDefault="002E0BCA" w:rsidP="00377B61">
            <w:pPr>
              <w:rPr>
                <w:sz w:val="18"/>
                <w:szCs w:val="18"/>
              </w:rPr>
            </w:pPr>
            <w:r w:rsidRPr="004C4319">
              <w:rPr>
                <w:sz w:val="18"/>
                <w:szCs w:val="18"/>
              </w:rPr>
              <w:t>14</w:t>
            </w:r>
            <w:r>
              <w:rPr>
                <w:sz w:val="18"/>
                <w:szCs w:val="18"/>
              </w:rPr>
              <w:t>,</w:t>
            </w:r>
            <w:r w:rsidRPr="004C4319">
              <w:rPr>
                <w:sz w:val="18"/>
                <w:szCs w:val="18"/>
              </w:rPr>
              <w:t>936</w:t>
            </w:r>
            <w:r>
              <w:rPr>
                <w:sz w:val="18"/>
                <w:szCs w:val="18"/>
              </w:rPr>
              <w:t>.</w:t>
            </w:r>
            <w:r w:rsidRPr="004C4319">
              <w:rPr>
                <w:sz w:val="18"/>
                <w:szCs w:val="18"/>
              </w:rPr>
              <w:t>08</w:t>
            </w:r>
          </w:p>
        </w:tc>
        <w:tc>
          <w:tcPr>
            <w:tcW w:w="420" w:type="pct"/>
            <w:tcBorders>
              <w:top w:val="nil"/>
              <w:left w:val="nil"/>
              <w:bottom w:val="nil"/>
              <w:right w:val="nil"/>
            </w:tcBorders>
            <w:vAlign w:val="center"/>
            <w:hideMark/>
          </w:tcPr>
          <w:p w14:paraId="142A04EC"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B0B9DDD"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r>
      <w:tr w:rsidR="002E0BCA" w:rsidRPr="004C4319" w14:paraId="3564AF47" w14:textId="77777777" w:rsidTr="00377B61">
        <w:trPr>
          <w:trHeight w:val="300"/>
        </w:trPr>
        <w:tc>
          <w:tcPr>
            <w:tcW w:w="2820" w:type="pct"/>
            <w:tcBorders>
              <w:top w:val="nil"/>
              <w:left w:val="nil"/>
              <w:bottom w:val="nil"/>
              <w:right w:val="nil"/>
            </w:tcBorders>
            <w:vAlign w:val="center"/>
            <w:hideMark/>
          </w:tcPr>
          <w:p w14:paraId="4D01184D" w14:textId="77777777" w:rsidR="002E0BCA" w:rsidRPr="004C4319" w:rsidRDefault="002E0BCA" w:rsidP="00377B61">
            <w:pPr>
              <w:rPr>
                <w:sz w:val="18"/>
                <w:szCs w:val="18"/>
              </w:rPr>
            </w:pPr>
            <w:r>
              <w:rPr>
                <w:sz w:val="18"/>
                <w:szCs w:val="18"/>
                <w:lang w:val="en-AU"/>
              </w:rPr>
              <w:t>Value of Exports</w:t>
            </w:r>
            <w:r w:rsidRPr="004C4319">
              <w:rPr>
                <w:sz w:val="18"/>
                <w:szCs w:val="18"/>
                <w:lang w:val="en-AU"/>
              </w:rPr>
              <w:t xml:space="preserve">. </w:t>
            </w:r>
            <w:r>
              <w:rPr>
                <w:sz w:val="18"/>
                <w:szCs w:val="18"/>
                <w:lang w:val="en-AU"/>
              </w:rPr>
              <w:t>Destined to Chile</w:t>
            </w:r>
            <w:r w:rsidRPr="004C4319">
              <w:rPr>
                <w:sz w:val="18"/>
                <w:szCs w:val="18"/>
                <w:lang w:val="en-AU"/>
              </w:rPr>
              <w:t xml:space="preserve">. </w:t>
            </w:r>
            <w:r w:rsidRPr="004C4319">
              <w:rPr>
                <w:sz w:val="18"/>
                <w:szCs w:val="18"/>
              </w:rPr>
              <w:t>Code 152</w:t>
            </w:r>
          </w:p>
        </w:tc>
        <w:tc>
          <w:tcPr>
            <w:tcW w:w="670" w:type="pct"/>
            <w:tcBorders>
              <w:top w:val="nil"/>
              <w:left w:val="nil"/>
              <w:bottom w:val="nil"/>
              <w:right w:val="nil"/>
            </w:tcBorders>
            <w:vAlign w:val="center"/>
            <w:hideMark/>
          </w:tcPr>
          <w:p w14:paraId="3E0E1884" w14:textId="77777777" w:rsidR="002E0BCA" w:rsidRPr="004C4319" w:rsidRDefault="002E0BCA" w:rsidP="00377B61">
            <w:pPr>
              <w:rPr>
                <w:sz w:val="18"/>
                <w:szCs w:val="18"/>
              </w:rPr>
            </w:pPr>
            <w:r w:rsidRPr="004C4319">
              <w:rPr>
                <w:sz w:val="18"/>
                <w:szCs w:val="18"/>
              </w:rPr>
              <w:t>86</w:t>
            </w:r>
            <w:r>
              <w:rPr>
                <w:sz w:val="18"/>
                <w:szCs w:val="18"/>
              </w:rPr>
              <w:t>,</w:t>
            </w:r>
            <w:r w:rsidRPr="004C4319">
              <w:rPr>
                <w:sz w:val="18"/>
                <w:szCs w:val="18"/>
              </w:rPr>
              <w:t>524</w:t>
            </w:r>
            <w:r>
              <w:rPr>
                <w:sz w:val="18"/>
                <w:szCs w:val="18"/>
              </w:rPr>
              <w:t>.</w:t>
            </w:r>
            <w:r w:rsidRPr="004C4319">
              <w:rPr>
                <w:sz w:val="18"/>
                <w:szCs w:val="18"/>
              </w:rPr>
              <w:t>90</w:t>
            </w:r>
          </w:p>
        </w:tc>
        <w:tc>
          <w:tcPr>
            <w:tcW w:w="670" w:type="pct"/>
            <w:tcBorders>
              <w:top w:val="nil"/>
              <w:left w:val="nil"/>
              <w:bottom w:val="nil"/>
              <w:right w:val="nil"/>
            </w:tcBorders>
            <w:vAlign w:val="center"/>
            <w:hideMark/>
          </w:tcPr>
          <w:p w14:paraId="3DCF51ED" w14:textId="77777777" w:rsidR="002E0BCA" w:rsidRPr="004C4319" w:rsidRDefault="002E0BCA" w:rsidP="00377B61">
            <w:pPr>
              <w:rPr>
                <w:sz w:val="18"/>
                <w:szCs w:val="18"/>
              </w:rPr>
            </w:pPr>
            <w:r w:rsidRPr="004C4319">
              <w:rPr>
                <w:sz w:val="18"/>
                <w:szCs w:val="18"/>
              </w:rPr>
              <w:t>167</w:t>
            </w:r>
            <w:r>
              <w:rPr>
                <w:sz w:val="18"/>
                <w:szCs w:val="18"/>
              </w:rPr>
              <w:t>,</w:t>
            </w:r>
            <w:r w:rsidRPr="004C4319">
              <w:rPr>
                <w:sz w:val="18"/>
                <w:szCs w:val="18"/>
              </w:rPr>
              <w:t>262</w:t>
            </w:r>
            <w:r>
              <w:rPr>
                <w:sz w:val="18"/>
                <w:szCs w:val="18"/>
              </w:rPr>
              <w:t>.</w:t>
            </w:r>
            <w:r w:rsidRPr="004C4319">
              <w:rPr>
                <w:sz w:val="18"/>
                <w:szCs w:val="18"/>
              </w:rPr>
              <w:t>59</w:t>
            </w:r>
          </w:p>
        </w:tc>
        <w:tc>
          <w:tcPr>
            <w:tcW w:w="420" w:type="pct"/>
            <w:tcBorders>
              <w:top w:val="nil"/>
              <w:left w:val="nil"/>
              <w:bottom w:val="nil"/>
              <w:right w:val="nil"/>
            </w:tcBorders>
            <w:vAlign w:val="center"/>
            <w:hideMark/>
          </w:tcPr>
          <w:p w14:paraId="5586BFFF"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c>
          <w:tcPr>
            <w:tcW w:w="420" w:type="pct"/>
            <w:tcBorders>
              <w:top w:val="nil"/>
              <w:left w:val="nil"/>
              <w:bottom w:val="nil"/>
              <w:right w:val="nil"/>
            </w:tcBorders>
            <w:vAlign w:val="center"/>
            <w:hideMark/>
          </w:tcPr>
          <w:p w14:paraId="2D807DBE"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08%</w:t>
            </w:r>
          </w:p>
        </w:tc>
      </w:tr>
      <w:tr w:rsidR="002E0BCA" w:rsidRPr="004C4319" w14:paraId="2ECC2715" w14:textId="77777777" w:rsidTr="00377B61">
        <w:trPr>
          <w:trHeight w:val="300"/>
        </w:trPr>
        <w:tc>
          <w:tcPr>
            <w:tcW w:w="2820" w:type="pct"/>
            <w:tcBorders>
              <w:top w:val="nil"/>
              <w:left w:val="nil"/>
              <w:bottom w:val="nil"/>
              <w:right w:val="nil"/>
            </w:tcBorders>
            <w:vAlign w:val="center"/>
            <w:hideMark/>
          </w:tcPr>
          <w:p w14:paraId="72A4F4AE" w14:textId="77777777" w:rsidR="002E0BCA" w:rsidRPr="004C4319" w:rsidRDefault="002E0BCA" w:rsidP="00377B61">
            <w:pPr>
              <w:rPr>
                <w:sz w:val="18"/>
                <w:szCs w:val="18"/>
              </w:rPr>
            </w:pPr>
            <w:r w:rsidRPr="004C4319">
              <w:rPr>
                <w:sz w:val="18"/>
                <w:szCs w:val="18"/>
                <w:lang w:val="en-AU"/>
              </w:rPr>
              <w:t xml:space="preserve">Value of Exports. Destined to China. </w:t>
            </w:r>
            <w:r w:rsidRPr="004C4319">
              <w:rPr>
                <w:sz w:val="18"/>
                <w:szCs w:val="18"/>
              </w:rPr>
              <w:t>Code 156</w:t>
            </w:r>
          </w:p>
        </w:tc>
        <w:tc>
          <w:tcPr>
            <w:tcW w:w="670" w:type="pct"/>
            <w:tcBorders>
              <w:top w:val="nil"/>
              <w:left w:val="nil"/>
              <w:bottom w:val="nil"/>
              <w:right w:val="nil"/>
            </w:tcBorders>
            <w:vAlign w:val="center"/>
            <w:hideMark/>
          </w:tcPr>
          <w:p w14:paraId="3D4BB8C3" w14:textId="77777777" w:rsidR="002E0BCA" w:rsidRPr="004C4319" w:rsidRDefault="002E0BCA" w:rsidP="00377B61">
            <w:pPr>
              <w:rPr>
                <w:sz w:val="18"/>
                <w:szCs w:val="18"/>
              </w:rPr>
            </w:pPr>
            <w:r w:rsidRPr="004C4319">
              <w:rPr>
                <w:sz w:val="18"/>
                <w:szCs w:val="18"/>
              </w:rPr>
              <w:t>406</w:t>
            </w:r>
            <w:r>
              <w:rPr>
                <w:sz w:val="18"/>
                <w:szCs w:val="18"/>
              </w:rPr>
              <w:t>,</w:t>
            </w:r>
            <w:r w:rsidRPr="004C4319">
              <w:rPr>
                <w:sz w:val="18"/>
                <w:szCs w:val="18"/>
              </w:rPr>
              <w:t>503</w:t>
            </w:r>
            <w:r>
              <w:rPr>
                <w:sz w:val="18"/>
                <w:szCs w:val="18"/>
              </w:rPr>
              <w:t>.</w:t>
            </w:r>
            <w:r w:rsidRPr="004C4319">
              <w:rPr>
                <w:sz w:val="18"/>
                <w:szCs w:val="18"/>
              </w:rPr>
              <w:t>03</w:t>
            </w:r>
          </w:p>
        </w:tc>
        <w:tc>
          <w:tcPr>
            <w:tcW w:w="670" w:type="pct"/>
            <w:tcBorders>
              <w:top w:val="nil"/>
              <w:left w:val="nil"/>
              <w:bottom w:val="nil"/>
              <w:right w:val="nil"/>
            </w:tcBorders>
            <w:vAlign w:val="center"/>
            <w:hideMark/>
          </w:tcPr>
          <w:p w14:paraId="1CFBECEE" w14:textId="77777777" w:rsidR="002E0BCA" w:rsidRPr="004C4319" w:rsidRDefault="002E0BCA" w:rsidP="00377B61">
            <w:pPr>
              <w:rPr>
                <w:sz w:val="18"/>
                <w:szCs w:val="18"/>
              </w:rPr>
            </w:pPr>
            <w:r w:rsidRPr="004C4319">
              <w:rPr>
                <w:sz w:val="18"/>
                <w:szCs w:val="18"/>
              </w:rPr>
              <w:t>845</w:t>
            </w:r>
            <w:r>
              <w:rPr>
                <w:sz w:val="18"/>
                <w:szCs w:val="18"/>
              </w:rPr>
              <w:t>,</w:t>
            </w:r>
            <w:r w:rsidRPr="004C4319">
              <w:rPr>
                <w:sz w:val="18"/>
                <w:szCs w:val="18"/>
              </w:rPr>
              <w:t>015</w:t>
            </w:r>
            <w:r>
              <w:rPr>
                <w:sz w:val="18"/>
                <w:szCs w:val="18"/>
              </w:rPr>
              <w:t>.</w:t>
            </w:r>
            <w:r w:rsidRPr="004C4319">
              <w:rPr>
                <w:sz w:val="18"/>
                <w:szCs w:val="18"/>
              </w:rPr>
              <w:t>49</w:t>
            </w:r>
          </w:p>
        </w:tc>
        <w:tc>
          <w:tcPr>
            <w:tcW w:w="420" w:type="pct"/>
            <w:tcBorders>
              <w:top w:val="nil"/>
              <w:left w:val="nil"/>
              <w:bottom w:val="nil"/>
              <w:right w:val="nil"/>
            </w:tcBorders>
            <w:vAlign w:val="center"/>
            <w:hideMark/>
          </w:tcPr>
          <w:p w14:paraId="07BD230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21%</w:t>
            </w:r>
          </w:p>
        </w:tc>
        <w:tc>
          <w:tcPr>
            <w:tcW w:w="420" w:type="pct"/>
            <w:tcBorders>
              <w:top w:val="nil"/>
              <w:left w:val="nil"/>
              <w:bottom w:val="nil"/>
              <w:right w:val="nil"/>
            </w:tcBorders>
            <w:vAlign w:val="center"/>
            <w:hideMark/>
          </w:tcPr>
          <w:p w14:paraId="7DF4AE35"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43%</w:t>
            </w:r>
          </w:p>
        </w:tc>
      </w:tr>
      <w:tr w:rsidR="002E0BCA" w:rsidRPr="004C4319" w14:paraId="02FFB7CA" w14:textId="77777777" w:rsidTr="00377B61">
        <w:trPr>
          <w:trHeight w:val="300"/>
        </w:trPr>
        <w:tc>
          <w:tcPr>
            <w:tcW w:w="2820" w:type="pct"/>
            <w:tcBorders>
              <w:top w:val="nil"/>
              <w:left w:val="nil"/>
              <w:bottom w:val="nil"/>
              <w:right w:val="nil"/>
            </w:tcBorders>
            <w:vAlign w:val="center"/>
            <w:hideMark/>
          </w:tcPr>
          <w:p w14:paraId="690425F8" w14:textId="77777777" w:rsidR="002E0BCA" w:rsidRPr="004C4319" w:rsidRDefault="002E0BCA" w:rsidP="00377B61">
            <w:pPr>
              <w:rPr>
                <w:sz w:val="18"/>
                <w:szCs w:val="18"/>
              </w:rPr>
            </w:pPr>
            <w:r w:rsidRPr="004C4319">
              <w:rPr>
                <w:sz w:val="18"/>
                <w:szCs w:val="18"/>
                <w:lang w:val="en-AU"/>
              </w:rPr>
              <w:t xml:space="preserve">Value of Exports. Destined to Cyprus. </w:t>
            </w:r>
            <w:r w:rsidRPr="004C4319">
              <w:rPr>
                <w:sz w:val="18"/>
                <w:szCs w:val="18"/>
              </w:rPr>
              <w:t>Code 196</w:t>
            </w:r>
          </w:p>
        </w:tc>
        <w:tc>
          <w:tcPr>
            <w:tcW w:w="670" w:type="pct"/>
            <w:tcBorders>
              <w:top w:val="nil"/>
              <w:left w:val="nil"/>
              <w:bottom w:val="nil"/>
              <w:right w:val="nil"/>
            </w:tcBorders>
            <w:vAlign w:val="center"/>
            <w:hideMark/>
          </w:tcPr>
          <w:p w14:paraId="5F319706" w14:textId="77777777" w:rsidR="002E0BCA" w:rsidRPr="004C4319" w:rsidRDefault="002E0BCA" w:rsidP="00377B61">
            <w:pPr>
              <w:rPr>
                <w:sz w:val="18"/>
                <w:szCs w:val="18"/>
              </w:rPr>
            </w:pPr>
            <w:r w:rsidRPr="004C4319">
              <w:rPr>
                <w:sz w:val="18"/>
                <w:szCs w:val="18"/>
              </w:rPr>
              <w:t>12</w:t>
            </w:r>
            <w:r>
              <w:rPr>
                <w:sz w:val="18"/>
                <w:szCs w:val="18"/>
              </w:rPr>
              <w:t>,</w:t>
            </w:r>
            <w:r w:rsidRPr="004C4319">
              <w:rPr>
                <w:sz w:val="18"/>
                <w:szCs w:val="18"/>
              </w:rPr>
              <w:t>644</w:t>
            </w:r>
            <w:r>
              <w:rPr>
                <w:sz w:val="18"/>
                <w:szCs w:val="18"/>
              </w:rPr>
              <w:t>.</w:t>
            </w:r>
            <w:r w:rsidRPr="004C4319">
              <w:rPr>
                <w:sz w:val="18"/>
                <w:szCs w:val="18"/>
              </w:rPr>
              <w:t>94</w:t>
            </w:r>
          </w:p>
        </w:tc>
        <w:tc>
          <w:tcPr>
            <w:tcW w:w="670" w:type="pct"/>
            <w:tcBorders>
              <w:top w:val="nil"/>
              <w:left w:val="nil"/>
              <w:bottom w:val="nil"/>
              <w:right w:val="nil"/>
            </w:tcBorders>
            <w:vAlign w:val="center"/>
            <w:hideMark/>
          </w:tcPr>
          <w:p w14:paraId="0C7BABA8" w14:textId="77777777" w:rsidR="002E0BCA" w:rsidRPr="004C4319" w:rsidRDefault="002E0BCA" w:rsidP="00377B61">
            <w:pPr>
              <w:rPr>
                <w:sz w:val="18"/>
                <w:szCs w:val="18"/>
              </w:rPr>
            </w:pPr>
            <w:r w:rsidRPr="004C4319">
              <w:rPr>
                <w:sz w:val="18"/>
                <w:szCs w:val="18"/>
              </w:rPr>
              <w:t>15</w:t>
            </w:r>
            <w:r>
              <w:rPr>
                <w:sz w:val="18"/>
                <w:szCs w:val="18"/>
              </w:rPr>
              <w:t>,</w:t>
            </w:r>
            <w:r w:rsidRPr="004C4319">
              <w:rPr>
                <w:sz w:val="18"/>
                <w:szCs w:val="18"/>
              </w:rPr>
              <w:t>789</w:t>
            </w:r>
            <w:r>
              <w:rPr>
                <w:sz w:val="18"/>
                <w:szCs w:val="18"/>
              </w:rPr>
              <w:t>.</w:t>
            </w:r>
            <w:r w:rsidRPr="004C4319">
              <w:rPr>
                <w:sz w:val="18"/>
                <w:szCs w:val="18"/>
              </w:rPr>
              <w:t>33</w:t>
            </w:r>
          </w:p>
        </w:tc>
        <w:tc>
          <w:tcPr>
            <w:tcW w:w="420" w:type="pct"/>
            <w:tcBorders>
              <w:top w:val="nil"/>
              <w:left w:val="nil"/>
              <w:bottom w:val="nil"/>
              <w:right w:val="nil"/>
            </w:tcBorders>
            <w:vAlign w:val="center"/>
            <w:hideMark/>
          </w:tcPr>
          <w:p w14:paraId="7F7503C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c>
          <w:tcPr>
            <w:tcW w:w="420" w:type="pct"/>
            <w:tcBorders>
              <w:top w:val="nil"/>
              <w:left w:val="nil"/>
              <w:bottom w:val="nil"/>
              <w:right w:val="nil"/>
            </w:tcBorders>
            <w:vAlign w:val="center"/>
            <w:hideMark/>
          </w:tcPr>
          <w:p w14:paraId="471EC88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01%</w:t>
            </w:r>
          </w:p>
        </w:tc>
      </w:tr>
      <w:tr w:rsidR="002E0BCA" w:rsidRPr="004C4319" w14:paraId="3CAF3E23" w14:textId="77777777" w:rsidTr="00377B61">
        <w:trPr>
          <w:trHeight w:val="300"/>
        </w:trPr>
        <w:tc>
          <w:tcPr>
            <w:tcW w:w="2820" w:type="pct"/>
            <w:tcBorders>
              <w:top w:val="nil"/>
              <w:left w:val="nil"/>
              <w:bottom w:val="nil"/>
              <w:right w:val="nil"/>
            </w:tcBorders>
            <w:vAlign w:val="center"/>
            <w:hideMark/>
          </w:tcPr>
          <w:p w14:paraId="273A8492" w14:textId="77777777" w:rsidR="002E0BCA" w:rsidRPr="004C4319" w:rsidRDefault="002E0BCA" w:rsidP="00377B61">
            <w:pPr>
              <w:rPr>
                <w:sz w:val="18"/>
                <w:szCs w:val="18"/>
              </w:rPr>
            </w:pPr>
            <w:r w:rsidRPr="004C4319">
              <w:rPr>
                <w:sz w:val="18"/>
                <w:szCs w:val="18"/>
                <w:lang w:val="en-AU"/>
              </w:rPr>
              <w:t xml:space="preserve">Value of Exports. Destined to Zambia. </w:t>
            </w:r>
            <w:r w:rsidRPr="004C4319">
              <w:rPr>
                <w:sz w:val="18"/>
                <w:szCs w:val="18"/>
              </w:rPr>
              <w:t>Code 894</w:t>
            </w:r>
          </w:p>
        </w:tc>
        <w:tc>
          <w:tcPr>
            <w:tcW w:w="670" w:type="pct"/>
            <w:tcBorders>
              <w:top w:val="nil"/>
              <w:left w:val="nil"/>
              <w:bottom w:val="nil"/>
              <w:right w:val="nil"/>
            </w:tcBorders>
            <w:vAlign w:val="center"/>
            <w:hideMark/>
          </w:tcPr>
          <w:p w14:paraId="0AFC93C3"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16BD453B"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7615B46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39B70107"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71EDB200" w14:textId="77777777" w:rsidTr="00377B61">
        <w:trPr>
          <w:trHeight w:val="300"/>
        </w:trPr>
        <w:tc>
          <w:tcPr>
            <w:tcW w:w="2820" w:type="pct"/>
            <w:tcBorders>
              <w:top w:val="nil"/>
              <w:left w:val="nil"/>
              <w:bottom w:val="nil"/>
              <w:right w:val="nil"/>
            </w:tcBorders>
            <w:vAlign w:val="center"/>
            <w:hideMark/>
          </w:tcPr>
          <w:p w14:paraId="29EFA154" w14:textId="77777777" w:rsidR="002E0BCA" w:rsidRPr="004C4319" w:rsidRDefault="002E0BCA" w:rsidP="00377B61">
            <w:pPr>
              <w:rPr>
                <w:sz w:val="18"/>
                <w:szCs w:val="18"/>
              </w:rPr>
            </w:pPr>
            <w:r w:rsidRPr="004C4319">
              <w:rPr>
                <w:sz w:val="18"/>
                <w:szCs w:val="18"/>
                <w:lang w:val="en-AU"/>
              </w:rPr>
              <w:t xml:space="preserve">Value of Exports. Destined to Zimbabwe. </w:t>
            </w:r>
            <w:r w:rsidRPr="004C4319">
              <w:rPr>
                <w:sz w:val="18"/>
                <w:szCs w:val="18"/>
              </w:rPr>
              <w:t>Code 716</w:t>
            </w:r>
          </w:p>
        </w:tc>
        <w:tc>
          <w:tcPr>
            <w:tcW w:w="670" w:type="pct"/>
            <w:tcBorders>
              <w:top w:val="nil"/>
              <w:left w:val="nil"/>
              <w:bottom w:val="nil"/>
              <w:right w:val="nil"/>
            </w:tcBorders>
            <w:vAlign w:val="center"/>
            <w:hideMark/>
          </w:tcPr>
          <w:p w14:paraId="690CDA7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670" w:type="pct"/>
            <w:tcBorders>
              <w:top w:val="nil"/>
              <w:left w:val="nil"/>
              <w:bottom w:val="nil"/>
              <w:right w:val="nil"/>
            </w:tcBorders>
            <w:vAlign w:val="center"/>
            <w:hideMark/>
          </w:tcPr>
          <w:p w14:paraId="2D262E5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CCBDBE1"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c>
          <w:tcPr>
            <w:tcW w:w="420" w:type="pct"/>
            <w:tcBorders>
              <w:top w:val="nil"/>
              <w:left w:val="nil"/>
              <w:bottom w:val="nil"/>
              <w:right w:val="nil"/>
            </w:tcBorders>
            <w:vAlign w:val="center"/>
            <w:hideMark/>
          </w:tcPr>
          <w:p w14:paraId="23BF0348"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00%</w:t>
            </w:r>
          </w:p>
        </w:tc>
      </w:tr>
      <w:tr w:rsidR="002E0BCA" w:rsidRPr="004C4319" w14:paraId="29FC175A" w14:textId="77777777" w:rsidTr="00377B61">
        <w:trPr>
          <w:trHeight w:val="300"/>
        </w:trPr>
        <w:tc>
          <w:tcPr>
            <w:tcW w:w="2820" w:type="pct"/>
            <w:tcBorders>
              <w:top w:val="nil"/>
              <w:left w:val="nil"/>
              <w:bottom w:val="nil"/>
              <w:right w:val="nil"/>
            </w:tcBorders>
            <w:vAlign w:val="center"/>
            <w:hideMark/>
          </w:tcPr>
          <w:p w14:paraId="46D2A9D4" w14:textId="77777777" w:rsidR="002E0BCA" w:rsidRPr="004C4319" w:rsidRDefault="002E0BCA" w:rsidP="00377B61">
            <w:pPr>
              <w:rPr>
                <w:sz w:val="18"/>
                <w:szCs w:val="18"/>
                <w:lang w:val="en-AU"/>
              </w:rPr>
            </w:pPr>
            <w:r>
              <w:rPr>
                <w:sz w:val="18"/>
                <w:szCs w:val="18"/>
                <w:lang w:val="en-AU"/>
              </w:rPr>
              <w:t>Value of Exports</w:t>
            </w:r>
            <w:r w:rsidRPr="004C4319">
              <w:rPr>
                <w:sz w:val="18"/>
                <w:szCs w:val="18"/>
                <w:lang w:val="en-AU"/>
              </w:rPr>
              <w:t xml:space="preserve">. </w:t>
            </w:r>
            <w:r>
              <w:rPr>
                <w:sz w:val="18"/>
                <w:szCs w:val="18"/>
                <w:lang w:val="en-AU"/>
              </w:rPr>
              <w:t>Destined to Others</w:t>
            </w:r>
          </w:p>
        </w:tc>
        <w:tc>
          <w:tcPr>
            <w:tcW w:w="670" w:type="pct"/>
            <w:tcBorders>
              <w:top w:val="nil"/>
              <w:left w:val="nil"/>
              <w:bottom w:val="nil"/>
              <w:right w:val="nil"/>
            </w:tcBorders>
            <w:vAlign w:val="center"/>
            <w:hideMark/>
          </w:tcPr>
          <w:p w14:paraId="1AC9FF5D" w14:textId="77777777" w:rsidR="002E0BCA" w:rsidRPr="004C4319" w:rsidRDefault="002E0BCA" w:rsidP="00377B61">
            <w:pPr>
              <w:rPr>
                <w:sz w:val="18"/>
                <w:szCs w:val="18"/>
              </w:rPr>
            </w:pPr>
            <w:r w:rsidRPr="004C4319">
              <w:rPr>
                <w:sz w:val="18"/>
                <w:szCs w:val="18"/>
              </w:rPr>
              <w:t>374</w:t>
            </w:r>
            <w:r>
              <w:rPr>
                <w:sz w:val="18"/>
                <w:szCs w:val="18"/>
              </w:rPr>
              <w:t>,</w:t>
            </w:r>
            <w:r w:rsidRPr="004C4319">
              <w:rPr>
                <w:sz w:val="18"/>
                <w:szCs w:val="18"/>
              </w:rPr>
              <w:t>274</w:t>
            </w:r>
            <w:r>
              <w:rPr>
                <w:sz w:val="18"/>
                <w:szCs w:val="18"/>
              </w:rPr>
              <w:t>.</w:t>
            </w:r>
            <w:r w:rsidRPr="004C4319">
              <w:rPr>
                <w:sz w:val="18"/>
                <w:szCs w:val="18"/>
              </w:rPr>
              <w:t>21</w:t>
            </w:r>
          </w:p>
        </w:tc>
        <w:tc>
          <w:tcPr>
            <w:tcW w:w="670" w:type="pct"/>
            <w:tcBorders>
              <w:top w:val="nil"/>
              <w:left w:val="nil"/>
              <w:bottom w:val="nil"/>
              <w:right w:val="nil"/>
            </w:tcBorders>
            <w:vAlign w:val="center"/>
            <w:hideMark/>
          </w:tcPr>
          <w:p w14:paraId="525641FD" w14:textId="77777777" w:rsidR="002E0BCA" w:rsidRPr="004C4319" w:rsidRDefault="002E0BCA" w:rsidP="00377B61">
            <w:pPr>
              <w:rPr>
                <w:sz w:val="18"/>
                <w:szCs w:val="18"/>
              </w:rPr>
            </w:pPr>
            <w:r w:rsidRPr="004C4319">
              <w:rPr>
                <w:sz w:val="18"/>
                <w:szCs w:val="18"/>
              </w:rPr>
              <w:t>78</w:t>
            </w:r>
            <w:r>
              <w:rPr>
                <w:sz w:val="18"/>
                <w:szCs w:val="18"/>
              </w:rPr>
              <w:t>,</w:t>
            </w:r>
            <w:r w:rsidRPr="004C4319">
              <w:rPr>
                <w:sz w:val="18"/>
                <w:szCs w:val="18"/>
              </w:rPr>
              <w:t>906</w:t>
            </w:r>
            <w:r>
              <w:rPr>
                <w:sz w:val="18"/>
                <w:szCs w:val="18"/>
              </w:rPr>
              <w:t>.</w:t>
            </w:r>
            <w:r w:rsidRPr="004C4319">
              <w:rPr>
                <w:sz w:val="18"/>
                <w:szCs w:val="18"/>
              </w:rPr>
              <w:t>93</w:t>
            </w:r>
          </w:p>
        </w:tc>
        <w:tc>
          <w:tcPr>
            <w:tcW w:w="420" w:type="pct"/>
            <w:tcBorders>
              <w:top w:val="nil"/>
              <w:left w:val="nil"/>
              <w:bottom w:val="nil"/>
              <w:right w:val="nil"/>
            </w:tcBorders>
            <w:vAlign w:val="center"/>
            <w:hideMark/>
          </w:tcPr>
          <w:p w14:paraId="522E7162"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19%</w:t>
            </w:r>
          </w:p>
        </w:tc>
        <w:tc>
          <w:tcPr>
            <w:tcW w:w="420" w:type="pct"/>
            <w:tcBorders>
              <w:top w:val="nil"/>
              <w:left w:val="nil"/>
              <w:bottom w:val="nil"/>
              <w:right w:val="nil"/>
            </w:tcBorders>
            <w:vAlign w:val="center"/>
            <w:hideMark/>
          </w:tcPr>
          <w:p w14:paraId="5AC09AB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04%</w:t>
            </w:r>
          </w:p>
        </w:tc>
      </w:tr>
      <w:tr w:rsidR="002E0BCA" w:rsidRPr="004C4319" w14:paraId="4226E44B" w14:textId="77777777" w:rsidTr="00377B61">
        <w:trPr>
          <w:trHeight w:val="300"/>
        </w:trPr>
        <w:tc>
          <w:tcPr>
            <w:tcW w:w="2820" w:type="pct"/>
            <w:tcBorders>
              <w:top w:val="nil"/>
              <w:left w:val="nil"/>
              <w:bottom w:val="nil"/>
              <w:right w:val="nil"/>
            </w:tcBorders>
            <w:vAlign w:val="center"/>
            <w:hideMark/>
          </w:tcPr>
          <w:p w14:paraId="4718AC5D" w14:textId="77777777" w:rsidR="002E0BCA" w:rsidRPr="004C4319" w:rsidRDefault="002E0BCA" w:rsidP="00377B61">
            <w:pPr>
              <w:rPr>
                <w:sz w:val="18"/>
                <w:szCs w:val="18"/>
                <w:lang w:val="en-AU"/>
              </w:rPr>
            </w:pPr>
            <w:r>
              <w:rPr>
                <w:sz w:val="18"/>
                <w:szCs w:val="18"/>
                <w:lang w:val="en-AU"/>
              </w:rPr>
              <w:t>Value of Exports</w:t>
            </w:r>
            <w:r w:rsidRPr="004C4319">
              <w:rPr>
                <w:sz w:val="18"/>
                <w:szCs w:val="18"/>
                <w:lang w:val="en-AU"/>
              </w:rPr>
              <w:t xml:space="preserve">. </w:t>
            </w:r>
            <w:r>
              <w:rPr>
                <w:sz w:val="18"/>
                <w:szCs w:val="18"/>
                <w:lang w:val="en-AU"/>
              </w:rPr>
              <w:t>Destined to Unknow</w:t>
            </w:r>
          </w:p>
        </w:tc>
        <w:tc>
          <w:tcPr>
            <w:tcW w:w="670" w:type="pct"/>
            <w:tcBorders>
              <w:top w:val="nil"/>
              <w:left w:val="nil"/>
              <w:bottom w:val="nil"/>
              <w:right w:val="nil"/>
            </w:tcBorders>
            <w:vAlign w:val="center"/>
            <w:hideMark/>
          </w:tcPr>
          <w:p w14:paraId="18994F5E" w14:textId="77777777" w:rsidR="002E0BCA" w:rsidRPr="004C4319" w:rsidRDefault="002E0BCA" w:rsidP="00377B61">
            <w:pPr>
              <w:rPr>
                <w:sz w:val="18"/>
                <w:szCs w:val="18"/>
              </w:rPr>
            </w:pPr>
            <w:r w:rsidRPr="004C4319">
              <w:rPr>
                <w:sz w:val="18"/>
                <w:szCs w:val="18"/>
              </w:rPr>
              <w:t>381</w:t>
            </w:r>
            <w:r>
              <w:rPr>
                <w:sz w:val="18"/>
                <w:szCs w:val="18"/>
              </w:rPr>
              <w:t>,</w:t>
            </w:r>
            <w:r w:rsidRPr="004C4319">
              <w:rPr>
                <w:sz w:val="18"/>
                <w:szCs w:val="18"/>
              </w:rPr>
              <w:t>440</w:t>
            </w:r>
            <w:r>
              <w:rPr>
                <w:sz w:val="18"/>
                <w:szCs w:val="18"/>
              </w:rPr>
              <w:t>.</w:t>
            </w:r>
            <w:r w:rsidRPr="004C4319">
              <w:rPr>
                <w:sz w:val="18"/>
                <w:szCs w:val="18"/>
              </w:rPr>
              <w:t>86</w:t>
            </w:r>
          </w:p>
        </w:tc>
        <w:tc>
          <w:tcPr>
            <w:tcW w:w="670" w:type="pct"/>
            <w:tcBorders>
              <w:top w:val="nil"/>
              <w:left w:val="nil"/>
              <w:bottom w:val="nil"/>
              <w:right w:val="nil"/>
            </w:tcBorders>
            <w:vAlign w:val="center"/>
            <w:hideMark/>
          </w:tcPr>
          <w:p w14:paraId="4C868BFC" w14:textId="77777777" w:rsidR="002E0BCA" w:rsidRPr="004C4319" w:rsidRDefault="002E0BCA" w:rsidP="00377B61">
            <w:pPr>
              <w:rPr>
                <w:sz w:val="18"/>
                <w:szCs w:val="18"/>
              </w:rPr>
            </w:pPr>
            <w:r w:rsidRPr="004C4319">
              <w:rPr>
                <w:sz w:val="18"/>
                <w:szCs w:val="18"/>
              </w:rPr>
              <w:t>292</w:t>
            </w:r>
            <w:r>
              <w:rPr>
                <w:sz w:val="18"/>
                <w:szCs w:val="18"/>
              </w:rPr>
              <w:t>,</w:t>
            </w:r>
            <w:r w:rsidRPr="004C4319">
              <w:rPr>
                <w:sz w:val="18"/>
                <w:szCs w:val="18"/>
              </w:rPr>
              <w:t>465</w:t>
            </w:r>
            <w:r>
              <w:rPr>
                <w:sz w:val="18"/>
                <w:szCs w:val="18"/>
              </w:rPr>
              <w:t>.</w:t>
            </w:r>
            <w:r w:rsidRPr="004C4319">
              <w:rPr>
                <w:sz w:val="18"/>
                <w:szCs w:val="18"/>
              </w:rPr>
              <w:t>99</w:t>
            </w:r>
          </w:p>
        </w:tc>
        <w:tc>
          <w:tcPr>
            <w:tcW w:w="420" w:type="pct"/>
            <w:tcBorders>
              <w:top w:val="nil"/>
              <w:left w:val="nil"/>
              <w:bottom w:val="nil"/>
              <w:right w:val="nil"/>
            </w:tcBorders>
            <w:vAlign w:val="center"/>
            <w:hideMark/>
          </w:tcPr>
          <w:p w14:paraId="60B51D49"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20%</w:t>
            </w:r>
          </w:p>
        </w:tc>
        <w:tc>
          <w:tcPr>
            <w:tcW w:w="420" w:type="pct"/>
            <w:tcBorders>
              <w:top w:val="nil"/>
              <w:left w:val="nil"/>
              <w:bottom w:val="nil"/>
              <w:right w:val="nil"/>
            </w:tcBorders>
            <w:vAlign w:val="center"/>
            <w:hideMark/>
          </w:tcPr>
          <w:p w14:paraId="1F315216" w14:textId="77777777" w:rsidR="002E0BCA" w:rsidRPr="004C4319" w:rsidRDefault="002E0BCA" w:rsidP="00377B61">
            <w:pPr>
              <w:rPr>
                <w:sz w:val="18"/>
                <w:szCs w:val="18"/>
              </w:rPr>
            </w:pPr>
            <w:r w:rsidRPr="004C4319">
              <w:rPr>
                <w:sz w:val="18"/>
                <w:szCs w:val="18"/>
              </w:rPr>
              <w:t>0</w:t>
            </w:r>
            <w:r>
              <w:rPr>
                <w:sz w:val="18"/>
                <w:szCs w:val="18"/>
              </w:rPr>
              <w:t>.</w:t>
            </w:r>
            <w:r w:rsidRPr="004C4319">
              <w:rPr>
                <w:sz w:val="18"/>
                <w:szCs w:val="18"/>
              </w:rPr>
              <w:t>15%</w:t>
            </w:r>
          </w:p>
        </w:tc>
      </w:tr>
      <w:tr w:rsidR="002E0BCA" w:rsidRPr="004C4319" w14:paraId="0FAAEC43" w14:textId="77777777" w:rsidTr="00377B61">
        <w:trPr>
          <w:trHeight w:val="300"/>
        </w:trPr>
        <w:tc>
          <w:tcPr>
            <w:tcW w:w="2820" w:type="pct"/>
            <w:tcBorders>
              <w:top w:val="nil"/>
              <w:left w:val="nil"/>
              <w:bottom w:val="nil"/>
              <w:right w:val="nil"/>
            </w:tcBorders>
            <w:vAlign w:val="center"/>
            <w:hideMark/>
          </w:tcPr>
          <w:p w14:paraId="6910E3F7" w14:textId="77777777" w:rsidR="002E0BCA" w:rsidRPr="004C4319" w:rsidRDefault="002E0BCA" w:rsidP="00377B61">
            <w:pPr>
              <w:rPr>
                <w:sz w:val="18"/>
                <w:szCs w:val="18"/>
              </w:rPr>
            </w:pPr>
            <w:r>
              <w:rPr>
                <w:sz w:val="18"/>
                <w:szCs w:val="18"/>
              </w:rPr>
              <w:t xml:space="preserve">Value </w:t>
            </w:r>
            <w:r w:rsidRPr="004C4319">
              <w:rPr>
                <w:sz w:val="18"/>
                <w:szCs w:val="18"/>
              </w:rPr>
              <w:t xml:space="preserve">of </w:t>
            </w:r>
            <w:r>
              <w:rPr>
                <w:sz w:val="18"/>
                <w:szCs w:val="18"/>
              </w:rPr>
              <w:t>Exports Total</w:t>
            </w:r>
          </w:p>
        </w:tc>
        <w:tc>
          <w:tcPr>
            <w:tcW w:w="670" w:type="pct"/>
            <w:tcBorders>
              <w:top w:val="nil"/>
              <w:left w:val="nil"/>
              <w:bottom w:val="nil"/>
              <w:right w:val="nil"/>
            </w:tcBorders>
            <w:vAlign w:val="center"/>
            <w:hideMark/>
          </w:tcPr>
          <w:p w14:paraId="480668F3" w14:textId="77777777" w:rsidR="002E0BCA" w:rsidRPr="004C4319" w:rsidRDefault="002E0BCA" w:rsidP="00377B61">
            <w:pPr>
              <w:rPr>
                <w:sz w:val="18"/>
                <w:szCs w:val="18"/>
              </w:rPr>
            </w:pPr>
            <w:r w:rsidRPr="004C4319">
              <w:rPr>
                <w:sz w:val="18"/>
                <w:szCs w:val="18"/>
              </w:rPr>
              <w:t>195</w:t>
            </w:r>
            <w:r>
              <w:rPr>
                <w:sz w:val="18"/>
                <w:szCs w:val="18"/>
              </w:rPr>
              <w:t>,</w:t>
            </w:r>
            <w:r w:rsidRPr="004C4319">
              <w:rPr>
                <w:sz w:val="18"/>
                <w:szCs w:val="18"/>
              </w:rPr>
              <w:t>541</w:t>
            </w:r>
            <w:r>
              <w:rPr>
                <w:sz w:val="18"/>
                <w:szCs w:val="18"/>
              </w:rPr>
              <w:t>,</w:t>
            </w:r>
            <w:r w:rsidRPr="004C4319">
              <w:rPr>
                <w:sz w:val="18"/>
                <w:szCs w:val="18"/>
              </w:rPr>
              <w:t>949</w:t>
            </w:r>
            <w:r>
              <w:rPr>
                <w:sz w:val="18"/>
                <w:szCs w:val="18"/>
              </w:rPr>
              <w:t>.</w:t>
            </w:r>
            <w:r w:rsidRPr="004C4319">
              <w:rPr>
                <w:sz w:val="18"/>
                <w:szCs w:val="18"/>
              </w:rPr>
              <w:t>46</w:t>
            </w:r>
          </w:p>
        </w:tc>
        <w:tc>
          <w:tcPr>
            <w:tcW w:w="670" w:type="pct"/>
            <w:tcBorders>
              <w:top w:val="nil"/>
              <w:left w:val="nil"/>
              <w:bottom w:val="nil"/>
              <w:right w:val="nil"/>
            </w:tcBorders>
            <w:vAlign w:val="center"/>
            <w:hideMark/>
          </w:tcPr>
          <w:p w14:paraId="38F51389" w14:textId="77777777" w:rsidR="002E0BCA" w:rsidRPr="004C4319" w:rsidRDefault="002E0BCA" w:rsidP="00377B61">
            <w:pPr>
              <w:rPr>
                <w:sz w:val="18"/>
                <w:szCs w:val="18"/>
              </w:rPr>
            </w:pPr>
            <w:r w:rsidRPr="004C4319">
              <w:rPr>
                <w:sz w:val="18"/>
                <w:szCs w:val="18"/>
              </w:rPr>
              <w:t>197</w:t>
            </w:r>
            <w:r>
              <w:rPr>
                <w:sz w:val="18"/>
                <w:szCs w:val="18"/>
              </w:rPr>
              <w:t>,</w:t>
            </w:r>
            <w:r w:rsidRPr="004C4319">
              <w:rPr>
                <w:sz w:val="18"/>
                <w:szCs w:val="18"/>
              </w:rPr>
              <w:t>203</w:t>
            </w:r>
            <w:r>
              <w:rPr>
                <w:sz w:val="18"/>
                <w:szCs w:val="18"/>
              </w:rPr>
              <w:t>,</w:t>
            </w:r>
            <w:r w:rsidRPr="004C4319">
              <w:rPr>
                <w:sz w:val="18"/>
                <w:szCs w:val="18"/>
              </w:rPr>
              <w:t>540</w:t>
            </w:r>
            <w:r>
              <w:rPr>
                <w:sz w:val="18"/>
                <w:szCs w:val="18"/>
              </w:rPr>
              <w:t>.</w:t>
            </w:r>
            <w:r w:rsidRPr="004C4319">
              <w:rPr>
                <w:sz w:val="18"/>
                <w:szCs w:val="18"/>
              </w:rPr>
              <w:t>84</w:t>
            </w:r>
          </w:p>
        </w:tc>
        <w:tc>
          <w:tcPr>
            <w:tcW w:w="420" w:type="pct"/>
            <w:tcBorders>
              <w:top w:val="nil"/>
              <w:left w:val="nil"/>
              <w:bottom w:val="nil"/>
              <w:right w:val="nil"/>
            </w:tcBorders>
            <w:vAlign w:val="center"/>
            <w:hideMark/>
          </w:tcPr>
          <w:p w14:paraId="2CFB3FC5" w14:textId="6A219F4C" w:rsidR="002E0BCA" w:rsidRPr="004C4319" w:rsidRDefault="002E0BCA" w:rsidP="00377B61">
            <w:pPr>
              <w:rPr>
                <w:sz w:val="18"/>
                <w:szCs w:val="18"/>
              </w:rPr>
            </w:pPr>
            <w:r w:rsidRPr="004C4319">
              <w:rPr>
                <w:sz w:val="18"/>
                <w:szCs w:val="18"/>
              </w:rPr>
              <w:t>100</w:t>
            </w:r>
            <w:r w:rsidR="00583E84">
              <w:rPr>
                <w:sz w:val="18"/>
                <w:szCs w:val="18"/>
              </w:rPr>
              <w:t>.</w:t>
            </w:r>
            <w:r w:rsidRPr="004C4319">
              <w:rPr>
                <w:sz w:val="18"/>
                <w:szCs w:val="18"/>
              </w:rPr>
              <w:t>00%</w:t>
            </w:r>
          </w:p>
        </w:tc>
        <w:tc>
          <w:tcPr>
            <w:tcW w:w="420" w:type="pct"/>
            <w:tcBorders>
              <w:top w:val="nil"/>
              <w:left w:val="nil"/>
              <w:bottom w:val="nil"/>
              <w:right w:val="nil"/>
            </w:tcBorders>
            <w:vAlign w:val="center"/>
            <w:hideMark/>
          </w:tcPr>
          <w:p w14:paraId="3DCA299B" w14:textId="58189B87" w:rsidR="002E0BCA" w:rsidRPr="004C4319" w:rsidRDefault="002E0BCA" w:rsidP="00377B61">
            <w:pPr>
              <w:rPr>
                <w:sz w:val="18"/>
                <w:szCs w:val="18"/>
              </w:rPr>
            </w:pPr>
            <w:r w:rsidRPr="004C4319">
              <w:rPr>
                <w:sz w:val="18"/>
                <w:szCs w:val="18"/>
              </w:rPr>
              <w:t>100</w:t>
            </w:r>
            <w:r w:rsidR="00583E84">
              <w:rPr>
                <w:sz w:val="18"/>
                <w:szCs w:val="18"/>
              </w:rPr>
              <w:t>.</w:t>
            </w:r>
            <w:r w:rsidRPr="004C4319">
              <w:rPr>
                <w:sz w:val="18"/>
                <w:szCs w:val="18"/>
              </w:rPr>
              <w:t>00%</w:t>
            </w:r>
          </w:p>
        </w:tc>
      </w:tr>
    </w:tbl>
    <w:p w14:paraId="7364D7AE" w14:textId="7EB32EEF" w:rsidR="00A4201E" w:rsidRDefault="00A4201E" w:rsidP="00E03EE2">
      <w:pPr>
        <w:pStyle w:val="AODocTxtL1"/>
        <w:spacing w:before="120" w:after="120" w:line="26" w:lineRule="atLeast"/>
        <w:ind w:left="0"/>
        <w:rPr>
          <w:sz w:val="20"/>
          <w:szCs w:val="20"/>
        </w:rPr>
      </w:pPr>
    </w:p>
    <w:p w14:paraId="26913C06" w14:textId="6B22D81F" w:rsidR="00F95D22" w:rsidRPr="0085022A" w:rsidRDefault="00F95D22" w:rsidP="00E03EE2">
      <w:pPr>
        <w:pStyle w:val="AODocTxtL1"/>
        <w:spacing w:before="120" w:after="120" w:line="26" w:lineRule="atLeast"/>
        <w:ind w:left="0"/>
        <w:rPr>
          <w:sz w:val="20"/>
          <w:szCs w:val="20"/>
        </w:rPr>
      </w:pPr>
      <w:r w:rsidRPr="0085022A">
        <w:rPr>
          <w:sz w:val="20"/>
          <w:szCs w:val="20"/>
        </w:rPr>
        <w:br w:type="page"/>
      </w:r>
    </w:p>
    <w:p w14:paraId="2CB8728B" w14:textId="48EC1B67" w:rsidR="00F95D22" w:rsidRPr="0085022A" w:rsidRDefault="00F95D22" w:rsidP="00054EAE">
      <w:pPr>
        <w:pStyle w:val="Title1"/>
        <w:pageBreakBefore w:val="0"/>
        <w:widowControl w:val="0"/>
        <w:spacing w:before="120" w:after="120" w:line="26" w:lineRule="atLeast"/>
        <w:outlineLvl w:val="0"/>
        <w:rPr>
          <w:rFonts w:ascii="Times New Roman" w:hAnsi="Times New Roman" w:cs="Times New Roman"/>
          <w:szCs w:val="20"/>
        </w:rPr>
      </w:pPr>
      <w:bookmarkStart w:id="153" w:name="_Toc234422885"/>
      <w:bookmarkStart w:id="154" w:name="_Toc235094390"/>
      <w:bookmarkStart w:id="155" w:name="_Hlk63858582"/>
      <w:bookmarkStart w:id="156" w:name="_Hlk61940883"/>
      <w:r w:rsidRPr="00D12271">
        <w:rPr>
          <w:rFonts w:ascii="Times New Roman" w:hAnsi="Times New Roman" w:cs="Times New Roman"/>
          <w:szCs w:val="20"/>
        </w:rPr>
        <w:lastRenderedPageBreak/>
        <w:t>MONETARY AND FINANCIAL SYSTEM</w:t>
      </w:r>
      <w:bookmarkEnd w:id="153"/>
      <w:bookmarkEnd w:id="154"/>
    </w:p>
    <w:bookmarkEnd w:id="155"/>
    <w:p w14:paraId="3B0F1976" w14:textId="77777777" w:rsidR="00F95D22" w:rsidRPr="0085022A" w:rsidRDefault="00F95D22" w:rsidP="00E03EE2">
      <w:pPr>
        <w:pStyle w:val="AOHead2"/>
        <w:tabs>
          <w:tab w:val="clear" w:pos="720"/>
        </w:tabs>
        <w:spacing w:before="120" w:after="120" w:line="26" w:lineRule="atLeast"/>
        <w:rPr>
          <w:sz w:val="20"/>
          <w:szCs w:val="20"/>
        </w:rPr>
      </w:pPr>
      <w:r w:rsidRPr="0085022A">
        <w:rPr>
          <w:sz w:val="20"/>
          <w:szCs w:val="20"/>
        </w:rPr>
        <w:t>Structure and Development of the Banking System</w:t>
      </w:r>
    </w:p>
    <w:p w14:paraId="4D508AF9" w14:textId="3C9BBA08" w:rsidR="00F95D22" w:rsidRPr="0085022A" w:rsidRDefault="00F95D22" w:rsidP="00E03EE2">
      <w:pPr>
        <w:pStyle w:val="AOBullet"/>
        <w:numPr>
          <w:ilvl w:val="0"/>
          <w:numId w:val="0"/>
        </w:numPr>
        <w:spacing w:before="120" w:after="120" w:line="26" w:lineRule="atLeast"/>
        <w:rPr>
          <w:sz w:val="20"/>
          <w:szCs w:val="20"/>
        </w:rPr>
      </w:pPr>
      <w:r w:rsidRPr="0085022A">
        <w:rPr>
          <w:sz w:val="20"/>
          <w:szCs w:val="20"/>
        </w:rPr>
        <w:t>In recent years, the Andorran banking industry has made substantial efforts to adapt its legal framework to international standards, particularly in respect of banking and financial regulation, and it will continue with this adaptation over the coming months, evolving progressively towards these international standards with the aim of competing on equal terms with all other of the world</w:t>
      </w:r>
      <w:r w:rsidR="005440FD" w:rsidRPr="0085022A">
        <w:rPr>
          <w:sz w:val="20"/>
          <w:szCs w:val="20"/>
        </w:rPr>
        <w:t>'</w:t>
      </w:r>
      <w:r w:rsidRPr="0085022A">
        <w:rPr>
          <w:sz w:val="20"/>
          <w:szCs w:val="20"/>
        </w:rPr>
        <w:t>s financial centres.</w:t>
      </w:r>
    </w:p>
    <w:p w14:paraId="25F05AC2" w14:textId="2D57F62E" w:rsidR="00F95D22" w:rsidRPr="0085022A" w:rsidRDefault="00F95D22" w:rsidP="00E03EE2">
      <w:pPr>
        <w:pStyle w:val="AOBullet"/>
        <w:numPr>
          <w:ilvl w:val="0"/>
          <w:numId w:val="0"/>
        </w:numPr>
        <w:spacing w:before="120" w:after="120" w:line="26" w:lineRule="atLeast"/>
        <w:rPr>
          <w:sz w:val="20"/>
          <w:szCs w:val="20"/>
        </w:rPr>
      </w:pPr>
      <w:r w:rsidRPr="0085022A">
        <w:rPr>
          <w:sz w:val="20"/>
          <w:szCs w:val="20"/>
        </w:rPr>
        <w:t xml:space="preserve">The adaptation of the Andorran industry to specific European banking regulations, the development of standards for tax transparency within the framework of the OECD and the consolidation of a new Andorran tax framework have been accompanied by substantial processes for internationalisation of most banks in the industry, involving diversification and growth of business activities. </w:t>
      </w:r>
      <w:r w:rsidR="00583E84">
        <w:rPr>
          <w:sz w:val="20"/>
          <w:szCs w:val="20"/>
        </w:rPr>
        <w:t>At present</w:t>
      </w:r>
      <w:r w:rsidRPr="0085022A">
        <w:rPr>
          <w:sz w:val="20"/>
          <w:szCs w:val="20"/>
        </w:rPr>
        <w:t>, the country</w:t>
      </w:r>
      <w:r w:rsidR="005440FD" w:rsidRPr="0085022A">
        <w:rPr>
          <w:sz w:val="20"/>
          <w:szCs w:val="20"/>
        </w:rPr>
        <w:t>'</w:t>
      </w:r>
      <w:r w:rsidRPr="0085022A">
        <w:rPr>
          <w:sz w:val="20"/>
          <w:szCs w:val="20"/>
        </w:rPr>
        <w:t xml:space="preserve">s bank groups are undertaking processes for international expansion. All banks of the Principality of Andorra are certified as qualified intermediaries by the United States Internal Revenue Service (the </w:t>
      </w:r>
      <w:r w:rsidR="005440FD" w:rsidRPr="0085022A">
        <w:rPr>
          <w:sz w:val="20"/>
          <w:szCs w:val="20"/>
        </w:rPr>
        <w:t>"</w:t>
      </w:r>
      <w:r w:rsidRPr="0085022A">
        <w:rPr>
          <w:b/>
          <w:sz w:val="20"/>
          <w:szCs w:val="20"/>
        </w:rPr>
        <w:t>IRS</w:t>
      </w:r>
      <w:r w:rsidR="005440FD" w:rsidRPr="0085022A">
        <w:rPr>
          <w:bCs/>
          <w:sz w:val="20"/>
          <w:szCs w:val="20"/>
        </w:rPr>
        <w:t>"</w:t>
      </w:r>
      <w:r w:rsidRPr="0085022A">
        <w:rPr>
          <w:sz w:val="20"/>
          <w:szCs w:val="20"/>
        </w:rPr>
        <w:t>).</w:t>
      </w:r>
    </w:p>
    <w:p w14:paraId="10D69853" w14:textId="77777777" w:rsidR="00F95D22" w:rsidRPr="0085022A" w:rsidRDefault="00F95D22" w:rsidP="00E03EE2">
      <w:pPr>
        <w:pStyle w:val="AOBullet"/>
        <w:numPr>
          <w:ilvl w:val="0"/>
          <w:numId w:val="0"/>
        </w:numPr>
        <w:spacing w:before="120" w:after="120" w:line="26" w:lineRule="atLeast"/>
        <w:rPr>
          <w:sz w:val="20"/>
          <w:szCs w:val="20"/>
        </w:rPr>
      </w:pPr>
      <w:r w:rsidRPr="0085022A">
        <w:rPr>
          <w:sz w:val="20"/>
          <w:szCs w:val="20"/>
        </w:rPr>
        <w:t>The legislation of the Principality of Andorra does not allow for the creation of any opaque structures, nor private foundations for particular interests which may promote offshore investment structures. Banking entities operate in international markets, applying their standards and best practices.</w:t>
      </w:r>
    </w:p>
    <w:p w14:paraId="139E6572" w14:textId="7459629F" w:rsidR="00F95D22" w:rsidRPr="0085022A" w:rsidRDefault="00F95D22" w:rsidP="00E03EE2">
      <w:pPr>
        <w:pStyle w:val="AOBullet"/>
        <w:numPr>
          <w:ilvl w:val="0"/>
          <w:numId w:val="0"/>
        </w:numPr>
        <w:spacing w:before="120" w:after="120" w:line="26" w:lineRule="atLeast"/>
        <w:rPr>
          <w:sz w:val="20"/>
          <w:szCs w:val="20"/>
        </w:rPr>
      </w:pPr>
      <w:r w:rsidRPr="0085022A">
        <w:rPr>
          <w:sz w:val="20"/>
          <w:szCs w:val="20"/>
        </w:rPr>
        <w:t>The financial system of the Principality of Andorra has confirmed its strength during the year 202</w:t>
      </w:r>
      <w:r w:rsidR="00D12271">
        <w:rPr>
          <w:sz w:val="20"/>
          <w:szCs w:val="20"/>
        </w:rPr>
        <w:t>5</w:t>
      </w:r>
      <w:r w:rsidRPr="0085022A">
        <w:rPr>
          <w:sz w:val="20"/>
          <w:szCs w:val="20"/>
        </w:rPr>
        <w:t xml:space="preserve">, continuously giving examples of its solvency in an </w:t>
      </w:r>
      <w:r w:rsidR="00583E84">
        <w:rPr>
          <w:sz w:val="20"/>
          <w:szCs w:val="20"/>
        </w:rPr>
        <w:t xml:space="preserve">evolving </w:t>
      </w:r>
      <w:r w:rsidRPr="0085022A">
        <w:rPr>
          <w:sz w:val="20"/>
          <w:szCs w:val="20"/>
        </w:rPr>
        <w:t>international</w:t>
      </w:r>
      <w:r w:rsidR="000C25B7">
        <w:rPr>
          <w:sz w:val="20"/>
          <w:szCs w:val="20"/>
        </w:rPr>
        <w:t xml:space="preserve"> </w:t>
      </w:r>
      <w:r w:rsidR="00583E84">
        <w:rPr>
          <w:sz w:val="20"/>
          <w:szCs w:val="20"/>
        </w:rPr>
        <w:t>financial environment</w:t>
      </w:r>
      <w:r w:rsidRPr="0085022A">
        <w:rPr>
          <w:sz w:val="20"/>
          <w:szCs w:val="20"/>
        </w:rPr>
        <w:t xml:space="preserve"> and a continuous adaptation of the services and processes to the international standards in order to compete in equal conditions with the remaining financial centres worldwide. The consolidation of the </w:t>
      </w:r>
      <w:r w:rsidR="0017667B">
        <w:rPr>
          <w:sz w:val="20"/>
          <w:szCs w:val="20"/>
        </w:rPr>
        <w:t>domestic</w:t>
      </w:r>
      <w:r w:rsidR="0017667B" w:rsidRPr="0085022A">
        <w:rPr>
          <w:sz w:val="20"/>
          <w:szCs w:val="20"/>
        </w:rPr>
        <w:t xml:space="preserve"> </w:t>
      </w:r>
      <w:r w:rsidRPr="0085022A">
        <w:rPr>
          <w:sz w:val="20"/>
          <w:szCs w:val="20"/>
        </w:rPr>
        <w:t xml:space="preserve">market and the </w:t>
      </w:r>
      <w:r w:rsidR="0017667B">
        <w:rPr>
          <w:sz w:val="20"/>
          <w:szCs w:val="20"/>
        </w:rPr>
        <w:t>successful</w:t>
      </w:r>
      <w:r w:rsidRPr="0085022A">
        <w:rPr>
          <w:sz w:val="20"/>
          <w:szCs w:val="20"/>
        </w:rPr>
        <w:t xml:space="preserve"> </w:t>
      </w:r>
      <w:r w:rsidR="009B33F5">
        <w:rPr>
          <w:sz w:val="20"/>
          <w:szCs w:val="20"/>
        </w:rPr>
        <w:t xml:space="preserve">international expansion </w:t>
      </w:r>
      <w:r w:rsidRPr="0085022A">
        <w:rPr>
          <w:sz w:val="20"/>
          <w:szCs w:val="20"/>
        </w:rPr>
        <w:t>of Andorran bank</w:t>
      </w:r>
      <w:r w:rsidR="009B33F5">
        <w:rPr>
          <w:sz w:val="20"/>
          <w:szCs w:val="20"/>
        </w:rPr>
        <w:t xml:space="preserve">s </w:t>
      </w:r>
      <w:r w:rsidR="003264FD">
        <w:rPr>
          <w:sz w:val="20"/>
          <w:szCs w:val="20"/>
        </w:rPr>
        <w:t>have contributed to</w:t>
      </w:r>
      <w:r w:rsidRPr="0085022A">
        <w:rPr>
          <w:sz w:val="20"/>
          <w:szCs w:val="20"/>
        </w:rPr>
        <w:t xml:space="preserve"> the diversification and growth of </w:t>
      </w:r>
      <w:r w:rsidR="003264FD">
        <w:rPr>
          <w:sz w:val="20"/>
          <w:szCs w:val="20"/>
        </w:rPr>
        <w:t>their</w:t>
      </w:r>
      <w:r w:rsidR="003264FD" w:rsidRPr="0085022A">
        <w:rPr>
          <w:sz w:val="20"/>
          <w:szCs w:val="20"/>
        </w:rPr>
        <w:t xml:space="preserve"> </w:t>
      </w:r>
      <w:r w:rsidRPr="0085022A">
        <w:rPr>
          <w:sz w:val="20"/>
          <w:szCs w:val="20"/>
        </w:rPr>
        <w:t>business.</w:t>
      </w:r>
    </w:p>
    <w:p w14:paraId="3EA69038" w14:textId="77777777" w:rsidR="00F95D22" w:rsidRPr="0085022A" w:rsidRDefault="00F95D22" w:rsidP="00E03EE2">
      <w:pPr>
        <w:pStyle w:val="AOHead3"/>
        <w:tabs>
          <w:tab w:val="clear" w:pos="1440"/>
        </w:tabs>
        <w:spacing w:before="120" w:after="120" w:line="26" w:lineRule="atLeast"/>
        <w:ind w:left="0" w:firstLine="0"/>
        <w:rPr>
          <w:b/>
          <w:i/>
          <w:sz w:val="20"/>
          <w:szCs w:val="20"/>
        </w:rPr>
      </w:pPr>
      <w:r w:rsidRPr="0085022A">
        <w:rPr>
          <w:b/>
          <w:i/>
          <w:sz w:val="20"/>
          <w:szCs w:val="20"/>
        </w:rPr>
        <w:t>Supervision of Banks</w:t>
      </w:r>
    </w:p>
    <w:p w14:paraId="16F78AF7" w14:textId="2C1F96ED" w:rsidR="00F95D22" w:rsidRPr="0085022A" w:rsidRDefault="00F95D22" w:rsidP="00E03EE2">
      <w:pPr>
        <w:pStyle w:val="AODocTxtL1"/>
        <w:spacing w:before="120" w:after="120" w:line="26" w:lineRule="atLeast"/>
        <w:ind w:left="0"/>
        <w:rPr>
          <w:sz w:val="20"/>
          <w:szCs w:val="20"/>
        </w:rPr>
      </w:pPr>
      <w:r w:rsidRPr="0085022A">
        <w:rPr>
          <w:sz w:val="20"/>
          <w:szCs w:val="20"/>
        </w:rPr>
        <w:t xml:space="preserve">The </w:t>
      </w:r>
      <w:r w:rsidRPr="0085022A">
        <w:rPr>
          <w:bCs/>
          <w:sz w:val="20"/>
          <w:szCs w:val="20"/>
        </w:rPr>
        <w:t>AFA</w:t>
      </w:r>
      <w:r w:rsidRPr="0085022A">
        <w:rPr>
          <w:sz w:val="20"/>
          <w:szCs w:val="20"/>
        </w:rPr>
        <w:t xml:space="preserve"> is the regulatory and supervisory authority of the Andorran financial system. The AFA is granted powers to issue, among others, technical communications and recommendations in order to develop regulations and standards regarding the exercise of banking, financial and insurance activities. Furthermore, its constitutive law grants the AFA the ability to set the applicable fallback of international standards for interpretational and prudential supervision purposes.</w:t>
      </w:r>
    </w:p>
    <w:p w14:paraId="319AD84F" w14:textId="77777777" w:rsidR="00F95D22" w:rsidRPr="0085022A" w:rsidRDefault="00F95D22" w:rsidP="00E03EE2">
      <w:pPr>
        <w:pStyle w:val="AODocTxtL1"/>
        <w:spacing w:before="120" w:after="120" w:line="26" w:lineRule="atLeast"/>
        <w:ind w:left="0"/>
        <w:rPr>
          <w:sz w:val="20"/>
          <w:szCs w:val="20"/>
        </w:rPr>
      </w:pPr>
      <w:r w:rsidRPr="0085022A">
        <w:rPr>
          <w:sz w:val="20"/>
          <w:szCs w:val="20"/>
        </w:rPr>
        <w:t>As the authority of the Andorran financial system, its functions encompass: (i) promoting and ensuring the functioning of the Andorran financial system; (ii) ensuring the stability and safeguarding the reputation of the Andorran financial system; (iii) ensuring adequate protection of clients and investors; (iv) promoting the competitiveness of the Andorran financial system; and (v) reducing the systemic risk arising from the instability of the financial markets.</w:t>
      </w:r>
    </w:p>
    <w:p w14:paraId="1C69197B" w14:textId="77777777" w:rsidR="00F95D22" w:rsidRPr="0085022A" w:rsidRDefault="00F95D22" w:rsidP="00E03EE2">
      <w:pPr>
        <w:pStyle w:val="AODocTxtL1"/>
        <w:spacing w:before="120" w:after="120" w:line="26" w:lineRule="atLeast"/>
        <w:ind w:left="0"/>
        <w:rPr>
          <w:sz w:val="20"/>
          <w:szCs w:val="20"/>
        </w:rPr>
      </w:pPr>
      <w:r w:rsidRPr="0085022A">
        <w:rPr>
          <w:sz w:val="20"/>
          <w:szCs w:val="20"/>
        </w:rPr>
        <w:t>In addition, the AFA: (i) has the power to carry out all the actions that are necessary to ensure the correct development of its supervision and control functions to the entities which compose the Andorran financial system (and their consolidated groups); (ii) exercises disciplinary and sanctioning power over these entities; (iii) provides treasury and public debt management services; (iv) manages customer complaints which are submitted to the AFA; (v) is responsible for the international relations with central banks and other supervisory authorities; and (vi) submits reports and opinions on financial legislation to the Government.</w:t>
      </w:r>
    </w:p>
    <w:p w14:paraId="070341CE" w14:textId="77777777" w:rsidR="00F95D22" w:rsidRPr="0085022A" w:rsidRDefault="00F95D22" w:rsidP="00E03EE2">
      <w:pPr>
        <w:pStyle w:val="AODocTxtL1"/>
        <w:spacing w:before="120" w:after="120" w:line="26" w:lineRule="atLeast"/>
        <w:ind w:left="0"/>
        <w:rPr>
          <w:sz w:val="20"/>
          <w:szCs w:val="20"/>
        </w:rPr>
      </w:pPr>
      <w:r w:rsidRPr="0085022A">
        <w:rPr>
          <w:sz w:val="20"/>
          <w:szCs w:val="20"/>
        </w:rPr>
        <w:t>There are other bodies involved in financial activities whose functions are not strictly regulatory, but their role is essential for the adequate functioning of the Andorran financial system.</w:t>
      </w:r>
    </w:p>
    <w:p w14:paraId="23001F34" w14:textId="49659E62" w:rsidR="00F95D22" w:rsidRPr="0085022A" w:rsidRDefault="00F95D22" w:rsidP="00E03EE2">
      <w:pPr>
        <w:pStyle w:val="AODocTxtL1"/>
        <w:spacing w:before="120" w:after="120" w:line="26" w:lineRule="atLeast"/>
        <w:ind w:left="0"/>
        <w:rPr>
          <w:sz w:val="20"/>
          <w:szCs w:val="20"/>
        </w:rPr>
      </w:pPr>
      <w:r w:rsidRPr="0085022A">
        <w:rPr>
          <w:sz w:val="20"/>
          <w:szCs w:val="20"/>
        </w:rPr>
        <w:t>The UIFAND is an independent body created to promote and coordinate measures to prevent money laundering and terrorist financing. This unit was created in 2000 under the Law for international cooperation on criminal matters and the fight against money laundering arising from international crime, following recommendations of the European Council</w:t>
      </w:r>
      <w:r w:rsidR="005440FD" w:rsidRPr="0085022A">
        <w:rPr>
          <w:sz w:val="20"/>
          <w:szCs w:val="20"/>
        </w:rPr>
        <w:t>'</w:t>
      </w:r>
      <w:r w:rsidRPr="0085022A">
        <w:rPr>
          <w:sz w:val="20"/>
          <w:szCs w:val="20"/>
        </w:rPr>
        <w:t xml:space="preserve">s MONEYVAL Committee and the 40 recommendations from the Financial Action Task Force. </w:t>
      </w:r>
    </w:p>
    <w:p w14:paraId="56B9DD8A" w14:textId="06C4E339" w:rsidR="00F95D22" w:rsidRPr="0085022A" w:rsidRDefault="00F95D22" w:rsidP="00E03EE2">
      <w:pPr>
        <w:pStyle w:val="AODocTxtL1"/>
        <w:spacing w:before="120" w:after="120" w:line="26" w:lineRule="atLeast"/>
        <w:ind w:left="0"/>
        <w:rPr>
          <w:sz w:val="20"/>
          <w:szCs w:val="20"/>
        </w:rPr>
      </w:pPr>
      <w:r w:rsidRPr="0085022A">
        <w:rPr>
          <w:sz w:val="20"/>
          <w:szCs w:val="20"/>
        </w:rPr>
        <w:t xml:space="preserve">The UIFAND has the following functions: (i) manages and promotes the activities of prevention and the fight against the use of the financial system for money laundering or terrorist financing; (ii) issues technical communications; (iii) requests any information or documents to reporting subjects, including Andorran banking entities; (iv) conducts on-site inspections; (v) requests and receives certificates from the competent judicial authorities for criminal records; (vi) receives and analyses the statements and all written or oral communications from reporting subjects; (vii) cooperates with other foreign organisations; (viii) sanctions minor administrative offences; (ix) submits to the Public Prosecutor all appropriate cases where there are reasonable suspicions of having committed a criminal offence; and (x) submits proposed regulations to the Government relating to the fight against money laundering and terrorist financing. </w:t>
      </w:r>
    </w:p>
    <w:p w14:paraId="3374D432" w14:textId="72628072" w:rsidR="00F95D22" w:rsidRPr="0085022A" w:rsidRDefault="00F95D22" w:rsidP="00E03EE2">
      <w:pPr>
        <w:pStyle w:val="AODocTxtL1"/>
        <w:spacing w:before="120" w:after="120" w:line="26" w:lineRule="atLeast"/>
        <w:ind w:left="0"/>
        <w:rPr>
          <w:sz w:val="20"/>
          <w:szCs w:val="20"/>
        </w:rPr>
      </w:pPr>
      <w:r w:rsidRPr="0085022A">
        <w:rPr>
          <w:sz w:val="20"/>
          <w:szCs w:val="20"/>
        </w:rPr>
        <w:lastRenderedPageBreak/>
        <w:t>The State Agency for the Resolution of Banking Institutions (</w:t>
      </w:r>
      <w:r w:rsidR="005440FD" w:rsidRPr="0085022A">
        <w:rPr>
          <w:sz w:val="20"/>
          <w:szCs w:val="20"/>
        </w:rPr>
        <w:t>"</w:t>
      </w:r>
      <w:r w:rsidRPr="0085022A">
        <w:rPr>
          <w:b/>
          <w:bCs/>
          <w:sz w:val="20"/>
          <w:szCs w:val="20"/>
        </w:rPr>
        <w:t>AREB</w:t>
      </w:r>
      <w:r w:rsidR="005440FD" w:rsidRPr="0085022A">
        <w:rPr>
          <w:sz w:val="20"/>
          <w:szCs w:val="20"/>
        </w:rPr>
        <w:t>"</w:t>
      </w:r>
      <w:r w:rsidRPr="0085022A">
        <w:rPr>
          <w:sz w:val="20"/>
          <w:szCs w:val="20"/>
        </w:rPr>
        <w:t>) is a public institution created by Law 8/2015,</w:t>
      </w:r>
      <w:r w:rsidR="00CD7416" w:rsidRPr="0085022A">
        <w:rPr>
          <w:sz w:val="20"/>
          <w:szCs w:val="20"/>
        </w:rPr>
        <w:t xml:space="preserve"> of 2 April,</w:t>
      </w:r>
      <w:r w:rsidRPr="0085022A">
        <w:rPr>
          <w:sz w:val="20"/>
          <w:szCs w:val="20"/>
        </w:rPr>
        <w:t xml:space="preserve"> on urgent measures to introduce mechanisms for the recovery and resolution of banking institutions (</w:t>
      </w:r>
      <w:r w:rsidR="005440FD" w:rsidRPr="0085022A">
        <w:rPr>
          <w:sz w:val="20"/>
          <w:szCs w:val="20"/>
        </w:rPr>
        <w:t>"</w:t>
      </w:r>
      <w:r w:rsidRPr="0085022A">
        <w:rPr>
          <w:b/>
          <w:bCs/>
          <w:sz w:val="20"/>
          <w:szCs w:val="20"/>
        </w:rPr>
        <w:t>Law 8/2015</w:t>
      </w:r>
      <w:r w:rsidR="005440FD" w:rsidRPr="0085022A">
        <w:rPr>
          <w:sz w:val="20"/>
          <w:szCs w:val="20"/>
        </w:rPr>
        <w:t>"</w:t>
      </w:r>
      <w:r w:rsidRPr="0085022A">
        <w:rPr>
          <w:sz w:val="20"/>
          <w:szCs w:val="20"/>
        </w:rPr>
        <w:t xml:space="preserve">). </w:t>
      </w:r>
      <w:r w:rsidR="00D12271" w:rsidRPr="00D12271">
        <w:rPr>
          <w:sz w:val="20"/>
          <w:szCs w:val="20"/>
        </w:rPr>
        <w:t>Law 8/2015 was further repealed by Law 7/2021, of 29 April, on the Recovery and Resolution of Credit Institutions and Investment Firms (</w:t>
      </w:r>
      <w:r w:rsidR="00D12271" w:rsidRPr="00D6051E">
        <w:rPr>
          <w:i/>
          <w:iCs/>
          <w:sz w:val="20"/>
          <w:szCs w:val="20"/>
        </w:rPr>
        <w:t>Llei 7/2021, del 29 d’abril, de recuperació i de resolució d’entitats bancàries i d’empreses d’inversió</w:t>
      </w:r>
      <w:r w:rsidR="00D12271" w:rsidRPr="00D12271">
        <w:rPr>
          <w:sz w:val="20"/>
          <w:szCs w:val="20"/>
        </w:rPr>
        <w:t xml:space="preserve">) granting </w:t>
      </w:r>
      <w:r w:rsidRPr="0085022A">
        <w:rPr>
          <w:sz w:val="20"/>
          <w:szCs w:val="20"/>
        </w:rPr>
        <w:t>to this agency the management of the processes for the winding-up and resolution of banking entities.</w:t>
      </w:r>
    </w:p>
    <w:p w14:paraId="23FD4C92" w14:textId="18E740CF" w:rsidR="00F95D22" w:rsidRPr="0085022A" w:rsidRDefault="00F95D22" w:rsidP="00E03EE2">
      <w:pPr>
        <w:pStyle w:val="AODocTxtL1"/>
        <w:spacing w:before="120" w:after="120" w:line="26" w:lineRule="atLeast"/>
        <w:ind w:left="0"/>
        <w:rPr>
          <w:sz w:val="20"/>
          <w:szCs w:val="20"/>
        </w:rPr>
      </w:pPr>
      <w:r w:rsidRPr="0085022A">
        <w:rPr>
          <w:sz w:val="20"/>
          <w:szCs w:val="20"/>
        </w:rPr>
        <w:t xml:space="preserve">The Andorran Fund for the Resolution of Banking Institutions was created for the purpose of financing the measures agreed by the AREB in the application of Law </w:t>
      </w:r>
      <w:r w:rsidR="00D12271">
        <w:rPr>
          <w:sz w:val="20"/>
          <w:szCs w:val="20"/>
        </w:rPr>
        <w:t>7</w:t>
      </w:r>
      <w:r w:rsidRPr="0085022A">
        <w:rPr>
          <w:sz w:val="20"/>
          <w:szCs w:val="20"/>
        </w:rPr>
        <w:t>/20</w:t>
      </w:r>
      <w:r w:rsidR="00D12271">
        <w:rPr>
          <w:sz w:val="20"/>
          <w:szCs w:val="20"/>
        </w:rPr>
        <w:t>21</w:t>
      </w:r>
      <w:r w:rsidRPr="0085022A">
        <w:rPr>
          <w:sz w:val="20"/>
          <w:szCs w:val="20"/>
        </w:rPr>
        <w:t>.</w:t>
      </w:r>
      <w:r w:rsidR="001A7BC3" w:rsidRPr="0085022A">
        <w:rPr>
          <w:sz w:val="20"/>
          <w:szCs w:val="20"/>
        </w:rPr>
        <w:t xml:space="preserve"> </w:t>
      </w:r>
      <w:r w:rsidRPr="0085022A">
        <w:rPr>
          <w:sz w:val="20"/>
          <w:szCs w:val="20"/>
        </w:rPr>
        <w:t>This institution, which does not have legal personality, is managed by the AREB.</w:t>
      </w:r>
    </w:p>
    <w:p w14:paraId="476F3EAD" w14:textId="21732326" w:rsidR="00F95D22" w:rsidRPr="00D12271" w:rsidRDefault="00F95D22" w:rsidP="00E03EE2">
      <w:pPr>
        <w:pStyle w:val="AOHead3"/>
        <w:tabs>
          <w:tab w:val="clear" w:pos="1440"/>
        </w:tabs>
        <w:spacing w:before="120" w:after="120" w:line="26" w:lineRule="atLeast"/>
        <w:ind w:left="0" w:firstLine="0"/>
        <w:rPr>
          <w:bCs/>
          <w:iCs/>
          <w:sz w:val="20"/>
          <w:szCs w:val="20"/>
        </w:rPr>
      </w:pPr>
      <w:bookmarkStart w:id="157" w:name="_Hlk65171264"/>
      <w:r w:rsidRPr="0085022A">
        <w:rPr>
          <w:b/>
          <w:i/>
          <w:sz w:val="20"/>
          <w:szCs w:val="20"/>
        </w:rPr>
        <w:t>Structure of the Banking Syste</w:t>
      </w:r>
      <w:r w:rsidRPr="00D12271">
        <w:rPr>
          <w:b/>
          <w:i/>
          <w:sz w:val="20"/>
          <w:szCs w:val="20"/>
        </w:rPr>
        <w:t>m</w:t>
      </w:r>
    </w:p>
    <w:bookmarkEnd w:id="157"/>
    <w:p w14:paraId="5940DA9D" w14:textId="77777777" w:rsidR="00583E84" w:rsidRPr="000E2075" w:rsidRDefault="00583E84" w:rsidP="00583E84">
      <w:pPr>
        <w:pStyle w:val="Default"/>
        <w:spacing w:before="120" w:after="120" w:line="26" w:lineRule="atLeast"/>
        <w:jc w:val="both"/>
        <w:rPr>
          <w:sz w:val="20"/>
          <w:szCs w:val="20"/>
        </w:rPr>
      </w:pPr>
      <w:r w:rsidRPr="0085022A">
        <w:rPr>
          <w:sz w:val="20"/>
          <w:szCs w:val="20"/>
        </w:rPr>
        <w:t xml:space="preserve">The banking sector is the predominant sector of the Andorran financial system, as well as the most </w:t>
      </w:r>
      <w:r w:rsidRPr="000E2075">
        <w:rPr>
          <w:sz w:val="20"/>
          <w:szCs w:val="20"/>
        </w:rPr>
        <w:t xml:space="preserve">important segment for the overall financial stability of the country. </w:t>
      </w:r>
      <w:r w:rsidRPr="00B46238">
        <w:rPr>
          <w:sz w:val="20"/>
          <w:szCs w:val="20"/>
        </w:rPr>
        <w:t>As of 31 December 2025, the sector is composed of three banks, with a predominantly local shareholding structure. The three banks operating in the Principality of Andorra, together with their main solvency indicators, are presented below</w:t>
      </w:r>
      <w:r w:rsidRPr="000E2075">
        <w:rPr>
          <w:sz w:val="20"/>
          <w:szCs w:val="20"/>
        </w:rPr>
        <w:t>:</w:t>
      </w:r>
    </w:p>
    <w:tbl>
      <w:tblPr>
        <w:tblStyle w:val="TableGrid"/>
        <w:tblW w:w="861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261"/>
        <w:gridCol w:w="1626"/>
        <w:gridCol w:w="1592"/>
        <w:gridCol w:w="2134"/>
      </w:tblGrid>
      <w:tr w:rsidR="001009CA" w:rsidRPr="0085022A" w14:paraId="0C1134CB" w14:textId="77777777" w:rsidTr="001009CA">
        <w:trPr>
          <w:trHeight w:val="533"/>
        </w:trPr>
        <w:tc>
          <w:tcPr>
            <w:tcW w:w="3261" w:type="dxa"/>
          </w:tcPr>
          <w:p w14:paraId="15F6B599" w14:textId="77777777" w:rsidR="001009CA" w:rsidRPr="0085022A" w:rsidRDefault="001009CA" w:rsidP="001009CA">
            <w:pPr>
              <w:pStyle w:val="AONormal"/>
              <w:pBdr>
                <w:bottom w:val="single" w:sz="4" w:space="1" w:color="auto"/>
              </w:pBdr>
              <w:ind w:right="669"/>
              <w:jc w:val="center"/>
              <w:rPr>
                <w:sz w:val="20"/>
                <w:szCs w:val="20"/>
              </w:rPr>
            </w:pPr>
          </w:p>
          <w:p w14:paraId="34A166B4" w14:textId="77777777" w:rsidR="001009CA" w:rsidRPr="0085022A" w:rsidRDefault="001009CA" w:rsidP="001009CA">
            <w:pPr>
              <w:pStyle w:val="AONormal"/>
              <w:pBdr>
                <w:bottom w:val="single" w:sz="4" w:space="1" w:color="auto"/>
              </w:pBdr>
              <w:ind w:right="669"/>
              <w:jc w:val="center"/>
              <w:rPr>
                <w:sz w:val="20"/>
                <w:szCs w:val="20"/>
              </w:rPr>
            </w:pPr>
            <w:r w:rsidRPr="0085022A">
              <w:rPr>
                <w:sz w:val="20"/>
                <w:szCs w:val="20"/>
              </w:rPr>
              <w:t>Banks</w:t>
            </w:r>
          </w:p>
          <w:p w14:paraId="2EEDE31B" w14:textId="77777777" w:rsidR="001009CA" w:rsidRPr="0085022A" w:rsidRDefault="001009CA" w:rsidP="001009CA">
            <w:pPr>
              <w:pStyle w:val="AONormal"/>
              <w:pBdr>
                <w:bottom w:val="single" w:sz="4" w:space="1" w:color="auto"/>
              </w:pBdr>
              <w:ind w:right="669"/>
              <w:jc w:val="center"/>
              <w:rPr>
                <w:sz w:val="20"/>
                <w:szCs w:val="20"/>
              </w:rPr>
            </w:pPr>
          </w:p>
        </w:tc>
        <w:tc>
          <w:tcPr>
            <w:tcW w:w="1626" w:type="dxa"/>
          </w:tcPr>
          <w:p w14:paraId="772E42DF" w14:textId="77777777" w:rsidR="001009CA" w:rsidRPr="0085022A" w:rsidRDefault="001009CA" w:rsidP="001009CA">
            <w:pPr>
              <w:pStyle w:val="AONormal"/>
              <w:pBdr>
                <w:bottom w:val="single" w:sz="4" w:space="1" w:color="auto"/>
              </w:pBdr>
              <w:ind w:left="741"/>
              <w:jc w:val="center"/>
              <w:rPr>
                <w:sz w:val="20"/>
                <w:szCs w:val="20"/>
              </w:rPr>
            </w:pPr>
            <w:r w:rsidRPr="0085022A">
              <w:rPr>
                <w:sz w:val="20"/>
                <w:szCs w:val="20"/>
              </w:rPr>
              <w:t>CET1 phased-in</w:t>
            </w:r>
          </w:p>
        </w:tc>
        <w:tc>
          <w:tcPr>
            <w:tcW w:w="1592" w:type="dxa"/>
          </w:tcPr>
          <w:p w14:paraId="44C84A77" w14:textId="77777777" w:rsidR="001009CA" w:rsidRPr="0085022A" w:rsidRDefault="001009CA" w:rsidP="001009CA">
            <w:pPr>
              <w:pStyle w:val="AONormal"/>
              <w:pBdr>
                <w:bottom w:val="single" w:sz="4" w:space="1" w:color="auto"/>
              </w:pBdr>
              <w:ind w:left="741"/>
              <w:jc w:val="center"/>
              <w:rPr>
                <w:sz w:val="20"/>
                <w:szCs w:val="20"/>
              </w:rPr>
            </w:pPr>
          </w:p>
          <w:p w14:paraId="52DD8EF8" w14:textId="77777777" w:rsidR="001009CA" w:rsidRPr="0085022A" w:rsidRDefault="001009CA" w:rsidP="001009CA">
            <w:pPr>
              <w:pStyle w:val="AONormal"/>
              <w:pBdr>
                <w:bottom w:val="single" w:sz="4" w:space="1" w:color="auto"/>
              </w:pBdr>
              <w:ind w:left="741"/>
              <w:jc w:val="center"/>
              <w:rPr>
                <w:sz w:val="20"/>
                <w:szCs w:val="20"/>
              </w:rPr>
            </w:pPr>
            <w:r w:rsidRPr="0085022A">
              <w:rPr>
                <w:sz w:val="20"/>
                <w:szCs w:val="20"/>
              </w:rPr>
              <w:t>TIER 1</w:t>
            </w:r>
          </w:p>
          <w:p w14:paraId="18C2B4D6" w14:textId="77777777" w:rsidR="001009CA" w:rsidRPr="0085022A" w:rsidRDefault="001009CA" w:rsidP="001009CA">
            <w:pPr>
              <w:pStyle w:val="AONormal"/>
              <w:pBdr>
                <w:bottom w:val="single" w:sz="4" w:space="1" w:color="auto"/>
              </w:pBdr>
              <w:ind w:left="741"/>
              <w:jc w:val="center"/>
              <w:rPr>
                <w:sz w:val="20"/>
                <w:szCs w:val="20"/>
              </w:rPr>
            </w:pPr>
          </w:p>
        </w:tc>
        <w:tc>
          <w:tcPr>
            <w:tcW w:w="2134" w:type="dxa"/>
          </w:tcPr>
          <w:p w14:paraId="00A02912" w14:textId="77777777" w:rsidR="001009CA" w:rsidRPr="0085022A" w:rsidRDefault="001009CA" w:rsidP="001009CA">
            <w:pPr>
              <w:pStyle w:val="AONormal"/>
              <w:pBdr>
                <w:bottom w:val="single" w:sz="4" w:space="1" w:color="auto"/>
              </w:pBdr>
              <w:ind w:left="741"/>
              <w:jc w:val="center"/>
              <w:rPr>
                <w:sz w:val="20"/>
                <w:szCs w:val="20"/>
              </w:rPr>
            </w:pPr>
          </w:p>
          <w:p w14:paraId="1B545B47" w14:textId="77777777" w:rsidR="001009CA" w:rsidRPr="0085022A" w:rsidRDefault="001009CA" w:rsidP="001009CA">
            <w:pPr>
              <w:pStyle w:val="AONormal"/>
              <w:pBdr>
                <w:bottom w:val="single" w:sz="4" w:space="1" w:color="auto"/>
              </w:pBdr>
              <w:ind w:left="741"/>
              <w:jc w:val="center"/>
              <w:rPr>
                <w:sz w:val="20"/>
                <w:szCs w:val="20"/>
              </w:rPr>
            </w:pPr>
            <w:r w:rsidRPr="0085022A">
              <w:rPr>
                <w:sz w:val="20"/>
                <w:szCs w:val="20"/>
              </w:rPr>
              <w:t>Solvency ratio</w:t>
            </w:r>
          </w:p>
          <w:p w14:paraId="0E3E6E11" w14:textId="77777777" w:rsidR="001009CA" w:rsidRPr="0085022A" w:rsidRDefault="001009CA" w:rsidP="001009CA">
            <w:pPr>
              <w:pStyle w:val="AONormal"/>
              <w:pBdr>
                <w:bottom w:val="single" w:sz="4" w:space="1" w:color="auto"/>
              </w:pBdr>
              <w:ind w:left="741"/>
              <w:jc w:val="center"/>
              <w:rPr>
                <w:sz w:val="20"/>
                <w:szCs w:val="20"/>
              </w:rPr>
            </w:pPr>
          </w:p>
        </w:tc>
      </w:tr>
      <w:tr w:rsidR="001009CA" w:rsidRPr="0085022A" w14:paraId="4A9CB31F" w14:textId="77777777" w:rsidTr="00583E84">
        <w:trPr>
          <w:trHeight w:val="245"/>
        </w:trPr>
        <w:tc>
          <w:tcPr>
            <w:tcW w:w="3261" w:type="dxa"/>
          </w:tcPr>
          <w:p w14:paraId="0B230AD5" w14:textId="77777777" w:rsidR="001009CA" w:rsidRPr="0085022A" w:rsidRDefault="001009CA" w:rsidP="001009CA">
            <w:pPr>
              <w:pStyle w:val="AONormal"/>
              <w:tabs>
                <w:tab w:val="right" w:leader="dot" w:pos="4608"/>
              </w:tabs>
              <w:jc w:val="both"/>
              <w:rPr>
                <w:sz w:val="20"/>
                <w:szCs w:val="20"/>
              </w:rPr>
            </w:pPr>
          </w:p>
        </w:tc>
        <w:tc>
          <w:tcPr>
            <w:tcW w:w="1626" w:type="dxa"/>
          </w:tcPr>
          <w:p w14:paraId="5A633640" w14:textId="77777777" w:rsidR="001009CA" w:rsidRPr="0085022A" w:rsidRDefault="001009CA" w:rsidP="001009CA">
            <w:pPr>
              <w:pStyle w:val="AONormal"/>
              <w:tabs>
                <w:tab w:val="decimal" w:pos="1584"/>
              </w:tabs>
              <w:jc w:val="both"/>
              <w:rPr>
                <w:sz w:val="20"/>
                <w:szCs w:val="20"/>
              </w:rPr>
            </w:pPr>
          </w:p>
        </w:tc>
        <w:tc>
          <w:tcPr>
            <w:tcW w:w="1592" w:type="dxa"/>
          </w:tcPr>
          <w:p w14:paraId="2B252588" w14:textId="77777777" w:rsidR="001009CA" w:rsidRPr="0085022A" w:rsidRDefault="001009CA" w:rsidP="001009CA">
            <w:pPr>
              <w:pStyle w:val="AONormal"/>
              <w:tabs>
                <w:tab w:val="decimal" w:pos="1584"/>
              </w:tabs>
              <w:jc w:val="both"/>
              <w:rPr>
                <w:sz w:val="20"/>
                <w:szCs w:val="20"/>
              </w:rPr>
            </w:pPr>
          </w:p>
        </w:tc>
        <w:tc>
          <w:tcPr>
            <w:tcW w:w="2134" w:type="dxa"/>
          </w:tcPr>
          <w:p w14:paraId="4B1DA055" w14:textId="77777777" w:rsidR="001009CA" w:rsidRPr="0085022A" w:rsidRDefault="001009CA" w:rsidP="001009CA">
            <w:pPr>
              <w:pStyle w:val="AONormal"/>
              <w:tabs>
                <w:tab w:val="decimal" w:pos="1584"/>
              </w:tabs>
              <w:jc w:val="both"/>
              <w:rPr>
                <w:sz w:val="20"/>
                <w:szCs w:val="20"/>
              </w:rPr>
            </w:pPr>
          </w:p>
        </w:tc>
      </w:tr>
      <w:tr w:rsidR="00583E84" w:rsidRPr="000E2075" w14:paraId="0766E7A7" w14:textId="77777777" w:rsidTr="00583E8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3261" w:type="dxa"/>
            <w:tcBorders>
              <w:top w:val="nil"/>
              <w:left w:val="nil"/>
              <w:bottom w:val="nil"/>
              <w:right w:val="nil"/>
            </w:tcBorders>
          </w:tcPr>
          <w:p w14:paraId="0DB7E3DB" w14:textId="77777777" w:rsidR="00583E84" w:rsidRPr="000E2075" w:rsidRDefault="00583E84" w:rsidP="00B67CE8">
            <w:pPr>
              <w:pStyle w:val="AONormal"/>
              <w:tabs>
                <w:tab w:val="right" w:leader="dot" w:pos="4608"/>
              </w:tabs>
              <w:jc w:val="both"/>
              <w:rPr>
                <w:sz w:val="20"/>
                <w:szCs w:val="20"/>
                <w:lang w:val="es-ES"/>
              </w:rPr>
            </w:pPr>
            <w:r w:rsidRPr="000E2075">
              <w:rPr>
                <w:sz w:val="20"/>
                <w:szCs w:val="20"/>
                <w:lang w:val="es-ES"/>
              </w:rPr>
              <w:t>Andorra Banc Agrícol Reig, S.A.</w:t>
            </w:r>
          </w:p>
        </w:tc>
        <w:tc>
          <w:tcPr>
            <w:tcW w:w="1626" w:type="dxa"/>
            <w:tcBorders>
              <w:top w:val="nil"/>
              <w:left w:val="nil"/>
              <w:bottom w:val="nil"/>
              <w:right w:val="nil"/>
            </w:tcBorders>
          </w:tcPr>
          <w:p w14:paraId="62ACF31E" w14:textId="77777777" w:rsidR="00583E84" w:rsidRPr="000E2075" w:rsidRDefault="00583E84" w:rsidP="00B67CE8">
            <w:pPr>
              <w:pStyle w:val="AONormal"/>
              <w:tabs>
                <w:tab w:val="decimal" w:pos="1584"/>
              </w:tabs>
              <w:jc w:val="center"/>
              <w:rPr>
                <w:sz w:val="20"/>
                <w:szCs w:val="20"/>
              </w:rPr>
            </w:pPr>
            <w:r w:rsidRPr="002B7EBC">
              <w:rPr>
                <w:rFonts w:eastAsia="SimSun"/>
              </w:rPr>
              <w:t>16</w:t>
            </w:r>
            <w:r>
              <w:rPr>
                <w:rFonts w:eastAsia="SimSun"/>
              </w:rPr>
              <w:t>.</w:t>
            </w:r>
            <w:r w:rsidRPr="002B7EBC">
              <w:rPr>
                <w:rFonts w:eastAsia="SimSun"/>
              </w:rPr>
              <w:t>20</w:t>
            </w:r>
            <w:r w:rsidRPr="00B67CE8">
              <w:t>%</w:t>
            </w:r>
          </w:p>
        </w:tc>
        <w:tc>
          <w:tcPr>
            <w:tcW w:w="1592" w:type="dxa"/>
            <w:tcBorders>
              <w:top w:val="nil"/>
              <w:left w:val="nil"/>
              <w:bottom w:val="nil"/>
              <w:right w:val="nil"/>
            </w:tcBorders>
          </w:tcPr>
          <w:p w14:paraId="1FF7A655" w14:textId="77777777" w:rsidR="00583E84" w:rsidRPr="000E2075" w:rsidRDefault="00583E84" w:rsidP="00B67CE8">
            <w:pPr>
              <w:pStyle w:val="AONormal"/>
              <w:tabs>
                <w:tab w:val="decimal" w:pos="1584"/>
              </w:tabs>
              <w:jc w:val="both"/>
              <w:rPr>
                <w:sz w:val="20"/>
                <w:szCs w:val="20"/>
              </w:rPr>
            </w:pPr>
            <w:r w:rsidRPr="00B67CE8">
              <w:t>16.</w:t>
            </w:r>
            <w:r w:rsidRPr="002B7EBC">
              <w:rPr>
                <w:rFonts w:eastAsia="SimSun"/>
              </w:rPr>
              <w:t>46</w:t>
            </w:r>
            <w:r w:rsidRPr="00B67CE8">
              <w:t>%</w:t>
            </w:r>
          </w:p>
        </w:tc>
        <w:tc>
          <w:tcPr>
            <w:tcW w:w="2134" w:type="dxa"/>
            <w:tcBorders>
              <w:top w:val="nil"/>
              <w:left w:val="nil"/>
              <w:bottom w:val="nil"/>
              <w:right w:val="nil"/>
            </w:tcBorders>
          </w:tcPr>
          <w:p w14:paraId="7AB4DBF3" w14:textId="77777777" w:rsidR="00583E84" w:rsidRPr="000E2075" w:rsidRDefault="00583E84" w:rsidP="00B67CE8">
            <w:pPr>
              <w:pStyle w:val="AONormal"/>
              <w:tabs>
                <w:tab w:val="decimal" w:pos="1584"/>
              </w:tabs>
              <w:jc w:val="both"/>
              <w:rPr>
                <w:sz w:val="20"/>
                <w:szCs w:val="20"/>
              </w:rPr>
            </w:pPr>
            <w:r w:rsidRPr="00B67CE8">
              <w:t>16.</w:t>
            </w:r>
            <w:r w:rsidRPr="002B7EBC">
              <w:rPr>
                <w:rFonts w:eastAsia="SimSun"/>
              </w:rPr>
              <w:t>46</w:t>
            </w:r>
            <w:r w:rsidRPr="00B67CE8">
              <w:t>%</w:t>
            </w:r>
          </w:p>
        </w:tc>
      </w:tr>
      <w:tr w:rsidR="00583E84" w:rsidRPr="000E2075" w14:paraId="5B0FE383" w14:textId="77777777" w:rsidTr="00583E8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5"/>
        </w:trPr>
        <w:tc>
          <w:tcPr>
            <w:tcW w:w="3261" w:type="dxa"/>
            <w:tcBorders>
              <w:top w:val="nil"/>
              <w:left w:val="nil"/>
              <w:bottom w:val="nil"/>
              <w:right w:val="nil"/>
            </w:tcBorders>
          </w:tcPr>
          <w:p w14:paraId="11D19437" w14:textId="77777777" w:rsidR="00583E84" w:rsidRPr="000E2075" w:rsidRDefault="00583E84" w:rsidP="00B67CE8">
            <w:pPr>
              <w:pStyle w:val="AONormal"/>
              <w:tabs>
                <w:tab w:val="right" w:leader="dot" w:pos="4608"/>
              </w:tabs>
              <w:jc w:val="both"/>
              <w:rPr>
                <w:sz w:val="20"/>
                <w:szCs w:val="20"/>
              </w:rPr>
            </w:pPr>
            <w:r w:rsidRPr="000E2075">
              <w:rPr>
                <w:sz w:val="20"/>
                <w:szCs w:val="20"/>
              </w:rPr>
              <w:t>Crèdit Andorrà, S</w:t>
            </w:r>
            <w:r>
              <w:rPr>
                <w:sz w:val="20"/>
                <w:szCs w:val="20"/>
              </w:rPr>
              <w:t>.</w:t>
            </w:r>
            <w:r w:rsidRPr="000E2075">
              <w:rPr>
                <w:sz w:val="20"/>
                <w:szCs w:val="20"/>
              </w:rPr>
              <w:t>A</w:t>
            </w:r>
            <w:r>
              <w:rPr>
                <w:sz w:val="20"/>
                <w:szCs w:val="20"/>
              </w:rPr>
              <w:t>.</w:t>
            </w:r>
          </w:p>
        </w:tc>
        <w:tc>
          <w:tcPr>
            <w:tcW w:w="1626" w:type="dxa"/>
            <w:tcBorders>
              <w:top w:val="nil"/>
              <w:left w:val="nil"/>
              <w:bottom w:val="nil"/>
              <w:right w:val="nil"/>
            </w:tcBorders>
          </w:tcPr>
          <w:p w14:paraId="302FAB58" w14:textId="77777777" w:rsidR="00583E84" w:rsidRPr="000E2075" w:rsidRDefault="00583E84" w:rsidP="00B67CE8">
            <w:pPr>
              <w:pStyle w:val="AONormal"/>
              <w:tabs>
                <w:tab w:val="decimal" w:pos="1584"/>
              </w:tabs>
              <w:jc w:val="both"/>
              <w:rPr>
                <w:sz w:val="20"/>
                <w:szCs w:val="20"/>
              </w:rPr>
            </w:pPr>
            <w:r w:rsidRPr="002B7EBC">
              <w:rPr>
                <w:rFonts w:eastAsia="SimSun"/>
              </w:rPr>
              <w:t>16</w:t>
            </w:r>
            <w:r>
              <w:rPr>
                <w:rFonts w:eastAsia="SimSun"/>
              </w:rPr>
              <w:t>.</w:t>
            </w:r>
            <w:r w:rsidRPr="002B7EBC">
              <w:rPr>
                <w:rFonts w:eastAsia="SimSun"/>
              </w:rPr>
              <w:t>84</w:t>
            </w:r>
            <w:r w:rsidRPr="00B67CE8">
              <w:t>%</w:t>
            </w:r>
          </w:p>
        </w:tc>
        <w:tc>
          <w:tcPr>
            <w:tcW w:w="1592" w:type="dxa"/>
            <w:tcBorders>
              <w:top w:val="nil"/>
              <w:left w:val="nil"/>
              <w:bottom w:val="nil"/>
              <w:right w:val="nil"/>
            </w:tcBorders>
          </w:tcPr>
          <w:p w14:paraId="2FCD0CA3" w14:textId="77777777" w:rsidR="00583E84" w:rsidRPr="000E2075" w:rsidRDefault="00583E84" w:rsidP="00B67CE8">
            <w:pPr>
              <w:pStyle w:val="AONormal"/>
              <w:tabs>
                <w:tab w:val="decimal" w:pos="1584"/>
              </w:tabs>
              <w:jc w:val="both"/>
              <w:rPr>
                <w:sz w:val="20"/>
                <w:szCs w:val="20"/>
              </w:rPr>
            </w:pPr>
            <w:r w:rsidRPr="002B7EBC">
              <w:rPr>
                <w:rFonts w:eastAsia="SimSun"/>
              </w:rPr>
              <w:t>16</w:t>
            </w:r>
            <w:r>
              <w:rPr>
                <w:rFonts w:eastAsia="SimSun"/>
              </w:rPr>
              <w:t>.</w:t>
            </w:r>
            <w:r w:rsidRPr="002B7EBC">
              <w:rPr>
                <w:rFonts w:eastAsia="SimSun"/>
              </w:rPr>
              <w:t>84</w:t>
            </w:r>
            <w:r w:rsidRPr="00B67CE8">
              <w:t>%</w:t>
            </w:r>
          </w:p>
        </w:tc>
        <w:tc>
          <w:tcPr>
            <w:tcW w:w="2134" w:type="dxa"/>
            <w:tcBorders>
              <w:top w:val="nil"/>
              <w:left w:val="nil"/>
              <w:bottom w:val="nil"/>
              <w:right w:val="nil"/>
            </w:tcBorders>
          </w:tcPr>
          <w:p w14:paraId="686A8F7F" w14:textId="77777777" w:rsidR="00583E84" w:rsidRPr="000E2075" w:rsidRDefault="00583E84" w:rsidP="00B67CE8">
            <w:pPr>
              <w:pStyle w:val="AONormal"/>
              <w:tabs>
                <w:tab w:val="decimal" w:pos="1584"/>
              </w:tabs>
              <w:jc w:val="both"/>
              <w:rPr>
                <w:sz w:val="20"/>
                <w:szCs w:val="20"/>
              </w:rPr>
            </w:pPr>
            <w:r w:rsidRPr="002B7EBC">
              <w:rPr>
                <w:rFonts w:eastAsia="SimSun"/>
              </w:rPr>
              <w:t>18</w:t>
            </w:r>
            <w:r>
              <w:rPr>
                <w:rFonts w:eastAsia="SimSun"/>
              </w:rPr>
              <w:t>.</w:t>
            </w:r>
            <w:r w:rsidRPr="002B7EBC">
              <w:rPr>
                <w:rFonts w:eastAsia="SimSun"/>
              </w:rPr>
              <w:t>38</w:t>
            </w:r>
            <w:r w:rsidRPr="00B67CE8">
              <w:t>%</w:t>
            </w:r>
          </w:p>
        </w:tc>
      </w:tr>
      <w:tr w:rsidR="00583E84" w:rsidRPr="000E2075" w14:paraId="64D66C4C" w14:textId="77777777" w:rsidTr="00583E8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55"/>
        </w:trPr>
        <w:tc>
          <w:tcPr>
            <w:tcW w:w="3261" w:type="dxa"/>
            <w:tcBorders>
              <w:top w:val="nil"/>
              <w:left w:val="nil"/>
              <w:bottom w:val="nil"/>
              <w:right w:val="nil"/>
            </w:tcBorders>
          </w:tcPr>
          <w:p w14:paraId="0B97F368" w14:textId="77777777" w:rsidR="00583E84" w:rsidRPr="000E2075" w:rsidRDefault="00583E84" w:rsidP="00B67CE8">
            <w:pPr>
              <w:pStyle w:val="AONormal"/>
              <w:tabs>
                <w:tab w:val="right" w:leader="dot" w:pos="4608"/>
              </w:tabs>
              <w:jc w:val="both"/>
              <w:rPr>
                <w:sz w:val="20"/>
                <w:szCs w:val="20"/>
                <w:lang w:val="es-ES"/>
              </w:rPr>
            </w:pPr>
            <w:r w:rsidRPr="000E2075">
              <w:rPr>
                <w:sz w:val="20"/>
                <w:szCs w:val="20"/>
                <w:lang w:val="es-ES"/>
              </w:rPr>
              <w:t>Mora Banc Grup, S</w:t>
            </w:r>
            <w:r>
              <w:rPr>
                <w:sz w:val="20"/>
                <w:szCs w:val="20"/>
                <w:lang w:val="es-ES"/>
              </w:rPr>
              <w:t>.</w:t>
            </w:r>
            <w:r w:rsidRPr="000E2075">
              <w:rPr>
                <w:sz w:val="20"/>
                <w:szCs w:val="20"/>
                <w:lang w:val="es-ES"/>
              </w:rPr>
              <w:t>A</w:t>
            </w:r>
            <w:r>
              <w:rPr>
                <w:sz w:val="20"/>
                <w:szCs w:val="20"/>
                <w:lang w:val="es-ES"/>
              </w:rPr>
              <w:t>.</w:t>
            </w:r>
          </w:p>
        </w:tc>
        <w:tc>
          <w:tcPr>
            <w:tcW w:w="1626" w:type="dxa"/>
            <w:tcBorders>
              <w:top w:val="nil"/>
              <w:left w:val="nil"/>
              <w:bottom w:val="nil"/>
              <w:right w:val="nil"/>
            </w:tcBorders>
          </w:tcPr>
          <w:p w14:paraId="5F6195F3" w14:textId="77777777" w:rsidR="00583E84" w:rsidRPr="000E2075" w:rsidRDefault="00583E84" w:rsidP="00B67CE8">
            <w:pPr>
              <w:pStyle w:val="AONormal"/>
              <w:tabs>
                <w:tab w:val="decimal" w:pos="1584"/>
              </w:tabs>
              <w:jc w:val="both"/>
              <w:rPr>
                <w:sz w:val="20"/>
                <w:szCs w:val="20"/>
              </w:rPr>
            </w:pPr>
            <w:r w:rsidRPr="002B7EBC">
              <w:rPr>
                <w:rFonts w:eastAsia="SimSun"/>
              </w:rPr>
              <w:t>20</w:t>
            </w:r>
            <w:r>
              <w:rPr>
                <w:rFonts w:eastAsia="SimSun"/>
              </w:rPr>
              <w:t>.</w:t>
            </w:r>
            <w:r w:rsidRPr="002B7EBC">
              <w:rPr>
                <w:rFonts w:eastAsia="SimSun"/>
              </w:rPr>
              <w:t>52</w:t>
            </w:r>
            <w:r w:rsidRPr="00B67CE8">
              <w:t>%</w:t>
            </w:r>
          </w:p>
        </w:tc>
        <w:tc>
          <w:tcPr>
            <w:tcW w:w="1592" w:type="dxa"/>
            <w:tcBorders>
              <w:top w:val="nil"/>
              <w:left w:val="nil"/>
              <w:bottom w:val="nil"/>
              <w:right w:val="nil"/>
            </w:tcBorders>
          </w:tcPr>
          <w:p w14:paraId="3DC27BD2" w14:textId="77777777" w:rsidR="00583E84" w:rsidRPr="000E2075" w:rsidRDefault="00583E84" w:rsidP="00B67CE8">
            <w:pPr>
              <w:pStyle w:val="AONormal"/>
              <w:tabs>
                <w:tab w:val="decimal" w:pos="1584"/>
              </w:tabs>
              <w:jc w:val="both"/>
              <w:rPr>
                <w:sz w:val="20"/>
                <w:szCs w:val="20"/>
              </w:rPr>
            </w:pPr>
            <w:r w:rsidRPr="002B7EBC">
              <w:rPr>
                <w:rFonts w:eastAsia="SimSun"/>
              </w:rPr>
              <w:t>20</w:t>
            </w:r>
            <w:r>
              <w:rPr>
                <w:rFonts w:eastAsia="SimSun"/>
              </w:rPr>
              <w:t>.</w:t>
            </w:r>
            <w:r w:rsidRPr="002B7EBC">
              <w:rPr>
                <w:rFonts w:eastAsia="SimSun"/>
              </w:rPr>
              <w:t>52</w:t>
            </w:r>
            <w:r w:rsidRPr="00B67CE8">
              <w:t>%</w:t>
            </w:r>
          </w:p>
        </w:tc>
        <w:tc>
          <w:tcPr>
            <w:tcW w:w="2134" w:type="dxa"/>
            <w:tcBorders>
              <w:top w:val="nil"/>
              <w:left w:val="nil"/>
              <w:bottom w:val="nil"/>
              <w:right w:val="nil"/>
            </w:tcBorders>
          </w:tcPr>
          <w:p w14:paraId="6914FA62" w14:textId="77777777" w:rsidR="00583E84" w:rsidRPr="000E2075" w:rsidRDefault="00583E84" w:rsidP="00B67CE8">
            <w:pPr>
              <w:pStyle w:val="AONormal"/>
              <w:tabs>
                <w:tab w:val="decimal" w:pos="1584"/>
              </w:tabs>
              <w:jc w:val="both"/>
              <w:rPr>
                <w:sz w:val="20"/>
                <w:szCs w:val="20"/>
              </w:rPr>
            </w:pPr>
            <w:r w:rsidRPr="002B7EBC">
              <w:rPr>
                <w:rFonts w:eastAsia="SimSun"/>
              </w:rPr>
              <w:t>20</w:t>
            </w:r>
            <w:r>
              <w:rPr>
                <w:rFonts w:eastAsia="SimSun"/>
              </w:rPr>
              <w:t>.</w:t>
            </w:r>
            <w:r w:rsidRPr="002B7EBC">
              <w:rPr>
                <w:rFonts w:eastAsia="SimSun"/>
              </w:rPr>
              <w:t>52</w:t>
            </w:r>
            <w:r w:rsidRPr="00B67CE8">
              <w:t>%</w:t>
            </w:r>
          </w:p>
        </w:tc>
      </w:tr>
    </w:tbl>
    <w:p w14:paraId="3929DC57" w14:textId="14A3553E" w:rsidR="001009CA" w:rsidRPr="0085022A" w:rsidRDefault="001009CA" w:rsidP="00E03EE2">
      <w:pPr>
        <w:pStyle w:val="AOHead2"/>
        <w:tabs>
          <w:tab w:val="clear" w:pos="720"/>
        </w:tabs>
        <w:spacing w:before="120" w:after="120" w:line="26" w:lineRule="atLeast"/>
        <w:ind w:left="0" w:firstLine="0"/>
        <w:rPr>
          <w:b w:val="0"/>
          <w:bCs/>
          <w:sz w:val="20"/>
          <w:szCs w:val="20"/>
        </w:rPr>
      </w:pPr>
    </w:p>
    <w:p w14:paraId="65F4CB79" w14:textId="77777777" w:rsidR="00583E84" w:rsidRPr="001E7E55" w:rsidRDefault="00583E84" w:rsidP="00B67CE8">
      <w:pPr>
        <w:pStyle w:val="AOHead2"/>
        <w:tabs>
          <w:tab w:val="clear" w:pos="720"/>
        </w:tabs>
        <w:spacing w:before="120" w:after="120" w:line="26" w:lineRule="atLeast"/>
        <w:ind w:left="0" w:firstLine="0"/>
      </w:pPr>
      <w:r w:rsidRPr="00B67CE8">
        <w:rPr>
          <w:b w:val="0"/>
          <w:sz w:val="20"/>
        </w:rPr>
        <w:t xml:space="preserve">The qualification agency Fitch </w:t>
      </w:r>
      <w:r w:rsidRPr="00454222">
        <w:rPr>
          <w:rFonts w:eastAsia="SimSun"/>
          <w:b w:val="0"/>
          <w:bCs/>
          <w:sz w:val="20"/>
          <w:szCs w:val="20"/>
        </w:rPr>
        <w:t>revised</w:t>
      </w:r>
      <w:r w:rsidRPr="00B67CE8">
        <w:rPr>
          <w:b w:val="0"/>
          <w:sz w:val="20"/>
        </w:rPr>
        <w:t xml:space="preserve"> its long-term </w:t>
      </w:r>
      <w:r w:rsidRPr="00454222">
        <w:rPr>
          <w:rFonts w:eastAsia="SimSun"/>
          <w:b w:val="0"/>
          <w:bCs/>
          <w:sz w:val="20"/>
          <w:szCs w:val="20"/>
        </w:rPr>
        <w:t xml:space="preserve">ratings </w:t>
      </w:r>
      <w:r w:rsidRPr="00B67CE8">
        <w:rPr>
          <w:b w:val="0"/>
          <w:sz w:val="20"/>
        </w:rPr>
        <w:t xml:space="preserve">of the </w:t>
      </w:r>
      <w:r w:rsidRPr="00454222">
        <w:rPr>
          <w:rFonts w:eastAsia="SimSun"/>
          <w:b w:val="0"/>
          <w:bCs/>
          <w:sz w:val="20"/>
          <w:szCs w:val="20"/>
        </w:rPr>
        <w:t xml:space="preserve">three </w:t>
      </w:r>
      <w:r w:rsidRPr="00B67CE8">
        <w:rPr>
          <w:b w:val="0"/>
          <w:sz w:val="20"/>
        </w:rPr>
        <w:t>Andorran banks</w:t>
      </w:r>
      <w:r w:rsidRPr="00454222">
        <w:rPr>
          <w:rFonts w:eastAsia="SimSun"/>
          <w:b w:val="0"/>
          <w:bCs/>
          <w:sz w:val="20"/>
          <w:szCs w:val="20"/>
        </w:rPr>
        <w:t xml:space="preserve"> on 16 December 2025:</w:t>
      </w:r>
      <w:r w:rsidRPr="00B67CE8">
        <w:rPr>
          <w:b w:val="0"/>
          <w:sz w:val="20"/>
        </w:rPr>
        <w:t xml:space="preserve"> Andorra Banc Agrícol Reig, S.A. </w:t>
      </w:r>
      <w:r w:rsidRPr="00454222">
        <w:rPr>
          <w:rFonts w:eastAsia="SimSun"/>
          <w:b w:val="0"/>
          <w:bCs/>
          <w:sz w:val="20"/>
          <w:szCs w:val="20"/>
        </w:rPr>
        <w:t>(BBB),</w:t>
      </w:r>
      <w:r w:rsidRPr="00B67CE8">
        <w:rPr>
          <w:b w:val="0"/>
          <w:sz w:val="20"/>
        </w:rPr>
        <w:t xml:space="preserve"> Mora Banc Grup, S.A. </w:t>
      </w:r>
      <w:r w:rsidRPr="00454222">
        <w:rPr>
          <w:rFonts w:eastAsia="SimSun"/>
          <w:b w:val="0"/>
          <w:bCs/>
          <w:sz w:val="20"/>
          <w:szCs w:val="20"/>
        </w:rPr>
        <w:t>(BBB-),</w:t>
      </w:r>
      <w:r w:rsidRPr="00B67CE8">
        <w:rPr>
          <w:b w:val="0"/>
          <w:sz w:val="20"/>
        </w:rPr>
        <w:t xml:space="preserve"> and </w:t>
      </w:r>
      <w:r w:rsidRPr="00454222">
        <w:rPr>
          <w:rFonts w:eastAsia="SimSun"/>
          <w:b w:val="0"/>
          <w:bCs/>
          <w:sz w:val="20"/>
          <w:szCs w:val="20"/>
        </w:rPr>
        <w:t>Crèdit Andorr</w:t>
      </w:r>
      <w:r>
        <w:rPr>
          <w:rFonts w:eastAsia="SimSun"/>
          <w:b w:val="0"/>
          <w:bCs/>
          <w:sz w:val="20"/>
          <w:szCs w:val="20"/>
        </w:rPr>
        <w:t>à</w:t>
      </w:r>
      <w:r w:rsidRPr="00B67CE8">
        <w:rPr>
          <w:b w:val="0"/>
          <w:sz w:val="20"/>
        </w:rPr>
        <w:t xml:space="preserve">, S.A. </w:t>
      </w:r>
      <w:r w:rsidRPr="00454222">
        <w:rPr>
          <w:rFonts w:eastAsia="SimSun"/>
          <w:b w:val="0"/>
          <w:bCs/>
          <w:sz w:val="20"/>
          <w:szCs w:val="20"/>
        </w:rPr>
        <w:t>(BBB).</w:t>
      </w:r>
    </w:p>
    <w:p w14:paraId="7B2ED684" w14:textId="77777777" w:rsidR="00583E84" w:rsidRPr="0085022A" w:rsidRDefault="00583E84" w:rsidP="00583E84">
      <w:pPr>
        <w:pStyle w:val="AOHead2"/>
        <w:tabs>
          <w:tab w:val="clear" w:pos="720"/>
        </w:tabs>
        <w:spacing w:before="120" w:after="120" w:line="26" w:lineRule="atLeast"/>
        <w:ind w:left="0" w:firstLine="0"/>
        <w:rPr>
          <w:b w:val="0"/>
          <w:color w:val="000000"/>
          <w:sz w:val="20"/>
          <w:szCs w:val="20"/>
        </w:rPr>
      </w:pPr>
      <w:r w:rsidRPr="00454222">
        <w:rPr>
          <w:rFonts w:eastAsia="SimSun"/>
          <w:b w:val="0"/>
          <w:bCs/>
          <w:sz w:val="20"/>
          <w:szCs w:val="20"/>
        </w:rPr>
        <w:t>As of 31 December 2025,</w:t>
      </w:r>
      <w:r w:rsidRPr="00B67CE8">
        <w:rPr>
          <w:b w:val="0"/>
          <w:sz w:val="20"/>
        </w:rPr>
        <w:t xml:space="preserve"> the ratio of </w:t>
      </w:r>
      <w:r w:rsidRPr="00454222">
        <w:rPr>
          <w:rFonts w:eastAsia="SimSun"/>
          <w:b w:val="0"/>
          <w:bCs/>
          <w:sz w:val="20"/>
          <w:szCs w:val="20"/>
        </w:rPr>
        <w:t xml:space="preserve">banks’ assets in the Principality </w:t>
      </w:r>
      <w:r>
        <w:rPr>
          <w:rFonts w:eastAsia="SimSun"/>
          <w:b w:val="0"/>
          <w:bCs/>
          <w:sz w:val="20"/>
          <w:szCs w:val="20"/>
        </w:rPr>
        <w:t xml:space="preserve">of Andorra </w:t>
      </w:r>
      <w:r w:rsidRPr="00454222">
        <w:rPr>
          <w:rFonts w:eastAsia="SimSun"/>
          <w:b w:val="0"/>
          <w:bCs/>
          <w:sz w:val="20"/>
          <w:szCs w:val="20"/>
        </w:rPr>
        <w:t>to GDP stood at 334.34%. Consolidated loans</w:t>
      </w:r>
      <w:r w:rsidRPr="00B67CE8">
        <w:rPr>
          <w:b w:val="0"/>
          <w:sz w:val="20"/>
        </w:rPr>
        <w:t xml:space="preserve"> and deposits amounted to €</w:t>
      </w:r>
      <w:r w:rsidRPr="00454222">
        <w:rPr>
          <w:rFonts w:eastAsia="SimSun"/>
          <w:b w:val="0"/>
          <w:bCs/>
          <w:sz w:val="20"/>
          <w:szCs w:val="20"/>
        </w:rPr>
        <w:t>8,922.50</w:t>
      </w:r>
      <w:r w:rsidRPr="00B67CE8">
        <w:rPr>
          <w:b w:val="0"/>
          <w:sz w:val="20"/>
        </w:rPr>
        <w:t xml:space="preserve"> million and €</w:t>
      </w:r>
      <w:r w:rsidRPr="00454222">
        <w:rPr>
          <w:rFonts w:eastAsia="SimSun"/>
          <w:b w:val="0"/>
          <w:bCs/>
          <w:sz w:val="20"/>
          <w:szCs w:val="20"/>
        </w:rPr>
        <w:t>17,066.25</w:t>
      </w:r>
      <w:r w:rsidRPr="00B67CE8">
        <w:rPr>
          <w:b w:val="0"/>
          <w:sz w:val="20"/>
        </w:rPr>
        <w:t xml:space="preserve"> million, respectively. The table </w:t>
      </w:r>
      <w:r w:rsidRPr="00454222">
        <w:rPr>
          <w:rFonts w:eastAsia="SimSun"/>
          <w:b w:val="0"/>
          <w:bCs/>
          <w:sz w:val="20"/>
          <w:szCs w:val="20"/>
        </w:rPr>
        <w:t xml:space="preserve">below shows the evolution of the </w:t>
      </w:r>
      <w:r w:rsidRPr="00B67CE8">
        <w:rPr>
          <w:b w:val="0"/>
          <w:sz w:val="20"/>
        </w:rPr>
        <w:t xml:space="preserve">banking </w:t>
      </w:r>
      <w:r w:rsidRPr="00454222">
        <w:rPr>
          <w:rFonts w:eastAsia="SimSun"/>
          <w:b w:val="0"/>
          <w:bCs/>
          <w:sz w:val="20"/>
          <w:szCs w:val="20"/>
        </w:rPr>
        <w:t>system’s</w:t>
      </w:r>
      <w:r w:rsidRPr="00B67CE8">
        <w:rPr>
          <w:b w:val="0"/>
          <w:sz w:val="20"/>
        </w:rPr>
        <w:t xml:space="preserve"> assets</w:t>
      </w:r>
      <w:r w:rsidRPr="00454222">
        <w:rPr>
          <w:rFonts w:eastAsia="SimSun"/>
          <w:b w:val="0"/>
          <w:sz w:val="20"/>
          <w:szCs w:val="20"/>
        </w:rPr>
        <w:t xml:space="preserve"> in the Principality</w:t>
      </w:r>
      <w:r>
        <w:rPr>
          <w:rFonts w:eastAsia="SimSun"/>
          <w:b w:val="0"/>
          <w:sz w:val="20"/>
          <w:szCs w:val="20"/>
        </w:rPr>
        <w:t xml:space="preserve"> of Andorra</w:t>
      </w:r>
      <w:r w:rsidRPr="00B67CE8">
        <w:rPr>
          <w:b w:val="0"/>
          <w:sz w:val="20"/>
        </w:rPr>
        <w:t>:</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250"/>
        <w:gridCol w:w="1042"/>
        <w:gridCol w:w="1042"/>
        <w:gridCol w:w="1043"/>
        <w:gridCol w:w="1042"/>
        <w:gridCol w:w="1042"/>
        <w:gridCol w:w="1043"/>
      </w:tblGrid>
      <w:tr w:rsidR="001009CA" w:rsidRPr="0085022A" w14:paraId="52756B11" w14:textId="77777777" w:rsidTr="001009CA">
        <w:tc>
          <w:tcPr>
            <w:tcW w:w="2250" w:type="dxa"/>
          </w:tcPr>
          <w:p w14:paraId="1BE5A08E" w14:textId="77777777" w:rsidR="001009CA" w:rsidRPr="0085022A" w:rsidRDefault="001009CA" w:rsidP="001009CA">
            <w:pPr>
              <w:pStyle w:val="AONormal"/>
              <w:rPr>
                <w:sz w:val="20"/>
                <w:szCs w:val="20"/>
              </w:rPr>
            </w:pPr>
            <w:bookmarkStart w:id="158" w:name="_Hlk68813456"/>
          </w:p>
        </w:tc>
        <w:tc>
          <w:tcPr>
            <w:tcW w:w="6254" w:type="dxa"/>
            <w:gridSpan w:val="6"/>
          </w:tcPr>
          <w:p w14:paraId="534D2AF2" w14:textId="77777777" w:rsidR="001009CA" w:rsidRPr="0085022A" w:rsidRDefault="001009CA" w:rsidP="001009CA">
            <w:pPr>
              <w:pStyle w:val="AONormal"/>
              <w:pBdr>
                <w:bottom w:val="single" w:sz="4" w:space="1" w:color="auto"/>
              </w:pBdr>
              <w:jc w:val="center"/>
              <w:rPr>
                <w:b/>
                <w:bCs/>
                <w:sz w:val="20"/>
                <w:szCs w:val="20"/>
              </w:rPr>
            </w:pPr>
            <w:r w:rsidRPr="0085022A">
              <w:rPr>
                <w:b/>
                <w:bCs/>
                <w:sz w:val="20"/>
                <w:szCs w:val="20"/>
              </w:rPr>
              <w:t>Year ended 31 December</w:t>
            </w:r>
          </w:p>
        </w:tc>
      </w:tr>
      <w:bookmarkEnd w:id="158"/>
      <w:tr w:rsidR="00583E84" w:rsidRPr="0085022A" w14:paraId="20FE7460" w14:textId="77777777" w:rsidTr="00583E8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2250" w:type="dxa"/>
            <w:tcBorders>
              <w:top w:val="nil"/>
              <w:left w:val="nil"/>
              <w:bottom w:val="nil"/>
              <w:right w:val="nil"/>
            </w:tcBorders>
          </w:tcPr>
          <w:p w14:paraId="18A591DC" w14:textId="77777777" w:rsidR="00583E84" w:rsidRPr="0085022A" w:rsidRDefault="00583E84" w:rsidP="00B67CE8">
            <w:pPr>
              <w:pStyle w:val="AONormal"/>
              <w:rPr>
                <w:sz w:val="20"/>
                <w:szCs w:val="20"/>
              </w:rPr>
            </w:pPr>
          </w:p>
        </w:tc>
        <w:tc>
          <w:tcPr>
            <w:tcW w:w="1042" w:type="dxa"/>
            <w:tcBorders>
              <w:top w:val="nil"/>
              <w:left w:val="nil"/>
              <w:bottom w:val="nil"/>
              <w:right w:val="nil"/>
            </w:tcBorders>
          </w:tcPr>
          <w:p w14:paraId="22D96CDB" w14:textId="77777777" w:rsidR="00583E84" w:rsidRPr="0085022A" w:rsidRDefault="00583E84" w:rsidP="00B67CE8">
            <w:pPr>
              <w:pStyle w:val="AONormal"/>
              <w:pBdr>
                <w:bottom w:val="single" w:sz="4" w:space="1" w:color="auto"/>
              </w:pBdr>
              <w:jc w:val="center"/>
              <w:rPr>
                <w:b/>
                <w:bCs/>
                <w:sz w:val="20"/>
                <w:szCs w:val="20"/>
              </w:rPr>
            </w:pPr>
            <w:r w:rsidRPr="00B67CE8">
              <w:rPr>
                <w:b/>
              </w:rPr>
              <w:t>2020</w:t>
            </w:r>
          </w:p>
        </w:tc>
        <w:tc>
          <w:tcPr>
            <w:tcW w:w="1042" w:type="dxa"/>
            <w:tcBorders>
              <w:top w:val="nil"/>
              <w:left w:val="nil"/>
              <w:bottom w:val="nil"/>
              <w:right w:val="nil"/>
            </w:tcBorders>
          </w:tcPr>
          <w:p w14:paraId="0A31CF6D" w14:textId="77777777" w:rsidR="00583E84" w:rsidRPr="0085022A" w:rsidRDefault="00583E84" w:rsidP="00B67CE8">
            <w:pPr>
              <w:pStyle w:val="AONormal"/>
              <w:pBdr>
                <w:bottom w:val="single" w:sz="4" w:space="1" w:color="auto"/>
              </w:pBdr>
              <w:jc w:val="center"/>
              <w:rPr>
                <w:b/>
                <w:bCs/>
                <w:sz w:val="20"/>
                <w:szCs w:val="20"/>
              </w:rPr>
            </w:pPr>
            <w:r w:rsidRPr="004127E2">
              <w:rPr>
                <w:rFonts w:eastAsia="SimSun"/>
                <w:b/>
                <w:bCs/>
              </w:rPr>
              <w:t>2021</w:t>
            </w:r>
          </w:p>
        </w:tc>
        <w:tc>
          <w:tcPr>
            <w:tcW w:w="1043" w:type="dxa"/>
            <w:tcBorders>
              <w:top w:val="nil"/>
              <w:left w:val="nil"/>
              <w:bottom w:val="nil"/>
              <w:right w:val="nil"/>
            </w:tcBorders>
          </w:tcPr>
          <w:p w14:paraId="33EF2F1D" w14:textId="77777777" w:rsidR="00583E84" w:rsidRPr="0085022A" w:rsidRDefault="00583E84" w:rsidP="00B67CE8">
            <w:pPr>
              <w:pStyle w:val="AONormal"/>
              <w:pBdr>
                <w:bottom w:val="single" w:sz="4" w:space="1" w:color="auto"/>
              </w:pBdr>
              <w:jc w:val="center"/>
              <w:rPr>
                <w:b/>
                <w:bCs/>
                <w:sz w:val="20"/>
                <w:szCs w:val="20"/>
              </w:rPr>
            </w:pPr>
            <w:r w:rsidRPr="004127E2">
              <w:rPr>
                <w:rFonts w:eastAsia="SimSun"/>
                <w:b/>
                <w:bCs/>
              </w:rPr>
              <w:t>2022</w:t>
            </w:r>
          </w:p>
        </w:tc>
        <w:tc>
          <w:tcPr>
            <w:tcW w:w="1042" w:type="dxa"/>
            <w:tcBorders>
              <w:top w:val="nil"/>
              <w:left w:val="nil"/>
              <w:bottom w:val="nil"/>
              <w:right w:val="nil"/>
            </w:tcBorders>
          </w:tcPr>
          <w:p w14:paraId="79EF2CF2" w14:textId="77777777" w:rsidR="00583E84" w:rsidRPr="0085022A" w:rsidRDefault="00583E84" w:rsidP="00B67CE8">
            <w:pPr>
              <w:pStyle w:val="AONormal"/>
              <w:pBdr>
                <w:bottom w:val="single" w:sz="4" w:space="1" w:color="auto"/>
              </w:pBdr>
              <w:jc w:val="center"/>
              <w:rPr>
                <w:b/>
                <w:bCs/>
                <w:sz w:val="20"/>
                <w:szCs w:val="20"/>
              </w:rPr>
            </w:pPr>
            <w:r w:rsidRPr="00B67CE8">
              <w:rPr>
                <w:b/>
              </w:rPr>
              <w:t>2023</w:t>
            </w:r>
          </w:p>
        </w:tc>
        <w:tc>
          <w:tcPr>
            <w:tcW w:w="1042" w:type="dxa"/>
            <w:tcBorders>
              <w:top w:val="nil"/>
              <w:left w:val="nil"/>
              <w:bottom w:val="nil"/>
              <w:right w:val="nil"/>
            </w:tcBorders>
          </w:tcPr>
          <w:p w14:paraId="679C2FB4" w14:textId="77777777" w:rsidR="00583E84" w:rsidRPr="0085022A" w:rsidRDefault="00583E84" w:rsidP="00B67CE8">
            <w:pPr>
              <w:pStyle w:val="AONormal"/>
              <w:pBdr>
                <w:bottom w:val="single" w:sz="4" w:space="1" w:color="auto"/>
              </w:pBdr>
              <w:jc w:val="center"/>
              <w:rPr>
                <w:b/>
                <w:bCs/>
                <w:sz w:val="20"/>
                <w:szCs w:val="20"/>
              </w:rPr>
            </w:pPr>
            <w:r w:rsidRPr="00B67CE8">
              <w:rPr>
                <w:b/>
              </w:rPr>
              <w:t>2024</w:t>
            </w:r>
          </w:p>
        </w:tc>
        <w:tc>
          <w:tcPr>
            <w:tcW w:w="1043" w:type="dxa"/>
            <w:tcBorders>
              <w:top w:val="nil"/>
              <w:left w:val="nil"/>
              <w:bottom w:val="nil"/>
              <w:right w:val="nil"/>
            </w:tcBorders>
          </w:tcPr>
          <w:p w14:paraId="6DDF0CE4" w14:textId="77777777" w:rsidR="00583E84" w:rsidRPr="0085022A" w:rsidRDefault="00583E84" w:rsidP="00B67CE8">
            <w:pPr>
              <w:pStyle w:val="AONormal"/>
              <w:pBdr>
                <w:bottom w:val="single" w:sz="4" w:space="1" w:color="auto"/>
              </w:pBdr>
              <w:jc w:val="center"/>
              <w:rPr>
                <w:b/>
                <w:bCs/>
                <w:sz w:val="20"/>
                <w:szCs w:val="20"/>
              </w:rPr>
            </w:pPr>
            <w:r w:rsidRPr="004127E2">
              <w:rPr>
                <w:rFonts w:eastAsia="SimSun"/>
                <w:b/>
                <w:bCs/>
              </w:rPr>
              <w:t>2025</w:t>
            </w:r>
          </w:p>
        </w:tc>
      </w:tr>
      <w:tr w:rsidR="00583E84" w:rsidRPr="00DD1A70" w14:paraId="3D9846A5" w14:textId="77777777" w:rsidTr="00583E8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2250" w:type="dxa"/>
            <w:tcBorders>
              <w:top w:val="nil"/>
              <w:left w:val="nil"/>
              <w:bottom w:val="nil"/>
              <w:right w:val="nil"/>
            </w:tcBorders>
          </w:tcPr>
          <w:p w14:paraId="5CC34FEE" w14:textId="77777777" w:rsidR="00583E84" w:rsidRPr="0085022A" w:rsidRDefault="00583E84" w:rsidP="00B67CE8">
            <w:pPr>
              <w:pStyle w:val="AONormal"/>
              <w:tabs>
                <w:tab w:val="right" w:leader="dot" w:pos="2160"/>
              </w:tabs>
              <w:rPr>
                <w:sz w:val="20"/>
                <w:szCs w:val="20"/>
              </w:rPr>
            </w:pPr>
            <w:r w:rsidRPr="0085022A">
              <w:rPr>
                <w:sz w:val="20"/>
                <w:szCs w:val="20"/>
              </w:rPr>
              <w:t>Banking System Assets (€ million)</w:t>
            </w:r>
            <w:r w:rsidRPr="0085022A">
              <w:rPr>
                <w:sz w:val="20"/>
                <w:szCs w:val="20"/>
              </w:rPr>
              <w:tab/>
            </w:r>
          </w:p>
        </w:tc>
        <w:tc>
          <w:tcPr>
            <w:tcW w:w="1042" w:type="dxa"/>
            <w:tcBorders>
              <w:top w:val="nil"/>
              <w:left w:val="nil"/>
              <w:bottom w:val="nil"/>
              <w:right w:val="nil"/>
            </w:tcBorders>
          </w:tcPr>
          <w:p w14:paraId="4BDE3B1F" w14:textId="77777777" w:rsidR="00583E84" w:rsidRPr="00DD1A70" w:rsidRDefault="00583E84" w:rsidP="00B67CE8">
            <w:pPr>
              <w:pStyle w:val="AONormal"/>
              <w:tabs>
                <w:tab w:val="decimal" w:pos="558"/>
              </w:tabs>
              <w:jc w:val="center"/>
              <w:rPr>
                <w:sz w:val="20"/>
                <w:szCs w:val="20"/>
              </w:rPr>
            </w:pPr>
            <w:r w:rsidRPr="00DD1A70">
              <w:rPr>
                <w:rFonts w:eastAsia="SimSun"/>
                <w:sz w:val="20"/>
                <w:szCs w:val="20"/>
              </w:rPr>
              <w:t>12,</w:t>
            </w:r>
            <w:r w:rsidRPr="00800C7F">
              <w:rPr>
                <w:rFonts w:eastAsia="SimSun"/>
                <w:color w:val="000000"/>
                <w:sz w:val="20"/>
                <w:szCs w:val="20"/>
              </w:rPr>
              <w:t>238.</w:t>
            </w:r>
            <w:r w:rsidRPr="00DD1A70">
              <w:rPr>
                <w:rFonts w:eastAsia="SimSun"/>
                <w:sz w:val="20"/>
                <w:szCs w:val="20"/>
              </w:rPr>
              <w:t>28</w:t>
            </w:r>
          </w:p>
        </w:tc>
        <w:tc>
          <w:tcPr>
            <w:tcW w:w="1042" w:type="dxa"/>
            <w:tcBorders>
              <w:top w:val="nil"/>
              <w:left w:val="nil"/>
              <w:bottom w:val="nil"/>
              <w:right w:val="nil"/>
            </w:tcBorders>
          </w:tcPr>
          <w:p w14:paraId="278EF00D" w14:textId="77777777" w:rsidR="00583E84" w:rsidRPr="00DD1A70" w:rsidRDefault="00583E84" w:rsidP="00B67CE8">
            <w:pPr>
              <w:pStyle w:val="AONormal"/>
              <w:tabs>
                <w:tab w:val="decimal" w:pos="558"/>
              </w:tabs>
              <w:jc w:val="center"/>
              <w:rPr>
                <w:sz w:val="20"/>
                <w:szCs w:val="20"/>
              </w:rPr>
            </w:pPr>
            <w:r w:rsidRPr="00DD1A70">
              <w:rPr>
                <w:rFonts w:eastAsia="SimSun"/>
                <w:sz w:val="20"/>
                <w:szCs w:val="20"/>
              </w:rPr>
              <w:t>12,</w:t>
            </w:r>
            <w:r w:rsidRPr="00800C7F">
              <w:rPr>
                <w:rFonts w:eastAsia="SimSun"/>
                <w:color w:val="000000"/>
                <w:sz w:val="20"/>
                <w:szCs w:val="20"/>
              </w:rPr>
              <w:t>904.</w:t>
            </w:r>
            <w:r w:rsidRPr="00DD1A70">
              <w:rPr>
                <w:rFonts w:eastAsia="SimSun"/>
                <w:sz w:val="20"/>
                <w:szCs w:val="20"/>
              </w:rPr>
              <w:t>88</w:t>
            </w:r>
          </w:p>
        </w:tc>
        <w:tc>
          <w:tcPr>
            <w:tcW w:w="1043" w:type="dxa"/>
            <w:tcBorders>
              <w:top w:val="nil"/>
              <w:left w:val="nil"/>
              <w:bottom w:val="nil"/>
              <w:right w:val="nil"/>
            </w:tcBorders>
          </w:tcPr>
          <w:p w14:paraId="319BE9C2" w14:textId="77777777" w:rsidR="00583E84" w:rsidRPr="00DD1A70" w:rsidRDefault="00583E84" w:rsidP="00B67CE8">
            <w:pPr>
              <w:pStyle w:val="AONormal"/>
              <w:tabs>
                <w:tab w:val="decimal" w:pos="558"/>
              </w:tabs>
              <w:jc w:val="center"/>
              <w:rPr>
                <w:sz w:val="20"/>
                <w:szCs w:val="20"/>
              </w:rPr>
            </w:pPr>
            <w:r w:rsidRPr="00DD1A70">
              <w:rPr>
                <w:rFonts w:eastAsia="SimSun"/>
                <w:sz w:val="20"/>
                <w:szCs w:val="20"/>
              </w:rPr>
              <w:t>13,</w:t>
            </w:r>
            <w:r w:rsidRPr="00800C7F">
              <w:rPr>
                <w:rFonts w:eastAsia="SimSun"/>
                <w:color w:val="000000"/>
                <w:sz w:val="20"/>
                <w:szCs w:val="20"/>
              </w:rPr>
              <w:t>297.</w:t>
            </w:r>
            <w:r w:rsidRPr="00DD1A70">
              <w:rPr>
                <w:rFonts w:eastAsia="SimSun"/>
                <w:sz w:val="20"/>
                <w:szCs w:val="20"/>
              </w:rPr>
              <w:t>90</w:t>
            </w:r>
          </w:p>
        </w:tc>
        <w:tc>
          <w:tcPr>
            <w:tcW w:w="1042" w:type="dxa"/>
            <w:tcBorders>
              <w:top w:val="nil"/>
              <w:left w:val="nil"/>
              <w:bottom w:val="nil"/>
              <w:right w:val="nil"/>
            </w:tcBorders>
          </w:tcPr>
          <w:p w14:paraId="45637272" w14:textId="77777777" w:rsidR="00583E84" w:rsidRPr="00DD1A70" w:rsidRDefault="00583E84" w:rsidP="00B67CE8">
            <w:pPr>
              <w:pStyle w:val="AONormal"/>
              <w:tabs>
                <w:tab w:val="decimal" w:pos="558"/>
              </w:tabs>
              <w:jc w:val="center"/>
              <w:rPr>
                <w:sz w:val="20"/>
                <w:szCs w:val="20"/>
              </w:rPr>
            </w:pPr>
            <w:r w:rsidRPr="00DD1A70">
              <w:rPr>
                <w:rFonts w:eastAsia="SimSun"/>
                <w:sz w:val="20"/>
                <w:szCs w:val="20"/>
              </w:rPr>
              <w:t>12,</w:t>
            </w:r>
            <w:r w:rsidRPr="00800C7F">
              <w:rPr>
                <w:rFonts w:eastAsia="SimSun"/>
                <w:color w:val="000000"/>
                <w:sz w:val="20"/>
                <w:szCs w:val="20"/>
              </w:rPr>
              <w:t>608.</w:t>
            </w:r>
            <w:r w:rsidRPr="00DD1A70">
              <w:rPr>
                <w:rFonts w:eastAsia="SimSun"/>
                <w:sz w:val="20"/>
                <w:szCs w:val="20"/>
              </w:rPr>
              <w:t>37</w:t>
            </w:r>
          </w:p>
        </w:tc>
        <w:tc>
          <w:tcPr>
            <w:tcW w:w="1042" w:type="dxa"/>
            <w:tcBorders>
              <w:top w:val="nil"/>
              <w:left w:val="nil"/>
              <w:bottom w:val="nil"/>
              <w:right w:val="nil"/>
            </w:tcBorders>
          </w:tcPr>
          <w:p w14:paraId="132A5762" w14:textId="77777777" w:rsidR="00583E84" w:rsidRPr="00DD1A70" w:rsidRDefault="00583E84" w:rsidP="00B67CE8">
            <w:pPr>
              <w:pStyle w:val="AONormal"/>
              <w:tabs>
                <w:tab w:val="decimal" w:pos="558"/>
              </w:tabs>
              <w:jc w:val="center"/>
              <w:rPr>
                <w:sz w:val="20"/>
                <w:szCs w:val="20"/>
              </w:rPr>
            </w:pPr>
            <w:r w:rsidRPr="00DD1A70">
              <w:rPr>
                <w:rFonts w:eastAsia="SimSun"/>
                <w:sz w:val="20"/>
                <w:szCs w:val="20"/>
              </w:rPr>
              <w:t>12,</w:t>
            </w:r>
            <w:r w:rsidRPr="00800C7F">
              <w:rPr>
                <w:rFonts w:eastAsia="SimSun"/>
                <w:color w:val="000000"/>
                <w:sz w:val="20"/>
                <w:szCs w:val="20"/>
              </w:rPr>
              <w:t>944.</w:t>
            </w:r>
            <w:r w:rsidRPr="00DD1A70">
              <w:rPr>
                <w:rFonts w:eastAsia="SimSun"/>
                <w:sz w:val="20"/>
                <w:szCs w:val="20"/>
              </w:rPr>
              <w:t>62</w:t>
            </w:r>
          </w:p>
        </w:tc>
        <w:tc>
          <w:tcPr>
            <w:tcW w:w="1043" w:type="dxa"/>
            <w:tcBorders>
              <w:top w:val="nil"/>
              <w:left w:val="nil"/>
              <w:bottom w:val="nil"/>
              <w:right w:val="nil"/>
            </w:tcBorders>
          </w:tcPr>
          <w:p w14:paraId="5A670784" w14:textId="77777777" w:rsidR="00583E84" w:rsidRPr="00DD1A70" w:rsidRDefault="00583E84" w:rsidP="00B67CE8">
            <w:pPr>
              <w:pStyle w:val="AONormal"/>
              <w:tabs>
                <w:tab w:val="decimal" w:pos="558"/>
              </w:tabs>
              <w:jc w:val="center"/>
              <w:rPr>
                <w:sz w:val="20"/>
                <w:szCs w:val="20"/>
              </w:rPr>
            </w:pPr>
            <w:r w:rsidRPr="00DD1A70">
              <w:rPr>
                <w:rFonts w:eastAsia="SimSun"/>
                <w:sz w:val="20"/>
                <w:szCs w:val="20"/>
              </w:rPr>
              <w:t>13,</w:t>
            </w:r>
            <w:r w:rsidRPr="00800C7F">
              <w:rPr>
                <w:rFonts w:eastAsia="SimSun"/>
                <w:color w:val="000000"/>
                <w:sz w:val="20"/>
                <w:szCs w:val="20"/>
              </w:rPr>
              <w:t>317.</w:t>
            </w:r>
            <w:r w:rsidRPr="00DD1A70">
              <w:rPr>
                <w:rFonts w:eastAsia="SimSun"/>
                <w:sz w:val="20"/>
                <w:szCs w:val="20"/>
              </w:rPr>
              <w:t>34</w:t>
            </w:r>
          </w:p>
        </w:tc>
      </w:tr>
      <w:tr w:rsidR="00583E84" w:rsidRPr="00DD1A70" w14:paraId="0D4EE859" w14:textId="77777777" w:rsidTr="00583E8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2250" w:type="dxa"/>
            <w:tcBorders>
              <w:top w:val="nil"/>
              <w:left w:val="nil"/>
              <w:bottom w:val="nil"/>
              <w:right w:val="nil"/>
            </w:tcBorders>
          </w:tcPr>
          <w:p w14:paraId="15DAECCE" w14:textId="77777777" w:rsidR="00583E84" w:rsidRPr="0085022A" w:rsidRDefault="00583E84" w:rsidP="00B67CE8">
            <w:pPr>
              <w:pStyle w:val="AONormal"/>
              <w:tabs>
                <w:tab w:val="right" w:leader="dot" w:pos="2160"/>
              </w:tabs>
              <w:rPr>
                <w:sz w:val="20"/>
                <w:szCs w:val="20"/>
              </w:rPr>
            </w:pPr>
            <w:r>
              <w:rPr>
                <w:sz w:val="20"/>
                <w:szCs w:val="20"/>
              </w:rPr>
              <w:t>GDP</w:t>
            </w:r>
            <w:r w:rsidRPr="0085022A">
              <w:rPr>
                <w:sz w:val="20"/>
                <w:szCs w:val="20"/>
                <w:vertAlign w:val="superscript"/>
              </w:rPr>
              <w:t>(1)</w:t>
            </w:r>
            <w:r>
              <w:rPr>
                <w:sz w:val="20"/>
                <w:szCs w:val="20"/>
              </w:rPr>
              <w:t xml:space="preserve"> </w:t>
            </w:r>
          </w:p>
        </w:tc>
        <w:tc>
          <w:tcPr>
            <w:tcW w:w="1042" w:type="dxa"/>
            <w:tcBorders>
              <w:top w:val="nil"/>
              <w:left w:val="nil"/>
              <w:bottom w:val="nil"/>
              <w:right w:val="nil"/>
            </w:tcBorders>
          </w:tcPr>
          <w:p w14:paraId="0ABB4B8B" w14:textId="77777777" w:rsidR="00583E84" w:rsidRPr="00DD1A70" w:rsidRDefault="00583E84" w:rsidP="00B67CE8">
            <w:pPr>
              <w:pStyle w:val="AONormal"/>
              <w:tabs>
                <w:tab w:val="decimal" w:pos="558"/>
              </w:tabs>
              <w:jc w:val="center"/>
              <w:rPr>
                <w:rFonts w:eastAsia="SimSun"/>
                <w:sz w:val="20"/>
                <w:szCs w:val="20"/>
              </w:rPr>
            </w:pPr>
            <w:r w:rsidRPr="00DD1A70">
              <w:rPr>
                <w:rFonts w:eastAsia="SimSun"/>
                <w:bCs/>
                <w:sz w:val="20"/>
                <w:szCs w:val="20"/>
              </w:rPr>
              <w:t>2,</w:t>
            </w:r>
            <w:r w:rsidRPr="00800C7F">
              <w:rPr>
                <w:rFonts w:eastAsia="SimSun"/>
                <w:bCs/>
                <w:color w:val="000000"/>
                <w:sz w:val="20"/>
                <w:szCs w:val="20"/>
              </w:rPr>
              <w:t>531.</w:t>
            </w:r>
            <w:r w:rsidRPr="00DD1A70">
              <w:rPr>
                <w:rFonts w:eastAsia="SimSun"/>
                <w:bCs/>
                <w:sz w:val="20"/>
                <w:szCs w:val="20"/>
              </w:rPr>
              <w:t>09</w:t>
            </w:r>
          </w:p>
        </w:tc>
        <w:tc>
          <w:tcPr>
            <w:tcW w:w="1042" w:type="dxa"/>
            <w:tcBorders>
              <w:top w:val="nil"/>
              <w:left w:val="nil"/>
              <w:bottom w:val="nil"/>
              <w:right w:val="nil"/>
            </w:tcBorders>
          </w:tcPr>
          <w:p w14:paraId="4E4DC985" w14:textId="77777777" w:rsidR="00583E84" w:rsidRPr="00DD1A70" w:rsidRDefault="00583E84" w:rsidP="00B67CE8">
            <w:pPr>
              <w:pStyle w:val="AONormal"/>
              <w:tabs>
                <w:tab w:val="decimal" w:pos="558"/>
              </w:tabs>
              <w:jc w:val="center"/>
              <w:rPr>
                <w:rFonts w:eastAsia="SimSun"/>
                <w:sz w:val="20"/>
                <w:szCs w:val="20"/>
              </w:rPr>
            </w:pPr>
            <w:r w:rsidRPr="00DD1A70">
              <w:rPr>
                <w:rFonts w:eastAsia="SimSun"/>
                <w:bCs/>
                <w:sz w:val="20"/>
                <w:szCs w:val="20"/>
              </w:rPr>
              <w:t>2,</w:t>
            </w:r>
            <w:r w:rsidRPr="00800C7F">
              <w:rPr>
                <w:rFonts w:eastAsia="SimSun"/>
                <w:bCs/>
                <w:color w:val="000000"/>
                <w:sz w:val="20"/>
                <w:szCs w:val="20"/>
              </w:rPr>
              <w:t>810.</w:t>
            </w:r>
            <w:r w:rsidRPr="00DD1A70">
              <w:rPr>
                <w:rFonts w:eastAsia="SimSun"/>
                <w:bCs/>
                <w:sz w:val="20"/>
                <w:szCs w:val="20"/>
              </w:rPr>
              <w:t>97</w:t>
            </w:r>
          </w:p>
        </w:tc>
        <w:tc>
          <w:tcPr>
            <w:tcW w:w="1043" w:type="dxa"/>
            <w:tcBorders>
              <w:top w:val="nil"/>
              <w:left w:val="nil"/>
              <w:bottom w:val="nil"/>
              <w:right w:val="nil"/>
            </w:tcBorders>
          </w:tcPr>
          <w:p w14:paraId="1938CBBC" w14:textId="77777777" w:rsidR="00583E84" w:rsidRPr="00DD1A70" w:rsidRDefault="00583E84" w:rsidP="00B67CE8">
            <w:pPr>
              <w:pStyle w:val="AONormal"/>
              <w:tabs>
                <w:tab w:val="decimal" w:pos="558"/>
              </w:tabs>
              <w:jc w:val="center"/>
              <w:rPr>
                <w:rFonts w:eastAsia="SimSun"/>
                <w:sz w:val="20"/>
                <w:szCs w:val="20"/>
              </w:rPr>
            </w:pPr>
            <w:r w:rsidRPr="00DD1A70">
              <w:rPr>
                <w:rFonts w:eastAsia="SimSun"/>
                <w:bCs/>
                <w:sz w:val="20"/>
                <w:szCs w:val="20"/>
              </w:rPr>
              <w:t>3,</w:t>
            </w:r>
            <w:r w:rsidRPr="00800C7F">
              <w:rPr>
                <w:rFonts w:eastAsia="SimSun"/>
                <w:bCs/>
                <w:color w:val="000000"/>
                <w:sz w:val="20"/>
                <w:szCs w:val="20"/>
              </w:rPr>
              <w:t>210.</w:t>
            </w:r>
            <w:r w:rsidRPr="00DD1A70">
              <w:rPr>
                <w:rFonts w:eastAsia="SimSun"/>
                <w:bCs/>
                <w:sz w:val="20"/>
                <w:szCs w:val="20"/>
              </w:rPr>
              <w:t>31</w:t>
            </w:r>
          </w:p>
        </w:tc>
        <w:tc>
          <w:tcPr>
            <w:tcW w:w="1042" w:type="dxa"/>
            <w:tcBorders>
              <w:top w:val="nil"/>
              <w:left w:val="nil"/>
              <w:bottom w:val="nil"/>
              <w:right w:val="nil"/>
            </w:tcBorders>
          </w:tcPr>
          <w:p w14:paraId="32ECABA9" w14:textId="77777777" w:rsidR="00583E84" w:rsidRPr="00DD1A70" w:rsidRDefault="00583E84" w:rsidP="00B67CE8">
            <w:pPr>
              <w:pStyle w:val="AONormal"/>
              <w:tabs>
                <w:tab w:val="decimal" w:pos="558"/>
              </w:tabs>
              <w:jc w:val="center"/>
              <w:rPr>
                <w:rFonts w:eastAsia="SimSun"/>
                <w:sz w:val="20"/>
                <w:szCs w:val="20"/>
              </w:rPr>
            </w:pPr>
            <w:r w:rsidRPr="00DD1A70">
              <w:rPr>
                <w:rFonts w:eastAsia="SimSun"/>
                <w:bCs/>
                <w:sz w:val="20"/>
                <w:szCs w:val="20"/>
              </w:rPr>
              <w:t>3,</w:t>
            </w:r>
            <w:r w:rsidRPr="00800C7F">
              <w:rPr>
                <w:rFonts w:eastAsia="SimSun"/>
                <w:bCs/>
                <w:color w:val="000000"/>
                <w:sz w:val="20"/>
                <w:szCs w:val="20"/>
              </w:rPr>
              <w:t>500.</w:t>
            </w:r>
            <w:r w:rsidRPr="00DD1A70">
              <w:rPr>
                <w:rFonts w:eastAsia="SimSun"/>
                <w:bCs/>
                <w:sz w:val="20"/>
                <w:szCs w:val="20"/>
              </w:rPr>
              <w:t>58</w:t>
            </w:r>
          </w:p>
        </w:tc>
        <w:tc>
          <w:tcPr>
            <w:tcW w:w="1042" w:type="dxa"/>
            <w:tcBorders>
              <w:top w:val="nil"/>
              <w:left w:val="nil"/>
              <w:bottom w:val="nil"/>
              <w:right w:val="nil"/>
            </w:tcBorders>
          </w:tcPr>
          <w:p w14:paraId="3C824D5C" w14:textId="77777777" w:rsidR="00583E84" w:rsidRPr="00DD1A70" w:rsidRDefault="00583E84" w:rsidP="00B67CE8">
            <w:pPr>
              <w:pStyle w:val="AONormal"/>
              <w:tabs>
                <w:tab w:val="decimal" w:pos="558"/>
              </w:tabs>
              <w:jc w:val="center"/>
              <w:rPr>
                <w:rFonts w:eastAsia="SimSun"/>
                <w:sz w:val="20"/>
                <w:szCs w:val="20"/>
              </w:rPr>
            </w:pPr>
            <w:r w:rsidRPr="00DD1A70">
              <w:rPr>
                <w:rFonts w:eastAsia="SimSun"/>
                <w:bCs/>
                <w:sz w:val="20"/>
                <w:szCs w:val="20"/>
              </w:rPr>
              <w:t>3,</w:t>
            </w:r>
            <w:r w:rsidRPr="00800C7F">
              <w:rPr>
                <w:rFonts w:eastAsia="SimSun"/>
                <w:bCs/>
                <w:color w:val="000000"/>
                <w:sz w:val="20"/>
                <w:szCs w:val="20"/>
              </w:rPr>
              <w:t>736.</w:t>
            </w:r>
            <w:r w:rsidRPr="00DD1A70">
              <w:rPr>
                <w:rFonts w:eastAsia="SimSun"/>
                <w:bCs/>
                <w:sz w:val="20"/>
                <w:szCs w:val="20"/>
              </w:rPr>
              <w:t>44</w:t>
            </w:r>
          </w:p>
        </w:tc>
        <w:tc>
          <w:tcPr>
            <w:tcW w:w="1043" w:type="dxa"/>
            <w:tcBorders>
              <w:top w:val="nil"/>
              <w:left w:val="nil"/>
              <w:bottom w:val="nil"/>
              <w:right w:val="nil"/>
            </w:tcBorders>
          </w:tcPr>
          <w:p w14:paraId="6DDE8987" w14:textId="77777777" w:rsidR="00583E84" w:rsidRPr="00DD1A70" w:rsidRDefault="00583E84" w:rsidP="00B67CE8">
            <w:pPr>
              <w:pStyle w:val="AONormal"/>
              <w:tabs>
                <w:tab w:val="decimal" w:pos="558"/>
              </w:tabs>
              <w:jc w:val="center"/>
              <w:rPr>
                <w:rFonts w:eastAsia="SimSun"/>
                <w:sz w:val="20"/>
                <w:szCs w:val="20"/>
              </w:rPr>
            </w:pPr>
            <w:r w:rsidRPr="00DD1A70">
              <w:rPr>
                <w:rFonts w:eastAsia="SimSun"/>
                <w:bCs/>
                <w:sz w:val="20"/>
                <w:szCs w:val="20"/>
              </w:rPr>
              <w:t>3,</w:t>
            </w:r>
            <w:r w:rsidRPr="00800C7F">
              <w:rPr>
                <w:rFonts w:eastAsia="SimSun"/>
                <w:bCs/>
                <w:color w:val="000000"/>
                <w:sz w:val="20"/>
                <w:szCs w:val="20"/>
              </w:rPr>
              <w:t>983.</w:t>
            </w:r>
            <w:r w:rsidRPr="00DD1A70">
              <w:rPr>
                <w:rFonts w:eastAsia="SimSun"/>
                <w:bCs/>
                <w:sz w:val="20"/>
                <w:szCs w:val="20"/>
              </w:rPr>
              <w:t>23</w:t>
            </w:r>
          </w:p>
        </w:tc>
      </w:tr>
      <w:tr w:rsidR="00583E84" w:rsidRPr="00DD1A70" w14:paraId="5013BA8A" w14:textId="77777777" w:rsidTr="00583E8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2250" w:type="dxa"/>
            <w:tcBorders>
              <w:top w:val="nil"/>
              <w:left w:val="nil"/>
              <w:bottom w:val="nil"/>
              <w:right w:val="nil"/>
            </w:tcBorders>
          </w:tcPr>
          <w:p w14:paraId="27344BD1" w14:textId="77777777" w:rsidR="00583E84" w:rsidRPr="0085022A" w:rsidRDefault="00583E84" w:rsidP="00B67CE8">
            <w:pPr>
              <w:pStyle w:val="AONormal"/>
              <w:tabs>
                <w:tab w:val="right" w:leader="dot" w:pos="2160"/>
              </w:tabs>
              <w:rPr>
                <w:sz w:val="20"/>
                <w:szCs w:val="20"/>
              </w:rPr>
            </w:pPr>
            <w:r w:rsidRPr="0085022A">
              <w:rPr>
                <w:sz w:val="20"/>
                <w:szCs w:val="20"/>
              </w:rPr>
              <w:t>Banking System Assets (% GDP)</w:t>
            </w:r>
            <w:r w:rsidRPr="0085022A">
              <w:rPr>
                <w:sz w:val="20"/>
                <w:szCs w:val="20"/>
              </w:rPr>
              <w:tab/>
            </w:r>
          </w:p>
        </w:tc>
        <w:tc>
          <w:tcPr>
            <w:tcW w:w="1042" w:type="dxa"/>
            <w:tcBorders>
              <w:top w:val="nil"/>
              <w:left w:val="nil"/>
              <w:bottom w:val="nil"/>
              <w:right w:val="nil"/>
            </w:tcBorders>
          </w:tcPr>
          <w:p w14:paraId="1C4D4E38" w14:textId="77777777" w:rsidR="00583E84" w:rsidRPr="00DD1A70" w:rsidRDefault="00583E84" w:rsidP="00B67CE8">
            <w:pPr>
              <w:pStyle w:val="AONormal"/>
              <w:tabs>
                <w:tab w:val="decimal" w:pos="558"/>
              </w:tabs>
              <w:jc w:val="center"/>
              <w:rPr>
                <w:sz w:val="20"/>
                <w:szCs w:val="20"/>
              </w:rPr>
            </w:pPr>
            <w:r w:rsidRPr="004127E2">
              <w:rPr>
                <w:rFonts w:eastAsia="SimSun"/>
                <w:b/>
              </w:rPr>
              <w:t>483</w:t>
            </w:r>
            <w:r>
              <w:rPr>
                <w:rFonts w:eastAsia="SimSun"/>
                <w:b/>
              </w:rPr>
              <w:t>.</w:t>
            </w:r>
            <w:r w:rsidRPr="004127E2">
              <w:rPr>
                <w:rFonts w:eastAsia="SimSun"/>
                <w:b/>
              </w:rPr>
              <w:t>82</w:t>
            </w:r>
          </w:p>
        </w:tc>
        <w:tc>
          <w:tcPr>
            <w:tcW w:w="1042" w:type="dxa"/>
            <w:tcBorders>
              <w:top w:val="nil"/>
              <w:left w:val="nil"/>
              <w:bottom w:val="nil"/>
              <w:right w:val="nil"/>
            </w:tcBorders>
          </w:tcPr>
          <w:p w14:paraId="5CBE8426" w14:textId="77777777" w:rsidR="00583E84" w:rsidRPr="00DD1A70" w:rsidRDefault="00583E84" w:rsidP="00B67CE8">
            <w:pPr>
              <w:pStyle w:val="AONormal"/>
              <w:tabs>
                <w:tab w:val="decimal" w:pos="558"/>
              </w:tabs>
              <w:jc w:val="center"/>
              <w:rPr>
                <w:sz w:val="20"/>
                <w:szCs w:val="20"/>
              </w:rPr>
            </w:pPr>
            <w:r w:rsidRPr="004127E2">
              <w:rPr>
                <w:rFonts w:eastAsia="SimSun"/>
                <w:b/>
              </w:rPr>
              <w:t>459</w:t>
            </w:r>
            <w:r>
              <w:rPr>
                <w:rFonts w:eastAsia="SimSun"/>
                <w:b/>
              </w:rPr>
              <w:t>.</w:t>
            </w:r>
            <w:r w:rsidRPr="004127E2">
              <w:rPr>
                <w:rFonts w:eastAsia="SimSun"/>
                <w:b/>
              </w:rPr>
              <w:t>09</w:t>
            </w:r>
          </w:p>
        </w:tc>
        <w:tc>
          <w:tcPr>
            <w:tcW w:w="1043" w:type="dxa"/>
            <w:tcBorders>
              <w:top w:val="nil"/>
              <w:left w:val="nil"/>
              <w:bottom w:val="nil"/>
              <w:right w:val="nil"/>
            </w:tcBorders>
          </w:tcPr>
          <w:p w14:paraId="13E07C6D" w14:textId="77777777" w:rsidR="00583E84" w:rsidRPr="00DD1A70" w:rsidRDefault="00583E84" w:rsidP="00B67CE8">
            <w:pPr>
              <w:pStyle w:val="AONormal"/>
              <w:tabs>
                <w:tab w:val="decimal" w:pos="558"/>
              </w:tabs>
              <w:jc w:val="center"/>
              <w:rPr>
                <w:sz w:val="20"/>
                <w:szCs w:val="20"/>
              </w:rPr>
            </w:pPr>
            <w:r w:rsidRPr="004127E2">
              <w:rPr>
                <w:rFonts w:eastAsia="SimSun"/>
                <w:b/>
              </w:rPr>
              <w:t>414</w:t>
            </w:r>
            <w:r>
              <w:rPr>
                <w:rFonts w:eastAsia="SimSun"/>
                <w:b/>
              </w:rPr>
              <w:t>.</w:t>
            </w:r>
            <w:r w:rsidRPr="004127E2">
              <w:rPr>
                <w:rFonts w:eastAsia="SimSun"/>
                <w:b/>
              </w:rPr>
              <w:t>22</w:t>
            </w:r>
          </w:p>
        </w:tc>
        <w:tc>
          <w:tcPr>
            <w:tcW w:w="1042" w:type="dxa"/>
            <w:tcBorders>
              <w:top w:val="nil"/>
              <w:left w:val="nil"/>
              <w:bottom w:val="nil"/>
              <w:right w:val="nil"/>
            </w:tcBorders>
          </w:tcPr>
          <w:p w14:paraId="2612142D" w14:textId="77777777" w:rsidR="00583E84" w:rsidRPr="00DD1A70" w:rsidRDefault="00583E84" w:rsidP="00B67CE8">
            <w:pPr>
              <w:pStyle w:val="AONormal"/>
              <w:tabs>
                <w:tab w:val="decimal" w:pos="558"/>
              </w:tabs>
              <w:jc w:val="center"/>
              <w:rPr>
                <w:sz w:val="20"/>
                <w:szCs w:val="20"/>
              </w:rPr>
            </w:pPr>
            <w:r w:rsidRPr="004127E2">
              <w:rPr>
                <w:rFonts w:eastAsia="SimSun"/>
                <w:b/>
              </w:rPr>
              <w:t>360</w:t>
            </w:r>
            <w:r>
              <w:rPr>
                <w:rFonts w:eastAsia="SimSun"/>
                <w:b/>
              </w:rPr>
              <w:t>.</w:t>
            </w:r>
            <w:r w:rsidRPr="004127E2">
              <w:rPr>
                <w:rFonts w:eastAsia="SimSun"/>
                <w:b/>
              </w:rPr>
              <w:t>18</w:t>
            </w:r>
          </w:p>
        </w:tc>
        <w:tc>
          <w:tcPr>
            <w:tcW w:w="1042" w:type="dxa"/>
            <w:tcBorders>
              <w:top w:val="nil"/>
              <w:left w:val="nil"/>
              <w:bottom w:val="nil"/>
              <w:right w:val="nil"/>
            </w:tcBorders>
          </w:tcPr>
          <w:p w14:paraId="1E9CCD21" w14:textId="77777777" w:rsidR="00583E84" w:rsidRPr="00DD1A70" w:rsidRDefault="00583E84" w:rsidP="00B67CE8">
            <w:pPr>
              <w:pStyle w:val="AONormal"/>
              <w:tabs>
                <w:tab w:val="decimal" w:pos="558"/>
              </w:tabs>
              <w:jc w:val="center"/>
              <w:rPr>
                <w:sz w:val="20"/>
                <w:szCs w:val="20"/>
              </w:rPr>
            </w:pPr>
            <w:r w:rsidRPr="004127E2">
              <w:rPr>
                <w:rFonts w:eastAsia="SimSun"/>
                <w:b/>
              </w:rPr>
              <w:t>346</w:t>
            </w:r>
            <w:r>
              <w:rPr>
                <w:rFonts w:eastAsia="SimSun"/>
                <w:b/>
              </w:rPr>
              <w:t>.</w:t>
            </w:r>
            <w:r w:rsidRPr="004127E2">
              <w:rPr>
                <w:rFonts w:eastAsia="SimSun"/>
                <w:b/>
              </w:rPr>
              <w:t>44</w:t>
            </w:r>
          </w:p>
        </w:tc>
        <w:tc>
          <w:tcPr>
            <w:tcW w:w="1043" w:type="dxa"/>
            <w:tcBorders>
              <w:top w:val="nil"/>
              <w:left w:val="nil"/>
              <w:bottom w:val="nil"/>
              <w:right w:val="nil"/>
            </w:tcBorders>
          </w:tcPr>
          <w:p w14:paraId="0076291C" w14:textId="77777777" w:rsidR="00583E84" w:rsidRPr="00DD1A70" w:rsidRDefault="00583E84" w:rsidP="00B67CE8">
            <w:pPr>
              <w:pStyle w:val="AONormal"/>
              <w:tabs>
                <w:tab w:val="decimal" w:pos="558"/>
              </w:tabs>
              <w:jc w:val="center"/>
              <w:rPr>
                <w:b/>
                <w:sz w:val="20"/>
                <w:szCs w:val="20"/>
                <w:highlight w:val="yellow"/>
              </w:rPr>
            </w:pPr>
            <w:r w:rsidRPr="004127E2">
              <w:rPr>
                <w:rFonts w:eastAsia="SimSun"/>
                <w:b/>
              </w:rPr>
              <w:t>334</w:t>
            </w:r>
            <w:r>
              <w:rPr>
                <w:rFonts w:eastAsia="SimSun"/>
                <w:b/>
              </w:rPr>
              <w:t>.</w:t>
            </w:r>
            <w:r w:rsidRPr="004127E2">
              <w:rPr>
                <w:rFonts w:eastAsia="SimSun"/>
                <w:b/>
              </w:rPr>
              <w:t>34</w:t>
            </w:r>
          </w:p>
        </w:tc>
      </w:tr>
    </w:tbl>
    <w:p w14:paraId="76E55F22" w14:textId="4D7F9545" w:rsidR="00F95D22" w:rsidRPr="0085022A" w:rsidRDefault="00F95D22" w:rsidP="00E03EE2">
      <w:pPr>
        <w:pStyle w:val="Default"/>
        <w:spacing w:before="120" w:after="120" w:line="26" w:lineRule="atLeast"/>
        <w:rPr>
          <w:sz w:val="20"/>
          <w:szCs w:val="20"/>
          <w:vertAlign w:val="superscript"/>
        </w:rPr>
      </w:pPr>
      <w:r w:rsidRPr="0085022A">
        <w:rPr>
          <w:sz w:val="20"/>
          <w:szCs w:val="20"/>
          <w:vertAlign w:val="superscript"/>
        </w:rPr>
        <w:t>Notes:</w:t>
      </w:r>
    </w:p>
    <w:p w14:paraId="587FA148" w14:textId="2E4D989E" w:rsidR="00F95D22" w:rsidRPr="0085022A" w:rsidRDefault="00F95D22" w:rsidP="00E03EE2">
      <w:pPr>
        <w:pStyle w:val="Default"/>
        <w:spacing w:before="120" w:after="120" w:line="26" w:lineRule="atLeast"/>
        <w:rPr>
          <w:sz w:val="20"/>
          <w:szCs w:val="20"/>
          <w:vertAlign w:val="superscript"/>
        </w:rPr>
      </w:pPr>
      <w:r w:rsidRPr="0085022A">
        <w:rPr>
          <w:sz w:val="20"/>
          <w:szCs w:val="20"/>
          <w:vertAlign w:val="superscript"/>
        </w:rPr>
        <w:t xml:space="preserve">(1) </w:t>
      </w:r>
      <w:r w:rsidRPr="0085022A">
        <w:rPr>
          <w:sz w:val="20"/>
          <w:szCs w:val="20"/>
          <w:vertAlign w:val="superscript"/>
        </w:rPr>
        <w:tab/>
        <w:t xml:space="preserve">According to the GDP figures released on </w:t>
      </w:r>
      <w:r w:rsidR="00DB155D" w:rsidRPr="0085022A">
        <w:rPr>
          <w:sz w:val="20"/>
          <w:szCs w:val="20"/>
          <w:vertAlign w:val="superscript"/>
        </w:rPr>
        <w:t>nominal GDP, Department d</w:t>
      </w:r>
      <w:r w:rsidR="005440FD" w:rsidRPr="0085022A">
        <w:rPr>
          <w:sz w:val="20"/>
          <w:szCs w:val="20"/>
          <w:vertAlign w:val="superscript"/>
        </w:rPr>
        <w:t>'</w:t>
      </w:r>
      <w:r w:rsidR="00DB155D" w:rsidRPr="0085022A">
        <w:rPr>
          <w:sz w:val="20"/>
          <w:szCs w:val="20"/>
          <w:vertAlign w:val="superscript"/>
        </w:rPr>
        <w:t>Estadística d</w:t>
      </w:r>
      <w:r w:rsidR="005440FD" w:rsidRPr="0085022A">
        <w:rPr>
          <w:sz w:val="20"/>
          <w:szCs w:val="20"/>
          <w:vertAlign w:val="superscript"/>
        </w:rPr>
        <w:t>'</w:t>
      </w:r>
      <w:r w:rsidR="00DB155D" w:rsidRPr="0085022A">
        <w:rPr>
          <w:sz w:val="20"/>
          <w:szCs w:val="20"/>
          <w:vertAlign w:val="superscript"/>
        </w:rPr>
        <w:t>Andorra.</w:t>
      </w:r>
    </w:p>
    <w:p w14:paraId="4D6C0183" w14:textId="141336D1" w:rsidR="00F95D22" w:rsidRPr="00D12271" w:rsidRDefault="00F95D22" w:rsidP="00E03EE2">
      <w:pPr>
        <w:pStyle w:val="AOHead3"/>
        <w:tabs>
          <w:tab w:val="clear" w:pos="1440"/>
        </w:tabs>
        <w:spacing w:before="120" w:after="120" w:line="26" w:lineRule="atLeast"/>
        <w:ind w:left="0" w:firstLine="0"/>
        <w:rPr>
          <w:b/>
          <w:i/>
          <w:sz w:val="20"/>
          <w:szCs w:val="20"/>
        </w:rPr>
      </w:pPr>
      <w:r w:rsidRPr="00BC4E39">
        <w:rPr>
          <w:b/>
          <w:i/>
          <w:sz w:val="20"/>
          <w:szCs w:val="20"/>
        </w:rPr>
        <w:t>Investment Funds</w:t>
      </w:r>
    </w:p>
    <w:p w14:paraId="1FB59375" w14:textId="77777777" w:rsidR="002C612F" w:rsidRPr="000E2075" w:rsidRDefault="002C612F" w:rsidP="002C612F">
      <w:pPr>
        <w:pStyle w:val="Default"/>
        <w:spacing w:before="120" w:after="120" w:line="26" w:lineRule="atLeast"/>
        <w:jc w:val="both"/>
        <w:rPr>
          <w:sz w:val="20"/>
          <w:szCs w:val="20"/>
        </w:rPr>
      </w:pPr>
      <w:r w:rsidRPr="0085022A">
        <w:rPr>
          <w:sz w:val="20"/>
          <w:szCs w:val="20"/>
        </w:rPr>
        <w:t xml:space="preserve">By the end </w:t>
      </w:r>
      <w:r w:rsidRPr="000E2075">
        <w:rPr>
          <w:sz w:val="20"/>
          <w:szCs w:val="20"/>
        </w:rPr>
        <w:t xml:space="preserve">of 2025, there were </w:t>
      </w:r>
      <w:r>
        <w:rPr>
          <w:noProof/>
          <w:sz w:val="20"/>
          <w:szCs w:val="20"/>
          <w:lang w:eastAsia="es-ES"/>
        </w:rPr>
        <w:t>five</w:t>
      </w:r>
      <w:r w:rsidRPr="000E2075">
        <w:rPr>
          <w:noProof/>
          <w:sz w:val="20"/>
          <w:szCs w:val="20"/>
          <w:lang w:eastAsia="es-ES"/>
        </w:rPr>
        <w:t xml:space="preserve"> </w:t>
      </w:r>
      <w:r w:rsidRPr="000E2075">
        <w:rPr>
          <w:sz w:val="20"/>
          <w:szCs w:val="20"/>
        </w:rPr>
        <w:t xml:space="preserve">investment fund management companies in Andorra, managing </w:t>
      </w:r>
      <w:r>
        <w:rPr>
          <w:sz w:val="20"/>
          <w:szCs w:val="20"/>
          <w:lang w:eastAsia="en-US"/>
        </w:rPr>
        <w:t>130</w:t>
      </w:r>
      <w:r w:rsidRPr="000E2075">
        <w:rPr>
          <w:sz w:val="20"/>
          <w:szCs w:val="20"/>
        </w:rPr>
        <w:t xml:space="preserve"> investment funds. The total net asset value of the </w:t>
      </w:r>
      <w:r>
        <w:rPr>
          <w:sz w:val="20"/>
          <w:szCs w:val="20"/>
        </w:rPr>
        <w:t xml:space="preserve">managed </w:t>
      </w:r>
      <w:r w:rsidRPr="000E2075">
        <w:rPr>
          <w:sz w:val="20"/>
          <w:szCs w:val="20"/>
        </w:rPr>
        <w:t>funds on 31 December 2025 was €</w:t>
      </w:r>
      <w:r w:rsidRPr="00CF2C1C">
        <w:rPr>
          <w:sz w:val="20"/>
          <w:szCs w:val="20"/>
          <w:lang w:eastAsia="en-US"/>
        </w:rPr>
        <w:t>3</w:t>
      </w:r>
      <w:r>
        <w:rPr>
          <w:sz w:val="20"/>
          <w:szCs w:val="20"/>
          <w:lang w:eastAsia="en-US"/>
        </w:rPr>
        <w:t>,</w:t>
      </w:r>
      <w:r w:rsidRPr="00CF2C1C">
        <w:rPr>
          <w:sz w:val="20"/>
          <w:szCs w:val="20"/>
          <w:lang w:eastAsia="en-US"/>
        </w:rPr>
        <w:t xml:space="preserve">234 </w:t>
      </w:r>
      <w:r>
        <w:rPr>
          <w:sz w:val="20"/>
          <w:szCs w:val="20"/>
          <w:lang w:eastAsia="en-US"/>
        </w:rPr>
        <w:t>million</w:t>
      </w:r>
      <w:r>
        <w:rPr>
          <w:sz w:val="20"/>
          <w:szCs w:val="20"/>
        </w:rPr>
        <w:t>.</w:t>
      </w:r>
    </w:p>
    <w:p w14:paraId="03DD3A96" w14:textId="77777777" w:rsidR="00F95D22" w:rsidRPr="0085022A" w:rsidRDefault="00F95D22" w:rsidP="006262F7">
      <w:pPr>
        <w:pStyle w:val="AOHead2"/>
        <w:widowControl w:val="0"/>
        <w:tabs>
          <w:tab w:val="clear" w:pos="720"/>
        </w:tabs>
        <w:spacing w:before="120" w:after="120" w:line="26" w:lineRule="atLeast"/>
        <w:rPr>
          <w:sz w:val="20"/>
          <w:szCs w:val="20"/>
        </w:rPr>
      </w:pPr>
      <w:r w:rsidRPr="0085022A">
        <w:rPr>
          <w:sz w:val="20"/>
          <w:szCs w:val="20"/>
        </w:rPr>
        <w:t>Insurance</w:t>
      </w:r>
    </w:p>
    <w:p w14:paraId="4F549F7C" w14:textId="77777777" w:rsidR="00F95D22" w:rsidRPr="0085022A" w:rsidRDefault="00F95D22" w:rsidP="006262F7">
      <w:pPr>
        <w:pStyle w:val="Default"/>
        <w:keepNext/>
        <w:widowControl w:val="0"/>
        <w:spacing w:before="120" w:after="120" w:line="26" w:lineRule="atLeast"/>
        <w:rPr>
          <w:b/>
          <w:bCs/>
          <w:i/>
          <w:iCs/>
          <w:sz w:val="20"/>
          <w:szCs w:val="20"/>
        </w:rPr>
      </w:pPr>
      <w:r w:rsidRPr="0085022A">
        <w:rPr>
          <w:b/>
          <w:bCs/>
          <w:i/>
          <w:iCs/>
          <w:sz w:val="20"/>
          <w:szCs w:val="20"/>
        </w:rPr>
        <w:t>Legislation and Institutional Framework</w:t>
      </w:r>
    </w:p>
    <w:p w14:paraId="6E8D13EE" w14:textId="77777777" w:rsidR="002C612F" w:rsidRPr="0085022A" w:rsidRDefault="002C612F" w:rsidP="002C612F">
      <w:pPr>
        <w:pStyle w:val="Default"/>
        <w:keepNext/>
        <w:widowControl w:val="0"/>
        <w:spacing w:before="120" w:after="120" w:line="26" w:lineRule="atLeast"/>
        <w:jc w:val="both"/>
        <w:rPr>
          <w:sz w:val="20"/>
          <w:szCs w:val="20"/>
        </w:rPr>
      </w:pPr>
      <w:r w:rsidRPr="0085022A">
        <w:rPr>
          <w:sz w:val="20"/>
          <w:szCs w:val="20"/>
        </w:rPr>
        <w:t xml:space="preserve">Insurance companies conduct their activities in accordance with </w:t>
      </w:r>
      <w:r w:rsidRPr="00FB71BF">
        <w:rPr>
          <w:sz w:val="20"/>
          <w:szCs w:val="20"/>
        </w:rPr>
        <w:t xml:space="preserve">(i) </w:t>
      </w:r>
      <w:r w:rsidRPr="0085022A">
        <w:rPr>
          <w:sz w:val="20"/>
          <w:szCs w:val="20"/>
        </w:rPr>
        <w:t>Law 12/2017, of 22 June, on the regulation and supervision of insurance and reinsurance in the Principality of Andorra</w:t>
      </w:r>
      <w:r w:rsidRPr="00FB71BF">
        <w:rPr>
          <w:sz w:val="20"/>
          <w:szCs w:val="20"/>
        </w:rPr>
        <w:t xml:space="preserve"> ("</w:t>
      </w:r>
      <w:r w:rsidRPr="00AF0628">
        <w:rPr>
          <w:b/>
          <w:bCs/>
          <w:sz w:val="20"/>
          <w:szCs w:val="20"/>
        </w:rPr>
        <w:t>Law 12/2017</w:t>
      </w:r>
      <w:r w:rsidRPr="00FB71BF">
        <w:rPr>
          <w:sz w:val="20"/>
          <w:szCs w:val="20"/>
        </w:rPr>
        <w:t>")</w:t>
      </w:r>
      <w:r w:rsidRPr="0085022A">
        <w:rPr>
          <w:sz w:val="20"/>
          <w:szCs w:val="20"/>
        </w:rPr>
        <w:t xml:space="preserve">, </w:t>
      </w:r>
      <w:r w:rsidRPr="00FB71BF">
        <w:rPr>
          <w:sz w:val="20"/>
          <w:szCs w:val="20"/>
        </w:rPr>
        <w:t xml:space="preserve">(ii) the </w:t>
      </w:r>
      <w:r w:rsidRPr="0085022A">
        <w:rPr>
          <w:sz w:val="20"/>
          <w:szCs w:val="20"/>
        </w:rPr>
        <w:t>Regulation of 20 December 2017</w:t>
      </w:r>
      <w:r w:rsidRPr="00FB71BF">
        <w:rPr>
          <w:sz w:val="20"/>
          <w:szCs w:val="20"/>
        </w:rPr>
        <w:t xml:space="preserve"> implementing</w:t>
      </w:r>
      <w:r w:rsidRPr="0085022A">
        <w:rPr>
          <w:sz w:val="20"/>
          <w:szCs w:val="20"/>
        </w:rPr>
        <w:t xml:space="preserve"> Law 12/2017, </w:t>
      </w:r>
      <w:r w:rsidRPr="00FB71BF">
        <w:rPr>
          <w:sz w:val="20"/>
          <w:szCs w:val="20"/>
        </w:rPr>
        <w:t xml:space="preserve">(iii) </w:t>
      </w:r>
      <w:r w:rsidRPr="0085022A">
        <w:rPr>
          <w:sz w:val="20"/>
          <w:szCs w:val="20"/>
        </w:rPr>
        <w:t xml:space="preserve">the Regulation of 27 December 2017 on the development of the first final provision of Law 12/2017, and </w:t>
      </w:r>
      <w:r w:rsidRPr="00FB71BF">
        <w:rPr>
          <w:sz w:val="20"/>
          <w:szCs w:val="20"/>
        </w:rPr>
        <w:t xml:space="preserve">(iv) </w:t>
      </w:r>
      <w:r w:rsidRPr="0085022A">
        <w:rPr>
          <w:sz w:val="20"/>
          <w:szCs w:val="20"/>
        </w:rPr>
        <w:t>the Regulation of 8 May 2019 on the development of Law 12/2017.</w:t>
      </w:r>
    </w:p>
    <w:p w14:paraId="35429662" w14:textId="77777777" w:rsidR="002C612F" w:rsidRPr="0085022A" w:rsidRDefault="002C612F" w:rsidP="002C612F">
      <w:pPr>
        <w:pStyle w:val="Default"/>
        <w:spacing w:before="120" w:after="120" w:line="26" w:lineRule="atLeast"/>
        <w:jc w:val="both"/>
        <w:rPr>
          <w:sz w:val="20"/>
          <w:szCs w:val="20"/>
        </w:rPr>
      </w:pPr>
      <w:r w:rsidRPr="0085022A">
        <w:rPr>
          <w:sz w:val="20"/>
          <w:szCs w:val="20"/>
        </w:rPr>
        <w:t>Law 12/2017 incorporates the principles and standards of the International Association of Insurance Supervisors as well as Directive 2009/138/EC of the European Parliament and of the Council of 25 November 2009 on the taking-up and pursuit of the business of Insurance and Reinsurance.</w:t>
      </w:r>
    </w:p>
    <w:p w14:paraId="5690106E" w14:textId="77777777" w:rsidR="002C612F" w:rsidRDefault="002C612F" w:rsidP="002C612F">
      <w:pPr>
        <w:pStyle w:val="Default"/>
        <w:spacing w:before="120" w:after="120" w:line="26" w:lineRule="atLeast"/>
        <w:jc w:val="both"/>
        <w:rPr>
          <w:sz w:val="20"/>
          <w:szCs w:val="20"/>
        </w:rPr>
      </w:pPr>
      <w:r w:rsidRPr="00FB71BF">
        <w:rPr>
          <w:sz w:val="20"/>
          <w:szCs w:val="20"/>
        </w:rPr>
        <w:lastRenderedPageBreak/>
        <w:t>Law 12/2017</w:t>
      </w:r>
      <w:r w:rsidRPr="0085022A">
        <w:rPr>
          <w:sz w:val="20"/>
          <w:szCs w:val="20"/>
        </w:rPr>
        <w:t xml:space="preserve"> regulates (i) the </w:t>
      </w:r>
      <w:r w:rsidRPr="00FB71BF">
        <w:rPr>
          <w:sz w:val="20"/>
          <w:szCs w:val="20"/>
        </w:rPr>
        <w:t xml:space="preserve">access </w:t>
      </w:r>
      <w:r>
        <w:rPr>
          <w:sz w:val="20"/>
          <w:szCs w:val="20"/>
        </w:rPr>
        <w:t xml:space="preserve">regime </w:t>
      </w:r>
      <w:r w:rsidRPr="00FB71BF">
        <w:rPr>
          <w:sz w:val="20"/>
          <w:szCs w:val="20"/>
        </w:rPr>
        <w:t xml:space="preserve">to the </w:t>
      </w:r>
      <w:r w:rsidRPr="0085022A">
        <w:rPr>
          <w:sz w:val="20"/>
          <w:szCs w:val="20"/>
        </w:rPr>
        <w:t xml:space="preserve">insurance </w:t>
      </w:r>
      <w:r w:rsidRPr="00FB71BF">
        <w:rPr>
          <w:sz w:val="20"/>
          <w:szCs w:val="20"/>
        </w:rPr>
        <w:t xml:space="preserve">and reinsurance activity and </w:t>
      </w:r>
      <w:r w:rsidRPr="0085022A">
        <w:rPr>
          <w:sz w:val="20"/>
          <w:szCs w:val="20"/>
        </w:rPr>
        <w:t xml:space="preserve">the </w:t>
      </w:r>
      <w:r w:rsidRPr="00FB71BF">
        <w:rPr>
          <w:sz w:val="20"/>
          <w:szCs w:val="20"/>
        </w:rPr>
        <w:t>conditions for its exercise</w:t>
      </w:r>
      <w:r w:rsidRPr="0085022A">
        <w:rPr>
          <w:sz w:val="20"/>
          <w:szCs w:val="20"/>
        </w:rPr>
        <w:t>, (</w:t>
      </w:r>
      <w:r w:rsidRPr="00FB71BF">
        <w:rPr>
          <w:sz w:val="20"/>
          <w:szCs w:val="20"/>
        </w:rPr>
        <w:t>ii</w:t>
      </w:r>
      <w:r w:rsidRPr="0085022A">
        <w:rPr>
          <w:sz w:val="20"/>
          <w:szCs w:val="20"/>
        </w:rPr>
        <w:t xml:space="preserve">) </w:t>
      </w:r>
      <w:r w:rsidRPr="00FB71BF">
        <w:rPr>
          <w:sz w:val="20"/>
          <w:szCs w:val="20"/>
        </w:rPr>
        <w:t>the corporate governance</w:t>
      </w:r>
      <w:r w:rsidRPr="0085022A">
        <w:rPr>
          <w:sz w:val="20"/>
          <w:szCs w:val="20"/>
        </w:rPr>
        <w:t xml:space="preserve">, </w:t>
      </w:r>
      <w:r w:rsidRPr="00FB71BF">
        <w:rPr>
          <w:sz w:val="20"/>
          <w:szCs w:val="20"/>
        </w:rPr>
        <w:t xml:space="preserve">solvency, risk management </w:t>
      </w:r>
      <w:r w:rsidRPr="0085022A">
        <w:rPr>
          <w:sz w:val="20"/>
          <w:szCs w:val="20"/>
        </w:rPr>
        <w:t xml:space="preserve">and </w:t>
      </w:r>
      <w:r w:rsidRPr="00FB71BF">
        <w:rPr>
          <w:sz w:val="20"/>
          <w:szCs w:val="20"/>
        </w:rPr>
        <w:t>internal control regime</w:t>
      </w:r>
      <w:r w:rsidRPr="0085022A">
        <w:rPr>
          <w:sz w:val="20"/>
          <w:szCs w:val="20"/>
        </w:rPr>
        <w:t>, (</w:t>
      </w:r>
      <w:r w:rsidRPr="00FB71BF">
        <w:rPr>
          <w:sz w:val="20"/>
          <w:szCs w:val="20"/>
        </w:rPr>
        <w:t>iii</w:t>
      </w:r>
      <w:r w:rsidRPr="0085022A">
        <w:rPr>
          <w:sz w:val="20"/>
          <w:szCs w:val="20"/>
        </w:rPr>
        <w:t xml:space="preserve">) the </w:t>
      </w:r>
      <w:r w:rsidRPr="00FB71BF">
        <w:rPr>
          <w:sz w:val="20"/>
          <w:szCs w:val="20"/>
        </w:rPr>
        <w:t xml:space="preserve">supervisory </w:t>
      </w:r>
      <w:r w:rsidRPr="0085022A">
        <w:rPr>
          <w:sz w:val="20"/>
          <w:szCs w:val="20"/>
        </w:rPr>
        <w:t xml:space="preserve">and </w:t>
      </w:r>
      <w:r w:rsidRPr="00FB71BF">
        <w:rPr>
          <w:sz w:val="20"/>
          <w:szCs w:val="20"/>
        </w:rPr>
        <w:t xml:space="preserve">oversight powers of </w:t>
      </w:r>
      <w:r w:rsidRPr="0085022A">
        <w:rPr>
          <w:sz w:val="20"/>
          <w:szCs w:val="20"/>
        </w:rPr>
        <w:t xml:space="preserve">the Insurance and Reinsurance Supervisory Authority, </w:t>
      </w:r>
      <w:r w:rsidRPr="00FB71BF">
        <w:rPr>
          <w:sz w:val="20"/>
          <w:szCs w:val="20"/>
        </w:rPr>
        <w:t>including</w:t>
      </w:r>
      <w:r w:rsidRPr="0085022A">
        <w:rPr>
          <w:sz w:val="20"/>
          <w:szCs w:val="20"/>
        </w:rPr>
        <w:t xml:space="preserve"> the </w:t>
      </w:r>
      <w:r w:rsidRPr="00FB71BF">
        <w:rPr>
          <w:sz w:val="20"/>
          <w:szCs w:val="20"/>
        </w:rPr>
        <w:t>application</w:t>
      </w:r>
      <w:r w:rsidRPr="0085022A">
        <w:rPr>
          <w:sz w:val="20"/>
          <w:szCs w:val="20"/>
        </w:rPr>
        <w:t xml:space="preserve"> of </w:t>
      </w:r>
      <w:r w:rsidRPr="00FB71BF">
        <w:rPr>
          <w:sz w:val="20"/>
          <w:szCs w:val="20"/>
        </w:rPr>
        <w:t>special control measures</w:t>
      </w:r>
      <w:r w:rsidRPr="0085022A">
        <w:rPr>
          <w:sz w:val="20"/>
          <w:szCs w:val="20"/>
        </w:rPr>
        <w:t>, and (</w:t>
      </w:r>
      <w:r w:rsidRPr="00FB71BF">
        <w:rPr>
          <w:sz w:val="20"/>
          <w:szCs w:val="20"/>
        </w:rPr>
        <w:t>iv</w:t>
      </w:r>
      <w:r w:rsidRPr="0085022A">
        <w:rPr>
          <w:sz w:val="20"/>
          <w:szCs w:val="20"/>
        </w:rPr>
        <w:t xml:space="preserve">) </w:t>
      </w:r>
      <w:r w:rsidRPr="00FB71BF">
        <w:rPr>
          <w:sz w:val="20"/>
          <w:szCs w:val="20"/>
        </w:rPr>
        <w:t xml:space="preserve">the </w:t>
      </w:r>
      <w:r w:rsidRPr="0085022A">
        <w:rPr>
          <w:sz w:val="20"/>
          <w:szCs w:val="20"/>
        </w:rPr>
        <w:t xml:space="preserve">penalty </w:t>
      </w:r>
      <w:r w:rsidRPr="00FB71BF">
        <w:rPr>
          <w:sz w:val="20"/>
          <w:szCs w:val="20"/>
        </w:rPr>
        <w:t>regime</w:t>
      </w:r>
      <w:r w:rsidRPr="0085022A">
        <w:rPr>
          <w:sz w:val="20"/>
          <w:szCs w:val="20"/>
        </w:rPr>
        <w:t>.</w:t>
      </w:r>
    </w:p>
    <w:p w14:paraId="6FD33C33" w14:textId="77777777" w:rsidR="002C612F" w:rsidRPr="002833D7" w:rsidRDefault="002C612F" w:rsidP="002C612F">
      <w:pPr>
        <w:pStyle w:val="Default"/>
        <w:spacing w:before="120" w:after="120" w:line="26" w:lineRule="atLeast"/>
        <w:jc w:val="both"/>
        <w:rPr>
          <w:sz w:val="20"/>
          <w:szCs w:val="20"/>
        </w:rPr>
      </w:pPr>
      <w:r w:rsidRPr="002833D7">
        <w:rPr>
          <w:sz w:val="20"/>
          <w:szCs w:val="20"/>
        </w:rPr>
        <w:t xml:space="preserve">As part </w:t>
      </w:r>
      <w:r w:rsidRPr="00FB71BF">
        <w:rPr>
          <w:sz w:val="20"/>
          <w:szCs w:val="20"/>
        </w:rPr>
        <w:t>of</w:t>
      </w:r>
      <w:r w:rsidRPr="002833D7">
        <w:rPr>
          <w:sz w:val="20"/>
          <w:szCs w:val="20"/>
        </w:rPr>
        <w:t xml:space="preserve"> the ongoing modernisation of the Andorran </w:t>
      </w:r>
      <w:r w:rsidRPr="00FB71BF">
        <w:rPr>
          <w:sz w:val="20"/>
          <w:szCs w:val="20"/>
        </w:rPr>
        <w:t xml:space="preserve">insurance </w:t>
      </w:r>
      <w:r w:rsidRPr="002833D7">
        <w:rPr>
          <w:sz w:val="20"/>
          <w:szCs w:val="20"/>
        </w:rPr>
        <w:t>sector, Law 29/2025</w:t>
      </w:r>
      <w:r w:rsidRPr="00FB71BF">
        <w:rPr>
          <w:sz w:val="20"/>
          <w:szCs w:val="20"/>
        </w:rPr>
        <w:t>,</w:t>
      </w:r>
      <w:r w:rsidRPr="002833D7">
        <w:rPr>
          <w:sz w:val="20"/>
          <w:szCs w:val="20"/>
        </w:rPr>
        <w:t xml:space="preserve"> of 11 December</w:t>
      </w:r>
      <w:r w:rsidRPr="00FB71BF">
        <w:rPr>
          <w:sz w:val="20"/>
          <w:szCs w:val="20"/>
        </w:rPr>
        <w:t>,</w:t>
      </w:r>
      <w:r w:rsidRPr="002833D7">
        <w:rPr>
          <w:sz w:val="20"/>
          <w:szCs w:val="20"/>
        </w:rPr>
        <w:t xml:space="preserve"> on insurance and reinsurance contracts</w:t>
      </w:r>
      <w:r w:rsidRPr="00FB71BF">
        <w:rPr>
          <w:sz w:val="20"/>
          <w:szCs w:val="20"/>
        </w:rPr>
        <w:t xml:space="preserve"> ("</w:t>
      </w:r>
      <w:r w:rsidRPr="00AF0628">
        <w:rPr>
          <w:b/>
          <w:bCs/>
          <w:sz w:val="20"/>
          <w:szCs w:val="20"/>
        </w:rPr>
        <w:t>Law 29/2025</w:t>
      </w:r>
      <w:r w:rsidRPr="00FB71BF">
        <w:rPr>
          <w:sz w:val="20"/>
          <w:szCs w:val="20"/>
        </w:rPr>
        <w:t>")</w:t>
      </w:r>
      <w:r w:rsidRPr="002833D7">
        <w:rPr>
          <w:sz w:val="20"/>
          <w:szCs w:val="20"/>
        </w:rPr>
        <w:t>, was published in the Official Gazette of the Principality of Andorra on 14 January 2026. Law 29/2025 enters into force on 14 January 2027, allowing the sector to adapt to the new regulatory framework. The law aligns the contractual regime applicable to insurance and reinsurance with comparative legal standards, while adapting it to the specificities of the Principality of Andorra.</w:t>
      </w:r>
    </w:p>
    <w:p w14:paraId="15B9747B" w14:textId="77777777" w:rsidR="002C612F" w:rsidRPr="002833D7" w:rsidRDefault="002C612F" w:rsidP="002C612F">
      <w:pPr>
        <w:pStyle w:val="Default"/>
        <w:spacing w:before="120" w:after="120" w:line="26" w:lineRule="atLeast"/>
        <w:jc w:val="both"/>
        <w:rPr>
          <w:sz w:val="20"/>
          <w:szCs w:val="20"/>
        </w:rPr>
      </w:pPr>
      <w:r w:rsidRPr="002833D7">
        <w:rPr>
          <w:sz w:val="20"/>
          <w:szCs w:val="20"/>
        </w:rPr>
        <w:t xml:space="preserve">The law regulates, inter alia: (i) the scope, object, and applicable law of insurance and reinsurance contracts; (ii) pre-contractual information duties and transparency requirements; (iii) the content, modification, renewal, and termination of insurance contracts; (iv) the rights and obligations of insurers, policyholders, insured persons, and beneficiaries; (v) risk assessment and the consequences of risk aggravation or reduction; (vi) damage insurance, including claims handling, indemnification, subrogation, and direct actions against insurers; (vii) personal insurance, including life, accident, health, and healthcare assistance insurance; and (viii) the disciplinary and sanctioning regime applicable to insurance intermediaries. </w:t>
      </w:r>
    </w:p>
    <w:p w14:paraId="06B64138" w14:textId="77777777" w:rsidR="002C612F" w:rsidRPr="0085022A" w:rsidRDefault="002C612F" w:rsidP="002C612F">
      <w:pPr>
        <w:pStyle w:val="Default"/>
        <w:spacing w:before="120" w:after="120" w:line="26" w:lineRule="atLeast"/>
        <w:jc w:val="both"/>
        <w:rPr>
          <w:sz w:val="20"/>
          <w:szCs w:val="20"/>
        </w:rPr>
      </w:pPr>
      <w:r w:rsidRPr="002833D7">
        <w:rPr>
          <w:sz w:val="20"/>
          <w:szCs w:val="20"/>
        </w:rPr>
        <w:t xml:space="preserve">In addition, Law 29/2025 </w:t>
      </w:r>
      <w:r w:rsidRPr="00FB71BF">
        <w:rPr>
          <w:sz w:val="20"/>
          <w:szCs w:val="20"/>
        </w:rPr>
        <w:t xml:space="preserve">includes a </w:t>
      </w:r>
      <w:r w:rsidRPr="002833D7">
        <w:rPr>
          <w:sz w:val="20"/>
          <w:szCs w:val="20"/>
        </w:rPr>
        <w:t xml:space="preserve">transitional </w:t>
      </w:r>
      <w:r w:rsidRPr="00FB71BF">
        <w:rPr>
          <w:sz w:val="20"/>
          <w:szCs w:val="20"/>
        </w:rPr>
        <w:t xml:space="preserve">provision governing the adaptation of </w:t>
      </w:r>
      <w:r w:rsidRPr="002833D7">
        <w:rPr>
          <w:sz w:val="20"/>
          <w:szCs w:val="20"/>
        </w:rPr>
        <w:t>existing insurance contracts</w:t>
      </w:r>
      <w:r w:rsidRPr="00FB71BF">
        <w:rPr>
          <w:sz w:val="20"/>
          <w:szCs w:val="20"/>
        </w:rPr>
        <w:t xml:space="preserve">, repeals the articles that remained pending from the Law regulating the activities of insurance companies of 11 May 1989 </w:t>
      </w:r>
      <w:r w:rsidRPr="002833D7">
        <w:rPr>
          <w:sz w:val="20"/>
          <w:szCs w:val="20"/>
        </w:rPr>
        <w:t xml:space="preserve">and </w:t>
      </w:r>
      <w:r w:rsidRPr="00FB71BF">
        <w:rPr>
          <w:sz w:val="20"/>
          <w:szCs w:val="20"/>
        </w:rPr>
        <w:t xml:space="preserve">Article 101 of the Regulation implementing Law 12/2017 relating to information duties in respect of life </w:t>
      </w:r>
      <w:r w:rsidRPr="002833D7">
        <w:rPr>
          <w:sz w:val="20"/>
          <w:szCs w:val="20"/>
        </w:rPr>
        <w:t xml:space="preserve">insurance contracts, </w:t>
      </w:r>
      <w:r w:rsidRPr="00FB71BF">
        <w:rPr>
          <w:sz w:val="20"/>
          <w:szCs w:val="20"/>
        </w:rPr>
        <w:t>and amends</w:t>
      </w:r>
      <w:r w:rsidRPr="002833D7">
        <w:rPr>
          <w:sz w:val="20"/>
          <w:szCs w:val="20"/>
        </w:rPr>
        <w:t xml:space="preserve"> Law 12/2017 to ensure adequate supervisory and sanctioning powers for the competent authority.</w:t>
      </w:r>
    </w:p>
    <w:p w14:paraId="4A444A47" w14:textId="509BFF11" w:rsidR="00F95D22" w:rsidRPr="0085022A" w:rsidRDefault="00F95D22" w:rsidP="00E03EE2">
      <w:pPr>
        <w:pStyle w:val="Default"/>
        <w:spacing w:before="120" w:after="120" w:line="26" w:lineRule="atLeast"/>
        <w:rPr>
          <w:b/>
          <w:bCs/>
          <w:i/>
          <w:iCs/>
          <w:sz w:val="20"/>
          <w:szCs w:val="20"/>
        </w:rPr>
      </w:pPr>
      <w:r w:rsidRPr="0085022A">
        <w:rPr>
          <w:b/>
          <w:bCs/>
          <w:i/>
          <w:iCs/>
          <w:sz w:val="20"/>
          <w:szCs w:val="20"/>
        </w:rPr>
        <w:t>Insurance Market and Supervision</w:t>
      </w:r>
    </w:p>
    <w:p w14:paraId="0B950D5D" w14:textId="77777777" w:rsidR="002C612F" w:rsidRPr="0085022A" w:rsidRDefault="002C612F" w:rsidP="002C612F">
      <w:pPr>
        <w:pStyle w:val="Default"/>
        <w:spacing w:before="120" w:after="120" w:line="26" w:lineRule="atLeast"/>
        <w:jc w:val="both"/>
        <w:rPr>
          <w:sz w:val="20"/>
          <w:szCs w:val="20"/>
        </w:rPr>
      </w:pPr>
      <w:bookmarkStart w:id="159" w:name="_Hlk63858642"/>
      <w:bookmarkEnd w:id="156"/>
      <w:r w:rsidRPr="00DD1343">
        <w:rPr>
          <w:sz w:val="20"/>
          <w:szCs w:val="20"/>
        </w:rPr>
        <w:t xml:space="preserve">As </w:t>
      </w:r>
      <w:r>
        <w:rPr>
          <w:sz w:val="20"/>
          <w:szCs w:val="20"/>
        </w:rPr>
        <w:t>of</w:t>
      </w:r>
      <w:r w:rsidRPr="00DD1343">
        <w:rPr>
          <w:sz w:val="20"/>
          <w:szCs w:val="20"/>
        </w:rPr>
        <w:t xml:space="preserve"> December 2025</w:t>
      </w:r>
      <w:r w:rsidRPr="0085022A">
        <w:rPr>
          <w:sz w:val="20"/>
          <w:szCs w:val="20"/>
        </w:rPr>
        <w:t xml:space="preserve">, </w:t>
      </w:r>
      <w:r w:rsidRPr="00DD1343">
        <w:rPr>
          <w:sz w:val="20"/>
          <w:szCs w:val="20"/>
        </w:rPr>
        <w:t xml:space="preserve">there were 23 </w:t>
      </w:r>
      <w:r w:rsidRPr="0085022A">
        <w:rPr>
          <w:sz w:val="20"/>
          <w:szCs w:val="20"/>
        </w:rPr>
        <w:t xml:space="preserve">insurance companies authorised to </w:t>
      </w:r>
      <w:r w:rsidRPr="00DD1343">
        <w:rPr>
          <w:sz w:val="20"/>
          <w:szCs w:val="20"/>
        </w:rPr>
        <w:t xml:space="preserve">operate </w:t>
      </w:r>
      <w:r w:rsidRPr="0085022A">
        <w:rPr>
          <w:sz w:val="20"/>
          <w:szCs w:val="20"/>
        </w:rPr>
        <w:t>in the Principality</w:t>
      </w:r>
      <w:r w:rsidRPr="00DD1343">
        <w:rPr>
          <w:sz w:val="20"/>
          <w:szCs w:val="20"/>
        </w:rPr>
        <w:t xml:space="preserve"> of Andorra</w:t>
      </w:r>
      <w:r w:rsidRPr="0085022A">
        <w:rPr>
          <w:sz w:val="20"/>
          <w:szCs w:val="20"/>
        </w:rPr>
        <w:t xml:space="preserve">, </w:t>
      </w:r>
      <w:r w:rsidRPr="00DD1343">
        <w:rPr>
          <w:sz w:val="20"/>
          <w:szCs w:val="20"/>
        </w:rPr>
        <w:t>12 of which were</w:t>
      </w:r>
      <w:r w:rsidRPr="0085022A">
        <w:rPr>
          <w:sz w:val="20"/>
          <w:szCs w:val="20"/>
        </w:rPr>
        <w:t xml:space="preserve"> foreign </w:t>
      </w:r>
      <w:r w:rsidRPr="00DD1343">
        <w:rPr>
          <w:sz w:val="20"/>
          <w:szCs w:val="20"/>
        </w:rPr>
        <w:t>insurance companies with a</w:t>
      </w:r>
      <w:r w:rsidRPr="0085022A">
        <w:rPr>
          <w:sz w:val="20"/>
          <w:szCs w:val="20"/>
        </w:rPr>
        <w:t xml:space="preserve"> market </w:t>
      </w:r>
      <w:r w:rsidRPr="00DD1343">
        <w:rPr>
          <w:sz w:val="20"/>
          <w:szCs w:val="20"/>
        </w:rPr>
        <w:t>share of 25</w:t>
      </w:r>
      <w:r w:rsidRPr="0085022A">
        <w:rPr>
          <w:sz w:val="20"/>
          <w:szCs w:val="20"/>
        </w:rPr>
        <w:t>%.</w:t>
      </w:r>
    </w:p>
    <w:p w14:paraId="702E689F" w14:textId="77777777" w:rsidR="002C612F" w:rsidRPr="0085022A" w:rsidRDefault="002C612F" w:rsidP="002C612F">
      <w:pPr>
        <w:pStyle w:val="Default"/>
        <w:spacing w:before="120" w:after="120" w:line="26" w:lineRule="atLeast"/>
        <w:jc w:val="both"/>
        <w:rPr>
          <w:sz w:val="20"/>
          <w:szCs w:val="20"/>
        </w:rPr>
      </w:pPr>
      <w:r w:rsidRPr="0085022A">
        <w:rPr>
          <w:sz w:val="20"/>
          <w:szCs w:val="20"/>
        </w:rPr>
        <w:t xml:space="preserve">As </w:t>
      </w:r>
      <w:r w:rsidRPr="00DD1343">
        <w:rPr>
          <w:sz w:val="20"/>
          <w:szCs w:val="20"/>
        </w:rPr>
        <w:t>at</w:t>
      </w:r>
      <w:r w:rsidRPr="0085022A">
        <w:rPr>
          <w:sz w:val="20"/>
          <w:szCs w:val="20"/>
        </w:rPr>
        <w:t xml:space="preserve"> 31 December 202</w:t>
      </w:r>
      <w:r>
        <w:rPr>
          <w:sz w:val="20"/>
          <w:szCs w:val="20"/>
        </w:rPr>
        <w:t>5</w:t>
      </w:r>
      <w:r w:rsidRPr="0085022A">
        <w:rPr>
          <w:sz w:val="20"/>
          <w:szCs w:val="20"/>
        </w:rPr>
        <w:t xml:space="preserve">, there were </w:t>
      </w:r>
      <w:r w:rsidRPr="00DD1343">
        <w:rPr>
          <w:sz w:val="20"/>
          <w:szCs w:val="20"/>
        </w:rPr>
        <w:t xml:space="preserve">86 </w:t>
      </w:r>
      <w:r w:rsidRPr="0085022A">
        <w:rPr>
          <w:sz w:val="20"/>
          <w:szCs w:val="20"/>
        </w:rPr>
        <w:t>insurance intermediaries</w:t>
      </w:r>
      <w:r w:rsidRPr="00DD1343">
        <w:rPr>
          <w:sz w:val="20"/>
          <w:szCs w:val="20"/>
        </w:rPr>
        <w:t xml:space="preserve"> registered in the AFA’s register </w:t>
      </w:r>
      <w:r w:rsidRPr="0085022A">
        <w:rPr>
          <w:sz w:val="20"/>
          <w:szCs w:val="20"/>
        </w:rPr>
        <w:t xml:space="preserve">of </w:t>
      </w:r>
      <w:r w:rsidRPr="00DD1343">
        <w:rPr>
          <w:sz w:val="20"/>
          <w:szCs w:val="20"/>
        </w:rPr>
        <w:t xml:space="preserve">intermediaries, of which 68 were </w:t>
      </w:r>
      <w:r w:rsidRPr="0085022A">
        <w:rPr>
          <w:sz w:val="20"/>
          <w:szCs w:val="20"/>
        </w:rPr>
        <w:t xml:space="preserve">insurance brokers and </w:t>
      </w:r>
      <w:r w:rsidRPr="00DD1343">
        <w:rPr>
          <w:sz w:val="20"/>
          <w:szCs w:val="20"/>
        </w:rPr>
        <w:t>18 were</w:t>
      </w:r>
      <w:r w:rsidRPr="0085022A">
        <w:rPr>
          <w:sz w:val="20"/>
          <w:szCs w:val="20"/>
        </w:rPr>
        <w:t xml:space="preserve"> insurance agents. Insurance brokers </w:t>
      </w:r>
      <w:r w:rsidRPr="00DD1343">
        <w:rPr>
          <w:sz w:val="20"/>
          <w:szCs w:val="20"/>
        </w:rPr>
        <w:t xml:space="preserve">carry out their activity on their own behalf, while insurance agents are linked to an insurance company </w:t>
      </w:r>
      <w:r w:rsidRPr="0085022A">
        <w:rPr>
          <w:sz w:val="20"/>
          <w:szCs w:val="20"/>
        </w:rPr>
        <w:t>by means of an agency agreement</w:t>
      </w:r>
      <w:r w:rsidRPr="00DD1343">
        <w:rPr>
          <w:sz w:val="20"/>
          <w:szCs w:val="20"/>
        </w:rPr>
        <w:t xml:space="preserve"> and act</w:t>
      </w:r>
      <w:r w:rsidRPr="0085022A">
        <w:rPr>
          <w:sz w:val="20"/>
          <w:szCs w:val="20"/>
        </w:rPr>
        <w:t xml:space="preserve"> under the responsibility of </w:t>
      </w:r>
      <w:r w:rsidRPr="00DD1343">
        <w:rPr>
          <w:sz w:val="20"/>
          <w:szCs w:val="20"/>
        </w:rPr>
        <w:t xml:space="preserve">that </w:t>
      </w:r>
      <w:r w:rsidRPr="0085022A">
        <w:rPr>
          <w:sz w:val="20"/>
          <w:szCs w:val="20"/>
        </w:rPr>
        <w:t>company.</w:t>
      </w:r>
    </w:p>
    <w:p w14:paraId="3F7092AC" w14:textId="77777777" w:rsidR="002C612F" w:rsidRPr="0085022A" w:rsidRDefault="002C612F" w:rsidP="002C612F">
      <w:pPr>
        <w:pStyle w:val="Default"/>
        <w:spacing w:before="120" w:after="120" w:line="26" w:lineRule="atLeast"/>
        <w:jc w:val="both"/>
        <w:rPr>
          <w:sz w:val="20"/>
          <w:szCs w:val="20"/>
        </w:rPr>
      </w:pPr>
      <w:r w:rsidRPr="0085022A">
        <w:rPr>
          <w:sz w:val="20"/>
          <w:szCs w:val="20"/>
        </w:rPr>
        <w:t xml:space="preserve">Insurance penetration (measured as the ratio of gross written premiums to GDP) at the end of </w:t>
      </w:r>
      <w:r w:rsidRPr="00DD1343">
        <w:rPr>
          <w:sz w:val="20"/>
          <w:szCs w:val="20"/>
        </w:rPr>
        <w:t>2025</w:t>
      </w:r>
      <w:r w:rsidRPr="0085022A">
        <w:rPr>
          <w:sz w:val="20"/>
          <w:szCs w:val="20"/>
        </w:rPr>
        <w:t xml:space="preserve"> was </w:t>
      </w:r>
      <w:r w:rsidRPr="00DD1343">
        <w:rPr>
          <w:sz w:val="20"/>
          <w:szCs w:val="20"/>
        </w:rPr>
        <w:t>5</w:t>
      </w:r>
      <w:r w:rsidRPr="0085022A">
        <w:rPr>
          <w:sz w:val="20"/>
          <w:szCs w:val="20"/>
        </w:rPr>
        <w:t>.</w:t>
      </w:r>
      <w:r w:rsidRPr="00DD1343">
        <w:rPr>
          <w:sz w:val="20"/>
          <w:szCs w:val="20"/>
        </w:rPr>
        <w:t>8</w:t>
      </w:r>
      <w:r w:rsidRPr="0085022A">
        <w:rPr>
          <w:sz w:val="20"/>
          <w:szCs w:val="20"/>
        </w:rPr>
        <w:t>%, and insurance density (measured as the total amount of gross written premiums divided by total population) was €2,</w:t>
      </w:r>
      <w:r w:rsidRPr="00DD1343">
        <w:rPr>
          <w:sz w:val="20"/>
          <w:szCs w:val="20"/>
        </w:rPr>
        <w:t>577</w:t>
      </w:r>
      <w:r w:rsidRPr="0085022A">
        <w:rPr>
          <w:sz w:val="20"/>
          <w:szCs w:val="20"/>
        </w:rPr>
        <w:t xml:space="preserve">. The insurance sector is characterised by its </w:t>
      </w:r>
      <w:r w:rsidRPr="00DD1343">
        <w:rPr>
          <w:sz w:val="20"/>
          <w:szCs w:val="20"/>
        </w:rPr>
        <w:t>financial strength and the predominance of bancassurance as the main distribution channel.</w:t>
      </w:r>
    </w:p>
    <w:p w14:paraId="5CB7B483" w14:textId="77777777" w:rsidR="002C612F" w:rsidRPr="0085022A" w:rsidRDefault="002C612F" w:rsidP="002C612F">
      <w:pPr>
        <w:spacing w:after="0"/>
        <w:jc w:val="left"/>
        <w:rPr>
          <w:rFonts w:eastAsiaTheme="minorHAnsi"/>
          <w:b/>
          <w:caps/>
          <w:kern w:val="28"/>
          <w:szCs w:val="20"/>
          <w:lang w:eastAsia="en-US" w:bidi="ar-SA"/>
        </w:rPr>
      </w:pPr>
      <w:r w:rsidRPr="0085022A">
        <w:rPr>
          <w:szCs w:val="20"/>
        </w:rPr>
        <w:br w:type="page"/>
      </w:r>
    </w:p>
    <w:p w14:paraId="3D98B03B" w14:textId="0A892154" w:rsidR="006B4761" w:rsidRPr="0085022A" w:rsidRDefault="006B4761">
      <w:pPr>
        <w:spacing w:after="0"/>
        <w:jc w:val="left"/>
        <w:rPr>
          <w:rFonts w:eastAsiaTheme="minorHAnsi"/>
          <w:b/>
          <w:caps/>
          <w:kern w:val="28"/>
          <w:szCs w:val="20"/>
          <w:lang w:eastAsia="en-US" w:bidi="ar-SA"/>
        </w:rPr>
      </w:pPr>
    </w:p>
    <w:p w14:paraId="3270FC0B" w14:textId="16414EB1" w:rsidR="00F95D22" w:rsidRPr="0085022A" w:rsidRDefault="00F95D22" w:rsidP="00054EAE">
      <w:pPr>
        <w:pStyle w:val="Title1"/>
        <w:pageBreakBefore w:val="0"/>
        <w:widowControl w:val="0"/>
        <w:spacing w:before="120" w:after="120" w:line="26" w:lineRule="atLeast"/>
        <w:outlineLvl w:val="0"/>
        <w:rPr>
          <w:rFonts w:ascii="Times New Roman" w:hAnsi="Times New Roman" w:cs="Times New Roman"/>
          <w:szCs w:val="20"/>
        </w:rPr>
      </w:pPr>
      <w:bookmarkStart w:id="160" w:name="_Toc234422886"/>
      <w:bookmarkStart w:id="161" w:name="_Toc235094391"/>
      <w:r w:rsidRPr="0085022A">
        <w:rPr>
          <w:rFonts w:ascii="Times New Roman" w:hAnsi="Times New Roman" w:cs="Times New Roman"/>
          <w:szCs w:val="20"/>
        </w:rPr>
        <w:t>PUBLIC FINANCE</w:t>
      </w:r>
      <w:bookmarkEnd w:id="160"/>
      <w:bookmarkEnd w:id="161"/>
    </w:p>
    <w:bookmarkEnd w:id="159"/>
    <w:p w14:paraId="1CC55CAB" w14:textId="77777777" w:rsidR="00F95D22" w:rsidRPr="0085022A" w:rsidRDefault="00F95D22" w:rsidP="00E03EE2">
      <w:pPr>
        <w:pStyle w:val="AOHead2"/>
        <w:tabs>
          <w:tab w:val="clear" w:pos="720"/>
        </w:tabs>
        <w:spacing w:before="120" w:after="120" w:line="26" w:lineRule="atLeast"/>
        <w:rPr>
          <w:sz w:val="20"/>
          <w:szCs w:val="20"/>
        </w:rPr>
      </w:pPr>
      <w:r w:rsidRPr="0085022A">
        <w:rPr>
          <w:sz w:val="20"/>
          <w:szCs w:val="20"/>
        </w:rPr>
        <w:t xml:space="preserve">The Principality of Andorra Budget and Financial Information </w:t>
      </w:r>
    </w:p>
    <w:p w14:paraId="5A80DE17" w14:textId="77777777" w:rsidR="00F95D22" w:rsidRPr="0085022A" w:rsidRDefault="00F95D22" w:rsidP="00E03EE2">
      <w:pPr>
        <w:pStyle w:val="AODocTxtL1"/>
        <w:spacing w:before="120" w:after="120" w:line="26" w:lineRule="atLeast"/>
        <w:ind w:left="0"/>
        <w:rPr>
          <w:bCs/>
          <w:iCs/>
          <w:sz w:val="20"/>
          <w:szCs w:val="20"/>
        </w:rPr>
      </w:pPr>
      <w:r w:rsidRPr="0085022A">
        <w:rPr>
          <w:bCs/>
          <w:iCs/>
          <w:sz w:val="20"/>
          <w:szCs w:val="20"/>
        </w:rPr>
        <w:t>The budgeting process in Andorra is based on the Constitution of the Principality of Andorra, the General Budget Law and the Sustainability of Public Finances and Budgetary and Fiscal Stability Law and its subsequent amendments, respectively.</w:t>
      </w:r>
    </w:p>
    <w:p w14:paraId="1CD50D9F" w14:textId="77777777" w:rsidR="00F95D22" w:rsidRPr="0085022A" w:rsidRDefault="00F95D22" w:rsidP="00E03EE2">
      <w:pPr>
        <w:pStyle w:val="AODocTxtL1"/>
        <w:spacing w:before="120" w:after="120" w:line="26" w:lineRule="atLeast"/>
        <w:ind w:left="0"/>
        <w:rPr>
          <w:bCs/>
          <w:iCs/>
          <w:sz w:val="20"/>
          <w:szCs w:val="20"/>
        </w:rPr>
      </w:pPr>
      <w:r w:rsidRPr="0085022A">
        <w:rPr>
          <w:bCs/>
          <w:iCs/>
          <w:sz w:val="20"/>
          <w:szCs w:val="20"/>
        </w:rPr>
        <w:t>The purpose of the General Budget Law is to determine the forecast for the income and the maximum obligations the Administration may accept, as well as to indicate the criteria for the execution of the budget. The General Budget Law also includes a number of permanent amendments of different legal regulations related to public finances, the public service and the economic activity of the public sector.</w:t>
      </w:r>
    </w:p>
    <w:p w14:paraId="34784A81" w14:textId="7F22EEE7" w:rsidR="00F95D22" w:rsidRPr="0085022A" w:rsidRDefault="00F95D22" w:rsidP="00E03EE2">
      <w:pPr>
        <w:pStyle w:val="AODocTxtL1"/>
        <w:spacing w:before="120" w:after="120" w:line="26" w:lineRule="atLeast"/>
        <w:ind w:left="0"/>
        <w:rPr>
          <w:bCs/>
          <w:iCs/>
          <w:sz w:val="20"/>
          <w:szCs w:val="20"/>
        </w:rPr>
      </w:pPr>
      <w:r w:rsidRPr="0085022A">
        <w:rPr>
          <w:bCs/>
          <w:iCs/>
          <w:sz w:val="20"/>
          <w:szCs w:val="20"/>
        </w:rPr>
        <w:t xml:space="preserve">The General Budget Law sets out the obligations that can be </w:t>
      </w:r>
      <w:r w:rsidR="00FC35F9">
        <w:rPr>
          <w:bCs/>
          <w:iCs/>
          <w:sz w:val="20"/>
          <w:szCs w:val="20"/>
        </w:rPr>
        <w:t>recognised</w:t>
      </w:r>
      <w:r w:rsidRPr="0085022A">
        <w:rPr>
          <w:bCs/>
          <w:iCs/>
          <w:sz w:val="20"/>
          <w:szCs w:val="20"/>
        </w:rPr>
        <w:t xml:space="preserve"> by the Andorran public sector. To this extent, the Andorran public sector is comprised of the </w:t>
      </w:r>
      <w:r w:rsidR="00FC35F9">
        <w:rPr>
          <w:bCs/>
          <w:iCs/>
          <w:sz w:val="20"/>
          <w:szCs w:val="20"/>
        </w:rPr>
        <w:t>c</w:t>
      </w:r>
      <w:r w:rsidRPr="0085022A">
        <w:rPr>
          <w:bCs/>
          <w:iCs/>
          <w:sz w:val="20"/>
          <w:szCs w:val="20"/>
        </w:rPr>
        <w:t xml:space="preserve">entral Government, seven </w:t>
      </w:r>
      <w:r w:rsidRPr="0085022A">
        <w:rPr>
          <w:bCs/>
          <w:i/>
          <w:sz w:val="20"/>
          <w:szCs w:val="20"/>
        </w:rPr>
        <w:t>Comuns</w:t>
      </w:r>
      <w:r w:rsidRPr="0085022A">
        <w:rPr>
          <w:bCs/>
          <w:iCs/>
          <w:sz w:val="20"/>
          <w:szCs w:val="20"/>
        </w:rPr>
        <w:t xml:space="preserve"> (one for each parish) and </w:t>
      </w:r>
      <w:r w:rsidR="00D50E70">
        <w:rPr>
          <w:bCs/>
          <w:iCs/>
          <w:sz w:val="20"/>
          <w:szCs w:val="20"/>
        </w:rPr>
        <w:t>public law</w:t>
      </w:r>
      <w:r w:rsidRPr="0085022A">
        <w:rPr>
          <w:bCs/>
          <w:iCs/>
          <w:sz w:val="20"/>
          <w:szCs w:val="20"/>
        </w:rPr>
        <w:t xml:space="preserve"> entities, which are a group of entities fully owned by the public sector.</w:t>
      </w:r>
    </w:p>
    <w:p w14:paraId="05CF041E" w14:textId="1ABBB9EA" w:rsidR="00F95D22" w:rsidRPr="0085022A" w:rsidRDefault="00F95D22" w:rsidP="00E03EE2">
      <w:pPr>
        <w:pStyle w:val="AODocTxtL1"/>
        <w:spacing w:before="120" w:after="120" w:line="26" w:lineRule="atLeast"/>
        <w:ind w:left="0"/>
        <w:rPr>
          <w:bCs/>
          <w:iCs/>
          <w:sz w:val="20"/>
          <w:szCs w:val="20"/>
        </w:rPr>
      </w:pPr>
      <w:r w:rsidRPr="0085022A">
        <w:rPr>
          <w:bCs/>
          <w:iCs/>
          <w:sz w:val="20"/>
          <w:szCs w:val="20"/>
        </w:rPr>
        <w:t xml:space="preserve">The General Budget </w:t>
      </w:r>
      <w:r w:rsidR="008B34BA" w:rsidRPr="0085022A">
        <w:rPr>
          <w:bCs/>
          <w:iCs/>
          <w:sz w:val="20"/>
          <w:szCs w:val="20"/>
        </w:rPr>
        <w:t>L</w:t>
      </w:r>
      <w:r w:rsidRPr="0085022A">
        <w:rPr>
          <w:bCs/>
          <w:iCs/>
          <w:sz w:val="20"/>
          <w:szCs w:val="20"/>
        </w:rPr>
        <w:t>aw also establishes the entitlements foreseen to be settled during the same year in accordance with the budgetary legal framework.</w:t>
      </w:r>
    </w:p>
    <w:p w14:paraId="71DDB0C9" w14:textId="77777777" w:rsidR="00F95D22" w:rsidRPr="0085022A" w:rsidRDefault="00F95D22" w:rsidP="00E03EE2">
      <w:pPr>
        <w:pStyle w:val="AODocTxtL1"/>
        <w:spacing w:before="120" w:after="120" w:line="26" w:lineRule="atLeast"/>
        <w:ind w:left="0"/>
        <w:rPr>
          <w:b/>
          <w:i/>
          <w:sz w:val="20"/>
          <w:szCs w:val="20"/>
          <w:highlight w:val="yellow"/>
        </w:rPr>
      </w:pPr>
      <w:r w:rsidRPr="0085022A">
        <w:rPr>
          <w:b/>
          <w:i/>
          <w:sz w:val="20"/>
          <w:szCs w:val="20"/>
        </w:rPr>
        <w:t>Budgeting Monitoring and Reporting</w:t>
      </w:r>
    </w:p>
    <w:p w14:paraId="60D41092" w14:textId="7AB3E15C" w:rsidR="00F95D22" w:rsidRPr="0085022A" w:rsidRDefault="00F95D22" w:rsidP="00E03EE2">
      <w:pPr>
        <w:pStyle w:val="AODocTxtL1"/>
        <w:spacing w:before="120" w:after="120" w:line="26" w:lineRule="atLeast"/>
        <w:ind w:left="0"/>
        <w:rPr>
          <w:bCs/>
          <w:iCs/>
          <w:sz w:val="20"/>
          <w:szCs w:val="20"/>
        </w:rPr>
      </w:pPr>
      <w:r w:rsidRPr="0085022A">
        <w:rPr>
          <w:bCs/>
          <w:iCs/>
          <w:sz w:val="20"/>
          <w:szCs w:val="20"/>
        </w:rPr>
        <w:t xml:space="preserve">The General Intervention authority </w:t>
      </w:r>
      <w:r w:rsidR="005440FD" w:rsidRPr="0085022A">
        <w:rPr>
          <w:bCs/>
          <w:iCs/>
          <w:sz w:val="20"/>
          <w:szCs w:val="20"/>
        </w:rPr>
        <w:t>"</w:t>
      </w:r>
      <w:r w:rsidRPr="0085022A">
        <w:rPr>
          <w:bCs/>
          <w:i/>
          <w:sz w:val="20"/>
          <w:szCs w:val="20"/>
        </w:rPr>
        <w:t>Intervenció General</w:t>
      </w:r>
      <w:r w:rsidR="005440FD" w:rsidRPr="0085022A">
        <w:rPr>
          <w:bCs/>
          <w:iCs/>
          <w:sz w:val="20"/>
          <w:szCs w:val="20"/>
        </w:rPr>
        <w:t>"</w:t>
      </w:r>
      <w:r w:rsidRPr="0085022A">
        <w:rPr>
          <w:bCs/>
          <w:iCs/>
          <w:sz w:val="20"/>
          <w:szCs w:val="20"/>
        </w:rPr>
        <w:t xml:space="preserve"> is the authority responsible for</w:t>
      </w:r>
      <w:r w:rsidRPr="0085022A">
        <w:rPr>
          <w:sz w:val="20"/>
          <w:szCs w:val="20"/>
        </w:rPr>
        <w:t xml:space="preserve"> </w:t>
      </w:r>
      <w:r w:rsidRPr="0085022A">
        <w:rPr>
          <w:bCs/>
          <w:iCs/>
          <w:sz w:val="20"/>
          <w:szCs w:val="20"/>
        </w:rPr>
        <w:t>budgetary monitoring and reporting. The key roles of this authority encompass the audit of the Andorran public sector acts and to ensure that the rules laid down in the budgetary framework are consistent.</w:t>
      </w:r>
    </w:p>
    <w:p w14:paraId="428C8D20" w14:textId="77777777" w:rsidR="00F95D22" w:rsidRPr="0085022A" w:rsidRDefault="00F95D22" w:rsidP="00E03EE2">
      <w:pPr>
        <w:pStyle w:val="AODocTxtL1"/>
        <w:spacing w:before="120" w:after="120" w:line="26" w:lineRule="atLeast"/>
        <w:ind w:left="0"/>
        <w:rPr>
          <w:bCs/>
          <w:iCs/>
          <w:sz w:val="20"/>
          <w:szCs w:val="20"/>
        </w:rPr>
      </w:pPr>
      <w:r w:rsidRPr="0085022A">
        <w:rPr>
          <w:bCs/>
          <w:iCs/>
          <w:sz w:val="20"/>
          <w:szCs w:val="20"/>
        </w:rPr>
        <w:t>The General Intervention authority audits the accounting registers of revenues and expenditures, sets up and drafts the general accounts and submits to the Government the general public accounting scheme that determines the structure, justification, processing and the obligation to render accounts that must be approved by the General Council.</w:t>
      </w:r>
    </w:p>
    <w:p w14:paraId="250EE788" w14:textId="77777777" w:rsidR="00F95D22" w:rsidRPr="0085022A" w:rsidRDefault="00F95D22" w:rsidP="00E03EE2">
      <w:pPr>
        <w:pStyle w:val="AODocTxtL1"/>
        <w:spacing w:before="120" w:after="120" w:line="26" w:lineRule="atLeast"/>
        <w:ind w:left="0"/>
        <w:rPr>
          <w:bCs/>
          <w:iCs/>
          <w:sz w:val="20"/>
          <w:szCs w:val="20"/>
        </w:rPr>
      </w:pPr>
      <w:r w:rsidRPr="0085022A">
        <w:rPr>
          <w:bCs/>
          <w:iCs/>
          <w:sz w:val="20"/>
          <w:szCs w:val="20"/>
        </w:rPr>
        <w:t>The General Intervention is the authority in charge of the monitoring of legality, economic and financial opportunity and in respect of the contracting of public contracts for works, services, supplies and acquisitions.</w:t>
      </w:r>
    </w:p>
    <w:p w14:paraId="47D51D41" w14:textId="77777777" w:rsidR="00F95D22" w:rsidRPr="0085022A" w:rsidRDefault="00F95D22" w:rsidP="00E03EE2">
      <w:pPr>
        <w:pStyle w:val="AODocTxtL1"/>
        <w:spacing w:before="120" w:after="120" w:line="26" w:lineRule="atLeast"/>
        <w:ind w:left="0"/>
        <w:rPr>
          <w:b/>
          <w:i/>
          <w:sz w:val="20"/>
          <w:szCs w:val="20"/>
        </w:rPr>
      </w:pPr>
      <w:r w:rsidRPr="0085022A">
        <w:rPr>
          <w:b/>
          <w:i/>
          <w:sz w:val="20"/>
          <w:szCs w:val="20"/>
        </w:rPr>
        <w:t>Local Budgets</w:t>
      </w:r>
    </w:p>
    <w:p w14:paraId="38145B57" w14:textId="48994261" w:rsidR="00F51D2F" w:rsidRPr="00F51D2F" w:rsidRDefault="00F51D2F" w:rsidP="00F51D2F">
      <w:pPr>
        <w:pStyle w:val="AODocTxtL1"/>
        <w:spacing w:before="120" w:after="120" w:line="26" w:lineRule="atLeast"/>
        <w:ind w:left="0"/>
        <w:rPr>
          <w:bCs/>
          <w:iCs/>
          <w:sz w:val="20"/>
          <w:szCs w:val="20"/>
        </w:rPr>
      </w:pPr>
      <w:r w:rsidRPr="00F51D2F">
        <w:rPr>
          <w:bCs/>
          <w:iCs/>
          <w:sz w:val="20"/>
          <w:szCs w:val="20"/>
        </w:rPr>
        <w:t xml:space="preserve">The Principality of Andorra maintains one of the most competitive tax frameworks in Europe. The average </w:t>
      </w:r>
      <w:r w:rsidR="00297B26" w:rsidRPr="00297B26">
        <w:rPr>
          <w:bCs/>
          <w:iCs/>
          <w:sz w:val="20"/>
          <w:szCs w:val="20"/>
        </w:rPr>
        <w:t xml:space="preserve">corporate income tax rate </w:t>
      </w:r>
      <w:r w:rsidRPr="00F51D2F">
        <w:rPr>
          <w:bCs/>
          <w:iCs/>
          <w:sz w:val="20"/>
          <w:szCs w:val="20"/>
        </w:rPr>
        <w:t xml:space="preserve">does not exceed 10%, compared with </w:t>
      </w:r>
      <w:r w:rsidR="00297B26" w:rsidRPr="00F51D2F">
        <w:rPr>
          <w:bCs/>
          <w:iCs/>
          <w:sz w:val="20"/>
          <w:szCs w:val="20"/>
        </w:rPr>
        <w:t xml:space="preserve">the EU </w:t>
      </w:r>
      <w:r w:rsidR="00297B26">
        <w:rPr>
          <w:bCs/>
          <w:iCs/>
          <w:sz w:val="20"/>
          <w:szCs w:val="20"/>
        </w:rPr>
        <w:t xml:space="preserve">simple </w:t>
      </w:r>
      <w:r w:rsidRPr="00F51D2F">
        <w:rPr>
          <w:bCs/>
          <w:iCs/>
          <w:sz w:val="20"/>
          <w:szCs w:val="20"/>
        </w:rPr>
        <w:t>average of 21.</w:t>
      </w:r>
      <w:r w:rsidR="00297B26">
        <w:rPr>
          <w:bCs/>
          <w:iCs/>
          <w:sz w:val="20"/>
          <w:szCs w:val="20"/>
        </w:rPr>
        <w:t>3</w:t>
      </w:r>
      <w:r w:rsidRPr="00F51D2F">
        <w:rPr>
          <w:bCs/>
          <w:iCs/>
          <w:sz w:val="20"/>
          <w:szCs w:val="20"/>
        </w:rPr>
        <w:t>%. Similarly, the general indirect tax rate stands at 4.5%, significantly below the EU average of 21.9% for value added tax. This favourable tax environment, which has been stable and predictable since the inception of the current tax system in 2012, contributes to the attractiveness of the Principality as a destination for investment and economic activity, while ensuring compliance with international standards of transparency and fiscal cooperation.</w:t>
      </w:r>
      <w:r w:rsidRPr="00F51D2F">
        <w:rPr>
          <w:bCs/>
          <w:iCs/>
          <w:sz w:val="20"/>
          <w:szCs w:val="20"/>
          <w:vertAlign w:val="superscript"/>
        </w:rPr>
        <w:footnoteReference w:id="3"/>
      </w:r>
    </w:p>
    <w:p w14:paraId="55D02014" w14:textId="55026530" w:rsidR="00F95D22" w:rsidRPr="0085022A" w:rsidRDefault="00F95D22" w:rsidP="00E03EE2">
      <w:pPr>
        <w:pStyle w:val="AODocTxtL1"/>
        <w:spacing w:before="120" w:after="120" w:line="26" w:lineRule="atLeast"/>
        <w:ind w:left="0"/>
        <w:rPr>
          <w:bCs/>
          <w:iCs/>
          <w:sz w:val="20"/>
          <w:szCs w:val="20"/>
        </w:rPr>
      </w:pPr>
      <w:r w:rsidRPr="0085022A">
        <w:rPr>
          <w:bCs/>
          <w:iCs/>
          <w:sz w:val="20"/>
          <w:szCs w:val="20"/>
        </w:rPr>
        <w:t xml:space="preserve">The </w:t>
      </w:r>
      <w:r w:rsidR="00D50E70">
        <w:rPr>
          <w:bCs/>
          <w:i/>
          <w:sz w:val="20"/>
          <w:szCs w:val="20"/>
        </w:rPr>
        <w:t>c</w:t>
      </w:r>
      <w:r w:rsidRPr="0085022A">
        <w:rPr>
          <w:bCs/>
          <w:i/>
          <w:sz w:val="20"/>
          <w:szCs w:val="20"/>
        </w:rPr>
        <w:t>omuns</w:t>
      </w:r>
      <w:r w:rsidRPr="0085022A">
        <w:rPr>
          <w:bCs/>
          <w:iCs/>
          <w:sz w:val="20"/>
          <w:szCs w:val="20"/>
        </w:rPr>
        <w:t xml:space="preserve"> obtain their annual revenues from transfers received from the Government and the remaining amount from funds they collect and other income.</w:t>
      </w:r>
    </w:p>
    <w:p w14:paraId="2C6B7476" w14:textId="4D9B519D" w:rsidR="00F95D22" w:rsidRDefault="00F95D22" w:rsidP="00E03EE2">
      <w:pPr>
        <w:pStyle w:val="AODocTxtL1"/>
        <w:spacing w:before="120" w:after="120" w:line="26" w:lineRule="atLeast"/>
        <w:ind w:left="0"/>
        <w:rPr>
          <w:bCs/>
          <w:iCs/>
          <w:sz w:val="20"/>
          <w:szCs w:val="20"/>
        </w:rPr>
      </w:pPr>
      <w:r w:rsidRPr="0085022A">
        <w:rPr>
          <w:bCs/>
          <w:iCs/>
          <w:sz w:val="20"/>
          <w:szCs w:val="20"/>
        </w:rPr>
        <w:t xml:space="preserve">The table below shows total revenue and expenses for each of the </w:t>
      </w:r>
      <w:r w:rsidR="00D50E70">
        <w:rPr>
          <w:bCs/>
          <w:i/>
          <w:sz w:val="20"/>
          <w:szCs w:val="20"/>
        </w:rPr>
        <w:t>c</w:t>
      </w:r>
      <w:r w:rsidRPr="0085022A">
        <w:rPr>
          <w:bCs/>
          <w:i/>
          <w:sz w:val="20"/>
          <w:szCs w:val="20"/>
        </w:rPr>
        <w:t>omuns</w:t>
      </w:r>
      <w:r w:rsidRPr="0085022A">
        <w:rPr>
          <w:bCs/>
          <w:iCs/>
          <w:sz w:val="20"/>
          <w:szCs w:val="20"/>
        </w:rPr>
        <w:t>:</w:t>
      </w:r>
    </w:p>
    <w:p w14:paraId="6F98FBB8" w14:textId="79BC7B83" w:rsidR="001009CA" w:rsidRPr="0085022A" w:rsidRDefault="001009CA" w:rsidP="00E03EE2">
      <w:pPr>
        <w:pStyle w:val="AODocTxtL1"/>
        <w:spacing w:before="120" w:after="120" w:line="26" w:lineRule="atLeast"/>
        <w:ind w:left="0"/>
        <w:rPr>
          <w:b/>
          <w:i/>
          <w:sz w:val="20"/>
          <w:szCs w:val="20"/>
        </w:rPr>
      </w:pPr>
      <w:r w:rsidRPr="0085022A">
        <w:rPr>
          <w:b/>
          <w:i/>
          <w:sz w:val="20"/>
          <w:szCs w:val="20"/>
        </w:rPr>
        <w:t>(</w:t>
      </w:r>
      <w:r w:rsidR="003264FD">
        <w:rPr>
          <w:b/>
          <w:i/>
          <w:sz w:val="20"/>
          <w:szCs w:val="20"/>
        </w:rPr>
        <w:t>m</w:t>
      </w:r>
      <w:r w:rsidRPr="0085022A">
        <w:rPr>
          <w:b/>
          <w:i/>
          <w:sz w:val="20"/>
          <w:szCs w:val="20"/>
        </w:rPr>
        <w:t>illion euros)</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123"/>
        <w:gridCol w:w="992"/>
        <w:gridCol w:w="922"/>
        <w:gridCol w:w="1117"/>
        <w:gridCol w:w="1117"/>
        <w:gridCol w:w="1117"/>
        <w:gridCol w:w="1116"/>
      </w:tblGrid>
      <w:tr w:rsidR="0034019A" w:rsidRPr="0085022A" w14:paraId="0EB48CC9" w14:textId="775BC754" w:rsidTr="004B12F8">
        <w:tc>
          <w:tcPr>
            <w:tcW w:w="1248" w:type="pct"/>
          </w:tcPr>
          <w:p w14:paraId="347BD4A8" w14:textId="77777777" w:rsidR="0034019A" w:rsidRPr="00BC4E39" w:rsidRDefault="0034019A" w:rsidP="00D50E70">
            <w:pPr>
              <w:pStyle w:val="AONormal"/>
              <w:pBdr>
                <w:bottom w:val="single" w:sz="4" w:space="1" w:color="auto"/>
              </w:pBdr>
              <w:spacing w:line="240" w:lineRule="auto"/>
              <w:rPr>
                <w:b/>
                <w:sz w:val="20"/>
                <w:szCs w:val="20"/>
              </w:rPr>
            </w:pPr>
            <w:r w:rsidRPr="00BC4E39">
              <w:rPr>
                <w:b/>
                <w:sz w:val="20"/>
                <w:szCs w:val="20"/>
              </w:rPr>
              <w:t>Local Governments</w:t>
            </w:r>
          </w:p>
        </w:tc>
        <w:tc>
          <w:tcPr>
            <w:tcW w:w="583" w:type="pct"/>
          </w:tcPr>
          <w:p w14:paraId="0D9A04CC" w14:textId="7E0E3FA5" w:rsidR="0034019A" w:rsidRPr="00BC4E39" w:rsidRDefault="0034019A" w:rsidP="00D50E70">
            <w:pPr>
              <w:pStyle w:val="AONormal"/>
              <w:pBdr>
                <w:bottom w:val="single" w:sz="4" w:space="1" w:color="auto"/>
              </w:pBdr>
              <w:spacing w:line="240" w:lineRule="auto"/>
              <w:jc w:val="center"/>
              <w:rPr>
                <w:b/>
                <w:sz w:val="20"/>
                <w:szCs w:val="20"/>
              </w:rPr>
            </w:pPr>
            <w:r w:rsidRPr="0085022A">
              <w:rPr>
                <w:b/>
                <w:sz w:val="20"/>
                <w:szCs w:val="20"/>
              </w:rPr>
              <w:t>202</w:t>
            </w:r>
            <w:r>
              <w:rPr>
                <w:b/>
                <w:sz w:val="20"/>
                <w:szCs w:val="20"/>
              </w:rPr>
              <w:t>5</w:t>
            </w:r>
            <w:r w:rsidRPr="0085022A">
              <w:rPr>
                <w:b/>
                <w:sz w:val="20"/>
                <w:szCs w:val="20"/>
              </w:rPr>
              <w:t xml:space="preserve"> Budget</w:t>
            </w:r>
          </w:p>
        </w:tc>
        <w:tc>
          <w:tcPr>
            <w:tcW w:w="542" w:type="pct"/>
          </w:tcPr>
          <w:p w14:paraId="68B6AD2F" w14:textId="3E0236B2" w:rsidR="0034019A" w:rsidRPr="00BC4E39" w:rsidRDefault="0034019A" w:rsidP="00D50E70">
            <w:pPr>
              <w:pStyle w:val="AONormal"/>
              <w:pBdr>
                <w:bottom w:val="single" w:sz="4" w:space="1" w:color="auto"/>
              </w:pBdr>
              <w:spacing w:line="240" w:lineRule="auto"/>
              <w:jc w:val="center"/>
              <w:rPr>
                <w:b/>
                <w:sz w:val="20"/>
                <w:szCs w:val="20"/>
              </w:rPr>
            </w:pPr>
            <w:r w:rsidRPr="0085022A">
              <w:rPr>
                <w:b/>
                <w:sz w:val="20"/>
                <w:szCs w:val="20"/>
              </w:rPr>
              <w:t>202</w:t>
            </w:r>
            <w:r>
              <w:rPr>
                <w:b/>
                <w:sz w:val="20"/>
                <w:szCs w:val="20"/>
              </w:rPr>
              <w:t>5</w:t>
            </w:r>
            <w:r w:rsidRPr="0085022A">
              <w:rPr>
                <w:b/>
                <w:sz w:val="20"/>
                <w:szCs w:val="20"/>
              </w:rPr>
              <w:t xml:space="preserve"> </w:t>
            </w:r>
            <w:r w:rsidR="004B12F8">
              <w:rPr>
                <w:b/>
                <w:sz w:val="20"/>
                <w:szCs w:val="20"/>
              </w:rPr>
              <w:t>R</w:t>
            </w:r>
            <w:r w:rsidRPr="0085022A">
              <w:rPr>
                <w:b/>
                <w:sz w:val="20"/>
                <w:szCs w:val="20"/>
              </w:rPr>
              <w:t>eal</w:t>
            </w:r>
          </w:p>
        </w:tc>
        <w:tc>
          <w:tcPr>
            <w:tcW w:w="657" w:type="pct"/>
          </w:tcPr>
          <w:p w14:paraId="431EC691" w14:textId="44EA3C60" w:rsidR="0034019A" w:rsidRPr="0085022A" w:rsidRDefault="0034019A" w:rsidP="00D50E70">
            <w:pPr>
              <w:pStyle w:val="AONormal"/>
              <w:pBdr>
                <w:bottom w:val="single" w:sz="4" w:space="1" w:color="auto"/>
              </w:pBdr>
              <w:spacing w:line="240" w:lineRule="auto"/>
              <w:jc w:val="center"/>
              <w:rPr>
                <w:b/>
                <w:sz w:val="20"/>
                <w:szCs w:val="20"/>
              </w:rPr>
            </w:pPr>
            <w:r w:rsidRPr="0085022A">
              <w:rPr>
                <w:b/>
                <w:sz w:val="20"/>
                <w:szCs w:val="20"/>
              </w:rPr>
              <w:t>202</w:t>
            </w:r>
            <w:r>
              <w:rPr>
                <w:b/>
                <w:sz w:val="20"/>
                <w:szCs w:val="20"/>
              </w:rPr>
              <w:t>5</w:t>
            </w:r>
            <w:r w:rsidRPr="0085022A">
              <w:rPr>
                <w:b/>
                <w:sz w:val="20"/>
                <w:szCs w:val="20"/>
              </w:rPr>
              <w:t xml:space="preserve"> Difference</w:t>
            </w:r>
          </w:p>
        </w:tc>
        <w:tc>
          <w:tcPr>
            <w:tcW w:w="657" w:type="pct"/>
          </w:tcPr>
          <w:p w14:paraId="25736541" w14:textId="70A6A78E" w:rsidR="0034019A" w:rsidRPr="0085022A" w:rsidRDefault="00751494" w:rsidP="00D50E70">
            <w:pPr>
              <w:pStyle w:val="AONormal"/>
              <w:pBdr>
                <w:bottom w:val="single" w:sz="4" w:space="1" w:color="auto"/>
              </w:pBdr>
              <w:spacing w:line="240" w:lineRule="auto"/>
              <w:jc w:val="center"/>
              <w:rPr>
                <w:b/>
                <w:sz w:val="20"/>
                <w:szCs w:val="20"/>
              </w:rPr>
            </w:pPr>
            <w:r>
              <w:rPr>
                <w:b/>
                <w:sz w:val="20"/>
                <w:szCs w:val="20"/>
              </w:rPr>
              <w:t>2024 Budget</w:t>
            </w:r>
          </w:p>
        </w:tc>
        <w:tc>
          <w:tcPr>
            <w:tcW w:w="657" w:type="pct"/>
          </w:tcPr>
          <w:p w14:paraId="23EAB543" w14:textId="7D3D0DC8" w:rsidR="0034019A" w:rsidRPr="0085022A" w:rsidRDefault="00751494" w:rsidP="00D50E70">
            <w:pPr>
              <w:pStyle w:val="AONormal"/>
              <w:pBdr>
                <w:bottom w:val="single" w:sz="4" w:space="1" w:color="auto"/>
              </w:pBdr>
              <w:spacing w:line="240" w:lineRule="auto"/>
              <w:jc w:val="center"/>
              <w:rPr>
                <w:b/>
                <w:sz w:val="20"/>
                <w:szCs w:val="20"/>
              </w:rPr>
            </w:pPr>
            <w:r>
              <w:rPr>
                <w:b/>
                <w:sz w:val="20"/>
                <w:szCs w:val="20"/>
              </w:rPr>
              <w:t xml:space="preserve">2024 </w:t>
            </w:r>
            <w:r w:rsidR="00005410">
              <w:rPr>
                <w:b/>
                <w:sz w:val="20"/>
                <w:szCs w:val="20"/>
              </w:rPr>
              <w:t>R</w:t>
            </w:r>
            <w:r>
              <w:rPr>
                <w:b/>
                <w:sz w:val="20"/>
                <w:szCs w:val="20"/>
              </w:rPr>
              <w:t>eal</w:t>
            </w:r>
          </w:p>
        </w:tc>
        <w:tc>
          <w:tcPr>
            <w:tcW w:w="656" w:type="pct"/>
          </w:tcPr>
          <w:p w14:paraId="16FAD462" w14:textId="34AA9B63" w:rsidR="0034019A" w:rsidRPr="0085022A" w:rsidRDefault="00751494" w:rsidP="00D50E70">
            <w:pPr>
              <w:pStyle w:val="AONormal"/>
              <w:pBdr>
                <w:bottom w:val="single" w:sz="4" w:space="1" w:color="auto"/>
              </w:pBdr>
              <w:spacing w:line="240" w:lineRule="auto"/>
              <w:jc w:val="center"/>
              <w:rPr>
                <w:b/>
                <w:sz w:val="20"/>
                <w:szCs w:val="20"/>
              </w:rPr>
            </w:pPr>
            <w:r>
              <w:rPr>
                <w:b/>
                <w:sz w:val="20"/>
                <w:szCs w:val="20"/>
              </w:rPr>
              <w:t>2024 Difference</w:t>
            </w:r>
          </w:p>
        </w:tc>
      </w:tr>
      <w:tr w:rsidR="0034019A" w:rsidRPr="0085022A" w14:paraId="02C38765" w14:textId="174A09FF" w:rsidTr="004B12F8">
        <w:tc>
          <w:tcPr>
            <w:tcW w:w="1248" w:type="pct"/>
          </w:tcPr>
          <w:p w14:paraId="3F89A1E8" w14:textId="77777777" w:rsidR="0034019A" w:rsidRPr="0085022A" w:rsidRDefault="0034019A" w:rsidP="00D50E70">
            <w:pPr>
              <w:pStyle w:val="AONormal"/>
              <w:tabs>
                <w:tab w:val="right" w:leader="dot" w:pos="3240"/>
              </w:tabs>
              <w:spacing w:line="240" w:lineRule="auto"/>
              <w:rPr>
                <w:b/>
                <w:sz w:val="20"/>
                <w:szCs w:val="20"/>
              </w:rPr>
            </w:pPr>
            <w:r w:rsidRPr="0085022A">
              <w:rPr>
                <w:b/>
                <w:sz w:val="20"/>
                <w:szCs w:val="20"/>
              </w:rPr>
              <w:t>CURRENT INCOME</w:t>
            </w:r>
            <w:r w:rsidRPr="0085022A">
              <w:rPr>
                <w:b/>
                <w:sz w:val="20"/>
                <w:szCs w:val="20"/>
              </w:rPr>
              <w:tab/>
            </w:r>
          </w:p>
        </w:tc>
        <w:tc>
          <w:tcPr>
            <w:tcW w:w="583" w:type="pct"/>
            <w:vAlign w:val="center"/>
          </w:tcPr>
          <w:p w14:paraId="1E15258A" w14:textId="4CBFCAF0"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166</w:t>
            </w:r>
            <w:r w:rsidRPr="00BA19D1">
              <w:rPr>
                <w:rFonts w:eastAsia="Times New Roman"/>
                <w:bCs/>
                <w:color w:val="000000"/>
                <w:sz w:val="20"/>
                <w:szCs w:val="20"/>
                <w:lang w:eastAsia="ca-ES"/>
              </w:rPr>
              <w:t>.</w:t>
            </w:r>
            <w:r w:rsidRPr="00EA7760">
              <w:rPr>
                <w:rFonts w:eastAsia="Times New Roman"/>
                <w:b/>
                <w:bCs/>
                <w:color w:val="000000"/>
                <w:sz w:val="20"/>
                <w:szCs w:val="20"/>
                <w:lang w:eastAsia="ca-ES"/>
              </w:rPr>
              <w:t>8</w:t>
            </w:r>
          </w:p>
        </w:tc>
        <w:tc>
          <w:tcPr>
            <w:tcW w:w="542" w:type="pct"/>
            <w:vAlign w:val="center"/>
          </w:tcPr>
          <w:p w14:paraId="2C4DD3F5" w14:textId="68C2DD72"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1</w:t>
            </w:r>
            <w:r w:rsidR="00687A0B">
              <w:rPr>
                <w:rFonts w:eastAsia="Times New Roman"/>
                <w:b/>
                <w:bCs/>
                <w:color w:val="000000"/>
                <w:sz w:val="20"/>
                <w:szCs w:val="20"/>
                <w:lang w:eastAsia="ca-ES"/>
              </w:rPr>
              <w:t>79.9</w:t>
            </w:r>
          </w:p>
        </w:tc>
        <w:tc>
          <w:tcPr>
            <w:tcW w:w="657" w:type="pct"/>
            <w:vAlign w:val="center"/>
          </w:tcPr>
          <w:p w14:paraId="40C93A04" w14:textId="2072E35D"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1</w:t>
            </w:r>
            <w:r w:rsidR="00687A0B">
              <w:rPr>
                <w:rFonts w:eastAsia="Times New Roman"/>
                <w:b/>
                <w:bCs/>
                <w:color w:val="000000"/>
                <w:sz w:val="20"/>
                <w:szCs w:val="20"/>
                <w:lang w:eastAsia="ca-ES"/>
              </w:rPr>
              <w:t>3.1</w:t>
            </w:r>
          </w:p>
        </w:tc>
        <w:tc>
          <w:tcPr>
            <w:tcW w:w="657" w:type="pct"/>
          </w:tcPr>
          <w:p w14:paraId="691B7F48" w14:textId="3884702D" w:rsidR="0034019A" w:rsidRPr="00EA7760" w:rsidRDefault="00751494"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158.7</w:t>
            </w:r>
          </w:p>
        </w:tc>
        <w:tc>
          <w:tcPr>
            <w:tcW w:w="657" w:type="pct"/>
          </w:tcPr>
          <w:p w14:paraId="6139ADDD" w14:textId="4C94816A" w:rsidR="0034019A" w:rsidRPr="00EA7760" w:rsidRDefault="0042212B"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174.9</w:t>
            </w:r>
          </w:p>
        </w:tc>
        <w:tc>
          <w:tcPr>
            <w:tcW w:w="656" w:type="pct"/>
          </w:tcPr>
          <w:p w14:paraId="0E6E2E84" w14:textId="163DADF3" w:rsidR="0034019A" w:rsidRPr="00EA7760" w:rsidRDefault="009005FC"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16.2</w:t>
            </w:r>
          </w:p>
        </w:tc>
      </w:tr>
      <w:tr w:rsidR="0034019A" w:rsidRPr="0085022A" w14:paraId="4FDBBD40" w14:textId="49A74D8B" w:rsidTr="004B12F8">
        <w:tc>
          <w:tcPr>
            <w:tcW w:w="1248" w:type="pct"/>
          </w:tcPr>
          <w:p w14:paraId="222DDC4D" w14:textId="77777777" w:rsidR="0034019A" w:rsidRPr="0085022A" w:rsidRDefault="0034019A" w:rsidP="00D50E70">
            <w:pPr>
              <w:pStyle w:val="AONormal"/>
              <w:tabs>
                <w:tab w:val="right" w:leader="dot" w:pos="3240"/>
              </w:tabs>
              <w:spacing w:line="240" w:lineRule="auto"/>
              <w:rPr>
                <w:sz w:val="20"/>
                <w:szCs w:val="20"/>
              </w:rPr>
            </w:pPr>
            <w:r w:rsidRPr="0085022A">
              <w:rPr>
                <w:sz w:val="20"/>
                <w:szCs w:val="20"/>
              </w:rPr>
              <w:t>Direct taxes</w:t>
            </w:r>
            <w:r w:rsidRPr="0085022A">
              <w:rPr>
                <w:sz w:val="20"/>
                <w:szCs w:val="20"/>
              </w:rPr>
              <w:tab/>
            </w:r>
          </w:p>
        </w:tc>
        <w:tc>
          <w:tcPr>
            <w:tcW w:w="583" w:type="pct"/>
            <w:vAlign w:val="center"/>
          </w:tcPr>
          <w:p w14:paraId="546928B3" w14:textId="25666F49"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47</w:t>
            </w:r>
            <w:r w:rsidRPr="009E06EF">
              <w:rPr>
                <w:rFonts w:eastAsia="Times New Roman"/>
                <w:color w:val="000000"/>
                <w:sz w:val="20"/>
                <w:szCs w:val="20"/>
                <w:lang w:eastAsia="ca-ES"/>
              </w:rPr>
              <w:t>.</w:t>
            </w:r>
            <w:r w:rsidRPr="00EA7760">
              <w:rPr>
                <w:rFonts w:eastAsia="Times New Roman"/>
                <w:color w:val="000000"/>
                <w:sz w:val="20"/>
                <w:szCs w:val="20"/>
                <w:lang w:eastAsia="ca-ES"/>
              </w:rPr>
              <w:t>8</w:t>
            </w:r>
          </w:p>
        </w:tc>
        <w:tc>
          <w:tcPr>
            <w:tcW w:w="542" w:type="pct"/>
            <w:vAlign w:val="center"/>
          </w:tcPr>
          <w:p w14:paraId="614B4ABE" w14:textId="728929FE"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48</w:t>
            </w:r>
            <w:r w:rsidRPr="009E06EF">
              <w:rPr>
                <w:rFonts w:eastAsia="Times New Roman"/>
                <w:color w:val="000000"/>
                <w:sz w:val="20"/>
                <w:szCs w:val="20"/>
                <w:lang w:eastAsia="ca-ES"/>
              </w:rPr>
              <w:t>.</w:t>
            </w:r>
            <w:r w:rsidR="00687A0B">
              <w:rPr>
                <w:rFonts w:eastAsia="Times New Roman"/>
                <w:color w:val="000000"/>
                <w:sz w:val="20"/>
                <w:szCs w:val="20"/>
                <w:lang w:eastAsia="ca-ES"/>
              </w:rPr>
              <w:t>0</w:t>
            </w:r>
          </w:p>
        </w:tc>
        <w:tc>
          <w:tcPr>
            <w:tcW w:w="657" w:type="pct"/>
            <w:vAlign w:val="center"/>
          </w:tcPr>
          <w:p w14:paraId="207F548F" w14:textId="131CF2DB"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0</w:t>
            </w:r>
            <w:r w:rsidRPr="009E06EF">
              <w:rPr>
                <w:rFonts w:eastAsia="Times New Roman"/>
                <w:color w:val="000000"/>
                <w:sz w:val="20"/>
                <w:szCs w:val="20"/>
                <w:lang w:eastAsia="ca-ES"/>
              </w:rPr>
              <w:t>.</w:t>
            </w:r>
            <w:r w:rsidR="00687A0B">
              <w:rPr>
                <w:rFonts w:eastAsia="Times New Roman"/>
                <w:color w:val="000000"/>
                <w:sz w:val="20"/>
                <w:szCs w:val="20"/>
                <w:lang w:eastAsia="ca-ES"/>
              </w:rPr>
              <w:t>2</w:t>
            </w:r>
          </w:p>
        </w:tc>
        <w:tc>
          <w:tcPr>
            <w:tcW w:w="657" w:type="pct"/>
          </w:tcPr>
          <w:p w14:paraId="2E2C7CC2" w14:textId="478061A8" w:rsidR="0034019A" w:rsidRPr="00EA7760" w:rsidRDefault="00751494"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44.6</w:t>
            </w:r>
          </w:p>
        </w:tc>
        <w:tc>
          <w:tcPr>
            <w:tcW w:w="657" w:type="pct"/>
          </w:tcPr>
          <w:p w14:paraId="13B6F0AD" w14:textId="49FB8743" w:rsidR="0034019A" w:rsidRPr="00EA7760" w:rsidRDefault="0042212B"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52.0</w:t>
            </w:r>
          </w:p>
        </w:tc>
        <w:tc>
          <w:tcPr>
            <w:tcW w:w="656" w:type="pct"/>
          </w:tcPr>
          <w:p w14:paraId="3256B56C" w14:textId="52AB9289" w:rsidR="0034019A" w:rsidRPr="00EA7760" w:rsidRDefault="009005F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7.4</w:t>
            </w:r>
          </w:p>
        </w:tc>
      </w:tr>
      <w:tr w:rsidR="0034019A" w:rsidRPr="0085022A" w14:paraId="254D432A" w14:textId="64869666" w:rsidTr="004B12F8">
        <w:tc>
          <w:tcPr>
            <w:tcW w:w="1248" w:type="pct"/>
          </w:tcPr>
          <w:p w14:paraId="3BF82F25" w14:textId="77777777" w:rsidR="0034019A" w:rsidRPr="0085022A" w:rsidRDefault="0034019A" w:rsidP="00D50E70">
            <w:pPr>
              <w:pStyle w:val="AONormal"/>
              <w:tabs>
                <w:tab w:val="right" w:leader="dot" w:pos="3240"/>
              </w:tabs>
              <w:spacing w:line="240" w:lineRule="auto"/>
              <w:rPr>
                <w:sz w:val="20"/>
                <w:szCs w:val="20"/>
              </w:rPr>
            </w:pPr>
            <w:r w:rsidRPr="0085022A">
              <w:rPr>
                <w:sz w:val="20"/>
                <w:szCs w:val="20"/>
              </w:rPr>
              <w:t>Indirect taxes</w:t>
            </w:r>
            <w:r w:rsidRPr="0085022A">
              <w:rPr>
                <w:sz w:val="20"/>
                <w:szCs w:val="20"/>
              </w:rPr>
              <w:tab/>
            </w:r>
          </w:p>
        </w:tc>
        <w:tc>
          <w:tcPr>
            <w:tcW w:w="583" w:type="pct"/>
            <w:vAlign w:val="center"/>
          </w:tcPr>
          <w:p w14:paraId="3B3571B0" w14:textId="03F4715A"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6</w:t>
            </w:r>
            <w:r w:rsidRPr="009E06EF">
              <w:rPr>
                <w:rFonts w:eastAsia="Times New Roman"/>
                <w:color w:val="000000"/>
                <w:sz w:val="20"/>
                <w:szCs w:val="20"/>
                <w:lang w:eastAsia="ca-ES"/>
              </w:rPr>
              <w:t>.</w:t>
            </w:r>
            <w:r w:rsidRPr="00EA7760">
              <w:rPr>
                <w:rFonts w:eastAsia="Times New Roman"/>
                <w:color w:val="000000"/>
                <w:sz w:val="20"/>
                <w:szCs w:val="20"/>
                <w:lang w:eastAsia="ca-ES"/>
              </w:rPr>
              <w:t>6</w:t>
            </w:r>
          </w:p>
        </w:tc>
        <w:tc>
          <w:tcPr>
            <w:tcW w:w="542" w:type="pct"/>
            <w:vAlign w:val="center"/>
          </w:tcPr>
          <w:p w14:paraId="0C573F36" w14:textId="3A861656"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13</w:t>
            </w:r>
            <w:r w:rsidRPr="00B16CAE">
              <w:rPr>
                <w:rFonts w:eastAsia="Times New Roman"/>
                <w:color w:val="000000"/>
                <w:sz w:val="20"/>
                <w:szCs w:val="20"/>
                <w:lang w:eastAsia="ca-ES"/>
              </w:rPr>
              <w:t>.</w:t>
            </w:r>
            <w:r w:rsidRPr="00EA7760">
              <w:rPr>
                <w:rFonts w:eastAsia="Times New Roman"/>
                <w:color w:val="000000"/>
                <w:sz w:val="20"/>
                <w:szCs w:val="20"/>
                <w:lang w:eastAsia="ca-ES"/>
              </w:rPr>
              <w:t>8</w:t>
            </w:r>
          </w:p>
        </w:tc>
        <w:tc>
          <w:tcPr>
            <w:tcW w:w="657" w:type="pct"/>
            <w:vAlign w:val="center"/>
          </w:tcPr>
          <w:p w14:paraId="0A20BF08" w14:textId="1DE669DE"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7</w:t>
            </w:r>
            <w:r w:rsidRPr="00B16CAE">
              <w:rPr>
                <w:rFonts w:eastAsia="Times New Roman"/>
                <w:color w:val="000000"/>
                <w:sz w:val="20"/>
                <w:szCs w:val="20"/>
                <w:lang w:eastAsia="ca-ES"/>
              </w:rPr>
              <w:t>.</w:t>
            </w:r>
            <w:r w:rsidRPr="00EA7760">
              <w:rPr>
                <w:rFonts w:eastAsia="Times New Roman"/>
                <w:color w:val="000000"/>
                <w:sz w:val="20"/>
                <w:szCs w:val="20"/>
                <w:lang w:eastAsia="ca-ES"/>
              </w:rPr>
              <w:t>2</w:t>
            </w:r>
          </w:p>
        </w:tc>
        <w:tc>
          <w:tcPr>
            <w:tcW w:w="657" w:type="pct"/>
          </w:tcPr>
          <w:p w14:paraId="46782583" w14:textId="22395518" w:rsidR="0034019A" w:rsidRPr="00EA7760" w:rsidRDefault="00751494"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7.9</w:t>
            </w:r>
          </w:p>
        </w:tc>
        <w:tc>
          <w:tcPr>
            <w:tcW w:w="657" w:type="pct"/>
          </w:tcPr>
          <w:p w14:paraId="5E388E8C" w14:textId="04F96F9A" w:rsidR="0034019A" w:rsidRPr="00EA7760" w:rsidRDefault="0042212B"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8.9</w:t>
            </w:r>
          </w:p>
        </w:tc>
        <w:tc>
          <w:tcPr>
            <w:tcW w:w="656" w:type="pct"/>
          </w:tcPr>
          <w:p w14:paraId="1A44AF48" w14:textId="5C6E8F2A" w:rsidR="0034019A" w:rsidRPr="00EA7760" w:rsidRDefault="009005F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1.0</w:t>
            </w:r>
          </w:p>
        </w:tc>
      </w:tr>
      <w:tr w:rsidR="0034019A" w:rsidRPr="0085022A" w14:paraId="71412B7E" w14:textId="49326F01" w:rsidTr="004B12F8">
        <w:tc>
          <w:tcPr>
            <w:tcW w:w="1248" w:type="pct"/>
          </w:tcPr>
          <w:p w14:paraId="20167102" w14:textId="77777777" w:rsidR="0034019A" w:rsidRPr="0085022A" w:rsidRDefault="0034019A" w:rsidP="00D50E70">
            <w:pPr>
              <w:pStyle w:val="AONormal"/>
              <w:tabs>
                <w:tab w:val="right" w:leader="dot" w:pos="3240"/>
              </w:tabs>
              <w:spacing w:line="240" w:lineRule="auto"/>
              <w:rPr>
                <w:sz w:val="20"/>
                <w:szCs w:val="20"/>
              </w:rPr>
            </w:pPr>
            <w:r w:rsidRPr="0085022A">
              <w:rPr>
                <w:sz w:val="20"/>
                <w:szCs w:val="20"/>
              </w:rPr>
              <w:t>Taxes and other income</w:t>
            </w:r>
            <w:r w:rsidRPr="0085022A">
              <w:rPr>
                <w:sz w:val="20"/>
                <w:szCs w:val="20"/>
              </w:rPr>
              <w:tab/>
            </w:r>
          </w:p>
        </w:tc>
        <w:tc>
          <w:tcPr>
            <w:tcW w:w="583" w:type="pct"/>
            <w:vAlign w:val="center"/>
          </w:tcPr>
          <w:p w14:paraId="17FA2FE6" w14:textId="3D0D2340"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64</w:t>
            </w:r>
            <w:r w:rsidRPr="00B16CAE">
              <w:rPr>
                <w:rFonts w:eastAsia="Times New Roman"/>
                <w:color w:val="000000"/>
                <w:sz w:val="20"/>
                <w:szCs w:val="20"/>
                <w:lang w:eastAsia="ca-ES"/>
              </w:rPr>
              <w:t>.</w:t>
            </w:r>
            <w:r w:rsidRPr="00EA7760">
              <w:rPr>
                <w:rFonts w:eastAsia="Times New Roman"/>
                <w:color w:val="000000"/>
                <w:sz w:val="20"/>
                <w:szCs w:val="20"/>
                <w:lang w:eastAsia="ca-ES"/>
              </w:rPr>
              <w:t>5</w:t>
            </w:r>
          </w:p>
        </w:tc>
        <w:tc>
          <w:tcPr>
            <w:tcW w:w="542" w:type="pct"/>
            <w:vAlign w:val="center"/>
          </w:tcPr>
          <w:p w14:paraId="740C39AF" w14:textId="6DA45FE2"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6</w:t>
            </w:r>
            <w:r w:rsidR="00687A0B">
              <w:rPr>
                <w:rFonts w:eastAsia="Times New Roman"/>
                <w:color w:val="000000"/>
                <w:sz w:val="20"/>
                <w:szCs w:val="20"/>
                <w:lang w:eastAsia="ca-ES"/>
              </w:rPr>
              <w:t>7.9</w:t>
            </w:r>
          </w:p>
        </w:tc>
        <w:tc>
          <w:tcPr>
            <w:tcW w:w="657" w:type="pct"/>
            <w:vAlign w:val="center"/>
          </w:tcPr>
          <w:p w14:paraId="140DD215" w14:textId="55FF5B62"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3</w:t>
            </w:r>
            <w:r w:rsidRPr="00B16CAE">
              <w:rPr>
                <w:rFonts w:eastAsia="Times New Roman"/>
                <w:color w:val="000000"/>
                <w:sz w:val="20"/>
                <w:szCs w:val="20"/>
                <w:lang w:eastAsia="ca-ES"/>
              </w:rPr>
              <w:t>.</w:t>
            </w:r>
            <w:r w:rsidR="008714C1">
              <w:rPr>
                <w:rFonts w:eastAsia="Times New Roman"/>
                <w:color w:val="000000"/>
                <w:sz w:val="20"/>
                <w:szCs w:val="20"/>
                <w:lang w:eastAsia="ca-ES"/>
              </w:rPr>
              <w:t>4</w:t>
            </w:r>
          </w:p>
        </w:tc>
        <w:tc>
          <w:tcPr>
            <w:tcW w:w="657" w:type="pct"/>
          </w:tcPr>
          <w:p w14:paraId="6FDD1606" w14:textId="398FEABC" w:rsidR="0034019A" w:rsidRPr="00EA7760" w:rsidRDefault="00751494"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61.8</w:t>
            </w:r>
          </w:p>
        </w:tc>
        <w:tc>
          <w:tcPr>
            <w:tcW w:w="657" w:type="pct"/>
          </w:tcPr>
          <w:p w14:paraId="2172F3AE" w14:textId="2B8B2C51" w:rsidR="0034019A" w:rsidRPr="00EA7760" w:rsidRDefault="0042212B"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66.0</w:t>
            </w:r>
          </w:p>
        </w:tc>
        <w:tc>
          <w:tcPr>
            <w:tcW w:w="656" w:type="pct"/>
          </w:tcPr>
          <w:p w14:paraId="2ED95381" w14:textId="375F285D" w:rsidR="0034019A" w:rsidRPr="00EA7760" w:rsidRDefault="009005F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4.2</w:t>
            </w:r>
          </w:p>
        </w:tc>
      </w:tr>
      <w:tr w:rsidR="0034019A" w:rsidRPr="0085022A" w14:paraId="656798D1" w14:textId="1A79BC6E" w:rsidTr="004B12F8">
        <w:tc>
          <w:tcPr>
            <w:tcW w:w="1248" w:type="pct"/>
          </w:tcPr>
          <w:p w14:paraId="6C2E85FE" w14:textId="77777777" w:rsidR="0034019A" w:rsidRPr="0085022A" w:rsidRDefault="0034019A" w:rsidP="00D50E70">
            <w:pPr>
              <w:pStyle w:val="AONormal"/>
              <w:tabs>
                <w:tab w:val="right" w:leader="dot" w:pos="3240"/>
              </w:tabs>
              <w:spacing w:line="240" w:lineRule="auto"/>
              <w:rPr>
                <w:sz w:val="20"/>
                <w:szCs w:val="20"/>
              </w:rPr>
            </w:pPr>
            <w:r w:rsidRPr="0085022A">
              <w:rPr>
                <w:sz w:val="20"/>
                <w:szCs w:val="20"/>
              </w:rPr>
              <w:t>Current transfers</w:t>
            </w:r>
            <w:r w:rsidRPr="0085022A">
              <w:rPr>
                <w:sz w:val="20"/>
                <w:szCs w:val="20"/>
              </w:rPr>
              <w:tab/>
            </w:r>
          </w:p>
        </w:tc>
        <w:tc>
          <w:tcPr>
            <w:tcW w:w="583" w:type="pct"/>
            <w:vAlign w:val="center"/>
          </w:tcPr>
          <w:p w14:paraId="4FD75FFA" w14:textId="215F7F32"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31</w:t>
            </w:r>
            <w:r w:rsidRPr="00B16CAE">
              <w:rPr>
                <w:rFonts w:eastAsia="Times New Roman"/>
                <w:color w:val="000000"/>
                <w:sz w:val="20"/>
                <w:szCs w:val="20"/>
                <w:lang w:eastAsia="ca-ES"/>
              </w:rPr>
              <w:t>.</w:t>
            </w:r>
            <w:r w:rsidRPr="00EA7760">
              <w:rPr>
                <w:rFonts w:eastAsia="Times New Roman"/>
                <w:color w:val="000000"/>
                <w:sz w:val="20"/>
                <w:szCs w:val="20"/>
                <w:lang w:eastAsia="ca-ES"/>
              </w:rPr>
              <w:t>8</w:t>
            </w:r>
          </w:p>
        </w:tc>
        <w:tc>
          <w:tcPr>
            <w:tcW w:w="542" w:type="pct"/>
            <w:vAlign w:val="center"/>
          </w:tcPr>
          <w:p w14:paraId="1489D9A8" w14:textId="671FE201"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32</w:t>
            </w:r>
            <w:r w:rsidRPr="00B16CAE">
              <w:rPr>
                <w:rFonts w:eastAsia="Times New Roman"/>
                <w:color w:val="000000"/>
                <w:sz w:val="20"/>
                <w:szCs w:val="20"/>
                <w:lang w:eastAsia="ca-ES"/>
              </w:rPr>
              <w:t>.</w:t>
            </w:r>
            <w:r w:rsidRPr="00EA7760">
              <w:rPr>
                <w:rFonts w:eastAsia="Times New Roman"/>
                <w:color w:val="000000"/>
                <w:sz w:val="20"/>
                <w:szCs w:val="20"/>
                <w:lang w:eastAsia="ca-ES"/>
              </w:rPr>
              <w:t>2</w:t>
            </w:r>
          </w:p>
        </w:tc>
        <w:tc>
          <w:tcPr>
            <w:tcW w:w="657" w:type="pct"/>
            <w:vAlign w:val="center"/>
          </w:tcPr>
          <w:p w14:paraId="076FC1B9" w14:textId="02478E2A"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0</w:t>
            </w:r>
            <w:r w:rsidRPr="00B16CAE">
              <w:rPr>
                <w:rFonts w:eastAsia="Times New Roman"/>
                <w:color w:val="000000"/>
                <w:sz w:val="20"/>
                <w:szCs w:val="20"/>
                <w:lang w:eastAsia="ca-ES"/>
              </w:rPr>
              <w:t>.</w:t>
            </w:r>
            <w:r w:rsidRPr="00EA7760">
              <w:rPr>
                <w:rFonts w:eastAsia="Times New Roman"/>
                <w:color w:val="000000"/>
                <w:sz w:val="20"/>
                <w:szCs w:val="20"/>
                <w:lang w:eastAsia="ca-ES"/>
              </w:rPr>
              <w:t>4</w:t>
            </w:r>
          </w:p>
        </w:tc>
        <w:tc>
          <w:tcPr>
            <w:tcW w:w="657" w:type="pct"/>
          </w:tcPr>
          <w:p w14:paraId="60055747" w14:textId="186D878B" w:rsidR="0034019A" w:rsidRPr="00EA7760" w:rsidRDefault="00751494"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27.9</w:t>
            </w:r>
          </w:p>
        </w:tc>
        <w:tc>
          <w:tcPr>
            <w:tcW w:w="657" w:type="pct"/>
          </w:tcPr>
          <w:p w14:paraId="731704F0" w14:textId="14A381E3" w:rsidR="0034019A" w:rsidRPr="00EA7760" w:rsidRDefault="0042212B"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31.5</w:t>
            </w:r>
          </w:p>
        </w:tc>
        <w:tc>
          <w:tcPr>
            <w:tcW w:w="656" w:type="pct"/>
          </w:tcPr>
          <w:p w14:paraId="4B3E85A0" w14:textId="06580F02" w:rsidR="0034019A" w:rsidRPr="00EA7760" w:rsidRDefault="009005F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3.6</w:t>
            </w:r>
          </w:p>
        </w:tc>
      </w:tr>
      <w:tr w:rsidR="0034019A" w:rsidRPr="0085022A" w14:paraId="6BF5BB31" w14:textId="5CAFC05D" w:rsidTr="004B12F8">
        <w:tc>
          <w:tcPr>
            <w:tcW w:w="1248" w:type="pct"/>
          </w:tcPr>
          <w:p w14:paraId="525E761F" w14:textId="77777777" w:rsidR="0034019A" w:rsidRPr="0085022A" w:rsidRDefault="0034019A" w:rsidP="00D50E70">
            <w:pPr>
              <w:pStyle w:val="AONormal"/>
              <w:tabs>
                <w:tab w:val="right" w:leader="dot" w:pos="3240"/>
              </w:tabs>
              <w:spacing w:line="240" w:lineRule="auto"/>
              <w:rPr>
                <w:sz w:val="20"/>
                <w:szCs w:val="20"/>
              </w:rPr>
            </w:pPr>
            <w:r w:rsidRPr="0085022A">
              <w:rPr>
                <w:sz w:val="20"/>
                <w:szCs w:val="20"/>
              </w:rPr>
              <w:t>Estate revenue</w:t>
            </w:r>
            <w:r w:rsidRPr="0085022A">
              <w:rPr>
                <w:sz w:val="20"/>
                <w:szCs w:val="20"/>
              </w:rPr>
              <w:tab/>
            </w:r>
          </w:p>
        </w:tc>
        <w:tc>
          <w:tcPr>
            <w:tcW w:w="583" w:type="pct"/>
            <w:vAlign w:val="center"/>
          </w:tcPr>
          <w:p w14:paraId="0CE66832" w14:textId="4FDC6398"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16</w:t>
            </w:r>
            <w:r w:rsidRPr="00B16CAE">
              <w:rPr>
                <w:rFonts w:eastAsia="Times New Roman"/>
                <w:color w:val="000000"/>
                <w:sz w:val="20"/>
                <w:szCs w:val="20"/>
                <w:lang w:eastAsia="ca-ES"/>
              </w:rPr>
              <w:t>.</w:t>
            </w:r>
            <w:r w:rsidRPr="00EA7760">
              <w:rPr>
                <w:rFonts w:eastAsia="Times New Roman"/>
                <w:color w:val="000000"/>
                <w:sz w:val="20"/>
                <w:szCs w:val="20"/>
                <w:lang w:eastAsia="ca-ES"/>
              </w:rPr>
              <w:t>2</w:t>
            </w:r>
          </w:p>
        </w:tc>
        <w:tc>
          <w:tcPr>
            <w:tcW w:w="542" w:type="pct"/>
            <w:vAlign w:val="center"/>
          </w:tcPr>
          <w:p w14:paraId="7E37ECF9" w14:textId="4061A93A"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18</w:t>
            </w:r>
            <w:r w:rsidRPr="00B16CAE">
              <w:rPr>
                <w:rFonts w:eastAsia="Times New Roman"/>
                <w:color w:val="000000"/>
                <w:sz w:val="20"/>
                <w:szCs w:val="20"/>
                <w:lang w:eastAsia="ca-ES"/>
              </w:rPr>
              <w:t>.</w:t>
            </w:r>
            <w:r w:rsidR="008714C1">
              <w:rPr>
                <w:rFonts w:eastAsia="Times New Roman"/>
                <w:color w:val="000000"/>
                <w:sz w:val="20"/>
                <w:szCs w:val="20"/>
                <w:lang w:eastAsia="ca-ES"/>
              </w:rPr>
              <w:t>1</w:t>
            </w:r>
          </w:p>
        </w:tc>
        <w:tc>
          <w:tcPr>
            <w:tcW w:w="657" w:type="pct"/>
            <w:vAlign w:val="center"/>
          </w:tcPr>
          <w:p w14:paraId="428B101B" w14:textId="2B16AB4E" w:rsidR="0034019A" w:rsidRPr="0085022A" w:rsidRDefault="008714C1" w:rsidP="00D50E70">
            <w:pPr>
              <w:pStyle w:val="AONormal"/>
              <w:tabs>
                <w:tab w:val="decimal" w:pos="758"/>
              </w:tabs>
              <w:spacing w:line="240" w:lineRule="auto"/>
              <w:rPr>
                <w:sz w:val="20"/>
                <w:szCs w:val="20"/>
              </w:rPr>
            </w:pPr>
            <w:r>
              <w:rPr>
                <w:rFonts w:eastAsia="Times New Roman"/>
                <w:color w:val="000000"/>
                <w:sz w:val="20"/>
                <w:szCs w:val="20"/>
                <w:lang w:eastAsia="ca-ES"/>
              </w:rPr>
              <w:t>1.9</w:t>
            </w:r>
          </w:p>
        </w:tc>
        <w:tc>
          <w:tcPr>
            <w:tcW w:w="657" w:type="pct"/>
          </w:tcPr>
          <w:p w14:paraId="7FFE0A06" w14:textId="258695F3" w:rsidR="0034019A" w:rsidRPr="00EA7760" w:rsidRDefault="00751494"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16.5</w:t>
            </w:r>
          </w:p>
        </w:tc>
        <w:tc>
          <w:tcPr>
            <w:tcW w:w="657" w:type="pct"/>
          </w:tcPr>
          <w:p w14:paraId="602CF6BD" w14:textId="0A6CC03E" w:rsidR="0034019A" w:rsidRPr="00EA7760" w:rsidRDefault="0042212B"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16.5</w:t>
            </w:r>
          </w:p>
        </w:tc>
        <w:tc>
          <w:tcPr>
            <w:tcW w:w="656" w:type="pct"/>
          </w:tcPr>
          <w:p w14:paraId="5D738F51" w14:textId="223A378D" w:rsidR="0034019A" w:rsidRPr="00EA7760" w:rsidRDefault="009005F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0.0</w:t>
            </w:r>
          </w:p>
        </w:tc>
      </w:tr>
      <w:tr w:rsidR="0034019A" w:rsidRPr="0085022A" w14:paraId="4B9E5EC3" w14:textId="567BBB22" w:rsidTr="004B12F8">
        <w:tc>
          <w:tcPr>
            <w:tcW w:w="1248" w:type="pct"/>
          </w:tcPr>
          <w:p w14:paraId="4D1B2968" w14:textId="77777777" w:rsidR="0034019A" w:rsidRPr="0085022A" w:rsidRDefault="0034019A" w:rsidP="00D50E70">
            <w:pPr>
              <w:pStyle w:val="AONormal"/>
              <w:tabs>
                <w:tab w:val="right" w:leader="dot" w:pos="3240"/>
              </w:tabs>
              <w:spacing w:line="240" w:lineRule="auto"/>
              <w:rPr>
                <w:b/>
                <w:sz w:val="20"/>
                <w:szCs w:val="20"/>
              </w:rPr>
            </w:pPr>
            <w:r w:rsidRPr="0085022A">
              <w:rPr>
                <w:b/>
                <w:sz w:val="20"/>
                <w:szCs w:val="20"/>
              </w:rPr>
              <w:t>CAPITAL INCOME</w:t>
            </w:r>
            <w:r w:rsidRPr="0085022A">
              <w:rPr>
                <w:b/>
                <w:sz w:val="20"/>
                <w:szCs w:val="20"/>
              </w:rPr>
              <w:tab/>
            </w:r>
          </w:p>
        </w:tc>
        <w:tc>
          <w:tcPr>
            <w:tcW w:w="583" w:type="pct"/>
            <w:vAlign w:val="center"/>
          </w:tcPr>
          <w:p w14:paraId="2610561F" w14:textId="2CA2011A"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44</w:t>
            </w:r>
            <w:r w:rsidRPr="00BA19D1">
              <w:rPr>
                <w:rFonts w:eastAsia="Times New Roman"/>
                <w:bCs/>
                <w:color w:val="000000"/>
                <w:sz w:val="20"/>
                <w:szCs w:val="20"/>
                <w:lang w:eastAsia="ca-ES"/>
              </w:rPr>
              <w:t>.</w:t>
            </w:r>
            <w:r w:rsidRPr="00EA7760">
              <w:rPr>
                <w:rFonts w:eastAsia="Times New Roman"/>
                <w:b/>
                <w:bCs/>
                <w:color w:val="000000"/>
                <w:sz w:val="20"/>
                <w:szCs w:val="20"/>
                <w:lang w:eastAsia="ca-ES"/>
              </w:rPr>
              <w:t>7</w:t>
            </w:r>
          </w:p>
        </w:tc>
        <w:tc>
          <w:tcPr>
            <w:tcW w:w="542" w:type="pct"/>
            <w:vAlign w:val="center"/>
          </w:tcPr>
          <w:p w14:paraId="5BC4A6D8" w14:textId="4C6C4842"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48</w:t>
            </w:r>
            <w:r w:rsidRPr="00BA19D1">
              <w:rPr>
                <w:rFonts w:eastAsia="Times New Roman"/>
                <w:bCs/>
                <w:color w:val="000000"/>
                <w:sz w:val="20"/>
                <w:szCs w:val="20"/>
                <w:lang w:eastAsia="ca-ES"/>
              </w:rPr>
              <w:t>.</w:t>
            </w:r>
            <w:r w:rsidRPr="00EA7760">
              <w:rPr>
                <w:rFonts w:eastAsia="Times New Roman"/>
                <w:b/>
                <w:bCs/>
                <w:color w:val="000000"/>
                <w:sz w:val="20"/>
                <w:szCs w:val="20"/>
                <w:lang w:eastAsia="ca-ES"/>
              </w:rPr>
              <w:t>3</w:t>
            </w:r>
          </w:p>
        </w:tc>
        <w:tc>
          <w:tcPr>
            <w:tcW w:w="657" w:type="pct"/>
            <w:vAlign w:val="center"/>
          </w:tcPr>
          <w:p w14:paraId="2241A687" w14:textId="7DEE25FB"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3</w:t>
            </w:r>
            <w:r w:rsidRPr="00BA19D1">
              <w:rPr>
                <w:rFonts w:eastAsia="Times New Roman"/>
                <w:bCs/>
                <w:color w:val="000000"/>
                <w:sz w:val="20"/>
                <w:szCs w:val="20"/>
                <w:lang w:eastAsia="ca-ES"/>
              </w:rPr>
              <w:t>.</w:t>
            </w:r>
            <w:r w:rsidRPr="00EA7760">
              <w:rPr>
                <w:rFonts w:eastAsia="Times New Roman"/>
                <w:b/>
                <w:bCs/>
                <w:color w:val="000000"/>
                <w:sz w:val="20"/>
                <w:szCs w:val="20"/>
                <w:lang w:eastAsia="ca-ES"/>
              </w:rPr>
              <w:t>5</w:t>
            </w:r>
          </w:p>
        </w:tc>
        <w:tc>
          <w:tcPr>
            <w:tcW w:w="657" w:type="pct"/>
          </w:tcPr>
          <w:p w14:paraId="70C4302B" w14:textId="04902DC2" w:rsidR="0034019A" w:rsidRPr="00EA7760" w:rsidRDefault="00751494"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46.1</w:t>
            </w:r>
          </w:p>
        </w:tc>
        <w:tc>
          <w:tcPr>
            <w:tcW w:w="657" w:type="pct"/>
          </w:tcPr>
          <w:p w14:paraId="6EE6EDAF" w14:textId="123F4303" w:rsidR="0034019A" w:rsidRPr="00EA7760" w:rsidRDefault="0042212B"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45.0</w:t>
            </w:r>
          </w:p>
        </w:tc>
        <w:tc>
          <w:tcPr>
            <w:tcW w:w="656" w:type="pct"/>
          </w:tcPr>
          <w:p w14:paraId="63C6FA5D" w14:textId="1CB0E3B9" w:rsidR="0034019A" w:rsidRPr="00EA7760" w:rsidRDefault="009005FC"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-1.1</w:t>
            </w:r>
          </w:p>
        </w:tc>
      </w:tr>
      <w:tr w:rsidR="0034019A" w:rsidRPr="0085022A" w14:paraId="393F1861" w14:textId="648A2DAF" w:rsidTr="004B12F8">
        <w:tc>
          <w:tcPr>
            <w:tcW w:w="1248" w:type="pct"/>
          </w:tcPr>
          <w:p w14:paraId="15A630E4" w14:textId="77777777" w:rsidR="0034019A" w:rsidRPr="0085022A" w:rsidRDefault="0034019A" w:rsidP="00D50E70">
            <w:pPr>
              <w:pStyle w:val="AONormal"/>
              <w:tabs>
                <w:tab w:val="right" w:leader="dot" w:pos="3240"/>
              </w:tabs>
              <w:spacing w:line="240" w:lineRule="auto"/>
              <w:rPr>
                <w:sz w:val="20"/>
                <w:szCs w:val="20"/>
              </w:rPr>
            </w:pPr>
            <w:r w:rsidRPr="0085022A">
              <w:rPr>
                <w:sz w:val="20"/>
                <w:szCs w:val="20"/>
              </w:rPr>
              <w:t>Alienation of assets</w:t>
            </w:r>
            <w:r w:rsidRPr="0085022A">
              <w:rPr>
                <w:sz w:val="20"/>
                <w:szCs w:val="20"/>
              </w:rPr>
              <w:tab/>
            </w:r>
          </w:p>
        </w:tc>
        <w:tc>
          <w:tcPr>
            <w:tcW w:w="583" w:type="pct"/>
            <w:vAlign w:val="center"/>
          </w:tcPr>
          <w:p w14:paraId="23AE4A56" w14:textId="4B3E478A"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0</w:t>
            </w:r>
            <w:r w:rsidRPr="00B16CAE">
              <w:rPr>
                <w:rFonts w:eastAsia="Times New Roman"/>
                <w:color w:val="000000"/>
                <w:sz w:val="20"/>
                <w:szCs w:val="20"/>
                <w:lang w:eastAsia="ca-ES"/>
              </w:rPr>
              <w:t>.</w:t>
            </w:r>
            <w:r w:rsidRPr="00EA7760">
              <w:rPr>
                <w:rFonts w:eastAsia="Times New Roman"/>
                <w:color w:val="000000"/>
                <w:sz w:val="20"/>
                <w:szCs w:val="20"/>
                <w:lang w:eastAsia="ca-ES"/>
              </w:rPr>
              <w:t>0</w:t>
            </w:r>
          </w:p>
        </w:tc>
        <w:tc>
          <w:tcPr>
            <w:tcW w:w="542" w:type="pct"/>
            <w:vAlign w:val="center"/>
          </w:tcPr>
          <w:p w14:paraId="70667EDC" w14:textId="79A67603"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0</w:t>
            </w:r>
            <w:r w:rsidRPr="00B16CAE">
              <w:rPr>
                <w:rFonts w:eastAsia="Times New Roman"/>
                <w:color w:val="000000"/>
                <w:sz w:val="20"/>
                <w:szCs w:val="20"/>
                <w:lang w:eastAsia="ca-ES"/>
              </w:rPr>
              <w:t>.</w:t>
            </w:r>
            <w:r w:rsidRPr="00EA7760">
              <w:rPr>
                <w:rFonts w:eastAsia="Times New Roman"/>
                <w:color w:val="000000"/>
                <w:sz w:val="20"/>
                <w:szCs w:val="20"/>
                <w:lang w:eastAsia="ca-ES"/>
              </w:rPr>
              <w:t>0</w:t>
            </w:r>
          </w:p>
        </w:tc>
        <w:tc>
          <w:tcPr>
            <w:tcW w:w="657" w:type="pct"/>
            <w:vAlign w:val="center"/>
          </w:tcPr>
          <w:p w14:paraId="271DB1EA" w14:textId="5EACF523"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0</w:t>
            </w:r>
            <w:r w:rsidRPr="00B16CAE">
              <w:rPr>
                <w:rFonts w:eastAsia="Times New Roman"/>
                <w:color w:val="000000"/>
                <w:sz w:val="20"/>
                <w:szCs w:val="20"/>
                <w:lang w:eastAsia="ca-ES"/>
              </w:rPr>
              <w:t>.</w:t>
            </w:r>
            <w:r w:rsidRPr="00EA7760">
              <w:rPr>
                <w:rFonts w:eastAsia="Times New Roman"/>
                <w:color w:val="000000"/>
                <w:sz w:val="20"/>
                <w:szCs w:val="20"/>
                <w:lang w:eastAsia="ca-ES"/>
              </w:rPr>
              <w:t>0</w:t>
            </w:r>
          </w:p>
        </w:tc>
        <w:tc>
          <w:tcPr>
            <w:tcW w:w="657" w:type="pct"/>
          </w:tcPr>
          <w:p w14:paraId="4243AF89" w14:textId="03816BF7" w:rsidR="0034019A" w:rsidRPr="00EA7760" w:rsidRDefault="00751494"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0.2</w:t>
            </w:r>
          </w:p>
        </w:tc>
        <w:tc>
          <w:tcPr>
            <w:tcW w:w="657" w:type="pct"/>
          </w:tcPr>
          <w:p w14:paraId="7C8A1F88" w14:textId="01E5E114" w:rsidR="0034019A" w:rsidRPr="00EA7760" w:rsidRDefault="0042212B"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0.2</w:t>
            </w:r>
          </w:p>
        </w:tc>
        <w:tc>
          <w:tcPr>
            <w:tcW w:w="656" w:type="pct"/>
          </w:tcPr>
          <w:p w14:paraId="24078AB0" w14:textId="26861286" w:rsidR="0034019A" w:rsidRPr="00EA7760" w:rsidRDefault="009005F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0.0</w:t>
            </w:r>
          </w:p>
        </w:tc>
      </w:tr>
      <w:tr w:rsidR="0034019A" w:rsidRPr="0085022A" w14:paraId="109E4033" w14:textId="5ED1BB96" w:rsidTr="004B12F8">
        <w:tc>
          <w:tcPr>
            <w:tcW w:w="1248" w:type="pct"/>
          </w:tcPr>
          <w:p w14:paraId="449707D2" w14:textId="77777777" w:rsidR="0034019A" w:rsidRPr="0085022A" w:rsidRDefault="0034019A" w:rsidP="00D50E70">
            <w:pPr>
              <w:pStyle w:val="AONormal"/>
              <w:tabs>
                <w:tab w:val="right" w:leader="dot" w:pos="3240"/>
              </w:tabs>
              <w:spacing w:line="240" w:lineRule="auto"/>
              <w:rPr>
                <w:sz w:val="20"/>
                <w:szCs w:val="20"/>
              </w:rPr>
            </w:pPr>
            <w:r w:rsidRPr="0085022A">
              <w:rPr>
                <w:sz w:val="20"/>
                <w:szCs w:val="20"/>
              </w:rPr>
              <w:lastRenderedPageBreak/>
              <w:t>Capital transfers</w:t>
            </w:r>
            <w:r w:rsidRPr="0085022A">
              <w:rPr>
                <w:sz w:val="20"/>
                <w:szCs w:val="20"/>
              </w:rPr>
              <w:tab/>
            </w:r>
          </w:p>
        </w:tc>
        <w:tc>
          <w:tcPr>
            <w:tcW w:w="583" w:type="pct"/>
            <w:vAlign w:val="center"/>
          </w:tcPr>
          <w:p w14:paraId="7113E12C" w14:textId="71936987"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44</w:t>
            </w:r>
            <w:r w:rsidRPr="00B16CAE">
              <w:rPr>
                <w:rFonts w:eastAsia="Times New Roman"/>
                <w:color w:val="000000"/>
                <w:sz w:val="20"/>
                <w:szCs w:val="20"/>
                <w:lang w:eastAsia="ca-ES"/>
              </w:rPr>
              <w:t>.</w:t>
            </w:r>
            <w:r w:rsidRPr="00EA7760">
              <w:rPr>
                <w:rFonts w:eastAsia="Times New Roman"/>
                <w:color w:val="000000"/>
                <w:sz w:val="20"/>
                <w:szCs w:val="20"/>
                <w:lang w:eastAsia="ca-ES"/>
              </w:rPr>
              <w:t>7</w:t>
            </w:r>
          </w:p>
        </w:tc>
        <w:tc>
          <w:tcPr>
            <w:tcW w:w="542" w:type="pct"/>
            <w:vAlign w:val="center"/>
          </w:tcPr>
          <w:p w14:paraId="22B245AE" w14:textId="39225131"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48</w:t>
            </w:r>
            <w:r w:rsidRPr="00B16CAE">
              <w:rPr>
                <w:rFonts w:eastAsia="Times New Roman"/>
                <w:color w:val="000000"/>
                <w:sz w:val="20"/>
                <w:szCs w:val="20"/>
                <w:lang w:eastAsia="ca-ES"/>
              </w:rPr>
              <w:t>.</w:t>
            </w:r>
            <w:r w:rsidRPr="00EA7760">
              <w:rPr>
                <w:rFonts w:eastAsia="Times New Roman"/>
                <w:color w:val="000000"/>
                <w:sz w:val="20"/>
                <w:szCs w:val="20"/>
                <w:lang w:eastAsia="ca-ES"/>
              </w:rPr>
              <w:t>2</w:t>
            </w:r>
          </w:p>
        </w:tc>
        <w:tc>
          <w:tcPr>
            <w:tcW w:w="657" w:type="pct"/>
            <w:vAlign w:val="center"/>
          </w:tcPr>
          <w:p w14:paraId="2C27DEE2" w14:textId="1096F5BB"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3</w:t>
            </w:r>
            <w:r w:rsidRPr="00B16CAE">
              <w:rPr>
                <w:rFonts w:eastAsia="Times New Roman"/>
                <w:color w:val="000000"/>
                <w:sz w:val="20"/>
                <w:szCs w:val="20"/>
                <w:lang w:eastAsia="ca-ES"/>
              </w:rPr>
              <w:t>.</w:t>
            </w:r>
            <w:r w:rsidRPr="00EA7760">
              <w:rPr>
                <w:rFonts w:eastAsia="Times New Roman"/>
                <w:color w:val="000000"/>
                <w:sz w:val="20"/>
                <w:szCs w:val="20"/>
                <w:lang w:eastAsia="ca-ES"/>
              </w:rPr>
              <w:t>5</w:t>
            </w:r>
          </w:p>
        </w:tc>
        <w:tc>
          <w:tcPr>
            <w:tcW w:w="657" w:type="pct"/>
          </w:tcPr>
          <w:p w14:paraId="501D99C3" w14:textId="0224764C" w:rsidR="0034019A" w:rsidRPr="00EA7760" w:rsidRDefault="00751494"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46.0</w:t>
            </w:r>
          </w:p>
        </w:tc>
        <w:tc>
          <w:tcPr>
            <w:tcW w:w="657" w:type="pct"/>
          </w:tcPr>
          <w:p w14:paraId="309EE06B" w14:textId="7FC617AC" w:rsidR="0034019A" w:rsidRPr="00EA7760" w:rsidRDefault="0042212B"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44.8</w:t>
            </w:r>
          </w:p>
        </w:tc>
        <w:tc>
          <w:tcPr>
            <w:tcW w:w="656" w:type="pct"/>
          </w:tcPr>
          <w:p w14:paraId="2F165850" w14:textId="4F6659D9" w:rsidR="0034019A" w:rsidRPr="00EA7760" w:rsidRDefault="009005F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-1.1</w:t>
            </w:r>
          </w:p>
        </w:tc>
      </w:tr>
      <w:tr w:rsidR="0034019A" w:rsidRPr="0085022A" w14:paraId="512E2769" w14:textId="3CBDAD09" w:rsidTr="004B12F8">
        <w:tc>
          <w:tcPr>
            <w:tcW w:w="1248" w:type="pct"/>
          </w:tcPr>
          <w:p w14:paraId="22118B91" w14:textId="77777777" w:rsidR="0034019A" w:rsidRPr="0085022A" w:rsidRDefault="0034019A" w:rsidP="00D50E70">
            <w:pPr>
              <w:pStyle w:val="AONormal"/>
              <w:tabs>
                <w:tab w:val="right" w:leader="dot" w:pos="3240"/>
              </w:tabs>
              <w:spacing w:line="240" w:lineRule="auto"/>
              <w:rPr>
                <w:b/>
                <w:sz w:val="20"/>
                <w:szCs w:val="20"/>
              </w:rPr>
            </w:pPr>
            <w:r w:rsidRPr="0085022A">
              <w:rPr>
                <w:b/>
                <w:sz w:val="20"/>
                <w:szCs w:val="20"/>
              </w:rPr>
              <w:t xml:space="preserve">TOTAL </w:t>
            </w:r>
            <w:r w:rsidRPr="0085022A">
              <w:rPr>
                <w:b/>
                <w:sz w:val="20"/>
                <w:szCs w:val="20"/>
              </w:rPr>
              <w:tab/>
            </w:r>
          </w:p>
        </w:tc>
        <w:tc>
          <w:tcPr>
            <w:tcW w:w="583" w:type="pct"/>
            <w:vAlign w:val="center"/>
          </w:tcPr>
          <w:p w14:paraId="16240582" w14:textId="46FEF440"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211</w:t>
            </w:r>
            <w:r w:rsidRPr="00BA19D1">
              <w:rPr>
                <w:rFonts w:eastAsia="Times New Roman"/>
                <w:bCs/>
                <w:color w:val="000000"/>
                <w:sz w:val="20"/>
                <w:szCs w:val="20"/>
                <w:lang w:eastAsia="ca-ES"/>
              </w:rPr>
              <w:t>.</w:t>
            </w:r>
            <w:r w:rsidRPr="00EA7760">
              <w:rPr>
                <w:rFonts w:eastAsia="Times New Roman"/>
                <w:b/>
                <w:bCs/>
                <w:color w:val="000000"/>
                <w:sz w:val="20"/>
                <w:szCs w:val="20"/>
                <w:lang w:eastAsia="ca-ES"/>
              </w:rPr>
              <w:t>6</w:t>
            </w:r>
          </w:p>
        </w:tc>
        <w:tc>
          <w:tcPr>
            <w:tcW w:w="542" w:type="pct"/>
            <w:vAlign w:val="center"/>
          </w:tcPr>
          <w:p w14:paraId="7EF3F8CE" w14:textId="35602E15"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22</w:t>
            </w:r>
            <w:r w:rsidR="008714C1">
              <w:rPr>
                <w:rFonts w:eastAsia="Times New Roman"/>
                <w:b/>
                <w:bCs/>
                <w:color w:val="000000"/>
                <w:sz w:val="20"/>
                <w:szCs w:val="20"/>
                <w:lang w:eastAsia="ca-ES"/>
              </w:rPr>
              <w:t>8.2</w:t>
            </w:r>
          </w:p>
        </w:tc>
        <w:tc>
          <w:tcPr>
            <w:tcW w:w="657" w:type="pct"/>
            <w:vAlign w:val="center"/>
          </w:tcPr>
          <w:p w14:paraId="709CF9F5" w14:textId="764B867F"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1</w:t>
            </w:r>
            <w:r w:rsidR="008714C1">
              <w:rPr>
                <w:rFonts w:eastAsia="Times New Roman"/>
                <w:b/>
                <w:bCs/>
                <w:color w:val="000000"/>
                <w:sz w:val="20"/>
                <w:szCs w:val="20"/>
                <w:lang w:eastAsia="ca-ES"/>
              </w:rPr>
              <w:t>6.6</w:t>
            </w:r>
          </w:p>
        </w:tc>
        <w:tc>
          <w:tcPr>
            <w:tcW w:w="657" w:type="pct"/>
          </w:tcPr>
          <w:p w14:paraId="1647C71C" w14:textId="7C74B79B" w:rsidR="0034019A" w:rsidRPr="00EA7760" w:rsidRDefault="00751494"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204.9</w:t>
            </w:r>
          </w:p>
        </w:tc>
        <w:tc>
          <w:tcPr>
            <w:tcW w:w="657" w:type="pct"/>
          </w:tcPr>
          <w:p w14:paraId="1525640D" w14:textId="150A4BB8" w:rsidR="0034019A" w:rsidRPr="00EA7760" w:rsidRDefault="0042212B"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220.0</w:t>
            </w:r>
          </w:p>
        </w:tc>
        <w:tc>
          <w:tcPr>
            <w:tcW w:w="656" w:type="pct"/>
          </w:tcPr>
          <w:p w14:paraId="53A40969" w14:textId="5B14BBFC" w:rsidR="0034019A" w:rsidRPr="00EA7760" w:rsidRDefault="009005FC"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15.1</w:t>
            </w:r>
          </w:p>
        </w:tc>
      </w:tr>
      <w:tr w:rsidR="0034019A" w:rsidRPr="0085022A" w14:paraId="3834BF36" w14:textId="763010D8" w:rsidTr="004B12F8">
        <w:tc>
          <w:tcPr>
            <w:tcW w:w="1248" w:type="pct"/>
          </w:tcPr>
          <w:p w14:paraId="72AAC746" w14:textId="77777777" w:rsidR="0034019A" w:rsidRPr="0085022A" w:rsidRDefault="0034019A" w:rsidP="00D50E70">
            <w:pPr>
              <w:pStyle w:val="AONormal"/>
              <w:tabs>
                <w:tab w:val="right" w:leader="dot" w:pos="3240"/>
              </w:tabs>
              <w:spacing w:line="240" w:lineRule="auto"/>
              <w:rPr>
                <w:b/>
                <w:sz w:val="20"/>
                <w:szCs w:val="20"/>
              </w:rPr>
            </w:pPr>
            <w:r w:rsidRPr="0085022A">
              <w:rPr>
                <w:b/>
                <w:sz w:val="20"/>
                <w:szCs w:val="20"/>
              </w:rPr>
              <w:t>CURRENT EXPENDITURE</w:t>
            </w:r>
            <w:r w:rsidRPr="0085022A">
              <w:rPr>
                <w:b/>
                <w:sz w:val="20"/>
                <w:szCs w:val="20"/>
              </w:rPr>
              <w:tab/>
            </w:r>
          </w:p>
        </w:tc>
        <w:tc>
          <w:tcPr>
            <w:tcW w:w="583" w:type="pct"/>
            <w:vAlign w:val="center"/>
          </w:tcPr>
          <w:p w14:paraId="1CABCA5C" w14:textId="51FA253E"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157</w:t>
            </w:r>
            <w:r w:rsidRPr="00BA19D1">
              <w:rPr>
                <w:rFonts w:eastAsia="Times New Roman"/>
                <w:bCs/>
                <w:color w:val="000000"/>
                <w:sz w:val="20"/>
                <w:szCs w:val="20"/>
                <w:lang w:eastAsia="ca-ES"/>
              </w:rPr>
              <w:t>.</w:t>
            </w:r>
            <w:r w:rsidRPr="00EA7760">
              <w:rPr>
                <w:rFonts w:eastAsia="Times New Roman"/>
                <w:b/>
                <w:bCs/>
                <w:color w:val="000000"/>
                <w:sz w:val="20"/>
                <w:szCs w:val="20"/>
                <w:lang w:eastAsia="ca-ES"/>
              </w:rPr>
              <w:t>6</w:t>
            </w:r>
          </w:p>
        </w:tc>
        <w:tc>
          <w:tcPr>
            <w:tcW w:w="542" w:type="pct"/>
            <w:vAlign w:val="center"/>
          </w:tcPr>
          <w:p w14:paraId="057EDDB4" w14:textId="34D160E3"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14</w:t>
            </w:r>
            <w:r w:rsidR="007E00CB">
              <w:rPr>
                <w:rFonts w:eastAsia="Times New Roman"/>
                <w:b/>
                <w:bCs/>
                <w:color w:val="000000"/>
                <w:sz w:val="20"/>
                <w:szCs w:val="20"/>
                <w:lang w:eastAsia="ca-ES"/>
              </w:rPr>
              <w:t>5.4</w:t>
            </w:r>
          </w:p>
        </w:tc>
        <w:tc>
          <w:tcPr>
            <w:tcW w:w="657" w:type="pct"/>
            <w:vAlign w:val="center"/>
          </w:tcPr>
          <w:p w14:paraId="6F0BF14B" w14:textId="39BC976E"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-1</w:t>
            </w:r>
            <w:r w:rsidR="008714C1">
              <w:rPr>
                <w:rFonts w:eastAsia="Times New Roman"/>
                <w:b/>
                <w:bCs/>
                <w:color w:val="000000"/>
                <w:sz w:val="20"/>
                <w:szCs w:val="20"/>
                <w:lang w:eastAsia="ca-ES"/>
              </w:rPr>
              <w:t>2.3</w:t>
            </w:r>
          </w:p>
        </w:tc>
        <w:tc>
          <w:tcPr>
            <w:tcW w:w="657" w:type="pct"/>
          </w:tcPr>
          <w:p w14:paraId="7A113D9B" w14:textId="1DD0CD93" w:rsidR="0034019A" w:rsidRPr="00EA7760" w:rsidRDefault="00751494"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147.5</w:t>
            </w:r>
          </w:p>
        </w:tc>
        <w:tc>
          <w:tcPr>
            <w:tcW w:w="657" w:type="pct"/>
          </w:tcPr>
          <w:p w14:paraId="56FB338E" w14:textId="76F4C576" w:rsidR="0034019A" w:rsidRPr="00EA7760" w:rsidRDefault="0042212B"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135.0</w:t>
            </w:r>
          </w:p>
        </w:tc>
        <w:tc>
          <w:tcPr>
            <w:tcW w:w="656" w:type="pct"/>
          </w:tcPr>
          <w:p w14:paraId="2D032C46" w14:textId="0F19708C" w:rsidR="0034019A" w:rsidRPr="00EA7760" w:rsidRDefault="009005FC"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-12.6</w:t>
            </w:r>
          </w:p>
        </w:tc>
      </w:tr>
      <w:tr w:rsidR="0034019A" w:rsidRPr="0085022A" w14:paraId="12C77906" w14:textId="4033E883" w:rsidTr="004B12F8">
        <w:tc>
          <w:tcPr>
            <w:tcW w:w="1248" w:type="pct"/>
          </w:tcPr>
          <w:p w14:paraId="5A9842EC" w14:textId="77777777" w:rsidR="0034019A" w:rsidRPr="0085022A" w:rsidRDefault="0034019A" w:rsidP="00D50E70">
            <w:pPr>
              <w:pStyle w:val="AONormal"/>
              <w:tabs>
                <w:tab w:val="right" w:leader="dot" w:pos="3240"/>
              </w:tabs>
              <w:spacing w:line="240" w:lineRule="auto"/>
              <w:rPr>
                <w:sz w:val="20"/>
                <w:szCs w:val="20"/>
              </w:rPr>
            </w:pPr>
            <w:r w:rsidRPr="0085022A">
              <w:rPr>
                <w:sz w:val="20"/>
                <w:szCs w:val="20"/>
              </w:rPr>
              <w:t>Personal expenditure</w:t>
            </w:r>
            <w:r w:rsidRPr="0085022A">
              <w:rPr>
                <w:sz w:val="20"/>
                <w:szCs w:val="20"/>
              </w:rPr>
              <w:tab/>
            </w:r>
          </w:p>
        </w:tc>
        <w:tc>
          <w:tcPr>
            <w:tcW w:w="583" w:type="pct"/>
            <w:vAlign w:val="center"/>
          </w:tcPr>
          <w:p w14:paraId="1E4C3C71" w14:textId="47C18A7C"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74</w:t>
            </w:r>
            <w:r w:rsidRPr="00B16CAE">
              <w:rPr>
                <w:rFonts w:eastAsia="Times New Roman"/>
                <w:color w:val="000000"/>
                <w:sz w:val="20"/>
                <w:szCs w:val="20"/>
                <w:lang w:eastAsia="ca-ES"/>
              </w:rPr>
              <w:t>.</w:t>
            </w:r>
            <w:r w:rsidRPr="00EA7760">
              <w:rPr>
                <w:rFonts w:eastAsia="Times New Roman"/>
                <w:color w:val="000000"/>
                <w:sz w:val="20"/>
                <w:szCs w:val="20"/>
                <w:lang w:eastAsia="ca-ES"/>
              </w:rPr>
              <w:t>0</w:t>
            </w:r>
          </w:p>
        </w:tc>
        <w:tc>
          <w:tcPr>
            <w:tcW w:w="542" w:type="pct"/>
            <w:vAlign w:val="center"/>
          </w:tcPr>
          <w:p w14:paraId="6DB77352" w14:textId="4F356C9A"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70</w:t>
            </w:r>
            <w:r w:rsidRPr="00B16CAE">
              <w:rPr>
                <w:rFonts w:eastAsia="Times New Roman"/>
                <w:color w:val="000000"/>
                <w:sz w:val="20"/>
                <w:szCs w:val="20"/>
                <w:lang w:eastAsia="ca-ES"/>
              </w:rPr>
              <w:t>.</w:t>
            </w:r>
            <w:r w:rsidRPr="00EA7760">
              <w:rPr>
                <w:rFonts w:eastAsia="Times New Roman"/>
                <w:color w:val="000000"/>
                <w:sz w:val="20"/>
                <w:szCs w:val="20"/>
                <w:lang w:eastAsia="ca-ES"/>
              </w:rPr>
              <w:t>1</w:t>
            </w:r>
          </w:p>
        </w:tc>
        <w:tc>
          <w:tcPr>
            <w:tcW w:w="657" w:type="pct"/>
            <w:vAlign w:val="center"/>
          </w:tcPr>
          <w:p w14:paraId="31CFFA70" w14:textId="0424BDE6"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-3</w:t>
            </w:r>
            <w:r w:rsidRPr="00B16CAE">
              <w:rPr>
                <w:rFonts w:eastAsia="Times New Roman"/>
                <w:color w:val="000000"/>
                <w:sz w:val="20"/>
                <w:szCs w:val="20"/>
                <w:lang w:eastAsia="ca-ES"/>
              </w:rPr>
              <w:t>.</w:t>
            </w:r>
            <w:r w:rsidRPr="00EA7760">
              <w:rPr>
                <w:rFonts w:eastAsia="Times New Roman"/>
                <w:color w:val="000000"/>
                <w:sz w:val="20"/>
                <w:szCs w:val="20"/>
                <w:lang w:eastAsia="ca-ES"/>
              </w:rPr>
              <w:t>9</w:t>
            </w:r>
          </w:p>
        </w:tc>
        <w:tc>
          <w:tcPr>
            <w:tcW w:w="657" w:type="pct"/>
          </w:tcPr>
          <w:p w14:paraId="6495E557" w14:textId="0D473DF7" w:rsidR="0034019A" w:rsidRPr="00EA7760" w:rsidRDefault="00751494"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68.9</w:t>
            </w:r>
          </w:p>
        </w:tc>
        <w:tc>
          <w:tcPr>
            <w:tcW w:w="657" w:type="pct"/>
          </w:tcPr>
          <w:p w14:paraId="529E4734" w14:textId="11CA984A" w:rsidR="0034019A" w:rsidRPr="00EA7760" w:rsidRDefault="0042212B"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65.2</w:t>
            </w:r>
          </w:p>
        </w:tc>
        <w:tc>
          <w:tcPr>
            <w:tcW w:w="656" w:type="pct"/>
          </w:tcPr>
          <w:p w14:paraId="226BC155" w14:textId="73B030F4" w:rsidR="0034019A" w:rsidRPr="00EA7760" w:rsidRDefault="009005F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-3.8</w:t>
            </w:r>
          </w:p>
        </w:tc>
      </w:tr>
      <w:tr w:rsidR="0034019A" w:rsidRPr="0085022A" w14:paraId="2C4FA860" w14:textId="12473713" w:rsidTr="004B12F8">
        <w:tc>
          <w:tcPr>
            <w:tcW w:w="1248" w:type="pct"/>
          </w:tcPr>
          <w:p w14:paraId="097AA8F5" w14:textId="77777777" w:rsidR="0034019A" w:rsidRPr="0085022A" w:rsidRDefault="0034019A" w:rsidP="00D50E70">
            <w:pPr>
              <w:pStyle w:val="AONormal"/>
              <w:tabs>
                <w:tab w:val="right" w:leader="dot" w:pos="3240"/>
              </w:tabs>
              <w:spacing w:line="240" w:lineRule="auto"/>
              <w:rPr>
                <w:sz w:val="20"/>
                <w:szCs w:val="20"/>
              </w:rPr>
            </w:pPr>
            <w:r w:rsidRPr="0085022A">
              <w:rPr>
                <w:sz w:val="20"/>
                <w:szCs w:val="20"/>
              </w:rPr>
              <w:t>Consumption expenditure</w:t>
            </w:r>
            <w:r w:rsidRPr="0085022A">
              <w:rPr>
                <w:sz w:val="20"/>
                <w:szCs w:val="20"/>
              </w:rPr>
              <w:tab/>
            </w:r>
          </w:p>
        </w:tc>
        <w:tc>
          <w:tcPr>
            <w:tcW w:w="583" w:type="pct"/>
            <w:vAlign w:val="center"/>
          </w:tcPr>
          <w:p w14:paraId="41B0874F" w14:textId="603BB9D5"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72</w:t>
            </w:r>
            <w:r w:rsidRPr="00B16CAE">
              <w:rPr>
                <w:rFonts w:eastAsia="Times New Roman"/>
                <w:color w:val="000000"/>
                <w:sz w:val="20"/>
                <w:szCs w:val="20"/>
                <w:lang w:eastAsia="ca-ES"/>
              </w:rPr>
              <w:t>.</w:t>
            </w:r>
            <w:r w:rsidRPr="00EA7760">
              <w:rPr>
                <w:rFonts w:eastAsia="Times New Roman"/>
                <w:color w:val="000000"/>
                <w:sz w:val="20"/>
                <w:szCs w:val="20"/>
                <w:lang w:eastAsia="ca-ES"/>
              </w:rPr>
              <w:t>6</w:t>
            </w:r>
          </w:p>
        </w:tc>
        <w:tc>
          <w:tcPr>
            <w:tcW w:w="542" w:type="pct"/>
            <w:vAlign w:val="center"/>
          </w:tcPr>
          <w:p w14:paraId="2C43C668" w14:textId="1BAC4857"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6</w:t>
            </w:r>
            <w:r w:rsidR="007E00CB">
              <w:rPr>
                <w:rFonts w:eastAsia="Times New Roman"/>
                <w:color w:val="000000"/>
                <w:sz w:val="20"/>
                <w:szCs w:val="20"/>
                <w:lang w:eastAsia="ca-ES"/>
              </w:rPr>
              <w:t>5.7</w:t>
            </w:r>
          </w:p>
        </w:tc>
        <w:tc>
          <w:tcPr>
            <w:tcW w:w="657" w:type="pct"/>
            <w:vAlign w:val="center"/>
          </w:tcPr>
          <w:p w14:paraId="3F1F3C0E" w14:textId="64157DE7"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w:t>
            </w:r>
            <w:r w:rsidR="007E00CB">
              <w:rPr>
                <w:rFonts w:eastAsia="Times New Roman"/>
                <w:color w:val="000000"/>
                <w:sz w:val="20"/>
                <w:szCs w:val="20"/>
                <w:lang w:eastAsia="ca-ES"/>
              </w:rPr>
              <w:t>6.9</w:t>
            </w:r>
          </w:p>
        </w:tc>
        <w:tc>
          <w:tcPr>
            <w:tcW w:w="657" w:type="pct"/>
          </w:tcPr>
          <w:p w14:paraId="302053F8" w14:textId="297E0835" w:rsidR="0034019A" w:rsidRPr="00EA7760" w:rsidRDefault="00796AE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66.2</w:t>
            </w:r>
          </w:p>
        </w:tc>
        <w:tc>
          <w:tcPr>
            <w:tcW w:w="657" w:type="pct"/>
          </w:tcPr>
          <w:p w14:paraId="61311757" w14:textId="71E1B4E7" w:rsidR="0034019A" w:rsidRPr="00EA7760" w:rsidRDefault="0042212B"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58.6</w:t>
            </w:r>
          </w:p>
        </w:tc>
        <w:tc>
          <w:tcPr>
            <w:tcW w:w="656" w:type="pct"/>
          </w:tcPr>
          <w:p w14:paraId="51188F2B" w14:textId="17689760" w:rsidR="0034019A" w:rsidRPr="00EA7760" w:rsidRDefault="009005F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-7.7</w:t>
            </w:r>
          </w:p>
        </w:tc>
      </w:tr>
      <w:tr w:rsidR="0034019A" w:rsidRPr="0085022A" w14:paraId="4541F772" w14:textId="0D5F3D96" w:rsidTr="004B12F8">
        <w:tc>
          <w:tcPr>
            <w:tcW w:w="1248" w:type="pct"/>
          </w:tcPr>
          <w:p w14:paraId="06FB22B3" w14:textId="77777777" w:rsidR="0034019A" w:rsidRPr="0085022A" w:rsidRDefault="0034019A" w:rsidP="00D50E70">
            <w:pPr>
              <w:pStyle w:val="AONormal"/>
              <w:tabs>
                <w:tab w:val="right" w:leader="dot" w:pos="3240"/>
              </w:tabs>
              <w:spacing w:line="240" w:lineRule="auto"/>
              <w:rPr>
                <w:sz w:val="20"/>
                <w:szCs w:val="20"/>
              </w:rPr>
            </w:pPr>
            <w:r w:rsidRPr="0085022A">
              <w:rPr>
                <w:sz w:val="20"/>
                <w:szCs w:val="20"/>
              </w:rPr>
              <w:t>Financial expenditure</w:t>
            </w:r>
            <w:r w:rsidRPr="0085022A">
              <w:rPr>
                <w:sz w:val="20"/>
                <w:szCs w:val="20"/>
              </w:rPr>
              <w:tab/>
            </w:r>
          </w:p>
        </w:tc>
        <w:tc>
          <w:tcPr>
            <w:tcW w:w="583" w:type="pct"/>
            <w:vAlign w:val="center"/>
          </w:tcPr>
          <w:p w14:paraId="6B6EECDD" w14:textId="323CABB4"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2</w:t>
            </w:r>
            <w:r w:rsidRPr="00B16CAE">
              <w:rPr>
                <w:rFonts w:eastAsia="Times New Roman"/>
                <w:color w:val="000000"/>
                <w:sz w:val="20"/>
                <w:szCs w:val="20"/>
                <w:lang w:eastAsia="ca-ES"/>
              </w:rPr>
              <w:t>.</w:t>
            </w:r>
            <w:r w:rsidRPr="00EA7760">
              <w:rPr>
                <w:rFonts w:eastAsia="Times New Roman"/>
                <w:color w:val="000000"/>
                <w:sz w:val="20"/>
                <w:szCs w:val="20"/>
                <w:lang w:eastAsia="ca-ES"/>
              </w:rPr>
              <w:t>5</w:t>
            </w:r>
          </w:p>
        </w:tc>
        <w:tc>
          <w:tcPr>
            <w:tcW w:w="542" w:type="pct"/>
            <w:vAlign w:val="center"/>
          </w:tcPr>
          <w:p w14:paraId="1981D133" w14:textId="30313098"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1</w:t>
            </w:r>
            <w:r w:rsidRPr="00B16CAE">
              <w:rPr>
                <w:rFonts w:eastAsia="Times New Roman"/>
                <w:color w:val="000000"/>
                <w:sz w:val="20"/>
                <w:szCs w:val="20"/>
                <w:lang w:eastAsia="ca-ES"/>
              </w:rPr>
              <w:t>.</w:t>
            </w:r>
            <w:r w:rsidRPr="00EA7760">
              <w:rPr>
                <w:rFonts w:eastAsia="Times New Roman"/>
                <w:color w:val="000000"/>
                <w:sz w:val="20"/>
                <w:szCs w:val="20"/>
                <w:lang w:eastAsia="ca-ES"/>
              </w:rPr>
              <w:t>7</w:t>
            </w:r>
          </w:p>
        </w:tc>
        <w:tc>
          <w:tcPr>
            <w:tcW w:w="657" w:type="pct"/>
            <w:vAlign w:val="center"/>
          </w:tcPr>
          <w:p w14:paraId="24434F32" w14:textId="34F8A086"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-0</w:t>
            </w:r>
            <w:r w:rsidRPr="00B16CAE">
              <w:rPr>
                <w:rFonts w:eastAsia="Times New Roman"/>
                <w:color w:val="000000"/>
                <w:sz w:val="20"/>
                <w:szCs w:val="20"/>
                <w:lang w:eastAsia="ca-ES"/>
              </w:rPr>
              <w:t>.</w:t>
            </w:r>
            <w:r w:rsidRPr="00EA7760">
              <w:rPr>
                <w:rFonts w:eastAsia="Times New Roman"/>
                <w:color w:val="000000"/>
                <w:sz w:val="20"/>
                <w:szCs w:val="20"/>
                <w:lang w:eastAsia="ca-ES"/>
              </w:rPr>
              <w:t>9</w:t>
            </w:r>
          </w:p>
        </w:tc>
        <w:tc>
          <w:tcPr>
            <w:tcW w:w="657" w:type="pct"/>
          </w:tcPr>
          <w:p w14:paraId="4D5FF79D" w14:textId="0C11D0E2" w:rsidR="0034019A" w:rsidRPr="00EA7760" w:rsidRDefault="00796AE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2.9</w:t>
            </w:r>
          </w:p>
        </w:tc>
        <w:tc>
          <w:tcPr>
            <w:tcW w:w="657" w:type="pct"/>
          </w:tcPr>
          <w:p w14:paraId="70C84CC0" w14:textId="0653B728" w:rsidR="0034019A" w:rsidRPr="00EA7760" w:rsidRDefault="0042212B"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2.6</w:t>
            </w:r>
          </w:p>
        </w:tc>
        <w:tc>
          <w:tcPr>
            <w:tcW w:w="656" w:type="pct"/>
          </w:tcPr>
          <w:p w14:paraId="19CA5A44" w14:textId="31E7657B" w:rsidR="0034019A" w:rsidRPr="00EA7760" w:rsidRDefault="009005F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-0.3</w:t>
            </w:r>
          </w:p>
        </w:tc>
      </w:tr>
      <w:tr w:rsidR="0034019A" w:rsidRPr="0085022A" w14:paraId="6700AA59" w14:textId="4A98775E" w:rsidTr="004B12F8">
        <w:tc>
          <w:tcPr>
            <w:tcW w:w="1248" w:type="pct"/>
          </w:tcPr>
          <w:p w14:paraId="0EBEB8CB" w14:textId="77777777" w:rsidR="0034019A" w:rsidRPr="0085022A" w:rsidRDefault="0034019A" w:rsidP="00D50E70">
            <w:pPr>
              <w:pStyle w:val="AONormal"/>
              <w:tabs>
                <w:tab w:val="right" w:leader="dot" w:pos="3240"/>
              </w:tabs>
              <w:spacing w:line="240" w:lineRule="auto"/>
              <w:rPr>
                <w:sz w:val="20"/>
                <w:szCs w:val="20"/>
              </w:rPr>
            </w:pPr>
            <w:r w:rsidRPr="0085022A">
              <w:rPr>
                <w:sz w:val="20"/>
                <w:szCs w:val="20"/>
              </w:rPr>
              <w:t>Current transfers</w:t>
            </w:r>
            <w:r w:rsidRPr="0085022A">
              <w:rPr>
                <w:sz w:val="20"/>
                <w:szCs w:val="20"/>
              </w:rPr>
              <w:tab/>
            </w:r>
          </w:p>
        </w:tc>
        <w:tc>
          <w:tcPr>
            <w:tcW w:w="583" w:type="pct"/>
            <w:vAlign w:val="center"/>
          </w:tcPr>
          <w:p w14:paraId="45C3F832" w14:textId="5C3CF2F5"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8</w:t>
            </w:r>
            <w:r w:rsidRPr="00B16CAE">
              <w:rPr>
                <w:rFonts w:eastAsia="Times New Roman"/>
                <w:color w:val="000000"/>
                <w:sz w:val="20"/>
                <w:szCs w:val="20"/>
                <w:lang w:eastAsia="ca-ES"/>
              </w:rPr>
              <w:t>.</w:t>
            </w:r>
            <w:r w:rsidRPr="00EA7760">
              <w:rPr>
                <w:rFonts w:eastAsia="Times New Roman"/>
                <w:color w:val="000000"/>
                <w:sz w:val="20"/>
                <w:szCs w:val="20"/>
                <w:lang w:eastAsia="ca-ES"/>
              </w:rPr>
              <w:t>5</w:t>
            </w:r>
          </w:p>
        </w:tc>
        <w:tc>
          <w:tcPr>
            <w:tcW w:w="542" w:type="pct"/>
            <w:vAlign w:val="center"/>
          </w:tcPr>
          <w:p w14:paraId="0A1575B4" w14:textId="278BFB22"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7</w:t>
            </w:r>
            <w:r w:rsidRPr="00B16CAE">
              <w:rPr>
                <w:rFonts w:eastAsia="Times New Roman"/>
                <w:color w:val="000000"/>
                <w:sz w:val="20"/>
                <w:szCs w:val="20"/>
                <w:lang w:eastAsia="ca-ES"/>
              </w:rPr>
              <w:t>.</w:t>
            </w:r>
            <w:r w:rsidR="007E00CB">
              <w:rPr>
                <w:rFonts w:eastAsia="Times New Roman"/>
                <w:color w:val="000000"/>
                <w:sz w:val="20"/>
                <w:szCs w:val="20"/>
                <w:lang w:eastAsia="ca-ES"/>
              </w:rPr>
              <w:t>9</w:t>
            </w:r>
          </w:p>
        </w:tc>
        <w:tc>
          <w:tcPr>
            <w:tcW w:w="657" w:type="pct"/>
            <w:vAlign w:val="center"/>
          </w:tcPr>
          <w:p w14:paraId="74511E34" w14:textId="02358718"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-0</w:t>
            </w:r>
            <w:r w:rsidRPr="00B16CAE">
              <w:rPr>
                <w:rFonts w:eastAsia="Times New Roman"/>
                <w:color w:val="000000"/>
                <w:sz w:val="20"/>
                <w:szCs w:val="20"/>
                <w:lang w:eastAsia="ca-ES"/>
              </w:rPr>
              <w:t>.</w:t>
            </w:r>
            <w:r w:rsidRPr="00EA7760">
              <w:rPr>
                <w:rFonts w:eastAsia="Times New Roman"/>
                <w:color w:val="000000"/>
                <w:sz w:val="20"/>
                <w:szCs w:val="20"/>
                <w:lang w:eastAsia="ca-ES"/>
              </w:rPr>
              <w:t>6</w:t>
            </w:r>
          </w:p>
        </w:tc>
        <w:tc>
          <w:tcPr>
            <w:tcW w:w="657" w:type="pct"/>
          </w:tcPr>
          <w:p w14:paraId="0DC592A1" w14:textId="46168048" w:rsidR="0034019A" w:rsidRPr="00EA7760" w:rsidRDefault="00796AE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9.5</w:t>
            </w:r>
          </w:p>
        </w:tc>
        <w:tc>
          <w:tcPr>
            <w:tcW w:w="657" w:type="pct"/>
          </w:tcPr>
          <w:p w14:paraId="4D4A3567" w14:textId="2D886383" w:rsidR="0034019A" w:rsidRPr="00EA7760" w:rsidRDefault="0042212B"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8.7</w:t>
            </w:r>
          </w:p>
        </w:tc>
        <w:tc>
          <w:tcPr>
            <w:tcW w:w="656" w:type="pct"/>
          </w:tcPr>
          <w:p w14:paraId="56283268" w14:textId="2B8B90AD" w:rsidR="0034019A" w:rsidRPr="00EA7760" w:rsidRDefault="009005F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-0.8</w:t>
            </w:r>
          </w:p>
        </w:tc>
      </w:tr>
      <w:tr w:rsidR="0034019A" w:rsidRPr="0085022A" w14:paraId="440ADA03" w14:textId="7795BE9D" w:rsidTr="004B12F8">
        <w:tc>
          <w:tcPr>
            <w:tcW w:w="1248" w:type="pct"/>
          </w:tcPr>
          <w:p w14:paraId="1F94031B" w14:textId="77777777" w:rsidR="0034019A" w:rsidRPr="0085022A" w:rsidRDefault="0034019A" w:rsidP="00D50E70">
            <w:pPr>
              <w:pStyle w:val="AONormal"/>
              <w:tabs>
                <w:tab w:val="right" w:leader="dot" w:pos="3240"/>
              </w:tabs>
              <w:spacing w:line="240" w:lineRule="auto"/>
              <w:rPr>
                <w:b/>
                <w:sz w:val="20"/>
                <w:szCs w:val="20"/>
              </w:rPr>
            </w:pPr>
            <w:r w:rsidRPr="0085022A">
              <w:rPr>
                <w:b/>
                <w:sz w:val="20"/>
                <w:szCs w:val="20"/>
              </w:rPr>
              <w:t>CAPITAL EXPENDITURE</w:t>
            </w:r>
            <w:r w:rsidRPr="0085022A">
              <w:rPr>
                <w:b/>
                <w:sz w:val="20"/>
                <w:szCs w:val="20"/>
              </w:rPr>
              <w:tab/>
            </w:r>
          </w:p>
        </w:tc>
        <w:tc>
          <w:tcPr>
            <w:tcW w:w="583" w:type="pct"/>
            <w:vAlign w:val="center"/>
          </w:tcPr>
          <w:p w14:paraId="0C47F66F" w14:textId="56641A8B"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66</w:t>
            </w:r>
            <w:r w:rsidRPr="00BA19D1">
              <w:rPr>
                <w:rFonts w:eastAsia="Times New Roman"/>
                <w:bCs/>
                <w:color w:val="000000"/>
                <w:sz w:val="20"/>
                <w:szCs w:val="20"/>
                <w:lang w:eastAsia="ca-ES"/>
              </w:rPr>
              <w:t>.</w:t>
            </w:r>
            <w:r w:rsidRPr="00EA7760">
              <w:rPr>
                <w:rFonts w:eastAsia="Times New Roman"/>
                <w:b/>
                <w:bCs/>
                <w:color w:val="000000"/>
                <w:sz w:val="20"/>
                <w:szCs w:val="20"/>
                <w:lang w:eastAsia="ca-ES"/>
              </w:rPr>
              <w:t>4</w:t>
            </w:r>
          </w:p>
        </w:tc>
        <w:tc>
          <w:tcPr>
            <w:tcW w:w="542" w:type="pct"/>
            <w:vAlign w:val="center"/>
          </w:tcPr>
          <w:p w14:paraId="3FC5A8B6" w14:textId="47C167D7"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5</w:t>
            </w:r>
            <w:r w:rsidR="007E00CB">
              <w:rPr>
                <w:rFonts w:eastAsia="Times New Roman"/>
                <w:b/>
                <w:bCs/>
                <w:color w:val="000000"/>
                <w:sz w:val="20"/>
                <w:szCs w:val="20"/>
                <w:lang w:eastAsia="ca-ES"/>
              </w:rPr>
              <w:t>7.9</w:t>
            </w:r>
          </w:p>
        </w:tc>
        <w:tc>
          <w:tcPr>
            <w:tcW w:w="657" w:type="pct"/>
            <w:vAlign w:val="center"/>
          </w:tcPr>
          <w:p w14:paraId="1CE6244A" w14:textId="0C0FEA82"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w:t>
            </w:r>
            <w:r w:rsidR="007E00CB">
              <w:rPr>
                <w:rFonts w:eastAsia="Times New Roman"/>
                <w:b/>
                <w:bCs/>
                <w:color w:val="000000"/>
                <w:sz w:val="20"/>
                <w:szCs w:val="20"/>
                <w:lang w:eastAsia="ca-ES"/>
              </w:rPr>
              <w:t>8.5</w:t>
            </w:r>
          </w:p>
        </w:tc>
        <w:tc>
          <w:tcPr>
            <w:tcW w:w="657" w:type="pct"/>
          </w:tcPr>
          <w:p w14:paraId="125D6428" w14:textId="1DD904E9" w:rsidR="0034019A" w:rsidRPr="00EA7760" w:rsidRDefault="00796AEC"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60.7</w:t>
            </w:r>
          </w:p>
        </w:tc>
        <w:tc>
          <w:tcPr>
            <w:tcW w:w="657" w:type="pct"/>
          </w:tcPr>
          <w:p w14:paraId="3E6B097D" w14:textId="0A5FB0F6" w:rsidR="0034019A" w:rsidRPr="00EA7760" w:rsidRDefault="0042212B"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56.0</w:t>
            </w:r>
          </w:p>
        </w:tc>
        <w:tc>
          <w:tcPr>
            <w:tcW w:w="656" w:type="pct"/>
          </w:tcPr>
          <w:p w14:paraId="46BE7BC7" w14:textId="33D6F9AF" w:rsidR="0034019A" w:rsidRPr="00EA7760" w:rsidRDefault="009005FC"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-4.7</w:t>
            </w:r>
          </w:p>
        </w:tc>
      </w:tr>
      <w:tr w:rsidR="0034019A" w:rsidRPr="0085022A" w14:paraId="5C5D8170" w14:textId="68D69CFD" w:rsidTr="004B12F8">
        <w:tc>
          <w:tcPr>
            <w:tcW w:w="1248" w:type="pct"/>
          </w:tcPr>
          <w:p w14:paraId="6F5A8898" w14:textId="77777777" w:rsidR="0034019A" w:rsidRPr="0085022A" w:rsidRDefault="0034019A" w:rsidP="00D50E70">
            <w:pPr>
              <w:pStyle w:val="AONormal"/>
              <w:tabs>
                <w:tab w:val="right" w:leader="dot" w:pos="3240"/>
              </w:tabs>
              <w:spacing w:line="240" w:lineRule="auto"/>
              <w:rPr>
                <w:sz w:val="20"/>
                <w:szCs w:val="20"/>
              </w:rPr>
            </w:pPr>
            <w:r w:rsidRPr="0085022A">
              <w:rPr>
                <w:sz w:val="20"/>
                <w:szCs w:val="20"/>
              </w:rPr>
              <w:t>Investment expenditure</w:t>
            </w:r>
            <w:r w:rsidRPr="0085022A">
              <w:rPr>
                <w:sz w:val="20"/>
                <w:szCs w:val="20"/>
              </w:rPr>
              <w:tab/>
            </w:r>
          </w:p>
        </w:tc>
        <w:tc>
          <w:tcPr>
            <w:tcW w:w="583" w:type="pct"/>
            <w:vAlign w:val="center"/>
          </w:tcPr>
          <w:p w14:paraId="7F371172" w14:textId="75B51B18"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65</w:t>
            </w:r>
            <w:r w:rsidRPr="00042083">
              <w:rPr>
                <w:rFonts w:eastAsia="Times New Roman"/>
                <w:color w:val="000000"/>
                <w:sz w:val="20"/>
                <w:szCs w:val="20"/>
                <w:lang w:eastAsia="ca-ES"/>
              </w:rPr>
              <w:t>.</w:t>
            </w:r>
            <w:r w:rsidRPr="00EA7760">
              <w:rPr>
                <w:rFonts w:eastAsia="Times New Roman"/>
                <w:color w:val="000000"/>
                <w:sz w:val="20"/>
                <w:szCs w:val="20"/>
                <w:lang w:eastAsia="ca-ES"/>
              </w:rPr>
              <w:t>6</w:t>
            </w:r>
          </w:p>
        </w:tc>
        <w:tc>
          <w:tcPr>
            <w:tcW w:w="542" w:type="pct"/>
            <w:vAlign w:val="center"/>
          </w:tcPr>
          <w:p w14:paraId="7EA547B5" w14:textId="092B5948"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5</w:t>
            </w:r>
            <w:r w:rsidR="007E00CB">
              <w:rPr>
                <w:rFonts w:eastAsia="Times New Roman"/>
                <w:color w:val="000000"/>
                <w:sz w:val="20"/>
                <w:szCs w:val="20"/>
                <w:lang w:eastAsia="ca-ES"/>
              </w:rPr>
              <w:t>7.1</w:t>
            </w:r>
          </w:p>
        </w:tc>
        <w:tc>
          <w:tcPr>
            <w:tcW w:w="657" w:type="pct"/>
            <w:vAlign w:val="center"/>
          </w:tcPr>
          <w:p w14:paraId="25BCF05A" w14:textId="43518A69"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w:t>
            </w:r>
            <w:r w:rsidR="007E00CB">
              <w:rPr>
                <w:rFonts w:eastAsia="Times New Roman"/>
                <w:color w:val="000000"/>
                <w:sz w:val="20"/>
                <w:szCs w:val="20"/>
                <w:lang w:eastAsia="ca-ES"/>
              </w:rPr>
              <w:t>8.5</w:t>
            </w:r>
          </w:p>
        </w:tc>
        <w:tc>
          <w:tcPr>
            <w:tcW w:w="657" w:type="pct"/>
          </w:tcPr>
          <w:p w14:paraId="7AB80BAA" w14:textId="1BAAB7D7" w:rsidR="0034019A" w:rsidRPr="00EA7760" w:rsidRDefault="00796AE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60.6</w:t>
            </w:r>
          </w:p>
        </w:tc>
        <w:tc>
          <w:tcPr>
            <w:tcW w:w="657" w:type="pct"/>
          </w:tcPr>
          <w:p w14:paraId="62F31998" w14:textId="3D4FC867" w:rsidR="0034019A" w:rsidRPr="00EA7760" w:rsidRDefault="0042212B"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55.9</w:t>
            </w:r>
          </w:p>
        </w:tc>
        <w:tc>
          <w:tcPr>
            <w:tcW w:w="656" w:type="pct"/>
          </w:tcPr>
          <w:p w14:paraId="0C517A05" w14:textId="61DE2AAB" w:rsidR="0034019A" w:rsidRPr="00EA7760" w:rsidRDefault="009005F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-4.7</w:t>
            </w:r>
          </w:p>
        </w:tc>
      </w:tr>
      <w:tr w:rsidR="0034019A" w:rsidRPr="0085022A" w14:paraId="0DB25834" w14:textId="12295622" w:rsidTr="004B12F8">
        <w:tc>
          <w:tcPr>
            <w:tcW w:w="1248" w:type="pct"/>
          </w:tcPr>
          <w:p w14:paraId="0A3B903D" w14:textId="77777777" w:rsidR="0034019A" w:rsidRPr="0085022A" w:rsidRDefault="0034019A" w:rsidP="00D50E70">
            <w:pPr>
              <w:pStyle w:val="AONormal"/>
              <w:tabs>
                <w:tab w:val="right" w:leader="dot" w:pos="3240"/>
              </w:tabs>
              <w:spacing w:line="240" w:lineRule="auto"/>
              <w:rPr>
                <w:sz w:val="20"/>
                <w:szCs w:val="20"/>
              </w:rPr>
            </w:pPr>
            <w:r w:rsidRPr="0085022A">
              <w:rPr>
                <w:sz w:val="20"/>
                <w:szCs w:val="20"/>
              </w:rPr>
              <w:t>Capital transfers</w:t>
            </w:r>
            <w:r w:rsidRPr="0085022A">
              <w:rPr>
                <w:sz w:val="20"/>
                <w:szCs w:val="20"/>
              </w:rPr>
              <w:tab/>
            </w:r>
          </w:p>
        </w:tc>
        <w:tc>
          <w:tcPr>
            <w:tcW w:w="583" w:type="pct"/>
            <w:vAlign w:val="center"/>
          </w:tcPr>
          <w:p w14:paraId="2A1932E0" w14:textId="0631D55A"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0</w:t>
            </w:r>
            <w:r w:rsidRPr="00042083">
              <w:rPr>
                <w:rFonts w:eastAsia="Times New Roman"/>
                <w:color w:val="000000"/>
                <w:sz w:val="20"/>
                <w:szCs w:val="20"/>
                <w:lang w:eastAsia="ca-ES"/>
              </w:rPr>
              <w:t>.</w:t>
            </w:r>
            <w:r w:rsidRPr="00EA7760">
              <w:rPr>
                <w:rFonts w:eastAsia="Times New Roman"/>
                <w:color w:val="000000"/>
                <w:sz w:val="20"/>
                <w:szCs w:val="20"/>
                <w:lang w:eastAsia="ca-ES"/>
              </w:rPr>
              <w:t>9</w:t>
            </w:r>
          </w:p>
        </w:tc>
        <w:tc>
          <w:tcPr>
            <w:tcW w:w="542" w:type="pct"/>
            <w:vAlign w:val="center"/>
          </w:tcPr>
          <w:p w14:paraId="23C1967D" w14:textId="678E485F"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0</w:t>
            </w:r>
            <w:r w:rsidRPr="00042083">
              <w:rPr>
                <w:rFonts w:eastAsia="Times New Roman"/>
                <w:color w:val="000000"/>
                <w:sz w:val="20"/>
                <w:szCs w:val="20"/>
                <w:lang w:eastAsia="ca-ES"/>
              </w:rPr>
              <w:t>.</w:t>
            </w:r>
            <w:r w:rsidRPr="00EA7760">
              <w:rPr>
                <w:rFonts w:eastAsia="Times New Roman"/>
                <w:color w:val="000000"/>
                <w:sz w:val="20"/>
                <w:szCs w:val="20"/>
                <w:lang w:eastAsia="ca-ES"/>
              </w:rPr>
              <w:t>8</w:t>
            </w:r>
          </w:p>
        </w:tc>
        <w:tc>
          <w:tcPr>
            <w:tcW w:w="657" w:type="pct"/>
            <w:vAlign w:val="center"/>
          </w:tcPr>
          <w:p w14:paraId="54B70E74" w14:textId="0F2185AF" w:rsidR="0034019A" w:rsidRPr="0085022A" w:rsidRDefault="0034019A" w:rsidP="00D50E70">
            <w:pPr>
              <w:pStyle w:val="AONormal"/>
              <w:tabs>
                <w:tab w:val="decimal" w:pos="758"/>
              </w:tabs>
              <w:spacing w:line="240" w:lineRule="auto"/>
              <w:rPr>
                <w:sz w:val="20"/>
                <w:szCs w:val="20"/>
              </w:rPr>
            </w:pPr>
            <w:r w:rsidRPr="00EA7760">
              <w:rPr>
                <w:rFonts w:eastAsia="Times New Roman"/>
                <w:color w:val="000000"/>
                <w:sz w:val="20"/>
                <w:szCs w:val="20"/>
                <w:lang w:eastAsia="ca-ES"/>
              </w:rPr>
              <w:t>0</w:t>
            </w:r>
            <w:r w:rsidRPr="00042083">
              <w:rPr>
                <w:rFonts w:eastAsia="Times New Roman"/>
                <w:color w:val="000000"/>
                <w:sz w:val="20"/>
                <w:szCs w:val="20"/>
                <w:lang w:eastAsia="ca-ES"/>
              </w:rPr>
              <w:t>.</w:t>
            </w:r>
            <w:r w:rsidRPr="00EA7760">
              <w:rPr>
                <w:rFonts w:eastAsia="Times New Roman"/>
                <w:color w:val="000000"/>
                <w:sz w:val="20"/>
                <w:szCs w:val="20"/>
                <w:lang w:eastAsia="ca-ES"/>
              </w:rPr>
              <w:t>0</w:t>
            </w:r>
          </w:p>
        </w:tc>
        <w:tc>
          <w:tcPr>
            <w:tcW w:w="657" w:type="pct"/>
          </w:tcPr>
          <w:p w14:paraId="24668032" w14:textId="0AE51A67" w:rsidR="0034019A" w:rsidRPr="00EA7760" w:rsidRDefault="00796AE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0.1</w:t>
            </w:r>
          </w:p>
        </w:tc>
        <w:tc>
          <w:tcPr>
            <w:tcW w:w="657" w:type="pct"/>
          </w:tcPr>
          <w:p w14:paraId="6EBDA194" w14:textId="5861D040" w:rsidR="0034019A" w:rsidRPr="00EA7760" w:rsidRDefault="009005F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0.2</w:t>
            </w:r>
          </w:p>
        </w:tc>
        <w:tc>
          <w:tcPr>
            <w:tcW w:w="656" w:type="pct"/>
          </w:tcPr>
          <w:p w14:paraId="56DA0C00" w14:textId="3E5F5CBA" w:rsidR="0034019A" w:rsidRPr="00EA7760" w:rsidRDefault="009005FC" w:rsidP="00D50E70">
            <w:pPr>
              <w:pStyle w:val="AONormal"/>
              <w:tabs>
                <w:tab w:val="decimal" w:pos="758"/>
              </w:tabs>
              <w:spacing w:line="240" w:lineRule="auto"/>
              <w:rPr>
                <w:rFonts w:eastAsia="Times New Roman"/>
                <w:color w:val="000000"/>
                <w:sz w:val="20"/>
                <w:szCs w:val="20"/>
                <w:lang w:eastAsia="ca-ES"/>
              </w:rPr>
            </w:pPr>
            <w:r>
              <w:rPr>
                <w:rFonts w:eastAsia="Times New Roman"/>
                <w:color w:val="000000"/>
                <w:sz w:val="20"/>
                <w:szCs w:val="20"/>
                <w:lang w:eastAsia="ca-ES"/>
              </w:rPr>
              <w:t>0.1</w:t>
            </w:r>
          </w:p>
        </w:tc>
      </w:tr>
      <w:tr w:rsidR="0034019A" w:rsidRPr="0085022A" w14:paraId="6C67DF9C" w14:textId="497E229F" w:rsidTr="004B12F8">
        <w:tc>
          <w:tcPr>
            <w:tcW w:w="1248" w:type="pct"/>
          </w:tcPr>
          <w:p w14:paraId="0DEE7120" w14:textId="77777777" w:rsidR="0034019A" w:rsidRPr="0085022A" w:rsidRDefault="0034019A" w:rsidP="00D50E70">
            <w:pPr>
              <w:pStyle w:val="AONormal"/>
              <w:tabs>
                <w:tab w:val="right" w:leader="dot" w:pos="3240"/>
              </w:tabs>
              <w:spacing w:line="240" w:lineRule="auto"/>
              <w:rPr>
                <w:b/>
                <w:sz w:val="20"/>
                <w:szCs w:val="20"/>
              </w:rPr>
            </w:pPr>
            <w:r w:rsidRPr="0085022A">
              <w:rPr>
                <w:b/>
                <w:sz w:val="20"/>
                <w:szCs w:val="20"/>
              </w:rPr>
              <w:t xml:space="preserve">TOTAL </w:t>
            </w:r>
            <w:r w:rsidRPr="0085022A">
              <w:rPr>
                <w:b/>
                <w:sz w:val="20"/>
                <w:szCs w:val="20"/>
              </w:rPr>
              <w:tab/>
            </w:r>
          </w:p>
        </w:tc>
        <w:tc>
          <w:tcPr>
            <w:tcW w:w="583" w:type="pct"/>
            <w:vAlign w:val="center"/>
          </w:tcPr>
          <w:p w14:paraId="0F768EE0" w14:textId="1C16DC8F"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224</w:t>
            </w:r>
            <w:r w:rsidRPr="00BA19D1">
              <w:rPr>
                <w:rFonts w:eastAsia="Times New Roman"/>
                <w:bCs/>
                <w:color w:val="000000"/>
                <w:sz w:val="20"/>
                <w:szCs w:val="20"/>
                <w:lang w:eastAsia="ca-ES"/>
              </w:rPr>
              <w:t>.</w:t>
            </w:r>
            <w:r w:rsidRPr="00EA7760">
              <w:rPr>
                <w:rFonts w:eastAsia="Times New Roman"/>
                <w:b/>
                <w:bCs/>
                <w:color w:val="000000"/>
                <w:sz w:val="20"/>
                <w:szCs w:val="20"/>
                <w:lang w:eastAsia="ca-ES"/>
              </w:rPr>
              <w:t>1</w:t>
            </w:r>
          </w:p>
        </w:tc>
        <w:tc>
          <w:tcPr>
            <w:tcW w:w="542" w:type="pct"/>
            <w:vAlign w:val="center"/>
          </w:tcPr>
          <w:p w14:paraId="5253EE55" w14:textId="4A06273A" w:rsidR="0034019A" w:rsidRPr="0085022A" w:rsidRDefault="007E00CB" w:rsidP="00D50E70">
            <w:pPr>
              <w:pStyle w:val="AONormal"/>
              <w:tabs>
                <w:tab w:val="decimal" w:pos="758"/>
              </w:tabs>
              <w:spacing w:line="240" w:lineRule="auto"/>
              <w:rPr>
                <w:b/>
                <w:sz w:val="20"/>
                <w:szCs w:val="20"/>
              </w:rPr>
            </w:pPr>
            <w:r>
              <w:rPr>
                <w:rFonts w:eastAsia="Times New Roman"/>
                <w:b/>
                <w:bCs/>
                <w:color w:val="000000"/>
                <w:sz w:val="20"/>
                <w:szCs w:val="20"/>
                <w:lang w:eastAsia="ca-ES"/>
              </w:rPr>
              <w:t>203.3</w:t>
            </w:r>
          </w:p>
        </w:tc>
        <w:tc>
          <w:tcPr>
            <w:tcW w:w="657" w:type="pct"/>
            <w:vAlign w:val="center"/>
          </w:tcPr>
          <w:p w14:paraId="78EB0D3D" w14:textId="0DDA9A2E"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-2</w:t>
            </w:r>
            <w:r w:rsidR="007E00CB">
              <w:rPr>
                <w:rFonts w:eastAsia="Times New Roman"/>
                <w:b/>
                <w:bCs/>
                <w:color w:val="000000"/>
                <w:sz w:val="20"/>
                <w:szCs w:val="20"/>
                <w:lang w:eastAsia="ca-ES"/>
              </w:rPr>
              <w:t>0.8</w:t>
            </w:r>
          </w:p>
        </w:tc>
        <w:tc>
          <w:tcPr>
            <w:tcW w:w="657" w:type="pct"/>
          </w:tcPr>
          <w:p w14:paraId="05FD7037" w14:textId="6F7E8F98" w:rsidR="0034019A" w:rsidRPr="00EA7760" w:rsidRDefault="00796AEC"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208.3</w:t>
            </w:r>
          </w:p>
        </w:tc>
        <w:tc>
          <w:tcPr>
            <w:tcW w:w="657" w:type="pct"/>
          </w:tcPr>
          <w:p w14:paraId="451E1449" w14:textId="735477AC" w:rsidR="0034019A" w:rsidRPr="00EA7760" w:rsidRDefault="009005FC"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191.0</w:t>
            </w:r>
          </w:p>
        </w:tc>
        <w:tc>
          <w:tcPr>
            <w:tcW w:w="656" w:type="pct"/>
          </w:tcPr>
          <w:p w14:paraId="0703068E" w14:textId="167C1CC5" w:rsidR="0034019A" w:rsidRPr="00EA7760" w:rsidRDefault="009005FC"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-17.2</w:t>
            </w:r>
          </w:p>
        </w:tc>
      </w:tr>
      <w:tr w:rsidR="0034019A" w:rsidRPr="0085022A" w14:paraId="18332EDF" w14:textId="24EE4EC5" w:rsidTr="004B12F8">
        <w:tc>
          <w:tcPr>
            <w:tcW w:w="1248" w:type="pct"/>
          </w:tcPr>
          <w:p w14:paraId="67FA46A6" w14:textId="77777777" w:rsidR="0034019A" w:rsidRPr="0085022A" w:rsidRDefault="0034019A" w:rsidP="00D50E70">
            <w:pPr>
              <w:pStyle w:val="AONormal"/>
              <w:tabs>
                <w:tab w:val="right" w:leader="dot" w:pos="3240"/>
              </w:tabs>
              <w:spacing w:line="240" w:lineRule="auto"/>
              <w:rPr>
                <w:b/>
                <w:sz w:val="20"/>
                <w:szCs w:val="20"/>
              </w:rPr>
            </w:pPr>
            <w:r w:rsidRPr="0085022A">
              <w:rPr>
                <w:b/>
                <w:sz w:val="20"/>
                <w:szCs w:val="20"/>
              </w:rPr>
              <w:t>Surplus or Deficit</w:t>
            </w:r>
            <w:r w:rsidRPr="0085022A">
              <w:rPr>
                <w:b/>
                <w:sz w:val="20"/>
                <w:szCs w:val="20"/>
              </w:rPr>
              <w:tab/>
            </w:r>
          </w:p>
        </w:tc>
        <w:tc>
          <w:tcPr>
            <w:tcW w:w="583" w:type="pct"/>
            <w:vAlign w:val="center"/>
          </w:tcPr>
          <w:p w14:paraId="07754C90" w14:textId="1BA28E3F" w:rsidR="0034019A" w:rsidRPr="0085022A" w:rsidRDefault="0034019A" w:rsidP="00D50E70">
            <w:pPr>
              <w:pStyle w:val="AONormal"/>
              <w:tabs>
                <w:tab w:val="decimal" w:pos="758"/>
              </w:tabs>
              <w:spacing w:line="240" w:lineRule="auto"/>
              <w:rPr>
                <w:b/>
                <w:sz w:val="20"/>
                <w:szCs w:val="20"/>
              </w:rPr>
            </w:pPr>
            <w:r w:rsidRPr="00EA7760">
              <w:rPr>
                <w:rFonts w:eastAsia="Times New Roman"/>
                <w:b/>
                <w:bCs/>
                <w:color w:val="000000"/>
                <w:sz w:val="20"/>
                <w:szCs w:val="20"/>
                <w:lang w:eastAsia="ca-ES"/>
              </w:rPr>
              <w:t>-12</w:t>
            </w:r>
            <w:r w:rsidRPr="00BA19D1">
              <w:rPr>
                <w:rFonts w:eastAsia="Times New Roman"/>
                <w:bCs/>
                <w:color w:val="000000"/>
                <w:sz w:val="20"/>
                <w:szCs w:val="20"/>
                <w:lang w:eastAsia="ca-ES"/>
              </w:rPr>
              <w:t>.</w:t>
            </w:r>
            <w:r w:rsidRPr="00EA7760">
              <w:rPr>
                <w:rFonts w:eastAsia="Times New Roman"/>
                <w:b/>
                <w:bCs/>
                <w:color w:val="000000"/>
                <w:sz w:val="20"/>
                <w:szCs w:val="20"/>
                <w:lang w:eastAsia="ca-ES"/>
              </w:rPr>
              <w:t>5</w:t>
            </w:r>
          </w:p>
        </w:tc>
        <w:tc>
          <w:tcPr>
            <w:tcW w:w="542" w:type="pct"/>
            <w:vAlign w:val="center"/>
          </w:tcPr>
          <w:p w14:paraId="3A06E643" w14:textId="10F66550" w:rsidR="0034019A" w:rsidRPr="0085022A" w:rsidRDefault="007E00CB" w:rsidP="00D50E70">
            <w:pPr>
              <w:pStyle w:val="AONormal"/>
              <w:tabs>
                <w:tab w:val="decimal" w:pos="758"/>
              </w:tabs>
              <w:spacing w:line="240" w:lineRule="auto"/>
              <w:rPr>
                <w:b/>
                <w:sz w:val="20"/>
                <w:szCs w:val="20"/>
              </w:rPr>
            </w:pPr>
            <w:r>
              <w:rPr>
                <w:rFonts w:eastAsia="Times New Roman"/>
                <w:b/>
                <w:bCs/>
                <w:color w:val="000000"/>
                <w:sz w:val="20"/>
                <w:szCs w:val="20"/>
                <w:lang w:eastAsia="ca-ES"/>
              </w:rPr>
              <w:t>23.9</w:t>
            </w:r>
          </w:p>
        </w:tc>
        <w:tc>
          <w:tcPr>
            <w:tcW w:w="657" w:type="pct"/>
            <w:vAlign w:val="center"/>
          </w:tcPr>
          <w:p w14:paraId="35BC69CA" w14:textId="4FD9B339" w:rsidR="0034019A" w:rsidRPr="0085022A" w:rsidRDefault="007E00CB" w:rsidP="00D50E70">
            <w:pPr>
              <w:pStyle w:val="AONormal"/>
              <w:tabs>
                <w:tab w:val="decimal" w:pos="758"/>
              </w:tabs>
              <w:spacing w:line="240" w:lineRule="auto"/>
              <w:rPr>
                <w:b/>
                <w:sz w:val="20"/>
                <w:szCs w:val="20"/>
              </w:rPr>
            </w:pPr>
            <w:r>
              <w:rPr>
                <w:rFonts w:eastAsia="Times New Roman"/>
                <w:b/>
                <w:bCs/>
                <w:color w:val="000000"/>
                <w:sz w:val="20"/>
                <w:szCs w:val="20"/>
                <w:lang w:eastAsia="ca-ES"/>
              </w:rPr>
              <w:t>37.4</w:t>
            </w:r>
          </w:p>
        </w:tc>
        <w:tc>
          <w:tcPr>
            <w:tcW w:w="657" w:type="pct"/>
          </w:tcPr>
          <w:p w14:paraId="7AC94A04" w14:textId="1F0519E8" w:rsidR="0034019A" w:rsidRPr="00EA7760" w:rsidRDefault="00796AEC"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-3.4</w:t>
            </w:r>
          </w:p>
        </w:tc>
        <w:tc>
          <w:tcPr>
            <w:tcW w:w="657" w:type="pct"/>
          </w:tcPr>
          <w:p w14:paraId="01354985" w14:textId="37F57D7B" w:rsidR="0034019A" w:rsidRPr="00EA7760" w:rsidRDefault="009005FC"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28.9</w:t>
            </w:r>
          </w:p>
        </w:tc>
        <w:tc>
          <w:tcPr>
            <w:tcW w:w="656" w:type="pct"/>
          </w:tcPr>
          <w:p w14:paraId="6550B242" w14:textId="4CF96B2B" w:rsidR="0034019A" w:rsidRPr="00EA7760" w:rsidRDefault="009005FC" w:rsidP="00D50E70">
            <w:pPr>
              <w:pStyle w:val="AONormal"/>
              <w:tabs>
                <w:tab w:val="decimal" w:pos="758"/>
              </w:tabs>
              <w:spacing w:line="240" w:lineRule="auto"/>
              <w:rPr>
                <w:rFonts w:eastAsia="Times New Roman"/>
                <w:b/>
                <w:bCs/>
                <w:color w:val="000000"/>
                <w:sz w:val="20"/>
                <w:szCs w:val="20"/>
                <w:lang w:eastAsia="ca-ES"/>
              </w:rPr>
            </w:pPr>
            <w:r>
              <w:rPr>
                <w:rFonts w:eastAsia="Times New Roman"/>
                <w:b/>
                <w:bCs/>
                <w:color w:val="000000"/>
                <w:sz w:val="20"/>
                <w:szCs w:val="20"/>
                <w:lang w:eastAsia="ca-ES"/>
              </w:rPr>
              <w:t>3</w:t>
            </w:r>
            <w:r w:rsidR="00687A0B">
              <w:rPr>
                <w:rFonts w:eastAsia="Times New Roman"/>
                <w:b/>
                <w:bCs/>
                <w:color w:val="000000"/>
                <w:sz w:val="20"/>
                <w:szCs w:val="20"/>
                <w:lang w:eastAsia="ca-ES"/>
              </w:rPr>
              <w:t>2.4</w:t>
            </w:r>
          </w:p>
        </w:tc>
      </w:tr>
    </w:tbl>
    <w:p w14:paraId="315F9A80" w14:textId="4283BF8A" w:rsidR="00F95D22" w:rsidRPr="0085022A" w:rsidRDefault="00F95D22" w:rsidP="00E03EE2">
      <w:pPr>
        <w:pStyle w:val="AODocTxtL1"/>
        <w:spacing w:before="120" w:after="120" w:line="26" w:lineRule="atLeast"/>
        <w:ind w:left="0"/>
        <w:jc w:val="center"/>
        <w:rPr>
          <w:bCs/>
          <w:iCs/>
          <w:sz w:val="20"/>
          <w:szCs w:val="20"/>
        </w:rPr>
      </w:pPr>
    </w:p>
    <w:p w14:paraId="3BB6ECDA" w14:textId="6DBD7702" w:rsidR="00F95D22" w:rsidRPr="0085022A" w:rsidRDefault="00F95D22" w:rsidP="00E03EE2">
      <w:pPr>
        <w:pStyle w:val="AODocTxtL1"/>
        <w:spacing w:before="120" w:after="120" w:line="26" w:lineRule="atLeast"/>
        <w:ind w:left="0"/>
        <w:rPr>
          <w:bCs/>
          <w:iCs/>
          <w:sz w:val="20"/>
          <w:szCs w:val="20"/>
        </w:rPr>
      </w:pPr>
      <w:r w:rsidRPr="0085022A">
        <w:rPr>
          <w:bCs/>
          <w:iCs/>
          <w:sz w:val="20"/>
          <w:szCs w:val="20"/>
        </w:rPr>
        <w:t xml:space="preserve">The </w:t>
      </w:r>
      <w:r w:rsidR="00FC35F9">
        <w:rPr>
          <w:bCs/>
          <w:i/>
          <w:sz w:val="20"/>
          <w:szCs w:val="20"/>
        </w:rPr>
        <w:t>c</w:t>
      </w:r>
      <w:r w:rsidRPr="0085022A">
        <w:rPr>
          <w:bCs/>
          <w:i/>
          <w:sz w:val="20"/>
          <w:szCs w:val="20"/>
        </w:rPr>
        <w:t>omuns</w:t>
      </w:r>
      <w:r w:rsidR="00816BC7">
        <w:rPr>
          <w:bCs/>
          <w:i/>
          <w:sz w:val="20"/>
          <w:szCs w:val="20"/>
        </w:rPr>
        <w:t xml:space="preserve"> (Local government)</w:t>
      </w:r>
      <w:r w:rsidRPr="0085022A">
        <w:rPr>
          <w:bCs/>
          <w:iCs/>
          <w:sz w:val="20"/>
          <w:szCs w:val="20"/>
        </w:rPr>
        <w:t xml:space="preserve"> have experienced a certain degree of variation between the initial budget for 202</w:t>
      </w:r>
      <w:r w:rsidR="00816BC7">
        <w:rPr>
          <w:bCs/>
          <w:iCs/>
          <w:sz w:val="20"/>
          <w:szCs w:val="20"/>
        </w:rPr>
        <w:t>5</w:t>
      </w:r>
      <w:r w:rsidRPr="0085022A">
        <w:rPr>
          <w:bCs/>
          <w:iCs/>
          <w:sz w:val="20"/>
          <w:szCs w:val="20"/>
        </w:rPr>
        <w:t xml:space="preserve"> and the revenue and expense clearance budget for the year.</w:t>
      </w:r>
    </w:p>
    <w:p w14:paraId="73A9448E" w14:textId="77777777" w:rsidR="00F95D22" w:rsidRDefault="00F95D22" w:rsidP="00E03EE2">
      <w:pPr>
        <w:pStyle w:val="AODocTxtL1"/>
        <w:spacing w:before="120" w:after="120" w:line="26" w:lineRule="atLeast"/>
        <w:ind w:left="0"/>
        <w:rPr>
          <w:b/>
          <w:sz w:val="20"/>
          <w:szCs w:val="20"/>
        </w:rPr>
      </w:pPr>
      <w:r w:rsidRPr="0085022A">
        <w:rPr>
          <w:b/>
          <w:sz w:val="20"/>
          <w:szCs w:val="20"/>
        </w:rPr>
        <w:t>Recent Budgets</w:t>
      </w:r>
    </w:p>
    <w:p w14:paraId="5DAEB9DE" w14:textId="77777777" w:rsidR="00D12271" w:rsidRPr="006F5A06" w:rsidRDefault="00D12271" w:rsidP="00D12271">
      <w:r w:rsidRPr="006B4DE3">
        <w:rPr>
          <w:rFonts w:eastAsiaTheme="minorHAnsi"/>
          <w:bCs/>
          <w:szCs w:val="20"/>
          <w:lang w:eastAsia="en-US" w:bidi="ar-SA"/>
        </w:rPr>
        <w:t>The recent evolution of the budget outturns of the Principality of Andorra has been characterised by a sustained improvement in actual balances compared to initial forecasts, in a context of stronger-than-expected economic growth and prudent fiscal management. In particular, the strong performance of revenues—especially direct taxes—has led to more favourable budgetary outcomes, contributing to the reduction of public debt to below 30% of GDP.</w:t>
      </w:r>
      <w:r>
        <w:rPr>
          <w:bCs/>
          <w:szCs w:val="20"/>
        </w:rPr>
        <w:t xml:space="preserve"> </w:t>
      </w:r>
      <w:r w:rsidRPr="006B4DE3">
        <w:rPr>
          <w:rFonts w:eastAsiaTheme="minorHAnsi"/>
          <w:bCs/>
          <w:szCs w:val="20"/>
          <w:lang w:eastAsia="en-US" w:bidi="ar-SA"/>
        </w:rPr>
        <w:t>This trend highlights the existence of strengthened fiscal buffers, derived both from the robustness of economic activity and from prudent budget execution. However, this favourable evolution does not eliminate medium- and long-term risks, as population ageing and the expected increase in pension and healthcare expenditure may place growing pressure on public finances, making it necessary to consolidate structural reforms to ensure long-term sustainability.</w:t>
      </w:r>
      <w:r>
        <w:rPr>
          <w:bCs/>
          <w:iCs/>
          <w:szCs w:val="20"/>
        </w:rPr>
        <w:t xml:space="preserve"> </w:t>
      </w:r>
    </w:p>
    <w:p w14:paraId="1151B0A0" w14:textId="6525F084" w:rsidR="00F95D22" w:rsidRPr="00D12271" w:rsidRDefault="00F95D22" w:rsidP="00E03EE2">
      <w:pPr>
        <w:pStyle w:val="AOHead2"/>
        <w:tabs>
          <w:tab w:val="clear" w:pos="720"/>
        </w:tabs>
        <w:spacing w:before="120" w:after="120" w:line="26" w:lineRule="atLeast"/>
        <w:rPr>
          <w:b w:val="0"/>
          <w:bCs/>
          <w:sz w:val="20"/>
          <w:szCs w:val="20"/>
        </w:rPr>
      </w:pPr>
      <w:bookmarkStart w:id="162" w:name="_Hlk63858788"/>
      <w:r w:rsidRPr="00D12271">
        <w:rPr>
          <w:sz w:val="20"/>
          <w:szCs w:val="20"/>
        </w:rPr>
        <w:t>The Principality of Andorra Revenues and Expenditures</w:t>
      </w:r>
    </w:p>
    <w:bookmarkEnd w:id="162"/>
    <w:p w14:paraId="05F1B655" w14:textId="74E29902" w:rsidR="00F95D22" w:rsidRPr="0085022A" w:rsidRDefault="001009CA" w:rsidP="001009CA">
      <w:pPr>
        <w:pStyle w:val="AODocTxtL1"/>
        <w:spacing w:before="120" w:after="120" w:line="26" w:lineRule="atLeast"/>
        <w:ind w:left="0"/>
        <w:rPr>
          <w:bCs/>
          <w:i/>
          <w:sz w:val="20"/>
          <w:szCs w:val="20"/>
        </w:rPr>
      </w:pPr>
      <w:r w:rsidRPr="0085022A">
        <w:rPr>
          <w:bCs/>
          <w:i/>
          <w:sz w:val="20"/>
          <w:szCs w:val="20"/>
        </w:rPr>
        <w:t>(million euros)</w:t>
      </w:r>
    </w:p>
    <w:tbl>
      <w:tblPr>
        <w:tblStyle w:val="TableGrid"/>
        <w:tblW w:w="4834"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58" w:type="dxa"/>
          <w:right w:w="58" w:type="dxa"/>
        </w:tblCellMar>
        <w:tblLook w:val="04A0" w:firstRow="1" w:lastRow="0" w:firstColumn="1" w:lastColumn="0" w:noHBand="0" w:noVBand="1"/>
      </w:tblPr>
      <w:tblGrid>
        <w:gridCol w:w="2431"/>
        <w:gridCol w:w="784"/>
        <w:gridCol w:w="784"/>
        <w:gridCol w:w="1246"/>
        <w:gridCol w:w="992"/>
        <w:gridCol w:w="709"/>
        <w:gridCol w:w="1276"/>
      </w:tblGrid>
      <w:tr w:rsidR="00E8762C" w:rsidRPr="00324C5D" w14:paraId="16C2207B" w14:textId="77777777" w:rsidTr="00005410">
        <w:tc>
          <w:tcPr>
            <w:tcW w:w="1478" w:type="pct"/>
          </w:tcPr>
          <w:p w14:paraId="41E7A4D2" w14:textId="77777777" w:rsidR="00E8762C" w:rsidRPr="00324C5D" w:rsidRDefault="00E8762C" w:rsidP="00E8762C">
            <w:pPr>
              <w:pStyle w:val="AONormal"/>
              <w:pBdr>
                <w:bottom w:val="single" w:sz="4" w:space="1" w:color="auto"/>
              </w:pBdr>
              <w:spacing w:before="20" w:line="240" w:lineRule="auto"/>
              <w:rPr>
                <w:b/>
                <w:sz w:val="20"/>
                <w:szCs w:val="20"/>
              </w:rPr>
            </w:pPr>
            <w:r w:rsidRPr="00324C5D">
              <w:rPr>
                <w:b/>
                <w:sz w:val="20"/>
                <w:szCs w:val="20"/>
              </w:rPr>
              <w:t>Expenditure</w:t>
            </w:r>
          </w:p>
        </w:tc>
        <w:tc>
          <w:tcPr>
            <w:tcW w:w="477" w:type="pct"/>
          </w:tcPr>
          <w:p w14:paraId="6EAAEA9F" w14:textId="71E895A6" w:rsidR="00E8762C" w:rsidRPr="00324C5D" w:rsidRDefault="00E8762C" w:rsidP="00E8762C">
            <w:pPr>
              <w:pStyle w:val="AONormal"/>
              <w:pBdr>
                <w:bottom w:val="single" w:sz="4" w:space="1" w:color="auto"/>
              </w:pBdr>
              <w:spacing w:before="20" w:line="240" w:lineRule="auto"/>
              <w:jc w:val="center"/>
              <w:rPr>
                <w:b/>
                <w:sz w:val="20"/>
                <w:szCs w:val="20"/>
              </w:rPr>
            </w:pPr>
            <w:r w:rsidRPr="00BE61C1">
              <w:rPr>
                <w:b/>
                <w:bCs/>
                <w:sz w:val="16"/>
                <w:szCs w:val="16"/>
              </w:rPr>
              <w:t>2022</w:t>
            </w:r>
          </w:p>
        </w:tc>
        <w:tc>
          <w:tcPr>
            <w:tcW w:w="477" w:type="pct"/>
          </w:tcPr>
          <w:p w14:paraId="2DF7C9E7" w14:textId="6650BA86" w:rsidR="00E8762C" w:rsidRPr="00324C5D" w:rsidRDefault="00E8762C" w:rsidP="00E8762C">
            <w:pPr>
              <w:pStyle w:val="AONormal"/>
              <w:pBdr>
                <w:bottom w:val="single" w:sz="4" w:space="1" w:color="auto"/>
              </w:pBdr>
              <w:spacing w:before="20" w:line="240" w:lineRule="auto"/>
              <w:jc w:val="center"/>
              <w:rPr>
                <w:b/>
                <w:sz w:val="20"/>
                <w:szCs w:val="20"/>
              </w:rPr>
            </w:pPr>
            <w:r w:rsidRPr="00D54A85">
              <w:rPr>
                <w:b/>
                <w:sz w:val="16"/>
              </w:rPr>
              <w:t>2023</w:t>
            </w:r>
          </w:p>
        </w:tc>
        <w:tc>
          <w:tcPr>
            <w:tcW w:w="758" w:type="pct"/>
          </w:tcPr>
          <w:p w14:paraId="16096B60" w14:textId="13693A15" w:rsidR="00E8762C" w:rsidRPr="00324C5D" w:rsidRDefault="00E8762C" w:rsidP="00E8762C">
            <w:pPr>
              <w:pStyle w:val="AONormal"/>
              <w:pBdr>
                <w:bottom w:val="single" w:sz="4" w:space="1" w:color="auto"/>
              </w:pBdr>
              <w:spacing w:before="20" w:line="240" w:lineRule="auto"/>
              <w:jc w:val="center"/>
              <w:rPr>
                <w:b/>
                <w:sz w:val="20"/>
                <w:szCs w:val="20"/>
              </w:rPr>
            </w:pPr>
            <w:r w:rsidRPr="00D54A85">
              <w:rPr>
                <w:b/>
                <w:sz w:val="16"/>
              </w:rPr>
              <w:t>2024</w:t>
            </w:r>
          </w:p>
        </w:tc>
        <w:tc>
          <w:tcPr>
            <w:tcW w:w="603" w:type="pct"/>
          </w:tcPr>
          <w:p w14:paraId="02690E28" w14:textId="7E5F3222" w:rsidR="00E8762C" w:rsidRPr="00324C5D" w:rsidRDefault="00E8762C" w:rsidP="00E8762C">
            <w:pPr>
              <w:pStyle w:val="AONormal"/>
              <w:pBdr>
                <w:bottom w:val="single" w:sz="4" w:space="1" w:color="auto"/>
              </w:pBdr>
              <w:spacing w:before="20" w:line="240" w:lineRule="auto"/>
              <w:jc w:val="center"/>
              <w:rPr>
                <w:b/>
                <w:sz w:val="20"/>
                <w:szCs w:val="20"/>
              </w:rPr>
            </w:pPr>
            <w:r w:rsidRPr="00BE61C1">
              <w:rPr>
                <w:b/>
                <w:bCs/>
                <w:sz w:val="16"/>
                <w:szCs w:val="16"/>
              </w:rPr>
              <w:t>2025</w:t>
            </w:r>
          </w:p>
        </w:tc>
        <w:tc>
          <w:tcPr>
            <w:tcW w:w="431" w:type="pct"/>
            <w:vAlign w:val="center"/>
          </w:tcPr>
          <w:p w14:paraId="1350C490" w14:textId="6B71FB6C" w:rsidR="00E8762C" w:rsidRPr="00324C5D" w:rsidRDefault="00E8762C" w:rsidP="00E8762C">
            <w:pPr>
              <w:pStyle w:val="AONormal"/>
              <w:pBdr>
                <w:bottom w:val="single" w:sz="4" w:space="1" w:color="auto"/>
              </w:pBdr>
              <w:spacing w:before="20" w:line="240" w:lineRule="auto"/>
              <w:jc w:val="center"/>
              <w:rPr>
                <w:b/>
                <w:sz w:val="20"/>
                <w:szCs w:val="20"/>
              </w:rPr>
            </w:pPr>
            <w:r w:rsidRPr="00BE61C1">
              <w:rPr>
                <w:rFonts w:eastAsia="Times New Roman"/>
                <w:b/>
                <w:bCs/>
                <w:color w:val="000000"/>
                <w:sz w:val="16"/>
                <w:szCs w:val="16"/>
                <w:lang w:eastAsia="ca-ES"/>
              </w:rPr>
              <w:t>2024/23</w:t>
            </w:r>
          </w:p>
        </w:tc>
        <w:tc>
          <w:tcPr>
            <w:tcW w:w="776" w:type="pct"/>
          </w:tcPr>
          <w:p w14:paraId="1C918C5A" w14:textId="0E73C369" w:rsidR="00E8762C" w:rsidRPr="00324C5D" w:rsidRDefault="00E8762C" w:rsidP="00E8762C">
            <w:pPr>
              <w:pStyle w:val="AONormal"/>
              <w:pBdr>
                <w:bottom w:val="single" w:sz="4" w:space="1" w:color="auto"/>
              </w:pBdr>
              <w:spacing w:before="20" w:line="240" w:lineRule="auto"/>
              <w:jc w:val="center"/>
              <w:rPr>
                <w:b/>
                <w:sz w:val="20"/>
                <w:szCs w:val="20"/>
              </w:rPr>
            </w:pPr>
            <w:r w:rsidRPr="00BE61C1">
              <w:rPr>
                <w:b/>
                <w:bCs/>
                <w:sz w:val="16"/>
                <w:szCs w:val="16"/>
              </w:rPr>
              <w:t>2025/24</w:t>
            </w:r>
          </w:p>
        </w:tc>
      </w:tr>
      <w:tr w:rsidR="00E8762C" w:rsidRPr="00324C5D" w14:paraId="58956FB6" w14:textId="77777777" w:rsidTr="00005410">
        <w:tc>
          <w:tcPr>
            <w:tcW w:w="1478" w:type="pct"/>
            <w:vAlign w:val="bottom"/>
          </w:tcPr>
          <w:p w14:paraId="3064C29C" w14:textId="77777777" w:rsidR="00E8762C" w:rsidRPr="00324C5D" w:rsidRDefault="00E8762C" w:rsidP="00E8762C">
            <w:pPr>
              <w:pStyle w:val="AONormal"/>
              <w:tabs>
                <w:tab w:val="right" w:leader="dot" w:pos="2304"/>
              </w:tabs>
              <w:spacing w:before="20" w:line="240" w:lineRule="auto"/>
              <w:rPr>
                <w:sz w:val="20"/>
                <w:szCs w:val="20"/>
              </w:rPr>
            </w:pPr>
            <w:r w:rsidRPr="00324C5D">
              <w:rPr>
                <w:sz w:val="20"/>
                <w:szCs w:val="20"/>
              </w:rPr>
              <w:t>Central Government</w:t>
            </w:r>
            <w:r w:rsidRPr="00324C5D">
              <w:rPr>
                <w:sz w:val="20"/>
                <w:szCs w:val="20"/>
              </w:rPr>
              <w:tab/>
            </w:r>
          </w:p>
        </w:tc>
        <w:tc>
          <w:tcPr>
            <w:tcW w:w="477" w:type="pct"/>
            <w:vAlign w:val="center"/>
          </w:tcPr>
          <w:p w14:paraId="248AAFCB" w14:textId="7A60ACD6"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473</w:t>
            </w:r>
            <w:r w:rsidRPr="00BE61C1">
              <w:rPr>
                <w:rFonts w:eastAsia="Times New Roman"/>
                <w:sz w:val="16"/>
                <w:szCs w:val="16"/>
                <w:lang w:eastAsia="ca-ES"/>
              </w:rPr>
              <w:t>.</w:t>
            </w:r>
            <w:r w:rsidRPr="00BE61C1">
              <w:rPr>
                <w:rFonts w:eastAsia="Times New Roman"/>
                <w:color w:val="000000"/>
                <w:sz w:val="16"/>
                <w:szCs w:val="16"/>
                <w:lang w:eastAsia="ca-ES"/>
              </w:rPr>
              <w:t>0</w:t>
            </w:r>
          </w:p>
        </w:tc>
        <w:tc>
          <w:tcPr>
            <w:tcW w:w="477" w:type="pct"/>
            <w:vAlign w:val="center"/>
          </w:tcPr>
          <w:p w14:paraId="7786BF68" w14:textId="7127CF0B"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528</w:t>
            </w:r>
            <w:r w:rsidRPr="00BE61C1">
              <w:rPr>
                <w:rFonts w:eastAsia="Times New Roman"/>
                <w:sz w:val="16"/>
                <w:szCs w:val="16"/>
                <w:lang w:eastAsia="ca-ES"/>
              </w:rPr>
              <w:t>.</w:t>
            </w:r>
            <w:r w:rsidRPr="00BE61C1">
              <w:rPr>
                <w:rFonts w:eastAsia="Times New Roman"/>
                <w:color w:val="000000"/>
                <w:sz w:val="16"/>
                <w:szCs w:val="16"/>
                <w:lang w:eastAsia="ca-ES"/>
              </w:rPr>
              <w:t>4</w:t>
            </w:r>
          </w:p>
        </w:tc>
        <w:tc>
          <w:tcPr>
            <w:tcW w:w="758" w:type="pct"/>
            <w:vAlign w:val="center"/>
          </w:tcPr>
          <w:p w14:paraId="0769EF9F" w14:textId="48D76E95"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596.</w:t>
            </w:r>
            <w:r w:rsidRPr="00D54A85">
              <w:rPr>
                <w:color w:val="000000"/>
                <w:sz w:val="16"/>
              </w:rPr>
              <w:t>4</w:t>
            </w:r>
          </w:p>
        </w:tc>
        <w:tc>
          <w:tcPr>
            <w:tcW w:w="603" w:type="pct"/>
            <w:vAlign w:val="center"/>
          </w:tcPr>
          <w:p w14:paraId="061A5D8A" w14:textId="7F39504E"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640.2</w:t>
            </w:r>
          </w:p>
        </w:tc>
        <w:tc>
          <w:tcPr>
            <w:tcW w:w="431" w:type="pct"/>
            <w:vAlign w:val="center"/>
          </w:tcPr>
          <w:p w14:paraId="3C832224" w14:textId="00FBA34D"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12</w:t>
            </w:r>
            <w:r w:rsidRPr="00BE61C1">
              <w:rPr>
                <w:rFonts w:eastAsia="Times New Roman"/>
                <w:sz w:val="16"/>
                <w:szCs w:val="16"/>
                <w:lang w:eastAsia="ca-ES"/>
              </w:rPr>
              <w:t>.</w:t>
            </w:r>
            <w:r w:rsidRPr="00BE61C1">
              <w:rPr>
                <w:rFonts w:eastAsia="Times New Roman"/>
                <w:color w:val="000000"/>
                <w:sz w:val="16"/>
                <w:szCs w:val="16"/>
                <w:lang w:eastAsia="ca-ES"/>
              </w:rPr>
              <w:t>86</w:t>
            </w:r>
            <w:r w:rsidRPr="00D54A85">
              <w:rPr>
                <w:color w:val="000000"/>
                <w:sz w:val="16"/>
              </w:rPr>
              <w:t>%</w:t>
            </w:r>
          </w:p>
        </w:tc>
        <w:tc>
          <w:tcPr>
            <w:tcW w:w="776" w:type="pct"/>
            <w:vAlign w:val="center"/>
          </w:tcPr>
          <w:p w14:paraId="0DC1A2F6" w14:textId="354058D3"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7.35</w:t>
            </w:r>
            <w:r w:rsidRPr="00D54A85">
              <w:rPr>
                <w:color w:val="000000"/>
                <w:sz w:val="16"/>
              </w:rPr>
              <w:t>%</w:t>
            </w:r>
          </w:p>
        </w:tc>
      </w:tr>
      <w:tr w:rsidR="00E8762C" w:rsidRPr="00324C5D" w14:paraId="43A414F1" w14:textId="77777777" w:rsidTr="00005410">
        <w:tc>
          <w:tcPr>
            <w:tcW w:w="1478" w:type="pct"/>
            <w:vAlign w:val="bottom"/>
          </w:tcPr>
          <w:p w14:paraId="77EB89BB" w14:textId="77777777" w:rsidR="00E8762C" w:rsidRPr="00324C5D" w:rsidRDefault="00E8762C" w:rsidP="00E8762C">
            <w:pPr>
              <w:pStyle w:val="AONormal"/>
              <w:tabs>
                <w:tab w:val="right" w:leader="dot" w:pos="2304"/>
              </w:tabs>
              <w:spacing w:before="20" w:line="240" w:lineRule="auto"/>
              <w:rPr>
                <w:sz w:val="20"/>
                <w:szCs w:val="20"/>
                <w:lang w:val="fr-FR"/>
              </w:rPr>
            </w:pPr>
            <w:r w:rsidRPr="00324C5D">
              <w:rPr>
                <w:sz w:val="20"/>
                <w:szCs w:val="20"/>
                <w:lang w:val="fr-FR"/>
              </w:rPr>
              <w:t>Non Market Non-Profit Institutions</w:t>
            </w:r>
            <w:r w:rsidRPr="00324C5D">
              <w:rPr>
                <w:sz w:val="20"/>
                <w:szCs w:val="20"/>
                <w:lang w:val="fr-FR"/>
              </w:rPr>
              <w:tab/>
            </w:r>
          </w:p>
        </w:tc>
        <w:tc>
          <w:tcPr>
            <w:tcW w:w="477" w:type="pct"/>
            <w:vAlign w:val="center"/>
          </w:tcPr>
          <w:p w14:paraId="220FCB5D" w14:textId="09304A81"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101</w:t>
            </w:r>
            <w:r w:rsidRPr="00BE61C1">
              <w:rPr>
                <w:rFonts w:eastAsia="Times New Roman"/>
                <w:sz w:val="16"/>
                <w:szCs w:val="16"/>
                <w:lang w:eastAsia="ca-ES"/>
              </w:rPr>
              <w:t>.</w:t>
            </w:r>
            <w:r w:rsidRPr="00D54A85">
              <w:rPr>
                <w:color w:val="000000"/>
                <w:sz w:val="16"/>
              </w:rPr>
              <w:t>8</w:t>
            </w:r>
          </w:p>
        </w:tc>
        <w:tc>
          <w:tcPr>
            <w:tcW w:w="477" w:type="pct"/>
            <w:vAlign w:val="center"/>
          </w:tcPr>
          <w:p w14:paraId="52F96F26" w14:textId="4CF14C54"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111</w:t>
            </w:r>
            <w:r w:rsidRPr="00BE61C1">
              <w:rPr>
                <w:rFonts w:eastAsia="Times New Roman"/>
                <w:sz w:val="16"/>
                <w:szCs w:val="16"/>
                <w:lang w:eastAsia="ca-ES"/>
              </w:rPr>
              <w:t>.</w:t>
            </w:r>
            <w:r w:rsidRPr="00BE61C1">
              <w:rPr>
                <w:rFonts w:eastAsia="Times New Roman"/>
                <w:color w:val="000000"/>
                <w:sz w:val="16"/>
                <w:szCs w:val="16"/>
                <w:lang w:eastAsia="ca-ES"/>
              </w:rPr>
              <w:t>0</w:t>
            </w:r>
          </w:p>
        </w:tc>
        <w:tc>
          <w:tcPr>
            <w:tcW w:w="758" w:type="pct"/>
            <w:vAlign w:val="center"/>
          </w:tcPr>
          <w:p w14:paraId="4629DFC5" w14:textId="7B063229"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127.8</w:t>
            </w:r>
          </w:p>
        </w:tc>
        <w:tc>
          <w:tcPr>
            <w:tcW w:w="603" w:type="pct"/>
            <w:vAlign w:val="center"/>
          </w:tcPr>
          <w:p w14:paraId="4F7A4FAC" w14:textId="3E92A320"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140.0</w:t>
            </w:r>
          </w:p>
        </w:tc>
        <w:tc>
          <w:tcPr>
            <w:tcW w:w="431" w:type="pct"/>
            <w:vAlign w:val="center"/>
          </w:tcPr>
          <w:p w14:paraId="224F61C9" w14:textId="1072E7EA"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15</w:t>
            </w:r>
            <w:r w:rsidRPr="00BE61C1">
              <w:rPr>
                <w:rFonts w:eastAsia="Times New Roman"/>
                <w:sz w:val="16"/>
                <w:szCs w:val="16"/>
                <w:lang w:eastAsia="ca-ES"/>
              </w:rPr>
              <w:t>.</w:t>
            </w:r>
            <w:r w:rsidRPr="00D54A85">
              <w:rPr>
                <w:color w:val="000000"/>
                <w:sz w:val="16"/>
              </w:rPr>
              <w:t>17%</w:t>
            </w:r>
          </w:p>
        </w:tc>
        <w:tc>
          <w:tcPr>
            <w:tcW w:w="776" w:type="pct"/>
            <w:vAlign w:val="center"/>
          </w:tcPr>
          <w:p w14:paraId="5A672FDD" w14:textId="29822329"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9.51</w:t>
            </w:r>
            <w:r w:rsidRPr="00D54A85">
              <w:rPr>
                <w:color w:val="000000"/>
                <w:sz w:val="16"/>
              </w:rPr>
              <w:t>%</w:t>
            </w:r>
          </w:p>
        </w:tc>
      </w:tr>
      <w:tr w:rsidR="00E8762C" w:rsidRPr="00324C5D" w14:paraId="17425B11" w14:textId="77777777" w:rsidTr="00005410">
        <w:tc>
          <w:tcPr>
            <w:tcW w:w="1478" w:type="pct"/>
            <w:vAlign w:val="bottom"/>
          </w:tcPr>
          <w:p w14:paraId="08C42B5C" w14:textId="77777777" w:rsidR="00E8762C" w:rsidRPr="00324C5D" w:rsidRDefault="00E8762C" w:rsidP="00E8762C">
            <w:pPr>
              <w:pStyle w:val="AONormal"/>
              <w:tabs>
                <w:tab w:val="right" w:leader="dot" w:pos="2304"/>
              </w:tabs>
              <w:spacing w:before="20" w:line="240" w:lineRule="auto"/>
              <w:rPr>
                <w:sz w:val="20"/>
                <w:szCs w:val="20"/>
              </w:rPr>
            </w:pPr>
            <w:r w:rsidRPr="00324C5D">
              <w:rPr>
                <w:sz w:val="20"/>
                <w:szCs w:val="20"/>
              </w:rPr>
              <w:t>Central Government Social Security</w:t>
            </w:r>
            <w:r w:rsidRPr="00324C5D">
              <w:rPr>
                <w:sz w:val="20"/>
                <w:szCs w:val="20"/>
              </w:rPr>
              <w:tab/>
            </w:r>
          </w:p>
        </w:tc>
        <w:tc>
          <w:tcPr>
            <w:tcW w:w="477" w:type="pct"/>
            <w:vAlign w:val="center"/>
          </w:tcPr>
          <w:p w14:paraId="68C018AC" w14:textId="09CDAA39"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361</w:t>
            </w:r>
            <w:r w:rsidRPr="00BE61C1">
              <w:rPr>
                <w:rFonts w:eastAsia="Times New Roman"/>
                <w:sz w:val="16"/>
                <w:szCs w:val="16"/>
                <w:lang w:eastAsia="ca-ES"/>
              </w:rPr>
              <w:t>.</w:t>
            </w:r>
            <w:r w:rsidRPr="00BE61C1">
              <w:rPr>
                <w:rFonts w:eastAsia="Times New Roman"/>
                <w:color w:val="000000"/>
                <w:sz w:val="16"/>
                <w:szCs w:val="16"/>
                <w:lang w:eastAsia="ca-ES"/>
              </w:rPr>
              <w:t>4</w:t>
            </w:r>
          </w:p>
        </w:tc>
        <w:tc>
          <w:tcPr>
            <w:tcW w:w="477" w:type="pct"/>
            <w:vAlign w:val="center"/>
          </w:tcPr>
          <w:p w14:paraId="2C7F7DCA" w14:textId="79E77221"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391</w:t>
            </w:r>
            <w:r w:rsidRPr="00BE61C1">
              <w:rPr>
                <w:rFonts w:eastAsia="Times New Roman"/>
                <w:sz w:val="16"/>
                <w:szCs w:val="16"/>
                <w:lang w:eastAsia="ca-ES"/>
              </w:rPr>
              <w:t>.</w:t>
            </w:r>
            <w:r w:rsidRPr="00BE61C1">
              <w:rPr>
                <w:rFonts w:eastAsia="Times New Roman"/>
                <w:color w:val="000000"/>
                <w:sz w:val="16"/>
                <w:szCs w:val="16"/>
                <w:lang w:eastAsia="ca-ES"/>
              </w:rPr>
              <w:t>3</w:t>
            </w:r>
          </w:p>
        </w:tc>
        <w:tc>
          <w:tcPr>
            <w:tcW w:w="758" w:type="pct"/>
            <w:vAlign w:val="center"/>
          </w:tcPr>
          <w:p w14:paraId="3209792A" w14:textId="3E690572"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440.7</w:t>
            </w:r>
          </w:p>
        </w:tc>
        <w:tc>
          <w:tcPr>
            <w:tcW w:w="603" w:type="pct"/>
            <w:vAlign w:val="center"/>
          </w:tcPr>
          <w:p w14:paraId="3079FE60" w14:textId="2ABBAD9B"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475.1</w:t>
            </w:r>
          </w:p>
        </w:tc>
        <w:tc>
          <w:tcPr>
            <w:tcW w:w="431" w:type="pct"/>
            <w:vAlign w:val="center"/>
          </w:tcPr>
          <w:p w14:paraId="5320729B" w14:textId="7EE0D781"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12</w:t>
            </w:r>
            <w:r w:rsidRPr="00BE61C1">
              <w:rPr>
                <w:rFonts w:eastAsia="Times New Roman"/>
                <w:sz w:val="16"/>
                <w:szCs w:val="16"/>
                <w:lang w:eastAsia="ca-ES"/>
              </w:rPr>
              <w:t>.</w:t>
            </w:r>
            <w:r w:rsidRPr="00BE61C1">
              <w:rPr>
                <w:rFonts w:eastAsia="Times New Roman"/>
                <w:color w:val="000000"/>
                <w:sz w:val="16"/>
                <w:szCs w:val="16"/>
                <w:lang w:eastAsia="ca-ES"/>
              </w:rPr>
              <w:t>62</w:t>
            </w:r>
            <w:r w:rsidRPr="00D54A85">
              <w:rPr>
                <w:color w:val="000000"/>
                <w:sz w:val="16"/>
              </w:rPr>
              <w:t>%</w:t>
            </w:r>
          </w:p>
        </w:tc>
        <w:tc>
          <w:tcPr>
            <w:tcW w:w="776" w:type="pct"/>
            <w:vAlign w:val="center"/>
          </w:tcPr>
          <w:p w14:paraId="1ED973F6" w14:textId="4579F2E9"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7.81</w:t>
            </w:r>
            <w:r w:rsidRPr="00D54A85">
              <w:rPr>
                <w:color w:val="000000"/>
                <w:sz w:val="16"/>
              </w:rPr>
              <w:t>%</w:t>
            </w:r>
          </w:p>
        </w:tc>
      </w:tr>
      <w:tr w:rsidR="00E8762C" w:rsidRPr="00324C5D" w14:paraId="5294DC93" w14:textId="77777777" w:rsidTr="00005410">
        <w:tc>
          <w:tcPr>
            <w:tcW w:w="1478" w:type="pct"/>
            <w:vAlign w:val="bottom"/>
          </w:tcPr>
          <w:p w14:paraId="67AC6594" w14:textId="188B77BF" w:rsidR="00E8762C" w:rsidRPr="00324C5D" w:rsidRDefault="00E8762C" w:rsidP="00E8762C">
            <w:pPr>
              <w:pStyle w:val="AONormal"/>
              <w:tabs>
                <w:tab w:val="right" w:leader="dot" w:pos="2304"/>
              </w:tabs>
              <w:spacing w:before="20" w:line="240" w:lineRule="auto"/>
              <w:rPr>
                <w:sz w:val="20"/>
                <w:szCs w:val="20"/>
              </w:rPr>
            </w:pPr>
            <w:r w:rsidRPr="00324C5D">
              <w:rPr>
                <w:sz w:val="20"/>
                <w:szCs w:val="20"/>
              </w:rPr>
              <w:t>Local Government</w:t>
            </w:r>
            <w:r w:rsidRPr="00324C5D">
              <w:rPr>
                <w:sz w:val="20"/>
                <w:szCs w:val="20"/>
              </w:rPr>
              <w:tab/>
            </w:r>
          </w:p>
        </w:tc>
        <w:tc>
          <w:tcPr>
            <w:tcW w:w="477" w:type="pct"/>
            <w:vAlign w:val="center"/>
          </w:tcPr>
          <w:p w14:paraId="5BC1C6C4" w14:textId="345C83D5"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157</w:t>
            </w:r>
            <w:r w:rsidRPr="00BE61C1">
              <w:rPr>
                <w:rFonts w:eastAsia="Times New Roman"/>
                <w:sz w:val="16"/>
                <w:szCs w:val="16"/>
                <w:lang w:eastAsia="ca-ES"/>
              </w:rPr>
              <w:t>.</w:t>
            </w:r>
            <w:r w:rsidRPr="00BE61C1">
              <w:rPr>
                <w:rFonts w:eastAsia="Times New Roman"/>
                <w:color w:val="000000"/>
                <w:sz w:val="16"/>
                <w:szCs w:val="16"/>
                <w:lang w:eastAsia="ca-ES"/>
              </w:rPr>
              <w:t>8</w:t>
            </w:r>
          </w:p>
        </w:tc>
        <w:tc>
          <w:tcPr>
            <w:tcW w:w="477" w:type="pct"/>
            <w:vAlign w:val="center"/>
          </w:tcPr>
          <w:p w14:paraId="33F32B8A" w14:textId="455B28BE"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194</w:t>
            </w:r>
            <w:r w:rsidRPr="00BE61C1">
              <w:rPr>
                <w:rFonts w:eastAsia="Times New Roman"/>
                <w:sz w:val="16"/>
                <w:szCs w:val="16"/>
                <w:lang w:eastAsia="ca-ES"/>
              </w:rPr>
              <w:t>.</w:t>
            </w:r>
            <w:r w:rsidRPr="00BE61C1">
              <w:rPr>
                <w:rFonts w:eastAsia="Times New Roman"/>
                <w:color w:val="000000"/>
                <w:sz w:val="16"/>
                <w:szCs w:val="16"/>
                <w:lang w:eastAsia="ca-ES"/>
              </w:rPr>
              <w:t>8</w:t>
            </w:r>
          </w:p>
        </w:tc>
        <w:tc>
          <w:tcPr>
            <w:tcW w:w="758" w:type="pct"/>
            <w:vAlign w:val="center"/>
          </w:tcPr>
          <w:p w14:paraId="12DA1AE9" w14:textId="32047E27"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191.0</w:t>
            </w:r>
          </w:p>
        </w:tc>
        <w:tc>
          <w:tcPr>
            <w:tcW w:w="603" w:type="pct"/>
            <w:vAlign w:val="center"/>
          </w:tcPr>
          <w:p w14:paraId="544724F3" w14:textId="23E8843B" w:rsidR="00E8762C" w:rsidRPr="00324C5D" w:rsidRDefault="00F64E7E" w:rsidP="00E8762C">
            <w:pPr>
              <w:pStyle w:val="AONormal"/>
              <w:tabs>
                <w:tab w:val="decimal" w:pos="389"/>
              </w:tabs>
              <w:spacing w:before="20" w:line="240" w:lineRule="auto"/>
              <w:rPr>
                <w:sz w:val="20"/>
                <w:szCs w:val="20"/>
              </w:rPr>
            </w:pPr>
            <w:r>
              <w:rPr>
                <w:rFonts w:eastAsia="Times New Roman"/>
                <w:color w:val="000000"/>
                <w:sz w:val="16"/>
                <w:szCs w:val="16"/>
                <w:lang w:eastAsia="ca-ES"/>
              </w:rPr>
              <w:t>203.3</w:t>
            </w:r>
          </w:p>
        </w:tc>
        <w:tc>
          <w:tcPr>
            <w:tcW w:w="431" w:type="pct"/>
            <w:vAlign w:val="center"/>
          </w:tcPr>
          <w:p w14:paraId="486162FB" w14:textId="4205A5BD" w:rsidR="00E8762C" w:rsidRPr="00324C5D" w:rsidRDefault="00E8762C" w:rsidP="00E8762C">
            <w:pPr>
              <w:pStyle w:val="AONormal"/>
              <w:tabs>
                <w:tab w:val="decimal" w:pos="389"/>
              </w:tabs>
              <w:spacing w:before="20" w:line="240" w:lineRule="auto"/>
              <w:rPr>
                <w:sz w:val="20"/>
                <w:szCs w:val="20"/>
              </w:rPr>
            </w:pPr>
            <w:r w:rsidRPr="00D54A85">
              <w:rPr>
                <w:color w:val="000000"/>
                <w:sz w:val="16"/>
              </w:rPr>
              <w:t>-</w:t>
            </w:r>
            <w:r w:rsidRPr="00BE61C1">
              <w:rPr>
                <w:rFonts w:eastAsia="Times New Roman"/>
                <w:color w:val="000000"/>
                <w:sz w:val="16"/>
                <w:szCs w:val="16"/>
                <w:lang w:eastAsia="ca-ES"/>
              </w:rPr>
              <w:t>1</w:t>
            </w:r>
            <w:r w:rsidRPr="00BE61C1">
              <w:rPr>
                <w:rFonts w:eastAsia="Times New Roman"/>
                <w:sz w:val="16"/>
                <w:szCs w:val="16"/>
                <w:lang w:eastAsia="ca-ES"/>
              </w:rPr>
              <w:t>.</w:t>
            </w:r>
            <w:r w:rsidRPr="00BE61C1">
              <w:rPr>
                <w:rFonts w:eastAsia="Times New Roman"/>
                <w:color w:val="000000"/>
                <w:sz w:val="16"/>
                <w:szCs w:val="16"/>
                <w:lang w:eastAsia="ca-ES"/>
              </w:rPr>
              <w:t>91</w:t>
            </w:r>
            <w:r w:rsidRPr="00D54A85">
              <w:rPr>
                <w:color w:val="000000"/>
                <w:sz w:val="16"/>
              </w:rPr>
              <w:t>%</w:t>
            </w:r>
          </w:p>
        </w:tc>
        <w:tc>
          <w:tcPr>
            <w:tcW w:w="776" w:type="pct"/>
            <w:vAlign w:val="center"/>
          </w:tcPr>
          <w:p w14:paraId="5B1F15D1" w14:textId="7E45A280" w:rsidR="00E8762C" w:rsidRPr="00324C5D" w:rsidRDefault="00F64E7E" w:rsidP="00E8762C">
            <w:pPr>
              <w:pStyle w:val="AONormal"/>
              <w:tabs>
                <w:tab w:val="decimal" w:pos="389"/>
              </w:tabs>
              <w:spacing w:before="20" w:line="240" w:lineRule="auto"/>
              <w:rPr>
                <w:sz w:val="20"/>
                <w:szCs w:val="20"/>
              </w:rPr>
            </w:pPr>
            <w:r>
              <w:rPr>
                <w:rFonts w:eastAsia="Times New Roman"/>
                <w:color w:val="000000"/>
                <w:sz w:val="16"/>
                <w:szCs w:val="16"/>
                <w:lang w:eastAsia="ca-ES"/>
              </w:rPr>
              <w:t>6.42</w:t>
            </w:r>
            <w:r w:rsidR="00E8762C" w:rsidRPr="00D54A85">
              <w:rPr>
                <w:color w:val="000000"/>
                <w:sz w:val="16"/>
              </w:rPr>
              <w:t>%</w:t>
            </w:r>
          </w:p>
        </w:tc>
      </w:tr>
      <w:tr w:rsidR="00E8762C" w:rsidRPr="00324C5D" w14:paraId="6B1A5308" w14:textId="77777777" w:rsidTr="00005410">
        <w:tc>
          <w:tcPr>
            <w:tcW w:w="1478" w:type="pct"/>
            <w:vAlign w:val="bottom"/>
          </w:tcPr>
          <w:p w14:paraId="33DED197" w14:textId="77777777" w:rsidR="00E8762C" w:rsidRPr="00324C5D" w:rsidRDefault="00E8762C" w:rsidP="00E8762C">
            <w:pPr>
              <w:pStyle w:val="AONormal"/>
              <w:tabs>
                <w:tab w:val="right" w:leader="dot" w:pos="2304"/>
              </w:tabs>
              <w:spacing w:before="20" w:line="240" w:lineRule="auto"/>
              <w:rPr>
                <w:sz w:val="20"/>
                <w:szCs w:val="20"/>
              </w:rPr>
            </w:pPr>
            <w:r w:rsidRPr="00324C5D">
              <w:rPr>
                <w:sz w:val="20"/>
                <w:szCs w:val="20"/>
              </w:rPr>
              <w:t>Public companies outside the market</w:t>
            </w:r>
            <w:r w:rsidRPr="00324C5D">
              <w:rPr>
                <w:sz w:val="20"/>
                <w:szCs w:val="20"/>
              </w:rPr>
              <w:tab/>
            </w:r>
          </w:p>
        </w:tc>
        <w:tc>
          <w:tcPr>
            <w:tcW w:w="477" w:type="pct"/>
            <w:vAlign w:val="center"/>
          </w:tcPr>
          <w:p w14:paraId="061B4DB3" w14:textId="25B9D0C3"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25</w:t>
            </w:r>
            <w:r w:rsidRPr="00BE61C1">
              <w:rPr>
                <w:rFonts w:eastAsia="Times New Roman"/>
                <w:sz w:val="16"/>
                <w:szCs w:val="16"/>
                <w:lang w:eastAsia="ca-ES"/>
              </w:rPr>
              <w:t>.</w:t>
            </w:r>
            <w:r w:rsidRPr="00BE61C1">
              <w:rPr>
                <w:rFonts w:eastAsia="Times New Roman"/>
                <w:color w:val="000000"/>
                <w:sz w:val="16"/>
                <w:szCs w:val="16"/>
                <w:lang w:eastAsia="ca-ES"/>
              </w:rPr>
              <w:t>9</w:t>
            </w:r>
          </w:p>
        </w:tc>
        <w:tc>
          <w:tcPr>
            <w:tcW w:w="477" w:type="pct"/>
            <w:vAlign w:val="center"/>
          </w:tcPr>
          <w:p w14:paraId="60807636" w14:textId="321A66B7"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30</w:t>
            </w:r>
            <w:r w:rsidRPr="00BE61C1">
              <w:rPr>
                <w:rFonts w:eastAsia="Times New Roman"/>
                <w:sz w:val="16"/>
                <w:szCs w:val="16"/>
                <w:lang w:eastAsia="ca-ES"/>
              </w:rPr>
              <w:t>.</w:t>
            </w:r>
            <w:r w:rsidRPr="00BE61C1">
              <w:rPr>
                <w:rFonts w:eastAsia="Times New Roman"/>
                <w:color w:val="000000"/>
                <w:sz w:val="16"/>
                <w:szCs w:val="16"/>
                <w:lang w:eastAsia="ca-ES"/>
              </w:rPr>
              <w:t>5</w:t>
            </w:r>
          </w:p>
        </w:tc>
        <w:tc>
          <w:tcPr>
            <w:tcW w:w="758" w:type="pct"/>
            <w:vAlign w:val="center"/>
          </w:tcPr>
          <w:p w14:paraId="3B43D992" w14:textId="6193DA8B"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31.6</w:t>
            </w:r>
          </w:p>
        </w:tc>
        <w:tc>
          <w:tcPr>
            <w:tcW w:w="603" w:type="pct"/>
            <w:vAlign w:val="center"/>
          </w:tcPr>
          <w:p w14:paraId="34FE9BB8" w14:textId="6667D8E8"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32.</w:t>
            </w:r>
            <w:r w:rsidRPr="00D54A85">
              <w:rPr>
                <w:color w:val="000000"/>
                <w:sz w:val="16"/>
              </w:rPr>
              <w:t>6</w:t>
            </w:r>
          </w:p>
        </w:tc>
        <w:tc>
          <w:tcPr>
            <w:tcW w:w="431" w:type="pct"/>
            <w:vAlign w:val="center"/>
          </w:tcPr>
          <w:p w14:paraId="26A8A7FA" w14:textId="47A739C0"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3</w:t>
            </w:r>
            <w:r w:rsidRPr="00BE61C1">
              <w:rPr>
                <w:rFonts w:eastAsia="Times New Roman"/>
                <w:sz w:val="16"/>
                <w:szCs w:val="16"/>
                <w:lang w:eastAsia="ca-ES"/>
              </w:rPr>
              <w:t>.</w:t>
            </w:r>
            <w:r w:rsidRPr="00BE61C1">
              <w:rPr>
                <w:rFonts w:eastAsia="Times New Roman"/>
                <w:color w:val="000000"/>
                <w:sz w:val="16"/>
                <w:szCs w:val="16"/>
                <w:lang w:eastAsia="ca-ES"/>
              </w:rPr>
              <w:t>36</w:t>
            </w:r>
            <w:r w:rsidRPr="00D54A85">
              <w:rPr>
                <w:color w:val="000000"/>
                <w:sz w:val="16"/>
              </w:rPr>
              <w:t>%</w:t>
            </w:r>
          </w:p>
        </w:tc>
        <w:tc>
          <w:tcPr>
            <w:tcW w:w="776" w:type="pct"/>
            <w:vAlign w:val="center"/>
          </w:tcPr>
          <w:p w14:paraId="2F40FC43" w14:textId="64BE7C37" w:rsidR="00E8762C" w:rsidRPr="00324C5D" w:rsidRDefault="00E8762C" w:rsidP="00E8762C">
            <w:pPr>
              <w:pStyle w:val="AONormal"/>
              <w:tabs>
                <w:tab w:val="decimal" w:pos="389"/>
              </w:tabs>
              <w:spacing w:before="20" w:line="240" w:lineRule="auto"/>
              <w:rPr>
                <w:sz w:val="20"/>
                <w:szCs w:val="20"/>
              </w:rPr>
            </w:pPr>
            <w:r w:rsidRPr="00D54A85">
              <w:rPr>
                <w:color w:val="000000"/>
                <w:sz w:val="16"/>
              </w:rPr>
              <w:t>3</w:t>
            </w:r>
            <w:r w:rsidRPr="00BE61C1">
              <w:rPr>
                <w:rFonts w:eastAsia="Times New Roman"/>
                <w:color w:val="000000"/>
                <w:sz w:val="16"/>
                <w:szCs w:val="16"/>
                <w:lang w:eastAsia="ca-ES"/>
              </w:rPr>
              <w:t>.18</w:t>
            </w:r>
            <w:r w:rsidRPr="00D54A85">
              <w:rPr>
                <w:color w:val="000000"/>
                <w:sz w:val="16"/>
              </w:rPr>
              <w:t>%</w:t>
            </w:r>
          </w:p>
        </w:tc>
      </w:tr>
      <w:tr w:rsidR="00E8762C" w:rsidRPr="00324C5D" w14:paraId="6F42CC93" w14:textId="77777777" w:rsidTr="00005410">
        <w:tc>
          <w:tcPr>
            <w:tcW w:w="1478" w:type="pct"/>
            <w:vAlign w:val="bottom"/>
          </w:tcPr>
          <w:p w14:paraId="6BF038B0" w14:textId="77777777" w:rsidR="00E8762C" w:rsidRPr="00324C5D" w:rsidRDefault="00E8762C" w:rsidP="00E8762C">
            <w:pPr>
              <w:pStyle w:val="AONormal"/>
              <w:tabs>
                <w:tab w:val="right" w:leader="dot" w:pos="2304"/>
              </w:tabs>
              <w:spacing w:before="20" w:line="240" w:lineRule="auto"/>
              <w:rPr>
                <w:b/>
                <w:sz w:val="20"/>
                <w:szCs w:val="20"/>
              </w:rPr>
            </w:pPr>
            <w:r w:rsidRPr="00324C5D">
              <w:rPr>
                <w:b/>
                <w:sz w:val="20"/>
                <w:szCs w:val="20"/>
              </w:rPr>
              <w:t>Total General Government</w:t>
            </w:r>
            <w:r w:rsidRPr="00324C5D">
              <w:rPr>
                <w:b/>
                <w:sz w:val="20"/>
                <w:szCs w:val="20"/>
              </w:rPr>
              <w:tab/>
            </w:r>
          </w:p>
        </w:tc>
        <w:tc>
          <w:tcPr>
            <w:tcW w:w="477" w:type="pct"/>
            <w:vAlign w:val="center"/>
          </w:tcPr>
          <w:p w14:paraId="79BBAF98" w14:textId="567CD15E" w:rsidR="00E8762C" w:rsidRPr="00324C5D" w:rsidRDefault="00E8762C" w:rsidP="00E8762C">
            <w:pPr>
              <w:pStyle w:val="AONormal"/>
              <w:tabs>
                <w:tab w:val="decimal" w:pos="389"/>
              </w:tabs>
              <w:spacing w:before="20" w:line="240" w:lineRule="auto"/>
              <w:rPr>
                <w:b/>
                <w:sz w:val="20"/>
                <w:szCs w:val="20"/>
              </w:rPr>
            </w:pPr>
            <w:r w:rsidRPr="00D54A85">
              <w:rPr>
                <w:b/>
                <w:color w:val="000000"/>
                <w:sz w:val="16"/>
              </w:rPr>
              <w:t>1</w:t>
            </w:r>
            <w:r w:rsidRPr="00BE61C1">
              <w:rPr>
                <w:rFonts w:eastAsia="Times New Roman"/>
                <w:b/>
                <w:bCs/>
                <w:color w:val="000000"/>
                <w:sz w:val="16"/>
                <w:szCs w:val="16"/>
                <w:lang w:eastAsia="ca-ES"/>
              </w:rPr>
              <w:t>,</w:t>
            </w:r>
            <w:r w:rsidRPr="00BE61C1">
              <w:rPr>
                <w:rFonts w:eastAsia="Times New Roman"/>
                <w:b/>
                <w:bCs/>
                <w:sz w:val="16"/>
                <w:szCs w:val="16"/>
                <w:lang w:eastAsia="ca-ES"/>
              </w:rPr>
              <w:t>119.</w:t>
            </w:r>
            <w:r w:rsidRPr="00BE61C1">
              <w:rPr>
                <w:rFonts w:eastAsia="Times New Roman"/>
                <w:b/>
                <w:bCs/>
                <w:color w:val="000000"/>
                <w:sz w:val="16"/>
                <w:szCs w:val="16"/>
                <w:lang w:eastAsia="ca-ES"/>
              </w:rPr>
              <w:t>9</w:t>
            </w:r>
          </w:p>
        </w:tc>
        <w:tc>
          <w:tcPr>
            <w:tcW w:w="477" w:type="pct"/>
            <w:vAlign w:val="center"/>
          </w:tcPr>
          <w:p w14:paraId="304C5D92" w14:textId="7369090F" w:rsidR="00E8762C" w:rsidRPr="00324C5D" w:rsidRDefault="00E8762C" w:rsidP="00E8762C">
            <w:pPr>
              <w:pStyle w:val="AONormal"/>
              <w:tabs>
                <w:tab w:val="decimal" w:pos="389"/>
              </w:tabs>
              <w:spacing w:before="20" w:line="240" w:lineRule="auto"/>
              <w:rPr>
                <w:b/>
                <w:sz w:val="20"/>
                <w:szCs w:val="20"/>
              </w:rPr>
            </w:pPr>
            <w:r w:rsidRPr="00D54A85">
              <w:rPr>
                <w:b/>
                <w:color w:val="000000"/>
                <w:sz w:val="16"/>
              </w:rPr>
              <w:t>1</w:t>
            </w:r>
            <w:r w:rsidRPr="00BE61C1">
              <w:rPr>
                <w:rFonts w:eastAsia="Times New Roman"/>
                <w:b/>
                <w:bCs/>
                <w:color w:val="000000"/>
                <w:sz w:val="16"/>
                <w:szCs w:val="16"/>
                <w:lang w:eastAsia="ca-ES"/>
              </w:rPr>
              <w:t>,</w:t>
            </w:r>
            <w:r w:rsidRPr="00BE61C1">
              <w:rPr>
                <w:rFonts w:eastAsia="Times New Roman"/>
                <w:b/>
                <w:bCs/>
                <w:sz w:val="16"/>
                <w:szCs w:val="16"/>
                <w:lang w:eastAsia="ca-ES"/>
              </w:rPr>
              <w:t>256.</w:t>
            </w:r>
            <w:r w:rsidRPr="00BE61C1">
              <w:rPr>
                <w:rFonts w:eastAsia="Times New Roman"/>
                <w:b/>
                <w:bCs/>
                <w:color w:val="000000"/>
                <w:sz w:val="16"/>
                <w:szCs w:val="16"/>
                <w:lang w:eastAsia="ca-ES"/>
              </w:rPr>
              <w:t>0</w:t>
            </w:r>
          </w:p>
        </w:tc>
        <w:tc>
          <w:tcPr>
            <w:tcW w:w="758" w:type="pct"/>
            <w:vAlign w:val="center"/>
          </w:tcPr>
          <w:p w14:paraId="7CAE6D8C" w14:textId="11102479" w:rsidR="00E8762C" w:rsidRPr="00324C5D" w:rsidRDefault="00E8762C" w:rsidP="00E8762C">
            <w:pPr>
              <w:pStyle w:val="AONormal"/>
              <w:tabs>
                <w:tab w:val="decimal" w:pos="389"/>
              </w:tabs>
              <w:spacing w:before="20" w:line="240" w:lineRule="auto"/>
              <w:rPr>
                <w:b/>
                <w:sz w:val="20"/>
                <w:szCs w:val="20"/>
              </w:rPr>
            </w:pPr>
            <w:r w:rsidRPr="00D54A85">
              <w:rPr>
                <w:b/>
                <w:color w:val="000000"/>
                <w:sz w:val="16"/>
              </w:rPr>
              <w:t>1</w:t>
            </w:r>
            <w:r w:rsidRPr="00BE61C1">
              <w:rPr>
                <w:rFonts w:eastAsia="Times New Roman"/>
                <w:b/>
                <w:bCs/>
                <w:color w:val="000000"/>
                <w:sz w:val="16"/>
                <w:szCs w:val="16"/>
                <w:lang w:eastAsia="ca-ES"/>
              </w:rPr>
              <w:t>,387.5</w:t>
            </w:r>
          </w:p>
        </w:tc>
        <w:tc>
          <w:tcPr>
            <w:tcW w:w="603" w:type="pct"/>
            <w:vAlign w:val="center"/>
          </w:tcPr>
          <w:p w14:paraId="4AAD86F3" w14:textId="5077F7EB" w:rsidR="00E8762C" w:rsidRPr="00324C5D" w:rsidRDefault="00E8762C" w:rsidP="00E8762C">
            <w:pPr>
              <w:pStyle w:val="AONormal"/>
              <w:tabs>
                <w:tab w:val="decimal" w:pos="389"/>
              </w:tabs>
              <w:spacing w:before="20" w:line="240" w:lineRule="auto"/>
              <w:rPr>
                <w:b/>
                <w:sz w:val="20"/>
                <w:szCs w:val="20"/>
              </w:rPr>
            </w:pPr>
            <w:r w:rsidRPr="00D54A85">
              <w:rPr>
                <w:b/>
                <w:color w:val="000000"/>
                <w:sz w:val="16"/>
              </w:rPr>
              <w:t>1</w:t>
            </w:r>
            <w:r w:rsidRPr="00BE61C1">
              <w:rPr>
                <w:rFonts w:eastAsia="Times New Roman"/>
                <w:b/>
                <w:bCs/>
                <w:color w:val="000000"/>
                <w:sz w:val="16"/>
                <w:szCs w:val="16"/>
                <w:lang w:eastAsia="ca-ES"/>
              </w:rPr>
              <w:t>,4</w:t>
            </w:r>
            <w:r w:rsidR="00A53288">
              <w:rPr>
                <w:rFonts w:eastAsia="Times New Roman"/>
                <w:b/>
                <w:bCs/>
                <w:color w:val="000000"/>
                <w:sz w:val="16"/>
                <w:szCs w:val="16"/>
                <w:lang w:eastAsia="ca-ES"/>
              </w:rPr>
              <w:t>91</w:t>
            </w:r>
            <w:r w:rsidR="000D2F1A">
              <w:rPr>
                <w:rFonts w:eastAsia="Times New Roman"/>
                <w:b/>
                <w:bCs/>
                <w:color w:val="000000"/>
                <w:sz w:val="16"/>
                <w:szCs w:val="16"/>
                <w:lang w:eastAsia="ca-ES"/>
              </w:rPr>
              <w:t>.2</w:t>
            </w:r>
          </w:p>
        </w:tc>
        <w:tc>
          <w:tcPr>
            <w:tcW w:w="431" w:type="pct"/>
            <w:vAlign w:val="center"/>
          </w:tcPr>
          <w:p w14:paraId="7E1EF21D" w14:textId="7DA0A261" w:rsidR="00E8762C" w:rsidRPr="00324C5D" w:rsidRDefault="00E8762C" w:rsidP="00E8762C">
            <w:pPr>
              <w:pStyle w:val="AONormal"/>
              <w:tabs>
                <w:tab w:val="decimal" w:pos="389"/>
              </w:tabs>
              <w:spacing w:before="20" w:line="240" w:lineRule="auto"/>
              <w:rPr>
                <w:b/>
                <w:sz w:val="20"/>
                <w:szCs w:val="20"/>
              </w:rPr>
            </w:pPr>
            <w:r w:rsidRPr="00BE61C1">
              <w:rPr>
                <w:rFonts w:eastAsia="Times New Roman"/>
                <w:b/>
                <w:bCs/>
                <w:color w:val="000000"/>
                <w:sz w:val="16"/>
                <w:szCs w:val="16"/>
                <w:lang w:eastAsia="ca-ES"/>
              </w:rPr>
              <w:t>10</w:t>
            </w:r>
            <w:r w:rsidRPr="00BE61C1">
              <w:rPr>
                <w:rFonts w:eastAsia="Times New Roman"/>
                <w:b/>
                <w:bCs/>
                <w:sz w:val="16"/>
                <w:szCs w:val="16"/>
                <w:lang w:eastAsia="ca-ES"/>
              </w:rPr>
              <w:t>.</w:t>
            </w:r>
            <w:r w:rsidRPr="00BE61C1">
              <w:rPr>
                <w:rFonts w:eastAsia="Times New Roman"/>
                <w:b/>
                <w:bCs/>
                <w:color w:val="000000"/>
                <w:sz w:val="16"/>
                <w:szCs w:val="16"/>
                <w:lang w:eastAsia="ca-ES"/>
              </w:rPr>
              <w:t>47</w:t>
            </w:r>
            <w:r w:rsidRPr="00D54A85">
              <w:rPr>
                <w:b/>
                <w:color w:val="000000"/>
                <w:sz w:val="16"/>
              </w:rPr>
              <w:t>%</w:t>
            </w:r>
          </w:p>
        </w:tc>
        <w:tc>
          <w:tcPr>
            <w:tcW w:w="776" w:type="pct"/>
            <w:vAlign w:val="center"/>
          </w:tcPr>
          <w:p w14:paraId="043B3A93" w14:textId="256ED01C" w:rsidR="00E8762C" w:rsidRPr="00324C5D" w:rsidRDefault="00E8762C" w:rsidP="00E8762C">
            <w:pPr>
              <w:pStyle w:val="AONormal"/>
              <w:tabs>
                <w:tab w:val="decimal" w:pos="389"/>
              </w:tabs>
              <w:spacing w:before="20" w:line="240" w:lineRule="auto"/>
              <w:rPr>
                <w:b/>
                <w:sz w:val="20"/>
                <w:szCs w:val="20"/>
              </w:rPr>
            </w:pPr>
            <w:r w:rsidRPr="00BE61C1">
              <w:rPr>
                <w:rFonts w:eastAsia="Times New Roman"/>
                <w:b/>
                <w:bCs/>
                <w:color w:val="000000"/>
                <w:sz w:val="16"/>
                <w:szCs w:val="16"/>
                <w:lang w:eastAsia="ca-ES"/>
              </w:rPr>
              <w:t>7.</w:t>
            </w:r>
            <w:r w:rsidR="00F64E7E">
              <w:rPr>
                <w:rFonts w:eastAsia="Times New Roman"/>
                <w:b/>
                <w:bCs/>
                <w:color w:val="000000"/>
                <w:sz w:val="16"/>
                <w:szCs w:val="16"/>
                <w:lang w:eastAsia="ca-ES"/>
              </w:rPr>
              <w:t>47</w:t>
            </w:r>
            <w:r w:rsidRPr="00D54A85">
              <w:rPr>
                <w:b/>
                <w:color w:val="000000"/>
                <w:sz w:val="16"/>
              </w:rPr>
              <w:t>%</w:t>
            </w:r>
          </w:p>
        </w:tc>
      </w:tr>
      <w:tr w:rsidR="00E8762C" w:rsidRPr="00324C5D" w14:paraId="1A40A1F4" w14:textId="77777777" w:rsidTr="00005410">
        <w:tc>
          <w:tcPr>
            <w:tcW w:w="1478" w:type="pct"/>
            <w:vAlign w:val="bottom"/>
          </w:tcPr>
          <w:p w14:paraId="70AF25ED" w14:textId="77777777" w:rsidR="00E8762C" w:rsidRPr="00324C5D" w:rsidRDefault="00E8762C" w:rsidP="00E8762C">
            <w:pPr>
              <w:pStyle w:val="AONormal"/>
              <w:tabs>
                <w:tab w:val="right" w:leader="dot" w:pos="2304"/>
              </w:tabs>
              <w:spacing w:before="20" w:line="240" w:lineRule="auto"/>
              <w:rPr>
                <w:b/>
                <w:sz w:val="20"/>
                <w:szCs w:val="20"/>
              </w:rPr>
            </w:pPr>
            <w:r w:rsidRPr="00324C5D">
              <w:rPr>
                <w:b/>
                <w:sz w:val="20"/>
                <w:szCs w:val="20"/>
              </w:rPr>
              <w:t>% GDP</w:t>
            </w:r>
            <w:r w:rsidRPr="00324C5D">
              <w:rPr>
                <w:b/>
                <w:sz w:val="20"/>
                <w:szCs w:val="20"/>
              </w:rPr>
              <w:tab/>
            </w:r>
          </w:p>
        </w:tc>
        <w:tc>
          <w:tcPr>
            <w:tcW w:w="477" w:type="pct"/>
            <w:vAlign w:val="center"/>
          </w:tcPr>
          <w:p w14:paraId="0A4EDF20" w14:textId="07129798" w:rsidR="00E8762C" w:rsidRPr="00324C5D" w:rsidRDefault="00E8762C" w:rsidP="00E8762C">
            <w:pPr>
              <w:pStyle w:val="AONormal"/>
              <w:tabs>
                <w:tab w:val="decimal" w:pos="425"/>
              </w:tabs>
              <w:spacing w:before="20" w:line="240" w:lineRule="auto"/>
              <w:rPr>
                <w:b/>
                <w:sz w:val="20"/>
                <w:szCs w:val="20"/>
              </w:rPr>
            </w:pPr>
            <w:r w:rsidRPr="00BE61C1">
              <w:rPr>
                <w:rFonts w:eastAsia="Times New Roman"/>
                <w:b/>
                <w:bCs/>
                <w:color w:val="000000"/>
                <w:sz w:val="16"/>
                <w:szCs w:val="16"/>
                <w:lang w:eastAsia="ca-ES"/>
              </w:rPr>
              <w:t>34</w:t>
            </w:r>
            <w:r w:rsidRPr="00BE61C1">
              <w:rPr>
                <w:rFonts w:eastAsia="Times New Roman"/>
                <w:bCs/>
                <w:sz w:val="16"/>
                <w:szCs w:val="16"/>
                <w:lang w:eastAsia="ca-ES"/>
              </w:rPr>
              <w:t>.</w:t>
            </w:r>
            <w:r w:rsidRPr="00BE61C1">
              <w:rPr>
                <w:rFonts w:eastAsia="Times New Roman"/>
                <w:b/>
                <w:bCs/>
                <w:color w:val="000000"/>
                <w:sz w:val="16"/>
                <w:szCs w:val="16"/>
                <w:lang w:eastAsia="ca-ES"/>
              </w:rPr>
              <w:t>89</w:t>
            </w:r>
            <w:r w:rsidRPr="00D54A85">
              <w:rPr>
                <w:b/>
                <w:color w:val="000000"/>
                <w:sz w:val="16"/>
              </w:rPr>
              <w:t>%</w:t>
            </w:r>
          </w:p>
        </w:tc>
        <w:tc>
          <w:tcPr>
            <w:tcW w:w="477" w:type="pct"/>
            <w:vAlign w:val="center"/>
          </w:tcPr>
          <w:p w14:paraId="0ED28301" w14:textId="2BD2B87C" w:rsidR="00E8762C" w:rsidRPr="00324C5D" w:rsidRDefault="00E8762C" w:rsidP="00E8762C">
            <w:pPr>
              <w:pStyle w:val="AONormal"/>
              <w:tabs>
                <w:tab w:val="decimal" w:pos="425"/>
              </w:tabs>
              <w:spacing w:before="20" w:line="240" w:lineRule="auto"/>
              <w:rPr>
                <w:b/>
                <w:sz w:val="20"/>
                <w:szCs w:val="20"/>
              </w:rPr>
            </w:pPr>
            <w:r w:rsidRPr="00BE61C1">
              <w:rPr>
                <w:rFonts w:eastAsia="Times New Roman"/>
                <w:b/>
                <w:bCs/>
                <w:color w:val="000000"/>
                <w:sz w:val="16"/>
                <w:szCs w:val="16"/>
                <w:lang w:eastAsia="ca-ES"/>
              </w:rPr>
              <w:t>35</w:t>
            </w:r>
            <w:r w:rsidRPr="00BE61C1">
              <w:rPr>
                <w:rFonts w:eastAsia="Times New Roman"/>
                <w:bCs/>
                <w:sz w:val="16"/>
                <w:szCs w:val="16"/>
                <w:lang w:eastAsia="ca-ES"/>
              </w:rPr>
              <w:t>.</w:t>
            </w:r>
            <w:r w:rsidRPr="00BE61C1">
              <w:rPr>
                <w:rFonts w:eastAsia="Times New Roman"/>
                <w:b/>
                <w:bCs/>
                <w:color w:val="000000"/>
                <w:sz w:val="16"/>
                <w:szCs w:val="16"/>
                <w:lang w:eastAsia="ca-ES"/>
              </w:rPr>
              <w:t>88</w:t>
            </w:r>
            <w:r w:rsidRPr="00D54A85">
              <w:rPr>
                <w:b/>
                <w:color w:val="000000"/>
                <w:sz w:val="16"/>
              </w:rPr>
              <w:t>%</w:t>
            </w:r>
          </w:p>
        </w:tc>
        <w:tc>
          <w:tcPr>
            <w:tcW w:w="758" w:type="pct"/>
            <w:vAlign w:val="center"/>
          </w:tcPr>
          <w:p w14:paraId="3CF86F91" w14:textId="5E2D72B1" w:rsidR="00E8762C" w:rsidRPr="00324C5D" w:rsidRDefault="00E8762C" w:rsidP="00E8762C">
            <w:pPr>
              <w:pStyle w:val="AONormal"/>
              <w:tabs>
                <w:tab w:val="decimal" w:pos="425"/>
              </w:tabs>
              <w:spacing w:before="20" w:line="240" w:lineRule="auto"/>
              <w:rPr>
                <w:b/>
                <w:sz w:val="20"/>
                <w:szCs w:val="20"/>
              </w:rPr>
            </w:pPr>
            <w:r w:rsidRPr="00D54A85">
              <w:rPr>
                <w:b/>
                <w:color w:val="000000"/>
                <w:sz w:val="16"/>
              </w:rPr>
              <w:t>37</w:t>
            </w:r>
            <w:r w:rsidRPr="00BE61C1">
              <w:rPr>
                <w:rFonts w:eastAsia="Times New Roman"/>
                <w:b/>
                <w:bCs/>
                <w:color w:val="000000"/>
                <w:sz w:val="16"/>
                <w:szCs w:val="16"/>
                <w:lang w:eastAsia="ca-ES"/>
              </w:rPr>
              <w:t>.13</w:t>
            </w:r>
            <w:r w:rsidRPr="00D54A85">
              <w:rPr>
                <w:b/>
                <w:color w:val="000000"/>
                <w:sz w:val="16"/>
              </w:rPr>
              <w:t>%</w:t>
            </w:r>
          </w:p>
        </w:tc>
        <w:tc>
          <w:tcPr>
            <w:tcW w:w="603" w:type="pct"/>
            <w:vAlign w:val="center"/>
          </w:tcPr>
          <w:p w14:paraId="21DCDBFA" w14:textId="27327E91" w:rsidR="00E8762C" w:rsidRPr="00324C5D" w:rsidRDefault="00E8762C" w:rsidP="00E8762C">
            <w:pPr>
              <w:pStyle w:val="AONormal"/>
              <w:tabs>
                <w:tab w:val="decimal" w:pos="425"/>
              </w:tabs>
              <w:spacing w:before="20" w:line="240" w:lineRule="auto"/>
              <w:rPr>
                <w:b/>
                <w:sz w:val="20"/>
                <w:szCs w:val="20"/>
              </w:rPr>
            </w:pPr>
            <w:r w:rsidRPr="00D54A85">
              <w:rPr>
                <w:b/>
                <w:color w:val="000000"/>
                <w:sz w:val="16"/>
              </w:rPr>
              <w:t>37</w:t>
            </w:r>
            <w:r w:rsidRPr="00BE61C1">
              <w:rPr>
                <w:rFonts w:eastAsia="Times New Roman"/>
                <w:b/>
                <w:bCs/>
                <w:color w:val="000000"/>
                <w:sz w:val="16"/>
                <w:szCs w:val="16"/>
                <w:lang w:eastAsia="ca-ES"/>
              </w:rPr>
              <w:t>.</w:t>
            </w:r>
            <w:r w:rsidR="000D2F1A">
              <w:rPr>
                <w:rFonts w:eastAsia="Times New Roman"/>
                <w:b/>
                <w:bCs/>
                <w:color w:val="000000"/>
                <w:sz w:val="16"/>
                <w:szCs w:val="16"/>
                <w:lang w:eastAsia="ca-ES"/>
              </w:rPr>
              <w:t>44</w:t>
            </w:r>
            <w:r w:rsidRPr="00D54A85">
              <w:rPr>
                <w:b/>
                <w:color w:val="000000"/>
                <w:sz w:val="16"/>
              </w:rPr>
              <w:t>%</w:t>
            </w:r>
          </w:p>
        </w:tc>
        <w:tc>
          <w:tcPr>
            <w:tcW w:w="431" w:type="pct"/>
            <w:vAlign w:val="center"/>
          </w:tcPr>
          <w:p w14:paraId="30EFD88B" w14:textId="572E4396" w:rsidR="00E8762C" w:rsidRPr="00324C5D" w:rsidRDefault="00E8762C" w:rsidP="00E8762C">
            <w:pPr>
              <w:pStyle w:val="AONormal"/>
              <w:tabs>
                <w:tab w:val="decimal" w:pos="389"/>
              </w:tabs>
              <w:spacing w:before="20" w:line="240" w:lineRule="auto"/>
              <w:rPr>
                <w:b/>
                <w:sz w:val="20"/>
                <w:szCs w:val="20"/>
              </w:rPr>
            </w:pPr>
            <w:r w:rsidRPr="00D54A85">
              <w:rPr>
                <w:b/>
                <w:color w:val="000000"/>
                <w:sz w:val="16"/>
              </w:rPr>
              <w:t>+</w:t>
            </w:r>
            <w:r w:rsidRPr="00BE61C1">
              <w:rPr>
                <w:rFonts w:eastAsia="Times New Roman"/>
                <w:b/>
                <w:bCs/>
                <w:color w:val="000000"/>
                <w:sz w:val="16"/>
                <w:szCs w:val="16"/>
                <w:lang w:eastAsia="ca-ES"/>
              </w:rPr>
              <w:t>1</w:t>
            </w:r>
            <w:r w:rsidRPr="00BE61C1">
              <w:rPr>
                <w:rFonts w:eastAsia="Times New Roman"/>
                <w:bCs/>
                <w:sz w:val="16"/>
                <w:szCs w:val="16"/>
                <w:lang w:eastAsia="ca-ES"/>
              </w:rPr>
              <w:t>.</w:t>
            </w:r>
            <w:r w:rsidR="000D2F1A">
              <w:rPr>
                <w:rFonts w:eastAsia="Times New Roman"/>
                <w:b/>
                <w:bCs/>
                <w:color w:val="000000"/>
                <w:sz w:val="16"/>
                <w:szCs w:val="16"/>
                <w:lang w:eastAsia="ca-ES"/>
              </w:rPr>
              <w:t>25</w:t>
            </w:r>
            <w:r w:rsidRPr="00BE61C1">
              <w:rPr>
                <w:rFonts w:eastAsia="Times New Roman"/>
                <w:b/>
                <w:bCs/>
                <w:color w:val="000000"/>
                <w:sz w:val="16"/>
                <w:szCs w:val="16"/>
                <w:lang w:eastAsia="ca-ES"/>
              </w:rPr>
              <w:t>pp</w:t>
            </w:r>
          </w:p>
        </w:tc>
        <w:tc>
          <w:tcPr>
            <w:tcW w:w="776" w:type="pct"/>
            <w:vAlign w:val="center"/>
          </w:tcPr>
          <w:p w14:paraId="7C531459" w14:textId="24E3B333" w:rsidR="00E8762C" w:rsidRPr="00324C5D" w:rsidRDefault="00E8762C" w:rsidP="00E8762C">
            <w:pPr>
              <w:pStyle w:val="AONormal"/>
              <w:tabs>
                <w:tab w:val="decimal" w:pos="389"/>
              </w:tabs>
              <w:spacing w:before="20" w:line="240" w:lineRule="auto"/>
              <w:rPr>
                <w:b/>
                <w:sz w:val="20"/>
                <w:szCs w:val="20"/>
              </w:rPr>
            </w:pPr>
            <w:r w:rsidRPr="00BE61C1">
              <w:rPr>
                <w:rFonts w:eastAsia="Times New Roman"/>
                <w:b/>
                <w:bCs/>
                <w:color w:val="000000"/>
                <w:sz w:val="16"/>
                <w:szCs w:val="16"/>
                <w:lang w:eastAsia="ca-ES"/>
              </w:rPr>
              <w:t>0</w:t>
            </w:r>
            <w:r w:rsidRPr="00BE61C1">
              <w:rPr>
                <w:rFonts w:eastAsia="Times New Roman"/>
                <w:bCs/>
                <w:color w:val="000000"/>
                <w:sz w:val="16"/>
                <w:szCs w:val="16"/>
                <w:lang w:eastAsia="ca-ES"/>
              </w:rPr>
              <w:t>.</w:t>
            </w:r>
            <w:r w:rsidR="000D2F1A">
              <w:rPr>
                <w:rFonts w:eastAsia="Times New Roman"/>
                <w:b/>
                <w:bCs/>
                <w:color w:val="000000"/>
                <w:sz w:val="16"/>
                <w:szCs w:val="16"/>
                <w:lang w:eastAsia="ca-ES"/>
              </w:rPr>
              <w:t>31</w:t>
            </w:r>
            <w:r w:rsidRPr="00BE61C1">
              <w:rPr>
                <w:rFonts w:eastAsia="Times New Roman"/>
                <w:b/>
                <w:bCs/>
                <w:color w:val="000000"/>
                <w:sz w:val="16"/>
                <w:szCs w:val="16"/>
                <w:lang w:eastAsia="ca-ES"/>
              </w:rPr>
              <w:t>pp</w:t>
            </w:r>
          </w:p>
        </w:tc>
      </w:tr>
      <w:tr w:rsidR="00E8762C" w:rsidRPr="00324C5D" w14:paraId="45C28428" w14:textId="77777777" w:rsidTr="00005410">
        <w:tc>
          <w:tcPr>
            <w:tcW w:w="1478" w:type="pct"/>
            <w:vAlign w:val="bottom"/>
          </w:tcPr>
          <w:p w14:paraId="3C91DECA" w14:textId="77777777" w:rsidR="00E8762C" w:rsidRPr="00324C5D" w:rsidRDefault="00E8762C" w:rsidP="00E8762C">
            <w:pPr>
              <w:pStyle w:val="AONormal"/>
              <w:spacing w:before="20" w:line="240" w:lineRule="auto"/>
              <w:rPr>
                <w:sz w:val="20"/>
                <w:szCs w:val="20"/>
              </w:rPr>
            </w:pPr>
          </w:p>
        </w:tc>
        <w:tc>
          <w:tcPr>
            <w:tcW w:w="477" w:type="pct"/>
            <w:vAlign w:val="bottom"/>
          </w:tcPr>
          <w:p w14:paraId="431CBA5B" w14:textId="34CAB9F8" w:rsidR="00E8762C" w:rsidRPr="00324C5D" w:rsidRDefault="00E8762C" w:rsidP="00E8762C">
            <w:pPr>
              <w:pStyle w:val="AONormal"/>
              <w:tabs>
                <w:tab w:val="decimal" w:pos="301"/>
              </w:tabs>
              <w:spacing w:before="20" w:line="240" w:lineRule="auto"/>
              <w:rPr>
                <w:sz w:val="20"/>
                <w:szCs w:val="20"/>
              </w:rPr>
            </w:pPr>
          </w:p>
        </w:tc>
        <w:tc>
          <w:tcPr>
            <w:tcW w:w="477" w:type="pct"/>
            <w:vAlign w:val="bottom"/>
          </w:tcPr>
          <w:p w14:paraId="40262022" w14:textId="604D2E5E" w:rsidR="00E8762C" w:rsidRPr="00324C5D" w:rsidRDefault="00E8762C" w:rsidP="00E8762C">
            <w:pPr>
              <w:pStyle w:val="AONormal"/>
              <w:tabs>
                <w:tab w:val="decimal" w:pos="301"/>
              </w:tabs>
              <w:spacing w:before="20" w:line="240" w:lineRule="auto"/>
              <w:rPr>
                <w:sz w:val="20"/>
                <w:szCs w:val="20"/>
              </w:rPr>
            </w:pPr>
          </w:p>
        </w:tc>
        <w:tc>
          <w:tcPr>
            <w:tcW w:w="758" w:type="pct"/>
            <w:vAlign w:val="bottom"/>
          </w:tcPr>
          <w:p w14:paraId="11AB817C" w14:textId="0BF8ACBC" w:rsidR="00E8762C" w:rsidRPr="00324C5D" w:rsidRDefault="00E8762C" w:rsidP="00E8762C">
            <w:pPr>
              <w:pStyle w:val="AONormal"/>
              <w:tabs>
                <w:tab w:val="decimal" w:pos="301"/>
              </w:tabs>
              <w:spacing w:before="20" w:line="240" w:lineRule="auto"/>
              <w:rPr>
                <w:sz w:val="20"/>
                <w:szCs w:val="20"/>
              </w:rPr>
            </w:pPr>
          </w:p>
        </w:tc>
        <w:tc>
          <w:tcPr>
            <w:tcW w:w="603" w:type="pct"/>
            <w:vAlign w:val="bottom"/>
          </w:tcPr>
          <w:p w14:paraId="7B93304F" w14:textId="5E0760F1" w:rsidR="00E8762C" w:rsidRPr="00324C5D" w:rsidRDefault="00E8762C" w:rsidP="00E8762C">
            <w:pPr>
              <w:pStyle w:val="AONormal"/>
              <w:tabs>
                <w:tab w:val="decimal" w:pos="301"/>
              </w:tabs>
              <w:spacing w:before="20" w:line="240" w:lineRule="auto"/>
              <w:rPr>
                <w:sz w:val="20"/>
                <w:szCs w:val="20"/>
              </w:rPr>
            </w:pPr>
          </w:p>
        </w:tc>
        <w:tc>
          <w:tcPr>
            <w:tcW w:w="431" w:type="pct"/>
            <w:vAlign w:val="bottom"/>
          </w:tcPr>
          <w:p w14:paraId="58B144BA" w14:textId="5C1EE3AD" w:rsidR="00E8762C" w:rsidRPr="00324C5D" w:rsidRDefault="00E8762C" w:rsidP="00E8762C">
            <w:pPr>
              <w:pStyle w:val="AONormal"/>
              <w:tabs>
                <w:tab w:val="decimal" w:pos="301"/>
              </w:tabs>
              <w:spacing w:before="20" w:line="240" w:lineRule="auto"/>
              <w:rPr>
                <w:sz w:val="20"/>
                <w:szCs w:val="20"/>
              </w:rPr>
            </w:pPr>
          </w:p>
        </w:tc>
        <w:tc>
          <w:tcPr>
            <w:tcW w:w="776" w:type="pct"/>
            <w:vAlign w:val="bottom"/>
          </w:tcPr>
          <w:p w14:paraId="23A6817E" w14:textId="281153CB" w:rsidR="00E8762C" w:rsidRPr="00324C5D" w:rsidRDefault="00E8762C" w:rsidP="00E8762C">
            <w:pPr>
              <w:pStyle w:val="AONormal"/>
              <w:tabs>
                <w:tab w:val="decimal" w:pos="301"/>
              </w:tabs>
              <w:spacing w:before="20" w:line="240" w:lineRule="auto"/>
              <w:rPr>
                <w:sz w:val="20"/>
                <w:szCs w:val="20"/>
              </w:rPr>
            </w:pPr>
          </w:p>
        </w:tc>
      </w:tr>
      <w:tr w:rsidR="00E8762C" w:rsidRPr="00324C5D" w14:paraId="14B5285C" w14:textId="77777777" w:rsidTr="00005410">
        <w:tc>
          <w:tcPr>
            <w:tcW w:w="1478" w:type="pct"/>
            <w:vAlign w:val="bottom"/>
          </w:tcPr>
          <w:p w14:paraId="5254D403" w14:textId="77777777" w:rsidR="00E8762C" w:rsidRPr="00324C5D" w:rsidRDefault="00E8762C" w:rsidP="00E8762C">
            <w:pPr>
              <w:pStyle w:val="AONormal"/>
              <w:pBdr>
                <w:bottom w:val="single" w:sz="4" w:space="1" w:color="auto"/>
              </w:pBdr>
              <w:spacing w:before="20" w:line="240" w:lineRule="auto"/>
              <w:rPr>
                <w:b/>
                <w:sz w:val="20"/>
                <w:szCs w:val="20"/>
              </w:rPr>
            </w:pPr>
            <w:r w:rsidRPr="00324C5D">
              <w:rPr>
                <w:b/>
                <w:sz w:val="20"/>
                <w:szCs w:val="20"/>
              </w:rPr>
              <w:t>Revenue</w:t>
            </w:r>
          </w:p>
        </w:tc>
        <w:tc>
          <w:tcPr>
            <w:tcW w:w="477" w:type="pct"/>
          </w:tcPr>
          <w:p w14:paraId="1B565CFF" w14:textId="0F5CF1CF" w:rsidR="00E8762C" w:rsidRPr="00324C5D" w:rsidRDefault="00E8762C" w:rsidP="00E8762C">
            <w:pPr>
              <w:pStyle w:val="AONormal"/>
              <w:pBdr>
                <w:bottom w:val="single" w:sz="4" w:space="1" w:color="auto"/>
              </w:pBdr>
              <w:tabs>
                <w:tab w:val="decimal" w:pos="301"/>
              </w:tabs>
              <w:spacing w:before="20" w:line="240" w:lineRule="auto"/>
              <w:jc w:val="center"/>
              <w:rPr>
                <w:b/>
                <w:sz w:val="20"/>
                <w:szCs w:val="20"/>
              </w:rPr>
            </w:pPr>
            <w:r w:rsidRPr="00BE61C1">
              <w:rPr>
                <w:b/>
                <w:bCs/>
                <w:sz w:val="16"/>
                <w:szCs w:val="16"/>
              </w:rPr>
              <w:t>2022</w:t>
            </w:r>
          </w:p>
        </w:tc>
        <w:tc>
          <w:tcPr>
            <w:tcW w:w="477" w:type="pct"/>
          </w:tcPr>
          <w:p w14:paraId="5B3A574F" w14:textId="7791A93C" w:rsidR="00E8762C" w:rsidRPr="00324C5D" w:rsidRDefault="00E8762C" w:rsidP="00E8762C">
            <w:pPr>
              <w:pStyle w:val="AONormal"/>
              <w:pBdr>
                <w:bottom w:val="single" w:sz="4" w:space="1" w:color="auto"/>
              </w:pBdr>
              <w:tabs>
                <w:tab w:val="decimal" w:pos="301"/>
              </w:tabs>
              <w:spacing w:before="20" w:line="240" w:lineRule="auto"/>
              <w:jc w:val="center"/>
              <w:rPr>
                <w:b/>
                <w:sz w:val="20"/>
                <w:szCs w:val="20"/>
              </w:rPr>
            </w:pPr>
            <w:r w:rsidRPr="00D54A85">
              <w:rPr>
                <w:b/>
                <w:sz w:val="16"/>
              </w:rPr>
              <w:t>2023</w:t>
            </w:r>
          </w:p>
        </w:tc>
        <w:tc>
          <w:tcPr>
            <w:tcW w:w="758" w:type="pct"/>
          </w:tcPr>
          <w:p w14:paraId="68346623" w14:textId="39003BD1" w:rsidR="00E8762C" w:rsidRPr="00324C5D" w:rsidRDefault="00E8762C" w:rsidP="00E8762C">
            <w:pPr>
              <w:pStyle w:val="AONormal"/>
              <w:pBdr>
                <w:bottom w:val="single" w:sz="4" w:space="1" w:color="auto"/>
              </w:pBdr>
              <w:tabs>
                <w:tab w:val="decimal" w:pos="301"/>
              </w:tabs>
              <w:spacing w:before="20" w:line="240" w:lineRule="auto"/>
              <w:jc w:val="center"/>
              <w:rPr>
                <w:b/>
                <w:sz w:val="20"/>
                <w:szCs w:val="20"/>
              </w:rPr>
            </w:pPr>
            <w:r w:rsidRPr="00D54A85">
              <w:rPr>
                <w:b/>
                <w:sz w:val="16"/>
              </w:rPr>
              <w:t>2024</w:t>
            </w:r>
          </w:p>
        </w:tc>
        <w:tc>
          <w:tcPr>
            <w:tcW w:w="603" w:type="pct"/>
          </w:tcPr>
          <w:p w14:paraId="3D3F30E5" w14:textId="770AE8C4" w:rsidR="00E8762C" w:rsidRPr="00324C5D" w:rsidRDefault="00E8762C" w:rsidP="00E8762C">
            <w:pPr>
              <w:pStyle w:val="AONormal"/>
              <w:pBdr>
                <w:bottom w:val="single" w:sz="4" w:space="1" w:color="auto"/>
              </w:pBdr>
              <w:tabs>
                <w:tab w:val="decimal" w:pos="301"/>
              </w:tabs>
              <w:spacing w:before="20" w:line="240" w:lineRule="auto"/>
              <w:jc w:val="center"/>
              <w:rPr>
                <w:b/>
                <w:sz w:val="20"/>
                <w:szCs w:val="20"/>
              </w:rPr>
            </w:pPr>
            <w:r w:rsidRPr="00BE61C1">
              <w:rPr>
                <w:b/>
                <w:bCs/>
                <w:sz w:val="16"/>
                <w:szCs w:val="16"/>
              </w:rPr>
              <w:t>2025</w:t>
            </w:r>
          </w:p>
        </w:tc>
        <w:tc>
          <w:tcPr>
            <w:tcW w:w="431" w:type="pct"/>
            <w:vAlign w:val="center"/>
          </w:tcPr>
          <w:p w14:paraId="3C439569" w14:textId="5D5C9604" w:rsidR="00E8762C" w:rsidRPr="00324C5D" w:rsidRDefault="00E8762C" w:rsidP="00E8762C">
            <w:pPr>
              <w:pStyle w:val="AONormal"/>
              <w:pBdr>
                <w:bottom w:val="single" w:sz="4" w:space="1" w:color="auto"/>
              </w:pBdr>
              <w:tabs>
                <w:tab w:val="decimal" w:pos="301"/>
              </w:tabs>
              <w:spacing w:before="20" w:line="240" w:lineRule="auto"/>
              <w:jc w:val="center"/>
              <w:rPr>
                <w:b/>
                <w:sz w:val="20"/>
                <w:szCs w:val="20"/>
              </w:rPr>
            </w:pPr>
            <w:r w:rsidRPr="00BE61C1">
              <w:rPr>
                <w:rFonts w:eastAsia="Times New Roman"/>
                <w:b/>
                <w:bCs/>
                <w:color w:val="000000"/>
                <w:sz w:val="16"/>
                <w:szCs w:val="16"/>
                <w:lang w:eastAsia="ca-ES"/>
              </w:rPr>
              <w:t>2024/23</w:t>
            </w:r>
          </w:p>
        </w:tc>
        <w:tc>
          <w:tcPr>
            <w:tcW w:w="776" w:type="pct"/>
          </w:tcPr>
          <w:p w14:paraId="07C7BD48" w14:textId="038A78BF" w:rsidR="00E8762C" w:rsidRPr="00324C5D" w:rsidRDefault="00E8762C" w:rsidP="00E8762C">
            <w:pPr>
              <w:pStyle w:val="AONormal"/>
              <w:pBdr>
                <w:bottom w:val="single" w:sz="4" w:space="1" w:color="auto"/>
              </w:pBdr>
              <w:tabs>
                <w:tab w:val="decimal" w:pos="301"/>
              </w:tabs>
              <w:spacing w:before="20" w:line="240" w:lineRule="auto"/>
              <w:jc w:val="center"/>
              <w:rPr>
                <w:b/>
                <w:sz w:val="20"/>
                <w:szCs w:val="20"/>
              </w:rPr>
            </w:pPr>
            <w:r w:rsidRPr="00BE61C1">
              <w:rPr>
                <w:b/>
                <w:bCs/>
                <w:sz w:val="16"/>
                <w:szCs w:val="16"/>
              </w:rPr>
              <w:t>2025/24</w:t>
            </w:r>
          </w:p>
        </w:tc>
      </w:tr>
      <w:tr w:rsidR="00E8762C" w:rsidRPr="00324C5D" w14:paraId="0FD9C5CF" w14:textId="77777777" w:rsidTr="00005410">
        <w:tc>
          <w:tcPr>
            <w:tcW w:w="1478" w:type="pct"/>
            <w:vAlign w:val="bottom"/>
          </w:tcPr>
          <w:p w14:paraId="04DA038E" w14:textId="77777777" w:rsidR="00E8762C" w:rsidRPr="00324C5D" w:rsidRDefault="00E8762C" w:rsidP="00E8762C">
            <w:pPr>
              <w:pStyle w:val="AONormal"/>
              <w:tabs>
                <w:tab w:val="right" w:leader="dot" w:pos="2304"/>
              </w:tabs>
              <w:spacing w:before="20" w:line="240" w:lineRule="auto"/>
              <w:rPr>
                <w:sz w:val="20"/>
                <w:szCs w:val="20"/>
              </w:rPr>
            </w:pPr>
            <w:r w:rsidRPr="00324C5D">
              <w:rPr>
                <w:sz w:val="20"/>
                <w:szCs w:val="20"/>
              </w:rPr>
              <w:t>Central Government</w:t>
            </w:r>
            <w:r w:rsidRPr="00324C5D">
              <w:rPr>
                <w:sz w:val="20"/>
                <w:szCs w:val="20"/>
              </w:rPr>
              <w:tab/>
            </w:r>
          </w:p>
        </w:tc>
        <w:tc>
          <w:tcPr>
            <w:tcW w:w="477" w:type="pct"/>
            <w:vAlign w:val="center"/>
          </w:tcPr>
          <w:p w14:paraId="3AC6FF8E" w14:textId="2459C138"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566</w:t>
            </w:r>
            <w:r w:rsidRPr="00BE61C1">
              <w:rPr>
                <w:rFonts w:eastAsia="Times New Roman"/>
                <w:sz w:val="16"/>
                <w:szCs w:val="16"/>
                <w:lang w:eastAsia="ca-ES"/>
              </w:rPr>
              <w:t>.</w:t>
            </w:r>
            <w:r w:rsidRPr="00BE61C1">
              <w:rPr>
                <w:rFonts w:eastAsia="Times New Roman"/>
                <w:color w:val="000000"/>
                <w:sz w:val="16"/>
                <w:szCs w:val="16"/>
                <w:lang w:eastAsia="ca-ES"/>
              </w:rPr>
              <w:t>6</w:t>
            </w:r>
          </w:p>
        </w:tc>
        <w:tc>
          <w:tcPr>
            <w:tcW w:w="477" w:type="pct"/>
            <w:vAlign w:val="center"/>
          </w:tcPr>
          <w:p w14:paraId="7F46C16D" w14:textId="640681FD"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550</w:t>
            </w:r>
            <w:r w:rsidRPr="00BE61C1">
              <w:rPr>
                <w:rFonts w:eastAsia="Times New Roman"/>
                <w:sz w:val="16"/>
                <w:szCs w:val="16"/>
                <w:lang w:eastAsia="ca-ES"/>
              </w:rPr>
              <w:t>.</w:t>
            </w:r>
            <w:r w:rsidRPr="00BE61C1">
              <w:rPr>
                <w:rFonts w:eastAsia="Times New Roman"/>
                <w:color w:val="000000"/>
                <w:sz w:val="16"/>
                <w:szCs w:val="16"/>
                <w:lang w:eastAsia="ca-ES"/>
              </w:rPr>
              <w:t>7</w:t>
            </w:r>
          </w:p>
        </w:tc>
        <w:tc>
          <w:tcPr>
            <w:tcW w:w="758" w:type="pct"/>
            <w:vAlign w:val="center"/>
          </w:tcPr>
          <w:p w14:paraId="58776071" w14:textId="1D90D8A5"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641.2</w:t>
            </w:r>
          </w:p>
        </w:tc>
        <w:tc>
          <w:tcPr>
            <w:tcW w:w="603" w:type="pct"/>
            <w:vAlign w:val="center"/>
          </w:tcPr>
          <w:p w14:paraId="76BBB3FA" w14:textId="5681EF9C"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727.2</w:t>
            </w:r>
          </w:p>
        </w:tc>
        <w:tc>
          <w:tcPr>
            <w:tcW w:w="431" w:type="pct"/>
            <w:vAlign w:val="center"/>
          </w:tcPr>
          <w:p w14:paraId="19F4715D" w14:textId="0120FA7E"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16</w:t>
            </w:r>
            <w:r w:rsidRPr="00BE61C1">
              <w:rPr>
                <w:rFonts w:eastAsia="Times New Roman"/>
                <w:sz w:val="16"/>
                <w:szCs w:val="16"/>
                <w:lang w:eastAsia="ca-ES"/>
              </w:rPr>
              <w:t>.</w:t>
            </w:r>
            <w:r w:rsidRPr="00BE61C1">
              <w:rPr>
                <w:rFonts w:eastAsia="Times New Roman"/>
                <w:color w:val="000000"/>
                <w:sz w:val="16"/>
                <w:szCs w:val="16"/>
                <w:lang w:eastAsia="ca-ES"/>
              </w:rPr>
              <w:t>45</w:t>
            </w:r>
            <w:r w:rsidRPr="00D54A85">
              <w:rPr>
                <w:color w:val="000000"/>
                <w:sz w:val="16"/>
              </w:rPr>
              <w:t>%</w:t>
            </w:r>
          </w:p>
        </w:tc>
        <w:tc>
          <w:tcPr>
            <w:tcW w:w="776" w:type="pct"/>
            <w:vAlign w:val="center"/>
          </w:tcPr>
          <w:p w14:paraId="51ADB3DB" w14:textId="660460DB"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13.41</w:t>
            </w:r>
            <w:r w:rsidRPr="00D54A85">
              <w:rPr>
                <w:color w:val="000000"/>
                <w:sz w:val="16"/>
              </w:rPr>
              <w:t>%</w:t>
            </w:r>
          </w:p>
        </w:tc>
      </w:tr>
      <w:tr w:rsidR="00E8762C" w:rsidRPr="00324C5D" w14:paraId="0832EE1B" w14:textId="77777777" w:rsidTr="00005410">
        <w:tc>
          <w:tcPr>
            <w:tcW w:w="1478" w:type="pct"/>
            <w:vAlign w:val="bottom"/>
          </w:tcPr>
          <w:p w14:paraId="3086433B" w14:textId="77777777" w:rsidR="00E8762C" w:rsidRPr="00324C5D" w:rsidRDefault="00E8762C" w:rsidP="00E8762C">
            <w:pPr>
              <w:pStyle w:val="AONormal"/>
              <w:tabs>
                <w:tab w:val="right" w:leader="dot" w:pos="2304"/>
              </w:tabs>
              <w:spacing w:before="20" w:line="240" w:lineRule="auto"/>
              <w:rPr>
                <w:sz w:val="20"/>
                <w:szCs w:val="20"/>
                <w:lang w:val="fr-FR"/>
              </w:rPr>
            </w:pPr>
            <w:r w:rsidRPr="00324C5D">
              <w:rPr>
                <w:sz w:val="20"/>
                <w:szCs w:val="20"/>
                <w:lang w:val="fr-FR"/>
              </w:rPr>
              <w:t>Non Market Non-Profit Institutions</w:t>
            </w:r>
            <w:r w:rsidRPr="00324C5D">
              <w:rPr>
                <w:sz w:val="20"/>
                <w:szCs w:val="20"/>
                <w:lang w:val="fr-FR"/>
              </w:rPr>
              <w:tab/>
            </w:r>
          </w:p>
        </w:tc>
        <w:tc>
          <w:tcPr>
            <w:tcW w:w="477" w:type="pct"/>
            <w:vAlign w:val="center"/>
          </w:tcPr>
          <w:p w14:paraId="29CE0EA5" w14:textId="368FB7CA"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102</w:t>
            </w:r>
            <w:r w:rsidRPr="00BE61C1">
              <w:rPr>
                <w:rFonts w:eastAsia="Times New Roman"/>
                <w:sz w:val="16"/>
                <w:szCs w:val="16"/>
                <w:lang w:eastAsia="ca-ES"/>
              </w:rPr>
              <w:t>.</w:t>
            </w:r>
            <w:r w:rsidRPr="00BE61C1">
              <w:rPr>
                <w:rFonts w:eastAsia="Times New Roman"/>
                <w:color w:val="000000"/>
                <w:sz w:val="16"/>
                <w:szCs w:val="16"/>
                <w:lang w:eastAsia="ca-ES"/>
              </w:rPr>
              <w:t>9</w:t>
            </w:r>
          </w:p>
        </w:tc>
        <w:tc>
          <w:tcPr>
            <w:tcW w:w="477" w:type="pct"/>
            <w:vAlign w:val="center"/>
          </w:tcPr>
          <w:p w14:paraId="61148C1B" w14:textId="56B657A2"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112</w:t>
            </w:r>
            <w:r w:rsidRPr="00BE61C1">
              <w:rPr>
                <w:rFonts w:eastAsia="Times New Roman"/>
                <w:sz w:val="16"/>
                <w:szCs w:val="16"/>
                <w:lang w:eastAsia="ca-ES"/>
              </w:rPr>
              <w:t>.</w:t>
            </w:r>
            <w:r w:rsidRPr="00BE61C1">
              <w:rPr>
                <w:rFonts w:eastAsia="Times New Roman"/>
                <w:color w:val="000000"/>
                <w:sz w:val="16"/>
                <w:szCs w:val="16"/>
                <w:lang w:eastAsia="ca-ES"/>
              </w:rPr>
              <w:t>6</w:t>
            </w:r>
          </w:p>
        </w:tc>
        <w:tc>
          <w:tcPr>
            <w:tcW w:w="758" w:type="pct"/>
            <w:vAlign w:val="center"/>
          </w:tcPr>
          <w:p w14:paraId="6C4FE28A" w14:textId="1841D609"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127.6</w:t>
            </w:r>
          </w:p>
        </w:tc>
        <w:tc>
          <w:tcPr>
            <w:tcW w:w="603" w:type="pct"/>
            <w:vAlign w:val="center"/>
          </w:tcPr>
          <w:p w14:paraId="4FB2B634" w14:textId="553F389E"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140.4</w:t>
            </w:r>
          </w:p>
        </w:tc>
        <w:tc>
          <w:tcPr>
            <w:tcW w:w="431" w:type="pct"/>
            <w:vAlign w:val="center"/>
          </w:tcPr>
          <w:p w14:paraId="1604BC4A" w14:textId="49DDF09D"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13</w:t>
            </w:r>
            <w:r w:rsidRPr="00BE61C1">
              <w:rPr>
                <w:rFonts w:eastAsia="Times New Roman"/>
                <w:sz w:val="16"/>
                <w:szCs w:val="16"/>
                <w:lang w:eastAsia="ca-ES"/>
              </w:rPr>
              <w:t>.</w:t>
            </w:r>
            <w:r w:rsidRPr="00BE61C1">
              <w:rPr>
                <w:rFonts w:eastAsia="Times New Roman"/>
                <w:color w:val="000000"/>
                <w:sz w:val="16"/>
                <w:szCs w:val="16"/>
                <w:lang w:eastAsia="ca-ES"/>
              </w:rPr>
              <w:t>29</w:t>
            </w:r>
            <w:r w:rsidRPr="00D54A85">
              <w:rPr>
                <w:color w:val="000000"/>
                <w:sz w:val="16"/>
              </w:rPr>
              <w:t>%</w:t>
            </w:r>
          </w:p>
        </w:tc>
        <w:tc>
          <w:tcPr>
            <w:tcW w:w="776" w:type="pct"/>
            <w:vAlign w:val="center"/>
          </w:tcPr>
          <w:p w14:paraId="4EB81CBA" w14:textId="44AF8EB9"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10.11</w:t>
            </w:r>
            <w:r w:rsidRPr="00D54A85">
              <w:rPr>
                <w:color w:val="000000"/>
                <w:sz w:val="16"/>
              </w:rPr>
              <w:t>%</w:t>
            </w:r>
          </w:p>
        </w:tc>
      </w:tr>
      <w:tr w:rsidR="00E8762C" w:rsidRPr="00324C5D" w14:paraId="0A36C403" w14:textId="77777777" w:rsidTr="00005410">
        <w:tc>
          <w:tcPr>
            <w:tcW w:w="1478" w:type="pct"/>
            <w:vAlign w:val="bottom"/>
          </w:tcPr>
          <w:p w14:paraId="24E52FD1" w14:textId="77777777" w:rsidR="00E8762C" w:rsidRPr="00324C5D" w:rsidRDefault="00E8762C" w:rsidP="00E8762C">
            <w:pPr>
              <w:pStyle w:val="AONormal"/>
              <w:tabs>
                <w:tab w:val="right" w:leader="dot" w:pos="2304"/>
              </w:tabs>
              <w:spacing w:before="20" w:line="240" w:lineRule="auto"/>
              <w:rPr>
                <w:sz w:val="20"/>
                <w:szCs w:val="20"/>
              </w:rPr>
            </w:pPr>
            <w:r w:rsidRPr="00324C5D">
              <w:rPr>
                <w:sz w:val="20"/>
                <w:szCs w:val="20"/>
              </w:rPr>
              <w:t>Central Government Social Security</w:t>
            </w:r>
            <w:r w:rsidRPr="00324C5D">
              <w:rPr>
                <w:sz w:val="20"/>
                <w:szCs w:val="20"/>
              </w:rPr>
              <w:tab/>
            </w:r>
          </w:p>
        </w:tc>
        <w:tc>
          <w:tcPr>
            <w:tcW w:w="477" w:type="pct"/>
            <w:vAlign w:val="center"/>
          </w:tcPr>
          <w:p w14:paraId="07682CA3" w14:textId="7A280494"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392</w:t>
            </w:r>
            <w:r w:rsidRPr="00BE61C1">
              <w:rPr>
                <w:rFonts w:eastAsia="Times New Roman"/>
                <w:sz w:val="16"/>
                <w:szCs w:val="16"/>
                <w:lang w:eastAsia="ca-ES"/>
              </w:rPr>
              <w:t>.</w:t>
            </w:r>
            <w:r w:rsidRPr="00BE61C1">
              <w:rPr>
                <w:rFonts w:eastAsia="Times New Roman"/>
                <w:color w:val="000000"/>
                <w:sz w:val="16"/>
                <w:szCs w:val="16"/>
                <w:lang w:eastAsia="ca-ES"/>
              </w:rPr>
              <w:t>5</w:t>
            </w:r>
          </w:p>
        </w:tc>
        <w:tc>
          <w:tcPr>
            <w:tcW w:w="477" w:type="pct"/>
            <w:vAlign w:val="center"/>
          </w:tcPr>
          <w:p w14:paraId="4285162C" w14:textId="219EA67A"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426</w:t>
            </w:r>
            <w:r w:rsidRPr="00BE61C1">
              <w:rPr>
                <w:rFonts w:eastAsia="Times New Roman"/>
                <w:sz w:val="16"/>
                <w:szCs w:val="16"/>
                <w:lang w:eastAsia="ca-ES"/>
              </w:rPr>
              <w:t>.</w:t>
            </w:r>
            <w:r w:rsidRPr="00BE61C1">
              <w:rPr>
                <w:rFonts w:eastAsia="Times New Roman"/>
                <w:color w:val="000000"/>
                <w:sz w:val="16"/>
                <w:szCs w:val="16"/>
                <w:lang w:eastAsia="ca-ES"/>
              </w:rPr>
              <w:t>5</w:t>
            </w:r>
          </w:p>
        </w:tc>
        <w:tc>
          <w:tcPr>
            <w:tcW w:w="758" w:type="pct"/>
            <w:vAlign w:val="center"/>
          </w:tcPr>
          <w:p w14:paraId="06B06F3A" w14:textId="7413EBFF"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470.2</w:t>
            </w:r>
          </w:p>
        </w:tc>
        <w:tc>
          <w:tcPr>
            <w:tcW w:w="603" w:type="pct"/>
            <w:vAlign w:val="center"/>
          </w:tcPr>
          <w:p w14:paraId="39A7C45C" w14:textId="410E4BF6"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500.7</w:t>
            </w:r>
          </w:p>
        </w:tc>
        <w:tc>
          <w:tcPr>
            <w:tcW w:w="431" w:type="pct"/>
            <w:vAlign w:val="center"/>
          </w:tcPr>
          <w:p w14:paraId="7424D16A" w14:textId="720056C7"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10</w:t>
            </w:r>
            <w:r w:rsidRPr="00BE61C1">
              <w:rPr>
                <w:rFonts w:eastAsia="Times New Roman"/>
                <w:sz w:val="16"/>
                <w:szCs w:val="16"/>
                <w:lang w:eastAsia="ca-ES"/>
              </w:rPr>
              <w:t>.</w:t>
            </w:r>
            <w:r w:rsidRPr="00D54A85">
              <w:rPr>
                <w:color w:val="000000"/>
                <w:sz w:val="16"/>
              </w:rPr>
              <w:t>26%</w:t>
            </w:r>
          </w:p>
        </w:tc>
        <w:tc>
          <w:tcPr>
            <w:tcW w:w="776" w:type="pct"/>
            <w:vAlign w:val="center"/>
          </w:tcPr>
          <w:p w14:paraId="4382C119" w14:textId="416D805E"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6.47</w:t>
            </w:r>
            <w:r w:rsidRPr="00D54A85">
              <w:rPr>
                <w:color w:val="000000"/>
                <w:sz w:val="16"/>
              </w:rPr>
              <w:t>%</w:t>
            </w:r>
          </w:p>
        </w:tc>
      </w:tr>
      <w:tr w:rsidR="00E8762C" w:rsidRPr="00324C5D" w14:paraId="039D52C0" w14:textId="77777777" w:rsidTr="00005410">
        <w:tc>
          <w:tcPr>
            <w:tcW w:w="1478" w:type="pct"/>
            <w:vAlign w:val="bottom"/>
          </w:tcPr>
          <w:p w14:paraId="720A5817" w14:textId="77777777" w:rsidR="00E8762C" w:rsidRPr="00324C5D" w:rsidRDefault="00E8762C" w:rsidP="00E8762C">
            <w:pPr>
              <w:pStyle w:val="AONormal"/>
              <w:tabs>
                <w:tab w:val="right" w:leader="dot" w:pos="2304"/>
              </w:tabs>
              <w:spacing w:before="20" w:line="240" w:lineRule="auto"/>
              <w:rPr>
                <w:sz w:val="20"/>
                <w:szCs w:val="20"/>
              </w:rPr>
            </w:pPr>
            <w:r w:rsidRPr="00324C5D">
              <w:rPr>
                <w:sz w:val="20"/>
                <w:szCs w:val="20"/>
              </w:rPr>
              <w:t>Local Governments</w:t>
            </w:r>
            <w:r w:rsidRPr="00324C5D">
              <w:rPr>
                <w:sz w:val="20"/>
                <w:szCs w:val="20"/>
              </w:rPr>
              <w:tab/>
            </w:r>
          </w:p>
        </w:tc>
        <w:tc>
          <w:tcPr>
            <w:tcW w:w="477" w:type="pct"/>
            <w:vAlign w:val="center"/>
          </w:tcPr>
          <w:p w14:paraId="11E2629E" w14:textId="2AC6A4E2"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187</w:t>
            </w:r>
            <w:r w:rsidRPr="00BE61C1">
              <w:rPr>
                <w:rFonts w:eastAsia="Times New Roman"/>
                <w:sz w:val="16"/>
                <w:szCs w:val="16"/>
                <w:lang w:eastAsia="ca-ES"/>
              </w:rPr>
              <w:t>.</w:t>
            </w:r>
            <w:r w:rsidRPr="00BE61C1">
              <w:rPr>
                <w:rFonts w:eastAsia="Times New Roman"/>
                <w:color w:val="000000"/>
                <w:sz w:val="16"/>
                <w:szCs w:val="16"/>
                <w:lang w:eastAsia="ca-ES"/>
              </w:rPr>
              <w:t>6</w:t>
            </w:r>
          </w:p>
        </w:tc>
        <w:tc>
          <w:tcPr>
            <w:tcW w:w="477" w:type="pct"/>
            <w:vAlign w:val="center"/>
          </w:tcPr>
          <w:p w14:paraId="34EE0F68" w14:textId="02F992C1"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210</w:t>
            </w:r>
            <w:r w:rsidRPr="00BE61C1">
              <w:rPr>
                <w:rFonts w:eastAsia="Times New Roman"/>
                <w:sz w:val="16"/>
                <w:szCs w:val="16"/>
                <w:lang w:eastAsia="ca-ES"/>
              </w:rPr>
              <w:t>.</w:t>
            </w:r>
            <w:r w:rsidRPr="00BE61C1">
              <w:rPr>
                <w:rFonts w:eastAsia="Times New Roman"/>
                <w:color w:val="000000"/>
                <w:sz w:val="16"/>
                <w:szCs w:val="16"/>
                <w:lang w:eastAsia="ca-ES"/>
              </w:rPr>
              <w:t>8</w:t>
            </w:r>
          </w:p>
        </w:tc>
        <w:tc>
          <w:tcPr>
            <w:tcW w:w="758" w:type="pct"/>
            <w:vAlign w:val="center"/>
          </w:tcPr>
          <w:p w14:paraId="2BD1D19D" w14:textId="2A270837"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220.0</w:t>
            </w:r>
          </w:p>
        </w:tc>
        <w:tc>
          <w:tcPr>
            <w:tcW w:w="603" w:type="pct"/>
            <w:vAlign w:val="center"/>
          </w:tcPr>
          <w:p w14:paraId="2B633CCB" w14:textId="00131EF4"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22</w:t>
            </w:r>
            <w:r w:rsidR="000D2F1A">
              <w:rPr>
                <w:rFonts w:eastAsia="Times New Roman"/>
                <w:color w:val="000000"/>
                <w:sz w:val="16"/>
                <w:szCs w:val="16"/>
                <w:lang w:eastAsia="ca-ES"/>
              </w:rPr>
              <w:t>8.2</w:t>
            </w:r>
          </w:p>
        </w:tc>
        <w:tc>
          <w:tcPr>
            <w:tcW w:w="431" w:type="pct"/>
            <w:vAlign w:val="center"/>
          </w:tcPr>
          <w:p w14:paraId="191FF989" w14:textId="47B55131"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4</w:t>
            </w:r>
            <w:r w:rsidRPr="00BE61C1">
              <w:rPr>
                <w:rFonts w:eastAsia="Times New Roman"/>
                <w:sz w:val="16"/>
                <w:szCs w:val="16"/>
                <w:lang w:eastAsia="ca-ES"/>
              </w:rPr>
              <w:t>.</w:t>
            </w:r>
            <w:r w:rsidRPr="00BE61C1">
              <w:rPr>
                <w:rFonts w:eastAsia="Times New Roman"/>
                <w:color w:val="000000"/>
                <w:sz w:val="16"/>
                <w:szCs w:val="16"/>
                <w:lang w:eastAsia="ca-ES"/>
              </w:rPr>
              <w:t>37</w:t>
            </w:r>
            <w:r w:rsidRPr="00D54A85">
              <w:rPr>
                <w:color w:val="000000"/>
                <w:sz w:val="16"/>
              </w:rPr>
              <w:t>%</w:t>
            </w:r>
          </w:p>
        </w:tc>
        <w:tc>
          <w:tcPr>
            <w:tcW w:w="776" w:type="pct"/>
            <w:vAlign w:val="center"/>
          </w:tcPr>
          <w:p w14:paraId="7AB4C2AD" w14:textId="78973354" w:rsidR="00E8762C" w:rsidRPr="00324C5D" w:rsidRDefault="000D2F1A" w:rsidP="00E8762C">
            <w:pPr>
              <w:pStyle w:val="AONormal"/>
              <w:tabs>
                <w:tab w:val="decimal" w:pos="389"/>
              </w:tabs>
              <w:spacing w:before="20" w:line="240" w:lineRule="auto"/>
              <w:rPr>
                <w:sz w:val="20"/>
                <w:szCs w:val="20"/>
              </w:rPr>
            </w:pPr>
            <w:r>
              <w:rPr>
                <w:rFonts w:eastAsia="Times New Roman"/>
                <w:color w:val="000000"/>
                <w:sz w:val="16"/>
                <w:szCs w:val="16"/>
                <w:lang w:eastAsia="ca-ES"/>
              </w:rPr>
              <w:t>3.73</w:t>
            </w:r>
            <w:r w:rsidR="00E8762C" w:rsidRPr="00D54A85">
              <w:rPr>
                <w:color w:val="000000"/>
                <w:sz w:val="16"/>
              </w:rPr>
              <w:t>%</w:t>
            </w:r>
          </w:p>
        </w:tc>
      </w:tr>
      <w:tr w:rsidR="00E8762C" w:rsidRPr="00324C5D" w14:paraId="1F2953E3" w14:textId="77777777" w:rsidTr="00005410">
        <w:tc>
          <w:tcPr>
            <w:tcW w:w="1478" w:type="pct"/>
            <w:vAlign w:val="bottom"/>
          </w:tcPr>
          <w:p w14:paraId="457C3271" w14:textId="77777777" w:rsidR="00E8762C" w:rsidRPr="00324C5D" w:rsidRDefault="00E8762C" w:rsidP="00E8762C">
            <w:pPr>
              <w:pStyle w:val="AONormal"/>
              <w:tabs>
                <w:tab w:val="right" w:leader="dot" w:pos="2304"/>
              </w:tabs>
              <w:spacing w:before="20" w:line="240" w:lineRule="auto"/>
              <w:rPr>
                <w:sz w:val="20"/>
                <w:szCs w:val="20"/>
              </w:rPr>
            </w:pPr>
            <w:r w:rsidRPr="00324C5D">
              <w:rPr>
                <w:sz w:val="20"/>
                <w:szCs w:val="20"/>
              </w:rPr>
              <w:t>Public companies outside the market</w:t>
            </w:r>
            <w:r w:rsidRPr="00324C5D">
              <w:rPr>
                <w:sz w:val="20"/>
                <w:szCs w:val="20"/>
              </w:rPr>
              <w:tab/>
            </w:r>
          </w:p>
        </w:tc>
        <w:tc>
          <w:tcPr>
            <w:tcW w:w="477" w:type="pct"/>
            <w:vAlign w:val="center"/>
          </w:tcPr>
          <w:p w14:paraId="48A7F6B6" w14:textId="1A8DF8D8"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26</w:t>
            </w:r>
            <w:r w:rsidRPr="00BE61C1">
              <w:rPr>
                <w:rFonts w:eastAsia="Times New Roman"/>
                <w:sz w:val="16"/>
                <w:szCs w:val="16"/>
                <w:lang w:eastAsia="ca-ES"/>
              </w:rPr>
              <w:t>.</w:t>
            </w:r>
            <w:r w:rsidRPr="00BE61C1">
              <w:rPr>
                <w:rFonts w:eastAsia="Times New Roman"/>
                <w:color w:val="000000"/>
                <w:sz w:val="16"/>
                <w:szCs w:val="16"/>
                <w:lang w:eastAsia="ca-ES"/>
              </w:rPr>
              <w:t>0</w:t>
            </w:r>
          </w:p>
        </w:tc>
        <w:tc>
          <w:tcPr>
            <w:tcW w:w="477" w:type="pct"/>
            <w:vAlign w:val="center"/>
          </w:tcPr>
          <w:p w14:paraId="6EB07FE7" w14:textId="5CEDD75A"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30</w:t>
            </w:r>
            <w:r w:rsidRPr="00BE61C1">
              <w:rPr>
                <w:rFonts w:eastAsia="Times New Roman"/>
                <w:sz w:val="16"/>
                <w:szCs w:val="16"/>
                <w:lang w:eastAsia="ca-ES"/>
              </w:rPr>
              <w:t>.</w:t>
            </w:r>
            <w:r w:rsidRPr="00BE61C1">
              <w:rPr>
                <w:rFonts w:eastAsia="Times New Roman"/>
                <w:color w:val="000000"/>
                <w:sz w:val="16"/>
                <w:szCs w:val="16"/>
                <w:lang w:eastAsia="ca-ES"/>
              </w:rPr>
              <w:t>7</w:t>
            </w:r>
          </w:p>
        </w:tc>
        <w:tc>
          <w:tcPr>
            <w:tcW w:w="758" w:type="pct"/>
            <w:vAlign w:val="center"/>
          </w:tcPr>
          <w:p w14:paraId="0427AE51" w14:textId="55ACF265"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32.2</w:t>
            </w:r>
          </w:p>
        </w:tc>
        <w:tc>
          <w:tcPr>
            <w:tcW w:w="603" w:type="pct"/>
            <w:vAlign w:val="center"/>
          </w:tcPr>
          <w:p w14:paraId="01571466" w14:textId="1F190AB5"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33.7</w:t>
            </w:r>
          </w:p>
        </w:tc>
        <w:tc>
          <w:tcPr>
            <w:tcW w:w="431" w:type="pct"/>
            <w:vAlign w:val="center"/>
          </w:tcPr>
          <w:p w14:paraId="04B63EA9" w14:textId="413D2F56" w:rsidR="00E8762C" w:rsidRPr="00324C5D" w:rsidRDefault="00E8762C" w:rsidP="00E8762C">
            <w:pPr>
              <w:pStyle w:val="AONormal"/>
              <w:tabs>
                <w:tab w:val="decimal" w:pos="389"/>
              </w:tabs>
              <w:spacing w:before="20" w:line="240" w:lineRule="auto"/>
              <w:rPr>
                <w:sz w:val="20"/>
                <w:szCs w:val="20"/>
              </w:rPr>
            </w:pPr>
            <w:r w:rsidRPr="00BE61C1">
              <w:rPr>
                <w:rFonts w:eastAsia="Times New Roman"/>
                <w:color w:val="000000"/>
                <w:sz w:val="16"/>
                <w:szCs w:val="16"/>
                <w:lang w:eastAsia="ca-ES"/>
              </w:rPr>
              <w:t>4</w:t>
            </w:r>
            <w:r w:rsidRPr="00BE61C1">
              <w:rPr>
                <w:rFonts w:eastAsia="Times New Roman"/>
                <w:sz w:val="16"/>
                <w:szCs w:val="16"/>
                <w:lang w:eastAsia="ca-ES"/>
              </w:rPr>
              <w:t>.</w:t>
            </w:r>
            <w:r w:rsidRPr="00BE61C1">
              <w:rPr>
                <w:rFonts w:eastAsia="Times New Roman"/>
                <w:color w:val="000000"/>
                <w:sz w:val="16"/>
                <w:szCs w:val="16"/>
                <w:lang w:eastAsia="ca-ES"/>
              </w:rPr>
              <w:t>86</w:t>
            </w:r>
            <w:r w:rsidRPr="00D54A85">
              <w:rPr>
                <w:color w:val="000000"/>
                <w:sz w:val="16"/>
              </w:rPr>
              <w:t>%</w:t>
            </w:r>
          </w:p>
        </w:tc>
        <w:tc>
          <w:tcPr>
            <w:tcW w:w="776" w:type="pct"/>
            <w:vAlign w:val="center"/>
          </w:tcPr>
          <w:p w14:paraId="5E8E9650" w14:textId="39C777BA" w:rsidR="00E8762C" w:rsidRPr="00324C5D" w:rsidRDefault="00E8762C" w:rsidP="00E8762C">
            <w:pPr>
              <w:pStyle w:val="AONormal"/>
              <w:tabs>
                <w:tab w:val="decimal" w:pos="389"/>
              </w:tabs>
              <w:spacing w:before="20" w:line="240" w:lineRule="auto"/>
              <w:rPr>
                <w:sz w:val="20"/>
                <w:szCs w:val="20"/>
              </w:rPr>
            </w:pPr>
            <w:r w:rsidRPr="00D54A85">
              <w:rPr>
                <w:color w:val="000000"/>
                <w:sz w:val="16"/>
              </w:rPr>
              <w:t>4</w:t>
            </w:r>
            <w:r w:rsidRPr="00BE61C1">
              <w:rPr>
                <w:rFonts w:eastAsia="Times New Roman"/>
                <w:color w:val="000000"/>
                <w:sz w:val="16"/>
                <w:szCs w:val="16"/>
                <w:lang w:eastAsia="ca-ES"/>
              </w:rPr>
              <w:t>.49</w:t>
            </w:r>
            <w:r w:rsidRPr="00D54A85">
              <w:rPr>
                <w:color w:val="000000"/>
                <w:sz w:val="16"/>
              </w:rPr>
              <w:t>%</w:t>
            </w:r>
          </w:p>
        </w:tc>
      </w:tr>
      <w:tr w:rsidR="00E8762C" w:rsidRPr="00324C5D" w14:paraId="79040B2E" w14:textId="77777777" w:rsidTr="00005410">
        <w:tc>
          <w:tcPr>
            <w:tcW w:w="1478" w:type="pct"/>
            <w:vAlign w:val="bottom"/>
          </w:tcPr>
          <w:p w14:paraId="0F83F75F" w14:textId="77777777" w:rsidR="00E8762C" w:rsidRPr="00324C5D" w:rsidRDefault="00E8762C" w:rsidP="00E8762C">
            <w:pPr>
              <w:pStyle w:val="AONormal"/>
              <w:tabs>
                <w:tab w:val="right" w:leader="dot" w:pos="2304"/>
              </w:tabs>
              <w:spacing w:before="20" w:line="240" w:lineRule="auto"/>
              <w:rPr>
                <w:b/>
                <w:sz w:val="20"/>
                <w:szCs w:val="20"/>
              </w:rPr>
            </w:pPr>
            <w:r w:rsidRPr="00324C5D">
              <w:rPr>
                <w:b/>
                <w:sz w:val="20"/>
                <w:szCs w:val="20"/>
              </w:rPr>
              <w:t>Total General Government</w:t>
            </w:r>
            <w:r w:rsidRPr="00324C5D">
              <w:rPr>
                <w:b/>
                <w:sz w:val="20"/>
                <w:szCs w:val="20"/>
              </w:rPr>
              <w:tab/>
            </w:r>
          </w:p>
        </w:tc>
        <w:tc>
          <w:tcPr>
            <w:tcW w:w="477" w:type="pct"/>
            <w:vAlign w:val="center"/>
          </w:tcPr>
          <w:p w14:paraId="54B5AB10" w14:textId="6BB5EA42" w:rsidR="00E8762C" w:rsidRPr="00324C5D" w:rsidRDefault="00E8762C" w:rsidP="00E8762C">
            <w:pPr>
              <w:pStyle w:val="AONormal"/>
              <w:tabs>
                <w:tab w:val="decimal" w:pos="389"/>
              </w:tabs>
              <w:spacing w:before="20" w:line="240" w:lineRule="auto"/>
              <w:rPr>
                <w:b/>
                <w:sz w:val="20"/>
                <w:szCs w:val="20"/>
              </w:rPr>
            </w:pPr>
            <w:r w:rsidRPr="00D54A85">
              <w:rPr>
                <w:b/>
                <w:color w:val="000000"/>
                <w:sz w:val="16"/>
              </w:rPr>
              <w:t>1</w:t>
            </w:r>
            <w:r w:rsidRPr="00BE61C1">
              <w:rPr>
                <w:rFonts w:eastAsia="Times New Roman"/>
                <w:b/>
                <w:bCs/>
                <w:color w:val="000000"/>
                <w:sz w:val="16"/>
                <w:szCs w:val="16"/>
                <w:lang w:eastAsia="ca-ES"/>
              </w:rPr>
              <w:t>,</w:t>
            </w:r>
            <w:r w:rsidRPr="00BE61C1">
              <w:rPr>
                <w:rFonts w:eastAsia="Times New Roman"/>
                <w:b/>
                <w:bCs/>
                <w:sz w:val="16"/>
                <w:szCs w:val="16"/>
                <w:lang w:eastAsia="ca-ES"/>
              </w:rPr>
              <w:t>275.</w:t>
            </w:r>
            <w:r w:rsidRPr="00BE61C1">
              <w:rPr>
                <w:rFonts w:eastAsia="Times New Roman"/>
                <w:b/>
                <w:bCs/>
                <w:color w:val="000000"/>
                <w:sz w:val="16"/>
                <w:szCs w:val="16"/>
                <w:lang w:eastAsia="ca-ES"/>
              </w:rPr>
              <w:t>6</w:t>
            </w:r>
          </w:p>
        </w:tc>
        <w:tc>
          <w:tcPr>
            <w:tcW w:w="477" w:type="pct"/>
            <w:vAlign w:val="center"/>
          </w:tcPr>
          <w:p w14:paraId="58705D74" w14:textId="49BFD354" w:rsidR="00E8762C" w:rsidRPr="00324C5D" w:rsidRDefault="00E8762C" w:rsidP="00E8762C">
            <w:pPr>
              <w:pStyle w:val="AONormal"/>
              <w:tabs>
                <w:tab w:val="decimal" w:pos="389"/>
              </w:tabs>
              <w:spacing w:before="20" w:line="240" w:lineRule="auto"/>
              <w:rPr>
                <w:b/>
                <w:sz w:val="20"/>
                <w:szCs w:val="20"/>
              </w:rPr>
            </w:pPr>
            <w:r w:rsidRPr="00D54A85">
              <w:rPr>
                <w:b/>
                <w:color w:val="000000"/>
                <w:sz w:val="16"/>
              </w:rPr>
              <w:t>1</w:t>
            </w:r>
            <w:r w:rsidRPr="00BE61C1">
              <w:rPr>
                <w:rFonts w:eastAsia="Times New Roman"/>
                <w:b/>
                <w:bCs/>
                <w:color w:val="000000"/>
                <w:sz w:val="16"/>
                <w:szCs w:val="16"/>
                <w:lang w:eastAsia="ca-ES"/>
              </w:rPr>
              <w:t>,</w:t>
            </w:r>
            <w:r w:rsidRPr="00BE61C1">
              <w:rPr>
                <w:rFonts w:eastAsia="Times New Roman"/>
                <w:b/>
                <w:bCs/>
                <w:sz w:val="16"/>
                <w:szCs w:val="16"/>
                <w:lang w:eastAsia="ca-ES"/>
              </w:rPr>
              <w:t>331.</w:t>
            </w:r>
            <w:r w:rsidRPr="00BE61C1">
              <w:rPr>
                <w:rFonts w:eastAsia="Times New Roman"/>
                <w:b/>
                <w:bCs/>
                <w:color w:val="000000"/>
                <w:sz w:val="16"/>
                <w:szCs w:val="16"/>
                <w:lang w:eastAsia="ca-ES"/>
              </w:rPr>
              <w:t>3</w:t>
            </w:r>
          </w:p>
        </w:tc>
        <w:tc>
          <w:tcPr>
            <w:tcW w:w="758" w:type="pct"/>
            <w:vAlign w:val="center"/>
          </w:tcPr>
          <w:p w14:paraId="69BE0068" w14:textId="2D41F0E5" w:rsidR="00E8762C" w:rsidRPr="00324C5D" w:rsidRDefault="00E8762C" w:rsidP="00E8762C">
            <w:pPr>
              <w:pStyle w:val="AONormal"/>
              <w:tabs>
                <w:tab w:val="decimal" w:pos="389"/>
              </w:tabs>
              <w:spacing w:before="20" w:line="240" w:lineRule="auto"/>
              <w:rPr>
                <w:b/>
                <w:sz w:val="20"/>
                <w:szCs w:val="20"/>
              </w:rPr>
            </w:pPr>
            <w:r w:rsidRPr="00D54A85">
              <w:rPr>
                <w:b/>
                <w:color w:val="000000"/>
                <w:sz w:val="16"/>
              </w:rPr>
              <w:t>1</w:t>
            </w:r>
            <w:r w:rsidRPr="00BE61C1">
              <w:rPr>
                <w:rFonts w:eastAsia="Times New Roman"/>
                <w:b/>
                <w:bCs/>
                <w:color w:val="000000"/>
                <w:sz w:val="16"/>
                <w:szCs w:val="16"/>
                <w:lang w:eastAsia="ca-ES"/>
              </w:rPr>
              <w:t>,491.2</w:t>
            </w:r>
          </w:p>
        </w:tc>
        <w:tc>
          <w:tcPr>
            <w:tcW w:w="603" w:type="pct"/>
            <w:vAlign w:val="center"/>
          </w:tcPr>
          <w:p w14:paraId="39228ABF" w14:textId="1CD3B2B2" w:rsidR="00E8762C" w:rsidRPr="00324C5D" w:rsidRDefault="00E8762C" w:rsidP="00E8762C">
            <w:pPr>
              <w:pStyle w:val="AONormal"/>
              <w:tabs>
                <w:tab w:val="decimal" w:pos="389"/>
              </w:tabs>
              <w:spacing w:before="20" w:line="240" w:lineRule="auto"/>
              <w:rPr>
                <w:b/>
                <w:sz w:val="20"/>
                <w:szCs w:val="20"/>
              </w:rPr>
            </w:pPr>
            <w:r w:rsidRPr="00D54A85">
              <w:rPr>
                <w:b/>
                <w:color w:val="000000"/>
                <w:sz w:val="16"/>
              </w:rPr>
              <w:t>1</w:t>
            </w:r>
            <w:r w:rsidRPr="00BE61C1">
              <w:rPr>
                <w:rFonts w:eastAsia="Times New Roman"/>
                <w:b/>
                <w:bCs/>
                <w:color w:val="000000"/>
                <w:sz w:val="16"/>
                <w:szCs w:val="16"/>
                <w:lang w:eastAsia="ca-ES"/>
              </w:rPr>
              <w:t>,63</w:t>
            </w:r>
            <w:r w:rsidR="00682EB8">
              <w:rPr>
                <w:rFonts w:eastAsia="Times New Roman"/>
                <w:b/>
                <w:bCs/>
                <w:color w:val="000000"/>
                <w:sz w:val="16"/>
                <w:szCs w:val="16"/>
                <w:lang w:eastAsia="ca-ES"/>
              </w:rPr>
              <w:t>0</w:t>
            </w:r>
            <w:r w:rsidRPr="00BE61C1">
              <w:rPr>
                <w:rFonts w:eastAsia="Times New Roman"/>
                <w:b/>
                <w:bCs/>
                <w:color w:val="000000"/>
                <w:sz w:val="16"/>
                <w:szCs w:val="16"/>
                <w:lang w:eastAsia="ca-ES"/>
              </w:rPr>
              <w:t>.</w:t>
            </w:r>
            <w:r w:rsidR="00682EB8">
              <w:rPr>
                <w:rFonts w:eastAsia="Times New Roman"/>
                <w:b/>
                <w:bCs/>
                <w:color w:val="000000"/>
                <w:sz w:val="16"/>
                <w:szCs w:val="16"/>
                <w:lang w:eastAsia="ca-ES"/>
              </w:rPr>
              <w:t>2</w:t>
            </w:r>
          </w:p>
        </w:tc>
        <w:tc>
          <w:tcPr>
            <w:tcW w:w="431" w:type="pct"/>
            <w:vAlign w:val="center"/>
          </w:tcPr>
          <w:p w14:paraId="7D31899D" w14:textId="3DD90E18" w:rsidR="00E8762C" w:rsidRPr="00324C5D" w:rsidRDefault="00E8762C" w:rsidP="00E8762C">
            <w:pPr>
              <w:pStyle w:val="AONormal"/>
              <w:tabs>
                <w:tab w:val="decimal" w:pos="389"/>
              </w:tabs>
              <w:spacing w:before="20" w:line="240" w:lineRule="auto"/>
              <w:rPr>
                <w:b/>
                <w:sz w:val="20"/>
                <w:szCs w:val="20"/>
              </w:rPr>
            </w:pPr>
            <w:r w:rsidRPr="00BE61C1">
              <w:rPr>
                <w:rFonts w:eastAsia="Times New Roman"/>
                <w:b/>
                <w:bCs/>
                <w:color w:val="000000"/>
                <w:sz w:val="16"/>
                <w:szCs w:val="16"/>
                <w:lang w:eastAsia="ca-ES"/>
              </w:rPr>
              <w:t>12</w:t>
            </w:r>
            <w:r w:rsidRPr="00BE61C1">
              <w:rPr>
                <w:rFonts w:eastAsia="Times New Roman"/>
                <w:b/>
                <w:bCs/>
                <w:sz w:val="16"/>
                <w:szCs w:val="16"/>
                <w:lang w:eastAsia="ca-ES"/>
              </w:rPr>
              <w:t>.</w:t>
            </w:r>
            <w:r w:rsidRPr="00BE61C1">
              <w:rPr>
                <w:rFonts w:eastAsia="Times New Roman"/>
                <w:b/>
                <w:bCs/>
                <w:color w:val="000000"/>
                <w:sz w:val="16"/>
                <w:szCs w:val="16"/>
                <w:lang w:eastAsia="ca-ES"/>
              </w:rPr>
              <w:t>02</w:t>
            </w:r>
            <w:r w:rsidRPr="00D54A85">
              <w:rPr>
                <w:b/>
                <w:color w:val="000000"/>
                <w:sz w:val="16"/>
              </w:rPr>
              <w:t>%</w:t>
            </w:r>
          </w:p>
        </w:tc>
        <w:tc>
          <w:tcPr>
            <w:tcW w:w="776" w:type="pct"/>
            <w:vAlign w:val="center"/>
          </w:tcPr>
          <w:p w14:paraId="70795022" w14:textId="007B0F77" w:rsidR="00E8762C" w:rsidRPr="00324C5D" w:rsidRDefault="00E8762C" w:rsidP="00E8762C">
            <w:pPr>
              <w:pStyle w:val="AONormal"/>
              <w:tabs>
                <w:tab w:val="decimal" w:pos="389"/>
              </w:tabs>
              <w:spacing w:before="20" w:line="240" w:lineRule="auto"/>
              <w:rPr>
                <w:b/>
                <w:sz w:val="20"/>
                <w:szCs w:val="20"/>
              </w:rPr>
            </w:pPr>
            <w:r w:rsidRPr="00D54A85">
              <w:rPr>
                <w:b/>
                <w:color w:val="000000"/>
                <w:sz w:val="16"/>
              </w:rPr>
              <w:t>9</w:t>
            </w:r>
            <w:r w:rsidRPr="00BE61C1">
              <w:rPr>
                <w:rFonts w:eastAsia="Times New Roman"/>
                <w:b/>
                <w:bCs/>
                <w:color w:val="000000"/>
                <w:sz w:val="16"/>
                <w:szCs w:val="16"/>
                <w:lang w:eastAsia="ca-ES"/>
              </w:rPr>
              <w:t>.</w:t>
            </w:r>
            <w:r w:rsidR="00682EB8">
              <w:rPr>
                <w:rFonts w:eastAsia="Times New Roman"/>
                <w:b/>
                <w:bCs/>
                <w:color w:val="000000"/>
                <w:sz w:val="16"/>
                <w:szCs w:val="16"/>
                <w:lang w:eastAsia="ca-ES"/>
              </w:rPr>
              <w:t>32</w:t>
            </w:r>
            <w:r w:rsidRPr="00D54A85">
              <w:rPr>
                <w:b/>
                <w:color w:val="000000"/>
                <w:sz w:val="16"/>
              </w:rPr>
              <w:t>%</w:t>
            </w:r>
          </w:p>
        </w:tc>
      </w:tr>
      <w:tr w:rsidR="00E8762C" w:rsidRPr="00324C5D" w14:paraId="4F22A235" w14:textId="77777777" w:rsidTr="00005410">
        <w:tc>
          <w:tcPr>
            <w:tcW w:w="1478" w:type="pct"/>
            <w:vAlign w:val="bottom"/>
          </w:tcPr>
          <w:p w14:paraId="2B2DD408" w14:textId="77777777" w:rsidR="00E8762C" w:rsidRPr="00324C5D" w:rsidRDefault="00E8762C" w:rsidP="00E8762C">
            <w:pPr>
              <w:pStyle w:val="AONormal"/>
              <w:tabs>
                <w:tab w:val="right" w:leader="dot" w:pos="2304"/>
              </w:tabs>
              <w:spacing w:before="20" w:line="240" w:lineRule="auto"/>
              <w:rPr>
                <w:b/>
                <w:sz w:val="20"/>
                <w:szCs w:val="20"/>
              </w:rPr>
            </w:pPr>
            <w:r w:rsidRPr="00324C5D">
              <w:rPr>
                <w:b/>
                <w:sz w:val="20"/>
                <w:szCs w:val="20"/>
              </w:rPr>
              <w:lastRenderedPageBreak/>
              <w:t>% GDP</w:t>
            </w:r>
            <w:r w:rsidRPr="00324C5D">
              <w:rPr>
                <w:b/>
                <w:sz w:val="20"/>
                <w:szCs w:val="20"/>
              </w:rPr>
              <w:tab/>
            </w:r>
          </w:p>
        </w:tc>
        <w:tc>
          <w:tcPr>
            <w:tcW w:w="477" w:type="pct"/>
            <w:vAlign w:val="center"/>
          </w:tcPr>
          <w:p w14:paraId="182BF52D" w14:textId="39A593D5" w:rsidR="00E8762C" w:rsidRPr="00324C5D" w:rsidRDefault="00E8762C" w:rsidP="00E8762C">
            <w:pPr>
              <w:pStyle w:val="AONormal"/>
              <w:tabs>
                <w:tab w:val="decimal" w:pos="389"/>
              </w:tabs>
              <w:spacing w:before="20" w:line="240" w:lineRule="auto"/>
              <w:rPr>
                <w:b/>
                <w:sz w:val="20"/>
                <w:szCs w:val="20"/>
              </w:rPr>
            </w:pPr>
            <w:r w:rsidRPr="00BE61C1">
              <w:rPr>
                <w:rFonts w:eastAsia="Times New Roman"/>
                <w:b/>
                <w:bCs/>
                <w:color w:val="000000"/>
                <w:sz w:val="16"/>
                <w:szCs w:val="16"/>
                <w:lang w:eastAsia="ca-ES"/>
              </w:rPr>
              <w:t>39</w:t>
            </w:r>
            <w:r w:rsidRPr="00BE61C1">
              <w:rPr>
                <w:rFonts w:eastAsia="Times New Roman"/>
                <w:bCs/>
                <w:sz w:val="16"/>
                <w:szCs w:val="16"/>
                <w:lang w:eastAsia="ca-ES"/>
              </w:rPr>
              <w:t>.</w:t>
            </w:r>
            <w:r w:rsidRPr="00BE61C1">
              <w:rPr>
                <w:rFonts w:eastAsia="Times New Roman"/>
                <w:b/>
                <w:bCs/>
                <w:color w:val="000000"/>
                <w:sz w:val="16"/>
                <w:szCs w:val="16"/>
                <w:lang w:eastAsia="ca-ES"/>
              </w:rPr>
              <w:t>73</w:t>
            </w:r>
            <w:r w:rsidRPr="00D54A85">
              <w:rPr>
                <w:b/>
                <w:color w:val="000000"/>
                <w:sz w:val="16"/>
              </w:rPr>
              <w:t>%</w:t>
            </w:r>
          </w:p>
        </w:tc>
        <w:tc>
          <w:tcPr>
            <w:tcW w:w="477" w:type="pct"/>
            <w:vAlign w:val="center"/>
          </w:tcPr>
          <w:p w14:paraId="696970A6" w14:textId="4B2728A6" w:rsidR="00E8762C" w:rsidRPr="00324C5D" w:rsidRDefault="00E8762C" w:rsidP="00E8762C">
            <w:pPr>
              <w:pStyle w:val="AONormal"/>
              <w:tabs>
                <w:tab w:val="decimal" w:pos="389"/>
              </w:tabs>
              <w:spacing w:before="20" w:line="240" w:lineRule="auto"/>
              <w:rPr>
                <w:b/>
                <w:sz w:val="20"/>
                <w:szCs w:val="20"/>
              </w:rPr>
            </w:pPr>
            <w:r w:rsidRPr="00BE61C1">
              <w:rPr>
                <w:rFonts w:eastAsia="Times New Roman"/>
                <w:b/>
                <w:bCs/>
                <w:color w:val="000000"/>
                <w:sz w:val="16"/>
                <w:szCs w:val="16"/>
                <w:lang w:eastAsia="ca-ES"/>
              </w:rPr>
              <w:t>38</w:t>
            </w:r>
            <w:r w:rsidRPr="00BE61C1">
              <w:rPr>
                <w:rFonts w:eastAsia="Times New Roman"/>
                <w:bCs/>
                <w:sz w:val="16"/>
                <w:szCs w:val="16"/>
                <w:lang w:eastAsia="ca-ES"/>
              </w:rPr>
              <w:t>.</w:t>
            </w:r>
            <w:r w:rsidRPr="00BE61C1">
              <w:rPr>
                <w:rFonts w:eastAsia="Times New Roman"/>
                <w:b/>
                <w:bCs/>
                <w:color w:val="000000"/>
                <w:sz w:val="16"/>
                <w:szCs w:val="16"/>
                <w:lang w:eastAsia="ca-ES"/>
              </w:rPr>
              <w:t>03</w:t>
            </w:r>
            <w:r w:rsidRPr="00D54A85">
              <w:rPr>
                <w:b/>
                <w:color w:val="000000"/>
                <w:sz w:val="16"/>
              </w:rPr>
              <w:t>%</w:t>
            </w:r>
          </w:p>
        </w:tc>
        <w:tc>
          <w:tcPr>
            <w:tcW w:w="758" w:type="pct"/>
            <w:vAlign w:val="center"/>
          </w:tcPr>
          <w:p w14:paraId="0D137E14" w14:textId="52700535" w:rsidR="00E8762C" w:rsidRPr="00324C5D" w:rsidRDefault="00E8762C" w:rsidP="00E8762C">
            <w:pPr>
              <w:pStyle w:val="AONormal"/>
              <w:tabs>
                <w:tab w:val="decimal" w:pos="389"/>
              </w:tabs>
              <w:spacing w:before="20" w:line="240" w:lineRule="auto"/>
              <w:rPr>
                <w:b/>
                <w:sz w:val="20"/>
                <w:szCs w:val="20"/>
              </w:rPr>
            </w:pPr>
            <w:r w:rsidRPr="00D54A85">
              <w:rPr>
                <w:b/>
                <w:color w:val="000000"/>
                <w:sz w:val="16"/>
              </w:rPr>
              <w:t>39</w:t>
            </w:r>
            <w:r w:rsidRPr="00BE61C1">
              <w:rPr>
                <w:rFonts w:eastAsia="Times New Roman"/>
                <w:b/>
                <w:bCs/>
                <w:color w:val="000000"/>
                <w:sz w:val="16"/>
                <w:szCs w:val="16"/>
                <w:lang w:eastAsia="ca-ES"/>
              </w:rPr>
              <w:t>.91</w:t>
            </w:r>
            <w:r w:rsidRPr="00D54A85">
              <w:rPr>
                <w:b/>
                <w:color w:val="000000"/>
                <w:sz w:val="16"/>
              </w:rPr>
              <w:t>%</w:t>
            </w:r>
          </w:p>
        </w:tc>
        <w:tc>
          <w:tcPr>
            <w:tcW w:w="603" w:type="pct"/>
            <w:vAlign w:val="center"/>
          </w:tcPr>
          <w:p w14:paraId="3FD87CB7" w14:textId="0C0CEF92" w:rsidR="00E8762C" w:rsidRPr="00324C5D" w:rsidRDefault="00E8762C" w:rsidP="00E8762C">
            <w:pPr>
              <w:pStyle w:val="AONormal"/>
              <w:tabs>
                <w:tab w:val="decimal" w:pos="389"/>
              </w:tabs>
              <w:spacing w:before="20" w:line="240" w:lineRule="auto"/>
              <w:rPr>
                <w:b/>
                <w:sz w:val="20"/>
                <w:szCs w:val="20"/>
              </w:rPr>
            </w:pPr>
            <w:r w:rsidRPr="00BE61C1">
              <w:rPr>
                <w:rFonts w:eastAsia="Times New Roman"/>
                <w:b/>
                <w:bCs/>
                <w:color w:val="000000"/>
                <w:sz w:val="16"/>
                <w:szCs w:val="16"/>
                <w:lang w:eastAsia="ca-ES"/>
              </w:rPr>
              <w:t>40.9</w:t>
            </w:r>
            <w:r w:rsidR="00682EB8">
              <w:rPr>
                <w:rFonts w:eastAsia="Times New Roman"/>
                <w:b/>
                <w:bCs/>
                <w:color w:val="000000"/>
                <w:sz w:val="16"/>
                <w:szCs w:val="16"/>
                <w:lang w:eastAsia="ca-ES"/>
              </w:rPr>
              <w:t>3</w:t>
            </w:r>
            <w:r w:rsidRPr="00D54A85">
              <w:rPr>
                <w:b/>
                <w:color w:val="000000"/>
                <w:sz w:val="16"/>
              </w:rPr>
              <w:t>%</w:t>
            </w:r>
          </w:p>
        </w:tc>
        <w:tc>
          <w:tcPr>
            <w:tcW w:w="431" w:type="pct"/>
            <w:vAlign w:val="center"/>
          </w:tcPr>
          <w:p w14:paraId="6F353BD7" w14:textId="14B1097A" w:rsidR="00E8762C" w:rsidRPr="00324C5D" w:rsidRDefault="00E8762C" w:rsidP="00E8762C">
            <w:pPr>
              <w:pStyle w:val="AONormal"/>
              <w:tabs>
                <w:tab w:val="decimal" w:pos="389"/>
              </w:tabs>
              <w:spacing w:before="20" w:line="240" w:lineRule="auto"/>
              <w:rPr>
                <w:b/>
                <w:sz w:val="20"/>
                <w:szCs w:val="20"/>
              </w:rPr>
            </w:pPr>
            <w:r w:rsidRPr="00D54A85">
              <w:rPr>
                <w:b/>
                <w:color w:val="000000"/>
                <w:sz w:val="16"/>
              </w:rPr>
              <w:t>+</w:t>
            </w:r>
            <w:r w:rsidR="00682EB8">
              <w:rPr>
                <w:rFonts w:eastAsia="Times New Roman"/>
                <w:b/>
                <w:bCs/>
                <w:color w:val="000000"/>
                <w:sz w:val="16"/>
                <w:szCs w:val="16"/>
                <w:lang w:eastAsia="ca-ES"/>
              </w:rPr>
              <w:t>1.88</w:t>
            </w:r>
            <w:r w:rsidRPr="00BE61C1">
              <w:rPr>
                <w:rFonts w:eastAsia="Times New Roman"/>
                <w:b/>
                <w:bCs/>
                <w:color w:val="000000"/>
                <w:sz w:val="16"/>
                <w:szCs w:val="16"/>
                <w:lang w:eastAsia="ca-ES"/>
              </w:rPr>
              <w:t>pp</w:t>
            </w:r>
          </w:p>
        </w:tc>
        <w:tc>
          <w:tcPr>
            <w:tcW w:w="776" w:type="pct"/>
            <w:vAlign w:val="center"/>
          </w:tcPr>
          <w:p w14:paraId="68458C42" w14:textId="66C544FD" w:rsidR="00E8762C" w:rsidRPr="00324C5D" w:rsidRDefault="00682EB8" w:rsidP="00E8762C">
            <w:pPr>
              <w:pStyle w:val="AONormal"/>
              <w:tabs>
                <w:tab w:val="decimal" w:pos="389"/>
              </w:tabs>
              <w:spacing w:before="20" w:line="240" w:lineRule="auto"/>
              <w:rPr>
                <w:b/>
                <w:sz w:val="20"/>
                <w:szCs w:val="20"/>
              </w:rPr>
            </w:pPr>
            <w:r>
              <w:rPr>
                <w:rFonts w:eastAsia="Times New Roman"/>
                <w:b/>
                <w:bCs/>
                <w:color w:val="000000"/>
                <w:sz w:val="16"/>
                <w:szCs w:val="16"/>
                <w:lang w:eastAsia="ca-ES"/>
              </w:rPr>
              <w:t>+</w:t>
            </w:r>
            <w:r w:rsidR="00E8762C" w:rsidRPr="00BE61C1">
              <w:rPr>
                <w:rFonts w:eastAsia="Times New Roman"/>
                <w:b/>
                <w:bCs/>
                <w:color w:val="000000"/>
                <w:sz w:val="16"/>
                <w:szCs w:val="16"/>
                <w:lang w:eastAsia="ca-ES"/>
              </w:rPr>
              <w:t>1.0</w:t>
            </w:r>
            <w:r>
              <w:rPr>
                <w:rFonts w:eastAsia="Times New Roman"/>
                <w:b/>
                <w:bCs/>
                <w:color w:val="000000"/>
                <w:sz w:val="16"/>
                <w:szCs w:val="16"/>
                <w:lang w:eastAsia="ca-ES"/>
              </w:rPr>
              <w:t>2</w:t>
            </w:r>
            <w:r w:rsidR="00E8762C" w:rsidRPr="00BE61C1">
              <w:rPr>
                <w:rFonts w:eastAsia="Times New Roman"/>
                <w:b/>
                <w:bCs/>
                <w:color w:val="000000"/>
                <w:sz w:val="16"/>
                <w:szCs w:val="16"/>
                <w:lang w:eastAsia="ca-ES"/>
              </w:rPr>
              <w:t>pp</w:t>
            </w:r>
          </w:p>
        </w:tc>
      </w:tr>
      <w:tr w:rsidR="00E8762C" w:rsidRPr="00324C5D" w14:paraId="1E49A522" w14:textId="77777777" w:rsidTr="00005410">
        <w:tc>
          <w:tcPr>
            <w:tcW w:w="1478" w:type="pct"/>
            <w:vAlign w:val="bottom"/>
          </w:tcPr>
          <w:p w14:paraId="7EB5AA1C" w14:textId="77777777" w:rsidR="00E8762C" w:rsidRPr="00324C5D" w:rsidRDefault="00E8762C" w:rsidP="00E8762C">
            <w:pPr>
              <w:pStyle w:val="AONormal"/>
              <w:spacing w:before="20" w:line="240" w:lineRule="auto"/>
              <w:rPr>
                <w:b/>
                <w:sz w:val="20"/>
                <w:szCs w:val="20"/>
              </w:rPr>
            </w:pPr>
          </w:p>
        </w:tc>
        <w:tc>
          <w:tcPr>
            <w:tcW w:w="477" w:type="pct"/>
            <w:vAlign w:val="bottom"/>
          </w:tcPr>
          <w:p w14:paraId="1A4BF2BA" w14:textId="404827A0" w:rsidR="00E8762C" w:rsidRPr="00324C5D" w:rsidRDefault="00E8762C" w:rsidP="00E8762C">
            <w:pPr>
              <w:pStyle w:val="AONormal"/>
              <w:tabs>
                <w:tab w:val="decimal" w:pos="301"/>
              </w:tabs>
              <w:spacing w:before="20" w:line="240" w:lineRule="auto"/>
              <w:rPr>
                <w:b/>
                <w:sz w:val="20"/>
                <w:szCs w:val="20"/>
              </w:rPr>
            </w:pPr>
          </w:p>
        </w:tc>
        <w:tc>
          <w:tcPr>
            <w:tcW w:w="477" w:type="pct"/>
            <w:vAlign w:val="bottom"/>
          </w:tcPr>
          <w:p w14:paraId="6EAB9B77" w14:textId="2B24F021" w:rsidR="00E8762C" w:rsidRPr="00324C5D" w:rsidRDefault="00E8762C" w:rsidP="00E8762C">
            <w:pPr>
              <w:pStyle w:val="AONormal"/>
              <w:tabs>
                <w:tab w:val="decimal" w:pos="301"/>
              </w:tabs>
              <w:spacing w:before="20" w:line="240" w:lineRule="auto"/>
              <w:rPr>
                <w:b/>
                <w:sz w:val="20"/>
                <w:szCs w:val="20"/>
              </w:rPr>
            </w:pPr>
          </w:p>
        </w:tc>
        <w:tc>
          <w:tcPr>
            <w:tcW w:w="758" w:type="pct"/>
            <w:vAlign w:val="bottom"/>
          </w:tcPr>
          <w:p w14:paraId="48781286" w14:textId="431CF502" w:rsidR="00E8762C" w:rsidRPr="00324C5D" w:rsidRDefault="00E8762C" w:rsidP="00E8762C">
            <w:pPr>
              <w:pStyle w:val="AONormal"/>
              <w:tabs>
                <w:tab w:val="decimal" w:pos="301"/>
              </w:tabs>
              <w:spacing w:before="20" w:line="240" w:lineRule="auto"/>
              <w:rPr>
                <w:b/>
                <w:sz w:val="20"/>
                <w:szCs w:val="20"/>
              </w:rPr>
            </w:pPr>
          </w:p>
        </w:tc>
        <w:tc>
          <w:tcPr>
            <w:tcW w:w="603" w:type="pct"/>
            <w:vAlign w:val="bottom"/>
          </w:tcPr>
          <w:p w14:paraId="416B86E8" w14:textId="48F03175" w:rsidR="00E8762C" w:rsidRPr="00324C5D" w:rsidRDefault="00E8762C" w:rsidP="00E8762C">
            <w:pPr>
              <w:pStyle w:val="AONormal"/>
              <w:tabs>
                <w:tab w:val="decimal" w:pos="301"/>
              </w:tabs>
              <w:spacing w:before="20" w:line="240" w:lineRule="auto"/>
              <w:rPr>
                <w:b/>
                <w:sz w:val="20"/>
                <w:szCs w:val="20"/>
              </w:rPr>
            </w:pPr>
          </w:p>
        </w:tc>
        <w:tc>
          <w:tcPr>
            <w:tcW w:w="431" w:type="pct"/>
            <w:vAlign w:val="bottom"/>
          </w:tcPr>
          <w:p w14:paraId="55233F28" w14:textId="41A62647" w:rsidR="00E8762C" w:rsidRPr="00324C5D" w:rsidRDefault="00E8762C" w:rsidP="00E8762C">
            <w:pPr>
              <w:pStyle w:val="AONormal"/>
              <w:tabs>
                <w:tab w:val="decimal" w:pos="301"/>
              </w:tabs>
              <w:spacing w:before="20" w:line="240" w:lineRule="auto"/>
              <w:rPr>
                <w:b/>
                <w:sz w:val="20"/>
                <w:szCs w:val="20"/>
              </w:rPr>
            </w:pPr>
          </w:p>
        </w:tc>
        <w:tc>
          <w:tcPr>
            <w:tcW w:w="776" w:type="pct"/>
            <w:vAlign w:val="bottom"/>
          </w:tcPr>
          <w:p w14:paraId="443AC94F" w14:textId="1E17444B" w:rsidR="00E8762C" w:rsidRPr="00324C5D" w:rsidRDefault="00E8762C" w:rsidP="00E8762C">
            <w:pPr>
              <w:pStyle w:val="AONormal"/>
              <w:tabs>
                <w:tab w:val="decimal" w:pos="301"/>
              </w:tabs>
              <w:spacing w:before="20" w:line="240" w:lineRule="auto"/>
              <w:rPr>
                <w:b/>
                <w:sz w:val="20"/>
                <w:szCs w:val="20"/>
              </w:rPr>
            </w:pPr>
          </w:p>
        </w:tc>
      </w:tr>
      <w:tr w:rsidR="00E8762C" w:rsidRPr="00324C5D" w14:paraId="2713CA7E" w14:textId="77777777" w:rsidTr="00005410">
        <w:tc>
          <w:tcPr>
            <w:tcW w:w="1478" w:type="pct"/>
            <w:vAlign w:val="bottom"/>
          </w:tcPr>
          <w:p w14:paraId="0A50BD21" w14:textId="77777777" w:rsidR="00E8762C" w:rsidRPr="00324C5D" w:rsidRDefault="00E8762C" w:rsidP="00E8762C">
            <w:pPr>
              <w:pStyle w:val="AONormal"/>
              <w:pBdr>
                <w:bottom w:val="single" w:sz="4" w:space="1" w:color="auto"/>
              </w:pBdr>
              <w:spacing w:before="20" w:line="240" w:lineRule="auto"/>
              <w:rPr>
                <w:b/>
                <w:sz w:val="20"/>
                <w:szCs w:val="20"/>
              </w:rPr>
            </w:pPr>
            <w:r w:rsidRPr="00324C5D">
              <w:rPr>
                <w:b/>
                <w:sz w:val="20"/>
                <w:szCs w:val="20"/>
              </w:rPr>
              <w:t>Surplus (or Deficit)</w:t>
            </w:r>
          </w:p>
        </w:tc>
        <w:tc>
          <w:tcPr>
            <w:tcW w:w="477" w:type="pct"/>
          </w:tcPr>
          <w:p w14:paraId="5674622B" w14:textId="09DEFFCA" w:rsidR="00E8762C" w:rsidRPr="00324C5D" w:rsidRDefault="00E8762C" w:rsidP="00E8762C">
            <w:pPr>
              <w:pStyle w:val="AONormal"/>
              <w:pBdr>
                <w:bottom w:val="single" w:sz="4" w:space="1" w:color="auto"/>
              </w:pBdr>
              <w:tabs>
                <w:tab w:val="decimal" w:pos="301"/>
              </w:tabs>
              <w:spacing w:before="20" w:line="240" w:lineRule="auto"/>
              <w:jc w:val="center"/>
              <w:rPr>
                <w:b/>
                <w:sz w:val="20"/>
                <w:szCs w:val="20"/>
              </w:rPr>
            </w:pPr>
            <w:r w:rsidRPr="00BE61C1">
              <w:rPr>
                <w:b/>
                <w:bCs/>
                <w:sz w:val="16"/>
                <w:szCs w:val="16"/>
              </w:rPr>
              <w:t>2022</w:t>
            </w:r>
          </w:p>
        </w:tc>
        <w:tc>
          <w:tcPr>
            <w:tcW w:w="477" w:type="pct"/>
          </w:tcPr>
          <w:p w14:paraId="49E6FAE4" w14:textId="7C77A9A9" w:rsidR="00E8762C" w:rsidRPr="00324C5D" w:rsidRDefault="00E8762C" w:rsidP="00E8762C">
            <w:pPr>
              <w:pStyle w:val="AONormal"/>
              <w:pBdr>
                <w:bottom w:val="single" w:sz="4" w:space="1" w:color="auto"/>
              </w:pBdr>
              <w:tabs>
                <w:tab w:val="decimal" w:pos="301"/>
              </w:tabs>
              <w:spacing w:before="20" w:line="240" w:lineRule="auto"/>
              <w:jc w:val="center"/>
              <w:rPr>
                <w:b/>
                <w:sz w:val="20"/>
                <w:szCs w:val="20"/>
              </w:rPr>
            </w:pPr>
            <w:r w:rsidRPr="00D54A85">
              <w:rPr>
                <w:b/>
                <w:sz w:val="16"/>
              </w:rPr>
              <w:t>2023</w:t>
            </w:r>
          </w:p>
        </w:tc>
        <w:tc>
          <w:tcPr>
            <w:tcW w:w="758" w:type="pct"/>
          </w:tcPr>
          <w:p w14:paraId="3D33CC8D" w14:textId="5211CC35" w:rsidR="00E8762C" w:rsidRPr="00324C5D" w:rsidRDefault="00E8762C" w:rsidP="00E8762C">
            <w:pPr>
              <w:pStyle w:val="AONormal"/>
              <w:pBdr>
                <w:bottom w:val="single" w:sz="4" w:space="1" w:color="auto"/>
              </w:pBdr>
              <w:tabs>
                <w:tab w:val="decimal" w:pos="301"/>
              </w:tabs>
              <w:spacing w:before="20" w:line="240" w:lineRule="auto"/>
              <w:jc w:val="center"/>
              <w:rPr>
                <w:b/>
                <w:sz w:val="20"/>
                <w:szCs w:val="20"/>
              </w:rPr>
            </w:pPr>
            <w:r w:rsidRPr="00D54A85">
              <w:rPr>
                <w:b/>
                <w:sz w:val="16"/>
              </w:rPr>
              <w:t>2024</w:t>
            </w:r>
          </w:p>
        </w:tc>
        <w:tc>
          <w:tcPr>
            <w:tcW w:w="603" w:type="pct"/>
          </w:tcPr>
          <w:p w14:paraId="073B2141" w14:textId="4EF0B9EB" w:rsidR="00E8762C" w:rsidRPr="00324C5D" w:rsidRDefault="00E8762C" w:rsidP="00E8762C">
            <w:pPr>
              <w:pStyle w:val="AONormal"/>
              <w:pBdr>
                <w:bottom w:val="single" w:sz="4" w:space="1" w:color="auto"/>
              </w:pBdr>
              <w:tabs>
                <w:tab w:val="decimal" w:pos="301"/>
              </w:tabs>
              <w:spacing w:before="20" w:line="240" w:lineRule="auto"/>
              <w:jc w:val="center"/>
              <w:rPr>
                <w:b/>
                <w:sz w:val="20"/>
                <w:szCs w:val="20"/>
              </w:rPr>
            </w:pPr>
            <w:r w:rsidRPr="00BE61C1">
              <w:rPr>
                <w:b/>
                <w:bCs/>
                <w:sz w:val="16"/>
                <w:szCs w:val="16"/>
              </w:rPr>
              <w:t>2025</w:t>
            </w:r>
          </w:p>
        </w:tc>
        <w:tc>
          <w:tcPr>
            <w:tcW w:w="431" w:type="pct"/>
            <w:vAlign w:val="center"/>
          </w:tcPr>
          <w:p w14:paraId="027780E6" w14:textId="573487F9" w:rsidR="00E8762C" w:rsidRPr="00324C5D" w:rsidRDefault="00E8762C" w:rsidP="00E8762C">
            <w:pPr>
              <w:pStyle w:val="AONormal"/>
              <w:pBdr>
                <w:bottom w:val="single" w:sz="4" w:space="1" w:color="auto"/>
              </w:pBdr>
              <w:tabs>
                <w:tab w:val="decimal" w:pos="301"/>
              </w:tabs>
              <w:spacing w:before="20" w:line="240" w:lineRule="auto"/>
              <w:jc w:val="center"/>
              <w:rPr>
                <w:b/>
                <w:sz w:val="20"/>
                <w:szCs w:val="20"/>
              </w:rPr>
            </w:pPr>
            <w:r w:rsidRPr="00BE61C1">
              <w:rPr>
                <w:rFonts w:eastAsia="Times New Roman"/>
                <w:b/>
                <w:bCs/>
                <w:color w:val="000000"/>
                <w:sz w:val="16"/>
                <w:szCs w:val="16"/>
                <w:lang w:eastAsia="ca-ES"/>
              </w:rPr>
              <w:t>2024/23</w:t>
            </w:r>
          </w:p>
        </w:tc>
        <w:tc>
          <w:tcPr>
            <w:tcW w:w="776" w:type="pct"/>
          </w:tcPr>
          <w:p w14:paraId="3D98B991" w14:textId="6693607F" w:rsidR="00E8762C" w:rsidRPr="00324C5D" w:rsidRDefault="00E8762C" w:rsidP="00E8762C">
            <w:pPr>
              <w:pStyle w:val="AONormal"/>
              <w:pBdr>
                <w:bottom w:val="single" w:sz="4" w:space="1" w:color="auto"/>
              </w:pBdr>
              <w:tabs>
                <w:tab w:val="decimal" w:pos="301"/>
              </w:tabs>
              <w:spacing w:before="20" w:line="240" w:lineRule="auto"/>
              <w:jc w:val="center"/>
              <w:rPr>
                <w:b/>
                <w:sz w:val="20"/>
                <w:szCs w:val="20"/>
              </w:rPr>
            </w:pPr>
            <w:r w:rsidRPr="00BE61C1">
              <w:rPr>
                <w:b/>
                <w:bCs/>
                <w:sz w:val="16"/>
                <w:szCs w:val="16"/>
              </w:rPr>
              <w:t>2025/24</w:t>
            </w:r>
          </w:p>
        </w:tc>
      </w:tr>
      <w:tr w:rsidR="00E8762C" w:rsidRPr="00324C5D" w14:paraId="7EEBEB33" w14:textId="77777777" w:rsidTr="00005410">
        <w:tc>
          <w:tcPr>
            <w:tcW w:w="1478" w:type="pct"/>
            <w:vAlign w:val="bottom"/>
          </w:tcPr>
          <w:p w14:paraId="3D4C13F2" w14:textId="77777777" w:rsidR="00E8762C" w:rsidRPr="00324C5D" w:rsidRDefault="00E8762C" w:rsidP="00E8762C">
            <w:pPr>
              <w:pStyle w:val="AONormal"/>
              <w:tabs>
                <w:tab w:val="right" w:leader="dot" w:pos="2304"/>
              </w:tabs>
              <w:spacing w:before="20" w:line="240" w:lineRule="auto"/>
              <w:rPr>
                <w:sz w:val="20"/>
                <w:szCs w:val="20"/>
              </w:rPr>
            </w:pPr>
            <w:r w:rsidRPr="00324C5D">
              <w:rPr>
                <w:sz w:val="20"/>
                <w:szCs w:val="20"/>
              </w:rPr>
              <w:t>Central Government</w:t>
            </w:r>
            <w:r w:rsidRPr="00324C5D">
              <w:rPr>
                <w:sz w:val="20"/>
                <w:szCs w:val="20"/>
              </w:rPr>
              <w:tab/>
            </w:r>
          </w:p>
        </w:tc>
        <w:tc>
          <w:tcPr>
            <w:tcW w:w="477" w:type="pct"/>
            <w:vAlign w:val="center"/>
          </w:tcPr>
          <w:p w14:paraId="2AA61264" w14:textId="2B7DE611" w:rsidR="00E8762C" w:rsidRPr="00324C5D" w:rsidRDefault="00E8762C" w:rsidP="00E8762C">
            <w:pPr>
              <w:pStyle w:val="AONormal"/>
              <w:tabs>
                <w:tab w:val="decimal" w:pos="301"/>
              </w:tabs>
              <w:spacing w:before="20" w:line="240" w:lineRule="auto"/>
              <w:rPr>
                <w:sz w:val="20"/>
                <w:szCs w:val="20"/>
              </w:rPr>
            </w:pPr>
            <w:r w:rsidRPr="00BE61C1">
              <w:rPr>
                <w:rFonts w:eastAsia="Times New Roman"/>
                <w:color w:val="000000"/>
                <w:sz w:val="16"/>
                <w:szCs w:val="16"/>
                <w:lang w:eastAsia="ca-ES"/>
              </w:rPr>
              <w:t>93</w:t>
            </w:r>
            <w:r w:rsidRPr="00BE61C1">
              <w:rPr>
                <w:rFonts w:eastAsia="Times New Roman"/>
                <w:sz w:val="16"/>
                <w:szCs w:val="16"/>
                <w:lang w:eastAsia="ca-ES"/>
              </w:rPr>
              <w:t>.</w:t>
            </w:r>
            <w:r w:rsidRPr="00BE61C1">
              <w:rPr>
                <w:rFonts w:eastAsia="Times New Roman"/>
                <w:color w:val="000000"/>
                <w:sz w:val="16"/>
                <w:szCs w:val="16"/>
                <w:lang w:eastAsia="ca-ES"/>
              </w:rPr>
              <w:t>6</w:t>
            </w:r>
          </w:p>
        </w:tc>
        <w:tc>
          <w:tcPr>
            <w:tcW w:w="477" w:type="pct"/>
            <w:vAlign w:val="center"/>
          </w:tcPr>
          <w:p w14:paraId="401C5A40" w14:textId="6AC776C1" w:rsidR="00E8762C" w:rsidRPr="00324C5D" w:rsidRDefault="00E8762C" w:rsidP="00E8762C">
            <w:pPr>
              <w:pStyle w:val="AONormal"/>
              <w:tabs>
                <w:tab w:val="decimal" w:pos="301"/>
              </w:tabs>
              <w:spacing w:before="20" w:line="240" w:lineRule="auto"/>
              <w:rPr>
                <w:sz w:val="20"/>
                <w:szCs w:val="20"/>
              </w:rPr>
            </w:pPr>
            <w:r w:rsidRPr="00BE61C1">
              <w:rPr>
                <w:rFonts w:eastAsia="Times New Roman"/>
                <w:color w:val="000000"/>
                <w:sz w:val="16"/>
                <w:szCs w:val="16"/>
                <w:lang w:eastAsia="ca-ES"/>
              </w:rPr>
              <w:t>22</w:t>
            </w:r>
            <w:r w:rsidRPr="00BE61C1">
              <w:rPr>
                <w:rFonts w:eastAsia="Times New Roman"/>
                <w:sz w:val="16"/>
                <w:szCs w:val="16"/>
                <w:lang w:eastAsia="ca-ES"/>
              </w:rPr>
              <w:t>.</w:t>
            </w:r>
            <w:r w:rsidRPr="00BE61C1">
              <w:rPr>
                <w:rFonts w:eastAsia="Times New Roman"/>
                <w:color w:val="000000"/>
                <w:sz w:val="16"/>
                <w:szCs w:val="16"/>
                <w:lang w:eastAsia="ca-ES"/>
              </w:rPr>
              <w:t>2</w:t>
            </w:r>
          </w:p>
        </w:tc>
        <w:tc>
          <w:tcPr>
            <w:tcW w:w="758" w:type="pct"/>
            <w:vAlign w:val="center"/>
          </w:tcPr>
          <w:p w14:paraId="1ABF0D83" w14:textId="5135A3DD" w:rsidR="00E8762C" w:rsidRPr="00324C5D" w:rsidRDefault="00E8762C" w:rsidP="00E8762C">
            <w:pPr>
              <w:pStyle w:val="AONormal"/>
              <w:tabs>
                <w:tab w:val="decimal" w:pos="301"/>
              </w:tabs>
              <w:spacing w:before="20" w:line="240" w:lineRule="auto"/>
              <w:rPr>
                <w:sz w:val="20"/>
                <w:szCs w:val="20"/>
              </w:rPr>
            </w:pPr>
            <w:r w:rsidRPr="00BE61C1">
              <w:rPr>
                <w:rFonts w:eastAsia="Times New Roman"/>
                <w:color w:val="000000"/>
                <w:sz w:val="16"/>
                <w:szCs w:val="16"/>
                <w:lang w:eastAsia="ca-ES"/>
              </w:rPr>
              <w:t>44.</w:t>
            </w:r>
            <w:r w:rsidRPr="00D54A85">
              <w:rPr>
                <w:color w:val="000000"/>
                <w:sz w:val="16"/>
              </w:rPr>
              <w:t>9</w:t>
            </w:r>
          </w:p>
        </w:tc>
        <w:tc>
          <w:tcPr>
            <w:tcW w:w="603" w:type="pct"/>
            <w:vAlign w:val="center"/>
          </w:tcPr>
          <w:p w14:paraId="2E762046" w14:textId="49674079" w:rsidR="00E8762C" w:rsidRPr="00324C5D" w:rsidRDefault="00E8762C" w:rsidP="00E8762C">
            <w:pPr>
              <w:pStyle w:val="AONormal"/>
              <w:tabs>
                <w:tab w:val="decimal" w:pos="301"/>
              </w:tabs>
              <w:spacing w:before="20" w:line="240" w:lineRule="auto"/>
              <w:rPr>
                <w:sz w:val="20"/>
                <w:szCs w:val="20"/>
              </w:rPr>
            </w:pPr>
            <w:r w:rsidRPr="00BE61C1">
              <w:rPr>
                <w:rFonts w:eastAsia="Times New Roman"/>
                <w:color w:val="000000"/>
                <w:sz w:val="16"/>
                <w:szCs w:val="16"/>
                <w:lang w:eastAsia="ca-ES"/>
              </w:rPr>
              <w:t>87.0</w:t>
            </w:r>
          </w:p>
        </w:tc>
        <w:tc>
          <w:tcPr>
            <w:tcW w:w="431" w:type="pct"/>
            <w:vAlign w:val="center"/>
          </w:tcPr>
          <w:p w14:paraId="04C0F46D" w14:textId="2BA68B48" w:rsidR="00E8762C" w:rsidRPr="00324C5D" w:rsidRDefault="00E8762C" w:rsidP="00E8762C">
            <w:pPr>
              <w:pStyle w:val="AONormal"/>
              <w:tabs>
                <w:tab w:val="decimal" w:pos="301"/>
              </w:tabs>
              <w:spacing w:before="20" w:line="240" w:lineRule="auto"/>
              <w:rPr>
                <w:sz w:val="20"/>
                <w:szCs w:val="20"/>
              </w:rPr>
            </w:pPr>
            <w:r w:rsidRPr="00BE61C1">
              <w:rPr>
                <w:rFonts w:eastAsia="Times New Roman"/>
                <w:color w:val="000000"/>
                <w:sz w:val="16"/>
                <w:szCs w:val="16"/>
                <w:lang w:eastAsia="ca-ES"/>
              </w:rPr>
              <w:t>101</w:t>
            </w:r>
            <w:r w:rsidRPr="00BE61C1">
              <w:rPr>
                <w:rFonts w:eastAsia="Times New Roman"/>
                <w:sz w:val="16"/>
                <w:szCs w:val="16"/>
                <w:lang w:eastAsia="ca-ES"/>
              </w:rPr>
              <w:t>.</w:t>
            </w:r>
            <w:r w:rsidRPr="00BE61C1">
              <w:rPr>
                <w:rFonts w:eastAsia="Times New Roman"/>
                <w:color w:val="000000"/>
                <w:sz w:val="16"/>
                <w:szCs w:val="16"/>
                <w:lang w:eastAsia="ca-ES"/>
              </w:rPr>
              <w:t>69</w:t>
            </w:r>
            <w:r w:rsidRPr="00D54A85">
              <w:rPr>
                <w:color w:val="000000"/>
                <w:sz w:val="16"/>
              </w:rPr>
              <w:t>%</w:t>
            </w:r>
          </w:p>
        </w:tc>
        <w:tc>
          <w:tcPr>
            <w:tcW w:w="776" w:type="pct"/>
            <w:vAlign w:val="center"/>
          </w:tcPr>
          <w:p w14:paraId="796DA8A6" w14:textId="62F8F258" w:rsidR="00E8762C" w:rsidRPr="00324C5D" w:rsidRDefault="00E8762C" w:rsidP="00E8762C">
            <w:pPr>
              <w:pStyle w:val="AONormal"/>
              <w:tabs>
                <w:tab w:val="decimal" w:pos="301"/>
              </w:tabs>
              <w:spacing w:before="20" w:line="240" w:lineRule="auto"/>
              <w:rPr>
                <w:sz w:val="20"/>
                <w:szCs w:val="20"/>
              </w:rPr>
            </w:pPr>
            <w:r w:rsidRPr="00BE61C1">
              <w:rPr>
                <w:rFonts w:eastAsia="Times New Roman"/>
                <w:color w:val="000000"/>
                <w:sz w:val="16"/>
                <w:szCs w:val="16"/>
                <w:lang w:eastAsia="ca-ES"/>
              </w:rPr>
              <w:t>93.91</w:t>
            </w:r>
            <w:r w:rsidRPr="00D54A85">
              <w:rPr>
                <w:color w:val="000000"/>
                <w:sz w:val="16"/>
              </w:rPr>
              <w:t>%</w:t>
            </w:r>
          </w:p>
        </w:tc>
      </w:tr>
      <w:tr w:rsidR="00E8762C" w:rsidRPr="00324C5D" w14:paraId="12FC6BFC" w14:textId="77777777" w:rsidTr="00005410">
        <w:tc>
          <w:tcPr>
            <w:tcW w:w="1478" w:type="pct"/>
            <w:vAlign w:val="bottom"/>
          </w:tcPr>
          <w:p w14:paraId="3BAB1051" w14:textId="77777777" w:rsidR="00E8762C" w:rsidRPr="00324C5D" w:rsidRDefault="00E8762C" w:rsidP="00E8762C">
            <w:pPr>
              <w:pStyle w:val="AONormal"/>
              <w:tabs>
                <w:tab w:val="right" w:leader="dot" w:pos="2304"/>
              </w:tabs>
              <w:spacing w:before="20" w:line="240" w:lineRule="auto"/>
              <w:rPr>
                <w:sz w:val="20"/>
                <w:szCs w:val="20"/>
                <w:lang w:val="fr-FR"/>
              </w:rPr>
            </w:pPr>
            <w:r w:rsidRPr="00324C5D">
              <w:rPr>
                <w:sz w:val="20"/>
                <w:szCs w:val="20"/>
                <w:lang w:val="fr-FR"/>
              </w:rPr>
              <w:t>Non Market Non-Profit Institutions</w:t>
            </w:r>
            <w:r w:rsidRPr="00324C5D">
              <w:rPr>
                <w:sz w:val="20"/>
                <w:szCs w:val="20"/>
                <w:lang w:val="fr-FR"/>
              </w:rPr>
              <w:tab/>
            </w:r>
          </w:p>
        </w:tc>
        <w:tc>
          <w:tcPr>
            <w:tcW w:w="477" w:type="pct"/>
            <w:vAlign w:val="center"/>
          </w:tcPr>
          <w:p w14:paraId="2C9DD8F5" w14:textId="2022C341" w:rsidR="00E8762C" w:rsidRPr="00324C5D" w:rsidRDefault="008D594D" w:rsidP="00E8762C">
            <w:pPr>
              <w:pStyle w:val="AONormal"/>
              <w:tabs>
                <w:tab w:val="decimal" w:pos="301"/>
              </w:tabs>
              <w:spacing w:before="20" w:line="240" w:lineRule="auto"/>
              <w:rPr>
                <w:sz w:val="20"/>
                <w:szCs w:val="20"/>
              </w:rPr>
            </w:pPr>
            <w:r>
              <w:rPr>
                <w:color w:val="000000"/>
                <w:sz w:val="16"/>
              </w:rPr>
              <w:t>1.0</w:t>
            </w:r>
          </w:p>
        </w:tc>
        <w:tc>
          <w:tcPr>
            <w:tcW w:w="477" w:type="pct"/>
            <w:vAlign w:val="center"/>
          </w:tcPr>
          <w:p w14:paraId="3E98E733" w14:textId="74BDE0D7" w:rsidR="00E8762C" w:rsidRPr="00324C5D" w:rsidRDefault="008D594D" w:rsidP="00E8762C">
            <w:pPr>
              <w:pStyle w:val="AONormal"/>
              <w:tabs>
                <w:tab w:val="decimal" w:pos="301"/>
              </w:tabs>
              <w:spacing w:before="20" w:line="240" w:lineRule="auto"/>
              <w:rPr>
                <w:sz w:val="20"/>
                <w:szCs w:val="20"/>
              </w:rPr>
            </w:pPr>
            <w:r>
              <w:rPr>
                <w:rFonts w:eastAsia="Times New Roman"/>
                <w:color w:val="000000"/>
                <w:sz w:val="16"/>
                <w:szCs w:val="16"/>
                <w:lang w:eastAsia="ca-ES"/>
              </w:rPr>
              <w:t>1.6</w:t>
            </w:r>
          </w:p>
        </w:tc>
        <w:tc>
          <w:tcPr>
            <w:tcW w:w="758" w:type="pct"/>
            <w:vAlign w:val="center"/>
          </w:tcPr>
          <w:p w14:paraId="0AEA7236" w14:textId="3367996F" w:rsidR="00E8762C" w:rsidRPr="00324C5D" w:rsidRDefault="008D594D" w:rsidP="00E8762C">
            <w:pPr>
              <w:pStyle w:val="AONormal"/>
              <w:tabs>
                <w:tab w:val="decimal" w:pos="301"/>
              </w:tabs>
              <w:spacing w:before="20" w:line="240" w:lineRule="auto"/>
              <w:rPr>
                <w:sz w:val="20"/>
                <w:szCs w:val="20"/>
              </w:rPr>
            </w:pPr>
            <w:r>
              <w:rPr>
                <w:rFonts w:eastAsia="Times New Roman"/>
                <w:color w:val="000000"/>
                <w:sz w:val="16"/>
                <w:szCs w:val="16"/>
                <w:lang w:eastAsia="ca-ES"/>
              </w:rPr>
              <w:t>-0.3</w:t>
            </w:r>
          </w:p>
        </w:tc>
        <w:tc>
          <w:tcPr>
            <w:tcW w:w="603" w:type="pct"/>
            <w:vAlign w:val="center"/>
          </w:tcPr>
          <w:p w14:paraId="5F2C3D8F" w14:textId="2875FE95" w:rsidR="00E8762C" w:rsidRPr="00324C5D" w:rsidRDefault="008D594D" w:rsidP="00E8762C">
            <w:pPr>
              <w:pStyle w:val="AONormal"/>
              <w:tabs>
                <w:tab w:val="decimal" w:pos="301"/>
              </w:tabs>
              <w:spacing w:before="20" w:line="240" w:lineRule="auto"/>
              <w:rPr>
                <w:sz w:val="20"/>
                <w:szCs w:val="20"/>
              </w:rPr>
            </w:pPr>
            <w:r>
              <w:rPr>
                <w:rFonts w:eastAsia="Times New Roman"/>
                <w:color w:val="000000"/>
                <w:sz w:val="16"/>
                <w:szCs w:val="16"/>
                <w:lang w:eastAsia="ca-ES"/>
              </w:rPr>
              <w:t>0.5</w:t>
            </w:r>
          </w:p>
        </w:tc>
        <w:tc>
          <w:tcPr>
            <w:tcW w:w="431" w:type="pct"/>
            <w:vAlign w:val="center"/>
          </w:tcPr>
          <w:p w14:paraId="3F427CC7" w14:textId="680F9479" w:rsidR="00E8762C" w:rsidRPr="00324C5D" w:rsidRDefault="008D594D" w:rsidP="00E8762C">
            <w:pPr>
              <w:pStyle w:val="AONormal"/>
              <w:tabs>
                <w:tab w:val="decimal" w:pos="301"/>
              </w:tabs>
              <w:spacing w:before="20" w:line="240" w:lineRule="auto"/>
              <w:rPr>
                <w:sz w:val="20"/>
                <w:szCs w:val="20"/>
              </w:rPr>
            </w:pPr>
            <w:r>
              <w:rPr>
                <w:color w:val="000000"/>
                <w:sz w:val="16"/>
              </w:rPr>
              <w:t>-</w:t>
            </w:r>
            <w:r>
              <w:rPr>
                <w:rFonts w:eastAsia="Times New Roman"/>
                <w:color w:val="000000"/>
                <w:sz w:val="16"/>
                <w:szCs w:val="16"/>
                <w:lang w:eastAsia="ca-ES"/>
              </w:rPr>
              <w:t>116.26%</w:t>
            </w:r>
          </w:p>
        </w:tc>
        <w:tc>
          <w:tcPr>
            <w:tcW w:w="776" w:type="pct"/>
            <w:vAlign w:val="center"/>
          </w:tcPr>
          <w:p w14:paraId="74B9B25C" w14:textId="38BFE017" w:rsidR="00E8762C" w:rsidRPr="00324C5D" w:rsidRDefault="00C55EB3" w:rsidP="00E8762C">
            <w:pPr>
              <w:pStyle w:val="AONormal"/>
              <w:tabs>
                <w:tab w:val="decimal" w:pos="301"/>
              </w:tabs>
              <w:spacing w:before="20" w:line="240" w:lineRule="auto"/>
              <w:rPr>
                <w:sz w:val="20"/>
                <w:szCs w:val="20"/>
              </w:rPr>
            </w:pPr>
            <w:r>
              <w:rPr>
                <w:rFonts w:eastAsia="Times New Roman"/>
                <w:color w:val="000000"/>
                <w:sz w:val="16"/>
                <w:szCs w:val="16"/>
                <w:lang w:eastAsia="ca-ES"/>
              </w:rPr>
              <w:t>-284.42</w:t>
            </w:r>
            <w:r w:rsidR="00E8762C" w:rsidRPr="00D54A85">
              <w:rPr>
                <w:color w:val="000000"/>
                <w:sz w:val="16"/>
              </w:rPr>
              <w:t>%</w:t>
            </w:r>
          </w:p>
        </w:tc>
      </w:tr>
      <w:tr w:rsidR="00E8762C" w:rsidRPr="00324C5D" w14:paraId="090A99AC" w14:textId="77777777" w:rsidTr="00005410">
        <w:tc>
          <w:tcPr>
            <w:tcW w:w="1478" w:type="pct"/>
            <w:vAlign w:val="bottom"/>
          </w:tcPr>
          <w:p w14:paraId="78C7600F" w14:textId="77777777" w:rsidR="00E8762C" w:rsidRPr="00324C5D" w:rsidRDefault="00E8762C" w:rsidP="00E8762C">
            <w:pPr>
              <w:pStyle w:val="AONormal"/>
              <w:tabs>
                <w:tab w:val="right" w:leader="dot" w:pos="2304"/>
              </w:tabs>
              <w:spacing w:before="20" w:line="240" w:lineRule="auto"/>
              <w:rPr>
                <w:sz w:val="20"/>
                <w:szCs w:val="20"/>
              </w:rPr>
            </w:pPr>
            <w:r w:rsidRPr="00324C5D">
              <w:rPr>
                <w:sz w:val="20"/>
                <w:szCs w:val="20"/>
              </w:rPr>
              <w:t>Central Government Social Security</w:t>
            </w:r>
            <w:r w:rsidRPr="00324C5D">
              <w:rPr>
                <w:sz w:val="20"/>
                <w:szCs w:val="20"/>
              </w:rPr>
              <w:tab/>
            </w:r>
          </w:p>
        </w:tc>
        <w:tc>
          <w:tcPr>
            <w:tcW w:w="477" w:type="pct"/>
            <w:vAlign w:val="center"/>
          </w:tcPr>
          <w:p w14:paraId="13BD2486" w14:textId="726261F9" w:rsidR="00E8762C" w:rsidRPr="00324C5D" w:rsidRDefault="003F74E1" w:rsidP="00E8762C">
            <w:pPr>
              <w:pStyle w:val="AONormal"/>
              <w:tabs>
                <w:tab w:val="decimal" w:pos="301"/>
              </w:tabs>
              <w:spacing w:before="20" w:line="240" w:lineRule="auto"/>
              <w:rPr>
                <w:sz w:val="20"/>
                <w:szCs w:val="20"/>
              </w:rPr>
            </w:pPr>
            <w:r>
              <w:rPr>
                <w:rFonts w:eastAsia="Times New Roman"/>
                <w:color w:val="000000"/>
                <w:sz w:val="16"/>
                <w:szCs w:val="16"/>
                <w:lang w:eastAsia="ca-ES"/>
              </w:rPr>
              <w:t>31.2</w:t>
            </w:r>
          </w:p>
        </w:tc>
        <w:tc>
          <w:tcPr>
            <w:tcW w:w="477" w:type="pct"/>
            <w:vAlign w:val="center"/>
          </w:tcPr>
          <w:p w14:paraId="5A2EF2EF" w14:textId="6F53C57A" w:rsidR="00E8762C" w:rsidRPr="00324C5D" w:rsidRDefault="004D2BFC" w:rsidP="00E8762C">
            <w:pPr>
              <w:pStyle w:val="AONormal"/>
              <w:tabs>
                <w:tab w:val="decimal" w:pos="301"/>
              </w:tabs>
              <w:spacing w:before="20" w:line="240" w:lineRule="auto"/>
              <w:rPr>
                <w:sz w:val="20"/>
                <w:szCs w:val="20"/>
              </w:rPr>
            </w:pPr>
            <w:r>
              <w:rPr>
                <w:rFonts w:eastAsia="Times New Roman"/>
                <w:color w:val="000000"/>
                <w:sz w:val="16"/>
                <w:szCs w:val="16"/>
                <w:lang w:eastAsia="ca-ES"/>
              </w:rPr>
              <w:t>35.2</w:t>
            </w:r>
          </w:p>
        </w:tc>
        <w:tc>
          <w:tcPr>
            <w:tcW w:w="758" w:type="pct"/>
            <w:vAlign w:val="center"/>
          </w:tcPr>
          <w:p w14:paraId="562A94E3" w14:textId="7BCBD2C7" w:rsidR="00E8762C" w:rsidRPr="00324C5D" w:rsidRDefault="004D2BFC" w:rsidP="00E8762C">
            <w:pPr>
              <w:pStyle w:val="AONormal"/>
              <w:tabs>
                <w:tab w:val="decimal" w:pos="301"/>
              </w:tabs>
              <w:spacing w:before="20" w:line="240" w:lineRule="auto"/>
              <w:rPr>
                <w:sz w:val="20"/>
                <w:szCs w:val="20"/>
              </w:rPr>
            </w:pPr>
            <w:r>
              <w:rPr>
                <w:rFonts w:eastAsia="Times New Roman"/>
                <w:color w:val="000000"/>
                <w:sz w:val="16"/>
                <w:szCs w:val="16"/>
                <w:lang w:eastAsia="ca-ES"/>
              </w:rPr>
              <w:t>29.5</w:t>
            </w:r>
          </w:p>
        </w:tc>
        <w:tc>
          <w:tcPr>
            <w:tcW w:w="603" w:type="pct"/>
            <w:vAlign w:val="center"/>
          </w:tcPr>
          <w:p w14:paraId="3A9EAF0B" w14:textId="55620711" w:rsidR="00E8762C" w:rsidRPr="00324C5D" w:rsidRDefault="004D2BFC" w:rsidP="00E8762C">
            <w:pPr>
              <w:pStyle w:val="AONormal"/>
              <w:tabs>
                <w:tab w:val="decimal" w:pos="301"/>
              </w:tabs>
              <w:spacing w:before="20" w:line="240" w:lineRule="auto"/>
              <w:rPr>
                <w:sz w:val="20"/>
                <w:szCs w:val="20"/>
              </w:rPr>
            </w:pPr>
            <w:r>
              <w:rPr>
                <w:rFonts w:eastAsia="Times New Roman"/>
                <w:color w:val="000000"/>
                <w:sz w:val="16"/>
                <w:szCs w:val="16"/>
                <w:lang w:eastAsia="ca-ES"/>
              </w:rPr>
              <w:t>25.6</w:t>
            </w:r>
          </w:p>
        </w:tc>
        <w:tc>
          <w:tcPr>
            <w:tcW w:w="431" w:type="pct"/>
            <w:vAlign w:val="center"/>
          </w:tcPr>
          <w:p w14:paraId="74AE0605" w14:textId="570CD1FB" w:rsidR="00E8762C" w:rsidRPr="00324C5D" w:rsidRDefault="004D2BFC" w:rsidP="00E8762C">
            <w:pPr>
              <w:pStyle w:val="AONormal"/>
              <w:tabs>
                <w:tab w:val="decimal" w:pos="301"/>
              </w:tabs>
              <w:spacing w:before="20" w:line="240" w:lineRule="auto"/>
              <w:rPr>
                <w:sz w:val="20"/>
                <w:szCs w:val="20"/>
              </w:rPr>
            </w:pPr>
            <w:r>
              <w:rPr>
                <w:rFonts w:eastAsia="Times New Roman"/>
                <w:color w:val="000000"/>
                <w:sz w:val="16"/>
                <w:szCs w:val="16"/>
                <w:lang w:eastAsia="ca-ES"/>
              </w:rPr>
              <w:t>-16.00%</w:t>
            </w:r>
          </w:p>
        </w:tc>
        <w:tc>
          <w:tcPr>
            <w:tcW w:w="776" w:type="pct"/>
            <w:vAlign w:val="center"/>
          </w:tcPr>
          <w:p w14:paraId="5329E387" w14:textId="21E0600E" w:rsidR="00E8762C" w:rsidRPr="00324C5D" w:rsidRDefault="004D2BFC" w:rsidP="00E8762C">
            <w:pPr>
              <w:pStyle w:val="AONormal"/>
              <w:tabs>
                <w:tab w:val="decimal" w:pos="301"/>
              </w:tabs>
              <w:spacing w:before="20" w:line="240" w:lineRule="auto"/>
              <w:rPr>
                <w:sz w:val="20"/>
                <w:szCs w:val="20"/>
              </w:rPr>
            </w:pPr>
            <w:r>
              <w:rPr>
                <w:rFonts w:eastAsia="Times New Roman"/>
                <w:color w:val="000000"/>
                <w:sz w:val="16"/>
                <w:szCs w:val="16"/>
                <w:lang w:eastAsia="ca-ES"/>
              </w:rPr>
              <w:t>-13.43</w:t>
            </w:r>
            <w:r w:rsidR="00E8762C" w:rsidRPr="00D54A85">
              <w:rPr>
                <w:color w:val="000000"/>
                <w:sz w:val="16"/>
              </w:rPr>
              <w:t>%</w:t>
            </w:r>
          </w:p>
        </w:tc>
      </w:tr>
      <w:tr w:rsidR="00E8762C" w:rsidRPr="00324C5D" w14:paraId="0CE1D7B3" w14:textId="77777777" w:rsidTr="00005410">
        <w:tc>
          <w:tcPr>
            <w:tcW w:w="1478" w:type="pct"/>
            <w:vAlign w:val="bottom"/>
          </w:tcPr>
          <w:p w14:paraId="76B616F9" w14:textId="37D1B2B5" w:rsidR="00E8762C" w:rsidRPr="00324C5D" w:rsidRDefault="00E8762C" w:rsidP="00E8762C">
            <w:pPr>
              <w:pStyle w:val="AONormal"/>
              <w:tabs>
                <w:tab w:val="right" w:leader="dot" w:pos="2304"/>
              </w:tabs>
              <w:spacing w:before="20" w:line="240" w:lineRule="auto"/>
              <w:rPr>
                <w:sz w:val="20"/>
                <w:szCs w:val="20"/>
              </w:rPr>
            </w:pPr>
            <w:r w:rsidRPr="00324C5D">
              <w:rPr>
                <w:sz w:val="20"/>
                <w:szCs w:val="20"/>
              </w:rPr>
              <w:t>Local Government</w:t>
            </w:r>
            <w:r w:rsidRPr="00324C5D">
              <w:rPr>
                <w:sz w:val="20"/>
                <w:szCs w:val="20"/>
              </w:rPr>
              <w:tab/>
            </w:r>
          </w:p>
        </w:tc>
        <w:tc>
          <w:tcPr>
            <w:tcW w:w="477" w:type="pct"/>
            <w:vAlign w:val="center"/>
          </w:tcPr>
          <w:p w14:paraId="429C5734" w14:textId="3FB97762" w:rsidR="00E8762C" w:rsidRPr="00324C5D" w:rsidRDefault="003F74E1" w:rsidP="00E8762C">
            <w:pPr>
              <w:pStyle w:val="AONormal"/>
              <w:tabs>
                <w:tab w:val="decimal" w:pos="301"/>
              </w:tabs>
              <w:spacing w:before="20" w:line="240" w:lineRule="auto"/>
              <w:rPr>
                <w:sz w:val="20"/>
                <w:szCs w:val="20"/>
              </w:rPr>
            </w:pPr>
            <w:r>
              <w:rPr>
                <w:rFonts w:eastAsia="Times New Roman"/>
                <w:color w:val="000000"/>
                <w:sz w:val="16"/>
                <w:szCs w:val="16"/>
                <w:lang w:eastAsia="ca-ES"/>
              </w:rPr>
              <w:t>29.7</w:t>
            </w:r>
          </w:p>
        </w:tc>
        <w:tc>
          <w:tcPr>
            <w:tcW w:w="477" w:type="pct"/>
            <w:vAlign w:val="center"/>
          </w:tcPr>
          <w:p w14:paraId="02CA2C67" w14:textId="54A22E82" w:rsidR="00E8762C" w:rsidRPr="00324C5D" w:rsidRDefault="00756700" w:rsidP="00E8762C">
            <w:pPr>
              <w:pStyle w:val="AONormal"/>
              <w:tabs>
                <w:tab w:val="decimal" w:pos="301"/>
              </w:tabs>
              <w:spacing w:before="20" w:line="240" w:lineRule="auto"/>
              <w:rPr>
                <w:sz w:val="20"/>
                <w:szCs w:val="20"/>
              </w:rPr>
            </w:pPr>
            <w:r>
              <w:rPr>
                <w:rFonts w:eastAsia="Times New Roman"/>
                <w:color w:val="000000"/>
                <w:sz w:val="16"/>
                <w:szCs w:val="16"/>
                <w:lang w:eastAsia="ca-ES"/>
              </w:rPr>
              <w:t>16.0</w:t>
            </w:r>
          </w:p>
        </w:tc>
        <w:tc>
          <w:tcPr>
            <w:tcW w:w="758" w:type="pct"/>
            <w:vAlign w:val="center"/>
          </w:tcPr>
          <w:p w14:paraId="21161BF9" w14:textId="6CDF19C0" w:rsidR="00E8762C" w:rsidRPr="00324C5D" w:rsidRDefault="00756700" w:rsidP="00E8762C">
            <w:pPr>
              <w:pStyle w:val="AONormal"/>
              <w:tabs>
                <w:tab w:val="decimal" w:pos="301"/>
              </w:tabs>
              <w:spacing w:before="20" w:line="240" w:lineRule="auto"/>
              <w:rPr>
                <w:sz w:val="20"/>
                <w:szCs w:val="20"/>
              </w:rPr>
            </w:pPr>
            <w:r>
              <w:rPr>
                <w:rFonts w:eastAsia="Times New Roman"/>
                <w:color w:val="000000"/>
                <w:sz w:val="16"/>
                <w:szCs w:val="16"/>
                <w:lang w:eastAsia="ca-ES"/>
              </w:rPr>
              <w:t>28.9</w:t>
            </w:r>
          </w:p>
        </w:tc>
        <w:tc>
          <w:tcPr>
            <w:tcW w:w="603" w:type="pct"/>
            <w:vAlign w:val="center"/>
          </w:tcPr>
          <w:p w14:paraId="683BEDE8" w14:textId="02471E57" w:rsidR="00E8762C" w:rsidRPr="00324C5D" w:rsidRDefault="00756700" w:rsidP="00E8762C">
            <w:pPr>
              <w:pStyle w:val="AONormal"/>
              <w:tabs>
                <w:tab w:val="decimal" w:pos="301"/>
              </w:tabs>
              <w:spacing w:before="20" w:line="240" w:lineRule="auto"/>
              <w:rPr>
                <w:sz w:val="20"/>
                <w:szCs w:val="20"/>
              </w:rPr>
            </w:pPr>
            <w:r>
              <w:rPr>
                <w:rFonts w:eastAsia="Times New Roman"/>
                <w:color w:val="000000"/>
                <w:sz w:val="16"/>
                <w:szCs w:val="16"/>
                <w:lang w:eastAsia="ca-ES"/>
              </w:rPr>
              <w:t>24.9</w:t>
            </w:r>
          </w:p>
        </w:tc>
        <w:tc>
          <w:tcPr>
            <w:tcW w:w="431" w:type="pct"/>
            <w:vAlign w:val="center"/>
          </w:tcPr>
          <w:p w14:paraId="5E22D4F1" w14:textId="7BAF41F6" w:rsidR="00E8762C" w:rsidRPr="00324C5D" w:rsidRDefault="00756700" w:rsidP="00E8762C">
            <w:pPr>
              <w:pStyle w:val="AONormal"/>
              <w:tabs>
                <w:tab w:val="decimal" w:pos="301"/>
              </w:tabs>
              <w:spacing w:before="20" w:line="240" w:lineRule="auto"/>
              <w:rPr>
                <w:sz w:val="20"/>
                <w:szCs w:val="20"/>
              </w:rPr>
            </w:pPr>
            <w:r>
              <w:rPr>
                <w:rFonts w:eastAsia="Times New Roman"/>
                <w:color w:val="000000"/>
                <w:sz w:val="16"/>
                <w:szCs w:val="16"/>
                <w:lang w:eastAsia="ca-ES"/>
              </w:rPr>
              <w:t>80.60%</w:t>
            </w:r>
          </w:p>
        </w:tc>
        <w:tc>
          <w:tcPr>
            <w:tcW w:w="776" w:type="pct"/>
            <w:vAlign w:val="center"/>
          </w:tcPr>
          <w:p w14:paraId="794FFE75" w14:textId="5E77894F" w:rsidR="00E8762C" w:rsidRPr="00324C5D" w:rsidRDefault="00756700" w:rsidP="00E8762C">
            <w:pPr>
              <w:pStyle w:val="AONormal"/>
              <w:tabs>
                <w:tab w:val="decimal" w:pos="301"/>
              </w:tabs>
              <w:spacing w:before="20" w:line="240" w:lineRule="auto"/>
              <w:rPr>
                <w:sz w:val="20"/>
                <w:szCs w:val="20"/>
              </w:rPr>
            </w:pPr>
            <w:r>
              <w:rPr>
                <w:rFonts w:eastAsia="Times New Roman"/>
                <w:color w:val="000000"/>
                <w:sz w:val="16"/>
                <w:szCs w:val="16"/>
                <w:lang w:eastAsia="ca-ES"/>
              </w:rPr>
              <w:t>-13.99%</w:t>
            </w:r>
          </w:p>
        </w:tc>
      </w:tr>
      <w:tr w:rsidR="00E8762C" w:rsidRPr="00324C5D" w14:paraId="0CFEE0FF" w14:textId="77777777" w:rsidTr="00005410">
        <w:tc>
          <w:tcPr>
            <w:tcW w:w="1478" w:type="pct"/>
            <w:vAlign w:val="bottom"/>
          </w:tcPr>
          <w:p w14:paraId="4F1CB7FB" w14:textId="77777777" w:rsidR="00E8762C" w:rsidRPr="00324C5D" w:rsidRDefault="00E8762C" w:rsidP="00E8762C">
            <w:pPr>
              <w:pStyle w:val="AONormal"/>
              <w:tabs>
                <w:tab w:val="right" w:leader="dot" w:pos="2304"/>
              </w:tabs>
              <w:spacing w:before="20" w:line="240" w:lineRule="auto"/>
              <w:rPr>
                <w:sz w:val="20"/>
                <w:szCs w:val="20"/>
              </w:rPr>
            </w:pPr>
            <w:r w:rsidRPr="00324C5D">
              <w:rPr>
                <w:sz w:val="20"/>
                <w:szCs w:val="20"/>
              </w:rPr>
              <w:t>Public companies outside the market</w:t>
            </w:r>
            <w:r w:rsidRPr="00324C5D">
              <w:rPr>
                <w:sz w:val="20"/>
                <w:szCs w:val="20"/>
              </w:rPr>
              <w:tab/>
            </w:r>
          </w:p>
        </w:tc>
        <w:tc>
          <w:tcPr>
            <w:tcW w:w="477" w:type="pct"/>
            <w:vAlign w:val="center"/>
          </w:tcPr>
          <w:p w14:paraId="1BCAFCBD" w14:textId="095AAFA6" w:rsidR="00E8762C" w:rsidRPr="00324C5D" w:rsidRDefault="003F74E1" w:rsidP="00E8762C">
            <w:pPr>
              <w:pStyle w:val="AONormal"/>
              <w:tabs>
                <w:tab w:val="decimal" w:pos="301"/>
              </w:tabs>
              <w:spacing w:before="20" w:line="240" w:lineRule="auto"/>
              <w:rPr>
                <w:sz w:val="20"/>
                <w:szCs w:val="20"/>
              </w:rPr>
            </w:pPr>
            <w:r>
              <w:rPr>
                <w:rFonts w:eastAsia="Times New Roman"/>
                <w:sz w:val="16"/>
                <w:szCs w:val="16"/>
                <w:lang w:eastAsia="ca-ES"/>
              </w:rPr>
              <w:t>0.1</w:t>
            </w:r>
          </w:p>
        </w:tc>
        <w:tc>
          <w:tcPr>
            <w:tcW w:w="477" w:type="pct"/>
            <w:vAlign w:val="center"/>
          </w:tcPr>
          <w:p w14:paraId="554EAF5B" w14:textId="4F68B34B" w:rsidR="00E8762C" w:rsidRPr="00324C5D" w:rsidRDefault="00AA6A7A" w:rsidP="00E8762C">
            <w:pPr>
              <w:pStyle w:val="AONormal"/>
              <w:tabs>
                <w:tab w:val="decimal" w:pos="301"/>
              </w:tabs>
              <w:spacing w:before="20" w:line="240" w:lineRule="auto"/>
              <w:rPr>
                <w:sz w:val="20"/>
                <w:szCs w:val="20"/>
              </w:rPr>
            </w:pPr>
            <w:r>
              <w:rPr>
                <w:rFonts w:eastAsia="Times New Roman"/>
                <w:sz w:val="16"/>
                <w:szCs w:val="16"/>
                <w:lang w:eastAsia="ca-ES"/>
              </w:rPr>
              <w:t>0.2</w:t>
            </w:r>
          </w:p>
        </w:tc>
        <w:tc>
          <w:tcPr>
            <w:tcW w:w="758" w:type="pct"/>
            <w:vAlign w:val="center"/>
          </w:tcPr>
          <w:p w14:paraId="46AA27F3" w14:textId="7EB32BDE" w:rsidR="00E8762C" w:rsidRPr="00324C5D" w:rsidRDefault="00AA6A7A" w:rsidP="00E8762C">
            <w:pPr>
              <w:pStyle w:val="AONormal"/>
              <w:tabs>
                <w:tab w:val="decimal" w:pos="301"/>
              </w:tabs>
              <w:spacing w:before="20" w:line="240" w:lineRule="auto"/>
              <w:rPr>
                <w:sz w:val="20"/>
                <w:szCs w:val="20"/>
              </w:rPr>
            </w:pPr>
            <w:r>
              <w:rPr>
                <w:rFonts w:eastAsia="Times New Roman"/>
                <w:color w:val="000000"/>
                <w:sz w:val="16"/>
                <w:szCs w:val="16"/>
                <w:lang w:eastAsia="ca-ES"/>
              </w:rPr>
              <w:t>0.7</w:t>
            </w:r>
          </w:p>
        </w:tc>
        <w:tc>
          <w:tcPr>
            <w:tcW w:w="603" w:type="pct"/>
            <w:vAlign w:val="center"/>
          </w:tcPr>
          <w:p w14:paraId="08CB72B7" w14:textId="30B3862E" w:rsidR="00E8762C" w:rsidRPr="00324C5D" w:rsidRDefault="00AA6A7A" w:rsidP="00E8762C">
            <w:pPr>
              <w:pStyle w:val="AONormal"/>
              <w:tabs>
                <w:tab w:val="decimal" w:pos="301"/>
              </w:tabs>
              <w:spacing w:before="20" w:line="240" w:lineRule="auto"/>
              <w:rPr>
                <w:sz w:val="20"/>
                <w:szCs w:val="20"/>
              </w:rPr>
            </w:pPr>
            <w:r>
              <w:rPr>
                <w:rFonts w:eastAsia="Times New Roman"/>
                <w:color w:val="000000"/>
                <w:sz w:val="16"/>
                <w:szCs w:val="16"/>
                <w:lang w:eastAsia="ca-ES"/>
              </w:rPr>
              <w:t>1.1</w:t>
            </w:r>
          </w:p>
        </w:tc>
        <w:tc>
          <w:tcPr>
            <w:tcW w:w="431" w:type="pct"/>
            <w:vAlign w:val="center"/>
          </w:tcPr>
          <w:p w14:paraId="7FFC9D5C" w14:textId="415F836C" w:rsidR="00E8762C" w:rsidRPr="00324C5D" w:rsidRDefault="00AA6A7A" w:rsidP="00E8762C">
            <w:pPr>
              <w:pStyle w:val="AONormal"/>
              <w:tabs>
                <w:tab w:val="decimal" w:pos="301"/>
              </w:tabs>
              <w:spacing w:before="20" w:line="240" w:lineRule="auto"/>
              <w:rPr>
                <w:sz w:val="20"/>
                <w:szCs w:val="20"/>
              </w:rPr>
            </w:pPr>
            <w:r>
              <w:rPr>
                <w:rFonts w:eastAsia="Times New Roman"/>
                <w:color w:val="000000"/>
                <w:sz w:val="16"/>
                <w:szCs w:val="16"/>
                <w:lang w:eastAsia="ca-ES"/>
              </w:rPr>
              <w:t>233.12%</w:t>
            </w:r>
          </w:p>
        </w:tc>
        <w:tc>
          <w:tcPr>
            <w:tcW w:w="776" w:type="pct"/>
            <w:vAlign w:val="center"/>
          </w:tcPr>
          <w:p w14:paraId="192DCC2F" w14:textId="59F43B92" w:rsidR="00E8762C" w:rsidRPr="00324C5D" w:rsidRDefault="00AA6A7A" w:rsidP="00E8762C">
            <w:pPr>
              <w:pStyle w:val="AONormal"/>
              <w:tabs>
                <w:tab w:val="decimal" w:pos="301"/>
              </w:tabs>
              <w:spacing w:before="20" w:line="240" w:lineRule="auto"/>
              <w:rPr>
                <w:sz w:val="20"/>
                <w:szCs w:val="20"/>
              </w:rPr>
            </w:pPr>
            <w:r>
              <w:rPr>
                <w:rFonts w:eastAsia="Times New Roman"/>
                <w:color w:val="000000"/>
                <w:sz w:val="16"/>
                <w:szCs w:val="16"/>
                <w:lang w:eastAsia="ca-ES"/>
              </w:rPr>
              <w:t>66.07%</w:t>
            </w:r>
          </w:p>
        </w:tc>
      </w:tr>
      <w:tr w:rsidR="00E8762C" w:rsidRPr="00324C5D" w14:paraId="5FF361B6" w14:textId="77777777" w:rsidTr="00005410">
        <w:tc>
          <w:tcPr>
            <w:tcW w:w="1478" w:type="pct"/>
            <w:vAlign w:val="bottom"/>
          </w:tcPr>
          <w:p w14:paraId="290A59C6" w14:textId="77777777" w:rsidR="00E8762C" w:rsidRPr="00324C5D" w:rsidRDefault="00E8762C" w:rsidP="00E8762C">
            <w:pPr>
              <w:pStyle w:val="AONormal"/>
              <w:tabs>
                <w:tab w:val="right" w:leader="dot" w:pos="2304"/>
              </w:tabs>
              <w:spacing w:before="20" w:line="240" w:lineRule="auto"/>
              <w:rPr>
                <w:b/>
                <w:sz w:val="20"/>
                <w:szCs w:val="20"/>
              </w:rPr>
            </w:pPr>
            <w:r w:rsidRPr="00324C5D">
              <w:rPr>
                <w:b/>
                <w:sz w:val="20"/>
                <w:szCs w:val="20"/>
              </w:rPr>
              <w:t>Total General Government</w:t>
            </w:r>
            <w:r w:rsidRPr="00324C5D">
              <w:rPr>
                <w:b/>
                <w:sz w:val="20"/>
                <w:szCs w:val="20"/>
              </w:rPr>
              <w:tab/>
            </w:r>
          </w:p>
        </w:tc>
        <w:tc>
          <w:tcPr>
            <w:tcW w:w="477" w:type="pct"/>
            <w:vAlign w:val="center"/>
          </w:tcPr>
          <w:p w14:paraId="0D22D12E" w14:textId="21EB6BBE" w:rsidR="00E8762C" w:rsidRPr="00324C5D" w:rsidRDefault="003F74E1" w:rsidP="00E8762C">
            <w:pPr>
              <w:pStyle w:val="AONormal"/>
              <w:tabs>
                <w:tab w:val="decimal" w:pos="301"/>
              </w:tabs>
              <w:spacing w:before="20" w:line="240" w:lineRule="auto"/>
              <w:rPr>
                <w:b/>
                <w:sz w:val="20"/>
                <w:szCs w:val="20"/>
              </w:rPr>
            </w:pPr>
            <w:r>
              <w:rPr>
                <w:rFonts w:eastAsia="Times New Roman"/>
                <w:b/>
                <w:sz w:val="16"/>
                <w:szCs w:val="16"/>
                <w:lang w:eastAsia="ca-ES"/>
              </w:rPr>
              <w:t>155.6</w:t>
            </w:r>
          </w:p>
        </w:tc>
        <w:tc>
          <w:tcPr>
            <w:tcW w:w="477" w:type="pct"/>
            <w:vAlign w:val="center"/>
          </w:tcPr>
          <w:p w14:paraId="0BBF99CC" w14:textId="16DE6D1B" w:rsidR="00E8762C" w:rsidRPr="00324C5D" w:rsidRDefault="00AA6A7A" w:rsidP="00E8762C">
            <w:pPr>
              <w:pStyle w:val="AONormal"/>
              <w:tabs>
                <w:tab w:val="decimal" w:pos="301"/>
              </w:tabs>
              <w:spacing w:before="20" w:line="240" w:lineRule="auto"/>
              <w:rPr>
                <w:b/>
                <w:sz w:val="20"/>
                <w:szCs w:val="20"/>
              </w:rPr>
            </w:pPr>
            <w:r>
              <w:rPr>
                <w:rFonts w:eastAsia="Times New Roman"/>
                <w:b/>
                <w:sz w:val="16"/>
                <w:szCs w:val="16"/>
                <w:lang w:eastAsia="ca-ES"/>
              </w:rPr>
              <w:t>75.2</w:t>
            </w:r>
          </w:p>
        </w:tc>
        <w:tc>
          <w:tcPr>
            <w:tcW w:w="758" w:type="pct"/>
            <w:vAlign w:val="center"/>
          </w:tcPr>
          <w:p w14:paraId="507BD08B" w14:textId="6E0C507D" w:rsidR="00E8762C" w:rsidRPr="00324C5D" w:rsidRDefault="00AA6A7A" w:rsidP="00E8762C">
            <w:pPr>
              <w:pStyle w:val="AONormal"/>
              <w:tabs>
                <w:tab w:val="decimal" w:pos="301"/>
              </w:tabs>
              <w:spacing w:before="20" w:line="240" w:lineRule="auto"/>
              <w:rPr>
                <w:b/>
                <w:sz w:val="20"/>
                <w:szCs w:val="20"/>
              </w:rPr>
            </w:pPr>
            <w:r>
              <w:rPr>
                <w:rFonts w:eastAsia="Times New Roman"/>
                <w:b/>
                <w:color w:val="000000"/>
                <w:sz w:val="16"/>
                <w:szCs w:val="16"/>
                <w:lang w:eastAsia="ca-ES"/>
              </w:rPr>
              <w:t>103.7</w:t>
            </w:r>
          </w:p>
        </w:tc>
        <w:tc>
          <w:tcPr>
            <w:tcW w:w="603" w:type="pct"/>
            <w:vAlign w:val="center"/>
          </w:tcPr>
          <w:p w14:paraId="38FC4F7F" w14:textId="6978C7A4" w:rsidR="00E8762C" w:rsidRPr="00324C5D" w:rsidRDefault="00AA6A7A" w:rsidP="00E8762C">
            <w:pPr>
              <w:pStyle w:val="AONormal"/>
              <w:tabs>
                <w:tab w:val="decimal" w:pos="301"/>
              </w:tabs>
              <w:spacing w:before="20" w:line="240" w:lineRule="auto"/>
              <w:rPr>
                <w:b/>
                <w:sz w:val="20"/>
                <w:szCs w:val="20"/>
              </w:rPr>
            </w:pPr>
            <w:r>
              <w:rPr>
                <w:rFonts w:eastAsia="Times New Roman"/>
                <w:b/>
                <w:color w:val="000000"/>
                <w:sz w:val="16"/>
                <w:szCs w:val="16"/>
                <w:lang w:eastAsia="ca-ES"/>
              </w:rPr>
              <w:t>139.1</w:t>
            </w:r>
          </w:p>
        </w:tc>
        <w:tc>
          <w:tcPr>
            <w:tcW w:w="431" w:type="pct"/>
            <w:vAlign w:val="center"/>
          </w:tcPr>
          <w:p w14:paraId="42827D4C" w14:textId="774ABECB" w:rsidR="00E8762C" w:rsidRPr="00324C5D" w:rsidRDefault="00550142" w:rsidP="00E8762C">
            <w:pPr>
              <w:pStyle w:val="AONormal"/>
              <w:tabs>
                <w:tab w:val="decimal" w:pos="301"/>
              </w:tabs>
              <w:spacing w:before="20" w:line="240" w:lineRule="auto"/>
              <w:rPr>
                <w:b/>
                <w:sz w:val="20"/>
                <w:szCs w:val="20"/>
              </w:rPr>
            </w:pPr>
            <w:r>
              <w:rPr>
                <w:rFonts w:eastAsia="Times New Roman"/>
                <w:b/>
                <w:color w:val="000000"/>
                <w:sz w:val="16"/>
                <w:szCs w:val="16"/>
                <w:lang w:eastAsia="ca-ES"/>
              </w:rPr>
              <w:t>37.90%</w:t>
            </w:r>
          </w:p>
        </w:tc>
        <w:tc>
          <w:tcPr>
            <w:tcW w:w="776" w:type="pct"/>
            <w:vAlign w:val="center"/>
          </w:tcPr>
          <w:p w14:paraId="230DB55C" w14:textId="0666A219" w:rsidR="00E8762C" w:rsidRPr="00324C5D" w:rsidRDefault="00550142" w:rsidP="00E8762C">
            <w:pPr>
              <w:pStyle w:val="AONormal"/>
              <w:tabs>
                <w:tab w:val="decimal" w:pos="301"/>
              </w:tabs>
              <w:spacing w:before="20" w:line="240" w:lineRule="auto"/>
              <w:rPr>
                <w:b/>
                <w:sz w:val="20"/>
                <w:szCs w:val="20"/>
              </w:rPr>
            </w:pPr>
            <w:r>
              <w:rPr>
                <w:rFonts w:eastAsia="Times New Roman"/>
                <w:b/>
                <w:color w:val="000000"/>
                <w:sz w:val="16"/>
                <w:szCs w:val="16"/>
                <w:lang w:eastAsia="ca-ES"/>
              </w:rPr>
              <w:t>34.04%</w:t>
            </w:r>
          </w:p>
        </w:tc>
      </w:tr>
      <w:tr w:rsidR="00E8762C" w:rsidRPr="00324C5D" w14:paraId="5EACB561" w14:textId="77777777" w:rsidTr="00005410">
        <w:tc>
          <w:tcPr>
            <w:tcW w:w="1478" w:type="pct"/>
            <w:vAlign w:val="bottom"/>
          </w:tcPr>
          <w:p w14:paraId="16F87469" w14:textId="77777777" w:rsidR="00E8762C" w:rsidRPr="00324C5D" w:rsidRDefault="00E8762C" w:rsidP="00E8762C">
            <w:pPr>
              <w:pStyle w:val="AONormal"/>
              <w:tabs>
                <w:tab w:val="right" w:leader="dot" w:pos="2304"/>
              </w:tabs>
              <w:spacing w:before="20" w:line="240" w:lineRule="auto"/>
              <w:rPr>
                <w:b/>
                <w:sz w:val="20"/>
                <w:szCs w:val="20"/>
              </w:rPr>
            </w:pPr>
            <w:r w:rsidRPr="00324C5D">
              <w:rPr>
                <w:b/>
                <w:sz w:val="20"/>
                <w:szCs w:val="20"/>
              </w:rPr>
              <w:t>% GDP</w:t>
            </w:r>
            <w:r w:rsidRPr="00324C5D">
              <w:rPr>
                <w:b/>
                <w:sz w:val="20"/>
                <w:szCs w:val="20"/>
              </w:rPr>
              <w:tab/>
            </w:r>
          </w:p>
        </w:tc>
        <w:tc>
          <w:tcPr>
            <w:tcW w:w="477" w:type="pct"/>
            <w:vAlign w:val="center"/>
          </w:tcPr>
          <w:p w14:paraId="5496AC32" w14:textId="01F42F8E" w:rsidR="00E8762C" w:rsidRPr="00324C5D" w:rsidRDefault="003F74E1" w:rsidP="00E8762C">
            <w:pPr>
              <w:pStyle w:val="AONormal"/>
              <w:tabs>
                <w:tab w:val="decimal" w:pos="301"/>
              </w:tabs>
              <w:spacing w:before="20" w:line="240" w:lineRule="auto"/>
              <w:rPr>
                <w:b/>
                <w:sz w:val="20"/>
                <w:szCs w:val="20"/>
              </w:rPr>
            </w:pPr>
            <w:r>
              <w:rPr>
                <w:rFonts w:eastAsia="Times New Roman"/>
                <w:b/>
                <w:color w:val="000000"/>
                <w:sz w:val="16"/>
                <w:szCs w:val="16"/>
                <w:lang w:eastAsia="ca-ES"/>
              </w:rPr>
              <w:t>4.85%</w:t>
            </w:r>
          </w:p>
        </w:tc>
        <w:tc>
          <w:tcPr>
            <w:tcW w:w="477" w:type="pct"/>
            <w:vAlign w:val="center"/>
          </w:tcPr>
          <w:p w14:paraId="3358E204" w14:textId="136C15CA" w:rsidR="00E8762C" w:rsidRPr="00324C5D" w:rsidRDefault="00550142" w:rsidP="00E8762C">
            <w:pPr>
              <w:pStyle w:val="AONormal"/>
              <w:tabs>
                <w:tab w:val="decimal" w:pos="301"/>
              </w:tabs>
              <w:spacing w:before="20" w:line="240" w:lineRule="auto"/>
              <w:rPr>
                <w:b/>
                <w:sz w:val="20"/>
                <w:szCs w:val="20"/>
              </w:rPr>
            </w:pPr>
            <w:r>
              <w:rPr>
                <w:rFonts w:eastAsia="Times New Roman"/>
                <w:b/>
                <w:color w:val="000000"/>
                <w:sz w:val="16"/>
                <w:szCs w:val="16"/>
                <w:lang w:eastAsia="ca-ES"/>
              </w:rPr>
              <w:t>2.15%</w:t>
            </w:r>
          </w:p>
        </w:tc>
        <w:tc>
          <w:tcPr>
            <w:tcW w:w="758" w:type="pct"/>
            <w:vAlign w:val="center"/>
          </w:tcPr>
          <w:p w14:paraId="73E383D9" w14:textId="11F45337" w:rsidR="00E8762C" w:rsidRPr="00324C5D" w:rsidRDefault="00550142" w:rsidP="00E8762C">
            <w:pPr>
              <w:pStyle w:val="AONormal"/>
              <w:tabs>
                <w:tab w:val="decimal" w:pos="301"/>
              </w:tabs>
              <w:spacing w:before="20" w:line="240" w:lineRule="auto"/>
              <w:rPr>
                <w:b/>
                <w:sz w:val="20"/>
                <w:szCs w:val="20"/>
              </w:rPr>
            </w:pPr>
            <w:r>
              <w:rPr>
                <w:rFonts w:eastAsia="Times New Roman"/>
                <w:b/>
                <w:color w:val="000000"/>
                <w:sz w:val="16"/>
                <w:szCs w:val="16"/>
                <w:lang w:eastAsia="ca-ES"/>
              </w:rPr>
              <w:t>2.78%</w:t>
            </w:r>
          </w:p>
        </w:tc>
        <w:tc>
          <w:tcPr>
            <w:tcW w:w="603" w:type="pct"/>
            <w:vAlign w:val="center"/>
          </w:tcPr>
          <w:p w14:paraId="7A461836" w14:textId="77AFAEBD" w:rsidR="00E8762C" w:rsidRPr="00324C5D" w:rsidRDefault="00550142" w:rsidP="00E8762C">
            <w:pPr>
              <w:pStyle w:val="AONormal"/>
              <w:tabs>
                <w:tab w:val="decimal" w:pos="301"/>
              </w:tabs>
              <w:spacing w:before="20" w:line="240" w:lineRule="auto"/>
              <w:rPr>
                <w:b/>
                <w:sz w:val="20"/>
                <w:szCs w:val="20"/>
              </w:rPr>
            </w:pPr>
            <w:r>
              <w:rPr>
                <w:rFonts w:eastAsia="Times New Roman"/>
                <w:b/>
                <w:color w:val="000000"/>
                <w:sz w:val="16"/>
                <w:szCs w:val="16"/>
                <w:lang w:eastAsia="ca-ES"/>
              </w:rPr>
              <w:t>3.49%</w:t>
            </w:r>
          </w:p>
        </w:tc>
        <w:tc>
          <w:tcPr>
            <w:tcW w:w="431" w:type="pct"/>
            <w:vAlign w:val="center"/>
          </w:tcPr>
          <w:p w14:paraId="6E1BBD89" w14:textId="729D8B93" w:rsidR="00E8762C" w:rsidRPr="00324C5D" w:rsidRDefault="00550142" w:rsidP="00E8762C">
            <w:pPr>
              <w:pStyle w:val="AONormal"/>
              <w:tabs>
                <w:tab w:val="decimal" w:pos="301"/>
              </w:tabs>
              <w:spacing w:before="20" w:line="240" w:lineRule="auto"/>
              <w:rPr>
                <w:b/>
                <w:sz w:val="20"/>
                <w:szCs w:val="20"/>
              </w:rPr>
            </w:pPr>
            <w:r>
              <w:rPr>
                <w:b/>
                <w:color w:val="000000"/>
                <w:sz w:val="16"/>
              </w:rPr>
              <w:t>+0.6pp</w:t>
            </w:r>
          </w:p>
        </w:tc>
        <w:tc>
          <w:tcPr>
            <w:tcW w:w="776" w:type="pct"/>
            <w:vAlign w:val="center"/>
          </w:tcPr>
          <w:p w14:paraId="39431C98" w14:textId="21007633" w:rsidR="00E8762C" w:rsidRPr="00324C5D" w:rsidRDefault="00550142" w:rsidP="00E8762C">
            <w:pPr>
              <w:pStyle w:val="AONormal"/>
              <w:tabs>
                <w:tab w:val="decimal" w:pos="301"/>
              </w:tabs>
              <w:spacing w:before="20" w:line="240" w:lineRule="auto"/>
              <w:rPr>
                <w:b/>
                <w:sz w:val="20"/>
                <w:szCs w:val="20"/>
              </w:rPr>
            </w:pPr>
            <w:r>
              <w:rPr>
                <w:rFonts w:eastAsia="Times New Roman"/>
                <w:b/>
                <w:color w:val="000000"/>
                <w:sz w:val="16"/>
                <w:szCs w:val="16"/>
                <w:lang w:eastAsia="ca-ES"/>
              </w:rPr>
              <w:t>+0.7pp</w:t>
            </w:r>
          </w:p>
        </w:tc>
      </w:tr>
    </w:tbl>
    <w:p w14:paraId="208E7CB5" w14:textId="2AA6C5AA" w:rsidR="00F95D22" w:rsidRPr="0085022A" w:rsidRDefault="00F95D22" w:rsidP="00D12271">
      <w:pPr>
        <w:pStyle w:val="AOHead2"/>
        <w:tabs>
          <w:tab w:val="clear" w:pos="720"/>
        </w:tabs>
        <w:spacing w:before="120" w:after="120" w:line="26" w:lineRule="atLeast"/>
        <w:rPr>
          <w:sz w:val="20"/>
          <w:szCs w:val="20"/>
        </w:rPr>
      </w:pPr>
    </w:p>
    <w:p w14:paraId="2C948F32" w14:textId="344B0558" w:rsidR="00F95D22" w:rsidRPr="0085022A" w:rsidRDefault="00F95D22" w:rsidP="00E03EE2">
      <w:pPr>
        <w:pStyle w:val="AOHead2"/>
        <w:tabs>
          <w:tab w:val="clear" w:pos="720"/>
        </w:tabs>
        <w:spacing w:before="120" w:after="120" w:line="26" w:lineRule="atLeast"/>
        <w:rPr>
          <w:sz w:val="20"/>
          <w:szCs w:val="20"/>
        </w:rPr>
      </w:pPr>
      <w:r w:rsidRPr="00D12271">
        <w:rPr>
          <w:sz w:val="20"/>
          <w:szCs w:val="20"/>
        </w:rPr>
        <w:t>The Principality of Andorra Assets</w:t>
      </w:r>
      <w:r w:rsidR="00D12271" w:rsidRPr="00D12271">
        <w:rPr>
          <w:sz w:val="20"/>
          <w:szCs w:val="20"/>
        </w:rPr>
        <w:t xml:space="preserve"> </w:t>
      </w:r>
    </w:p>
    <w:p w14:paraId="5A4633B3" w14:textId="2D161C41" w:rsidR="00F95D22" w:rsidRPr="00615C04" w:rsidRDefault="001009CA" w:rsidP="00E03EE2">
      <w:pPr>
        <w:pStyle w:val="AOHead3"/>
        <w:tabs>
          <w:tab w:val="clear" w:pos="1440"/>
        </w:tabs>
        <w:spacing w:before="120" w:after="120" w:line="26" w:lineRule="atLeast"/>
        <w:ind w:left="0" w:firstLine="0"/>
        <w:rPr>
          <w:b/>
          <w:i/>
          <w:sz w:val="20"/>
          <w:szCs w:val="20"/>
        </w:rPr>
      </w:pPr>
      <w:r w:rsidRPr="00615C04">
        <w:rPr>
          <w:b/>
          <w:i/>
          <w:sz w:val="20"/>
          <w:szCs w:val="20"/>
        </w:rPr>
        <w:t>(Million euros)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58" w:type="dxa"/>
          <w:right w:w="58" w:type="dxa"/>
        </w:tblCellMar>
        <w:tblLook w:val="04A0" w:firstRow="1" w:lastRow="0" w:firstColumn="1" w:lastColumn="0" w:noHBand="0" w:noVBand="1"/>
      </w:tblPr>
      <w:tblGrid>
        <w:gridCol w:w="2754"/>
        <w:gridCol w:w="848"/>
        <w:gridCol w:w="848"/>
        <w:gridCol w:w="848"/>
        <w:gridCol w:w="849"/>
        <w:gridCol w:w="819"/>
        <w:gridCol w:w="810"/>
      </w:tblGrid>
      <w:tr w:rsidR="000A4E55" w:rsidRPr="00615C04" w14:paraId="1BDF1E49" w14:textId="77777777" w:rsidTr="00377B61">
        <w:tc>
          <w:tcPr>
            <w:tcW w:w="2754" w:type="dxa"/>
            <w:vAlign w:val="bottom"/>
          </w:tcPr>
          <w:p w14:paraId="0D0647C9" w14:textId="77777777" w:rsidR="000A4E55" w:rsidRPr="00615C04" w:rsidRDefault="000A4E55" w:rsidP="000A4E55">
            <w:pPr>
              <w:pStyle w:val="AONormal"/>
              <w:pBdr>
                <w:bottom w:val="single" w:sz="4" w:space="1" w:color="auto"/>
              </w:pBdr>
              <w:spacing w:before="20" w:line="240" w:lineRule="auto"/>
              <w:rPr>
                <w:b/>
                <w:sz w:val="20"/>
                <w:szCs w:val="20"/>
              </w:rPr>
            </w:pPr>
            <w:r w:rsidRPr="00615C04">
              <w:rPr>
                <w:b/>
                <w:sz w:val="20"/>
                <w:szCs w:val="20"/>
              </w:rPr>
              <w:t>Public Sector Assets</w:t>
            </w:r>
          </w:p>
        </w:tc>
        <w:tc>
          <w:tcPr>
            <w:tcW w:w="848" w:type="dxa"/>
            <w:vAlign w:val="center"/>
          </w:tcPr>
          <w:p w14:paraId="44FC9FBE" w14:textId="1110614A" w:rsidR="000A4E55" w:rsidRPr="000A4E55" w:rsidRDefault="000A4E55" w:rsidP="000A4E55">
            <w:pPr>
              <w:pStyle w:val="AONormal"/>
              <w:pBdr>
                <w:bottom w:val="single" w:sz="4" w:space="1" w:color="auto"/>
              </w:pBdr>
              <w:spacing w:before="20" w:line="240" w:lineRule="auto"/>
              <w:jc w:val="center"/>
              <w:rPr>
                <w:b/>
                <w:sz w:val="20"/>
                <w:szCs w:val="20"/>
              </w:rPr>
            </w:pPr>
            <w:r w:rsidRPr="000A4E55">
              <w:rPr>
                <w:rFonts w:eastAsia="Times New Roman"/>
                <w:b/>
                <w:bCs/>
                <w:color w:val="000000"/>
                <w:sz w:val="20"/>
                <w:szCs w:val="20"/>
                <w:lang w:eastAsia="ca-ES"/>
              </w:rPr>
              <w:t>2022</w:t>
            </w:r>
          </w:p>
        </w:tc>
        <w:tc>
          <w:tcPr>
            <w:tcW w:w="848" w:type="dxa"/>
            <w:vAlign w:val="center"/>
          </w:tcPr>
          <w:p w14:paraId="2A891EEE" w14:textId="55FDB40F" w:rsidR="000A4E55" w:rsidRPr="000A4E55" w:rsidRDefault="000A4E55" w:rsidP="000A4E55">
            <w:pPr>
              <w:pStyle w:val="AONormal"/>
              <w:pBdr>
                <w:bottom w:val="single" w:sz="4" w:space="1" w:color="auto"/>
              </w:pBdr>
              <w:spacing w:before="20" w:line="240" w:lineRule="auto"/>
              <w:jc w:val="center"/>
              <w:rPr>
                <w:b/>
                <w:sz w:val="20"/>
                <w:szCs w:val="20"/>
              </w:rPr>
            </w:pPr>
            <w:r w:rsidRPr="000A4E55">
              <w:rPr>
                <w:b/>
                <w:color w:val="000000"/>
                <w:sz w:val="20"/>
                <w:szCs w:val="20"/>
              </w:rPr>
              <w:t>2023</w:t>
            </w:r>
          </w:p>
        </w:tc>
        <w:tc>
          <w:tcPr>
            <w:tcW w:w="848" w:type="dxa"/>
            <w:vAlign w:val="center"/>
          </w:tcPr>
          <w:p w14:paraId="6974614E" w14:textId="4EC46A7F" w:rsidR="000A4E55" w:rsidRPr="000A4E55" w:rsidRDefault="000A4E55" w:rsidP="000A4E55">
            <w:pPr>
              <w:pStyle w:val="AONormal"/>
              <w:pBdr>
                <w:bottom w:val="single" w:sz="4" w:space="1" w:color="auto"/>
              </w:pBdr>
              <w:spacing w:before="20" w:line="240" w:lineRule="auto"/>
              <w:jc w:val="center"/>
              <w:rPr>
                <w:b/>
                <w:sz w:val="20"/>
                <w:szCs w:val="20"/>
              </w:rPr>
            </w:pPr>
            <w:r w:rsidRPr="000A4E55">
              <w:rPr>
                <w:b/>
                <w:color w:val="000000"/>
                <w:sz w:val="20"/>
                <w:szCs w:val="20"/>
              </w:rPr>
              <w:t>2024</w:t>
            </w:r>
          </w:p>
        </w:tc>
        <w:tc>
          <w:tcPr>
            <w:tcW w:w="849" w:type="dxa"/>
            <w:vAlign w:val="center"/>
          </w:tcPr>
          <w:p w14:paraId="30C5ED2A" w14:textId="24CB26BF" w:rsidR="000A4E55" w:rsidRPr="000A4E55" w:rsidRDefault="000A4E55" w:rsidP="000A4E55">
            <w:pPr>
              <w:pStyle w:val="AONormal"/>
              <w:pBdr>
                <w:bottom w:val="single" w:sz="4" w:space="1" w:color="auto"/>
              </w:pBdr>
              <w:spacing w:before="20" w:line="240" w:lineRule="auto"/>
              <w:jc w:val="center"/>
              <w:rPr>
                <w:b/>
                <w:sz w:val="20"/>
                <w:szCs w:val="20"/>
              </w:rPr>
            </w:pPr>
            <w:r w:rsidRPr="000A4E55">
              <w:rPr>
                <w:rFonts w:eastAsia="Times New Roman"/>
                <w:b/>
                <w:bCs/>
                <w:color w:val="000000"/>
                <w:sz w:val="20"/>
                <w:szCs w:val="20"/>
                <w:lang w:eastAsia="ca-ES"/>
              </w:rPr>
              <w:t>2025</w:t>
            </w:r>
          </w:p>
        </w:tc>
        <w:tc>
          <w:tcPr>
            <w:tcW w:w="819" w:type="dxa"/>
            <w:vAlign w:val="center"/>
          </w:tcPr>
          <w:p w14:paraId="34283974" w14:textId="57F38187" w:rsidR="000A4E55" w:rsidRPr="000A4E55" w:rsidRDefault="000A4E55" w:rsidP="000A4E55">
            <w:pPr>
              <w:pStyle w:val="AONormal"/>
              <w:pBdr>
                <w:bottom w:val="single" w:sz="4" w:space="1" w:color="auto"/>
              </w:pBdr>
              <w:spacing w:before="20" w:line="240" w:lineRule="auto"/>
              <w:jc w:val="center"/>
              <w:rPr>
                <w:b/>
                <w:sz w:val="20"/>
                <w:szCs w:val="20"/>
              </w:rPr>
            </w:pPr>
            <w:r w:rsidRPr="000A4E55">
              <w:rPr>
                <w:rFonts w:eastAsia="Times New Roman"/>
                <w:b/>
                <w:bCs/>
                <w:color w:val="000000"/>
                <w:sz w:val="20"/>
                <w:szCs w:val="20"/>
                <w:lang w:eastAsia="ca-ES"/>
              </w:rPr>
              <w:t>2024/23</w:t>
            </w:r>
          </w:p>
        </w:tc>
        <w:tc>
          <w:tcPr>
            <w:tcW w:w="810" w:type="dxa"/>
            <w:vAlign w:val="center"/>
          </w:tcPr>
          <w:p w14:paraId="0630DEC7" w14:textId="750800B5" w:rsidR="000A4E55" w:rsidRPr="000A4E55" w:rsidRDefault="000A4E55" w:rsidP="000A4E55">
            <w:pPr>
              <w:pStyle w:val="AONormal"/>
              <w:pBdr>
                <w:bottom w:val="single" w:sz="4" w:space="1" w:color="auto"/>
              </w:pBdr>
              <w:spacing w:before="20" w:line="240" w:lineRule="auto"/>
              <w:jc w:val="center"/>
              <w:rPr>
                <w:b/>
                <w:sz w:val="20"/>
                <w:szCs w:val="20"/>
              </w:rPr>
            </w:pPr>
            <w:r w:rsidRPr="000A4E55">
              <w:rPr>
                <w:rFonts w:eastAsia="Times New Roman"/>
                <w:b/>
                <w:bCs/>
                <w:color w:val="000000"/>
                <w:sz w:val="20"/>
                <w:szCs w:val="20"/>
                <w:lang w:eastAsia="ca-ES"/>
              </w:rPr>
              <w:t>2025/24</w:t>
            </w:r>
          </w:p>
        </w:tc>
      </w:tr>
      <w:tr w:rsidR="000A4E55" w:rsidRPr="00615C04" w14:paraId="3381CF95" w14:textId="77777777" w:rsidTr="00377B61">
        <w:tc>
          <w:tcPr>
            <w:tcW w:w="2754" w:type="dxa"/>
            <w:vAlign w:val="bottom"/>
          </w:tcPr>
          <w:p w14:paraId="59998D84" w14:textId="77777777" w:rsidR="000A4E55" w:rsidRPr="00615C04" w:rsidRDefault="000A4E55" w:rsidP="000A4E55">
            <w:pPr>
              <w:pStyle w:val="AONormal"/>
              <w:tabs>
                <w:tab w:val="right" w:leader="dot" w:pos="2592"/>
              </w:tabs>
              <w:spacing w:before="20" w:line="240" w:lineRule="auto"/>
              <w:rPr>
                <w:color w:val="000000"/>
                <w:sz w:val="20"/>
                <w:szCs w:val="20"/>
              </w:rPr>
            </w:pPr>
            <w:r w:rsidRPr="00615C04">
              <w:rPr>
                <w:color w:val="000000"/>
                <w:sz w:val="20"/>
                <w:szCs w:val="20"/>
              </w:rPr>
              <w:t>Central Government</w:t>
            </w:r>
            <w:r w:rsidRPr="00615C04">
              <w:rPr>
                <w:color w:val="000000"/>
                <w:sz w:val="20"/>
                <w:szCs w:val="20"/>
              </w:rPr>
              <w:tab/>
            </w:r>
          </w:p>
        </w:tc>
        <w:tc>
          <w:tcPr>
            <w:tcW w:w="848" w:type="dxa"/>
            <w:vAlign w:val="center"/>
          </w:tcPr>
          <w:p w14:paraId="72D6E73A" w14:textId="36CC812A" w:rsidR="000A4E55" w:rsidRPr="000A4E55" w:rsidRDefault="000A4E55" w:rsidP="000A4E55">
            <w:pPr>
              <w:pStyle w:val="AONormal"/>
              <w:tabs>
                <w:tab w:val="decimal" w:pos="521"/>
              </w:tabs>
              <w:spacing w:before="20" w:line="240" w:lineRule="auto"/>
              <w:rPr>
                <w:color w:val="000000"/>
                <w:sz w:val="20"/>
                <w:szCs w:val="20"/>
              </w:rPr>
            </w:pPr>
            <w:r w:rsidRPr="000A4E55">
              <w:rPr>
                <w:color w:val="000000"/>
                <w:sz w:val="20"/>
                <w:szCs w:val="20"/>
              </w:rPr>
              <w:t>1</w:t>
            </w:r>
            <w:r w:rsidRPr="000A4E55">
              <w:rPr>
                <w:rFonts w:eastAsia="Times New Roman"/>
                <w:color w:val="000000"/>
                <w:sz w:val="20"/>
                <w:szCs w:val="20"/>
                <w:lang w:eastAsia="ca-ES"/>
              </w:rPr>
              <w:t>,</w:t>
            </w:r>
            <w:r w:rsidRPr="000A4E55">
              <w:rPr>
                <w:rFonts w:eastAsia="Times New Roman"/>
                <w:sz w:val="20"/>
                <w:szCs w:val="20"/>
                <w:lang w:eastAsia="ca-ES"/>
              </w:rPr>
              <w:t>381.</w:t>
            </w:r>
            <w:r w:rsidRPr="000A4E55">
              <w:rPr>
                <w:rFonts w:eastAsia="Times New Roman"/>
                <w:color w:val="000000"/>
                <w:sz w:val="20"/>
                <w:szCs w:val="20"/>
                <w:lang w:eastAsia="ca-ES"/>
              </w:rPr>
              <w:t>62</w:t>
            </w:r>
          </w:p>
        </w:tc>
        <w:tc>
          <w:tcPr>
            <w:tcW w:w="848" w:type="dxa"/>
            <w:vAlign w:val="center"/>
          </w:tcPr>
          <w:p w14:paraId="397199F3" w14:textId="09C165B7" w:rsidR="000A4E55" w:rsidRPr="000A4E55" w:rsidRDefault="000A4E55" w:rsidP="000A4E55">
            <w:pPr>
              <w:pStyle w:val="AONormal"/>
              <w:tabs>
                <w:tab w:val="decimal" w:pos="521"/>
              </w:tabs>
              <w:spacing w:before="20" w:line="240" w:lineRule="auto"/>
              <w:rPr>
                <w:color w:val="000000"/>
                <w:sz w:val="20"/>
                <w:szCs w:val="20"/>
              </w:rPr>
            </w:pPr>
            <w:r w:rsidRPr="000A4E55">
              <w:rPr>
                <w:color w:val="000000"/>
                <w:sz w:val="20"/>
                <w:szCs w:val="20"/>
              </w:rPr>
              <w:t>1</w:t>
            </w:r>
            <w:r w:rsidRPr="000A4E55">
              <w:rPr>
                <w:rFonts w:eastAsia="Times New Roman"/>
                <w:color w:val="000000"/>
                <w:sz w:val="20"/>
                <w:szCs w:val="20"/>
                <w:lang w:eastAsia="ca-ES"/>
              </w:rPr>
              <w:t>,</w:t>
            </w:r>
            <w:r w:rsidRPr="000A4E55">
              <w:rPr>
                <w:rFonts w:eastAsia="Times New Roman"/>
                <w:sz w:val="20"/>
                <w:szCs w:val="20"/>
                <w:lang w:eastAsia="ca-ES"/>
              </w:rPr>
              <w:t>359.</w:t>
            </w:r>
            <w:r w:rsidRPr="000A4E55">
              <w:rPr>
                <w:rFonts w:eastAsia="Times New Roman"/>
                <w:color w:val="000000"/>
                <w:sz w:val="20"/>
                <w:szCs w:val="20"/>
                <w:lang w:eastAsia="ca-ES"/>
              </w:rPr>
              <w:t>23</w:t>
            </w:r>
          </w:p>
        </w:tc>
        <w:tc>
          <w:tcPr>
            <w:tcW w:w="848" w:type="dxa"/>
            <w:vAlign w:val="center"/>
          </w:tcPr>
          <w:p w14:paraId="562BDF1C" w14:textId="37A005FF" w:rsidR="000A4E55" w:rsidRPr="000A4E55" w:rsidRDefault="000A4E55" w:rsidP="000A4E55">
            <w:pPr>
              <w:pStyle w:val="AONormal"/>
              <w:tabs>
                <w:tab w:val="decimal" w:pos="521"/>
              </w:tabs>
              <w:spacing w:before="20" w:line="240" w:lineRule="auto"/>
              <w:rPr>
                <w:color w:val="000000"/>
                <w:sz w:val="20"/>
                <w:szCs w:val="20"/>
              </w:rPr>
            </w:pPr>
            <w:r w:rsidRPr="000A4E55">
              <w:rPr>
                <w:color w:val="000000"/>
                <w:sz w:val="20"/>
                <w:szCs w:val="20"/>
              </w:rPr>
              <w:t>1</w:t>
            </w:r>
            <w:r w:rsidRPr="000A4E55">
              <w:rPr>
                <w:rFonts w:eastAsia="Times New Roman"/>
                <w:color w:val="000000"/>
                <w:sz w:val="20"/>
                <w:szCs w:val="20"/>
                <w:lang w:eastAsia="ca-ES"/>
              </w:rPr>
              <w:t>,440.06</w:t>
            </w:r>
          </w:p>
        </w:tc>
        <w:tc>
          <w:tcPr>
            <w:tcW w:w="849" w:type="dxa"/>
            <w:vAlign w:val="center"/>
          </w:tcPr>
          <w:p w14:paraId="6C1B1B39" w14:textId="1CAE7381" w:rsidR="000A4E55" w:rsidRPr="000A4E55" w:rsidRDefault="000A4E55" w:rsidP="000A4E55">
            <w:pPr>
              <w:pStyle w:val="AONormal"/>
              <w:tabs>
                <w:tab w:val="decimal" w:pos="521"/>
              </w:tabs>
              <w:spacing w:before="20" w:line="240" w:lineRule="auto"/>
              <w:rPr>
                <w:color w:val="000000"/>
                <w:sz w:val="20"/>
                <w:szCs w:val="20"/>
              </w:rPr>
            </w:pPr>
            <w:r w:rsidRPr="000A4E55">
              <w:rPr>
                <w:color w:val="000000"/>
                <w:sz w:val="20"/>
                <w:szCs w:val="20"/>
              </w:rPr>
              <w:t>1</w:t>
            </w:r>
            <w:r w:rsidRPr="000A4E55">
              <w:rPr>
                <w:rFonts w:eastAsia="Times New Roman"/>
                <w:color w:val="000000"/>
                <w:sz w:val="20"/>
                <w:szCs w:val="20"/>
                <w:lang w:eastAsia="ca-ES"/>
              </w:rPr>
              <w:t>,631.63</w:t>
            </w:r>
          </w:p>
        </w:tc>
        <w:tc>
          <w:tcPr>
            <w:tcW w:w="819" w:type="dxa"/>
            <w:vAlign w:val="center"/>
          </w:tcPr>
          <w:p w14:paraId="66F042AE" w14:textId="544D6875" w:rsidR="000A4E55" w:rsidRPr="000A4E55" w:rsidRDefault="000A4E55" w:rsidP="000A4E55">
            <w:pPr>
              <w:pStyle w:val="AONormal"/>
              <w:tabs>
                <w:tab w:val="decimal" w:pos="388"/>
              </w:tabs>
              <w:spacing w:before="20" w:line="240" w:lineRule="auto"/>
              <w:rPr>
                <w:color w:val="000000"/>
                <w:sz w:val="20"/>
                <w:szCs w:val="20"/>
              </w:rPr>
            </w:pPr>
            <w:r w:rsidRPr="000A4E55">
              <w:rPr>
                <w:rFonts w:eastAsia="Times New Roman"/>
                <w:color w:val="000000"/>
                <w:sz w:val="20"/>
                <w:szCs w:val="20"/>
                <w:lang w:eastAsia="ca-ES"/>
              </w:rPr>
              <w:t>5</w:t>
            </w:r>
            <w:r w:rsidRPr="000A4E55">
              <w:rPr>
                <w:rFonts w:eastAsia="Times New Roman"/>
                <w:sz w:val="20"/>
                <w:szCs w:val="20"/>
                <w:lang w:eastAsia="ca-ES"/>
              </w:rPr>
              <w:t>.</w:t>
            </w:r>
            <w:r w:rsidRPr="000A4E55">
              <w:rPr>
                <w:rFonts w:eastAsia="Times New Roman"/>
                <w:color w:val="000000"/>
                <w:sz w:val="20"/>
                <w:szCs w:val="20"/>
                <w:lang w:eastAsia="ca-ES"/>
              </w:rPr>
              <w:t>95</w:t>
            </w:r>
            <w:r w:rsidRPr="000A4E55">
              <w:rPr>
                <w:color w:val="000000"/>
                <w:sz w:val="20"/>
                <w:szCs w:val="20"/>
              </w:rPr>
              <w:t>%</w:t>
            </w:r>
          </w:p>
        </w:tc>
        <w:tc>
          <w:tcPr>
            <w:tcW w:w="810" w:type="dxa"/>
            <w:vAlign w:val="center"/>
          </w:tcPr>
          <w:p w14:paraId="2A3AF97C" w14:textId="6724394B" w:rsidR="000A4E55" w:rsidRPr="000A4E55" w:rsidRDefault="000A4E55" w:rsidP="000A4E55">
            <w:pPr>
              <w:pStyle w:val="AONormal"/>
              <w:tabs>
                <w:tab w:val="decimal" w:pos="388"/>
              </w:tabs>
              <w:spacing w:before="20" w:line="240" w:lineRule="auto"/>
              <w:rPr>
                <w:color w:val="000000"/>
                <w:sz w:val="20"/>
                <w:szCs w:val="20"/>
              </w:rPr>
            </w:pPr>
            <w:r w:rsidRPr="000A4E55">
              <w:rPr>
                <w:rFonts w:eastAsia="Times New Roman"/>
                <w:color w:val="000000"/>
                <w:sz w:val="20"/>
                <w:szCs w:val="20"/>
                <w:lang w:eastAsia="ca-ES"/>
              </w:rPr>
              <w:t>13.30</w:t>
            </w:r>
            <w:r w:rsidRPr="000A4E55">
              <w:rPr>
                <w:color w:val="000000"/>
                <w:sz w:val="20"/>
                <w:szCs w:val="20"/>
              </w:rPr>
              <w:t>%</w:t>
            </w:r>
          </w:p>
        </w:tc>
      </w:tr>
      <w:tr w:rsidR="000A4E55" w:rsidRPr="00615C04" w14:paraId="57965AF9" w14:textId="77777777" w:rsidTr="00377B61">
        <w:tc>
          <w:tcPr>
            <w:tcW w:w="2754" w:type="dxa"/>
            <w:vAlign w:val="bottom"/>
          </w:tcPr>
          <w:p w14:paraId="16055030" w14:textId="77777777" w:rsidR="000A4E55" w:rsidRPr="00615C04" w:rsidRDefault="000A4E55" w:rsidP="000A4E55">
            <w:pPr>
              <w:pStyle w:val="AONormal"/>
              <w:tabs>
                <w:tab w:val="right" w:leader="dot" w:pos="2592"/>
              </w:tabs>
              <w:spacing w:before="20" w:line="240" w:lineRule="auto"/>
              <w:rPr>
                <w:color w:val="000000"/>
                <w:sz w:val="20"/>
                <w:szCs w:val="20"/>
                <w:lang w:val="fr-FR"/>
              </w:rPr>
            </w:pPr>
            <w:r w:rsidRPr="00615C04">
              <w:rPr>
                <w:color w:val="000000"/>
                <w:sz w:val="20"/>
                <w:szCs w:val="20"/>
                <w:lang w:val="fr-FR"/>
              </w:rPr>
              <w:t>Non Market Non-Profit Institutions</w:t>
            </w:r>
            <w:r w:rsidRPr="00615C04">
              <w:rPr>
                <w:color w:val="000000"/>
                <w:sz w:val="20"/>
                <w:szCs w:val="20"/>
                <w:lang w:val="fr-FR"/>
              </w:rPr>
              <w:tab/>
            </w:r>
          </w:p>
        </w:tc>
        <w:tc>
          <w:tcPr>
            <w:tcW w:w="848" w:type="dxa"/>
            <w:vAlign w:val="center"/>
          </w:tcPr>
          <w:p w14:paraId="64E1F8BC" w14:textId="4904DF8A" w:rsidR="000A4E55" w:rsidRPr="000A4E55" w:rsidRDefault="000A4E55" w:rsidP="000A4E55">
            <w:pPr>
              <w:pStyle w:val="AONormal"/>
              <w:tabs>
                <w:tab w:val="decimal" w:pos="521"/>
              </w:tabs>
              <w:spacing w:before="20" w:line="240" w:lineRule="auto"/>
              <w:rPr>
                <w:color w:val="000000"/>
                <w:sz w:val="20"/>
                <w:szCs w:val="20"/>
              </w:rPr>
            </w:pPr>
            <w:r w:rsidRPr="000A4E55">
              <w:rPr>
                <w:rFonts w:eastAsia="Times New Roman"/>
                <w:color w:val="000000"/>
                <w:sz w:val="20"/>
                <w:szCs w:val="20"/>
                <w:lang w:eastAsia="ca-ES"/>
              </w:rPr>
              <w:t>82</w:t>
            </w:r>
            <w:r w:rsidRPr="000A4E55">
              <w:rPr>
                <w:rFonts w:eastAsia="Times New Roman"/>
                <w:sz w:val="20"/>
                <w:szCs w:val="20"/>
                <w:lang w:eastAsia="ca-ES"/>
              </w:rPr>
              <w:t>.</w:t>
            </w:r>
            <w:r w:rsidRPr="000A4E55">
              <w:rPr>
                <w:rFonts w:eastAsia="Times New Roman"/>
                <w:color w:val="000000"/>
                <w:sz w:val="20"/>
                <w:szCs w:val="20"/>
                <w:lang w:eastAsia="ca-ES"/>
              </w:rPr>
              <w:t>26</w:t>
            </w:r>
          </w:p>
        </w:tc>
        <w:tc>
          <w:tcPr>
            <w:tcW w:w="848" w:type="dxa"/>
            <w:vAlign w:val="center"/>
          </w:tcPr>
          <w:p w14:paraId="4C102015" w14:textId="4089B0FD" w:rsidR="000A4E55" w:rsidRPr="000A4E55" w:rsidRDefault="000A4E55" w:rsidP="000A4E55">
            <w:pPr>
              <w:pStyle w:val="AONormal"/>
              <w:tabs>
                <w:tab w:val="decimal" w:pos="521"/>
              </w:tabs>
              <w:spacing w:before="20" w:line="240" w:lineRule="auto"/>
              <w:rPr>
                <w:color w:val="000000"/>
                <w:sz w:val="20"/>
                <w:szCs w:val="20"/>
              </w:rPr>
            </w:pPr>
            <w:r w:rsidRPr="000A4E55">
              <w:rPr>
                <w:rFonts w:eastAsia="Times New Roman"/>
                <w:color w:val="000000"/>
                <w:sz w:val="20"/>
                <w:szCs w:val="20"/>
                <w:lang w:eastAsia="ca-ES"/>
              </w:rPr>
              <w:t>82</w:t>
            </w:r>
            <w:r w:rsidRPr="000A4E55">
              <w:rPr>
                <w:rFonts w:eastAsia="Times New Roman"/>
                <w:sz w:val="20"/>
                <w:szCs w:val="20"/>
                <w:lang w:eastAsia="ca-ES"/>
              </w:rPr>
              <w:t>.</w:t>
            </w:r>
            <w:r w:rsidRPr="000A4E55">
              <w:rPr>
                <w:rFonts w:eastAsia="Times New Roman"/>
                <w:color w:val="000000"/>
                <w:sz w:val="20"/>
                <w:szCs w:val="20"/>
                <w:lang w:eastAsia="ca-ES"/>
              </w:rPr>
              <w:t>81</w:t>
            </w:r>
          </w:p>
        </w:tc>
        <w:tc>
          <w:tcPr>
            <w:tcW w:w="848" w:type="dxa"/>
            <w:vAlign w:val="center"/>
          </w:tcPr>
          <w:p w14:paraId="21ABB307" w14:textId="291BD879" w:rsidR="000A4E55" w:rsidRPr="000A4E55" w:rsidRDefault="000A4E55" w:rsidP="000A4E55">
            <w:pPr>
              <w:pStyle w:val="AONormal"/>
              <w:tabs>
                <w:tab w:val="decimal" w:pos="521"/>
              </w:tabs>
              <w:spacing w:before="20" w:line="240" w:lineRule="auto"/>
              <w:rPr>
                <w:color w:val="000000"/>
                <w:sz w:val="20"/>
                <w:szCs w:val="20"/>
              </w:rPr>
            </w:pPr>
            <w:r w:rsidRPr="000A4E55">
              <w:rPr>
                <w:rFonts w:eastAsia="Times New Roman"/>
                <w:color w:val="000000"/>
                <w:sz w:val="20"/>
                <w:szCs w:val="20"/>
                <w:lang w:eastAsia="ca-ES"/>
              </w:rPr>
              <w:t>84.73</w:t>
            </w:r>
          </w:p>
        </w:tc>
        <w:tc>
          <w:tcPr>
            <w:tcW w:w="849" w:type="dxa"/>
            <w:vAlign w:val="center"/>
          </w:tcPr>
          <w:p w14:paraId="52FFCE83" w14:textId="0C4827AE" w:rsidR="000A4E55" w:rsidRPr="000A4E55" w:rsidRDefault="000A4E55" w:rsidP="000A4E55">
            <w:pPr>
              <w:pStyle w:val="AONormal"/>
              <w:tabs>
                <w:tab w:val="decimal" w:pos="521"/>
              </w:tabs>
              <w:spacing w:before="20" w:line="240" w:lineRule="auto"/>
              <w:rPr>
                <w:color w:val="000000"/>
                <w:sz w:val="20"/>
                <w:szCs w:val="20"/>
              </w:rPr>
            </w:pPr>
            <w:r w:rsidRPr="000A4E55">
              <w:rPr>
                <w:rFonts w:eastAsia="Times New Roman"/>
                <w:color w:val="000000"/>
                <w:sz w:val="20"/>
                <w:szCs w:val="20"/>
                <w:lang w:eastAsia="ca-ES"/>
              </w:rPr>
              <w:t>90.17</w:t>
            </w:r>
          </w:p>
        </w:tc>
        <w:tc>
          <w:tcPr>
            <w:tcW w:w="819" w:type="dxa"/>
            <w:vAlign w:val="center"/>
          </w:tcPr>
          <w:p w14:paraId="3AA24F8E" w14:textId="3E6E6374" w:rsidR="000A4E55" w:rsidRPr="000A4E55" w:rsidRDefault="000A4E55" w:rsidP="000A4E55">
            <w:pPr>
              <w:pStyle w:val="AONormal"/>
              <w:tabs>
                <w:tab w:val="decimal" w:pos="388"/>
              </w:tabs>
              <w:spacing w:before="20" w:line="240" w:lineRule="auto"/>
              <w:rPr>
                <w:color w:val="000000"/>
                <w:sz w:val="20"/>
                <w:szCs w:val="20"/>
              </w:rPr>
            </w:pPr>
            <w:r w:rsidRPr="000A4E55">
              <w:rPr>
                <w:rFonts w:eastAsia="Times New Roman"/>
                <w:color w:val="000000"/>
                <w:sz w:val="20"/>
                <w:szCs w:val="20"/>
                <w:lang w:eastAsia="ca-ES"/>
              </w:rPr>
              <w:t>2</w:t>
            </w:r>
            <w:r w:rsidRPr="000A4E55">
              <w:rPr>
                <w:rFonts w:eastAsia="Times New Roman"/>
                <w:sz w:val="20"/>
                <w:szCs w:val="20"/>
                <w:lang w:eastAsia="ca-ES"/>
              </w:rPr>
              <w:t>.</w:t>
            </w:r>
            <w:r w:rsidRPr="000A4E55">
              <w:rPr>
                <w:rFonts w:eastAsia="Times New Roman"/>
                <w:color w:val="000000"/>
                <w:sz w:val="20"/>
                <w:szCs w:val="20"/>
                <w:lang w:eastAsia="ca-ES"/>
              </w:rPr>
              <w:t>32</w:t>
            </w:r>
            <w:r w:rsidRPr="000A4E55">
              <w:rPr>
                <w:color w:val="000000"/>
                <w:sz w:val="20"/>
                <w:szCs w:val="20"/>
              </w:rPr>
              <w:t>%</w:t>
            </w:r>
          </w:p>
        </w:tc>
        <w:tc>
          <w:tcPr>
            <w:tcW w:w="810" w:type="dxa"/>
            <w:vAlign w:val="center"/>
          </w:tcPr>
          <w:p w14:paraId="7FD2DDDD" w14:textId="4F6B3E9E" w:rsidR="000A4E55" w:rsidRPr="000A4E55" w:rsidRDefault="000A4E55" w:rsidP="000A4E55">
            <w:pPr>
              <w:pStyle w:val="AONormal"/>
              <w:tabs>
                <w:tab w:val="decimal" w:pos="388"/>
              </w:tabs>
              <w:spacing w:before="20" w:line="240" w:lineRule="auto"/>
              <w:rPr>
                <w:color w:val="000000"/>
                <w:sz w:val="20"/>
                <w:szCs w:val="20"/>
              </w:rPr>
            </w:pPr>
            <w:r w:rsidRPr="000A4E55">
              <w:rPr>
                <w:rFonts w:eastAsia="Times New Roman"/>
                <w:color w:val="000000"/>
                <w:sz w:val="20"/>
                <w:szCs w:val="20"/>
                <w:lang w:eastAsia="ca-ES"/>
              </w:rPr>
              <w:t>6.42</w:t>
            </w:r>
            <w:r w:rsidRPr="000A4E55">
              <w:rPr>
                <w:color w:val="000000"/>
                <w:sz w:val="20"/>
                <w:szCs w:val="20"/>
              </w:rPr>
              <w:t>%</w:t>
            </w:r>
          </w:p>
        </w:tc>
      </w:tr>
      <w:tr w:rsidR="000A4E55" w:rsidRPr="00615C04" w14:paraId="23CE69CE" w14:textId="77777777" w:rsidTr="00377B61">
        <w:tc>
          <w:tcPr>
            <w:tcW w:w="2754" w:type="dxa"/>
            <w:vAlign w:val="bottom"/>
          </w:tcPr>
          <w:p w14:paraId="3E2CEDAE" w14:textId="77777777" w:rsidR="000A4E55" w:rsidRPr="00615C04" w:rsidRDefault="000A4E55" w:rsidP="000A4E55">
            <w:pPr>
              <w:pStyle w:val="AONormal"/>
              <w:tabs>
                <w:tab w:val="right" w:leader="dot" w:pos="2592"/>
              </w:tabs>
              <w:spacing w:before="20" w:line="240" w:lineRule="auto"/>
              <w:rPr>
                <w:color w:val="000000"/>
                <w:sz w:val="20"/>
                <w:szCs w:val="20"/>
              </w:rPr>
            </w:pPr>
            <w:r w:rsidRPr="00615C04">
              <w:rPr>
                <w:color w:val="000000"/>
                <w:sz w:val="20"/>
                <w:szCs w:val="20"/>
              </w:rPr>
              <w:t>Central Government Social Security</w:t>
            </w:r>
            <w:r w:rsidRPr="00615C04">
              <w:rPr>
                <w:color w:val="000000"/>
                <w:sz w:val="20"/>
                <w:szCs w:val="20"/>
              </w:rPr>
              <w:tab/>
            </w:r>
          </w:p>
        </w:tc>
        <w:tc>
          <w:tcPr>
            <w:tcW w:w="848" w:type="dxa"/>
            <w:vAlign w:val="center"/>
          </w:tcPr>
          <w:p w14:paraId="5CA70347" w14:textId="2F69D74C" w:rsidR="000A4E55" w:rsidRPr="000A4E55" w:rsidRDefault="000A4E55" w:rsidP="000A4E55">
            <w:pPr>
              <w:pStyle w:val="AONormal"/>
              <w:tabs>
                <w:tab w:val="decimal" w:pos="521"/>
              </w:tabs>
              <w:spacing w:before="20" w:line="240" w:lineRule="auto"/>
              <w:rPr>
                <w:color w:val="000000"/>
                <w:sz w:val="20"/>
                <w:szCs w:val="20"/>
              </w:rPr>
            </w:pPr>
            <w:r w:rsidRPr="000A4E55">
              <w:rPr>
                <w:color w:val="000000"/>
                <w:sz w:val="20"/>
                <w:szCs w:val="20"/>
              </w:rPr>
              <w:t>1</w:t>
            </w:r>
            <w:r w:rsidRPr="000A4E55">
              <w:rPr>
                <w:rFonts w:eastAsia="Times New Roman"/>
                <w:color w:val="000000"/>
                <w:sz w:val="20"/>
                <w:szCs w:val="20"/>
                <w:lang w:eastAsia="ca-ES"/>
              </w:rPr>
              <w:t>,</w:t>
            </w:r>
            <w:r w:rsidRPr="000A4E55">
              <w:rPr>
                <w:rFonts w:eastAsia="Times New Roman"/>
                <w:sz w:val="20"/>
                <w:szCs w:val="20"/>
                <w:lang w:eastAsia="ca-ES"/>
              </w:rPr>
              <w:t>538.</w:t>
            </w:r>
            <w:r w:rsidRPr="000A4E55">
              <w:rPr>
                <w:rFonts w:eastAsia="Times New Roman"/>
                <w:color w:val="000000"/>
                <w:sz w:val="20"/>
                <w:szCs w:val="20"/>
                <w:lang w:eastAsia="ca-ES"/>
              </w:rPr>
              <w:t>39</w:t>
            </w:r>
          </w:p>
        </w:tc>
        <w:tc>
          <w:tcPr>
            <w:tcW w:w="848" w:type="dxa"/>
            <w:vAlign w:val="center"/>
          </w:tcPr>
          <w:p w14:paraId="0E35972F" w14:textId="4F932AB2" w:rsidR="000A4E55" w:rsidRPr="000A4E55" w:rsidRDefault="000A4E55" w:rsidP="000A4E55">
            <w:pPr>
              <w:pStyle w:val="AONormal"/>
              <w:tabs>
                <w:tab w:val="decimal" w:pos="521"/>
              </w:tabs>
              <w:spacing w:before="20" w:line="240" w:lineRule="auto"/>
              <w:rPr>
                <w:color w:val="000000"/>
                <w:sz w:val="20"/>
                <w:szCs w:val="20"/>
              </w:rPr>
            </w:pPr>
            <w:r w:rsidRPr="000A4E55">
              <w:rPr>
                <w:color w:val="000000"/>
                <w:sz w:val="20"/>
                <w:szCs w:val="20"/>
              </w:rPr>
              <w:t>1</w:t>
            </w:r>
            <w:r w:rsidRPr="000A4E55">
              <w:rPr>
                <w:rFonts w:eastAsia="Times New Roman"/>
                <w:color w:val="000000"/>
                <w:sz w:val="20"/>
                <w:szCs w:val="20"/>
                <w:lang w:eastAsia="ca-ES"/>
              </w:rPr>
              <w:t>,</w:t>
            </w:r>
            <w:r w:rsidRPr="000A4E55">
              <w:rPr>
                <w:rFonts w:eastAsia="Times New Roman"/>
                <w:sz w:val="20"/>
                <w:szCs w:val="20"/>
                <w:lang w:eastAsia="ca-ES"/>
              </w:rPr>
              <w:t>718.</w:t>
            </w:r>
            <w:r w:rsidRPr="000A4E55">
              <w:rPr>
                <w:rFonts w:eastAsia="Times New Roman"/>
                <w:color w:val="000000"/>
                <w:sz w:val="20"/>
                <w:szCs w:val="20"/>
                <w:lang w:eastAsia="ca-ES"/>
              </w:rPr>
              <w:t>57</w:t>
            </w:r>
          </w:p>
        </w:tc>
        <w:tc>
          <w:tcPr>
            <w:tcW w:w="848" w:type="dxa"/>
            <w:vAlign w:val="center"/>
          </w:tcPr>
          <w:p w14:paraId="38F59821" w14:textId="4C809373" w:rsidR="000A4E55" w:rsidRPr="000A4E55" w:rsidRDefault="000A4E55" w:rsidP="000A4E55">
            <w:pPr>
              <w:pStyle w:val="AONormal"/>
              <w:tabs>
                <w:tab w:val="decimal" w:pos="521"/>
              </w:tabs>
              <w:spacing w:before="20" w:line="240" w:lineRule="auto"/>
              <w:rPr>
                <w:color w:val="000000"/>
                <w:sz w:val="20"/>
                <w:szCs w:val="20"/>
              </w:rPr>
            </w:pPr>
            <w:r w:rsidRPr="000A4E55">
              <w:rPr>
                <w:color w:val="000000"/>
                <w:sz w:val="20"/>
                <w:szCs w:val="20"/>
              </w:rPr>
              <w:t>1</w:t>
            </w:r>
            <w:r w:rsidRPr="000A4E55">
              <w:rPr>
                <w:rFonts w:eastAsia="Times New Roman"/>
                <w:color w:val="000000"/>
                <w:sz w:val="20"/>
                <w:szCs w:val="20"/>
                <w:lang w:eastAsia="ca-ES"/>
              </w:rPr>
              <w:t>,882.63</w:t>
            </w:r>
          </w:p>
        </w:tc>
        <w:tc>
          <w:tcPr>
            <w:tcW w:w="849" w:type="dxa"/>
            <w:vAlign w:val="center"/>
          </w:tcPr>
          <w:p w14:paraId="40D9EA5A" w14:textId="1712066B" w:rsidR="000A4E55" w:rsidRPr="000A4E55" w:rsidRDefault="000A4E55" w:rsidP="000A4E55">
            <w:pPr>
              <w:pStyle w:val="AONormal"/>
              <w:tabs>
                <w:tab w:val="decimal" w:pos="521"/>
              </w:tabs>
              <w:spacing w:before="20" w:line="240" w:lineRule="auto"/>
              <w:rPr>
                <w:color w:val="000000"/>
                <w:sz w:val="20"/>
                <w:szCs w:val="20"/>
              </w:rPr>
            </w:pPr>
            <w:r w:rsidRPr="000A4E55">
              <w:rPr>
                <w:rFonts w:eastAsia="Times New Roman"/>
                <w:color w:val="000000"/>
                <w:sz w:val="20"/>
                <w:szCs w:val="20"/>
                <w:lang w:eastAsia="ca-ES"/>
              </w:rPr>
              <w:t>2,025.53</w:t>
            </w:r>
          </w:p>
        </w:tc>
        <w:tc>
          <w:tcPr>
            <w:tcW w:w="819" w:type="dxa"/>
            <w:vAlign w:val="center"/>
          </w:tcPr>
          <w:p w14:paraId="030059AA" w14:textId="1EBF21BB" w:rsidR="000A4E55" w:rsidRPr="000A4E55" w:rsidRDefault="000A4E55" w:rsidP="000A4E55">
            <w:pPr>
              <w:pStyle w:val="AONormal"/>
              <w:tabs>
                <w:tab w:val="decimal" w:pos="388"/>
              </w:tabs>
              <w:spacing w:before="20" w:line="240" w:lineRule="auto"/>
              <w:rPr>
                <w:color w:val="000000"/>
                <w:sz w:val="20"/>
                <w:szCs w:val="20"/>
              </w:rPr>
            </w:pPr>
            <w:r w:rsidRPr="000A4E55">
              <w:rPr>
                <w:rFonts w:eastAsia="Times New Roman"/>
                <w:color w:val="000000"/>
                <w:sz w:val="20"/>
                <w:szCs w:val="20"/>
                <w:lang w:eastAsia="ca-ES"/>
              </w:rPr>
              <w:t>9</w:t>
            </w:r>
            <w:r w:rsidRPr="000A4E55">
              <w:rPr>
                <w:rFonts w:eastAsia="Times New Roman"/>
                <w:sz w:val="20"/>
                <w:szCs w:val="20"/>
                <w:lang w:eastAsia="ca-ES"/>
              </w:rPr>
              <w:t>.</w:t>
            </w:r>
            <w:r w:rsidRPr="000A4E55">
              <w:rPr>
                <w:rFonts w:eastAsia="Times New Roman"/>
                <w:color w:val="000000"/>
                <w:sz w:val="20"/>
                <w:szCs w:val="20"/>
                <w:lang w:eastAsia="ca-ES"/>
              </w:rPr>
              <w:t>55</w:t>
            </w:r>
            <w:r w:rsidRPr="000A4E55">
              <w:rPr>
                <w:color w:val="000000"/>
                <w:sz w:val="20"/>
                <w:szCs w:val="20"/>
              </w:rPr>
              <w:t>%</w:t>
            </w:r>
          </w:p>
        </w:tc>
        <w:tc>
          <w:tcPr>
            <w:tcW w:w="810" w:type="dxa"/>
            <w:vAlign w:val="center"/>
          </w:tcPr>
          <w:p w14:paraId="3F7C6F80" w14:textId="63726450" w:rsidR="000A4E55" w:rsidRPr="000A4E55" w:rsidRDefault="000A4E55" w:rsidP="000A4E55">
            <w:pPr>
              <w:pStyle w:val="AONormal"/>
              <w:tabs>
                <w:tab w:val="decimal" w:pos="388"/>
              </w:tabs>
              <w:spacing w:before="20" w:line="240" w:lineRule="auto"/>
              <w:rPr>
                <w:color w:val="000000"/>
                <w:sz w:val="20"/>
                <w:szCs w:val="20"/>
              </w:rPr>
            </w:pPr>
            <w:r w:rsidRPr="000A4E55">
              <w:rPr>
                <w:rFonts w:eastAsia="Times New Roman"/>
                <w:color w:val="000000"/>
                <w:sz w:val="20"/>
                <w:szCs w:val="20"/>
                <w:lang w:eastAsia="ca-ES"/>
              </w:rPr>
              <w:t>7.59</w:t>
            </w:r>
            <w:r w:rsidRPr="000A4E55">
              <w:rPr>
                <w:color w:val="000000"/>
                <w:sz w:val="20"/>
                <w:szCs w:val="20"/>
              </w:rPr>
              <w:t>%</w:t>
            </w:r>
          </w:p>
        </w:tc>
      </w:tr>
      <w:tr w:rsidR="000A4E55" w:rsidRPr="00615C04" w14:paraId="3BF83C83" w14:textId="77777777" w:rsidTr="00377B61">
        <w:tc>
          <w:tcPr>
            <w:tcW w:w="2754" w:type="dxa"/>
            <w:vAlign w:val="bottom"/>
          </w:tcPr>
          <w:p w14:paraId="40BDC852" w14:textId="77777777" w:rsidR="000A4E55" w:rsidRPr="00615C04" w:rsidRDefault="000A4E55" w:rsidP="000A4E55">
            <w:pPr>
              <w:pStyle w:val="AONormal"/>
              <w:tabs>
                <w:tab w:val="right" w:leader="dot" w:pos="2592"/>
              </w:tabs>
              <w:spacing w:before="20" w:line="240" w:lineRule="auto"/>
              <w:rPr>
                <w:color w:val="000000"/>
                <w:sz w:val="20"/>
                <w:szCs w:val="20"/>
              </w:rPr>
            </w:pPr>
            <w:r w:rsidRPr="00615C04">
              <w:rPr>
                <w:color w:val="000000"/>
                <w:sz w:val="20"/>
                <w:szCs w:val="20"/>
              </w:rPr>
              <w:t>Local Governments</w:t>
            </w:r>
            <w:r w:rsidRPr="00615C04">
              <w:rPr>
                <w:color w:val="000000"/>
                <w:sz w:val="20"/>
                <w:szCs w:val="20"/>
              </w:rPr>
              <w:tab/>
            </w:r>
          </w:p>
        </w:tc>
        <w:tc>
          <w:tcPr>
            <w:tcW w:w="848" w:type="dxa"/>
            <w:vAlign w:val="center"/>
          </w:tcPr>
          <w:p w14:paraId="4BBACC61" w14:textId="4BF8FF69" w:rsidR="000A4E55" w:rsidRPr="000A4E55" w:rsidRDefault="000A4E55" w:rsidP="000A4E55">
            <w:pPr>
              <w:pStyle w:val="AONormal"/>
              <w:tabs>
                <w:tab w:val="decimal" w:pos="521"/>
              </w:tabs>
              <w:spacing w:before="20" w:line="240" w:lineRule="auto"/>
              <w:rPr>
                <w:color w:val="000000"/>
                <w:sz w:val="20"/>
                <w:szCs w:val="20"/>
              </w:rPr>
            </w:pPr>
            <w:r w:rsidRPr="000A4E55">
              <w:rPr>
                <w:rFonts w:eastAsia="Times New Roman"/>
                <w:color w:val="000000"/>
                <w:sz w:val="20"/>
                <w:szCs w:val="20"/>
                <w:lang w:eastAsia="ca-ES"/>
              </w:rPr>
              <w:t>872</w:t>
            </w:r>
            <w:r w:rsidRPr="000A4E55">
              <w:rPr>
                <w:rFonts w:eastAsia="Times New Roman"/>
                <w:sz w:val="20"/>
                <w:szCs w:val="20"/>
                <w:lang w:eastAsia="ca-ES"/>
              </w:rPr>
              <w:t>.</w:t>
            </w:r>
            <w:r w:rsidRPr="000A4E55">
              <w:rPr>
                <w:rFonts w:eastAsia="Times New Roman"/>
                <w:color w:val="000000"/>
                <w:sz w:val="20"/>
                <w:szCs w:val="20"/>
                <w:lang w:eastAsia="ca-ES"/>
              </w:rPr>
              <w:t>85</w:t>
            </w:r>
          </w:p>
        </w:tc>
        <w:tc>
          <w:tcPr>
            <w:tcW w:w="848" w:type="dxa"/>
            <w:vAlign w:val="center"/>
          </w:tcPr>
          <w:p w14:paraId="583F6FDE" w14:textId="703C18C8" w:rsidR="000A4E55" w:rsidRPr="000A4E55" w:rsidRDefault="000A4E55" w:rsidP="000A4E55">
            <w:pPr>
              <w:pStyle w:val="AONormal"/>
              <w:tabs>
                <w:tab w:val="decimal" w:pos="521"/>
              </w:tabs>
              <w:spacing w:before="20" w:line="240" w:lineRule="auto"/>
              <w:rPr>
                <w:color w:val="000000"/>
                <w:sz w:val="20"/>
                <w:szCs w:val="20"/>
              </w:rPr>
            </w:pPr>
            <w:r w:rsidRPr="000A4E55">
              <w:rPr>
                <w:rFonts w:eastAsia="Times New Roman"/>
                <w:color w:val="000000"/>
                <w:sz w:val="20"/>
                <w:szCs w:val="20"/>
                <w:lang w:eastAsia="ca-ES"/>
              </w:rPr>
              <w:t>963</w:t>
            </w:r>
            <w:r w:rsidRPr="000A4E55">
              <w:rPr>
                <w:rFonts w:eastAsia="Times New Roman"/>
                <w:sz w:val="20"/>
                <w:szCs w:val="20"/>
                <w:lang w:eastAsia="ca-ES"/>
              </w:rPr>
              <w:t>.</w:t>
            </w:r>
            <w:r w:rsidRPr="000A4E55">
              <w:rPr>
                <w:rFonts w:eastAsia="Times New Roman"/>
                <w:color w:val="000000"/>
                <w:sz w:val="20"/>
                <w:szCs w:val="20"/>
                <w:lang w:eastAsia="ca-ES"/>
              </w:rPr>
              <w:t>90</w:t>
            </w:r>
          </w:p>
        </w:tc>
        <w:tc>
          <w:tcPr>
            <w:tcW w:w="848" w:type="dxa"/>
            <w:vAlign w:val="center"/>
          </w:tcPr>
          <w:p w14:paraId="14B36E32" w14:textId="3F97B8A2" w:rsidR="000A4E55" w:rsidRPr="000A4E55" w:rsidRDefault="000A4E55" w:rsidP="000A4E55">
            <w:pPr>
              <w:pStyle w:val="AONormal"/>
              <w:tabs>
                <w:tab w:val="decimal" w:pos="521"/>
              </w:tabs>
              <w:spacing w:before="20" w:line="240" w:lineRule="auto"/>
              <w:rPr>
                <w:color w:val="000000"/>
                <w:sz w:val="20"/>
                <w:szCs w:val="20"/>
              </w:rPr>
            </w:pPr>
            <w:r w:rsidRPr="000A4E55">
              <w:rPr>
                <w:rFonts w:eastAsia="Times New Roman"/>
                <w:color w:val="000000"/>
                <w:sz w:val="20"/>
                <w:szCs w:val="20"/>
                <w:lang w:eastAsia="ca-ES"/>
              </w:rPr>
              <w:t>1,006.72</w:t>
            </w:r>
          </w:p>
        </w:tc>
        <w:tc>
          <w:tcPr>
            <w:tcW w:w="849" w:type="dxa"/>
            <w:vAlign w:val="center"/>
          </w:tcPr>
          <w:p w14:paraId="42971FC6" w14:textId="35247B69" w:rsidR="000A4E55" w:rsidRPr="000A4E55" w:rsidRDefault="000A4E55" w:rsidP="000A4E55">
            <w:pPr>
              <w:pStyle w:val="AONormal"/>
              <w:tabs>
                <w:tab w:val="decimal" w:pos="521"/>
              </w:tabs>
              <w:spacing w:before="20" w:line="240" w:lineRule="auto"/>
              <w:rPr>
                <w:color w:val="000000"/>
                <w:sz w:val="20"/>
                <w:szCs w:val="20"/>
              </w:rPr>
            </w:pPr>
            <w:r w:rsidRPr="000A4E55">
              <w:rPr>
                <w:rFonts w:eastAsia="Times New Roman"/>
                <w:color w:val="000000"/>
                <w:sz w:val="20"/>
                <w:szCs w:val="20"/>
                <w:lang w:eastAsia="ca-ES"/>
              </w:rPr>
              <w:t>1,046.63</w:t>
            </w:r>
          </w:p>
        </w:tc>
        <w:tc>
          <w:tcPr>
            <w:tcW w:w="819" w:type="dxa"/>
            <w:vAlign w:val="center"/>
          </w:tcPr>
          <w:p w14:paraId="3AAABDD4" w14:textId="1F9F2F4D" w:rsidR="000A4E55" w:rsidRPr="000A4E55" w:rsidRDefault="000A4E55" w:rsidP="000A4E55">
            <w:pPr>
              <w:pStyle w:val="AONormal"/>
              <w:tabs>
                <w:tab w:val="decimal" w:pos="388"/>
              </w:tabs>
              <w:spacing w:before="20" w:line="240" w:lineRule="auto"/>
              <w:rPr>
                <w:color w:val="000000"/>
                <w:sz w:val="20"/>
                <w:szCs w:val="20"/>
              </w:rPr>
            </w:pPr>
            <w:r w:rsidRPr="000A4E55">
              <w:rPr>
                <w:color w:val="000000"/>
                <w:sz w:val="20"/>
                <w:szCs w:val="20"/>
              </w:rPr>
              <w:t>4</w:t>
            </w:r>
            <w:r w:rsidRPr="000A4E55">
              <w:rPr>
                <w:rFonts w:eastAsia="Times New Roman"/>
                <w:sz w:val="20"/>
                <w:szCs w:val="20"/>
                <w:lang w:eastAsia="ca-ES"/>
              </w:rPr>
              <w:t>.</w:t>
            </w:r>
            <w:r w:rsidRPr="000A4E55">
              <w:rPr>
                <w:rFonts w:eastAsia="Times New Roman"/>
                <w:color w:val="000000"/>
                <w:sz w:val="20"/>
                <w:szCs w:val="20"/>
                <w:lang w:eastAsia="ca-ES"/>
              </w:rPr>
              <w:t>44</w:t>
            </w:r>
            <w:r w:rsidRPr="000A4E55">
              <w:rPr>
                <w:color w:val="000000"/>
                <w:sz w:val="20"/>
                <w:szCs w:val="20"/>
              </w:rPr>
              <w:t>%</w:t>
            </w:r>
          </w:p>
        </w:tc>
        <w:tc>
          <w:tcPr>
            <w:tcW w:w="810" w:type="dxa"/>
            <w:vAlign w:val="center"/>
          </w:tcPr>
          <w:p w14:paraId="4341521F" w14:textId="76DFBAFD" w:rsidR="000A4E55" w:rsidRPr="000A4E55" w:rsidRDefault="000A4E55" w:rsidP="000A4E55">
            <w:pPr>
              <w:pStyle w:val="AONormal"/>
              <w:tabs>
                <w:tab w:val="decimal" w:pos="388"/>
              </w:tabs>
              <w:spacing w:before="20" w:line="240" w:lineRule="auto"/>
              <w:rPr>
                <w:color w:val="000000"/>
                <w:sz w:val="20"/>
                <w:szCs w:val="20"/>
              </w:rPr>
            </w:pPr>
            <w:r w:rsidRPr="000A4E55">
              <w:rPr>
                <w:rFonts w:eastAsia="Times New Roman"/>
                <w:color w:val="000000"/>
                <w:sz w:val="20"/>
                <w:szCs w:val="20"/>
                <w:lang w:eastAsia="ca-ES"/>
              </w:rPr>
              <w:t>3.96</w:t>
            </w:r>
            <w:r w:rsidRPr="000A4E55">
              <w:rPr>
                <w:color w:val="000000"/>
                <w:sz w:val="20"/>
                <w:szCs w:val="20"/>
              </w:rPr>
              <w:t>%</w:t>
            </w:r>
          </w:p>
        </w:tc>
      </w:tr>
      <w:tr w:rsidR="000A4E55" w:rsidRPr="00615C04" w14:paraId="35F4BF9D" w14:textId="77777777" w:rsidTr="00377B61">
        <w:tc>
          <w:tcPr>
            <w:tcW w:w="2754" w:type="dxa"/>
            <w:vAlign w:val="bottom"/>
          </w:tcPr>
          <w:p w14:paraId="3D3651D8" w14:textId="77777777" w:rsidR="000A4E55" w:rsidRPr="00615C04" w:rsidRDefault="000A4E55" w:rsidP="000A4E55">
            <w:pPr>
              <w:pStyle w:val="AONormal"/>
              <w:tabs>
                <w:tab w:val="right" w:leader="dot" w:pos="2592"/>
              </w:tabs>
              <w:spacing w:before="20" w:line="240" w:lineRule="auto"/>
              <w:rPr>
                <w:color w:val="000000"/>
                <w:sz w:val="20"/>
                <w:szCs w:val="20"/>
              </w:rPr>
            </w:pPr>
            <w:r w:rsidRPr="00615C04">
              <w:rPr>
                <w:color w:val="000000"/>
                <w:sz w:val="20"/>
                <w:szCs w:val="20"/>
              </w:rPr>
              <w:t>Public companies outside the market</w:t>
            </w:r>
            <w:r w:rsidRPr="00615C04">
              <w:rPr>
                <w:color w:val="000000"/>
                <w:sz w:val="20"/>
                <w:szCs w:val="20"/>
              </w:rPr>
              <w:tab/>
            </w:r>
          </w:p>
        </w:tc>
        <w:tc>
          <w:tcPr>
            <w:tcW w:w="848" w:type="dxa"/>
            <w:vAlign w:val="center"/>
          </w:tcPr>
          <w:p w14:paraId="67EEA6A8" w14:textId="52F999B3" w:rsidR="000A4E55" w:rsidRPr="000A4E55" w:rsidRDefault="000A4E55" w:rsidP="000A4E55">
            <w:pPr>
              <w:pStyle w:val="AONormal"/>
              <w:tabs>
                <w:tab w:val="decimal" w:pos="521"/>
              </w:tabs>
              <w:spacing w:before="20" w:line="240" w:lineRule="auto"/>
              <w:rPr>
                <w:color w:val="000000"/>
                <w:sz w:val="20"/>
                <w:szCs w:val="20"/>
              </w:rPr>
            </w:pPr>
            <w:r w:rsidRPr="000A4E55">
              <w:rPr>
                <w:rFonts w:eastAsia="Times New Roman"/>
                <w:color w:val="000000"/>
                <w:sz w:val="20"/>
                <w:szCs w:val="20"/>
                <w:lang w:eastAsia="ca-ES"/>
              </w:rPr>
              <w:t>13</w:t>
            </w:r>
            <w:r w:rsidRPr="000A4E55">
              <w:rPr>
                <w:rFonts w:eastAsia="Times New Roman"/>
                <w:sz w:val="20"/>
                <w:szCs w:val="20"/>
                <w:lang w:eastAsia="ca-ES"/>
              </w:rPr>
              <w:t>.</w:t>
            </w:r>
            <w:r w:rsidRPr="000A4E55">
              <w:rPr>
                <w:color w:val="000000"/>
                <w:sz w:val="20"/>
                <w:szCs w:val="20"/>
              </w:rPr>
              <w:t>2</w:t>
            </w:r>
          </w:p>
        </w:tc>
        <w:tc>
          <w:tcPr>
            <w:tcW w:w="848" w:type="dxa"/>
            <w:vAlign w:val="center"/>
          </w:tcPr>
          <w:p w14:paraId="497C570B" w14:textId="6E69E854" w:rsidR="000A4E55" w:rsidRPr="000A4E55" w:rsidRDefault="000A4E55" w:rsidP="000A4E55">
            <w:pPr>
              <w:pStyle w:val="AONormal"/>
              <w:tabs>
                <w:tab w:val="decimal" w:pos="521"/>
              </w:tabs>
              <w:spacing w:before="20" w:line="240" w:lineRule="auto"/>
              <w:rPr>
                <w:color w:val="000000"/>
                <w:sz w:val="20"/>
                <w:szCs w:val="20"/>
              </w:rPr>
            </w:pPr>
            <w:r w:rsidRPr="000A4E55">
              <w:rPr>
                <w:rFonts w:eastAsia="Times New Roman"/>
                <w:color w:val="000000"/>
                <w:sz w:val="20"/>
                <w:szCs w:val="20"/>
                <w:lang w:eastAsia="ca-ES"/>
              </w:rPr>
              <w:t>7</w:t>
            </w:r>
            <w:r w:rsidRPr="000A4E55">
              <w:rPr>
                <w:rFonts w:eastAsia="Times New Roman"/>
                <w:sz w:val="20"/>
                <w:szCs w:val="20"/>
                <w:lang w:eastAsia="ca-ES"/>
              </w:rPr>
              <w:t>.</w:t>
            </w:r>
            <w:r w:rsidRPr="000A4E55">
              <w:rPr>
                <w:rFonts w:eastAsia="Times New Roman"/>
                <w:color w:val="000000"/>
                <w:sz w:val="20"/>
                <w:szCs w:val="20"/>
                <w:lang w:eastAsia="ca-ES"/>
              </w:rPr>
              <w:t>1</w:t>
            </w:r>
          </w:p>
        </w:tc>
        <w:tc>
          <w:tcPr>
            <w:tcW w:w="848" w:type="dxa"/>
            <w:vAlign w:val="center"/>
          </w:tcPr>
          <w:p w14:paraId="42241CEF" w14:textId="346161A1" w:rsidR="000A4E55" w:rsidRPr="000A4E55" w:rsidRDefault="000A4E55" w:rsidP="000A4E55">
            <w:pPr>
              <w:pStyle w:val="AONormal"/>
              <w:tabs>
                <w:tab w:val="decimal" w:pos="521"/>
              </w:tabs>
              <w:spacing w:before="20" w:line="240" w:lineRule="auto"/>
              <w:rPr>
                <w:color w:val="000000"/>
                <w:sz w:val="20"/>
                <w:szCs w:val="20"/>
              </w:rPr>
            </w:pPr>
            <w:r w:rsidRPr="000A4E55">
              <w:rPr>
                <w:color w:val="000000"/>
                <w:sz w:val="20"/>
                <w:szCs w:val="20"/>
              </w:rPr>
              <w:t>7</w:t>
            </w:r>
            <w:r w:rsidRPr="000A4E55">
              <w:rPr>
                <w:rFonts w:eastAsia="Times New Roman"/>
                <w:color w:val="000000"/>
                <w:sz w:val="20"/>
                <w:szCs w:val="20"/>
                <w:lang w:eastAsia="ca-ES"/>
              </w:rPr>
              <w:t>.5</w:t>
            </w:r>
          </w:p>
        </w:tc>
        <w:tc>
          <w:tcPr>
            <w:tcW w:w="849" w:type="dxa"/>
            <w:vAlign w:val="center"/>
          </w:tcPr>
          <w:p w14:paraId="7E76D1CA" w14:textId="58C1E2AB" w:rsidR="000A4E55" w:rsidRPr="000A4E55" w:rsidRDefault="000A4E55" w:rsidP="000A4E55">
            <w:pPr>
              <w:pStyle w:val="AONormal"/>
              <w:tabs>
                <w:tab w:val="decimal" w:pos="521"/>
              </w:tabs>
              <w:spacing w:before="20" w:line="240" w:lineRule="auto"/>
              <w:rPr>
                <w:color w:val="000000"/>
                <w:sz w:val="20"/>
                <w:szCs w:val="20"/>
              </w:rPr>
            </w:pPr>
            <w:r w:rsidRPr="000A4E55">
              <w:rPr>
                <w:rFonts w:eastAsia="Times New Roman"/>
                <w:color w:val="000000"/>
                <w:sz w:val="20"/>
                <w:szCs w:val="20"/>
                <w:lang w:eastAsia="ca-ES"/>
              </w:rPr>
              <w:t>8.0</w:t>
            </w:r>
          </w:p>
        </w:tc>
        <w:tc>
          <w:tcPr>
            <w:tcW w:w="819" w:type="dxa"/>
            <w:vAlign w:val="center"/>
          </w:tcPr>
          <w:p w14:paraId="2F5B31D6" w14:textId="236C310E" w:rsidR="000A4E55" w:rsidRPr="000A4E55" w:rsidRDefault="000A4E55" w:rsidP="000A4E55">
            <w:pPr>
              <w:pStyle w:val="AONormal"/>
              <w:tabs>
                <w:tab w:val="decimal" w:pos="388"/>
              </w:tabs>
              <w:spacing w:before="20" w:line="240" w:lineRule="auto"/>
              <w:rPr>
                <w:color w:val="000000"/>
                <w:sz w:val="20"/>
                <w:szCs w:val="20"/>
              </w:rPr>
            </w:pPr>
            <w:r w:rsidRPr="000A4E55">
              <w:rPr>
                <w:rFonts w:eastAsia="Times New Roman"/>
                <w:color w:val="000000"/>
                <w:sz w:val="20"/>
                <w:szCs w:val="20"/>
                <w:lang w:eastAsia="ca-ES"/>
              </w:rPr>
              <w:t>6</w:t>
            </w:r>
            <w:r w:rsidRPr="000A4E55">
              <w:rPr>
                <w:rFonts w:eastAsia="Times New Roman"/>
                <w:sz w:val="20"/>
                <w:szCs w:val="20"/>
                <w:lang w:eastAsia="ca-ES"/>
              </w:rPr>
              <w:t>.</w:t>
            </w:r>
            <w:r w:rsidRPr="000A4E55">
              <w:rPr>
                <w:color w:val="000000"/>
                <w:sz w:val="20"/>
                <w:szCs w:val="20"/>
              </w:rPr>
              <w:t>28%</w:t>
            </w:r>
          </w:p>
        </w:tc>
        <w:tc>
          <w:tcPr>
            <w:tcW w:w="810" w:type="dxa"/>
            <w:vAlign w:val="center"/>
          </w:tcPr>
          <w:p w14:paraId="5893B788" w14:textId="6270E965" w:rsidR="000A4E55" w:rsidRPr="000A4E55" w:rsidRDefault="000A4E55" w:rsidP="000A4E55">
            <w:pPr>
              <w:pStyle w:val="AONormal"/>
              <w:tabs>
                <w:tab w:val="decimal" w:pos="388"/>
              </w:tabs>
              <w:spacing w:before="20" w:line="240" w:lineRule="auto"/>
              <w:rPr>
                <w:color w:val="000000"/>
                <w:sz w:val="20"/>
                <w:szCs w:val="20"/>
              </w:rPr>
            </w:pPr>
            <w:r w:rsidRPr="000A4E55">
              <w:rPr>
                <w:rFonts w:eastAsia="Times New Roman"/>
                <w:color w:val="000000"/>
                <w:sz w:val="20"/>
                <w:szCs w:val="20"/>
                <w:lang w:eastAsia="ca-ES"/>
              </w:rPr>
              <w:t>7.10</w:t>
            </w:r>
            <w:r w:rsidRPr="000A4E55">
              <w:rPr>
                <w:color w:val="000000"/>
                <w:sz w:val="20"/>
                <w:szCs w:val="20"/>
              </w:rPr>
              <w:t>%</w:t>
            </w:r>
          </w:p>
        </w:tc>
      </w:tr>
      <w:tr w:rsidR="000A4E55" w:rsidRPr="00615C04" w14:paraId="38F9BEC6" w14:textId="77777777" w:rsidTr="00377B61">
        <w:tc>
          <w:tcPr>
            <w:tcW w:w="2754" w:type="dxa"/>
            <w:vAlign w:val="bottom"/>
          </w:tcPr>
          <w:p w14:paraId="0967B065" w14:textId="77777777" w:rsidR="000A4E55" w:rsidRPr="00615C04" w:rsidRDefault="000A4E55" w:rsidP="000A4E55">
            <w:pPr>
              <w:pStyle w:val="AONormal"/>
              <w:tabs>
                <w:tab w:val="right" w:leader="dot" w:pos="2592"/>
              </w:tabs>
              <w:spacing w:before="20" w:line="240" w:lineRule="auto"/>
              <w:rPr>
                <w:b/>
                <w:color w:val="000000"/>
                <w:sz w:val="20"/>
                <w:szCs w:val="20"/>
              </w:rPr>
            </w:pPr>
            <w:r w:rsidRPr="00615C04">
              <w:rPr>
                <w:b/>
                <w:color w:val="000000"/>
                <w:sz w:val="20"/>
                <w:szCs w:val="20"/>
              </w:rPr>
              <w:t>Total General Government</w:t>
            </w:r>
            <w:r w:rsidRPr="00615C04">
              <w:rPr>
                <w:b/>
                <w:color w:val="000000"/>
                <w:sz w:val="20"/>
                <w:szCs w:val="20"/>
              </w:rPr>
              <w:tab/>
            </w:r>
          </w:p>
        </w:tc>
        <w:tc>
          <w:tcPr>
            <w:tcW w:w="848" w:type="dxa"/>
            <w:vAlign w:val="center"/>
          </w:tcPr>
          <w:p w14:paraId="69E6DBAB" w14:textId="1B8D56FE" w:rsidR="000A4E55" w:rsidRPr="00B0086A" w:rsidRDefault="000A4E55" w:rsidP="000A4E55">
            <w:pPr>
              <w:pStyle w:val="AONormal"/>
              <w:tabs>
                <w:tab w:val="decimal" w:pos="521"/>
              </w:tabs>
              <w:spacing w:before="20" w:line="240" w:lineRule="auto"/>
              <w:rPr>
                <w:b/>
                <w:color w:val="000000"/>
                <w:sz w:val="20"/>
                <w:szCs w:val="20"/>
              </w:rPr>
            </w:pPr>
            <w:r w:rsidRPr="00B0086A">
              <w:rPr>
                <w:b/>
                <w:color w:val="000000"/>
                <w:sz w:val="20"/>
                <w:szCs w:val="20"/>
              </w:rPr>
              <w:t>3</w:t>
            </w:r>
            <w:r w:rsidRPr="00B0086A">
              <w:rPr>
                <w:rFonts w:eastAsia="Times New Roman"/>
                <w:b/>
                <w:color w:val="000000"/>
                <w:sz w:val="20"/>
                <w:szCs w:val="20"/>
                <w:lang w:eastAsia="ca-ES"/>
              </w:rPr>
              <w:t>,</w:t>
            </w:r>
            <w:r w:rsidRPr="00B0086A">
              <w:rPr>
                <w:rFonts w:eastAsia="Times New Roman"/>
                <w:b/>
                <w:sz w:val="20"/>
                <w:szCs w:val="20"/>
                <w:lang w:eastAsia="ca-ES"/>
              </w:rPr>
              <w:t>888.</w:t>
            </w:r>
            <w:r w:rsidRPr="00B0086A">
              <w:rPr>
                <w:rFonts w:eastAsia="Times New Roman"/>
                <w:b/>
                <w:color w:val="000000"/>
                <w:sz w:val="20"/>
                <w:szCs w:val="20"/>
                <w:lang w:eastAsia="ca-ES"/>
              </w:rPr>
              <w:t>29</w:t>
            </w:r>
          </w:p>
        </w:tc>
        <w:tc>
          <w:tcPr>
            <w:tcW w:w="848" w:type="dxa"/>
            <w:vAlign w:val="center"/>
          </w:tcPr>
          <w:p w14:paraId="58862C2D" w14:textId="2ADD6A98" w:rsidR="000A4E55" w:rsidRPr="00B0086A" w:rsidRDefault="000A4E55" w:rsidP="000A4E55">
            <w:pPr>
              <w:pStyle w:val="AONormal"/>
              <w:tabs>
                <w:tab w:val="decimal" w:pos="521"/>
              </w:tabs>
              <w:spacing w:before="20" w:line="240" w:lineRule="auto"/>
              <w:rPr>
                <w:b/>
                <w:color w:val="000000"/>
                <w:sz w:val="20"/>
                <w:szCs w:val="20"/>
              </w:rPr>
            </w:pPr>
            <w:r w:rsidRPr="00B0086A">
              <w:rPr>
                <w:rFonts w:eastAsia="Times New Roman"/>
                <w:b/>
                <w:color w:val="000000"/>
                <w:sz w:val="20"/>
                <w:szCs w:val="20"/>
                <w:lang w:eastAsia="ca-ES"/>
              </w:rPr>
              <w:t>4,</w:t>
            </w:r>
            <w:r w:rsidRPr="00B0086A">
              <w:rPr>
                <w:rFonts w:eastAsia="Times New Roman"/>
                <w:b/>
                <w:sz w:val="20"/>
                <w:szCs w:val="20"/>
                <w:lang w:eastAsia="ca-ES"/>
              </w:rPr>
              <w:t>131.</w:t>
            </w:r>
            <w:r w:rsidRPr="00B0086A">
              <w:rPr>
                <w:rFonts w:eastAsia="Times New Roman"/>
                <w:b/>
                <w:color w:val="000000"/>
                <w:sz w:val="20"/>
                <w:szCs w:val="20"/>
                <w:lang w:eastAsia="ca-ES"/>
              </w:rPr>
              <w:t>58</w:t>
            </w:r>
          </w:p>
        </w:tc>
        <w:tc>
          <w:tcPr>
            <w:tcW w:w="848" w:type="dxa"/>
            <w:vAlign w:val="center"/>
          </w:tcPr>
          <w:p w14:paraId="2E599A42" w14:textId="74FE13C2" w:rsidR="000A4E55" w:rsidRPr="00B0086A" w:rsidRDefault="000A4E55" w:rsidP="000A4E55">
            <w:pPr>
              <w:pStyle w:val="AONormal"/>
              <w:tabs>
                <w:tab w:val="decimal" w:pos="521"/>
              </w:tabs>
              <w:spacing w:before="20" w:line="240" w:lineRule="auto"/>
              <w:rPr>
                <w:b/>
                <w:color w:val="000000"/>
                <w:sz w:val="20"/>
                <w:szCs w:val="20"/>
              </w:rPr>
            </w:pPr>
            <w:r w:rsidRPr="00B0086A">
              <w:rPr>
                <w:b/>
                <w:color w:val="000000"/>
                <w:sz w:val="20"/>
                <w:szCs w:val="20"/>
              </w:rPr>
              <w:t>4</w:t>
            </w:r>
            <w:r w:rsidRPr="00B0086A">
              <w:rPr>
                <w:rFonts w:eastAsia="Times New Roman"/>
                <w:b/>
                <w:color w:val="000000"/>
                <w:sz w:val="20"/>
                <w:szCs w:val="20"/>
                <w:lang w:eastAsia="ca-ES"/>
              </w:rPr>
              <w:t>,421.64</w:t>
            </w:r>
          </w:p>
        </w:tc>
        <w:tc>
          <w:tcPr>
            <w:tcW w:w="849" w:type="dxa"/>
            <w:vAlign w:val="center"/>
          </w:tcPr>
          <w:p w14:paraId="3E7F9CA2" w14:textId="52A570B8" w:rsidR="000A4E55" w:rsidRPr="00B0086A" w:rsidRDefault="000A4E55" w:rsidP="000A4E55">
            <w:pPr>
              <w:pStyle w:val="AONormal"/>
              <w:tabs>
                <w:tab w:val="decimal" w:pos="521"/>
              </w:tabs>
              <w:spacing w:before="20" w:line="240" w:lineRule="auto"/>
              <w:rPr>
                <w:b/>
                <w:color w:val="000000"/>
                <w:sz w:val="20"/>
                <w:szCs w:val="20"/>
              </w:rPr>
            </w:pPr>
            <w:r w:rsidRPr="00B0086A">
              <w:rPr>
                <w:b/>
                <w:color w:val="000000"/>
                <w:sz w:val="20"/>
                <w:szCs w:val="20"/>
              </w:rPr>
              <w:t>4</w:t>
            </w:r>
            <w:r w:rsidRPr="00B0086A">
              <w:rPr>
                <w:rFonts w:eastAsia="Times New Roman"/>
                <w:b/>
                <w:color w:val="000000"/>
                <w:sz w:val="20"/>
                <w:szCs w:val="20"/>
                <w:lang w:eastAsia="ca-ES"/>
              </w:rPr>
              <w:t>,801.99</w:t>
            </w:r>
          </w:p>
        </w:tc>
        <w:tc>
          <w:tcPr>
            <w:tcW w:w="819" w:type="dxa"/>
            <w:vAlign w:val="center"/>
          </w:tcPr>
          <w:p w14:paraId="40A8D7B5" w14:textId="10E35235" w:rsidR="000A4E55" w:rsidRPr="000A4E55" w:rsidRDefault="000A4E55" w:rsidP="000A4E55">
            <w:pPr>
              <w:pStyle w:val="AONormal"/>
              <w:tabs>
                <w:tab w:val="decimal" w:pos="388"/>
              </w:tabs>
              <w:spacing w:before="20" w:line="240" w:lineRule="auto"/>
              <w:rPr>
                <w:b/>
                <w:color w:val="000000"/>
                <w:sz w:val="20"/>
                <w:szCs w:val="20"/>
              </w:rPr>
            </w:pPr>
            <w:r w:rsidRPr="000A4E55">
              <w:rPr>
                <w:b/>
                <w:color w:val="000000"/>
                <w:sz w:val="20"/>
                <w:szCs w:val="20"/>
              </w:rPr>
              <w:t>7</w:t>
            </w:r>
            <w:r w:rsidRPr="000A4E55">
              <w:rPr>
                <w:rFonts w:eastAsia="Times New Roman"/>
                <w:bCs/>
                <w:sz w:val="20"/>
                <w:szCs w:val="20"/>
                <w:lang w:eastAsia="ca-ES"/>
              </w:rPr>
              <w:t>.</w:t>
            </w:r>
            <w:r w:rsidRPr="000A4E55">
              <w:rPr>
                <w:rFonts w:eastAsia="Times New Roman"/>
                <w:b/>
                <w:bCs/>
                <w:color w:val="000000"/>
                <w:sz w:val="20"/>
                <w:szCs w:val="20"/>
                <w:lang w:eastAsia="ca-ES"/>
              </w:rPr>
              <w:t>02</w:t>
            </w:r>
            <w:r w:rsidRPr="000A4E55">
              <w:rPr>
                <w:b/>
                <w:color w:val="000000"/>
                <w:sz w:val="20"/>
                <w:szCs w:val="20"/>
              </w:rPr>
              <w:t>%</w:t>
            </w:r>
          </w:p>
        </w:tc>
        <w:tc>
          <w:tcPr>
            <w:tcW w:w="810" w:type="dxa"/>
            <w:vAlign w:val="center"/>
          </w:tcPr>
          <w:p w14:paraId="286800F7" w14:textId="44DDBAED" w:rsidR="000A4E55" w:rsidRPr="000A4E55" w:rsidRDefault="000A4E55" w:rsidP="000A4E55">
            <w:pPr>
              <w:pStyle w:val="AONormal"/>
              <w:tabs>
                <w:tab w:val="decimal" w:pos="388"/>
              </w:tabs>
              <w:spacing w:before="20" w:line="240" w:lineRule="auto"/>
              <w:rPr>
                <w:b/>
                <w:color w:val="000000"/>
                <w:sz w:val="20"/>
                <w:szCs w:val="20"/>
              </w:rPr>
            </w:pPr>
            <w:r w:rsidRPr="000A4E55">
              <w:rPr>
                <w:rFonts w:eastAsia="Times New Roman"/>
                <w:b/>
                <w:bCs/>
                <w:color w:val="000000"/>
                <w:sz w:val="20"/>
                <w:szCs w:val="20"/>
                <w:lang w:eastAsia="ca-ES"/>
              </w:rPr>
              <w:t>8.60</w:t>
            </w:r>
            <w:r w:rsidRPr="000A4E55">
              <w:rPr>
                <w:b/>
                <w:color w:val="000000"/>
                <w:sz w:val="20"/>
                <w:szCs w:val="20"/>
              </w:rPr>
              <w:t>%</w:t>
            </w:r>
          </w:p>
        </w:tc>
      </w:tr>
      <w:tr w:rsidR="000A4E55" w:rsidRPr="00615C04" w14:paraId="2EBF5E57" w14:textId="77777777" w:rsidTr="00E27450">
        <w:tc>
          <w:tcPr>
            <w:tcW w:w="2754" w:type="dxa"/>
            <w:vAlign w:val="bottom"/>
          </w:tcPr>
          <w:p w14:paraId="601890DD" w14:textId="77777777" w:rsidR="000A4E55" w:rsidRPr="00615C04" w:rsidRDefault="000A4E55" w:rsidP="000A4E55">
            <w:pPr>
              <w:pStyle w:val="AONormal"/>
              <w:spacing w:before="20" w:line="240" w:lineRule="auto"/>
              <w:rPr>
                <w:b/>
                <w:color w:val="000000"/>
                <w:sz w:val="20"/>
                <w:szCs w:val="20"/>
              </w:rPr>
            </w:pPr>
          </w:p>
        </w:tc>
        <w:tc>
          <w:tcPr>
            <w:tcW w:w="848" w:type="dxa"/>
            <w:vAlign w:val="center"/>
          </w:tcPr>
          <w:p w14:paraId="297A4D72" w14:textId="77777777" w:rsidR="000A4E55" w:rsidRPr="000A4E55" w:rsidRDefault="000A4E55" w:rsidP="000A4E55">
            <w:pPr>
              <w:pStyle w:val="AONormal"/>
              <w:spacing w:before="20" w:line="240" w:lineRule="auto"/>
              <w:rPr>
                <w:b/>
                <w:color w:val="000000"/>
                <w:sz w:val="20"/>
                <w:szCs w:val="20"/>
              </w:rPr>
            </w:pPr>
          </w:p>
        </w:tc>
        <w:tc>
          <w:tcPr>
            <w:tcW w:w="848" w:type="dxa"/>
            <w:vAlign w:val="center"/>
          </w:tcPr>
          <w:p w14:paraId="53F9DC1D" w14:textId="77777777" w:rsidR="000A4E55" w:rsidRPr="000A4E55" w:rsidRDefault="000A4E55" w:rsidP="000A4E55">
            <w:pPr>
              <w:pStyle w:val="AONormal"/>
              <w:spacing w:before="20" w:line="240" w:lineRule="auto"/>
              <w:rPr>
                <w:b/>
                <w:color w:val="000000"/>
                <w:sz w:val="20"/>
                <w:szCs w:val="20"/>
              </w:rPr>
            </w:pPr>
          </w:p>
        </w:tc>
        <w:tc>
          <w:tcPr>
            <w:tcW w:w="848" w:type="dxa"/>
            <w:vAlign w:val="center"/>
          </w:tcPr>
          <w:p w14:paraId="337E2C3D" w14:textId="77777777" w:rsidR="000A4E55" w:rsidRPr="000A4E55" w:rsidRDefault="000A4E55" w:rsidP="000A4E55">
            <w:pPr>
              <w:pStyle w:val="AONormal"/>
              <w:spacing w:before="20" w:line="240" w:lineRule="auto"/>
              <w:rPr>
                <w:b/>
                <w:color w:val="000000"/>
                <w:sz w:val="20"/>
                <w:szCs w:val="20"/>
              </w:rPr>
            </w:pPr>
          </w:p>
        </w:tc>
        <w:tc>
          <w:tcPr>
            <w:tcW w:w="849" w:type="dxa"/>
            <w:vAlign w:val="center"/>
          </w:tcPr>
          <w:p w14:paraId="0A73E2A0" w14:textId="77777777" w:rsidR="000A4E55" w:rsidRPr="000A4E55" w:rsidRDefault="000A4E55" w:rsidP="000A4E55">
            <w:pPr>
              <w:pStyle w:val="AONormal"/>
              <w:spacing w:before="20" w:line="240" w:lineRule="auto"/>
              <w:rPr>
                <w:b/>
                <w:color w:val="000000"/>
                <w:sz w:val="20"/>
                <w:szCs w:val="20"/>
              </w:rPr>
            </w:pPr>
          </w:p>
        </w:tc>
        <w:tc>
          <w:tcPr>
            <w:tcW w:w="819" w:type="dxa"/>
            <w:vAlign w:val="center"/>
          </w:tcPr>
          <w:p w14:paraId="1AC9CC06" w14:textId="77777777" w:rsidR="000A4E55" w:rsidRPr="000A4E55" w:rsidRDefault="000A4E55" w:rsidP="000A4E55">
            <w:pPr>
              <w:pStyle w:val="AONormal"/>
              <w:spacing w:before="20" w:line="240" w:lineRule="auto"/>
              <w:rPr>
                <w:b/>
                <w:color w:val="000000"/>
                <w:sz w:val="20"/>
                <w:szCs w:val="20"/>
              </w:rPr>
            </w:pPr>
          </w:p>
        </w:tc>
        <w:tc>
          <w:tcPr>
            <w:tcW w:w="810" w:type="dxa"/>
            <w:vAlign w:val="center"/>
          </w:tcPr>
          <w:p w14:paraId="4AA4C8FD" w14:textId="77777777" w:rsidR="000A4E55" w:rsidRPr="000A4E55" w:rsidRDefault="000A4E55" w:rsidP="000A4E55">
            <w:pPr>
              <w:pStyle w:val="AONormal"/>
              <w:spacing w:before="20" w:line="240" w:lineRule="auto"/>
              <w:rPr>
                <w:b/>
                <w:color w:val="000000"/>
                <w:sz w:val="20"/>
                <w:szCs w:val="20"/>
              </w:rPr>
            </w:pPr>
          </w:p>
        </w:tc>
      </w:tr>
      <w:tr w:rsidR="00E8762C" w:rsidRPr="00E8762C" w14:paraId="14EF602E" w14:textId="77777777" w:rsidTr="00D4789C">
        <w:tc>
          <w:tcPr>
            <w:tcW w:w="2754" w:type="dxa"/>
            <w:vAlign w:val="bottom"/>
          </w:tcPr>
          <w:p w14:paraId="7E92ED91" w14:textId="2DD772F5" w:rsidR="00E8762C" w:rsidRPr="00E8762C" w:rsidRDefault="00E8762C" w:rsidP="00E8762C">
            <w:pPr>
              <w:pStyle w:val="AONormal"/>
              <w:pBdr>
                <w:bottom w:val="single" w:sz="4" w:space="1" w:color="auto"/>
              </w:pBdr>
              <w:spacing w:before="20" w:line="240" w:lineRule="auto"/>
              <w:rPr>
                <w:b/>
                <w:sz w:val="20"/>
                <w:szCs w:val="20"/>
              </w:rPr>
            </w:pPr>
            <w:r w:rsidRPr="00E8762C">
              <w:rPr>
                <w:b/>
                <w:sz w:val="20"/>
                <w:szCs w:val="20"/>
              </w:rPr>
              <w:t>Public Sector Liquid Assets</w:t>
            </w:r>
          </w:p>
        </w:tc>
        <w:tc>
          <w:tcPr>
            <w:tcW w:w="848" w:type="dxa"/>
            <w:vAlign w:val="center"/>
          </w:tcPr>
          <w:p w14:paraId="65B0DC31" w14:textId="3D61E796" w:rsidR="00E8762C" w:rsidRPr="00E8762C" w:rsidRDefault="00E8762C" w:rsidP="00E8762C">
            <w:pPr>
              <w:pStyle w:val="AONormal"/>
              <w:pBdr>
                <w:bottom w:val="single" w:sz="4" w:space="1" w:color="auto"/>
              </w:pBdr>
              <w:spacing w:before="20" w:line="240" w:lineRule="auto"/>
              <w:jc w:val="center"/>
              <w:rPr>
                <w:b/>
                <w:sz w:val="20"/>
                <w:szCs w:val="20"/>
              </w:rPr>
            </w:pPr>
            <w:r w:rsidRPr="00E8762C">
              <w:rPr>
                <w:rFonts w:eastAsia="Times New Roman"/>
                <w:b/>
                <w:bCs/>
                <w:color w:val="000000"/>
                <w:sz w:val="20"/>
                <w:szCs w:val="20"/>
                <w:lang w:eastAsia="ca-ES"/>
              </w:rPr>
              <w:t>2022</w:t>
            </w:r>
          </w:p>
        </w:tc>
        <w:tc>
          <w:tcPr>
            <w:tcW w:w="848" w:type="dxa"/>
            <w:vAlign w:val="center"/>
          </w:tcPr>
          <w:p w14:paraId="4CFC4234" w14:textId="6FFE4360" w:rsidR="00E8762C" w:rsidRPr="00E8762C" w:rsidRDefault="00E8762C" w:rsidP="00E8762C">
            <w:pPr>
              <w:pStyle w:val="AONormal"/>
              <w:pBdr>
                <w:bottom w:val="single" w:sz="4" w:space="1" w:color="auto"/>
              </w:pBdr>
              <w:spacing w:before="20" w:line="240" w:lineRule="auto"/>
              <w:jc w:val="center"/>
              <w:rPr>
                <w:b/>
                <w:sz w:val="20"/>
                <w:szCs w:val="20"/>
              </w:rPr>
            </w:pPr>
            <w:r w:rsidRPr="00E8762C">
              <w:rPr>
                <w:b/>
                <w:color w:val="000000"/>
                <w:sz w:val="20"/>
                <w:szCs w:val="20"/>
              </w:rPr>
              <w:t>2023</w:t>
            </w:r>
          </w:p>
        </w:tc>
        <w:tc>
          <w:tcPr>
            <w:tcW w:w="848" w:type="dxa"/>
            <w:vAlign w:val="center"/>
          </w:tcPr>
          <w:p w14:paraId="0484AF25" w14:textId="086BAA92" w:rsidR="00E8762C" w:rsidRPr="00E8762C" w:rsidRDefault="00E8762C" w:rsidP="00E8762C">
            <w:pPr>
              <w:pStyle w:val="AONormal"/>
              <w:pBdr>
                <w:bottom w:val="single" w:sz="4" w:space="1" w:color="auto"/>
              </w:pBdr>
              <w:spacing w:before="20" w:line="240" w:lineRule="auto"/>
              <w:jc w:val="center"/>
              <w:rPr>
                <w:b/>
                <w:sz w:val="20"/>
                <w:szCs w:val="20"/>
              </w:rPr>
            </w:pPr>
            <w:r w:rsidRPr="00E8762C">
              <w:rPr>
                <w:rFonts w:eastAsia="Times New Roman"/>
                <w:b/>
                <w:bCs/>
                <w:color w:val="000000"/>
                <w:sz w:val="20"/>
                <w:szCs w:val="20"/>
                <w:lang w:eastAsia="ca-ES"/>
              </w:rPr>
              <w:t>2024</w:t>
            </w:r>
          </w:p>
        </w:tc>
        <w:tc>
          <w:tcPr>
            <w:tcW w:w="849" w:type="dxa"/>
            <w:vAlign w:val="center"/>
          </w:tcPr>
          <w:p w14:paraId="713FC148" w14:textId="257B5DB6" w:rsidR="00E8762C" w:rsidRPr="00E8762C" w:rsidRDefault="00E8762C" w:rsidP="00E8762C">
            <w:pPr>
              <w:pStyle w:val="AONormal"/>
              <w:pBdr>
                <w:bottom w:val="single" w:sz="4" w:space="1" w:color="auto"/>
              </w:pBdr>
              <w:spacing w:before="20" w:line="240" w:lineRule="auto"/>
              <w:jc w:val="center"/>
              <w:rPr>
                <w:b/>
                <w:sz w:val="20"/>
                <w:szCs w:val="20"/>
              </w:rPr>
            </w:pPr>
            <w:r w:rsidRPr="00E8762C">
              <w:rPr>
                <w:rFonts w:eastAsia="Times New Roman"/>
                <w:b/>
                <w:bCs/>
                <w:color w:val="000000"/>
                <w:sz w:val="20"/>
                <w:szCs w:val="20"/>
                <w:lang w:eastAsia="ca-ES"/>
              </w:rPr>
              <w:t>2025</w:t>
            </w:r>
          </w:p>
        </w:tc>
        <w:tc>
          <w:tcPr>
            <w:tcW w:w="819" w:type="dxa"/>
            <w:vAlign w:val="center"/>
          </w:tcPr>
          <w:p w14:paraId="35E6D2C1" w14:textId="08C6CB37" w:rsidR="00E8762C" w:rsidRPr="00E8762C" w:rsidRDefault="00E8762C" w:rsidP="00E8762C">
            <w:pPr>
              <w:pStyle w:val="AONormal"/>
              <w:pBdr>
                <w:bottom w:val="single" w:sz="4" w:space="1" w:color="auto"/>
              </w:pBdr>
              <w:spacing w:before="20" w:line="240" w:lineRule="auto"/>
              <w:jc w:val="center"/>
              <w:rPr>
                <w:b/>
                <w:sz w:val="20"/>
                <w:szCs w:val="20"/>
              </w:rPr>
            </w:pPr>
            <w:r w:rsidRPr="00E8762C">
              <w:rPr>
                <w:b/>
                <w:color w:val="000000"/>
                <w:sz w:val="20"/>
                <w:szCs w:val="20"/>
              </w:rPr>
              <w:t>2024/23</w:t>
            </w:r>
          </w:p>
        </w:tc>
        <w:tc>
          <w:tcPr>
            <w:tcW w:w="810" w:type="dxa"/>
            <w:vAlign w:val="center"/>
          </w:tcPr>
          <w:p w14:paraId="733009A8" w14:textId="4D6EA405" w:rsidR="00E8762C" w:rsidRPr="00E8762C" w:rsidRDefault="00E8762C" w:rsidP="00E8762C">
            <w:pPr>
              <w:pStyle w:val="AONormal"/>
              <w:pBdr>
                <w:bottom w:val="single" w:sz="4" w:space="1" w:color="auto"/>
              </w:pBdr>
              <w:spacing w:before="20" w:line="240" w:lineRule="auto"/>
              <w:jc w:val="center"/>
              <w:rPr>
                <w:b/>
                <w:sz w:val="20"/>
                <w:szCs w:val="20"/>
              </w:rPr>
            </w:pPr>
            <w:r w:rsidRPr="00E8762C">
              <w:rPr>
                <w:rFonts w:eastAsia="Times New Roman"/>
                <w:b/>
                <w:bCs/>
                <w:color w:val="000000"/>
                <w:sz w:val="20"/>
                <w:szCs w:val="20"/>
                <w:lang w:eastAsia="ca-ES"/>
              </w:rPr>
              <w:t>2025/24</w:t>
            </w:r>
          </w:p>
        </w:tc>
      </w:tr>
      <w:tr w:rsidR="00E8762C" w:rsidRPr="00E8762C" w14:paraId="428B40BA" w14:textId="77777777" w:rsidTr="00377B61">
        <w:tc>
          <w:tcPr>
            <w:tcW w:w="2754" w:type="dxa"/>
            <w:vAlign w:val="bottom"/>
          </w:tcPr>
          <w:p w14:paraId="3E4978C9" w14:textId="48A5CFE3" w:rsidR="00E8762C" w:rsidRPr="00E8762C" w:rsidRDefault="00E8762C" w:rsidP="00E8762C">
            <w:pPr>
              <w:pStyle w:val="AONormal"/>
              <w:tabs>
                <w:tab w:val="right" w:leader="dot" w:pos="2592"/>
              </w:tabs>
              <w:spacing w:before="20" w:line="240" w:lineRule="auto"/>
              <w:rPr>
                <w:color w:val="000000"/>
                <w:sz w:val="20"/>
                <w:szCs w:val="20"/>
              </w:rPr>
            </w:pPr>
            <w:r w:rsidRPr="00E8762C">
              <w:rPr>
                <w:color w:val="000000"/>
                <w:sz w:val="20"/>
                <w:szCs w:val="20"/>
              </w:rPr>
              <w:t>Central Government</w:t>
            </w:r>
            <w:r w:rsidRPr="00E8762C">
              <w:rPr>
                <w:color w:val="000000"/>
                <w:sz w:val="20"/>
                <w:szCs w:val="20"/>
              </w:rPr>
              <w:tab/>
            </w:r>
          </w:p>
        </w:tc>
        <w:tc>
          <w:tcPr>
            <w:tcW w:w="848" w:type="dxa"/>
            <w:vAlign w:val="center"/>
          </w:tcPr>
          <w:p w14:paraId="23AB9A14" w14:textId="5585C9F7" w:rsidR="00E8762C" w:rsidRPr="00E8762C" w:rsidRDefault="00E8762C" w:rsidP="00E8762C">
            <w:pPr>
              <w:pStyle w:val="AONormal"/>
              <w:tabs>
                <w:tab w:val="decimal" w:pos="521"/>
              </w:tabs>
              <w:spacing w:before="20" w:line="240" w:lineRule="auto"/>
              <w:rPr>
                <w:color w:val="000000"/>
                <w:sz w:val="20"/>
                <w:szCs w:val="20"/>
              </w:rPr>
            </w:pPr>
            <w:r w:rsidRPr="00E8762C">
              <w:rPr>
                <w:rFonts w:eastAsia="Times New Roman"/>
                <w:color w:val="000000"/>
                <w:sz w:val="20"/>
                <w:szCs w:val="20"/>
                <w:lang w:eastAsia="ca-ES"/>
              </w:rPr>
              <w:t>424</w:t>
            </w:r>
            <w:r w:rsidRPr="00E8762C">
              <w:rPr>
                <w:rFonts w:eastAsia="Times New Roman"/>
                <w:sz w:val="20"/>
                <w:szCs w:val="20"/>
                <w:lang w:eastAsia="ca-ES"/>
              </w:rPr>
              <w:t>.</w:t>
            </w:r>
            <w:r w:rsidRPr="00E8762C">
              <w:rPr>
                <w:color w:val="000000"/>
                <w:sz w:val="20"/>
                <w:szCs w:val="20"/>
              </w:rPr>
              <w:t>8</w:t>
            </w:r>
          </w:p>
        </w:tc>
        <w:tc>
          <w:tcPr>
            <w:tcW w:w="848" w:type="dxa"/>
            <w:vAlign w:val="center"/>
          </w:tcPr>
          <w:p w14:paraId="0942A9B1" w14:textId="4455BA08" w:rsidR="00E8762C" w:rsidRPr="00E8762C" w:rsidRDefault="00E8762C" w:rsidP="00E8762C">
            <w:pPr>
              <w:pStyle w:val="AONormal"/>
              <w:tabs>
                <w:tab w:val="decimal" w:pos="521"/>
              </w:tabs>
              <w:spacing w:before="20" w:line="240" w:lineRule="auto"/>
              <w:rPr>
                <w:color w:val="000000"/>
                <w:sz w:val="20"/>
                <w:szCs w:val="20"/>
              </w:rPr>
            </w:pPr>
            <w:r w:rsidRPr="00E8762C">
              <w:rPr>
                <w:rFonts w:eastAsia="Times New Roman"/>
                <w:color w:val="000000"/>
                <w:sz w:val="20"/>
                <w:szCs w:val="20"/>
                <w:lang w:eastAsia="ca-ES"/>
              </w:rPr>
              <w:t>399</w:t>
            </w:r>
            <w:r w:rsidRPr="00E8762C">
              <w:rPr>
                <w:rFonts w:eastAsia="Times New Roman"/>
                <w:sz w:val="20"/>
                <w:szCs w:val="20"/>
                <w:lang w:eastAsia="ca-ES"/>
              </w:rPr>
              <w:t>.</w:t>
            </w:r>
            <w:r w:rsidRPr="00E8762C">
              <w:rPr>
                <w:rFonts w:eastAsia="Times New Roman"/>
                <w:color w:val="000000"/>
                <w:sz w:val="20"/>
                <w:szCs w:val="20"/>
                <w:lang w:eastAsia="ca-ES"/>
              </w:rPr>
              <w:t>2</w:t>
            </w:r>
          </w:p>
        </w:tc>
        <w:tc>
          <w:tcPr>
            <w:tcW w:w="848" w:type="dxa"/>
            <w:vAlign w:val="center"/>
          </w:tcPr>
          <w:p w14:paraId="5D749629" w14:textId="3CFA7391" w:rsidR="00E8762C" w:rsidRPr="00E8762C" w:rsidRDefault="00E8762C" w:rsidP="00E8762C">
            <w:pPr>
              <w:pStyle w:val="AONormal"/>
              <w:tabs>
                <w:tab w:val="decimal" w:pos="521"/>
              </w:tabs>
              <w:spacing w:before="20" w:line="240" w:lineRule="auto"/>
              <w:rPr>
                <w:color w:val="000000"/>
                <w:sz w:val="20"/>
                <w:szCs w:val="20"/>
              </w:rPr>
            </w:pPr>
            <w:r w:rsidRPr="00E8762C">
              <w:rPr>
                <w:rFonts w:eastAsia="Times New Roman"/>
                <w:color w:val="000000"/>
                <w:sz w:val="20"/>
                <w:szCs w:val="20"/>
                <w:lang w:eastAsia="ca-ES"/>
              </w:rPr>
              <w:t>430.5</w:t>
            </w:r>
          </w:p>
        </w:tc>
        <w:tc>
          <w:tcPr>
            <w:tcW w:w="849" w:type="dxa"/>
            <w:vAlign w:val="center"/>
          </w:tcPr>
          <w:p w14:paraId="5CB178D6" w14:textId="2DB502CF" w:rsidR="00E8762C" w:rsidRPr="00E8762C" w:rsidRDefault="00E8762C" w:rsidP="00E8762C">
            <w:pPr>
              <w:pStyle w:val="AONormal"/>
              <w:tabs>
                <w:tab w:val="decimal" w:pos="521"/>
              </w:tabs>
              <w:spacing w:before="20" w:line="240" w:lineRule="auto"/>
              <w:rPr>
                <w:color w:val="000000"/>
                <w:sz w:val="20"/>
                <w:szCs w:val="20"/>
              </w:rPr>
            </w:pPr>
            <w:r w:rsidRPr="00E8762C">
              <w:rPr>
                <w:rFonts w:eastAsia="Times New Roman"/>
                <w:color w:val="000000"/>
                <w:sz w:val="20"/>
                <w:szCs w:val="20"/>
                <w:lang w:eastAsia="ca-ES"/>
              </w:rPr>
              <w:t>491.</w:t>
            </w:r>
            <w:r w:rsidRPr="00E8762C">
              <w:rPr>
                <w:color w:val="000000"/>
                <w:sz w:val="20"/>
                <w:szCs w:val="20"/>
              </w:rPr>
              <w:t>5</w:t>
            </w:r>
          </w:p>
        </w:tc>
        <w:tc>
          <w:tcPr>
            <w:tcW w:w="819" w:type="dxa"/>
            <w:vAlign w:val="center"/>
          </w:tcPr>
          <w:p w14:paraId="1F7590B2" w14:textId="7BD71E2C" w:rsidR="00E8762C" w:rsidRPr="00E8762C" w:rsidRDefault="00E8762C" w:rsidP="00E8762C">
            <w:pPr>
              <w:pStyle w:val="AONormal"/>
              <w:tabs>
                <w:tab w:val="decimal" w:pos="433"/>
              </w:tabs>
              <w:spacing w:before="20" w:line="240" w:lineRule="auto"/>
              <w:rPr>
                <w:color w:val="000000"/>
                <w:sz w:val="20"/>
                <w:szCs w:val="20"/>
              </w:rPr>
            </w:pPr>
            <w:r w:rsidRPr="00E8762C">
              <w:rPr>
                <w:rFonts w:eastAsia="Times New Roman"/>
                <w:color w:val="000000"/>
                <w:sz w:val="20"/>
                <w:szCs w:val="20"/>
                <w:lang w:eastAsia="ca-ES"/>
              </w:rPr>
              <w:t>7</w:t>
            </w:r>
            <w:r w:rsidRPr="00E8762C">
              <w:rPr>
                <w:rFonts w:eastAsia="Times New Roman"/>
                <w:sz w:val="20"/>
                <w:szCs w:val="20"/>
                <w:lang w:eastAsia="ca-ES"/>
              </w:rPr>
              <w:t>.</w:t>
            </w:r>
            <w:r w:rsidRPr="00E8762C">
              <w:rPr>
                <w:rFonts w:eastAsia="Times New Roman"/>
                <w:color w:val="000000"/>
                <w:sz w:val="20"/>
                <w:szCs w:val="20"/>
                <w:lang w:eastAsia="ca-ES"/>
              </w:rPr>
              <w:t>84</w:t>
            </w:r>
            <w:r w:rsidRPr="00E8762C">
              <w:rPr>
                <w:color w:val="000000"/>
                <w:sz w:val="20"/>
                <w:szCs w:val="20"/>
              </w:rPr>
              <w:t>%</w:t>
            </w:r>
          </w:p>
        </w:tc>
        <w:tc>
          <w:tcPr>
            <w:tcW w:w="810" w:type="dxa"/>
            <w:vAlign w:val="center"/>
          </w:tcPr>
          <w:p w14:paraId="7C3CC62A" w14:textId="4553B146" w:rsidR="00E8762C" w:rsidRPr="00E8762C" w:rsidRDefault="00E8762C" w:rsidP="00E8762C">
            <w:pPr>
              <w:pStyle w:val="AONormal"/>
              <w:tabs>
                <w:tab w:val="decimal" w:pos="433"/>
              </w:tabs>
              <w:spacing w:before="20" w:line="240" w:lineRule="auto"/>
              <w:rPr>
                <w:color w:val="000000"/>
                <w:sz w:val="20"/>
                <w:szCs w:val="20"/>
              </w:rPr>
            </w:pPr>
            <w:r w:rsidRPr="00E8762C">
              <w:rPr>
                <w:rFonts w:eastAsia="Times New Roman"/>
                <w:color w:val="000000"/>
                <w:sz w:val="20"/>
                <w:szCs w:val="20"/>
                <w:lang w:eastAsia="ca-ES"/>
              </w:rPr>
              <w:t>14.17</w:t>
            </w:r>
            <w:r w:rsidRPr="00E8762C">
              <w:rPr>
                <w:color w:val="000000"/>
                <w:sz w:val="20"/>
                <w:szCs w:val="20"/>
              </w:rPr>
              <w:t>%</w:t>
            </w:r>
          </w:p>
        </w:tc>
      </w:tr>
      <w:tr w:rsidR="00E8762C" w:rsidRPr="00E8762C" w14:paraId="3E6179BB" w14:textId="77777777" w:rsidTr="00377B61">
        <w:tc>
          <w:tcPr>
            <w:tcW w:w="2754" w:type="dxa"/>
            <w:vAlign w:val="bottom"/>
          </w:tcPr>
          <w:p w14:paraId="733F08FE" w14:textId="33937D92" w:rsidR="00E8762C" w:rsidRPr="00E8762C" w:rsidRDefault="00E8762C" w:rsidP="00E8762C">
            <w:pPr>
              <w:pStyle w:val="AONormal"/>
              <w:tabs>
                <w:tab w:val="right" w:leader="dot" w:pos="2592"/>
              </w:tabs>
              <w:spacing w:before="20" w:line="240" w:lineRule="auto"/>
              <w:rPr>
                <w:color w:val="000000"/>
                <w:sz w:val="20"/>
                <w:szCs w:val="20"/>
                <w:lang w:val="fr-FR"/>
              </w:rPr>
            </w:pPr>
            <w:r w:rsidRPr="00E8762C">
              <w:rPr>
                <w:color w:val="000000"/>
                <w:sz w:val="20"/>
                <w:szCs w:val="20"/>
                <w:lang w:val="fr-FR"/>
              </w:rPr>
              <w:t>Non Market Non-Profit Institutions</w:t>
            </w:r>
            <w:r w:rsidRPr="00E8762C">
              <w:rPr>
                <w:color w:val="000000"/>
                <w:sz w:val="20"/>
                <w:szCs w:val="20"/>
                <w:lang w:val="fr-FR"/>
              </w:rPr>
              <w:tab/>
            </w:r>
          </w:p>
        </w:tc>
        <w:tc>
          <w:tcPr>
            <w:tcW w:w="848" w:type="dxa"/>
            <w:vAlign w:val="center"/>
          </w:tcPr>
          <w:p w14:paraId="5448E7EA" w14:textId="4410D9D1" w:rsidR="00E8762C" w:rsidRPr="00E8762C" w:rsidRDefault="00E8762C" w:rsidP="00E8762C">
            <w:pPr>
              <w:pStyle w:val="AONormal"/>
              <w:tabs>
                <w:tab w:val="decimal" w:pos="521"/>
              </w:tabs>
              <w:spacing w:before="20" w:line="240" w:lineRule="auto"/>
              <w:rPr>
                <w:color w:val="000000"/>
                <w:sz w:val="20"/>
                <w:szCs w:val="20"/>
              </w:rPr>
            </w:pPr>
            <w:r w:rsidRPr="00E8762C">
              <w:rPr>
                <w:rFonts w:eastAsia="Times New Roman"/>
                <w:color w:val="000000"/>
                <w:sz w:val="20"/>
                <w:szCs w:val="20"/>
                <w:lang w:eastAsia="ca-ES"/>
              </w:rPr>
              <w:t>13</w:t>
            </w:r>
            <w:r w:rsidRPr="00E8762C">
              <w:rPr>
                <w:rFonts w:eastAsia="Times New Roman"/>
                <w:sz w:val="20"/>
                <w:szCs w:val="20"/>
                <w:lang w:eastAsia="ca-ES"/>
              </w:rPr>
              <w:t>.</w:t>
            </w:r>
            <w:r w:rsidRPr="00E8762C">
              <w:rPr>
                <w:rFonts w:eastAsia="Times New Roman"/>
                <w:color w:val="000000"/>
                <w:sz w:val="20"/>
                <w:szCs w:val="20"/>
                <w:lang w:eastAsia="ca-ES"/>
              </w:rPr>
              <w:t>8</w:t>
            </w:r>
          </w:p>
        </w:tc>
        <w:tc>
          <w:tcPr>
            <w:tcW w:w="848" w:type="dxa"/>
            <w:vAlign w:val="center"/>
          </w:tcPr>
          <w:p w14:paraId="0BF5EEBA" w14:textId="4E35B156" w:rsidR="00E8762C" w:rsidRPr="00E8762C" w:rsidRDefault="00E8762C" w:rsidP="00E8762C">
            <w:pPr>
              <w:pStyle w:val="AONormal"/>
              <w:tabs>
                <w:tab w:val="decimal" w:pos="521"/>
              </w:tabs>
              <w:spacing w:before="20" w:line="240" w:lineRule="auto"/>
              <w:rPr>
                <w:color w:val="000000"/>
                <w:sz w:val="20"/>
                <w:szCs w:val="20"/>
              </w:rPr>
            </w:pPr>
            <w:r w:rsidRPr="00E8762C">
              <w:rPr>
                <w:rFonts w:eastAsia="Times New Roman"/>
                <w:color w:val="000000"/>
                <w:sz w:val="20"/>
                <w:szCs w:val="20"/>
                <w:lang w:eastAsia="ca-ES"/>
              </w:rPr>
              <w:t>17</w:t>
            </w:r>
            <w:r w:rsidRPr="00E8762C">
              <w:rPr>
                <w:rFonts w:eastAsia="Times New Roman"/>
                <w:sz w:val="20"/>
                <w:szCs w:val="20"/>
                <w:lang w:eastAsia="ca-ES"/>
              </w:rPr>
              <w:t>.</w:t>
            </w:r>
            <w:r w:rsidRPr="00E8762C">
              <w:rPr>
                <w:rFonts w:eastAsia="Times New Roman"/>
                <w:color w:val="000000"/>
                <w:sz w:val="20"/>
                <w:szCs w:val="20"/>
                <w:lang w:eastAsia="ca-ES"/>
              </w:rPr>
              <w:t>8</w:t>
            </w:r>
          </w:p>
        </w:tc>
        <w:tc>
          <w:tcPr>
            <w:tcW w:w="848" w:type="dxa"/>
            <w:vAlign w:val="center"/>
          </w:tcPr>
          <w:p w14:paraId="74D40C91" w14:textId="6004BC88" w:rsidR="00E8762C" w:rsidRPr="00E8762C" w:rsidRDefault="00E8762C" w:rsidP="00E8762C">
            <w:pPr>
              <w:pStyle w:val="AONormal"/>
              <w:tabs>
                <w:tab w:val="decimal" w:pos="521"/>
              </w:tabs>
              <w:spacing w:before="20" w:line="240" w:lineRule="auto"/>
              <w:rPr>
                <w:color w:val="000000"/>
                <w:sz w:val="20"/>
                <w:szCs w:val="20"/>
              </w:rPr>
            </w:pPr>
            <w:r w:rsidRPr="00E8762C">
              <w:rPr>
                <w:rFonts w:eastAsia="Times New Roman"/>
                <w:color w:val="000000"/>
                <w:sz w:val="20"/>
                <w:szCs w:val="20"/>
                <w:lang w:eastAsia="ca-ES"/>
              </w:rPr>
              <w:t>16.7</w:t>
            </w:r>
          </w:p>
        </w:tc>
        <w:tc>
          <w:tcPr>
            <w:tcW w:w="849" w:type="dxa"/>
            <w:vAlign w:val="center"/>
          </w:tcPr>
          <w:p w14:paraId="05F2FCF5" w14:textId="0F50E0D1" w:rsidR="00E8762C" w:rsidRPr="00E8762C" w:rsidRDefault="00E8762C" w:rsidP="00E8762C">
            <w:pPr>
              <w:pStyle w:val="AONormal"/>
              <w:tabs>
                <w:tab w:val="decimal" w:pos="521"/>
              </w:tabs>
              <w:spacing w:before="20" w:line="240" w:lineRule="auto"/>
              <w:rPr>
                <w:color w:val="000000"/>
                <w:sz w:val="20"/>
                <w:szCs w:val="20"/>
              </w:rPr>
            </w:pPr>
            <w:r w:rsidRPr="00E8762C">
              <w:rPr>
                <w:rFonts w:eastAsia="Times New Roman"/>
                <w:color w:val="000000"/>
                <w:sz w:val="20"/>
                <w:szCs w:val="20"/>
                <w:lang w:eastAsia="ca-ES"/>
              </w:rPr>
              <w:t>17.</w:t>
            </w:r>
            <w:r w:rsidRPr="00E8762C">
              <w:rPr>
                <w:color w:val="000000"/>
                <w:sz w:val="20"/>
                <w:szCs w:val="20"/>
              </w:rPr>
              <w:t>7</w:t>
            </w:r>
          </w:p>
        </w:tc>
        <w:tc>
          <w:tcPr>
            <w:tcW w:w="819" w:type="dxa"/>
            <w:vAlign w:val="center"/>
          </w:tcPr>
          <w:p w14:paraId="55DEF43B" w14:textId="5DAF7DFC" w:rsidR="00E8762C" w:rsidRPr="00E8762C" w:rsidRDefault="00E8762C" w:rsidP="00E8762C">
            <w:pPr>
              <w:pStyle w:val="AONormal"/>
              <w:tabs>
                <w:tab w:val="decimal" w:pos="433"/>
              </w:tabs>
              <w:spacing w:before="20" w:line="240" w:lineRule="auto"/>
              <w:rPr>
                <w:color w:val="000000"/>
                <w:sz w:val="20"/>
                <w:szCs w:val="20"/>
              </w:rPr>
            </w:pPr>
            <w:r w:rsidRPr="00E8762C">
              <w:rPr>
                <w:rFonts w:eastAsia="Times New Roman"/>
                <w:color w:val="000000"/>
                <w:sz w:val="20"/>
                <w:szCs w:val="20"/>
                <w:lang w:eastAsia="ca-ES"/>
              </w:rPr>
              <w:t>-6</w:t>
            </w:r>
            <w:r w:rsidRPr="00E8762C">
              <w:rPr>
                <w:rFonts w:eastAsia="Times New Roman"/>
                <w:sz w:val="20"/>
                <w:szCs w:val="20"/>
                <w:lang w:eastAsia="ca-ES"/>
              </w:rPr>
              <w:t>.</w:t>
            </w:r>
            <w:r w:rsidRPr="00E8762C">
              <w:rPr>
                <w:rFonts w:eastAsia="Times New Roman"/>
                <w:color w:val="000000"/>
                <w:sz w:val="20"/>
                <w:szCs w:val="20"/>
                <w:lang w:eastAsia="ca-ES"/>
              </w:rPr>
              <w:t>32</w:t>
            </w:r>
            <w:r w:rsidRPr="00E8762C">
              <w:rPr>
                <w:color w:val="000000"/>
                <w:sz w:val="20"/>
                <w:szCs w:val="20"/>
              </w:rPr>
              <w:t>%</w:t>
            </w:r>
          </w:p>
        </w:tc>
        <w:tc>
          <w:tcPr>
            <w:tcW w:w="810" w:type="dxa"/>
            <w:vAlign w:val="center"/>
          </w:tcPr>
          <w:p w14:paraId="654C623C" w14:textId="65E0DBF5" w:rsidR="00E8762C" w:rsidRPr="00E8762C" w:rsidRDefault="00E8762C" w:rsidP="00E8762C">
            <w:pPr>
              <w:pStyle w:val="AONormal"/>
              <w:tabs>
                <w:tab w:val="decimal" w:pos="433"/>
              </w:tabs>
              <w:spacing w:before="20" w:line="240" w:lineRule="auto"/>
              <w:rPr>
                <w:color w:val="000000"/>
                <w:sz w:val="20"/>
                <w:szCs w:val="20"/>
              </w:rPr>
            </w:pPr>
            <w:r w:rsidRPr="00E8762C">
              <w:rPr>
                <w:color w:val="000000"/>
                <w:sz w:val="20"/>
                <w:szCs w:val="20"/>
              </w:rPr>
              <w:t>6</w:t>
            </w:r>
            <w:r w:rsidRPr="00E8762C">
              <w:rPr>
                <w:rFonts w:eastAsia="Times New Roman"/>
                <w:color w:val="000000"/>
                <w:sz w:val="20"/>
                <w:szCs w:val="20"/>
                <w:lang w:eastAsia="ca-ES"/>
              </w:rPr>
              <w:t>.36</w:t>
            </w:r>
            <w:r w:rsidRPr="00E8762C">
              <w:rPr>
                <w:color w:val="000000"/>
                <w:sz w:val="20"/>
                <w:szCs w:val="20"/>
              </w:rPr>
              <w:t>%</w:t>
            </w:r>
          </w:p>
        </w:tc>
      </w:tr>
      <w:tr w:rsidR="00E8762C" w:rsidRPr="00E8762C" w14:paraId="6710B619" w14:textId="77777777" w:rsidTr="00377B61">
        <w:tc>
          <w:tcPr>
            <w:tcW w:w="2754" w:type="dxa"/>
            <w:vAlign w:val="bottom"/>
          </w:tcPr>
          <w:p w14:paraId="3C87BDEC" w14:textId="3C3C6DF8" w:rsidR="00E8762C" w:rsidRPr="00E8762C" w:rsidRDefault="00E8762C" w:rsidP="00E8762C">
            <w:pPr>
              <w:pStyle w:val="AONormal"/>
              <w:tabs>
                <w:tab w:val="right" w:leader="dot" w:pos="2592"/>
              </w:tabs>
              <w:spacing w:before="20" w:line="240" w:lineRule="auto"/>
              <w:rPr>
                <w:color w:val="000000"/>
                <w:sz w:val="20"/>
                <w:szCs w:val="20"/>
              </w:rPr>
            </w:pPr>
            <w:r w:rsidRPr="00E8762C">
              <w:rPr>
                <w:color w:val="000000"/>
                <w:sz w:val="20"/>
                <w:szCs w:val="20"/>
              </w:rPr>
              <w:t>Central Government Social Security</w:t>
            </w:r>
            <w:r w:rsidRPr="00E8762C">
              <w:rPr>
                <w:color w:val="000000"/>
                <w:sz w:val="20"/>
                <w:szCs w:val="20"/>
              </w:rPr>
              <w:tab/>
            </w:r>
          </w:p>
        </w:tc>
        <w:tc>
          <w:tcPr>
            <w:tcW w:w="848" w:type="dxa"/>
            <w:vAlign w:val="center"/>
          </w:tcPr>
          <w:p w14:paraId="3E8DC90C" w14:textId="21F7E2AC" w:rsidR="00E8762C" w:rsidRPr="00E8762C" w:rsidRDefault="00E8762C" w:rsidP="00E8762C">
            <w:pPr>
              <w:pStyle w:val="AONormal"/>
              <w:tabs>
                <w:tab w:val="decimal" w:pos="521"/>
              </w:tabs>
              <w:spacing w:before="20" w:line="240" w:lineRule="auto"/>
              <w:rPr>
                <w:color w:val="000000"/>
                <w:sz w:val="20"/>
                <w:szCs w:val="20"/>
              </w:rPr>
            </w:pPr>
            <w:r w:rsidRPr="00E8762C">
              <w:rPr>
                <w:sz w:val="20"/>
                <w:szCs w:val="20"/>
              </w:rPr>
              <w:t>1</w:t>
            </w:r>
            <w:r w:rsidRPr="00E8762C">
              <w:rPr>
                <w:rFonts w:eastAsia="Times New Roman"/>
                <w:color w:val="000000"/>
                <w:sz w:val="20"/>
                <w:szCs w:val="20"/>
                <w:lang w:eastAsia="ca-ES"/>
              </w:rPr>
              <w:t>,</w:t>
            </w:r>
            <w:r w:rsidRPr="00E8762C">
              <w:rPr>
                <w:rFonts w:eastAsia="Times New Roman"/>
                <w:sz w:val="20"/>
                <w:szCs w:val="20"/>
                <w:lang w:eastAsia="ca-ES"/>
              </w:rPr>
              <w:t>474.</w:t>
            </w:r>
            <w:r w:rsidRPr="00E8762C">
              <w:rPr>
                <w:rFonts w:eastAsia="Times New Roman"/>
                <w:color w:val="000000"/>
                <w:sz w:val="20"/>
                <w:szCs w:val="20"/>
                <w:lang w:eastAsia="ca-ES"/>
              </w:rPr>
              <w:t>5</w:t>
            </w:r>
          </w:p>
        </w:tc>
        <w:tc>
          <w:tcPr>
            <w:tcW w:w="848" w:type="dxa"/>
            <w:vAlign w:val="center"/>
          </w:tcPr>
          <w:p w14:paraId="6066A1AE" w14:textId="7DEBE460" w:rsidR="00E8762C" w:rsidRPr="00E8762C" w:rsidRDefault="00E8762C" w:rsidP="00E8762C">
            <w:pPr>
              <w:pStyle w:val="AONormal"/>
              <w:tabs>
                <w:tab w:val="decimal" w:pos="521"/>
              </w:tabs>
              <w:spacing w:before="20" w:line="240" w:lineRule="auto"/>
              <w:rPr>
                <w:color w:val="000000"/>
                <w:sz w:val="20"/>
                <w:szCs w:val="20"/>
              </w:rPr>
            </w:pPr>
            <w:r w:rsidRPr="00E8762C">
              <w:rPr>
                <w:sz w:val="20"/>
                <w:szCs w:val="20"/>
              </w:rPr>
              <w:t>1</w:t>
            </w:r>
            <w:r w:rsidRPr="00E8762C">
              <w:rPr>
                <w:rFonts w:eastAsia="Times New Roman"/>
                <w:color w:val="000000"/>
                <w:sz w:val="20"/>
                <w:szCs w:val="20"/>
                <w:lang w:eastAsia="ca-ES"/>
              </w:rPr>
              <w:t>,</w:t>
            </w:r>
            <w:r w:rsidRPr="00E8762C">
              <w:rPr>
                <w:rFonts w:eastAsia="Times New Roman"/>
                <w:sz w:val="20"/>
                <w:szCs w:val="20"/>
                <w:lang w:eastAsia="ca-ES"/>
              </w:rPr>
              <w:t>649.</w:t>
            </w:r>
            <w:r w:rsidRPr="00E8762C">
              <w:rPr>
                <w:rFonts w:eastAsia="Times New Roman"/>
                <w:color w:val="000000"/>
                <w:sz w:val="20"/>
                <w:szCs w:val="20"/>
                <w:lang w:eastAsia="ca-ES"/>
              </w:rPr>
              <w:t>8</w:t>
            </w:r>
          </w:p>
        </w:tc>
        <w:tc>
          <w:tcPr>
            <w:tcW w:w="848" w:type="dxa"/>
            <w:vAlign w:val="center"/>
          </w:tcPr>
          <w:p w14:paraId="5C55859F" w14:textId="24BD9D58" w:rsidR="00E8762C" w:rsidRPr="00E8762C" w:rsidRDefault="00E8762C" w:rsidP="00E8762C">
            <w:pPr>
              <w:pStyle w:val="AONormal"/>
              <w:tabs>
                <w:tab w:val="decimal" w:pos="521"/>
              </w:tabs>
              <w:spacing w:before="20" w:line="240" w:lineRule="auto"/>
              <w:rPr>
                <w:color w:val="000000"/>
                <w:sz w:val="20"/>
                <w:szCs w:val="20"/>
              </w:rPr>
            </w:pPr>
            <w:r w:rsidRPr="00E8762C">
              <w:rPr>
                <w:color w:val="000000"/>
                <w:sz w:val="20"/>
                <w:szCs w:val="20"/>
              </w:rPr>
              <w:t>1</w:t>
            </w:r>
            <w:r w:rsidRPr="00E8762C">
              <w:rPr>
                <w:rFonts w:eastAsia="Times New Roman"/>
                <w:color w:val="000000"/>
                <w:sz w:val="20"/>
                <w:szCs w:val="20"/>
                <w:lang w:eastAsia="ca-ES"/>
              </w:rPr>
              <w:t>,803.0</w:t>
            </w:r>
          </w:p>
        </w:tc>
        <w:tc>
          <w:tcPr>
            <w:tcW w:w="849" w:type="dxa"/>
            <w:vAlign w:val="center"/>
          </w:tcPr>
          <w:p w14:paraId="57F416CD" w14:textId="473F5DB6" w:rsidR="00E8762C" w:rsidRPr="00E8762C" w:rsidRDefault="00E8762C" w:rsidP="00E8762C">
            <w:pPr>
              <w:pStyle w:val="AONormal"/>
              <w:tabs>
                <w:tab w:val="decimal" w:pos="521"/>
              </w:tabs>
              <w:spacing w:before="20" w:line="240" w:lineRule="auto"/>
              <w:rPr>
                <w:color w:val="000000"/>
                <w:sz w:val="20"/>
                <w:szCs w:val="20"/>
              </w:rPr>
            </w:pPr>
            <w:r w:rsidRPr="00E8762C">
              <w:rPr>
                <w:color w:val="000000"/>
                <w:sz w:val="20"/>
                <w:szCs w:val="20"/>
              </w:rPr>
              <w:t>1</w:t>
            </w:r>
            <w:r w:rsidRPr="00E8762C">
              <w:rPr>
                <w:rFonts w:eastAsia="Times New Roman"/>
                <w:color w:val="000000"/>
                <w:sz w:val="20"/>
                <w:szCs w:val="20"/>
                <w:lang w:eastAsia="ca-ES"/>
              </w:rPr>
              <w:t>,929.2</w:t>
            </w:r>
          </w:p>
        </w:tc>
        <w:tc>
          <w:tcPr>
            <w:tcW w:w="819" w:type="dxa"/>
            <w:vAlign w:val="center"/>
          </w:tcPr>
          <w:p w14:paraId="4A1BA1D8" w14:textId="0874746E" w:rsidR="00E8762C" w:rsidRPr="00E8762C" w:rsidRDefault="00E8762C" w:rsidP="00E8762C">
            <w:pPr>
              <w:pStyle w:val="AONormal"/>
              <w:tabs>
                <w:tab w:val="decimal" w:pos="433"/>
              </w:tabs>
              <w:spacing w:before="20" w:line="240" w:lineRule="auto"/>
              <w:rPr>
                <w:color w:val="000000"/>
                <w:sz w:val="20"/>
                <w:szCs w:val="20"/>
              </w:rPr>
            </w:pPr>
            <w:r w:rsidRPr="00E8762C">
              <w:rPr>
                <w:rFonts w:eastAsia="Times New Roman"/>
                <w:color w:val="000000"/>
                <w:sz w:val="20"/>
                <w:szCs w:val="20"/>
                <w:lang w:eastAsia="ca-ES"/>
              </w:rPr>
              <w:t>9</w:t>
            </w:r>
            <w:r w:rsidRPr="00E8762C">
              <w:rPr>
                <w:rFonts w:eastAsia="Times New Roman"/>
                <w:sz w:val="20"/>
                <w:szCs w:val="20"/>
                <w:lang w:eastAsia="ca-ES"/>
              </w:rPr>
              <w:t>.</w:t>
            </w:r>
            <w:r w:rsidRPr="00E8762C">
              <w:rPr>
                <w:rFonts w:eastAsia="Times New Roman"/>
                <w:color w:val="000000"/>
                <w:sz w:val="20"/>
                <w:szCs w:val="20"/>
                <w:lang w:eastAsia="ca-ES"/>
              </w:rPr>
              <w:t>29</w:t>
            </w:r>
            <w:r w:rsidRPr="00E8762C">
              <w:rPr>
                <w:color w:val="000000"/>
                <w:sz w:val="20"/>
                <w:szCs w:val="20"/>
              </w:rPr>
              <w:t>%</w:t>
            </w:r>
          </w:p>
        </w:tc>
        <w:tc>
          <w:tcPr>
            <w:tcW w:w="810" w:type="dxa"/>
            <w:vAlign w:val="center"/>
          </w:tcPr>
          <w:p w14:paraId="211CC079" w14:textId="735D1A81" w:rsidR="00E8762C" w:rsidRPr="00E8762C" w:rsidRDefault="00E8762C" w:rsidP="00E8762C">
            <w:pPr>
              <w:pStyle w:val="AONormal"/>
              <w:tabs>
                <w:tab w:val="decimal" w:pos="433"/>
              </w:tabs>
              <w:spacing w:before="20" w:line="240" w:lineRule="auto"/>
              <w:rPr>
                <w:color w:val="000000"/>
                <w:sz w:val="20"/>
                <w:szCs w:val="20"/>
              </w:rPr>
            </w:pPr>
            <w:r w:rsidRPr="00E8762C">
              <w:rPr>
                <w:rFonts w:eastAsia="Times New Roman"/>
                <w:color w:val="000000"/>
                <w:sz w:val="20"/>
                <w:szCs w:val="20"/>
                <w:lang w:eastAsia="ca-ES"/>
              </w:rPr>
              <w:t>7.00</w:t>
            </w:r>
            <w:r w:rsidRPr="00E8762C">
              <w:rPr>
                <w:color w:val="000000"/>
                <w:sz w:val="20"/>
                <w:szCs w:val="20"/>
              </w:rPr>
              <w:t>%</w:t>
            </w:r>
          </w:p>
        </w:tc>
      </w:tr>
      <w:tr w:rsidR="00E8762C" w:rsidRPr="00E8762C" w14:paraId="205CC717" w14:textId="77777777" w:rsidTr="00377B61">
        <w:tc>
          <w:tcPr>
            <w:tcW w:w="2754" w:type="dxa"/>
            <w:vAlign w:val="bottom"/>
          </w:tcPr>
          <w:p w14:paraId="0726DC9D" w14:textId="74ACD77A" w:rsidR="00E8762C" w:rsidRPr="00E8762C" w:rsidRDefault="00E8762C" w:rsidP="00E8762C">
            <w:pPr>
              <w:pStyle w:val="AONormal"/>
              <w:tabs>
                <w:tab w:val="right" w:leader="dot" w:pos="2592"/>
              </w:tabs>
              <w:spacing w:before="20" w:line="240" w:lineRule="auto"/>
              <w:rPr>
                <w:color w:val="000000"/>
                <w:sz w:val="20"/>
                <w:szCs w:val="20"/>
              </w:rPr>
            </w:pPr>
            <w:r w:rsidRPr="00E8762C">
              <w:rPr>
                <w:color w:val="000000"/>
                <w:sz w:val="20"/>
                <w:szCs w:val="20"/>
              </w:rPr>
              <w:t>Local Governments</w:t>
            </w:r>
            <w:r w:rsidRPr="00E8762C">
              <w:rPr>
                <w:color w:val="000000"/>
                <w:sz w:val="20"/>
                <w:szCs w:val="20"/>
              </w:rPr>
              <w:tab/>
            </w:r>
          </w:p>
        </w:tc>
        <w:tc>
          <w:tcPr>
            <w:tcW w:w="848" w:type="dxa"/>
            <w:vAlign w:val="center"/>
          </w:tcPr>
          <w:p w14:paraId="78EA2C5A" w14:textId="38B507FA" w:rsidR="00E8762C" w:rsidRPr="00E8762C" w:rsidRDefault="00E8762C" w:rsidP="00E8762C">
            <w:pPr>
              <w:pStyle w:val="AONormal"/>
              <w:tabs>
                <w:tab w:val="decimal" w:pos="521"/>
              </w:tabs>
              <w:spacing w:before="20" w:line="240" w:lineRule="auto"/>
              <w:rPr>
                <w:color w:val="000000"/>
                <w:sz w:val="20"/>
                <w:szCs w:val="20"/>
              </w:rPr>
            </w:pPr>
            <w:r w:rsidRPr="00E8762C">
              <w:rPr>
                <w:rFonts w:eastAsia="Times New Roman"/>
                <w:color w:val="000000"/>
                <w:sz w:val="20"/>
                <w:szCs w:val="20"/>
                <w:lang w:eastAsia="ca-ES"/>
              </w:rPr>
              <w:t>166</w:t>
            </w:r>
            <w:r w:rsidRPr="00E8762C">
              <w:rPr>
                <w:rFonts w:eastAsia="Times New Roman"/>
                <w:sz w:val="20"/>
                <w:szCs w:val="20"/>
                <w:lang w:eastAsia="ca-ES"/>
              </w:rPr>
              <w:t>.</w:t>
            </w:r>
            <w:r w:rsidRPr="00E8762C">
              <w:rPr>
                <w:color w:val="000000"/>
                <w:sz w:val="20"/>
                <w:szCs w:val="20"/>
              </w:rPr>
              <w:t>1</w:t>
            </w:r>
          </w:p>
        </w:tc>
        <w:tc>
          <w:tcPr>
            <w:tcW w:w="848" w:type="dxa"/>
            <w:vAlign w:val="center"/>
          </w:tcPr>
          <w:p w14:paraId="4AB4772D" w14:textId="59E85093" w:rsidR="00E8762C" w:rsidRPr="00E8762C" w:rsidRDefault="00E8762C" w:rsidP="00E8762C">
            <w:pPr>
              <w:pStyle w:val="AONormal"/>
              <w:tabs>
                <w:tab w:val="decimal" w:pos="521"/>
              </w:tabs>
              <w:spacing w:before="20" w:line="240" w:lineRule="auto"/>
              <w:rPr>
                <w:color w:val="000000"/>
                <w:sz w:val="20"/>
                <w:szCs w:val="20"/>
              </w:rPr>
            </w:pPr>
            <w:r w:rsidRPr="00E8762C">
              <w:rPr>
                <w:rFonts w:eastAsia="Times New Roman"/>
                <w:color w:val="000000"/>
                <w:sz w:val="20"/>
                <w:szCs w:val="20"/>
                <w:lang w:eastAsia="ca-ES"/>
              </w:rPr>
              <w:t>185</w:t>
            </w:r>
            <w:r w:rsidRPr="00E8762C">
              <w:rPr>
                <w:rFonts w:eastAsia="Times New Roman"/>
                <w:sz w:val="20"/>
                <w:szCs w:val="20"/>
                <w:lang w:eastAsia="ca-ES"/>
              </w:rPr>
              <w:t>.</w:t>
            </w:r>
            <w:r w:rsidRPr="00E8762C">
              <w:rPr>
                <w:rFonts w:eastAsia="Times New Roman"/>
                <w:color w:val="000000"/>
                <w:sz w:val="20"/>
                <w:szCs w:val="20"/>
                <w:lang w:eastAsia="ca-ES"/>
              </w:rPr>
              <w:t>5</w:t>
            </w:r>
          </w:p>
        </w:tc>
        <w:tc>
          <w:tcPr>
            <w:tcW w:w="848" w:type="dxa"/>
            <w:vAlign w:val="center"/>
          </w:tcPr>
          <w:p w14:paraId="084CC434" w14:textId="6F200360" w:rsidR="00E8762C" w:rsidRPr="00E8762C" w:rsidRDefault="00E8762C" w:rsidP="00E8762C">
            <w:pPr>
              <w:pStyle w:val="AONormal"/>
              <w:tabs>
                <w:tab w:val="decimal" w:pos="521"/>
              </w:tabs>
              <w:spacing w:before="20" w:line="240" w:lineRule="auto"/>
              <w:rPr>
                <w:color w:val="000000"/>
                <w:sz w:val="20"/>
                <w:szCs w:val="20"/>
              </w:rPr>
            </w:pPr>
            <w:r w:rsidRPr="00E8762C">
              <w:rPr>
                <w:rFonts w:eastAsia="Times New Roman"/>
                <w:color w:val="000000"/>
                <w:sz w:val="20"/>
                <w:szCs w:val="20"/>
                <w:lang w:eastAsia="ca-ES"/>
              </w:rPr>
              <w:t>184.4</w:t>
            </w:r>
          </w:p>
        </w:tc>
        <w:tc>
          <w:tcPr>
            <w:tcW w:w="849" w:type="dxa"/>
            <w:vAlign w:val="center"/>
          </w:tcPr>
          <w:p w14:paraId="040FC3FA" w14:textId="1F317B16" w:rsidR="00E8762C" w:rsidRPr="00E8762C" w:rsidRDefault="00E8762C" w:rsidP="00E8762C">
            <w:pPr>
              <w:pStyle w:val="AONormal"/>
              <w:tabs>
                <w:tab w:val="decimal" w:pos="521"/>
              </w:tabs>
              <w:spacing w:before="20" w:line="240" w:lineRule="auto"/>
              <w:rPr>
                <w:color w:val="000000"/>
                <w:sz w:val="20"/>
                <w:szCs w:val="20"/>
              </w:rPr>
            </w:pPr>
            <w:r w:rsidRPr="00E8762C">
              <w:rPr>
                <w:color w:val="000000"/>
                <w:sz w:val="20"/>
                <w:szCs w:val="20"/>
              </w:rPr>
              <w:t>202</w:t>
            </w:r>
            <w:r w:rsidRPr="00E8762C">
              <w:rPr>
                <w:rFonts w:eastAsia="Times New Roman"/>
                <w:color w:val="000000"/>
                <w:sz w:val="20"/>
                <w:szCs w:val="20"/>
                <w:lang w:eastAsia="ca-ES"/>
              </w:rPr>
              <w:t>.2</w:t>
            </w:r>
          </w:p>
        </w:tc>
        <w:tc>
          <w:tcPr>
            <w:tcW w:w="819" w:type="dxa"/>
            <w:vAlign w:val="center"/>
          </w:tcPr>
          <w:p w14:paraId="6BDE136D" w14:textId="1F6A69FA" w:rsidR="00E8762C" w:rsidRPr="00E8762C" w:rsidRDefault="00E8762C" w:rsidP="00E8762C">
            <w:pPr>
              <w:pStyle w:val="AONormal"/>
              <w:tabs>
                <w:tab w:val="decimal" w:pos="433"/>
              </w:tabs>
              <w:spacing w:before="20" w:line="240" w:lineRule="auto"/>
              <w:rPr>
                <w:color w:val="000000"/>
                <w:sz w:val="20"/>
                <w:szCs w:val="20"/>
              </w:rPr>
            </w:pPr>
            <w:r w:rsidRPr="00E8762C">
              <w:rPr>
                <w:rFonts w:eastAsia="Times New Roman"/>
                <w:color w:val="000000"/>
                <w:sz w:val="20"/>
                <w:szCs w:val="20"/>
                <w:lang w:eastAsia="ca-ES"/>
              </w:rPr>
              <w:t>-0</w:t>
            </w:r>
            <w:r w:rsidRPr="00E8762C">
              <w:rPr>
                <w:rFonts w:eastAsia="Times New Roman"/>
                <w:sz w:val="20"/>
                <w:szCs w:val="20"/>
                <w:lang w:eastAsia="ca-ES"/>
              </w:rPr>
              <w:t>.</w:t>
            </w:r>
            <w:r w:rsidRPr="00E8762C">
              <w:rPr>
                <w:rFonts w:eastAsia="Times New Roman"/>
                <w:color w:val="000000"/>
                <w:sz w:val="20"/>
                <w:szCs w:val="20"/>
                <w:lang w:eastAsia="ca-ES"/>
              </w:rPr>
              <w:t>63</w:t>
            </w:r>
            <w:r w:rsidRPr="00E8762C">
              <w:rPr>
                <w:color w:val="000000"/>
                <w:sz w:val="20"/>
                <w:szCs w:val="20"/>
              </w:rPr>
              <w:t>%</w:t>
            </w:r>
          </w:p>
        </w:tc>
        <w:tc>
          <w:tcPr>
            <w:tcW w:w="810" w:type="dxa"/>
            <w:vAlign w:val="center"/>
          </w:tcPr>
          <w:p w14:paraId="419C32FC" w14:textId="01EC2DC6" w:rsidR="00E8762C" w:rsidRPr="00E8762C" w:rsidRDefault="00E8762C" w:rsidP="00E8762C">
            <w:pPr>
              <w:pStyle w:val="AONormal"/>
              <w:tabs>
                <w:tab w:val="decimal" w:pos="433"/>
              </w:tabs>
              <w:spacing w:before="20" w:line="240" w:lineRule="auto"/>
              <w:rPr>
                <w:color w:val="000000"/>
                <w:sz w:val="20"/>
                <w:szCs w:val="20"/>
              </w:rPr>
            </w:pPr>
            <w:r w:rsidRPr="00E8762C">
              <w:rPr>
                <w:rFonts w:eastAsia="Times New Roman"/>
                <w:color w:val="000000"/>
                <w:sz w:val="20"/>
                <w:szCs w:val="20"/>
                <w:lang w:eastAsia="ca-ES"/>
              </w:rPr>
              <w:t>9.66</w:t>
            </w:r>
            <w:r w:rsidRPr="00E8762C">
              <w:rPr>
                <w:color w:val="000000"/>
                <w:sz w:val="20"/>
                <w:szCs w:val="20"/>
              </w:rPr>
              <w:t>%</w:t>
            </w:r>
          </w:p>
        </w:tc>
      </w:tr>
      <w:tr w:rsidR="00E8762C" w:rsidRPr="00E8762C" w14:paraId="7D99FA5D" w14:textId="77777777" w:rsidTr="00377B61">
        <w:tc>
          <w:tcPr>
            <w:tcW w:w="2754" w:type="dxa"/>
            <w:vAlign w:val="bottom"/>
          </w:tcPr>
          <w:p w14:paraId="224E7328" w14:textId="361261A8" w:rsidR="00E8762C" w:rsidRPr="00E8762C" w:rsidRDefault="00E8762C" w:rsidP="00E8762C">
            <w:pPr>
              <w:pStyle w:val="AONormal"/>
              <w:tabs>
                <w:tab w:val="right" w:leader="dot" w:pos="2592"/>
              </w:tabs>
              <w:spacing w:before="20" w:line="240" w:lineRule="auto"/>
              <w:rPr>
                <w:color w:val="000000"/>
                <w:sz w:val="20"/>
                <w:szCs w:val="20"/>
              </w:rPr>
            </w:pPr>
            <w:r w:rsidRPr="00E8762C">
              <w:rPr>
                <w:color w:val="000000"/>
                <w:sz w:val="20"/>
                <w:szCs w:val="20"/>
              </w:rPr>
              <w:t>Public companies outside the market</w:t>
            </w:r>
            <w:r w:rsidRPr="00E8762C">
              <w:rPr>
                <w:color w:val="000000"/>
                <w:sz w:val="20"/>
                <w:szCs w:val="20"/>
              </w:rPr>
              <w:tab/>
            </w:r>
          </w:p>
        </w:tc>
        <w:tc>
          <w:tcPr>
            <w:tcW w:w="848" w:type="dxa"/>
            <w:vAlign w:val="center"/>
          </w:tcPr>
          <w:p w14:paraId="36A4890B" w14:textId="7E8F3A7A" w:rsidR="00E8762C" w:rsidRPr="00E8762C" w:rsidRDefault="00E8762C" w:rsidP="00E8762C">
            <w:pPr>
              <w:pStyle w:val="AONormal"/>
              <w:tabs>
                <w:tab w:val="decimal" w:pos="521"/>
              </w:tabs>
              <w:spacing w:before="20" w:line="240" w:lineRule="auto"/>
              <w:rPr>
                <w:color w:val="000000"/>
                <w:sz w:val="20"/>
                <w:szCs w:val="20"/>
              </w:rPr>
            </w:pPr>
            <w:r w:rsidRPr="00E8762C">
              <w:rPr>
                <w:rFonts w:eastAsia="Times New Roman"/>
                <w:color w:val="000000"/>
                <w:sz w:val="20"/>
                <w:szCs w:val="20"/>
                <w:lang w:eastAsia="ca-ES"/>
              </w:rPr>
              <w:t>4</w:t>
            </w:r>
            <w:r w:rsidRPr="00E8762C">
              <w:rPr>
                <w:rFonts w:eastAsia="Times New Roman"/>
                <w:sz w:val="20"/>
                <w:szCs w:val="20"/>
                <w:lang w:eastAsia="ca-ES"/>
              </w:rPr>
              <w:t>.</w:t>
            </w:r>
            <w:r w:rsidRPr="00E8762C">
              <w:rPr>
                <w:rFonts w:eastAsia="Times New Roman"/>
                <w:color w:val="000000"/>
                <w:sz w:val="20"/>
                <w:szCs w:val="20"/>
                <w:lang w:eastAsia="ca-ES"/>
              </w:rPr>
              <w:t>8</w:t>
            </w:r>
          </w:p>
        </w:tc>
        <w:tc>
          <w:tcPr>
            <w:tcW w:w="848" w:type="dxa"/>
            <w:vAlign w:val="center"/>
          </w:tcPr>
          <w:p w14:paraId="612A37B9" w14:textId="7DB689F0" w:rsidR="00E8762C" w:rsidRPr="00E8762C" w:rsidRDefault="00E8762C" w:rsidP="00E8762C">
            <w:pPr>
              <w:pStyle w:val="AONormal"/>
              <w:tabs>
                <w:tab w:val="decimal" w:pos="521"/>
              </w:tabs>
              <w:spacing w:before="20" w:line="240" w:lineRule="auto"/>
              <w:rPr>
                <w:color w:val="000000"/>
                <w:sz w:val="20"/>
                <w:szCs w:val="20"/>
              </w:rPr>
            </w:pPr>
            <w:r w:rsidRPr="00E8762C">
              <w:rPr>
                <w:rFonts w:eastAsia="Times New Roman"/>
                <w:color w:val="000000"/>
                <w:sz w:val="20"/>
                <w:szCs w:val="20"/>
                <w:lang w:eastAsia="ca-ES"/>
              </w:rPr>
              <w:t>4</w:t>
            </w:r>
            <w:r w:rsidRPr="00E8762C">
              <w:rPr>
                <w:rFonts w:eastAsia="Times New Roman"/>
                <w:sz w:val="20"/>
                <w:szCs w:val="20"/>
                <w:lang w:eastAsia="ca-ES"/>
              </w:rPr>
              <w:t>.</w:t>
            </w:r>
            <w:r w:rsidRPr="00E8762C">
              <w:rPr>
                <w:rFonts w:eastAsia="Times New Roman"/>
                <w:color w:val="000000"/>
                <w:sz w:val="20"/>
                <w:szCs w:val="20"/>
                <w:lang w:eastAsia="ca-ES"/>
              </w:rPr>
              <w:t>4</w:t>
            </w:r>
          </w:p>
        </w:tc>
        <w:tc>
          <w:tcPr>
            <w:tcW w:w="848" w:type="dxa"/>
            <w:vAlign w:val="center"/>
          </w:tcPr>
          <w:p w14:paraId="2BA88E0C" w14:textId="6FD230F7" w:rsidR="00E8762C" w:rsidRPr="00E8762C" w:rsidRDefault="00E8762C" w:rsidP="00E8762C">
            <w:pPr>
              <w:pStyle w:val="AONormal"/>
              <w:tabs>
                <w:tab w:val="decimal" w:pos="521"/>
              </w:tabs>
              <w:spacing w:before="20" w:line="240" w:lineRule="auto"/>
              <w:rPr>
                <w:color w:val="000000"/>
                <w:sz w:val="20"/>
                <w:szCs w:val="20"/>
              </w:rPr>
            </w:pPr>
            <w:r w:rsidRPr="00E8762C">
              <w:rPr>
                <w:rFonts w:eastAsia="Times New Roman"/>
                <w:color w:val="000000"/>
                <w:sz w:val="20"/>
                <w:szCs w:val="20"/>
                <w:lang w:eastAsia="ca-ES"/>
              </w:rPr>
              <w:t>5.5</w:t>
            </w:r>
          </w:p>
        </w:tc>
        <w:tc>
          <w:tcPr>
            <w:tcW w:w="849" w:type="dxa"/>
            <w:vAlign w:val="center"/>
          </w:tcPr>
          <w:p w14:paraId="7C5E3407" w14:textId="30B01BE2" w:rsidR="00E8762C" w:rsidRPr="00E8762C" w:rsidRDefault="00E8762C" w:rsidP="00E8762C">
            <w:pPr>
              <w:pStyle w:val="AONormal"/>
              <w:tabs>
                <w:tab w:val="decimal" w:pos="521"/>
              </w:tabs>
              <w:spacing w:before="20" w:line="240" w:lineRule="auto"/>
              <w:rPr>
                <w:color w:val="000000"/>
                <w:sz w:val="20"/>
                <w:szCs w:val="20"/>
              </w:rPr>
            </w:pPr>
            <w:r w:rsidRPr="00E8762C">
              <w:rPr>
                <w:color w:val="000000"/>
                <w:sz w:val="20"/>
                <w:szCs w:val="20"/>
              </w:rPr>
              <w:t>5</w:t>
            </w:r>
            <w:r w:rsidRPr="00E8762C">
              <w:rPr>
                <w:rFonts w:eastAsia="Times New Roman"/>
                <w:color w:val="000000"/>
                <w:sz w:val="20"/>
                <w:szCs w:val="20"/>
                <w:lang w:eastAsia="ca-ES"/>
              </w:rPr>
              <w:t>.9</w:t>
            </w:r>
          </w:p>
        </w:tc>
        <w:tc>
          <w:tcPr>
            <w:tcW w:w="819" w:type="dxa"/>
            <w:vAlign w:val="center"/>
          </w:tcPr>
          <w:p w14:paraId="44FEF04C" w14:textId="4AA7BE54" w:rsidR="00E8762C" w:rsidRPr="00E8762C" w:rsidRDefault="00E8762C" w:rsidP="00E8762C">
            <w:pPr>
              <w:pStyle w:val="AONormal"/>
              <w:tabs>
                <w:tab w:val="decimal" w:pos="433"/>
              </w:tabs>
              <w:spacing w:before="20" w:line="240" w:lineRule="auto"/>
              <w:rPr>
                <w:color w:val="000000"/>
                <w:sz w:val="20"/>
                <w:szCs w:val="20"/>
              </w:rPr>
            </w:pPr>
            <w:r w:rsidRPr="00E8762C">
              <w:rPr>
                <w:rFonts w:eastAsia="Times New Roman"/>
                <w:color w:val="000000"/>
                <w:sz w:val="20"/>
                <w:szCs w:val="20"/>
                <w:lang w:eastAsia="ca-ES"/>
              </w:rPr>
              <w:t>25</w:t>
            </w:r>
            <w:r w:rsidRPr="00E8762C">
              <w:rPr>
                <w:rFonts w:eastAsia="Times New Roman"/>
                <w:sz w:val="20"/>
                <w:szCs w:val="20"/>
                <w:lang w:eastAsia="ca-ES"/>
              </w:rPr>
              <w:t>.</w:t>
            </w:r>
            <w:r w:rsidRPr="00E8762C">
              <w:rPr>
                <w:rFonts w:eastAsia="Times New Roman"/>
                <w:color w:val="000000"/>
                <w:sz w:val="20"/>
                <w:szCs w:val="20"/>
                <w:lang w:eastAsia="ca-ES"/>
              </w:rPr>
              <w:t>34</w:t>
            </w:r>
            <w:r w:rsidRPr="00E8762C">
              <w:rPr>
                <w:color w:val="000000"/>
                <w:sz w:val="20"/>
                <w:szCs w:val="20"/>
              </w:rPr>
              <w:t>%</w:t>
            </w:r>
          </w:p>
        </w:tc>
        <w:tc>
          <w:tcPr>
            <w:tcW w:w="810" w:type="dxa"/>
            <w:vAlign w:val="center"/>
          </w:tcPr>
          <w:p w14:paraId="035561EA" w14:textId="73C6B223" w:rsidR="00E8762C" w:rsidRPr="00E8762C" w:rsidRDefault="00E8762C" w:rsidP="00E8762C">
            <w:pPr>
              <w:pStyle w:val="AONormal"/>
              <w:tabs>
                <w:tab w:val="decimal" w:pos="433"/>
              </w:tabs>
              <w:spacing w:before="20" w:line="240" w:lineRule="auto"/>
              <w:rPr>
                <w:color w:val="000000"/>
                <w:sz w:val="20"/>
                <w:szCs w:val="20"/>
              </w:rPr>
            </w:pPr>
            <w:r w:rsidRPr="00E8762C">
              <w:rPr>
                <w:rFonts w:eastAsia="Times New Roman"/>
                <w:color w:val="000000"/>
                <w:sz w:val="20"/>
                <w:szCs w:val="20"/>
                <w:lang w:eastAsia="ca-ES"/>
              </w:rPr>
              <w:t>7.86</w:t>
            </w:r>
            <w:r w:rsidRPr="00E8762C">
              <w:rPr>
                <w:color w:val="000000"/>
                <w:sz w:val="20"/>
                <w:szCs w:val="20"/>
              </w:rPr>
              <w:t>%</w:t>
            </w:r>
          </w:p>
        </w:tc>
      </w:tr>
      <w:tr w:rsidR="00E8762C" w:rsidRPr="00E8762C" w14:paraId="663E3646" w14:textId="77777777" w:rsidTr="00377B61">
        <w:tc>
          <w:tcPr>
            <w:tcW w:w="2754" w:type="dxa"/>
            <w:vAlign w:val="bottom"/>
          </w:tcPr>
          <w:p w14:paraId="1726B003" w14:textId="0BF7968E" w:rsidR="00E8762C" w:rsidRPr="00E8762C" w:rsidRDefault="00E8762C" w:rsidP="00E8762C">
            <w:pPr>
              <w:pStyle w:val="AONormal"/>
              <w:tabs>
                <w:tab w:val="right" w:leader="dot" w:pos="2592"/>
              </w:tabs>
              <w:spacing w:before="20" w:line="240" w:lineRule="auto"/>
              <w:rPr>
                <w:b/>
                <w:color w:val="000000"/>
                <w:sz w:val="20"/>
                <w:szCs w:val="20"/>
              </w:rPr>
            </w:pPr>
            <w:r w:rsidRPr="00E8762C">
              <w:rPr>
                <w:b/>
                <w:color w:val="000000"/>
                <w:sz w:val="20"/>
                <w:szCs w:val="20"/>
              </w:rPr>
              <w:t>Total General Government</w:t>
            </w:r>
            <w:r w:rsidRPr="00E8762C">
              <w:rPr>
                <w:b/>
                <w:color w:val="000000"/>
                <w:sz w:val="20"/>
                <w:szCs w:val="20"/>
              </w:rPr>
              <w:tab/>
            </w:r>
          </w:p>
        </w:tc>
        <w:tc>
          <w:tcPr>
            <w:tcW w:w="848" w:type="dxa"/>
            <w:vAlign w:val="center"/>
          </w:tcPr>
          <w:p w14:paraId="423B0EA0" w14:textId="18F7A191" w:rsidR="00E8762C" w:rsidRPr="00E8762C" w:rsidRDefault="00E8762C" w:rsidP="00E8762C">
            <w:pPr>
              <w:pStyle w:val="AONormal"/>
              <w:tabs>
                <w:tab w:val="decimal" w:pos="521"/>
              </w:tabs>
              <w:spacing w:before="20" w:line="240" w:lineRule="auto"/>
              <w:rPr>
                <w:b/>
                <w:color w:val="000000"/>
                <w:sz w:val="20"/>
                <w:szCs w:val="20"/>
              </w:rPr>
            </w:pPr>
            <w:r w:rsidRPr="00E8762C">
              <w:rPr>
                <w:rFonts w:eastAsia="Times New Roman"/>
                <w:b/>
                <w:bCs/>
                <w:color w:val="000000"/>
                <w:sz w:val="20"/>
                <w:szCs w:val="20"/>
                <w:lang w:eastAsia="ca-ES"/>
              </w:rPr>
              <w:t>2,</w:t>
            </w:r>
            <w:r w:rsidRPr="00E8762C">
              <w:rPr>
                <w:rFonts w:eastAsia="Times New Roman"/>
                <w:b/>
                <w:bCs/>
                <w:sz w:val="20"/>
                <w:szCs w:val="20"/>
                <w:lang w:eastAsia="ca-ES"/>
              </w:rPr>
              <w:t>084.</w:t>
            </w:r>
            <w:r w:rsidRPr="00E8762C">
              <w:rPr>
                <w:rFonts w:eastAsia="Times New Roman"/>
                <w:b/>
                <w:bCs/>
                <w:color w:val="000000"/>
                <w:sz w:val="20"/>
                <w:szCs w:val="20"/>
                <w:lang w:eastAsia="ca-ES"/>
              </w:rPr>
              <w:t>00</w:t>
            </w:r>
          </w:p>
        </w:tc>
        <w:tc>
          <w:tcPr>
            <w:tcW w:w="848" w:type="dxa"/>
            <w:vAlign w:val="center"/>
          </w:tcPr>
          <w:p w14:paraId="6EACD80E" w14:textId="211007DD" w:rsidR="00E8762C" w:rsidRPr="00E8762C" w:rsidRDefault="00E8762C" w:rsidP="00E8762C">
            <w:pPr>
              <w:pStyle w:val="AONormal"/>
              <w:tabs>
                <w:tab w:val="decimal" w:pos="521"/>
              </w:tabs>
              <w:spacing w:before="20" w:line="240" w:lineRule="auto"/>
              <w:rPr>
                <w:b/>
                <w:color w:val="000000"/>
                <w:sz w:val="20"/>
                <w:szCs w:val="20"/>
              </w:rPr>
            </w:pPr>
            <w:r w:rsidRPr="00E8762C">
              <w:rPr>
                <w:rFonts w:eastAsia="Times New Roman"/>
                <w:b/>
                <w:bCs/>
                <w:color w:val="000000"/>
                <w:sz w:val="20"/>
                <w:szCs w:val="20"/>
                <w:lang w:eastAsia="ca-ES"/>
              </w:rPr>
              <w:t>2,</w:t>
            </w:r>
            <w:r w:rsidRPr="00E8762C">
              <w:rPr>
                <w:rFonts w:eastAsia="Times New Roman"/>
                <w:b/>
                <w:bCs/>
                <w:sz w:val="20"/>
                <w:szCs w:val="20"/>
                <w:lang w:eastAsia="ca-ES"/>
              </w:rPr>
              <w:t>256.</w:t>
            </w:r>
            <w:r w:rsidRPr="00E8762C">
              <w:rPr>
                <w:rFonts w:eastAsia="Times New Roman"/>
                <w:b/>
                <w:bCs/>
                <w:color w:val="000000"/>
                <w:sz w:val="20"/>
                <w:szCs w:val="20"/>
                <w:lang w:eastAsia="ca-ES"/>
              </w:rPr>
              <w:t>67</w:t>
            </w:r>
          </w:p>
        </w:tc>
        <w:tc>
          <w:tcPr>
            <w:tcW w:w="848" w:type="dxa"/>
            <w:vAlign w:val="center"/>
          </w:tcPr>
          <w:p w14:paraId="77E9794F" w14:textId="4F050EF0" w:rsidR="00E8762C" w:rsidRPr="00E8762C" w:rsidRDefault="00E8762C" w:rsidP="00E8762C">
            <w:pPr>
              <w:pStyle w:val="AONormal"/>
              <w:tabs>
                <w:tab w:val="decimal" w:pos="521"/>
              </w:tabs>
              <w:spacing w:before="20" w:line="240" w:lineRule="auto"/>
              <w:rPr>
                <w:b/>
                <w:color w:val="000000"/>
                <w:sz w:val="20"/>
                <w:szCs w:val="20"/>
              </w:rPr>
            </w:pPr>
            <w:r w:rsidRPr="00E8762C">
              <w:rPr>
                <w:b/>
                <w:color w:val="000000"/>
                <w:sz w:val="20"/>
                <w:szCs w:val="20"/>
              </w:rPr>
              <w:t>2</w:t>
            </w:r>
            <w:r w:rsidRPr="00E8762C">
              <w:rPr>
                <w:rFonts w:eastAsia="Times New Roman"/>
                <w:b/>
                <w:bCs/>
                <w:color w:val="000000"/>
                <w:sz w:val="20"/>
                <w:szCs w:val="20"/>
                <w:lang w:eastAsia="ca-ES"/>
              </w:rPr>
              <w:t>,440.02</w:t>
            </w:r>
          </w:p>
        </w:tc>
        <w:tc>
          <w:tcPr>
            <w:tcW w:w="849" w:type="dxa"/>
            <w:vAlign w:val="center"/>
          </w:tcPr>
          <w:p w14:paraId="52DFBF03" w14:textId="73CA4174" w:rsidR="00E8762C" w:rsidRPr="00E8762C" w:rsidRDefault="00E8762C" w:rsidP="00E8762C">
            <w:pPr>
              <w:pStyle w:val="AONormal"/>
              <w:tabs>
                <w:tab w:val="decimal" w:pos="521"/>
              </w:tabs>
              <w:spacing w:before="20" w:line="240" w:lineRule="auto"/>
              <w:rPr>
                <w:b/>
                <w:color w:val="000000"/>
                <w:sz w:val="20"/>
                <w:szCs w:val="20"/>
              </w:rPr>
            </w:pPr>
            <w:r w:rsidRPr="00E8762C">
              <w:rPr>
                <w:b/>
                <w:color w:val="000000"/>
                <w:sz w:val="20"/>
                <w:szCs w:val="20"/>
              </w:rPr>
              <w:t>2</w:t>
            </w:r>
            <w:r w:rsidRPr="00E8762C">
              <w:rPr>
                <w:rFonts w:eastAsia="Times New Roman"/>
                <w:b/>
                <w:bCs/>
                <w:color w:val="000000"/>
                <w:sz w:val="20"/>
                <w:szCs w:val="20"/>
                <w:lang w:eastAsia="ca-ES"/>
              </w:rPr>
              <w:t>,646.48</w:t>
            </w:r>
          </w:p>
        </w:tc>
        <w:tc>
          <w:tcPr>
            <w:tcW w:w="819" w:type="dxa"/>
            <w:vAlign w:val="center"/>
          </w:tcPr>
          <w:p w14:paraId="6CAFC4E8" w14:textId="2FD902FB" w:rsidR="00E8762C" w:rsidRPr="00E8762C" w:rsidRDefault="00E8762C" w:rsidP="00E8762C">
            <w:pPr>
              <w:pStyle w:val="AONormal"/>
              <w:tabs>
                <w:tab w:val="decimal" w:pos="433"/>
              </w:tabs>
              <w:spacing w:before="20" w:line="240" w:lineRule="auto"/>
              <w:rPr>
                <w:b/>
                <w:color w:val="000000"/>
                <w:sz w:val="20"/>
                <w:szCs w:val="20"/>
              </w:rPr>
            </w:pPr>
            <w:r w:rsidRPr="00E8762C">
              <w:rPr>
                <w:rFonts w:eastAsia="Times New Roman"/>
                <w:b/>
                <w:bCs/>
                <w:color w:val="000000"/>
                <w:sz w:val="20"/>
                <w:szCs w:val="20"/>
                <w:lang w:eastAsia="ca-ES"/>
              </w:rPr>
              <w:t>8</w:t>
            </w:r>
            <w:r w:rsidRPr="00E8762C">
              <w:rPr>
                <w:rFonts w:eastAsia="Times New Roman"/>
                <w:b/>
                <w:bCs/>
                <w:sz w:val="20"/>
                <w:szCs w:val="20"/>
                <w:lang w:eastAsia="ca-ES"/>
              </w:rPr>
              <w:t>.</w:t>
            </w:r>
            <w:r w:rsidRPr="00E8762C">
              <w:rPr>
                <w:rFonts w:eastAsia="Times New Roman"/>
                <w:b/>
                <w:bCs/>
                <w:color w:val="000000"/>
                <w:sz w:val="20"/>
                <w:szCs w:val="20"/>
                <w:lang w:eastAsia="ca-ES"/>
              </w:rPr>
              <w:t>13</w:t>
            </w:r>
            <w:r w:rsidRPr="00E8762C">
              <w:rPr>
                <w:b/>
                <w:color w:val="000000"/>
                <w:sz w:val="20"/>
                <w:szCs w:val="20"/>
              </w:rPr>
              <w:t>%</w:t>
            </w:r>
          </w:p>
        </w:tc>
        <w:tc>
          <w:tcPr>
            <w:tcW w:w="810" w:type="dxa"/>
            <w:vAlign w:val="center"/>
          </w:tcPr>
          <w:p w14:paraId="2E21EAEC" w14:textId="3BED12C3" w:rsidR="00E8762C" w:rsidRPr="00E8762C" w:rsidRDefault="00E8762C" w:rsidP="00E8762C">
            <w:pPr>
              <w:pStyle w:val="AONormal"/>
              <w:tabs>
                <w:tab w:val="decimal" w:pos="433"/>
              </w:tabs>
              <w:spacing w:before="20" w:line="240" w:lineRule="auto"/>
              <w:rPr>
                <w:b/>
                <w:color w:val="000000"/>
                <w:sz w:val="20"/>
                <w:szCs w:val="20"/>
              </w:rPr>
            </w:pPr>
            <w:r w:rsidRPr="00E8762C">
              <w:rPr>
                <w:b/>
                <w:color w:val="000000"/>
                <w:sz w:val="20"/>
                <w:szCs w:val="20"/>
              </w:rPr>
              <w:t>8</w:t>
            </w:r>
            <w:r w:rsidRPr="00E8762C">
              <w:rPr>
                <w:rFonts w:eastAsia="Times New Roman"/>
                <w:b/>
                <w:bCs/>
                <w:color w:val="000000"/>
                <w:sz w:val="20"/>
                <w:szCs w:val="20"/>
                <w:lang w:eastAsia="ca-ES"/>
              </w:rPr>
              <w:t>.46</w:t>
            </w:r>
            <w:r w:rsidRPr="00E8762C">
              <w:rPr>
                <w:b/>
                <w:color w:val="000000"/>
                <w:sz w:val="20"/>
                <w:szCs w:val="20"/>
              </w:rPr>
              <w:t>%</w:t>
            </w:r>
          </w:p>
        </w:tc>
      </w:tr>
      <w:tr w:rsidR="00E8762C" w:rsidRPr="00E8762C" w14:paraId="2BEB9D0C" w14:textId="77777777" w:rsidTr="00377B61">
        <w:tc>
          <w:tcPr>
            <w:tcW w:w="2754" w:type="dxa"/>
            <w:vAlign w:val="bottom"/>
          </w:tcPr>
          <w:p w14:paraId="7BB513C3" w14:textId="3A3DA8BC" w:rsidR="00E8762C" w:rsidRPr="00E8762C" w:rsidRDefault="00E8762C" w:rsidP="00E8762C">
            <w:pPr>
              <w:pStyle w:val="AONormal"/>
              <w:tabs>
                <w:tab w:val="right" w:leader="dot" w:pos="2592"/>
              </w:tabs>
              <w:spacing w:before="20" w:line="240" w:lineRule="auto"/>
              <w:rPr>
                <w:b/>
                <w:color w:val="000000"/>
                <w:sz w:val="20"/>
                <w:szCs w:val="20"/>
              </w:rPr>
            </w:pPr>
            <w:r w:rsidRPr="00E8762C">
              <w:rPr>
                <w:b/>
                <w:color w:val="000000"/>
                <w:sz w:val="20"/>
                <w:szCs w:val="20"/>
              </w:rPr>
              <w:t>% GDP</w:t>
            </w:r>
            <w:r w:rsidRPr="00E8762C">
              <w:rPr>
                <w:b/>
                <w:color w:val="000000"/>
                <w:sz w:val="20"/>
                <w:szCs w:val="20"/>
              </w:rPr>
              <w:tab/>
            </w:r>
          </w:p>
        </w:tc>
        <w:tc>
          <w:tcPr>
            <w:tcW w:w="848" w:type="dxa"/>
            <w:vAlign w:val="center"/>
          </w:tcPr>
          <w:p w14:paraId="6CC4151A" w14:textId="2892F7C6" w:rsidR="00E8762C" w:rsidRPr="00E8762C" w:rsidRDefault="00E8762C" w:rsidP="00E8762C">
            <w:pPr>
              <w:pStyle w:val="AONormal"/>
              <w:tabs>
                <w:tab w:val="decimal" w:pos="521"/>
              </w:tabs>
              <w:spacing w:before="20" w:line="240" w:lineRule="auto"/>
              <w:rPr>
                <w:b/>
                <w:color w:val="000000"/>
                <w:sz w:val="20"/>
                <w:szCs w:val="20"/>
              </w:rPr>
            </w:pPr>
            <w:r w:rsidRPr="00E8762C">
              <w:rPr>
                <w:rFonts w:eastAsia="Times New Roman"/>
                <w:b/>
                <w:bCs/>
                <w:color w:val="000000"/>
                <w:sz w:val="20"/>
                <w:szCs w:val="20"/>
                <w:lang w:eastAsia="ca-ES"/>
              </w:rPr>
              <w:t>64</w:t>
            </w:r>
            <w:r w:rsidRPr="00E8762C">
              <w:rPr>
                <w:rFonts w:eastAsia="Times New Roman"/>
                <w:b/>
                <w:bCs/>
                <w:sz w:val="20"/>
                <w:szCs w:val="20"/>
                <w:lang w:eastAsia="ca-ES"/>
              </w:rPr>
              <w:t>.</w:t>
            </w:r>
            <w:r w:rsidRPr="00E8762C">
              <w:rPr>
                <w:rFonts w:eastAsia="Times New Roman"/>
                <w:b/>
                <w:bCs/>
                <w:color w:val="000000"/>
                <w:sz w:val="20"/>
                <w:szCs w:val="20"/>
                <w:lang w:eastAsia="ca-ES"/>
              </w:rPr>
              <w:t>92</w:t>
            </w:r>
            <w:r w:rsidRPr="00E8762C">
              <w:rPr>
                <w:b/>
                <w:color w:val="000000"/>
                <w:sz w:val="20"/>
                <w:szCs w:val="20"/>
              </w:rPr>
              <w:t>%</w:t>
            </w:r>
          </w:p>
        </w:tc>
        <w:tc>
          <w:tcPr>
            <w:tcW w:w="848" w:type="dxa"/>
            <w:vAlign w:val="center"/>
          </w:tcPr>
          <w:p w14:paraId="396A6AA0" w14:textId="6D3C4132" w:rsidR="00E8762C" w:rsidRPr="00E8762C" w:rsidRDefault="00E8762C" w:rsidP="00E8762C">
            <w:pPr>
              <w:pStyle w:val="AONormal"/>
              <w:tabs>
                <w:tab w:val="decimal" w:pos="521"/>
              </w:tabs>
              <w:spacing w:before="20" w:line="240" w:lineRule="auto"/>
              <w:rPr>
                <w:b/>
                <w:color w:val="000000"/>
                <w:sz w:val="20"/>
                <w:szCs w:val="20"/>
              </w:rPr>
            </w:pPr>
            <w:r w:rsidRPr="00E8762C">
              <w:rPr>
                <w:rFonts w:eastAsia="Times New Roman"/>
                <w:b/>
                <w:bCs/>
                <w:color w:val="000000"/>
                <w:sz w:val="20"/>
                <w:szCs w:val="20"/>
                <w:lang w:eastAsia="ca-ES"/>
              </w:rPr>
              <w:t>64</w:t>
            </w:r>
            <w:r w:rsidRPr="00E8762C">
              <w:rPr>
                <w:rFonts w:eastAsia="Times New Roman"/>
                <w:b/>
                <w:bCs/>
                <w:sz w:val="20"/>
                <w:szCs w:val="20"/>
                <w:lang w:eastAsia="ca-ES"/>
              </w:rPr>
              <w:t>.</w:t>
            </w:r>
            <w:r w:rsidRPr="00E8762C">
              <w:rPr>
                <w:rFonts w:eastAsia="Times New Roman"/>
                <w:b/>
                <w:bCs/>
                <w:color w:val="000000"/>
                <w:sz w:val="20"/>
                <w:szCs w:val="20"/>
                <w:lang w:eastAsia="ca-ES"/>
              </w:rPr>
              <w:t>47</w:t>
            </w:r>
            <w:r w:rsidRPr="00E8762C">
              <w:rPr>
                <w:b/>
                <w:color w:val="000000"/>
                <w:sz w:val="20"/>
                <w:szCs w:val="20"/>
              </w:rPr>
              <w:t>%</w:t>
            </w:r>
          </w:p>
        </w:tc>
        <w:tc>
          <w:tcPr>
            <w:tcW w:w="848" w:type="dxa"/>
            <w:vAlign w:val="center"/>
          </w:tcPr>
          <w:p w14:paraId="4289506B" w14:textId="374B47D6" w:rsidR="00E8762C" w:rsidRPr="00E8762C" w:rsidRDefault="00E8762C" w:rsidP="00E8762C">
            <w:pPr>
              <w:pStyle w:val="AONormal"/>
              <w:tabs>
                <w:tab w:val="decimal" w:pos="521"/>
              </w:tabs>
              <w:spacing w:before="20" w:line="240" w:lineRule="auto"/>
              <w:rPr>
                <w:b/>
                <w:color w:val="000000"/>
                <w:sz w:val="20"/>
                <w:szCs w:val="20"/>
              </w:rPr>
            </w:pPr>
            <w:r w:rsidRPr="00E8762C">
              <w:rPr>
                <w:rFonts w:eastAsia="Times New Roman"/>
                <w:b/>
                <w:bCs/>
                <w:color w:val="000000"/>
                <w:sz w:val="20"/>
                <w:szCs w:val="20"/>
                <w:lang w:eastAsia="ca-ES"/>
              </w:rPr>
              <w:t>65.30</w:t>
            </w:r>
            <w:r w:rsidRPr="00E8762C">
              <w:rPr>
                <w:b/>
                <w:color w:val="000000"/>
                <w:sz w:val="20"/>
                <w:szCs w:val="20"/>
              </w:rPr>
              <w:t>%</w:t>
            </w:r>
          </w:p>
        </w:tc>
        <w:tc>
          <w:tcPr>
            <w:tcW w:w="849" w:type="dxa"/>
            <w:vAlign w:val="center"/>
          </w:tcPr>
          <w:p w14:paraId="28DEFFF9" w14:textId="1A247797" w:rsidR="00E8762C" w:rsidRPr="00E8762C" w:rsidRDefault="00E8762C" w:rsidP="00E8762C">
            <w:pPr>
              <w:pStyle w:val="AONormal"/>
              <w:tabs>
                <w:tab w:val="decimal" w:pos="521"/>
              </w:tabs>
              <w:spacing w:before="20" w:line="240" w:lineRule="auto"/>
              <w:rPr>
                <w:b/>
                <w:color w:val="000000"/>
                <w:sz w:val="20"/>
                <w:szCs w:val="20"/>
              </w:rPr>
            </w:pPr>
            <w:r w:rsidRPr="00E8762C">
              <w:rPr>
                <w:rFonts w:eastAsia="Times New Roman"/>
                <w:b/>
                <w:bCs/>
                <w:color w:val="000000"/>
                <w:sz w:val="20"/>
                <w:szCs w:val="20"/>
                <w:lang w:eastAsia="ca-ES"/>
              </w:rPr>
              <w:t>66.44</w:t>
            </w:r>
            <w:r w:rsidRPr="00E8762C">
              <w:rPr>
                <w:b/>
                <w:color w:val="000000"/>
                <w:sz w:val="20"/>
                <w:szCs w:val="20"/>
              </w:rPr>
              <w:t>%</w:t>
            </w:r>
          </w:p>
        </w:tc>
        <w:tc>
          <w:tcPr>
            <w:tcW w:w="819" w:type="dxa"/>
            <w:vAlign w:val="center"/>
          </w:tcPr>
          <w:p w14:paraId="0E0ECAE7" w14:textId="7353457C" w:rsidR="00E8762C" w:rsidRPr="00E8762C" w:rsidRDefault="00E8762C" w:rsidP="00E8762C">
            <w:pPr>
              <w:pStyle w:val="AONormal"/>
              <w:tabs>
                <w:tab w:val="decimal" w:pos="433"/>
              </w:tabs>
              <w:spacing w:before="20" w:line="240" w:lineRule="auto"/>
              <w:rPr>
                <w:b/>
                <w:color w:val="000000"/>
                <w:sz w:val="20"/>
                <w:szCs w:val="20"/>
              </w:rPr>
            </w:pPr>
            <w:r w:rsidRPr="00E8762C">
              <w:rPr>
                <w:b/>
                <w:color w:val="000000"/>
                <w:sz w:val="20"/>
                <w:szCs w:val="20"/>
              </w:rPr>
              <w:t>+</w:t>
            </w:r>
            <w:r w:rsidRPr="00E8762C">
              <w:rPr>
                <w:rFonts w:eastAsia="Times New Roman"/>
                <w:b/>
                <w:bCs/>
                <w:color w:val="000000"/>
                <w:sz w:val="20"/>
                <w:szCs w:val="20"/>
                <w:lang w:eastAsia="ca-ES"/>
              </w:rPr>
              <w:t>0</w:t>
            </w:r>
            <w:r w:rsidRPr="00E8762C">
              <w:rPr>
                <w:rFonts w:eastAsia="Times New Roman"/>
                <w:b/>
                <w:bCs/>
                <w:sz w:val="20"/>
                <w:szCs w:val="20"/>
                <w:lang w:eastAsia="ca-ES"/>
              </w:rPr>
              <w:t>.</w:t>
            </w:r>
            <w:r w:rsidRPr="00E8762C">
              <w:rPr>
                <w:rFonts w:eastAsia="Times New Roman"/>
                <w:b/>
                <w:bCs/>
                <w:color w:val="000000"/>
                <w:sz w:val="20"/>
                <w:szCs w:val="20"/>
                <w:lang w:eastAsia="ca-ES"/>
              </w:rPr>
              <w:t>83pp</w:t>
            </w:r>
          </w:p>
        </w:tc>
        <w:tc>
          <w:tcPr>
            <w:tcW w:w="810" w:type="dxa"/>
            <w:vAlign w:val="center"/>
          </w:tcPr>
          <w:p w14:paraId="688AB26B" w14:textId="25256C6A" w:rsidR="00E8762C" w:rsidRPr="00E8762C" w:rsidRDefault="00E8762C" w:rsidP="00E8762C">
            <w:pPr>
              <w:pStyle w:val="AONormal"/>
              <w:tabs>
                <w:tab w:val="decimal" w:pos="433"/>
              </w:tabs>
              <w:spacing w:before="20" w:line="240" w:lineRule="auto"/>
              <w:rPr>
                <w:b/>
                <w:color w:val="000000"/>
                <w:sz w:val="20"/>
                <w:szCs w:val="20"/>
              </w:rPr>
            </w:pPr>
            <w:r w:rsidRPr="00E8762C">
              <w:rPr>
                <w:b/>
                <w:color w:val="000000"/>
                <w:sz w:val="20"/>
                <w:szCs w:val="20"/>
              </w:rPr>
              <w:t>+</w:t>
            </w:r>
            <w:r w:rsidRPr="00E8762C">
              <w:rPr>
                <w:rFonts w:eastAsia="Times New Roman"/>
                <w:b/>
                <w:bCs/>
                <w:color w:val="000000"/>
                <w:sz w:val="20"/>
                <w:szCs w:val="20"/>
                <w:lang w:eastAsia="ca-ES"/>
              </w:rPr>
              <w:t>1.14pp</w:t>
            </w:r>
          </w:p>
        </w:tc>
      </w:tr>
    </w:tbl>
    <w:p w14:paraId="071F4DC3" w14:textId="6D8C8396" w:rsidR="00F95D22" w:rsidRPr="0085022A" w:rsidRDefault="00F95D22" w:rsidP="001009CA">
      <w:pPr>
        <w:pStyle w:val="AODocTxtL1"/>
        <w:spacing w:before="120" w:after="120" w:line="26" w:lineRule="atLeast"/>
        <w:ind w:left="0"/>
        <w:rPr>
          <w:bCs/>
          <w:iCs/>
          <w:sz w:val="20"/>
          <w:szCs w:val="20"/>
        </w:rPr>
      </w:pPr>
    </w:p>
    <w:p w14:paraId="1220839F" w14:textId="33B87213" w:rsidR="00EC6712" w:rsidRPr="0085022A" w:rsidRDefault="00EC6712" w:rsidP="00EC6712">
      <w:pPr>
        <w:pStyle w:val="AODocTxtL2"/>
        <w:spacing w:before="120" w:after="120" w:line="26" w:lineRule="atLeast"/>
        <w:ind w:left="0"/>
        <w:rPr>
          <w:b/>
          <w:sz w:val="20"/>
          <w:szCs w:val="20"/>
        </w:rPr>
      </w:pPr>
      <w:r w:rsidRPr="00EC6712">
        <w:rPr>
          <w:b/>
          <w:sz w:val="20"/>
          <w:szCs w:val="20"/>
        </w:rPr>
        <w:t>The Principality of Andorra is a Sovereign State</w:t>
      </w:r>
    </w:p>
    <w:p w14:paraId="68313F88" w14:textId="5BB6E724" w:rsidR="001009CA" w:rsidRPr="0085022A" w:rsidRDefault="001009CA" w:rsidP="001009CA">
      <w:pPr>
        <w:pStyle w:val="AODocTxtL2"/>
        <w:spacing w:before="120" w:after="120" w:line="26" w:lineRule="atLeast"/>
        <w:ind w:left="0"/>
        <w:rPr>
          <w:sz w:val="20"/>
          <w:szCs w:val="20"/>
        </w:rPr>
      </w:pPr>
      <w:r w:rsidRPr="0085022A">
        <w:rPr>
          <w:sz w:val="20"/>
          <w:szCs w:val="20"/>
        </w:rPr>
        <w:t xml:space="preserve">The table below shows the international reserves of the Principality of Andorra for the years indicated </w:t>
      </w:r>
    </w:p>
    <w:p w14:paraId="445F2118" w14:textId="77777777" w:rsidR="001009CA" w:rsidRDefault="001009CA" w:rsidP="001009CA">
      <w:pPr>
        <w:pStyle w:val="AODocTxtL1"/>
        <w:spacing w:before="120" w:after="120" w:line="26" w:lineRule="atLeast"/>
        <w:ind w:left="0"/>
        <w:rPr>
          <w:b/>
          <w:sz w:val="20"/>
          <w:szCs w:val="20"/>
        </w:rPr>
      </w:pPr>
      <w:r w:rsidRPr="0085022A">
        <w:rPr>
          <w:b/>
          <w:sz w:val="20"/>
          <w:szCs w:val="20"/>
        </w:rPr>
        <w:t>International Reserves</w:t>
      </w:r>
    </w:p>
    <w:p w14:paraId="0C66E476" w14:textId="77777777" w:rsidR="003F3C4D" w:rsidRPr="003F3C4D" w:rsidRDefault="003F3C4D" w:rsidP="003F3C4D">
      <w:pPr>
        <w:pStyle w:val="AODocTxtL1"/>
        <w:spacing w:before="120" w:after="120" w:line="26" w:lineRule="atLeast"/>
        <w:ind w:left="0"/>
        <w:rPr>
          <w:bCs/>
          <w:sz w:val="20"/>
          <w:szCs w:val="20"/>
        </w:rPr>
      </w:pPr>
      <w:r w:rsidRPr="003F3C4D">
        <w:rPr>
          <w:bCs/>
          <w:sz w:val="20"/>
          <w:szCs w:val="20"/>
        </w:rPr>
        <w:t>The Principality of Andorra's international reserves comprise (i) its holdings of Special Drawing Rights ("</w:t>
      </w:r>
      <w:r w:rsidRPr="003F3C4D">
        <w:rPr>
          <w:b/>
          <w:sz w:val="20"/>
          <w:szCs w:val="20"/>
        </w:rPr>
        <w:t>SDRs</w:t>
      </w:r>
      <w:r w:rsidRPr="003F3C4D">
        <w:rPr>
          <w:bCs/>
          <w:sz w:val="20"/>
          <w:szCs w:val="20"/>
        </w:rPr>
        <w:t>") with the IMF, and (ii) a portfolio of euro-denominated assets managed in accordance with Law 36/2022, of 24 November 2022, on the creation of international reserves and on access of the financial system to assistance in the form of urgent liquidity provision (</w:t>
      </w:r>
      <w:r w:rsidRPr="003F3C4D">
        <w:rPr>
          <w:bCs/>
          <w:i/>
          <w:iCs/>
          <w:sz w:val="20"/>
          <w:szCs w:val="20"/>
        </w:rPr>
        <w:t>Llei 36/2022, del 24 de novembre, de creació de reserves internacionals i accés del sistema financer a assistència en forma de provisió urgent de liquiditat</w:t>
      </w:r>
      <w:r w:rsidRPr="003F3C4D">
        <w:rPr>
          <w:bCs/>
          <w:sz w:val="20"/>
          <w:szCs w:val="20"/>
        </w:rPr>
        <w:t xml:space="preserve">), enacted following IMF technical assistance recommendations. Pursuant to Article 5 of Law 36/2022, the level of the Principality's international reserves is set annually in the State budget law. The portfolio is invested pursuant to an investment policy restricting eligible assets to high credit quality instruments, subject to concentration, market and duration limits, with periodic compliance reporting. </w:t>
      </w:r>
    </w:p>
    <w:p w14:paraId="51059DB1" w14:textId="4B0C431E" w:rsidR="003F3C4D" w:rsidRPr="003F3C4D" w:rsidRDefault="003F3C4D" w:rsidP="003F3C4D">
      <w:pPr>
        <w:pStyle w:val="AODocTxtL1"/>
        <w:spacing w:before="120" w:after="120" w:line="26" w:lineRule="atLeast"/>
        <w:ind w:left="0"/>
        <w:rPr>
          <w:bCs/>
          <w:sz w:val="20"/>
          <w:szCs w:val="20"/>
        </w:rPr>
      </w:pPr>
      <w:r w:rsidRPr="003F3C4D">
        <w:rPr>
          <w:bCs/>
          <w:sz w:val="20"/>
          <w:szCs w:val="20"/>
        </w:rPr>
        <w:lastRenderedPageBreak/>
        <w:t xml:space="preserve">As at 31 December 2025, the managed portfolio amounted to €265.5 million, comprising remunerated sight accounts held with Eurosystem central banks (€210.0 million, 79.1 per cent.), term deposits (€35.0 million, 13.2 per cent.) and a held-to-collect fixed income portfolio of euro area sovereign and European Union (including NextGenerationEU) bonds rated AA+ or above (€20.5 million at amortised cost, 7.7 per cent.), with an average duration of 1.8 years. The portfolio has been constituted progressively following the entry into force of Law 36/2022, with the fixed income component built up during 2025; accordingly, no like-for-like comparative breakdown is presented for prior periods. </w:t>
      </w:r>
    </w:p>
    <w:tbl>
      <w:tblPr>
        <w:tblW w:w="8504" w:type="dxa"/>
        <w:tblCellMar>
          <w:left w:w="70" w:type="dxa"/>
          <w:right w:w="70" w:type="dxa"/>
        </w:tblCellMar>
        <w:tblLook w:val="04A0" w:firstRow="1" w:lastRow="0" w:firstColumn="1" w:lastColumn="0" w:noHBand="0" w:noVBand="1"/>
      </w:tblPr>
      <w:tblGrid>
        <w:gridCol w:w="689"/>
        <w:gridCol w:w="4235"/>
        <w:gridCol w:w="1769"/>
        <w:gridCol w:w="1811"/>
      </w:tblGrid>
      <w:tr w:rsidR="000A4E55" w:rsidRPr="00AC25BB" w14:paraId="17364119" w14:textId="77777777" w:rsidTr="00B67CE8">
        <w:trPr>
          <w:trHeight w:val="300"/>
        </w:trPr>
        <w:tc>
          <w:tcPr>
            <w:tcW w:w="689" w:type="dxa"/>
            <w:tcBorders>
              <w:top w:val="nil"/>
              <w:left w:val="nil"/>
              <w:bottom w:val="nil"/>
              <w:right w:val="nil"/>
            </w:tcBorders>
            <w:noWrap/>
            <w:vAlign w:val="bottom"/>
            <w:hideMark/>
          </w:tcPr>
          <w:p w14:paraId="29188709" w14:textId="77777777" w:rsidR="000A4E55" w:rsidRPr="00AC25BB" w:rsidRDefault="000A4E55" w:rsidP="00B67CE8">
            <w:pPr>
              <w:spacing w:after="0"/>
              <w:rPr>
                <w:rFonts w:eastAsia="Times New Roman"/>
                <w:b/>
                <w:bCs/>
                <w:color w:val="000000"/>
                <w:szCs w:val="20"/>
                <w:lang w:val="en-AU" w:eastAsia="ca-ES"/>
              </w:rPr>
            </w:pPr>
          </w:p>
        </w:tc>
        <w:tc>
          <w:tcPr>
            <w:tcW w:w="4235" w:type="dxa"/>
            <w:tcBorders>
              <w:top w:val="nil"/>
              <w:left w:val="nil"/>
              <w:bottom w:val="nil"/>
              <w:right w:val="nil"/>
            </w:tcBorders>
            <w:noWrap/>
            <w:vAlign w:val="bottom"/>
            <w:hideMark/>
          </w:tcPr>
          <w:p w14:paraId="2D0131E6" w14:textId="77777777" w:rsidR="000A4E55" w:rsidRPr="00AC25BB" w:rsidRDefault="000A4E55" w:rsidP="00B67CE8">
            <w:pPr>
              <w:spacing w:after="0"/>
              <w:jc w:val="center"/>
              <w:rPr>
                <w:rFonts w:eastAsia="Times New Roman"/>
                <w:i/>
                <w:iCs/>
                <w:color w:val="000000"/>
                <w:szCs w:val="20"/>
                <w:u w:val="single"/>
                <w:lang w:eastAsia="ca-ES"/>
              </w:rPr>
            </w:pPr>
            <w:r w:rsidRPr="00AC25BB">
              <w:rPr>
                <w:rFonts w:eastAsia="Times New Roman"/>
                <w:i/>
                <w:iCs/>
                <w:color w:val="000000"/>
                <w:szCs w:val="20"/>
                <w:u w:val="single"/>
                <w:lang w:eastAsia="ca-ES"/>
              </w:rPr>
              <w:t>DEG</w:t>
            </w:r>
          </w:p>
        </w:tc>
        <w:tc>
          <w:tcPr>
            <w:tcW w:w="1769" w:type="dxa"/>
            <w:tcBorders>
              <w:top w:val="nil"/>
              <w:left w:val="nil"/>
              <w:bottom w:val="nil"/>
              <w:right w:val="nil"/>
            </w:tcBorders>
            <w:noWrap/>
            <w:vAlign w:val="bottom"/>
            <w:hideMark/>
          </w:tcPr>
          <w:p w14:paraId="21E3FEED" w14:textId="77777777" w:rsidR="000A4E55" w:rsidRPr="00AC25BB" w:rsidRDefault="000A4E55" w:rsidP="00B67CE8">
            <w:pPr>
              <w:spacing w:after="0"/>
              <w:jc w:val="center"/>
              <w:rPr>
                <w:rFonts w:eastAsia="Times New Roman"/>
                <w:i/>
                <w:iCs/>
                <w:color w:val="000000"/>
                <w:szCs w:val="20"/>
                <w:u w:val="single"/>
                <w:lang w:eastAsia="ca-ES"/>
              </w:rPr>
            </w:pPr>
            <w:r w:rsidRPr="00AC25BB">
              <w:rPr>
                <w:szCs w:val="20"/>
              </w:rPr>
              <w:t xml:space="preserve">(€ </w:t>
            </w:r>
            <w:r w:rsidRPr="00AC25BB">
              <w:rPr>
                <w:i/>
                <w:szCs w:val="20"/>
              </w:rPr>
              <w:t>million</w:t>
            </w:r>
            <w:r w:rsidRPr="00AC25BB">
              <w:rPr>
                <w:szCs w:val="20"/>
              </w:rPr>
              <w:t>)</w:t>
            </w:r>
          </w:p>
        </w:tc>
        <w:tc>
          <w:tcPr>
            <w:tcW w:w="1811" w:type="dxa"/>
            <w:tcBorders>
              <w:top w:val="nil"/>
              <w:left w:val="nil"/>
              <w:bottom w:val="nil"/>
              <w:right w:val="nil"/>
            </w:tcBorders>
            <w:noWrap/>
            <w:vAlign w:val="bottom"/>
            <w:hideMark/>
          </w:tcPr>
          <w:p w14:paraId="42B790AE" w14:textId="77777777" w:rsidR="000A4E55" w:rsidRPr="00AC25BB" w:rsidRDefault="000A4E55" w:rsidP="00B67CE8">
            <w:pPr>
              <w:spacing w:after="0"/>
              <w:jc w:val="center"/>
              <w:rPr>
                <w:rFonts w:eastAsia="Times New Roman"/>
                <w:i/>
                <w:iCs/>
                <w:color w:val="000000"/>
                <w:szCs w:val="20"/>
                <w:u w:val="single"/>
                <w:lang w:eastAsia="ca-ES"/>
              </w:rPr>
            </w:pPr>
            <w:r w:rsidRPr="00AC25BB">
              <w:rPr>
                <w:rFonts w:eastAsia="Times New Roman"/>
                <w:i/>
                <w:iCs/>
                <w:color w:val="000000"/>
                <w:szCs w:val="20"/>
                <w:u w:val="single"/>
                <w:lang w:eastAsia="ca-ES"/>
              </w:rPr>
              <w:t>exchange rate</w:t>
            </w:r>
          </w:p>
        </w:tc>
      </w:tr>
      <w:tr w:rsidR="000A4E55" w:rsidRPr="00AC25BB" w14:paraId="40D022FD" w14:textId="77777777" w:rsidTr="00B67CE8">
        <w:trPr>
          <w:trHeight w:val="300"/>
        </w:trPr>
        <w:tc>
          <w:tcPr>
            <w:tcW w:w="689" w:type="dxa"/>
            <w:tcBorders>
              <w:top w:val="nil"/>
              <w:left w:val="nil"/>
              <w:bottom w:val="nil"/>
              <w:right w:val="nil"/>
            </w:tcBorders>
            <w:noWrap/>
            <w:vAlign w:val="bottom"/>
            <w:hideMark/>
          </w:tcPr>
          <w:p w14:paraId="176C266A" w14:textId="77777777" w:rsidR="000A4E55" w:rsidRPr="00AC25BB" w:rsidRDefault="000A4E55" w:rsidP="00B67CE8">
            <w:pPr>
              <w:spacing w:after="0"/>
              <w:jc w:val="right"/>
              <w:rPr>
                <w:rFonts w:eastAsia="Times New Roman"/>
                <w:color w:val="000000"/>
                <w:szCs w:val="20"/>
                <w:lang w:eastAsia="ca-ES"/>
              </w:rPr>
            </w:pPr>
            <w:r w:rsidRPr="00AC25BB">
              <w:rPr>
                <w:rFonts w:eastAsia="Times New Roman"/>
                <w:color w:val="000000"/>
                <w:szCs w:val="20"/>
                <w:lang w:eastAsia="ca-ES"/>
              </w:rPr>
              <w:t>2019</w:t>
            </w:r>
          </w:p>
        </w:tc>
        <w:tc>
          <w:tcPr>
            <w:tcW w:w="4235" w:type="dxa"/>
            <w:tcBorders>
              <w:top w:val="nil"/>
              <w:left w:val="nil"/>
              <w:bottom w:val="nil"/>
              <w:right w:val="nil"/>
            </w:tcBorders>
            <w:noWrap/>
            <w:vAlign w:val="bottom"/>
            <w:hideMark/>
          </w:tcPr>
          <w:p w14:paraId="2B0A6B2E" w14:textId="77777777" w:rsidR="000A4E55" w:rsidRPr="00AC25BB" w:rsidRDefault="000A4E55" w:rsidP="00B67CE8">
            <w:pPr>
              <w:spacing w:after="0"/>
              <w:jc w:val="right"/>
              <w:rPr>
                <w:rFonts w:eastAsia="Times New Roman"/>
                <w:color w:val="000000"/>
                <w:szCs w:val="20"/>
                <w:lang w:eastAsia="ca-ES"/>
              </w:rPr>
            </w:pPr>
            <w:r w:rsidRPr="00AC25BB">
              <w:rPr>
                <w:rFonts w:eastAsia="Times New Roman"/>
                <w:color w:val="000000"/>
                <w:szCs w:val="20"/>
                <w:lang w:eastAsia="ca-ES"/>
              </w:rPr>
              <w:t>0</w:t>
            </w:r>
          </w:p>
        </w:tc>
        <w:tc>
          <w:tcPr>
            <w:tcW w:w="1769" w:type="dxa"/>
            <w:tcBorders>
              <w:top w:val="nil"/>
              <w:left w:val="nil"/>
              <w:bottom w:val="nil"/>
              <w:right w:val="nil"/>
            </w:tcBorders>
            <w:noWrap/>
            <w:vAlign w:val="bottom"/>
            <w:hideMark/>
          </w:tcPr>
          <w:p w14:paraId="49BE7FCE" w14:textId="77777777" w:rsidR="000A4E55" w:rsidRPr="00AC25BB" w:rsidRDefault="000A4E55" w:rsidP="00B67CE8">
            <w:pPr>
              <w:spacing w:after="0"/>
              <w:jc w:val="right"/>
              <w:rPr>
                <w:rFonts w:eastAsia="Times New Roman"/>
                <w:color w:val="000000"/>
                <w:szCs w:val="20"/>
                <w:lang w:eastAsia="ca-ES"/>
              </w:rPr>
            </w:pPr>
            <w:r w:rsidRPr="00AC25BB">
              <w:rPr>
                <w:rFonts w:eastAsia="Times New Roman"/>
                <w:color w:val="000000"/>
                <w:szCs w:val="20"/>
                <w:lang w:eastAsia="ca-ES"/>
              </w:rPr>
              <w:t>0</w:t>
            </w:r>
          </w:p>
        </w:tc>
        <w:tc>
          <w:tcPr>
            <w:tcW w:w="1811" w:type="dxa"/>
            <w:tcBorders>
              <w:top w:val="nil"/>
              <w:left w:val="nil"/>
              <w:bottom w:val="nil"/>
              <w:right w:val="nil"/>
            </w:tcBorders>
            <w:noWrap/>
            <w:vAlign w:val="bottom"/>
            <w:hideMark/>
          </w:tcPr>
          <w:p w14:paraId="2C39CF3D" w14:textId="77777777" w:rsidR="000A4E55" w:rsidRPr="00AC25BB" w:rsidRDefault="000A4E55" w:rsidP="00B67CE8">
            <w:pPr>
              <w:spacing w:after="0"/>
              <w:jc w:val="right"/>
              <w:rPr>
                <w:rFonts w:eastAsia="Times New Roman"/>
                <w:color w:val="000000"/>
                <w:szCs w:val="20"/>
                <w:lang w:eastAsia="ca-ES"/>
              </w:rPr>
            </w:pPr>
          </w:p>
        </w:tc>
      </w:tr>
      <w:tr w:rsidR="000A4E55" w:rsidRPr="00AC25BB" w14:paraId="2D65525F" w14:textId="77777777" w:rsidTr="00B67CE8">
        <w:trPr>
          <w:trHeight w:val="300"/>
        </w:trPr>
        <w:tc>
          <w:tcPr>
            <w:tcW w:w="689" w:type="dxa"/>
            <w:tcBorders>
              <w:top w:val="nil"/>
              <w:left w:val="nil"/>
              <w:bottom w:val="nil"/>
              <w:right w:val="nil"/>
            </w:tcBorders>
            <w:noWrap/>
            <w:vAlign w:val="bottom"/>
            <w:hideMark/>
          </w:tcPr>
          <w:p w14:paraId="0BDB16DC" w14:textId="77777777" w:rsidR="000A4E55" w:rsidRPr="00AC25BB" w:rsidRDefault="000A4E55" w:rsidP="00B67CE8">
            <w:pPr>
              <w:spacing w:after="0"/>
              <w:jc w:val="right"/>
              <w:rPr>
                <w:rFonts w:eastAsia="Times New Roman"/>
                <w:color w:val="000000"/>
                <w:szCs w:val="20"/>
                <w:lang w:eastAsia="ca-ES"/>
              </w:rPr>
            </w:pPr>
            <w:r w:rsidRPr="00AC25BB">
              <w:rPr>
                <w:rFonts w:eastAsia="Times New Roman"/>
                <w:color w:val="000000"/>
                <w:szCs w:val="20"/>
                <w:lang w:eastAsia="ca-ES"/>
              </w:rPr>
              <w:t>2020</w:t>
            </w:r>
          </w:p>
        </w:tc>
        <w:tc>
          <w:tcPr>
            <w:tcW w:w="4235" w:type="dxa"/>
            <w:tcBorders>
              <w:top w:val="nil"/>
              <w:left w:val="nil"/>
              <w:bottom w:val="nil"/>
              <w:right w:val="nil"/>
            </w:tcBorders>
            <w:noWrap/>
            <w:vAlign w:val="bottom"/>
            <w:hideMark/>
          </w:tcPr>
          <w:p w14:paraId="6F08AC51" w14:textId="77777777" w:rsidR="000A4E55" w:rsidRPr="00AC25BB" w:rsidRDefault="000A4E55" w:rsidP="00B67CE8">
            <w:pPr>
              <w:spacing w:after="0"/>
              <w:jc w:val="right"/>
              <w:rPr>
                <w:rFonts w:eastAsia="Times New Roman"/>
                <w:color w:val="000000"/>
                <w:szCs w:val="20"/>
                <w:lang w:eastAsia="ca-ES"/>
              </w:rPr>
            </w:pPr>
            <w:r w:rsidRPr="00AC25BB">
              <w:rPr>
                <w:rFonts w:eastAsia="Times New Roman"/>
                <w:color w:val="000000"/>
                <w:szCs w:val="20"/>
                <w:lang w:eastAsia="ca-ES"/>
              </w:rPr>
              <w:t>35</w:t>
            </w:r>
          </w:p>
        </w:tc>
        <w:tc>
          <w:tcPr>
            <w:tcW w:w="1769" w:type="dxa"/>
            <w:tcBorders>
              <w:top w:val="nil"/>
              <w:left w:val="nil"/>
              <w:bottom w:val="nil"/>
              <w:right w:val="nil"/>
            </w:tcBorders>
            <w:noWrap/>
            <w:vAlign w:val="bottom"/>
            <w:hideMark/>
          </w:tcPr>
          <w:p w14:paraId="3AC79AAF" w14:textId="77777777" w:rsidR="000A4E55" w:rsidRPr="00AC25BB" w:rsidRDefault="000A4E55" w:rsidP="00B67CE8">
            <w:pPr>
              <w:spacing w:after="0"/>
              <w:jc w:val="right"/>
              <w:rPr>
                <w:rFonts w:eastAsia="Times New Roman"/>
                <w:color w:val="000000"/>
                <w:szCs w:val="20"/>
                <w:lang w:eastAsia="ca-ES"/>
              </w:rPr>
            </w:pPr>
            <w:r w:rsidRPr="00AC25BB">
              <w:rPr>
                <w:rFonts w:eastAsia="Times New Roman"/>
                <w:color w:val="000000"/>
                <w:szCs w:val="20"/>
                <w:lang w:eastAsia="ca-ES"/>
              </w:rPr>
              <w:t>42</w:t>
            </w:r>
          </w:p>
        </w:tc>
        <w:tc>
          <w:tcPr>
            <w:tcW w:w="1811" w:type="dxa"/>
            <w:tcBorders>
              <w:top w:val="nil"/>
              <w:left w:val="nil"/>
              <w:bottom w:val="nil"/>
              <w:right w:val="nil"/>
            </w:tcBorders>
            <w:noWrap/>
            <w:vAlign w:val="bottom"/>
            <w:hideMark/>
          </w:tcPr>
          <w:p w14:paraId="1685FDC6" w14:textId="77777777" w:rsidR="000A4E55" w:rsidRPr="00AC25BB" w:rsidRDefault="000A4E55" w:rsidP="00B67CE8">
            <w:pPr>
              <w:spacing w:after="0"/>
              <w:jc w:val="right"/>
              <w:rPr>
                <w:rFonts w:eastAsia="Times New Roman"/>
                <w:color w:val="000000"/>
                <w:szCs w:val="20"/>
                <w:lang w:eastAsia="ca-ES"/>
              </w:rPr>
            </w:pPr>
            <w:r w:rsidRPr="00AC25BB">
              <w:rPr>
                <w:rFonts w:eastAsia="Times New Roman"/>
                <w:color w:val="000000"/>
                <w:szCs w:val="20"/>
                <w:lang w:eastAsia="ca-ES"/>
              </w:rPr>
              <w:t>1</w:t>
            </w:r>
            <w:r w:rsidRPr="00B237D0">
              <w:rPr>
                <w:rFonts w:eastAsia="Times New Roman"/>
                <w:szCs w:val="20"/>
                <w:lang w:eastAsia="ca-ES"/>
              </w:rPr>
              <w:t>.</w:t>
            </w:r>
            <w:r w:rsidRPr="00AC25BB">
              <w:rPr>
                <w:rFonts w:eastAsia="Times New Roman"/>
                <w:color w:val="000000"/>
                <w:szCs w:val="20"/>
                <w:lang w:eastAsia="ca-ES"/>
              </w:rPr>
              <w:t>18385</w:t>
            </w:r>
          </w:p>
        </w:tc>
      </w:tr>
      <w:tr w:rsidR="000A4E55" w:rsidRPr="00B40BB6" w14:paraId="011D1FD9" w14:textId="77777777" w:rsidTr="00B67CE8">
        <w:trPr>
          <w:trHeight w:val="300"/>
        </w:trPr>
        <w:tc>
          <w:tcPr>
            <w:tcW w:w="689" w:type="dxa"/>
            <w:tcBorders>
              <w:top w:val="nil"/>
              <w:left w:val="nil"/>
              <w:bottom w:val="nil"/>
              <w:right w:val="nil"/>
            </w:tcBorders>
            <w:noWrap/>
            <w:vAlign w:val="bottom"/>
            <w:hideMark/>
          </w:tcPr>
          <w:p w14:paraId="2315DE41" w14:textId="77777777" w:rsidR="000A4E55" w:rsidRPr="00AC25BB" w:rsidRDefault="000A4E55" w:rsidP="00B67CE8">
            <w:pPr>
              <w:spacing w:after="0"/>
              <w:jc w:val="right"/>
              <w:rPr>
                <w:rFonts w:eastAsia="Times New Roman"/>
                <w:color w:val="000000"/>
                <w:szCs w:val="20"/>
                <w:lang w:eastAsia="ca-ES"/>
              </w:rPr>
            </w:pPr>
            <w:r w:rsidRPr="00AC25BB">
              <w:rPr>
                <w:rFonts w:eastAsia="Times New Roman"/>
                <w:color w:val="000000"/>
                <w:szCs w:val="20"/>
                <w:lang w:eastAsia="ca-ES"/>
              </w:rPr>
              <w:t>2021</w:t>
            </w:r>
          </w:p>
        </w:tc>
        <w:tc>
          <w:tcPr>
            <w:tcW w:w="4235" w:type="dxa"/>
            <w:tcBorders>
              <w:top w:val="nil"/>
              <w:left w:val="nil"/>
              <w:bottom w:val="nil"/>
              <w:right w:val="nil"/>
            </w:tcBorders>
            <w:noWrap/>
            <w:vAlign w:val="bottom"/>
            <w:hideMark/>
          </w:tcPr>
          <w:p w14:paraId="18FC31FE" w14:textId="77777777" w:rsidR="000A4E55" w:rsidRPr="00AC25BB" w:rsidRDefault="000A4E55" w:rsidP="00B67CE8">
            <w:pPr>
              <w:spacing w:after="0"/>
              <w:jc w:val="right"/>
              <w:rPr>
                <w:rFonts w:eastAsia="Times New Roman"/>
                <w:color w:val="000000"/>
                <w:szCs w:val="20"/>
                <w:lang w:eastAsia="ca-ES"/>
              </w:rPr>
            </w:pPr>
            <w:r w:rsidRPr="00AC25BB">
              <w:rPr>
                <w:rFonts w:eastAsia="Times New Roman"/>
                <w:color w:val="000000"/>
                <w:szCs w:val="20"/>
                <w:lang w:eastAsia="ca-ES"/>
              </w:rPr>
              <w:t>114</w:t>
            </w:r>
          </w:p>
        </w:tc>
        <w:tc>
          <w:tcPr>
            <w:tcW w:w="1769" w:type="dxa"/>
            <w:tcBorders>
              <w:top w:val="nil"/>
              <w:left w:val="nil"/>
              <w:bottom w:val="nil"/>
              <w:right w:val="nil"/>
            </w:tcBorders>
            <w:noWrap/>
            <w:vAlign w:val="bottom"/>
            <w:hideMark/>
          </w:tcPr>
          <w:p w14:paraId="1E16909A" w14:textId="77777777" w:rsidR="000A4E55" w:rsidRPr="00AC25BB" w:rsidRDefault="000A4E55" w:rsidP="00B67CE8">
            <w:pPr>
              <w:spacing w:after="0"/>
              <w:jc w:val="right"/>
              <w:rPr>
                <w:rFonts w:eastAsia="Times New Roman"/>
                <w:color w:val="000000"/>
                <w:szCs w:val="20"/>
                <w:lang w:eastAsia="ca-ES"/>
              </w:rPr>
            </w:pPr>
            <w:r w:rsidRPr="00AC25BB">
              <w:rPr>
                <w:rFonts w:eastAsia="Times New Roman"/>
                <w:color w:val="000000"/>
                <w:szCs w:val="20"/>
                <w:lang w:eastAsia="ca-ES"/>
              </w:rPr>
              <w:t>142</w:t>
            </w:r>
          </w:p>
        </w:tc>
        <w:tc>
          <w:tcPr>
            <w:tcW w:w="1811" w:type="dxa"/>
            <w:tcBorders>
              <w:top w:val="nil"/>
              <w:left w:val="nil"/>
              <w:bottom w:val="nil"/>
              <w:right w:val="nil"/>
            </w:tcBorders>
            <w:noWrap/>
            <w:vAlign w:val="bottom"/>
            <w:hideMark/>
          </w:tcPr>
          <w:p w14:paraId="62B627AE" w14:textId="77777777" w:rsidR="000A4E55" w:rsidRPr="00B40BB6" w:rsidRDefault="000A4E55" w:rsidP="00B67CE8">
            <w:pPr>
              <w:spacing w:after="0"/>
              <w:jc w:val="right"/>
              <w:rPr>
                <w:rFonts w:eastAsia="Times New Roman"/>
                <w:color w:val="000000"/>
                <w:szCs w:val="20"/>
                <w:lang w:eastAsia="ca-ES"/>
              </w:rPr>
            </w:pPr>
            <w:r w:rsidRPr="00AC25BB">
              <w:rPr>
                <w:rFonts w:eastAsia="Times New Roman"/>
                <w:color w:val="000000"/>
                <w:szCs w:val="20"/>
                <w:lang w:eastAsia="ca-ES"/>
              </w:rPr>
              <w:t>1</w:t>
            </w:r>
            <w:r w:rsidRPr="00B237D0">
              <w:rPr>
                <w:rFonts w:eastAsia="Times New Roman"/>
                <w:szCs w:val="20"/>
                <w:lang w:eastAsia="ca-ES"/>
              </w:rPr>
              <w:t>.</w:t>
            </w:r>
            <w:r w:rsidRPr="00AC25BB">
              <w:rPr>
                <w:rFonts w:eastAsia="Times New Roman"/>
                <w:color w:val="000000"/>
                <w:szCs w:val="20"/>
                <w:lang w:eastAsia="ca-ES"/>
              </w:rPr>
              <w:t>23748</w:t>
            </w:r>
          </w:p>
        </w:tc>
      </w:tr>
      <w:tr w:rsidR="000A4E55" w:rsidRPr="00B40BB6" w14:paraId="3A6B3C95" w14:textId="77777777" w:rsidTr="00B67CE8">
        <w:trPr>
          <w:trHeight w:val="300"/>
        </w:trPr>
        <w:tc>
          <w:tcPr>
            <w:tcW w:w="689" w:type="dxa"/>
            <w:tcBorders>
              <w:top w:val="nil"/>
              <w:left w:val="nil"/>
              <w:bottom w:val="nil"/>
              <w:right w:val="nil"/>
            </w:tcBorders>
            <w:noWrap/>
            <w:vAlign w:val="bottom"/>
            <w:hideMark/>
          </w:tcPr>
          <w:p w14:paraId="555B6EF2"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2022</w:t>
            </w:r>
          </w:p>
        </w:tc>
        <w:tc>
          <w:tcPr>
            <w:tcW w:w="4235" w:type="dxa"/>
            <w:tcBorders>
              <w:top w:val="nil"/>
              <w:left w:val="nil"/>
              <w:bottom w:val="nil"/>
              <w:right w:val="nil"/>
            </w:tcBorders>
            <w:noWrap/>
            <w:vAlign w:val="bottom"/>
            <w:hideMark/>
          </w:tcPr>
          <w:p w14:paraId="2FBC0CB6"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114</w:t>
            </w:r>
          </w:p>
        </w:tc>
        <w:tc>
          <w:tcPr>
            <w:tcW w:w="1769" w:type="dxa"/>
            <w:tcBorders>
              <w:top w:val="nil"/>
              <w:left w:val="nil"/>
              <w:bottom w:val="nil"/>
              <w:right w:val="nil"/>
            </w:tcBorders>
            <w:noWrap/>
            <w:vAlign w:val="bottom"/>
            <w:hideMark/>
          </w:tcPr>
          <w:p w14:paraId="5C407C68"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143</w:t>
            </w:r>
          </w:p>
        </w:tc>
        <w:tc>
          <w:tcPr>
            <w:tcW w:w="1811" w:type="dxa"/>
            <w:tcBorders>
              <w:top w:val="nil"/>
              <w:left w:val="nil"/>
              <w:bottom w:val="nil"/>
              <w:right w:val="nil"/>
            </w:tcBorders>
            <w:noWrap/>
            <w:vAlign w:val="bottom"/>
            <w:hideMark/>
          </w:tcPr>
          <w:p w14:paraId="30F176E7"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1</w:t>
            </w:r>
            <w:r w:rsidRPr="00B237D0">
              <w:rPr>
                <w:rFonts w:eastAsia="Times New Roman"/>
                <w:szCs w:val="20"/>
                <w:lang w:eastAsia="ca-ES"/>
              </w:rPr>
              <w:t>.</w:t>
            </w:r>
            <w:r w:rsidRPr="00B40BB6">
              <w:rPr>
                <w:rFonts w:eastAsia="Times New Roman"/>
                <w:color w:val="000000"/>
                <w:szCs w:val="20"/>
                <w:lang w:eastAsia="ca-ES"/>
              </w:rPr>
              <w:t>25291</w:t>
            </w:r>
          </w:p>
        </w:tc>
      </w:tr>
      <w:tr w:rsidR="000A4E55" w:rsidRPr="00B40BB6" w14:paraId="4B59010B" w14:textId="77777777" w:rsidTr="00B67CE8">
        <w:trPr>
          <w:trHeight w:val="300"/>
        </w:trPr>
        <w:tc>
          <w:tcPr>
            <w:tcW w:w="689" w:type="dxa"/>
            <w:tcBorders>
              <w:top w:val="nil"/>
              <w:left w:val="nil"/>
              <w:bottom w:val="nil"/>
              <w:right w:val="nil"/>
            </w:tcBorders>
            <w:noWrap/>
            <w:vAlign w:val="bottom"/>
            <w:hideMark/>
          </w:tcPr>
          <w:p w14:paraId="3EFFF09A"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2023</w:t>
            </w:r>
          </w:p>
        </w:tc>
        <w:tc>
          <w:tcPr>
            <w:tcW w:w="4235" w:type="dxa"/>
            <w:tcBorders>
              <w:top w:val="nil"/>
              <w:left w:val="nil"/>
              <w:bottom w:val="nil"/>
              <w:right w:val="nil"/>
            </w:tcBorders>
            <w:noWrap/>
            <w:vAlign w:val="bottom"/>
            <w:hideMark/>
          </w:tcPr>
          <w:p w14:paraId="7BBE20EE"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114</w:t>
            </w:r>
          </w:p>
        </w:tc>
        <w:tc>
          <w:tcPr>
            <w:tcW w:w="1769" w:type="dxa"/>
            <w:tcBorders>
              <w:top w:val="nil"/>
              <w:left w:val="nil"/>
              <w:bottom w:val="nil"/>
              <w:right w:val="nil"/>
            </w:tcBorders>
            <w:noWrap/>
            <w:vAlign w:val="bottom"/>
            <w:hideMark/>
          </w:tcPr>
          <w:p w14:paraId="48023442"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139</w:t>
            </w:r>
          </w:p>
        </w:tc>
        <w:tc>
          <w:tcPr>
            <w:tcW w:w="1811" w:type="dxa"/>
            <w:tcBorders>
              <w:top w:val="nil"/>
              <w:left w:val="nil"/>
              <w:bottom w:val="nil"/>
              <w:right w:val="nil"/>
            </w:tcBorders>
            <w:noWrap/>
            <w:vAlign w:val="bottom"/>
            <w:hideMark/>
          </w:tcPr>
          <w:p w14:paraId="179BB41A"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1</w:t>
            </w:r>
            <w:r w:rsidRPr="00B237D0">
              <w:rPr>
                <w:rFonts w:eastAsia="Times New Roman"/>
                <w:szCs w:val="20"/>
                <w:lang w:eastAsia="ca-ES"/>
              </w:rPr>
              <w:t>.</w:t>
            </w:r>
            <w:r w:rsidRPr="00B40BB6">
              <w:rPr>
                <w:rFonts w:eastAsia="Times New Roman"/>
                <w:color w:val="000000"/>
                <w:szCs w:val="20"/>
                <w:lang w:eastAsia="ca-ES"/>
              </w:rPr>
              <w:t>21753</w:t>
            </w:r>
          </w:p>
        </w:tc>
      </w:tr>
      <w:tr w:rsidR="000A4E55" w:rsidRPr="00B40BB6" w14:paraId="5ADBCB58" w14:textId="77777777" w:rsidTr="00B67CE8">
        <w:trPr>
          <w:trHeight w:val="300"/>
        </w:trPr>
        <w:tc>
          <w:tcPr>
            <w:tcW w:w="689" w:type="dxa"/>
            <w:tcBorders>
              <w:top w:val="nil"/>
              <w:left w:val="nil"/>
              <w:bottom w:val="nil"/>
              <w:right w:val="nil"/>
            </w:tcBorders>
            <w:noWrap/>
            <w:vAlign w:val="bottom"/>
            <w:hideMark/>
          </w:tcPr>
          <w:p w14:paraId="3089D44B"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2024</w:t>
            </w:r>
          </w:p>
        </w:tc>
        <w:tc>
          <w:tcPr>
            <w:tcW w:w="4235" w:type="dxa"/>
            <w:tcBorders>
              <w:top w:val="nil"/>
              <w:left w:val="nil"/>
              <w:bottom w:val="nil"/>
              <w:right w:val="nil"/>
            </w:tcBorders>
            <w:noWrap/>
            <w:vAlign w:val="bottom"/>
            <w:hideMark/>
          </w:tcPr>
          <w:p w14:paraId="32A21E29"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114</w:t>
            </w:r>
          </w:p>
        </w:tc>
        <w:tc>
          <w:tcPr>
            <w:tcW w:w="1769" w:type="dxa"/>
            <w:tcBorders>
              <w:top w:val="nil"/>
              <w:left w:val="nil"/>
              <w:bottom w:val="nil"/>
              <w:right w:val="nil"/>
            </w:tcBorders>
            <w:noWrap/>
            <w:vAlign w:val="bottom"/>
            <w:hideMark/>
          </w:tcPr>
          <w:p w14:paraId="106BC75D"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144</w:t>
            </w:r>
          </w:p>
        </w:tc>
        <w:tc>
          <w:tcPr>
            <w:tcW w:w="1811" w:type="dxa"/>
            <w:tcBorders>
              <w:top w:val="nil"/>
              <w:left w:val="nil"/>
              <w:bottom w:val="nil"/>
              <w:right w:val="nil"/>
            </w:tcBorders>
            <w:noWrap/>
            <w:vAlign w:val="bottom"/>
            <w:hideMark/>
          </w:tcPr>
          <w:p w14:paraId="11CC04AB"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1</w:t>
            </w:r>
            <w:r w:rsidRPr="00B237D0">
              <w:rPr>
                <w:rFonts w:eastAsia="Times New Roman"/>
                <w:szCs w:val="20"/>
                <w:lang w:eastAsia="ca-ES"/>
              </w:rPr>
              <w:t>.</w:t>
            </w:r>
            <w:r w:rsidRPr="00B40BB6">
              <w:rPr>
                <w:rFonts w:eastAsia="Times New Roman"/>
                <w:color w:val="000000"/>
                <w:szCs w:val="20"/>
                <w:lang w:eastAsia="ca-ES"/>
              </w:rPr>
              <w:t>25482</w:t>
            </w:r>
          </w:p>
        </w:tc>
      </w:tr>
      <w:tr w:rsidR="000A4E55" w:rsidRPr="00B40BB6" w14:paraId="085F2AFA" w14:textId="77777777" w:rsidTr="00B67CE8">
        <w:trPr>
          <w:trHeight w:val="300"/>
        </w:trPr>
        <w:tc>
          <w:tcPr>
            <w:tcW w:w="689" w:type="dxa"/>
            <w:tcBorders>
              <w:top w:val="nil"/>
              <w:left w:val="nil"/>
              <w:bottom w:val="nil"/>
              <w:right w:val="nil"/>
            </w:tcBorders>
            <w:noWrap/>
            <w:vAlign w:val="bottom"/>
            <w:hideMark/>
          </w:tcPr>
          <w:p w14:paraId="3D14C3CA"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2025</w:t>
            </w:r>
          </w:p>
        </w:tc>
        <w:tc>
          <w:tcPr>
            <w:tcW w:w="4235" w:type="dxa"/>
            <w:tcBorders>
              <w:top w:val="nil"/>
              <w:left w:val="nil"/>
              <w:bottom w:val="nil"/>
              <w:right w:val="nil"/>
            </w:tcBorders>
            <w:noWrap/>
            <w:vAlign w:val="bottom"/>
            <w:hideMark/>
          </w:tcPr>
          <w:p w14:paraId="60A7E789"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114</w:t>
            </w:r>
          </w:p>
        </w:tc>
        <w:tc>
          <w:tcPr>
            <w:tcW w:w="1769" w:type="dxa"/>
            <w:tcBorders>
              <w:top w:val="nil"/>
              <w:left w:val="nil"/>
              <w:bottom w:val="nil"/>
              <w:right w:val="nil"/>
            </w:tcBorders>
            <w:noWrap/>
            <w:vAlign w:val="bottom"/>
            <w:hideMark/>
          </w:tcPr>
          <w:p w14:paraId="246A53BB"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133</w:t>
            </w:r>
          </w:p>
        </w:tc>
        <w:tc>
          <w:tcPr>
            <w:tcW w:w="1811" w:type="dxa"/>
            <w:tcBorders>
              <w:top w:val="nil"/>
              <w:left w:val="nil"/>
              <w:bottom w:val="nil"/>
              <w:right w:val="nil"/>
            </w:tcBorders>
            <w:noWrap/>
            <w:vAlign w:val="bottom"/>
            <w:hideMark/>
          </w:tcPr>
          <w:p w14:paraId="1E1AE20F" w14:textId="77777777" w:rsidR="000A4E55" w:rsidRPr="00B40BB6" w:rsidRDefault="000A4E55" w:rsidP="00B67CE8">
            <w:pPr>
              <w:spacing w:after="0"/>
              <w:jc w:val="right"/>
              <w:rPr>
                <w:rFonts w:eastAsia="Times New Roman"/>
                <w:color w:val="000000"/>
                <w:szCs w:val="20"/>
                <w:lang w:eastAsia="ca-ES"/>
              </w:rPr>
            </w:pPr>
            <w:r w:rsidRPr="00B40BB6">
              <w:rPr>
                <w:rFonts w:eastAsia="Times New Roman"/>
                <w:color w:val="000000"/>
                <w:szCs w:val="20"/>
                <w:lang w:eastAsia="ca-ES"/>
              </w:rPr>
              <w:t>1</w:t>
            </w:r>
            <w:r w:rsidRPr="00B237D0">
              <w:rPr>
                <w:rFonts w:eastAsia="Times New Roman"/>
                <w:szCs w:val="20"/>
                <w:lang w:eastAsia="ca-ES"/>
              </w:rPr>
              <w:t>.</w:t>
            </w:r>
            <w:r w:rsidRPr="00B40BB6">
              <w:rPr>
                <w:rFonts w:eastAsia="Times New Roman"/>
                <w:color w:val="000000"/>
                <w:szCs w:val="20"/>
                <w:lang w:eastAsia="ca-ES"/>
              </w:rPr>
              <w:t>16553</w:t>
            </w:r>
          </w:p>
        </w:tc>
      </w:tr>
    </w:tbl>
    <w:p w14:paraId="4D90F69A" w14:textId="77777777" w:rsidR="003F3C4D" w:rsidRPr="003F3C4D" w:rsidRDefault="003F3C4D" w:rsidP="003F3C4D">
      <w:pPr>
        <w:pStyle w:val="AODocTxtL2"/>
        <w:spacing w:before="120" w:after="120" w:line="26" w:lineRule="atLeast"/>
        <w:ind w:left="0"/>
        <w:rPr>
          <w:bCs/>
          <w:sz w:val="20"/>
          <w:szCs w:val="20"/>
        </w:rPr>
      </w:pPr>
      <w:r w:rsidRPr="003F3C4D">
        <w:rPr>
          <w:bCs/>
          <w:sz w:val="20"/>
          <w:szCs w:val="20"/>
        </w:rPr>
        <w:t>This framework also serves as a liquidity backstop for the Andorran financial system in the context of the Principality's lender of last resort arrangements, reinforcing the resilience of its macrofinancial framework. There are no potential encumbrances such as forward contracts or derivatives to the Issuer's international reserves.</w:t>
      </w:r>
    </w:p>
    <w:p w14:paraId="2F3CD035" w14:textId="77777777" w:rsidR="003F3C4D" w:rsidRDefault="001009CA" w:rsidP="001009CA">
      <w:pPr>
        <w:pStyle w:val="AODocTxtL2"/>
        <w:spacing w:before="120" w:after="120" w:line="26" w:lineRule="atLeast"/>
        <w:ind w:left="0"/>
        <w:rPr>
          <w:b/>
          <w:sz w:val="20"/>
          <w:szCs w:val="20"/>
        </w:rPr>
      </w:pPr>
      <w:r w:rsidRPr="0085022A">
        <w:rPr>
          <w:sz w:val="20"/>
          <w:szCs w:val="20"/>
        </w:rPr>
        <w:t>There are no potential e</w:t>
      </w:r>
      <w:r w:rsidR="00EC6712">
        <w:rPr>
          <w:sz w:val="20"/>
          <w:szCs w:val="20"/>
        </w:rPr>
        <w:t>n</w:t>
      </w:r>
      <w:r w:rsidRPr="0085022A">
        <w:rPr>
          <w:sz w:val="20"/>
          <w:szCs w:val="20"/>
        </w:rPr>
        <w:t>cumbrances as forward contracts or derivatives to the Issuer</w:t>
      </w:r>
      <w:r w:rsidR="005440FD" w:rsidRPr="0085022A">
        <w:rPr>
          <w:sz w:val="20"/>
          <w:szCs w:val="20"/>
        </w:rPr>
        <w:t>'</w:t>
      </w:r>
      <w:r w:rsidRPr="0085022A">
        <w:rPr>
          <w:sz w:val="20"/>
          <w:szCs w:val="20"/>
        </w:rPr>
        <w:t>s international reserves set out above.</w:t>
      </w:r>
      <w:r w:rsidR="003F3C4D" w:rsidRPr="003F3C4D">
        <w:rPr>
          <w:b/>
          <w:sz w:val="20"/>
          <w:szCs w:val="20"/>
        </w:rPr>
        <w:t xml:space="preserve"> </w:t>
      </w:r>
    </w:p>
    <w:p w14:paraId="42A0F78B" w14:textId="77777777" w:rsidR="001009CA" w:rsidRPr="0085022A" w:rsidRDefault="001009CA" w:rsidP="001009CA">
      <w:pPr>
        <w:pStyle w:val="AODocTxtL1"/>
        <w:spacing w:before="120" w:after="120" w:line="26" w:lineRule="atLeast"/>
        <w:ind w:left="0"/>
        <w:rPr>
          <w:bCs/>
          <w:iCs/>
          <w:sz w:val="20"/>
          <w:szCs w:val="20"/>
        </w:rPr>
      </w:pPr>
    </w:p>
    <w:p w14:paraId="56F0BB4E" w14:textId="4173AE29" w:rsidR="00F95D22" w:rsidRPr="0085022A" w:rsidRDefault="00F95D22" w:rsidP="00054EAE">
      <w:pPr>
        <w:pStyle w:val="Title1"/>
        <w:pageBreakBefore w:val="0"/>
        <w:widowControl w:val="0"/>
        <w:spacing w:before="120" w:after="120" w:line="26" w:lineRule="atLeast"/>
        <w:outlineLvl w:val="0"/>
        <w:rPr>
          <w:rFonts w:ascii="Times New Roman" w:hAnsi="Times New Roman" w:cs="Times New Roman"/>
          <w:szCs w:val="20"/>
        </w:rPr>
      </w:pPr>
      <w:r w:rsidRPr="0085022A">
        <w:rPr>
          <w:rFonts w:ascii="Times New Roman" w:hAnsi="Times New Roman" w:cs="Times New Roman"/>
          <w:szCs w:val="20"/>
        </w:rPr>
        <w:br w:type="page"/>
      </w:r>
      <w:bookmarkStart w:id="163" w:name="_Toc234422887"/>
      <w:bookmarkStart w:id="164" w:name="_Toc235094392"/>
      <w:bookmarkStart w:id="165" w:name="_Hlk63858850"/>
      <w:r w:rsidRPr="0085022A">
        <w:rPr>
          <w:rFonts w:ascii="Times New Roman" w:hAnsi="Times New Roman" w:cs="Times New Roman"/>
          <w:szCs w:val="20"/>
        </w:rPr>
        <w:lastRenderedPageBreak/>
        <w:t>PUBLIC DEBT</w:t>
      </w:r>
      <w:bookmarkEnd w:id="163"/>
      <w:bookmarkEnd w:id="164"/>
    </w:p>
    <w:bookmarkEnd w:id="165"/>
    <w:p w14:paraId="6C4E9066" w14:textId="0CED9831" w:rsidR="00F95D22" w:rsidRPr="0085022A" w:rsidRDefault="00F95D22" w:rsidP="00E03EE2">
      <w:pPr>
        <w:pStyle w:val="AOHead2"/>
        <w:tabs>
          <w:tab w:val="clear" w:pos="720"/>
        </w:tabs>
        <w:spacing w:before="120" w:after="120" w:line="26" w:lineRule="atLeast"/>
        <w:rPr>
          <w:sz w:val="20"/>
          <w:szCs w:val="20"/>
        </w:rPr>
      </w:pPr>
      <w:r w:rsidRPr="00EC6712">
        <w:rPr>
          <w:sz w:val="20"/>
          <w:szCs w:val="20"/>
        </w:rPr>
        <w:t>Overview</w:t>
      </w:r>
    </w:p>
    <w:p w14:paraId="1D069CEE" w14:textId="1EF750DD" w:rsidR="00F95D22" w:rsidRPr="0085022A" w:rsidRDefault="00F95D22" w:rsidP="00E03EE2">
      <w:pPr>
        <w:pStyle w:val="AODocTxtL1"/>
        <w:spacing w:before="120" w:after="120" w:line="26" w:lineRule="atLeast"/>
        <w:ind w:left="0"/>
        <w:rPr>
          <w:sz w:val="20"/>
          <w:szCs w:val="20"/>
        </w:rPr>
      </w:pPr>
      <w:r w:rsidRPr="0085022A">
        <w:rPr>
          <w:sz w:val="20"/>
          <w:szCs w:val="20"/>
        </w:rPr>
        <w:t>The following table sets out the Principality of Andorra</w:t>
      </w:r>
      <w:r w:rsidR="005440FD" w:rsidRPr="0085022A">
        <w:rPr>
          <w:sz w:val="20"/>
          <w:szCs w:val="20"/>
        </w:rPr>
        <w:t>'</w:t>
      </w:r>
      <w:r w:rsidRPr="0085022A">
        <w:rPr>
          <w:sz w:val="20"/>
          <w:szCs w:val="20"/>
        </w:rPr>
        <w:t>s public debt broken into Central Government debt, Local Government debt and related entities as a percentage of GDP, as at the dates indicated:</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4001"/>
        <w:gridCol w:w="1138"/>
        <w:gridCol w:w="1116"/>
        <w:gridCol w:w="1116"/>
        <w:gridCol w:w="1133"/>
      </w:tblGrid>
      <w:tr w:rsidR="00FF375E" w:rsidRPr="00A4201E" w14:paraId="26CEE6CC" w14:textId="77777777" w:rsidTr="00377B61">
        <w:tc>
          <w:tcPr>
            <w:tcW w:w="2352" w:type="pct"/>
            <w:vAlign w:val="bottom"/>
          </w:tcPr>
          <w:p w14:paraId="61643DA5" w14:textId="77777777" w:rsidR="00FF375E" w:rsidRPr="00A4201E" w:rsidRDefault="00FF375E" w:rsidP="00FF375E">
            <w:pPr>
              <w:pStyle w:val="AONormal"/>
              <w:tabs>
                <w:tab w:val="left" w:leader="dot" w:pos="3761"/>
              </w:tabs>
              <w:spacing w:before="20" w:line="240" w:lineRule="auto"/>
              <w:rPr>
                <w:b/>
                <w:sz w:val="18"/>
                <w:szCs w:val="18"/>
              </w:rPr>
            </w:pPr>
            <w:r w:rsidRPr="00A4201E">
              <w:rPr>
                <w:b/>
                <w:sz w:val="18"/>
                <w:szCs w:val="18"/>
              </w:rPr>
              <w:t>Deficit</w:t>
            </w:r>
          </w:p>
        </w:tc>
        <w:tc>
          <w:tcPr>
            <w:tcW w:w="669" w:type="pct"/>
            <w:vAlign w:val="bottom"/>
          </w:tcPr>
          <w:p w14:paraId="5D9DCAF1" w14:textId="77777777" w:rsidR="00FF375E" w:rsidRPr="00A4201E" w:rsidRDefault="00FF375E" w:rsidP="00FF375E">
            <w:pPr>
              <w:pStyle w:val="AONormal"/>
              <w:spacing w:before="20" w:line="240" w:lineRule="auto"/>
              <w:jc w:val="right"/>
              <w:rPr>
                <w:b/>
                <w:sz w:val="18"/>
                <w:szCs w:val="18"/>
              </w:rPr>
            </w:pPr>
          </w:p>
        </w:tc>
        <w:tc>
          <w:tcPr>
            <w:tcW w:w="656" w:type="pct"/>
            <w:vAlign w:val="bottom"/>
          </w:tcPr>
          <w:p w14:paraId="097F5DE4" w14:textId="77777777" w:rsidR="00FF375E" w:rsidRPr="00A4201E" w:rsidRDefault="00FF375E" w:rsidP="00FF375E">
            <w:pPr>
              <w:pStyle w:val="AONormal"/>
              <w:spacing w:before="20" w:line="240" w:lineRule="auto"/>
              <w:jc w:val="right"/>
              <w:rPr>
                <w:b/>
                <w:sz w:val="18"/>
                <w:szCs w:val="18"/>
              </w:rPr>
            </w:pPr>
          </w:p>
        </w:tc>
        <w:tc>
          <w:tcPr>
            <w:tcW w:w="656" w:type="pct"/>
            <w:vAlign w:val="bottom"/>
          </w:tcPr>
          <w:p w14:paraId="76419B3D" w14:textId="77777777" w:rsidR="00FF375E" w:rsidRPr="00A4201E" w:rsidRDefault="00FF375E" w:rsidP="00FF375E">
            <w:pPr>
              <w:pStyle w:val="AONormal"/>
              <w:spacing w:before="20" w:line="240" w:lineRule="auto"/>
              <w:jc w:val="right"/>
              <w:rPr>
                <w:b/>
                <w:sz w:val="18"/>
                <w:szCs w:val="18"/>
              </w:rPr>
            </w:pPr>
          </w:p>
        </w:tc>
        <w:tc>
          <w:tcPr>
            <w:tcW w:w="666" w:type="pct"/>
            <w:vAlign w:val="bottom"/>
          </w:tcPr>
          <w:p w14:paraId="4DED61D4" w14:textId="77777777" w:rsidR="00FF375E" w:rsidRPr="00A4201E" w:rsidRDefault="00FF375E" w:rsidP="00FF375E">
            <w:pPr>
              <w:pStyle w:val="AONormal"/>
              <w:spacing w:before="20" w:line="240" w:lineRule="auto"/>
              <w:jc w:val="right"/>
              <w:rPr>
                <w:b/>
                <w:sz w:val="18"/>
                <w:szCs w:val="18"/>
              </w:rPr>
            </w:pPr>
          </w:p>
        </w:tc>
      </w:tr>
      <w:tr w:rsidR="00FF375E" w:rsidRPr="00A4201E" w14:paraId="7745072E" w14:textId="77777777" w:rsidTr="00377B61">
        <w:tc>
          <w:tcPr>
            <w:tcW w:w="2352" w:type="pct"/>
            <w:vAlign w:val="bottom"/>
          </w:tcPr>
          <w:p w14:paraId="6A78DF59" w14:textId="77777777" w:rsidR="00FF375E" w:rsidRPr="00A4201E" w:rsidRDefault="00FF375E" w:rsidP="00FF375E">
            <w:pPr>
              <w:pStyle w:val="AONormal"/>
              <w:tabs>
                <w:tab w:val="left" w:leader="dot" w:pos="3761"/>
              </w:tabs>
              <w:spacing w:before="20" w:line="240" w:lineRule="auto"/>
              <w:rPr>
                <w:b/>
                <w:i/>
                <w:iCs/>
                <w:sz w:val="18"/>
                <w:szCs w:val="18"/>
              </w:rPr>
            </w:pPr>
            <w:r w:rsidRPr="00A4201E">
              <w:rPr>
                <w:b/>
                <w:i/>
                <w:iCs/>
                <w:sz w:val="18"/>
                <w:szCs w:val="18"/>
              </w:rPr>
              <w:t>(million euros)</w:t>
            </w:r>
          </w:p>
        </w:tc>
        <w:tc>
          <w:tcPr>
            <w:tcW w:w="669" w:type="pct"/>
            <w:vAlign w:val="bottom"/>
          </w:tcPr>
          <w:p w14:paraId="3A1D3EDC" w14:textId="77777777" w:rsidR="00FF375E" w:rsidRPr="00A4201E" w:rsidRDefault="00FF375E" w:rsidP="00FF375E">
            <w:pPr>
              <w:pStyle w:val="AONormal"/>
              <w:spacing w:before="20" w:line="240" w:lineRule="auto"/>
              <w:jc w:val="right"/>
              <w:rPr>
                <w:i/>
                <w:iCs/>
                <w:sz w:val="18"/>
                <w:szCs w:val="18"/>
              </w:rPr>
            </w:pPr>
          </w:p>
        </w:tc>
        <w:tc>
          <w:tcPr>
            <w:tcW w:w="656" w:type="pct"/>
            <w:vAlign w:val="bottom"/>
          </w:tcPr>
          <w:p w14:paraId="0F015C7C" w14:textId="77777777" w:rsidR="00FF375E" w:rsidRPr="00A4201E" w:rsidRDefault="00FF375E" w:rsidP="00FF375E">
            <w:pPr>
              <w:pStyle w:val="AONormal"/>
              <w:spacing w:before="20" w:line="240" w:lineRule="auto"/>
              <w:jc w:val="right"/>
              <w:rPr>
                <w:i/>
                <w:iCs/>
                <w:sz w:val="18"/>
                <w:szCs w:val="18"/>
              </w:rPr>
            </w:pPr>
          </w:p>
        </w:tc>
        <w:tc>
          <w:tcPr>
            <w:tcW w:w="656" w:type="pct"/>
            <w:vAlign w:val="bottom"/>
          </w:tcPr>
          <w:p w14:paraId="4245BD5D" w14:textId="77777777" w:rsidR="00FF375E" w:rsidRPr="00A4201E" w:rsidRDefault="00FF375E" w:rsidP="00FF375E">
            <w:pPr>
              <w:pStyle w:val="AONormal"/>
              <w:spacing w:before="20" w:line="240" w:lineRule="auto"/>
              <w:jc w:val="right"/>
              <w:rPr>
                <w:i/>
                <w:iCs/>
                <w:sz w:val="18"/>
                <w:szCs w:val="18"/>
              </w:rPr>
            </w:pPr>
          </w:p>
        </w:tc>
        <w:tc>
          <w:tcPr>
            <w:tcW w:w="666" w:type="pct"/>
            <w:vAlign w:val="bottom"/>
          </w:tcPr>
          <w:p w14:paraId="087E7B18" w14:textId="77777777" w:rsidR="00FF375E" w:rsidRPr="00A4201E" w:rsidRDefault="00FF375E" w:rsidP="00FF375E">
            <w:pPr>
              <w:pStyle w:val="AONormal"/>
              <w:spacing w:before="20" w:line="240" w:lineRule="auto"/>
              <w:jc w:val="right"/>
              <w:rPr>
                <w:i/>
                <w:iCs/>
                <w:sz w:val="18"/>
                <w:szCs w:val="18"/>
              </w:rPr>
            </w:pPr>
          </w:p>
        </w:tc>
      </w:tr>
      <w:tr w:rsidR="00FF375E" w:rsidRPr="00A4201E" w14:paraId="30DC031F" w14:textId="77777777" w:rsidTr="00377B61">
        <w:tc>
          <w:tcPr>
            <w:tcW w:w="2352" w:type="pct"/>
            <w:vAlign w:val="bottom"/>
          </w:tcPr>
          <w:p w14:paraId="2E316A25" w14:textId="77777777" w:rsidR="00FF375E" w:rsidRPr="00A4201E" w:rsidRDefault="00FF375E" w:rsidP="00FF375E">
            <w:pPr>
              <w:pStyle w:val="AONormal"/>
              <w:pBdr>
                <w:bottom w:val="single" w:sz="4" w:space="1" w:color="auto"/>
              </w:pBdr>
              <w:tabs>
                <w:tab w:val="left" w:leader="dot" w:pos="3761"/>
              </w:tabs>
              <w:spacing w:beforeLines="20" w:before="48" w:line="240" w:lineRule="auto"/>
              <w:rPr>
                <w:b/>
                <w:sz w:val="18"/>
                <w:szCs w:val="18"/>
              </w:rPr>
            </w:pPr>
            <w:r w:rsidRPr="00A4201E">
              <w:rPr>
                <w:b/>
                <w:sz w:val="18"/>
                <w:szCs w:val="18"/>
              </w:rPr>
              <w:t>Central Government</w:t>
            </w:r>
          </w:p>
        </w:tc>
        <w:tc>
          <w:tcPr>
            <w:tcW w:w="669" w:type="pct"/>
            <w:vAlign w:val="center"/>
          </w:tcPr>
          <w:p w14:paraId="38C1DFCA" w14:textId="77B969EE" w:rsidR="00FF375E" w:rsidRPr="005D3028" w:rsidRDefault="00FF375E" w:rsidP="00FF375E">
            <w:pPr>
              <w:pStyle w:val="AONormal"/>
              <w:pBdr>
                <w:bottom w:val="single" w:sz="4" w:space="1" w:color="auto"/>
              </w:pBdr>
              <w:spacing w:beforeLines="20" w:before="48" w:line="240" w:lineRule="auto"/>
              <w:jc w:val="center"/>
              <w:rPr>
                <w:b/>
                <w:sz w:val="18"/>
                <w:szCs w:val="18"/>
              </w:rPr>
            </w:pPr>
            <w:r w:rsidRPr="00786F87">
              <w:rPr>
                <w:rFonts w:eastAsia="Times New Roman"/>
                <w:b/>
                <w:bCs/>
                <w:color w:val="000000"/>
                <w:sz w:val="18"/>
                <w:szCs w:val="18"/>
                <w:lang w:eastAsia="ca-ES"/>
              </w:rPr>
              <w:t>2022</w:t>
            </w:r>
          </w:p>
        </w:tc>
        <w:tc>
          <w:tcPr>
            <w:tcW w:w="656" w:type="pct"/>
            <w:vAlign w:val="center"/>
          </w:tcPr>
          <w:p w14:paraId="00B313C4" w14:textId="6FF77531" w:rsidR="00FF375E" w:rsidRPr="005D3028" w:rsidRDefault="00FF375E" w:rsidP="00FF375E">
            <w:pPr>
              <w:pStyle w:val="AONormal"/>
              <w:pBdr>
                <w:bottom w:val="single" w:sz="4" w:space="1" w:color="auto"/>
              </w:pBdr>
              <w:spacing w:beforeLines="20" w:before="48" w:line="240" w:lineRule="auto"/>
              <w:jc w:val="center"/>
              <w:rPr>
                <w:b/>
                <w:sz w:val="18"/>
                <w:szCs w:val="18"/>
              </w:rPr>
            </w:pPr>
            <w:r w:rsidRPr="00786F87">
              <w:rPr>
                <w:rFonts w:eastAsia="Times New Roman"/>
                <w:b/>
                <w:bCs/>
                <w:color w:val="000000"/>
                <w:sz w:val="18"/>
                <w:szCs w:val="18"/>
                <w:lang w:eastAsia="ca-ES"/>
              </w:rPr>
              <w:t>2023</w:t>
            </w:r>
          </w:p>
        </w:tc>
        <w:tc>
          <w:tcPr>
            <w:tcW w:w="656" w:type="pct"/>
            <w:vAlign w:val="center"/>
          </w:tcPr>
          <w:p w14:paraId="7109EF56" w14:textId="58EE128F" w:rsidR="00FF375E" w:rsidRPr="005D3028" w:rsidRDefault="00FF375E" w:rsidP="00FF375E">
            <w:pPr>
              <w:pStyle w:val="AONormal"/>
              <w:pBdr>
                <w:bottom w:val="single" w:sz="4" w:space="1" w:color="auto"/>
              </w:pBdr>
              <w:spacing w:beforeLines="20" w:before="48" w:line="240" w:lineRule="auto"/>
              <w:jc w:val="center"/>
              <w:rPr>
                <w:b/>
                <w:sz w:val="18"/>
                <w:szCs w:val="18"/>
              </w:rPr>
            </w:pPr>
            <w:r w:rsidRPr="00B67CE8">
              <w:rPr>
                <w:b/>
                <w:color w:val="000000"/>
                <w:sz w:val="18"/>
              </w:rPr>
              <w:t>2024</w:t>
            </w:r>
          </w:p>
        </w:tc>
        <w:tc>
          <w:tcPr>
            <w:tcW w:w="666" w:type="pct"/>
            <w:vAlign w:val="center"/>
          </w:tcPr>
          <w:p w14:paraId="252FABBC" w14:textId="13A689CE" w:rsidR="00FF375E" w:rsidRPr="005D3028" w:rsidRDefault="00FF375E" w:rsidP="00FF375E">
            <w:pPr>
              <w:pStyle w:val="AONormal"/>
              <w:pBdr>
                <w:bottom w:val="single" w:sz="4" w:space="1" w:color="auto"/>
              </w:pBdr>
              <w:spacing w:beforeLines="20" w:before="48" w:line="240" w:lineRule="auto"/>
              <w:jc w:val="center"/>
              <w:rPr>
                <w:b/>
                <w:sz w:val="18"/>
                <w:szCs w:val="18"/>
              </w:rPr>
            </w:pPr>
            <w:r w:rsidRPr="00786F87">
              <w:rPr>
                <w:rFonts w:eastAsia="Times New Roman"/>
                <w:b/>
                <w:bCs/>
                <w:color w:val="000000"/>
                <w:sz w:val="18"/>
                <w:szCs w:val="18"/>
                <w:lang w:eastAsia="ca-ES"/>
              </w:rPr>
              <w:t>202</w:t>
            </w:r>
            <w:r>
              <w:rPr>
                <w:rFonts w:eastAsia="Times New Roman"/>
                <w:b/>
                <w:bCs/>
                <w:color w:val="000000"/>
                <w:sz w:val="18"/>
                <w:szCs w:val="18"/>
                <w:lang w:eastAsia="ca-ES"/>
              </w:rPr>
              <w:t>5</w:t>
            </w:r>
          </w:p>
        </w:tc>
      </w:tr>
      <w:tr w:rsidR="00FF375E" w:rsidRPr="005D3028" w14:paraId="37E1528A" w14:textId="77777777" w:rsidTr="00377B61">
        <w:tc>
          <w:tcPr>
            <w:tcW w:w="2352" w:type="pct"/>
            <w:vAlign w:val="bottom"/>
          </w:tcPr>
          <w:p w14:paraId="03707C1B" w14:textId="77777777" w:rsidR="00FF375E" w:rsidRPr="00A4201E" w:rsidRDefault="00FF375E" w:rsidP="00FF375E">
            <w:pPr>
              <w:pStyle w:val="AONormal"/>
              <w:tabs>
                <w:tab w:val="left" w:leader="dot" w:pos="3761"/>
              </w:tabs>
              <w:spacing w:before="20" w:line="240" w:lineRule="auto"/>
              <w:rPr>
                <w:sz w:val="18"/>
                <w:szCs w:val="18"/>
              </w:rPr>
            </w:pPr>
            <w:r w:rsidRPr="00A4201E">
              <w:rPr>
                <w:sz w:val="18"/>
                <w:szCs w:val="18"/>
              </w:rPr>
              <w:t>CG surplus or deficit</w:t>
            </w:r>
            <w:r w:rsidRPr="00A4201E">
              <w:rPr>
                <w:sz w:val="18"/>
                <w:szCs w:val="18"/>
              </w:rPr>
              <w:tab/>
            </w:r>
          </w:p>
        </w:tc>
        <w:tc>
          <w:tcPr>
            <w:tcW w:w="669" w:type="pct"/>
            <w:vAlign w:val="center"/>
          </w:tcPr>
          <w:p w14:paraId="0D55C1FF" w14:textId="0A8ABDB6" w:rsidR="00FF375E" w:rsidRPr="005D3028"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93</w:t>
            </w:r>
            <w:r w:rsidRPr="00786F87">
              <w:rPr>
                <w:rFonts w:eastAsia="Times New Roman"/>
                <w:sz w:val="18"/>
                <w:szCs w:val="18"/>
                <w:lang w:eastAsia="ca-ES"/>
              </w:rPr>
              <w:t>.</w:t>
            </w:r>
            <w:r w:rsidRPr="00786F87">
              <w:rPr>
                <w:rFonts w:eastAsia="Times New Roman"/>
                <w:color w:val="000000"/>
                <w:sz w:val="18"/>
                <w:szCs w:val="18"/>
                <w:lang w:eastAsia="ca-ES"/>
              </w:rPr>
              <w:t>6</w:t>
            </w:r>
          </w:p>
        </w:tc>
        <w:tc>
          <w:tcPr>
            <w:tcW w:w="656" w:type="pct"/>
            <w:vAlign w:val="center"/>
          </w:tcPr>
          <w:p w14:paraId="2E00113B" w14:textId="1F1672E5" w:rsidR="00FF375E" w:rsidRPr="005D3028"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22</w:t>
            </w:r>
            <w:r w:rsidRPr="00786F87">
              <w:rPr>
                <w:rFonts w:eastAsia="Times New Roman"/>
                <w:sz w:val="18"/>
                <w:szCs w:val="18"/>
                <w:lang w:eastAsia="ca-ES"/>
              </w:rPr>
              <w:t>.</w:t>
            </w:r>
            <w:r w:rsidRPr="00786F87">
              <w:rPr>
                <w:rFonts w:eastAsia="Times New Roman"/>
                <w:color w:val="000000"/>
                <w:sz w:val="18"/>
                <w:szCs w:val="18"/>
                <w:lang w:eastAsia="ca-ES"/>
              </w:rPr>
              <w:t>2</w:t>
            </w:r>
          </w:p>
        </w:tc>
        <w:tc>
          <w:tcPr>
            <w:tcW w:w="656" w:type="pct"/>
            <w:vAlign w:val="center"/>
          </w:tcPr>
          <w:p w14:paraId="53A1C3BF" w14:textId="7E8B2891" w:rsidR="00FF375E" w:rsidRPr="005D3028"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44</w:t>
            </w:r>
            <w:r>
              <w:rPr>
                <w:rFonts w:eastAsia="Times New Roman"/>
                <w:color w:val="000000"/>
                <w:sz w:val="18"/>
                <w:szCs w:val="18"/>
                <w:lang w:eastAsia="ca-ES"/>
              </w:rPr>
              <w:t>.</w:t>
            </w:r>
            <w:r w:rsidRPr="002759EC">
              <w:rPr>
                <w:rFonts w:eastAsia="Times New Roman"/>
                <w:color w:val="000000"/>
                <w:sz w:val="18"/>
                <w:szCs w:val="18"/>
                <w:lang w:eastAsia="ca-ES"/>
              </w:rPr>
              <w:t>9</w:t>
            </w:r>
          </w:p>
        </w:tc>
        <w:tc>
          <w:tcPr>
            <w:tcW w:w="666" w:type="pct"/>
            <w:vAlign w:val="center"/>
          </w:tcPr>
          <w:p w14:paraId="7FDF62E1" w14:textId="0C161BCD" w:rsidR="00FF375E" w:rsidRPr="005D3028"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87</w:t>
            </w:r>
            <w:r>
              <w:rPr>
                <w:rFonts w:eastAsia="Times New Roman"/>
                <w:color w:val="000000"/>
                <w:sz w:val="18"/>
                <w:szCs w:val="18"/>
                <w:lang w:eastAsia="ca-ES"/>
              </w:rPr>
              <w:t>.</w:t>
            </w:r>
            <w:r w:rsidRPr="002759EC">
              <w:rPr>
                <w:rFonts w:eastAsia="Times New Roman"/>
                <w:color w:val="000000"/>
                <w:sz w:val="18"/>
                <w:szCs w:val="18"/>
                <w:lang w:eastAsia="ca-ES"/>
              </w:rPr>
              <w:t>0</w:t>
            </w:r>
          </w:p>
        </w:tc>
      </w:tr>
      <w:tr w:rsidR="00FF375E" w:rsidRPr="005D3028" w14:paraId="72A91CFF" w14:textId="77777777" w:rsidTr="00377B61">
        <w:tc>
          <w:tcPr>
            <w:tcW w:w="2352" w:type="pct"/>
            <w:vAlign w:val="bottom"/>
          </w:tcPr>
          <w:p w14:paraId="5A285B43" w14:textId="77777777" w:rsidR="00FF375E" w:rsidRPr="00A4201E" w:rsidRDefault="00FF375E" w:rsidP="00FF375E">
            <w:pPr>
              <w:pStyle w:val="AONormal"/>
              <w:tabs>
                <w:tab w:val="left" w:leader="dot" w:pos="3761"/>
              </w:tabs>
              <w:spacing w:before="20" w:line="240" w:lineRule="auto"/>
              <w:rPr>
                <w:sz w:val="18"/>
                <w:szCs w:val="18"/>
              </w:rPr>
            </w:pPr>
            <w:r w:rsidRPr="00A4201E">
              <w:rPr>
                <w:sz w:val="18"/>
                <w:szCs w:val="18"/>
              </w:rPr>
              <w:t>Annual trend (y/y-1)</w:t>
            </w:r>
            <w:r w:rsidRPr="00A4201E">
              <w:rPr>
                <w:sz w:val="18"/>
                <w:szCs w:val="18"/>
              </w:rPr>
              <w:tab/>
            </w:r>
          </w:p>
        </w:tc>
        <w:tc>
          <w:tcPr>
            <w:tcW w:w="669" w:type="pct"/>
            <w:vAlign w:val="center"/>
          </w:tcPr>
          <w:p w14:paraId="5941FF17" w14:textId="623CD5C3" w:rsidR="00FF375E" w:rsidRPr="005D3028"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-221</w:t>
            </w:r>
            <w:r w:rsidRPr="00786F87">
              <w:rPr>
                <w:rFonts w:eastAsia="Times New Roman"/>
                <w:sz w:val="18"/>
                <w:szCs w:val="18"/>
                <w:lang w:eastAsia="ca-ES"/>
              </w:rPr>
              <w:t>.</w:t>
            </w:r>
            <w:r w:rsidRPr="00786F87">
              <w:rPr>
                <w:rFonts w:eastAsia="Times New Roman"/>
                <w:color w:val="000000"/>
                <w:sz w:val="18"/>
                <w:szCs w:val="18"/>
                <w:lang w:eastAsia="ca-ES"/>
              </w:rPr>
              <w:t>0%</w:t>
            </w:r>
          </w:p>
        </w:tc>
        <w:tc>
          <w:tcPr>
            <w:tcW w:w="656" w:type="pct"/>
            <w:vAlign w:val="center"/>
          </w:tcPr>
          <w:p w14:paraId="53E408D2" w14:textId="334CD044" w:rsidR="00FF375E" w:rsidRPr="005D3028"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-76</w:t>
            </w:r>
            <w:r w:rsidRPr="00786F87">
              <w:rPr>
                <w:rFonts w:eastAsia="Times New Roman"/>
                <w:sz w:val="18"/>
                <w:szCs w:val="18"/>
                <w:lang w:eastAsia="ca-ES"/>
              </w:rPr>
              <w:t>.</w:t>
            </w:r>
            <w:r w:rsidRPr="00786F87">
              <w:rPr>
                <w:rFonts w:eastAsia="Times New Roman"/>
                <w:color w:val="000000"/>
                <w:sz w:val="18"/>
                <w:szCs w:val="18"/>
                <w:lang w:eastAsia="ca-ES"/>
              </w:rPr>
              <w:t>2%</w:t>
            </w:r>
          </w:p>
        </w:tc>
        <w:tc>
          <w:tcPr>
            <w:tcW w:w="656" w:type="pct"/>
            <w:vAlign w:val="center"/>
          </w:tcPr>
          <w:p w14:paraId="6E33369B" w14:textId="07CADB7A" w:rsidR="00FF375E" w:rsidRPr="005D3028"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101</w:t>
            </w:r>
            <w:r>
              <w:rPr>
                <w:rFonts w:eastAsia="Times New Roman"/>
                <w:color w:val="000000"/>
                <w:sz w:val="18"/>
                <w:szCs w:val="18"/>
                <w:lang w:eastAsia="ca-ES"/>
              </w:rPr>
              <w:t>.</w:t>
            </w:r>
            <w:r w:rsidRPr="002759EC">
              <w:rPr>
                <w:rFonts w:eastAsia="Times New Roman"/>
                <w:color w:val="000000"/>
                <w:sz w:val="18"/>
                <w:szCs w:val="18"/>
                <w:lang w:eastAsia="ca-ES"/>
              </w:rPr>
              <w:t>7%</w:t>
            </w:r>
          </w:p>
        </w:tc>
        <w:tc>
          <w:tcPr>
            <w:tcW w:w="666" w:type="pct"/>
            <w:vAlign w:val="center"/>
          </w:tcPr>
          <w:p w14:paraId="3DC2BBBD" w14:textId="577250F5" w:rsidR="00FF375E" w:rsidRPr="005D3028"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93</w:t>
            </w:r>
            <w:r>
              <w:rPr>
                <w:rFonts w:eastAsia="Times New Roman"/>
                <w:color w:val="000000"/>
                <w:sz w:val="18"/>
                <w:szCs w:val="18"/>
                <w:lang w:eastAsia="ca-ES"/>
              </w:rPr>
              <w:t>.</w:t>
            </w:r>
            <w:r w:rsidRPr="002759EC">
              <w:rPr>
                <w:rFonts w:eastAsia="Times New Roman"/>
                <w:color w:val="000000"/>
                <w:sz w:val="18"/>
                <w:szCs w:val="18"/>
                <w:lang w:eastAsia="ca-ES"/>
              </w:rPr>
              <w:t>9%</w:t>
            </w:r>
          </w:p>
        </w:tc>
      </w:tr>
      <w:tr w:rsidR="00FF375E" w:rsidRPr="005D3028" w14:paraId="390F6993" w14:textId="77777777" w:rsidTr="00377B61">
        <w:tc>
          <w:tcPr>
            <w:tcW w:w="2352" w:type="pct"/>
            <w:vAlign w:val="bottom"/>
          </w:tcPr>
          <w:p w14:paraId="5CCA4C95" w14:textId="77777777" w:rsidR="00FF375E" w:rsidRPr="00A4201E" w:rsidRDefault="00FF375E" w:rsidP="00FF375E">
            <w:pPr>
              <w:pStyle w:val="AONormal"/>
              <w:tabs>
                <w:tab w:val="left" w:leader="dot" w:pos="3761"/>
              </w:tabs>
              <w:spacing w:before="20" w:line="240" w:lineRule="auto"/>
              <w:rPr>
                <w:sz w:val="18"/>
                <w:szCs w:val="18"/>
              </w:rPr>
            </w:pPr>
            <w:r w:rsidRPr="00A4201E">
              <w:rPr>
                <w:sz w:val="18"/>
                <w:szCs w:val="18"/>
              </w:rPr>
              <w:t>CG surplus or deficit (% GDP)</w:t>
            </w:r>
            <w:r w:rsidRPr="00A4201E">
              <w:rPr>
                <w:sz w:val="18"/>
                <w:szCs w:val="18"/>
              </w:rPr>
              <w:tab/>
            </w:r>
          </w:p>
        </w:tc>
        <w:tc>
          <w:tcPr>
            <w:tcW w:w="669" w:type="pct"/>
            <w:vAlign w:val="center"/>
          </w:tcPr>
          <w:p w14:paraId="57E8EA56" w14:textId="195BC23C" w:rsidR="00FF375E" w:rsidRPr="005D3028"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2</w:t>
            </w:r>
            <w:r w:rsidRPr="00786F87">
              <w:rPr>
                <w:rFonts w:eastAsia="Times New Roman"/>
                <w:sz w:val="18"/>
                <w:szCs w:val="18"/>
                <w:lang w:eastAsia="ca-ES"/>
              </w:rPr>
              <w:t>.</w:t>
            </w:r>
            <w:r w:rsidRPr="00786F87">
              <w:rPr>
                <w:rFonts w:eastAsia="Times New Roman"/>
                <w:color w:val="000000"/>
                <w:sz w:val="18"/>
                <w:szCs w:val="18"/>
                <w:lang w:eastAsia="ca-ES"/>
              </w:rPr>
              <w:t>92%</w:t>
            </w:r>
          </w:p>
        </w:tc>
        <w:tc>
          <w:tcPr>
            <w:tcW w:w="656" w:type="pct"/>
            <w:vAlign w:val="center"/>
          </w:tcPr>
          <w:p w14:paraId="1D72C8E6" w14:textId="0EAC57CE" w:rsidR="00FF375E" w:rsidRPr="005D3028"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0</w:t>
            </w:r>
            <w:r w:rsidRPr="00786F87">
              <w:rPr>
                <w:rFonts w:eastAsia="Times New Roman"/>
                <w:sz w:val="18"/>
                <w:szCs w:val="18"/>
                <w:lang w:eastAsia="ca-ES"/>
              </w:rPr>
              <w:t>.</w:t>
            </w:r>
            <w:r w:rsidRPr="00786F87">
              <w:rPr>
                <w:rFonts w:eastAsia="Times New Roman"/>
                <w:color w:val="000000"/>
                <w:sz w:val="18"/>
                <w:szCs w:val="18"/>
                <w:lang w:eastAsia="ca-ES"/>
              </w:rPr>
              <w:t>64%</w:t>
            </w:r>
          </w:p>
        </w:tc>
        <w:tc>
          <w:tcPr>
            <w:tcW w:w="656" w:type="pct"/>
            <w:vAlign w:val="center"/>
          </w:tcPr>
          <w:p w14:paraId="5791E95C" w14:textId="1C6924A2" w:rsidR="00FF375E" w:rsidRPr="005D3028"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1</w:t>
            </w:r>
            <w:r>
              <w:rPr>
                <w:rFonts w:eastAsia="Times New Roman"/>
                <w:color w:val="000000"/>
                <w:sz w:val="18"/>
                <w:szCs w:val="18"/>
                <w:lang w:eastAsia="ca-ES"/>
              </w:rPr>
              <w:t>.</w:t>
            </w:r>
            <w:r w:rsidRPr="002759EC">
              <w:rPr>
                <w:rFonts w:eastAsia="Times New Roman"/>
                <w:color w:val="000000"/>
                <w:sz w:val="18"/>
                <w:szCs w:val="18"/>
                <w:lang w:eastAsia="ca-ES"/>
              </w:rPr>
              <w:t>20%</w:t>
            </w:r>
          </w:p>
        </w:tc>
        <w:tc>
          <w:tcPr>
            <w:tcW w:w="666" w:type="pct"/>
            <w:vAlign w:val="center"/>
          </w:tcPr>
          <w:p w14:paraId="13B2450B" w14:textId="41212307" w:rsidR="00FF375E" w:rsidRPr="005D3028"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2</w:t>
            </w:r>
            <w:r>
              <w:rPr>
                <w:rFonts w:eastAsia="Times New Roman"/>
                <w:color w:val="000000"/>
                <w:sz w:val="18"/>
                <w:szCs w:val="18"/>
                <w:lang w:eastAsia="ca-ES"/>
              </w:rPr>
              <w:t>.</w:t>
            </w:r>
            <w:r w:rsidRPr="002759EC">
              <w:rPr>
                <w:rFonts w:eastAsia="Times New Roman"/>
                <w:color w:val="000000"/>
                <w:sz w:val="18"/>
                <w:szCs w:val="18"/>
                <w:lang w:eastAsia="ca-ES"/>
              </w:rPr>
              <w:t>18%</w:t>
            </w:r>
          </w:p>
        </w:tc>
      </w:tr>
      <w:tr w:rsidR="00FF375E" w:rsidRPr="00A4201E" w14:paraId="3CBABC5C" w14:textId="77777777" w:rsidTr="00377B61">
        <w:tc>
          <w:tcPr>
            <w:tcW w:w="2352" w:type="pct"/>
            <w:vAlign w:val="bottom"/>
          </w:tcPr>
          <w:p w14:paraId="1F51F72F" w14:textId="77777777" w:rsidR="00FF375E" w:rsidRPr="00A4201E" w:rsidRDefault="00FF375E" w:rsidP="00FF375E">
            <w:pPr>
              <w:pStyle w:val="AONormal"/>
              <w:pBdr>
                <w:bottom w:val="single" w:sz="4" w:space="1" w:color="auto"/>
              </w:pBdr>
              <w:tabs>
                <w:tab w:val="left" w:leader="dot" w:pos="3761"/>
              </w:tabs>
              <w:spacing w:before="120" w:line="240" w:lineRule="auto"/>
              <w:rPr>
                <w:b/>
                <w:sz w:val="18"/>
                <w:szCs w:val="18"/>
              </w:rPr>
            </w:pPr>
            <w:r w:rsidRPr="00A4201E">
              <w:rPr>
                <w:b/>
                <w:sz w:val="18"/>
                <w:szCs w:val="18"/>
              </w:rPr>
              <w:t>Local Government</w:t>
            </w:r>
          </w:p>
        </w:tc>
        <w:tc>
          <w:tcPr>
            <w:tcW w:w="669" w:type="pct"/>
            <w:vAlign w:val="center"/>
          </w:tcPr>
          <w:p w14:paraId="26848431" w14:textId="389FEDD3" w:rsidR="00FF375E" w:rsidRPr="005D3028" w:rsidRDefault="00FF375E" w:rsidP="00FF375E">
            <w:pPr>
              <w:pStyle w:val="AONormal"/>
              <w:pBdr>
                <w:bottom w:val="single" w:sz="4" w:space="1" w:color="auto"/>
              </w:pBdr>
              <w:spacing w:before="120" w:line="240" w:lineRule="auto"/>
              <w:jc w:val="center"/>
              <w:rPr>
                <w:b/>
                <w:sz w:val="18"/>
                <w:szCs w:val="18"/>
              </w:rPr>
            </w:pPr>
            <w:r w:rsidRPr="00786F87">
              <w:rPr>
                <w:rFonts w:eastAsia="Times New Roman"/>
                <w:b/>
                <w:bCs/>
                <w:color w:val="000000"/>
                <w:sz w:val="18"/>
                <w:szCs w:val="18"/>
                <w:lang w:eastAsia="ca-ES"/>
              </w:rPr>
              <w:t>2022</w:t>
            </w:r>
          </w:p>
        </w:tc>
        <w:tc>
          <w:tcPr>
            <w:tcW w:w="656" w:type="pct"/>
            <w:vAlign w:val="center"/>
          </w:tcPr>
          <w:p w14:paraId="44D01588" w14:textId="6AECCB1F" w:rsidR="00FF375E" w:rsidRPr="005D3028" w:rsidRDefault="00FF375E" w:rsidP="00FF375E">
            <w:pPr>
              <w:pStyle w:val="AONormal"/>
              <w:pBdr>
                <w:bottom w:val="single" w:sz="4" w:space="1" w:color="auto"/>
              </w:pBdr>
              <w:spacing w:before="120" w:line="240" w:lineRule="auto"/>
              <w:jc w:val="center"/>
              <w:rPr>
                <w:b/>
                <w:sz w:val="18"/>
                <w:szCs w:val="18"/>
              </w:rPr>
            </w:pPr>
            <w:r w:rsidRPr="00786F87">
              <w:rPr>
                <w:rFonts w:eastAsia="Times New Roman"/>
                <w:b/>
                <w:bCs/>
                <w:color w:val="000000"/>
                <w:sz w:val="18"/>
                <w:szCs w:val="18"/>
                <w:lang w:eastAsia="ca-ES"/>
              </w:rPr>
              <w:t>2023</w:t>
            </w:r>
          </w:p>
        </w:tc>
        <w:tc>
          <w:tcPr>
            <w:tcW w:w="656" w:type="pct"/>
            <w:vAlign w:val="center"/>
          </w:tcPr>
          <w:p w14:paraId="7DD6D20D" w14:textId="46942039" w:rsidR="00FF375E" w:rsidRPr="005D3028" w:rsidRDefault="00FF375E" w:rsidP="00FF375E">
            <w:pPr>
              <w:pStyle w:val="AONormal"/>
              <w:pBdr>
                <w:bottom w:val="single" w:sz="4" w:space="1" w:color="auto"/>
              </w:pBdr>
              <w:spacing w:before="120" w:line="240" w:lineRule="auto"/>
              <w:jc w:val="center"/>
              <w:rPr>
                <w:b/>
                <w:sz w:val="18"/>
                <w:szCs w:val="18"/>
              </w:rPr>
            </w:pPr>
            <w:r w:rsidRPr="002759EC">
              <w:rPr>
                <w:rFonts w:eastAsia="Times New Roman"/>
                <w:b/>
                <w:bCs/>
                <w:color w:val="000000"/>
                <w:sz w:val="18"/>
                <w:szCs w:val="18"/>
                <w:lang w:eastAsia="ca-ES"/>
              </w:rPr>
              <w:t>2024</w:t>
            </w:r>
          </w:p>
        </w:tc>
        <w:tc>
          <w:tcPr>
            <w:tcW w:w="666" w:type="pct"/>
            <w:vAlign w:val="center"/>
          </w:tcPr>
          <w:p w14:paraId="35454026" w14:textId="454A596B" w:rsidR="00FF375E" w:rsidRPr="005D3028" w:rsidRDefault="00FF375E" w:rsidP="00FF375E">
            <w:pPr>
              <w:pStyle w:val="AONormal"/>
              <w:pBdr>
                <w:bottom w:val="single" w:sz="4" w:space="1" w:color="auto"/>
              </w:pBdr>
              <w:spacing w:before="120" w:line="240" w:lineRule="auto"/>
              <w:jc w:val="center"/>
              <w:rPr>
                <w:b/>
                <w:sz w:val="18"/>
                <w:szCs w:val="18"/>
              </w:rPr>
            </w:pPr>
            <w:r w:rsidRPr="002759EC">
              <w:rPr>
                <w:rFonts w:eastAsia="Times New Roman"/>
                <w:b/>
                <w:bCs/>
                <w:color w:val="000000"/>
                <w:sz w:val="18"/>
                <w:szCs w:val="18"/>
                <w:lang w:eastAsia="ca-ES"/>
              </w:rPr>
              <w:t>2025</w:t>
            </w:r>
          </w:p>
        </w:tc>
      </w:tr>
      <w:tr w:rsidR="00FF375E" w:rsidRPr="00A4201E" w14:paraId="13B6DBDA" w14:textId="77777777" w:rsidTr="00273DC2">
        <w:tc>
          <w:tcPr>
            <w:tcW w:w="2352" w:type="pct"/>
            <w:vAlign w:val="bottom"/>
          </w:tcPr>
          <w:p w14:paraId="62D8E4FE" w14:textId="77777777" w:rsidR="00FF375E" w:rsidRPr="00A4201E" w:rsidRDefault="00FF375E" w:rsidP="00FF375E">
            <w:pPr>
              <w:pStyle w:val="AONormal"/>
              <w:tabs>
                <w:tab w:val="left" w:leader="dot" w:pos="3761"/>
              </w:tabs>
              <w:spacing w:before="20" w:line="240" w:lineRule="auto"/>
              <w:rPr>
                <w:sz w:val="18"/>
                <w:szCs w:val="18"/>
              </w:rPr>
            </w:pPr>
            <w:r w:rsidRPr="00A4201E">
              <w:rPr>
                <w:sz w:val="18"/>
                <w:szCs w:val="18"/>
              </w:rPr>
              <w:t xml:space="preserve">LG surplus or deficit </w:t>
            </w:r>
            <w:r w:rsidRPr="00A4201E">
              <w:rPr>
                <w:sz w:val="18"/>
                <w:szCs w:val="18"/>
              </w:rPr>
              <w:tab/>
            </w:r>
          </w:p>
        </w:tc>
        <w:tc>
          <w:tcPr>
            <w:tcW w:w="669" w:type="pct"/>
            <w:vAlign w:val="center"/>
          </w:tcPr>
          <w:p w14:paraId="35D5E0BB" w14:textId="70BCED7C" w:rsidR="00FF375E" w:rsidRPr="005D3028"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29</w:t>
            </w:r>
            <w:r w:rsidRPr="00786F87">
              <w:rPr>
                <w:rFonts w:eastAsia="Times New Roman"/>
                <w:sz w:val="18"/>
                <w:szCs w:val="18"/>
                <w:lang w:eastAsia="ca-ES"/>
              </w:rPr>
              <w:t>.</w:t>
            </w:r>
            <w:r w:rsidRPr="00786F87">
              <w:rPr>
                <w:rFonts w:eastAsia="Times New Roman"/>
                <w:color w:val="000000"/>
                <w:sz w:val="18"/>
                <w:szCs w:val="18"/>
                <w:lang w:eastAsia="ca-ES"/>
              </w:rPr>
              <w:t>7</w:t>
            </w:r>
          </w:p>
        </w:tc>
        <w:tc>
          <w:tcPr>
            <w:tcW w:w="656" w:type="pct"/>
            <w:vAlign w:val="center"/>
          </w:tcPr>
          <w:p w14:paraId="691B3475" w14:textId="75985A9D" w:rsidR="00FF375E" w:rsidRPr="005D3028"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16</w:t>
            </w:r>
            <w:r w:rsidRPr="00786F87">
              <w:rPr>
                <w:rFonts w:eastAsia="Times New Roman"/>
                <w:sz w:val="18"/>
                <w:szCs w:val="18"/>
                <w:lang w:eastAsia="ca-ES"/>
              </w:rPr>
              <w:t>.</w:t>
            </w:r>
            <w:r w:rsidRPr="00786F87">
              <w:rPr>
                <w:rFonts w:eastAsia="Times New Roman"/>
                <w:color w:val="000000"/>
                <w:sz w:val="18"/>
                <w:szCs w:val="18"/>
                <w:lang w:eastAsia="ca-ES"/>
              </w:rPr>
              <w:t>0</w:t>
            </w:r>
          </w:p>
        </w:tc>
        <w:tc>
          <w:tcPr>
            <w:tcW w:w="656" w:type="pct"/>
            <w:vAlign w:val="center"/>
          </w:tcPr>
          <w:p w14:paraId="53B85421" w14:textId="59CBBB97" w:rsidR="00FF375E" w:rsidRPr="005D3028"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28</w:t>
            </w:r>
            <w:r>
              <w:rPr>
                <w:rFonts w:eastAsia="Times New Roman"/>
                <w:color w:val="000000"/>
                <w:sz w:val="18"/>
                <w:szCs w:val="18"/>
                <w:lang w:eastAsia="ca-ES"/>
              </w:rPr>
              <w:t>.</w:t>
            </w:r>
            <w:r w:rsidRPr="002759EC">
              <w:rPr>
                <w:rFonts w:eastAsia="Times New Roman"/>
                <w:color w:val="000000"/>
                <w:sz w:val="18"/>
                <w:szCs w:val="18"/>
                <w:lang w:eastAsia="ca-ES"/>
              </w:rPr>
              <w:t>9</w:t>
            </w:r>
          </w:p>
        </w:tc>
        <w:tc>
          <w:tcPr>
            <w:tcW w:w="666" w:type="pct"/>
            <w:vAlign w:val="center"/>
          </w:tcPr>
          <w:p w14:paraId="618057D8" w14:textId="47D15839" w:rsidR="00FF375E" w:rsidRPr="005D3028" w:rsidRDefault="00486DF4" w:rsidP="00FF375E">
            <w:pPr>
              <w:pStyle w:val="AONormal"/>
              <w:spacing w:before="20" w:line="240" w:lineRule="auto"/>
              <w:jc w:val="right"/>
              <w:rPr>
                <w:sz w:val="18"/>
                <w:szCs w:val="18"/>
              </w:rPr>
            </w:pPr>
            <w:r>
              <w:rPr>
                <w:rFonts w:eastAsia="Times New Roman"/>
                <w:color w:val="000000"/>
                <w:sz w:val="18"/>
                <w:szCs w:val="18"/>
                <w:lang w:eastAsia="ca-ES"/>
              </w:rPr>
              <w:t>24.9</w:t>
            </w:r>
          </w:p>
        </w:tc>
      </w:tr>
      <w:tr w:rsidR="00FF375E" w:rsidRPr="00A4201E" w14:paraId="2FA66C92" w14:textId="77777777" w:rsidTr="00273DC2">
        <w:tc>
          <w:tcPr>
            <w:tcW w:w="2352" w:type="pct"/>
            <w:vAlign w:val="bottom"/>
          </w:tcPr>
          <w:p w14:paraId="691D00A0" w14:textId="77777777" w:rsidR="00FF375E" w:rsidRPr="00A4201E" w:rsidRDefault="00FF375E" w:rsidP="00FF375E">
            <w:pPr>
              <w:pStyle w:val="AONormal"/>
              <w:tabs>
                <w:tab w:val="left" w:leader="dot" w:pos="3761"/>
              </w:tabs>
              <w:spacing w:before="20" w:line="240" w:lineRule="auto"/>
              <w:rPr>
                <w:sz w:val="18"/>
                <w:szCs w:val="18"/>
              </w:rPr>
            </w:pPr>
            <w:r w:rsidRPr="00A4201E">
              <w:rPr>
                <w:sz w:val="18"/>
                <w:szCs w:val="18"/>
              </w:rPr>
              <w:t>Annual trend (y/y-1)</w:t>
            </w:r>
            <w:r w:rsidRPr="00A4201E">
              <w:rPr>
                <w:sz w:val="18"/>
                <w:szCs w:val="18"/>
              </w:rPr>
              <w:tab/>
            </w:r>
          </w:p>
        </w:tc>
        <w:tc>
          <w:tcPr>
            <w:tcW w:w="669" w:type="pct"/>
            <w:vAlign w:val="center"/>
          </w:tcPr>
          <w:p w14:paraId="18ADF071" w14:textId="79119706" w:rsidR="00FF375E" w:rsidRPr="005D3028"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94</w:t>
            </w:r>
            <w:r w:rsidRPr="00786F87">
              <w:rPr>
                <w:rFonts w:eastAsia="Times New Roman"/>
                <w:sz w:val="18"/>
                <w:szCs w:val="18"/>
                <w:lang w:eastAsia="ca-ES"/>
              </w:rPr>
              <w:t>.</w:t>
            </w:r>
            <w:r w:rsidRPr="00786F87">
              <w:rPr>
                <w:rFonts w:eastAsia="Times New Roman"/>
                <w:color w:val="000000"/>
                <w:sz w:val="18"/>
                <w:szCs w:val="18"/>
                <w:lang w:eastAsia="ca-ES"/>
              </w:rPr>
              <w:t>5</w:t>
            </w:r>
            <w:r w:rsidRPr="00B67CE8">
              <w:rPr>
                <w:color w:val="000000"/>
                <w:sz w:val="18"/>
              </w:rPr>
              <w:t>%</w:t>
            </w:r>
          </w:p>
        </w:tc>
        <w:tc>
          <w:tcPr>
            <w:tcW w:w="656" w:type="pct"/>
            <w:vAlign w:val="center"/>
          </w:tcPr>
          <w:p w14:paraId="63EDCB42" w14:textId="315D77F5" w:rsidR="00FF375E" w:rsidRPr="005D3028"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-46</w:t>
            </w:r>
            <w:r w:rsidRPr="00786F87">
              <w:rPr>
                <w:rFonts w:eastAsia="Times New Roman"/>
                <w:sz w:val="18"/>
                <w:szCs w:val="18"/>
                <w:lang w:eastAsia="ca-ES"/>
              </w:rPr>
              <w:t>.</w:t>
            </w:r>
            <w:r w:rsidRPr="00786F87">
              <w:rPr>
                <w:rFonts w:eastAsia="Times New Roman"/>
                <w:color w:val="000000"/>
                <w:sz w:val="18"/>
                <w:szCs w:val="18"/>
                <w:lang w:eastAsia="ca-ES"/>
              </w:rPr>
              <w:t>1</w:t>
            </w:r>
            <w:r w:rsidRPr="00B67CE8">
              <w:rPr>
                <w:color w:val="000000"/>
                <w:sz w:val="18"/>
              </w:rPr>
              <w:t>%</w:t>
            </w:r>
          </w:p>
        </w:tc>
        <w:tc>
          <w:tcPr>
            <w:tcW w:w="656" w:type="pct"/>
            <w:vAlign w:val="center"/>
          </w:tcPr>
          <w:p w14:paraId="349B8343" w14:textId="6092F441" w:rsidR="00FF375E" w:rsidRPr="005D3028"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80</w:t>
            </w:r>
            <w:r>
              <w:rPr>
                <w:rFonts w:eastAsia="Times New Roman"/>
                <w:color w:val="000000"/>
                <w:sz w:val="18"/>
                <w:szCs w:val="18"/>
                <w:lang w:eastAsia="ca-ES"/>
              </w:rPr>
              <w:t>.</w:t>
            </w:r>
            <w:r w:rsidRPr="002759EC">
              <w:rPr>
                <w:rFonts w:eastAsia="Times New Roman"/>
                <w:color w:val="000000"/>
                <w:sz w:val="18"/>
                <w:szCs w:val="18"/>
                <w:lang w:eastAsia="ca-ES"/>
              </w:rPr>
              <w:t>6</w:t>
            </w:r>
            <w:r w:rsidRPr="00B67CE8">
              <w:rPr>
                <w:color w:val="000000"/>
                <w:sz w:val="18"/>
              </w:rPr>
              <w:t>%</w:t>
            </w:r>
          </w:p>
        </w:tc>
        <w:tc>
          <w:tcPr>
            <w:tcW w:w="666" w:type="pct"/>
            <w:vAlign w:val="center"/>
          </w:tcPr>
          <w:p w14:paraId="4D07647A" w14:textId="7A04BB8E" w:rsidR="00FF375E" w:rsidRPr="005D3028" w:rsidRDefault="00486DF4" w:rsidP="00FF375E">
            <w:pPr>
              <w:pStyle w:val="AONormal"/>
              <w:spacing w:before="20" w:line="240" w:lineRule="auto"/>
              <w:jc w:val="right"/>
              <w:rPr>
                <w:sz w:val="18"/>
                <w:szCs w:val="18"/>
              </w:rPr>
            </w:pPr>
            <w:r>
              <w:rPr>
                <w:rFonts w:eastAsia="Times New Roman"/>
                <w:color w:val="000000"/>
                <w:sz w:val="18"/>
                <w:szCs w:val="18"/>
                <w:lang w:eastAsia="ca-ES"/>
              </w:rPr>
              <w:t>-14.0</w:t>
            </w:r>
            <w:r w:rsidR="00FF375E" w:rsidRPr="00B67CE8">
              <w:rPr>
                <w:color w:val="000000"/>
                <w:sz w:val="18"/>
              </w:rPr>
              <w:t>%</w:t>
            </w:r>
          </w:p>
        </w:tc>
      </w:tr>
      <w:tr w:rsidR="00FF375E" w:rsidRPr="00A4201E" w14:paraId="1805AE5A" w14:textId="77777777" w:rsidTr="00273DC2">
        <w:tc>
          <w:tcPr>
            <w:tcW w:w="2352" w:type="pct"/>
            <w:vAlign w:val="bottom"/>
          </w:tcPr>
          <w:p w14:paraId="1E9FE51F" w14:textId="77777777" w:rsidR="00FF375E" w:rsidRPr="00EF2D62" w:rsidRDefault="00FF375E" w:rsidP="00FF375E">
            <w:pPr>
              <w:pStyle w:val="AONormal"/>
              <w:tabs>
                <w:tab w:val="left" w:leader="dot" w:pos="3761"/>
              </w:tabs>
              <w:spacing w:before="20" w:line="240" w:lineRule="auto"/>
              <w:rPr>
                <w:sz w:val="18"/>
                <w:szCs w:val="18"/>
              </w:rPr>
            </w:pPr>
            <w:r w:rsidRPr="00EF2D62">
              <w:rPr>
                <w:sz w:val="18"/>
                <w:szCs w:val="18"/>
              </w:rPr>
              <w:t>LG surplus or deficit (% GDP)</w:t>
            </w:r>
            <w:r w:rsidRPr="00EF2D62">
              <w:rPr>
                <w:sz w:val="18"/>
                <w:szCs w:val="18"/>
              </w:rPr>
              <w:tab/>
            </w:r>
          </w:p>
        </w:tc>
        <w:tc>
          <w:tcPr>
            <w:tcW w:w="669" w:type="pct"/>
            <w:vAlign w:val="center"/>
          </w:tcPr>
          <w:p w14:paraId="7725A60F" w14:textId="26995554" w:rsidR="00FF375E" w:rsidRPr="00EF2D62" w:rsidRDefault="00FF375E" w:rsidP="00FF375E">
            <w:pPr>
              <w:pStyle w:val="AONormal"/>
              <w:spacing w:before="20" w:line="240" w:lineRule="auto"/>
              <w:jc w:val="right"/>
              <w:rPr>
                <w:sz w:val="18"/>
                <w:szCs w:val="18"/>
              </w:rPr>
            </w:pPr>
            <w:r w:rsidRPr="00B67CE8">
              <w:rPr>
                <w:color w:val="000000"/>
                <w:sz w:val="18"/>
              </w:rPr>
              <w:t>0</w:t>
            </w:r>
            <w:r w:rsidRPr="00786F87">
              <w:rPr>
                <w:rFonts w:eastAsia="Times New Roman"/>
                <w:sz w:val="18"/>
                <w:szCs w:val="18"/>
                <w:lang w:eastAsia="ca-ES"/>
              </w:rPr>
              <w:t>.</w:t>
            </w:r>
            <w:r w:rsidRPr="00786F87">
              <w:rPr>
                <w:rFonts w:eastAsia="Times New Roman"/>
                <w:color w:val="000000"/>
                <w:sz w:val="18"/>
                <w:szCs w:val="18"/>
                <w:lang w:eastAsia="ca-ES"/>
              </w:rPr>
              <w:t>93</w:t>
            </w:r>
            <w:r w:rsidRPr="00B67CE8">
              <w:rPr>
                <w:color w:val="000000"/>
                <w:sz w:val="18"/>
              </w:rPr>
              <w:t>%</w:t>
            </w:r>
          </w:p>
        </w:tc>
        <w:tc>
          <w:tcPr>
            <w:tcW w:w="656" w:type="pct"/>
            <w:vAlign w:val="center"/>
          </w:tcPr>
          <w:p w14:paraId="7A607872" w14:textId="248A9F59"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0</w:t>
            </w:r>
            <w:r w:rsidRPr="00786F87">
              <w:rPr>
                <w:rFonts w:eastAsia="Times New Roman"/>
                <w:sz w:val="18"/>
                <w:szCs w:val="18"/>
                <w:lang w:eastAsia="ca-ES"/>
              </w:rPr>
              <w:t>.</w:t>
            </w:r>
            <w:r w:rsidRPr="00786F87">
              <w:rPr>
                <w:rFonts w:eastAsia="Times New Roman"/>
                <w:color w:val="000000"/>
                <w:sz w:val="18"/>
                <w:szCs w:val="18"/>
                <w:lang w:eastAsia="ca-ES"/>
              </w:rPr>
              <w:t>46</w:t>
            </w:r>
            <w:r w:rsidRPr="00B67CE8">
              <w:rPr>
                <w:color w:val="000000"/>
                <w:sz w:val="18"/>
              </w:rPr>
              <w:t>%</w:t>
            </w:r>
          </w:p>
        </w:tc>
        <w:tc>
          <w:tcPr>
            <w:tcW w:w="656" w:type="pct"/>
            <w:vAlign w:val="center"/>
          </w:tcPr>
          <w:p w14:paraId="61F995F0" w14:textId="7D922BF1" w:rsidR="00FF375E" w:rsidRPr="00EF2D62" w:rsidRDefault="00FF375E" w:rsidP="00FF375E">
            <w:pPr>
              <w:pStyle w:val="AONormal"/>
              <w:spacing w:before="20" w:line="240" w:lineRule="auto"/>
              <w:jc w:val="right"/>
              <w:rPr>
                <w:sz w:val="18"/>
                <w:szCs w:val="18"/>
              </w:rPr>
            </w:pPr>
            <w:r w:rsidRPr="00B67CE8">
              <w:rPr>
                <w:color w:val="000000"/>
                <w:sz w:val="18"/>
              </w:rPr>
              <w:t>0</w:t>
            </w:r>
            <w:r>
              <w:rPr>
                <w:rFonts w:eastAsia="Times New Roman"/>
                <w:color w:val="000000"/>
                <w:sz w:val="18"/>
                <w:szCs w:val="18"/>
                <w:lang w:eastAsia="ca-ES"/>
              </w:rPr>
              <w:t>.</w:t>
            </w:r>
            <w:r w:rsidRPr="002759EC">
              <w:rPr>
                <w:rFonts w:eastAsia="Times New Roman"/>
                <w:color w:val="000000"/>
                <w:sz w:val="18"/>
                <w:szCs w:val="18"/>
                <w:lang w:eastAsia="ca-ES"/>
              </w:rPr>
              <w:t>77</w:t>
            </w:r>
            <w:r w:rsidRPr="00B67CE8">
              <w:rPr>
                <w:color w:val="000000"/>
                <w:sz w:val="18"/>
              </w:rPr>
              <w:t>%</w:t>
            </w:r>
          </w:p>
        </w:tc>
        <w:tc>
          <w:tcPr>
            <w:tcW w:w="666" w:type="pct"/>
            <w:vAlign w:val="center"/>
          </w:tcPr>
          <w:p w14:paraId="3EFA0103" w14:textId="36BABE36" w:rsidR="00FF375E" w:rsidRPr="00EF2D62" w:rsidRDefault="00FF375E" w:rsidP="00FF375E">
            <w:pPr>
              <w:pStyle w:val="AONormal"/>
              <w:spacing w:before="20" w:line="240" w:lineRule="auto"/>
              <w:jc w:val="right"/>
              <w:rPr>
                <w:sz w:val="18"/>
                <w:szCs w:val="18"/>
              </w:rPr>
            </w:pPr>
            <w:r w:rsidRPr="00B67CE8">
              <w:rPr>
                <w:color w:val="000000"/>
                <w:sz w:val="18"/>
              </w:rPr>
              <w:t>0</w:t>
            </w:r>
            <w:r>
              <w:rPr>
                <w:rFonts w:eastAsia="Times New Roman"/>
                <w:color w:val="000000"/>
                <w:sz w:val="18"/>
                <w:szCs w:val="18"/>
                <w:lang w:eastAsia="ca-ES"/>
              </w:rPr>
              <w:t>.</w:t>
            </w:r>
            <w:r w:rsidR="00486DF4">
              <w:rPr>
                <w:rFonts w:eastAsia="Times New Roman"/>
                <w:color w:val="000000"/>
                <w:sz w:val="18"/>
                <w:szCs w:val="18"/>
                <w:lang w:eastAsia="ca-ES"/>
              </w:rPr>
              <w:t>62</w:t>
            </w:r>
            <w:r w:rsidRPr="00B67CE8">
              <w:rPr>
                <w:color w:val="000000"/>
                <w:sz w:val="18"/>
              </w:rPr>
              <w:t>%</w:t>
            </w:r>
          </w:p>
        </w:tc>
      </w:tr>
      <w:tr w:rsidR="00FF375E" w:rsidRPr="00A4201E" w14:paraId="6CE04999" w14:textId="77777777" w:rsidTr="00377B61">
        <w:tc>
          <w:tcPr>
            <w:tcW w:w="2352" w:type="pct"/>
            <w:vAlign w:val="bottom"/>
          </w:tcPr>
          <w:p w14:paraId="2CFE7981" w14:textId="77777777" w:rsidR="00FF375E" w:rsidRPr="00EF2D62" w:rsidRDefault="00FF375E" w:rsidP="00FF375E">
            <w:pPr>
              <w:pStyle w:val="AONormal"/>
              <w:pBdr>
                <w:bottom w:val="single" w:sz="4" w:space="1" w:color="auto"/>
              </w:pBdr>
              <w:tabs>
                <w:tab w:val="left" w:leader="dot" w:pos="3761"/>
              </w:tabs>
              <w:spacing w:before="120" w:line="240" w:lineRule="auto"/>
              <w:rPr>
                <w:b/>
                <w:sz w:val="18"/>
                <w:szCs w:val="18"/>
                <w:lang w:val="fr-FR"/>
              </w:rPr>
            </w:pPr>
            <w:r w:rsidRPr="00EF2D62">
              <w:rPr>
                <w:b/>
                <w:sz w:val="18"/>
                <w:szCs w:val="18"/>
                <w:lang w:val="fr-FR"/>
              </w:rPr>
              <w:t>Related entities (non market non profit institutions)</w:t>
            </w:r>
          </w:p>
        </w:tc>
        <w:tc>
          <w:tcPr>
            <w:tcW w:w="669" w:type="pct"/>
            <w:vAlign w:val="center"/>
          </w:tcPr>
          <w:p w14:paraId="3988164A" w14:textId="2CE8D972" w:rsidR="00FF375E" w:rsidRPr="00EF2D62" w:rsidRDefault="00FF375E" w:rsidP="00FF375E">
            <w:pPr>
              <w:pStyle w:val="AONormal"/>
              <w:pBdr>
                <w:bottom w:val="single" w:sz="4" w:space="1" w:color="auto"/>
              </w:pBdr>
              <w:spacing w:before="120" w:line="240" w:lineRule="auto"/>
              <w:jc w:val="center"/>
              <w:rPr>
                <w:b/>
                <w:sz w:val="18"/>
                <w:szCs w:val="18"/>
              </w:rPr>
            </w:pPr>
            <w:r w:rsidRPr="00786F87">
              <w:rPr>
                <w:rFonts w:eastAsia="Times New Roman"/>
                <w:b/>
                <w:bCs/>
                <w:color w:val="000000"/>
                <w:sz w:val="18"/>
                <w:szCs w:val="18"/>
                <w:lang w:eastAsia="ca-ES"/>
              </w:rPr>
              <w:t>2022</w:t>
            </w:r>
          </w:p>
        </w:tc>
        <w:tc>
          <w:tcPr>
            <w:tcW w:w="656" w:type="pct"/>
            <w:vAlign w:val="center"/>
          </w:tcPr>
          <w:p w14:paraId="34CBF936" w14:textId="76B197B7" w:rsidR="00FF375E" w:rsidRPr="00EF2D62" w:rsidRDefault="00FF375E" w:rsidP="00FF375E">
            <w:pPr>
              <w:pStyle w:val="AONormal"/>
              <w:pBdr>
                <w:bottom w:val="single" w:sz="4" w:space="1" w:color="auto"/>
              </w:pBdr>
              <w:spacing w:before="120" w:line="240" w:lineRule="auto"/>
              <w:jc w:val="center"/>
              <w:rPr>
                <w:b/>
                <w:sz w:val="18"/>
                <w:szCs w:val="18"/>
              </w:rPr>
            </w:pPr>
            <w:r w:rsidRPr="00786F87">
              <w:rPr>
                <w:rFonts w:eastAsia="Times New Roman"/>
                <w:b/>
                <w:bCs/>
                <w:color w:val="000000"/>
                <w:sz w:val="18"/>
                <w:szCs w:val="18"/>
                <w:lang w:eastAsia="ca-ES"/>
              </w:rPr>
              <w:t>2023</w:t>
            </w:r>
          </w:p>
        </w:tc>
        <w:tc>
          <w:tcPr>
            <w:tcW w:w="656" w:type="pct"/>
            <w:vAlign w:val="center"/>
          </w:tcPr>
          <w:p w14:paraId="10246EC7" w14:textId="6F8F58E8" w:rsidR="00FF375E" w:rsidRPr="00EF2D62" w:rsidRDefault="00FF375E" w:rsidP="00FF375E">
            <w:pPr>
              <w:pStyle w:val="AONormal"/>
              <w:pBdr>
                <w:bottom w:val="single" w:sz="4" w:space="1" w:color="auto"/>
              </w:pBdr>
              <w:spacing w:before="120" w:line="240" w:lineRule="auto"/>
              <w:jc w:val="center"/>
              <w:rPr>
                <w:b/>
                <w:sz w:val="18"/>
                <w:szCs w:val="18"/>
              </w:rPr>
            </w:pPr>
            <w:r w:rsidRPr="002759EC">
              <w:rPr>
                <w:rFonts w:eastAsia="Times New Roman"/>
                <w:b/>
                <w:bCs/>
                <w:color w:val="000000"/>
                <w:sz w:val="18"/>
                <w:szCs w:val="18"/>
                <w:lang w:eastAsia="ca-ES"/>
              </w:rPr>
              <w:t>2024</w:t>
            </w:r>
          </w:p>
        </w:tc>
        <w:tc>
          <w:tcPr>
            <w:tcW w:w="666" w:type="pct"/>
            <w:vAlign w:val="center"/>
          </w:tcPr>
          <w:p w14:paraId="60BA79D2" w14:textId="222A8001" w:rsidR="00FF375E" w:rsidRPr="00EF2D62" w:rsidRDefault="00FF375E" w:rsidP="00FF375E">
            <w:pPr>
              <w:pStyle w:val="AONormal"/>
              <w:pBdr>
                <w:bottom w:val="single" w:sz="4" w:space="1" w:color="auto"/>
              </w:pBdr>
              <w:spacing w:before="120" w:line="240" w:lineRule="auto"/>
              <w:jc w:val="center"/>
              <w:rPr>
                <w:b/>
                <w:sz w:val="18"/>
                <w:szCs w:val="18"/>
              </w:rPr>
            </w:pPr>
            <w:r w:rsidRPr="002759EC">
              <w:rPr>
                <w:rFonts w:eastAsia="Times New Roman"/>
                <w:b/>
                <w:bCs/>
                <w:color w:val="000000"/>
                <w:sz w:val="18"/>
                <w:szCs w:val="18"/>
                <w:lang w:eastAsia="ca-ES"/>
              </w:rPr>
              <w:t>2025</w:t>
            </w:r>
          </w:p>
        </w:tc>
      </w:tr>
      <w:tr w:rsidR="00FF375E" w:rsidRPr="00A4201E" w14:paraId="2F43B723" w14:textId="77777777" w:rsidTr="00377B61">
        <w:tc>
          <w:tcPr>
            <w:tcW w:w="2352" w:type="pct"/>
            <w:vAlign w:val="bottom"/>
          </w:tcPr>
          <w:p w14:paraId="73746A64" w14:textId="77777777" w:rsidR="00FF375E" w:rsidRPr="00EF2D62" w:rsidRDefault="00FF375E" w:rsidP="00FF375E">
            <w:pPr>
              <w:pStyle w:val="AONormal"/>
              <w:tabs>
                <w:tab w:val="left" w:leader="dot" w:pos="3761"/>
              </w:tabs>
              <w:spacing w:before="20" w:line="240" w:lineRule="auto"/>
              <w:rPr>
                <w:sz w:val="18"/>
                <w:szCs w:val="18"/>
              </w:rPr>
            </w:pPr>
            <w:r w:rsidRPr="00EF2D62">
              <w:rPr>
                <w:sz w:val="18"/>
                <w:szCs w:val="18"/>
              </w:rPr>
              <w:t xml:space="preserve">RE surplus or deficit </w:t>
            </w:r>
            <w:r w:rsidRPr="00EF2D62">
              <w:rPr>
                <w:sz w:val="18"/>
                <w:szCs w:val="18"/>
              </w:rPr>
              <w:tab/>
            </w:r>
          </w:p>
        </w:tc>
        <w:tc>
          <w:tcPr>
            <w:tcW w:w="669" w:type="pct"/>
            <w:vAlign w:val="center"/>
          </w:tcPr>
          <w:p w14:paraId="54226940" w14:textId="0FC3470B"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1</w:t>
            </w:r>
            <w:r w:rsidRPr="00786F87">
              <w:rPr>
                <w:rFonts w:eastAsia="Times New Roman"/>
                <w:sz w:val="18"/>
                <w:szCs w:val="18"/>
                <w:lang w:eastAsia="ca-ES"/>
              </w:rPr>
              <w:t>.</w:t>
            </w:r>
            <w:r w:rsidRPr="00786F87">
              <w:rPr>
                <w:rFonts w:eastAsia="Times New Roman"/>
                <w:color w:val="000000"/>
                <w:sz w:val="18"/>
                <w:szCs w:val="18"/>
                <w:lang w:eastAsia="ca-ES"/>
              </w:rPr>
              <w:t>0</w:t>
            </w:r>
          </w:p>
        </w:tc>
        <w:tc>
          <w:tcPr>
            <w:tcW w:w="656" w:type="pct"/>
            <w:vAlign w:val="center"/>
          </w:tcPr>
          <w:p w14:paraId="472C9DE2" w14:textId="137FFC32"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1</w:t>
            </w:r>
            <w:r w:rsidRPr="00786F87">
              <w:rPr>
                <w:rFonts w:eastAsia="Times New Roman"/>
                <w:sz w:val="18"/>
                <w:szCs w:val="18"/>
                <w:lang w:eastAsia="ca-ES"/>
              </w:rPr>
              <w:t>.</w:t>
            </w:r>
            <w:r w:rsidRPr="00786F87">
              <w:rPr>
                <w:rFonts w:eastAsia="Times New Roman"/>
                <w:color w:val="000000"/>
                <w:sz w:val="18"/>
                <w:szCs w:val="18"/>
                <w:lang w:eastAsia="ca-ES"/>
              </w:rPr>
              <w:t>6</w:t>
            </w:r>
          </w:p>
        </w:tc>
        <w:tc>
          <w:tcPr>
            <w:tcW w:w="656" w:type="pct"/>
            <w:vAlign w:val="center"/>
          </w:tcPr>
          <w:p w14:paraId="15B1B495" w14:textId="41AEA9B9"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-0</w:t>
            </w:r>
            <w:r>
              <w:rPr>
                <w:rFonts w:eastAsia="Times New Roman"/>
                <w:color w:val="000000"/>
                <w:sz w:val="18"/>
                <w:szCs w:val="18"/>
                <w:lang w:eastAsia="ca-ES"/>
              </w:rPr>
              <w:t>.</w:t>
            </w:r>
            <w:r w:rsidRPr="002759EC">
              <w:rPr>
                <w:rFonts w:eastAsia="Times New Roman"/>
                <w:color w:val="000000"/>
                <w:sz w:val="18"/>
                <w:szCs w:val="18"/>
                <w:lang w:eastAsia="ca-ES"/>
              </w:rPr>
              <w:t>3</w:t>
            </w:r>
          </w:p>
        </w:tc>
        <w:tc>
          <w:tcPr>
            <w:tcW w:w="666" w:type="pct"/>
            <w:vAlign w:val="center"/>
          </w:tcPr>
          <w:p w14:paraId="5D69648F" w14:textId="1BD606E7"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0</w:t>
            </w:r>
            <w:r>
              <w:rPr>
                <w:rFonts w:eastAsia="Times New Roman"/>
                <w:color w:val="000000"/>
                <w:sz w:val="18"/>
                <w:szCs w:val="18"/>
                <w:lang w:eastAsia="ca-ES"/>
              </w:rPr>
              <w:t>.</w:t>
            </w:r>
            <w:r w:rsidRPr="002759EC">
              <w:rPr>
                <w:rFonts w:eastAsia="Times New Roman"/>
                <w:color w:val="000000"/>
                <w:sz w:val="18"/>
                <w:szCs w:val="18"/>
                <w:lang w:eastAsia="ca-ES"/>
              </w:rPr>
              <w:t>5</w:t>
            </w:r>
          </w:p>
        </w:tc>
      </w:tr>
      <w:tr w:rsidR="00FF375E" w:rsidRPr="00A4201E" w14:paraId="1C89575A" w14:textId="77777777" w:rsidTr="00377B61">
        <w:tc>
          <w:tcPr>
            <w:tcW w:w="2352" w:type="pct"/>
            <w:vAlign w:val="bottom"/>
          </w:tcPr>
          <w:p w14:paraId="53D596DA" w14:textId="77777777" w:rsidR="00FF375E" w:rsidRPr="00EF2D62" w:rsidRDefault="00FF375E" w:rsidP="00FF375E">
            <w:pPr>
              <w:pStyle w:val="AONormal"/>
              <w:tabs>
                <w:tab w:val="left" w:leader="dot" w:pos="3761"/>
              </w:tabs>
              <w:spacing w:before="20" w:line="240" w:lineRule="auto"/>
              <w:rPr>
                <w:sz w:val="18"/>
                <w:szCs w:val="18"/>
              </w:rPr>
            </w:pPr>
            <w:r w:rsidRPr="00EF2D62">
              <w:rPr>
                <w:sz w:val="18"/>
                <w:szCs w:val="18"/>
              </w:rPr>
              <w:t>Annual trend (y/y-1)</w:t>
            </w:r>
            <w:r w:rsidRPr="00EF2D62">
              <w:rPr>
                <w:sz w:val="18"/>
                <w:szCs w:val="18"/>
              </w:rPr>
              <w:tab/>
            </w:r>
          </w:p>
        </w:tc>
        <w:tc>
          <w:tcPr>
            <w:tcW w:w="669" w:type="pct"/>
            <w:vAlign w:val="center"/>
          </w:tcPr>
          <w:p w14:paraId="4408FA91" w14:textId="5B351B8F"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-28</w:t>
            </w:r>
            <w:r w:rsidRPr="00B67CE8">
              <w:rPr>
                <w:sz w:val="18"/>
              </w:rPr>
              <w:t>.</w:t>
            </w:r>
            <w:r w:rsidRPr="00786F87">
              <w:rPr>
                <w:rFonts w:eastAsia="Times New Roman"/>
                <w:color w:val="000000"/>
                <w:sz w:val="18"/>
                <w:szCs w:val="18"/>
                <w:lang w:eastAsia="ca-ES"/>
              </w:rPr>
              <w:t>3%</w:t>
            </w:r>
          </w:p>
        </w:tc>
        <w:tc>
          <w:tcPr>
            <w:tcW w:w="656" w:type="pct"/>
            <w:vAlign w:val="center"/>
          </w:tcPr>
          <w:p w14:paraId="2781708F" w14:textId="032EDC0B"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56</w:t>
            </w:r>
            <w:r w:rsidRPr="00786F87">
              <w:rPr>
                <w:rFonts w:eastAsia="Times New Roman"/>
                <w:sz w:val="18"/>
                <w:szCs w:val="18"/>
                <w:lang w:eastAsia="ca-ES"/>
              </w:rPr>
              <w:t>.</w:t>
            </w:r>
            <w:r w:rsidRPr="00786F87">
              <w:rPr>
                <w:rFonts w:eastAsia="Times New Roman"/>
                <w:color w:val="000000"/>
                <w:sz w:val="18"/>
                <w:szCs w:val="18"/>
                <w:lang w:eastAsia="ca-ES"/>
              </w:rPr>
              <w:t>0%</w:t>
            </w:r>
          </w:p>
        </w:tc>
        <w:tc>
          <w:tcPr>
            <w:tcW w:w="656" w:type="pct"/>
            <w:vAlign w:val="center"/>
          </w:tcPr>
          <w:p w14:paraId="2BC7D64C" w14:textId="4B8B9299"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-116</w:t>
            </w:r>
            <w:r>
              <w:rPr>
                <w:rFonts w:eastAsia="Times New Roman"/>
                <w:color w:val="000000"/>
                <w:sz w:val="18"/>
                <w:szCs w:val="18"/>
                <w:lang w:eastAsia="ca-ES"/>
              </w:rPr>
              <w:t>.</w:t>
            </w:r>
            <w:r w:rsidRPr="002759EC">
              <w:rPr>
                <w:rFonts w:eastAsia="Times New Roman"/>
                <w:color w:val="000000"/>
                <w:sz w:val="18"/>
                <w:szCs w:val="18"/>
                <w:lang w:eastAsia="ca-ES"/>
              </w:rPr>
              <w:t>3%</w:t>
            </w:r>
          </w:p>
        </w:tc>
        <w:tc>
          <w:tcPr>
            <w:tcW w:w="666" w:type="pct"/>
            <w:vAlign w:val="center"/>
          </w:tcPr>
          <w:p w14:paraId="2C74EBDD" w14:textId="111CC15D"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-284</w:t>
            </w:r>
            <w:r>
              <w:rPr>
                <w:rFonts w:eastAsia="Times New Roman"/>
                <w:color w:val="000000"/>
                <w:sz w:val="18"/>
                <w:szCs w:val="18"/>
                <w:lang w:eastAsia="ca-ES"/>
              </w:rPr>
              <w:t>.</w:t>
            </w:r>
            <w:r w:rsidRPr="002759EC">
              <w:rPr>
                <w:rFonts w:eastAsia="Times New Roman"/>
                <w:color w:val="000000"/>
                <w:sz w:val="18"/>
                <w:szCs w:val="18"/>
                <w:lang w:eastAsia="ca-ES"/>
              </w:rPr>
              <w:t>4%</w:t>
            </w:r>
          </w:p>
        </w:tc>
      </w:tr>
      <w:tr w:rsidR="00FF375E" w:rsidRPr="00A4201E" w14:paraId="40E4CAD6" w14:textId="77777777" w:rsidTr="00377B61">
        <w:tc>
          <w:tcPr>
            <w:tcW w:w="2352" w:type="pct"/>
            <w:vAlign w:val="bottom"/>
          </w:tcPr>
          <w:p w14:paraId="5BE8D7E8" w14:textId="77777777" w:rsidR="00FF375E" w:rsidRPr="00EF2D62" w:rsidRDefault="00FF375E" w:rsidP="00FF375E">
            <w:pPr>
              <w:pStyle w:val="AONormal"/>
              <w:tabs>
                <w:tab w:val="left" w:leader="dot" w:pos="3761"/>
              </w:tabs>
              <w:spacing w:before="20" w:line="240" w:lineRule="auto"/>
              <w:rPr>
                <w:sz w:val="18"/>
                <w:szCs w:val="18"/>
              </w:rPr>
            </w:pPr>
            <w:r w:rsidRPr="00EF2D62">
              <w:rPr>
                <w:sz w:val="18"/>
                <w:szCs w:val="18"/>
              </w:rPr>
              <w:t>RE surplus or deficit (% GDP)</w:t>
            </w:r>
            <w:r w:rsidRPr="00EF2D62">
              <w:rPr>
                <w:sz w:val="18"/>
                <w:szCs w:val="18"/>
              </w:rPr>
              <w:tab/>
            </w:r>
          </w:p>
        </w:tc>
        <w:tc>
          <w:tcPr>
            <w:tcW w:w="669" w:type="pct"/>
            <w:vAlign w:val="center"/>
          </w:tcPr>
          <w:p w14:paraId="0EAFD2AD" w14:textId="144B1661"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0</w:t>
            </w:r>
            <w:r w:rsidRPr="00B67CE8">
              <w:rPr>
                <w:sz w:val="18"/>
              </w:rPr>
              <w:t>.</w:t>
            </w:r>
            <w:r w:rsidRPr="00786F87">
              <w:rPr>
                <w:rFonts w:eastAsia="Times New Roman"/>
                <w:color w:val="000000"/>
                <w:sz w:val="18"/>
                <w:szCs w:val="18"/>
                <w:lang w:eastAsia="ca-ES"/>
              </w:rPr>
              <w:t>03%</w:t>
            </w:r>
          </w:p>
        </w:tc>
        <w:tc>
          <w:tcPr>
            <w:tcW w:w="656" w:type="pct"/>
            <w:vAlign w:val="center"/>
          </w:tcPr>
          <w:p w14:paraId="0A31DFD6" w14:textId="4B577FEA"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0</w:t>
            </w:r>
            <w:r w:rsidRPr="00786F87">
              <w:rPr>
                <w:rFonts w:eastAsia="Times New Roman"/>
                <w:sz w:val="18"/>
                <w:szCs w:val="18"/>
                <w:lang w:eastAsia="ca-ES"/>
              </w:rPr>
              <w:t>.</w:t>
            </w:r>
            <w:r w:rsidRPr="00786F87">
              <w:rPr>
                <w:rFonts w:eastAsia="Times New Roman"/>
                <w:color w:val="000000"/>
                <w:sz w:val="18"/>
                <w:szCs w:val="18"/>
                <w:lang w:eastAsia="ca-ES"/>
              </w:rPr>
              <w:t>05%</w:t>
            </w:r>
          </w:p>
        </w:tc>
        <w:tc>
          <w:tcPr>
            <w:tcW w:w="656" w:type="pct"/>
            <w:vAlign w:val="center"/>
          </w:tcPr>
          <w:p w14:paraId="3664D5EE" w14:textId="195134CF"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-0</w:t>
            </w:r>
            <w:r>
              <w:rPr>
                <w:rFonts w:eastAsia="Times New Roman"/>
                <w:color w:val="000000"/>
                <w:sz w:val="18"/>
                <w:szCs w:val="18"/>
                <w:lang w:eastAsia="ca-ES"/>
              </w:rPr>
              <w:t>.</w:t>
            </w:r>
            <w:r w:rsidRPr="002759EC">
              <w:rPr>
                <w:rFonts w:eastAsia="Times New Roman"/>
                <w:color w:val="000000"/>
                <w:sz w:val="18"/>
                <w:szCs w:val="18"/>
                <w:lang w:eastAsia="ca-ES"/>
              </w:rPr>
              <w:t>01%</w:t>
            </w:r>
          </w:p>
        </w:tc>
        <w:tc>
          <w:tcPr>
            <w:tcW w:w="666" w:type="pct"/>
            <w:vAlign w:val="center"/>
          </w:tcPr>
          <w:p w14:paraId="556FE659" w14:textId="19C31066"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0</w:t>
            </w:r>
            <w:r>
              <w:rPr>
                <w:rFonts w:eastAsia="Times New Roman"/>
                <w:color w:val="000000"/>
                <w:sz w:val="18"/>
                <w:szCs w:val="18"/>
                <w:lang w:eastAsia="ca-ES"/>
              </w:rPr>
              <w:t>.</w:t>
            </w:r>
            <w:r w:rsidRPr="002759EC">
              <w:rPr>
                <w:rFonts w:eastAsia="Times New Roman"/>
                <w:color w:val="000000"/>
                <w:sz w:val="18"/>
                <w:szCs w:val="18"/>
                <w:lang w:eastAsia="ca-ES"/>
              </w:rPr>
              <w:t>01%</w:t>
            </w:r>
          </w:p>
        </w:tc>
      </w:tr>
      <w:tr w:rsidR="00FF375E" w:rsidRPr="00A4201E" w14:paraId="7A3C34B8" w14:textId="77777777" w:rsidTr="00377B61">
        <w:tc>
          <w:tcPr>
            <w:tcW w:w="2352" w:type="pct"/>
            <w:vAlign w:val="bottom"/>
          </w:tcPr>
          <w:p w14:paraId="244639CD" w14:textId="77777777" w:rsidR="00FF375E" w:rsidRPr="00EF2D62" w:rsidRDefault="00FF375E" w:rsidP="00FF375E">
            <w:pPr>
              <w:pStyle w:val="AONormal"/>
              <w:pBdr>
                <w:bottom w:val="single" w:sz="4" w:space="1" w:color="auto"/>
              </w:pBdr>
              <w:tabs>
                <w:tab w:val="left" w:leader="dot" w:pos="3761"/>
              </w:tabs>
              <w:spacing w:before="120" w:line="240" w:lineRule="auto"/>
              <w:rPr>
                <w:b/>
                <w:sz w:val="18"/>
                <w:szCs w:val="18"/>
              </w:rPr>
            </w:pPr>
            <w:r w:rsidRPr="00EF2D62">
              <w:rPr>
                <w:b/>
                <w:sz w:val="18"/>
                <w:szCs w:val="18"/>
              </w:rPr>
              <w:t xml:space="preserve">Related entities (Social Security) </w:t>
            </w:r>
          </w:p>
        </w:tc>
        <w:tc>
          <w:tcPr>
            <w:tcW w:w="669" w:type="pct"/>
            <w:vAlign w:val="center"/>
          </w:tcPr>
          <w:p w14:paraId="352440F2" w14:textId="4A54BBF0" w:rsidR="00FF375E" w:rsidRPr="00EF2D62" w:rsidRDefault="00FF375E" w:rsidP="00FF375E">
            <w:pPr>
              <w:pStyle w:val="AONormal"/>
              <w:pBdr>
                <w:bottom w:val="single" w:sz="4" w:space="1" w:color="auto"/>
              </w:pBdr>
              <w:spacing w:before="120" w:line="240" w:lineRule="auto"/>
              <w:jc w:val="center"/>
              <w:rPr>
                <w:b/>
                <w:sz w:val="18"/>
                <w:szCs w:val="18"/>
              </w:rPr>
            </w:pPr>
            <w:r w:rsidRPr="00786F87">
              <w:rPr>
                <w:rFonts w:eastAsia="Times New Roman"/>
                <w:b/>
                <w:bCs/>
                <w:color w:val="000000"/>
                <w:sz w:val="18"/>
                <w:szCs w:val="18"/>
                <w:lang w:eastAsia="ca-ES"/>
              </w:rPr>
              <w:t>2022</w:t>
            </w:r>
          </w:p>
        </w:tc>
        <w:tc>
          <w:tcPr>
            <w:tcW w:w="656" w:type="pct"/>
            <w:vAlign w:val="center"/>
          </w:tcPr>
          <w:p w14:paraId="4ADC44BA" w14:textId="2AEF9802" w:rsidR="00FF375E" w:rsidRPr="00EF2D62" w:rsidRDefault="00FF375E" w:rsidP="00FF375E">
            <w:pPr>
              <w:pStyle w:val="AONormal"/>
              <w:pBdr>
                <w:bottom w:val="single" w:sz="4" w:space="1" w:color="auto"/>
              </w:pBdr>
              <w:spacing w:before="120" w:line="240" w:lineRule="auto"/>
              <w:jc w:val="center"/>
              <w:rPr>
                <w:b/>
                <w:sz w:val="18"/>
                <w:szCs w:val="18"/>
              </w:rPr>
            </w:pPr>
            <w:r w:rsidRPr="00786F87">
              <w:rPr>
                <w:rFonts w:eastAsia="Times New Roman"/>
                <w:b/>
                <w:bCs/>
                <w:color w:val="000000"/>
                <w:sz w:val="18"/>
                <w:szCs w:val="18"/>
                <w:lang w:eastAsia="ca-ES"/>
              </w:rPr>
              <w:t>2023</w:t>
            </w:r>
          </w:p>
        </w:tc>
        <w:tc>
          <w:tcPr>
            <w:tcW w:w="656" w:type="pct"/>
            <w:vAlign w:val="center"/>
          </w:tcPr>
          <w:p w14:paraId="7F4571FA" w14:textId="62EC7D78" w:rsidR="00FF375E" w:rsidRPr="00EF2D62" w:rsidRDefault="00FF375E" w:rsidP="00FF375E">
            <w:pPr>
              <w:pStyle w:val="AONormal"/>
              <w:pBdr>
                <w:bottom w:val="single" w:sz="4" w:space="1" w:color="auto"/>
              </w:pBdr>
              <w:spacing w:before="120" w:line="240" w:lineRule="auto"/>
              <w:jc w:val="center"/>
              <w:rPr>
                <w:b/>
                <w:sz w:val="18"/>
                <w:szCs w:val="18"/>
              </w:rPr>
            </w:pPr>
            <w:r w:rsidRPr="002759EC">
              <w:rPr>
                <w:rFonts w:eastAsia="Times New Roman"/>
                <w:b/>
                <w:bCs/>
                <w:color w:val="000000"/>
                <w:sz w:val="18"/>
                <w:szCs w:val="18"/>
                <w:lang w:eastAsia="ca-ES"/>
              </w:rPr>
              <w:t>2024</w:t>
            </w:r>
          </w:p>
        </w:tc>
        <w:tc>
          <w:tcPr>
            <w:tcW w:w="666" w:type="pct"/>
            <w:vAlign w:val="center"/>
          </w:tcPr>
          <w:p w14:paraId="26327EEE" w14:textId="11336AFF" w:rsidR="00FF375E" w:rsidRPr="00EF2D62" w:rsidRDefault="00FF375E" w:rsidP="00FF375E">
            <w:pPr>
              <w:pStyle w:val="AONormal"/>
              <w:pBdr>
                <w:bottom w:val="single" w:sz="4" w:space="1" w:color="auto"/>
              </w:pBdr>
              <w:spacing w:before="120" w:line="240" w:lineRule="auto"/>
              <w:jc w:val="center"/>
              <w:rPr>
                <w:b/>
                <w:sz w:val="18"/>
                <w:szCs w:val="18"/>
              </w:rPr>
            </w:pPr>
            <w:r w:rsidRPr="002759EC">
              <w:rPr>
                <w:rFonts w:eastAsia="Times New Roman"/>
                <w:b/>
                <w:bCs/>
                <w:color w:val="000000"/>
                <w:sz w:val="18"/>
                <w:szCs w:val="18"/>
                <w:lang w:eastAsia="ca-ES"/>
              </w:rPr>
              <w:t>2025</w:t>
            </w:r>
          </w:p>
        </w:tc>
      </w:tr>
      <w:tr w:rsidR="00FF375E" w:rsidRPr="00A4201E" w14:paraId="27516BF7" w14:textId="77777777" w:rsidTr="00377B61">
        <w:tc>
          <w:tcPr>
            <w:tcW w:w="2352" w:type="pct"/>
            <w:vAlign w:val="bottom"/>
          </w:tcPr>
          <w:p w14:paraId="72BF62E3" w14:textId="77777777" w:rsidR="00FF375E" w:rsidRPr="00EF2D62" w:rsidRDefault="00FF375E" w:rsidP="00FF375E">
            <w:pPr>
              <w:pStyle w:val="AONormal"/>
              <w:tabs>
                <w:tab w:val="left" w:leader="dot" w:pos="3761"/>
              </w:tabs>
              <w:spacing w:before="20" w:line="240" w:lineRule="auto"/>
              <w:rPr>
                <w:sz w:val="18"/>
                <w:szCs w:val="18"/>
              </w:rPr>
            </w:pPr>
            <w:r w:rsidRPr="00EF2D62">
              <w:rPr>
                <w:sz w:val="18"/>
                <w:szCs w:val="18"/>
              </w:rPr>
              <w:t xml:space="preserve">RE SS surplus or deficit </w:t>
            </w:r>
            <w:r w:rsidRPr="00EF2D62">
              <w:rPr>
                <w:sz w:val="18"/>
                <w:szCs w:val="18"/>
              </w:rPr>
              <w:tab/>
            </w:r>
          </w:p>
        </w:tc>
        <w:tc>
          <w:tcPr>
            <w:tcW w:w="669" w:type="pct"/>
            <w:vAlign w:val="center"/>
          </w:tcPr>
          <w:p w14:paraId="33419BF9" w14:textId="1AF4834B"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31</w:t>
            </w:r>
            <w:r w:rsidRPr="00B67CE8">
              <w:rPr>
                <w:sz w:val="18"/>
              </w:rPr>
              <w:t>.</w:t>
            </w:r>
            <w:r w:rsidRPr="00786F87">
              <w:rPr>
                <w:rFonts w:eastAsia="Times New Roman"/>
                <w:color w:val="000000"/>
                <w:sz w:val="18"/>
                <w:szCs w:val="18"/>
                <w:lang w:eastAsia="ca-ES"/>
              </w:rPr>
              <w:t>2</w:t>
            </w:r>
          </w:p>
        </w:tc>
        <w:tc>
          <w:tcPr>
            <w:tcW w:w="656" w:type="pct"/>
            <w:vAlign w:val="center"/>
          </w:tcPr>
          <w:p w14:paraId="77095C85" w14:textId="6C1596E9"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35</w:t>
            </w:r>
            <w:r w:rsidRPr="00786F87">
              <w:rPr>
                <w:rFonts w:eastAsia="Times New Roman"/>
                <w:sz w:val="18"/>
                <w:szCs w:val="18"/>
                <w:lang w:eastAsia="ca-ES"/>
              </w:rPr>
              <w:t>.</w:t>
            </w:r>
            <w:r w:rsidRPr="00786F87">
              <w:rPr>
                <w:rFonts w:eastAsia="Times New Roman"/>
                <w:color w:val="000000"/>
                <w:sz w:val="18"/>
                <w:szCs w:val="18"/>
                <w:lang w:eastAsia="ca-ES"/>
              </w:rPr>
              <w:t>2</w:t>
            </w:r>
          </w:p>
        </w:tc>
        <w:tc>
          <w:tcPr>
            <w:tcW w:w="656" w:type="pct"/>
            <w:vAlign w:val="center"/>
          </w:tcPr>
          <w:p w14:paraId="3D2F5BF1" w14:textId="4E21E8AA"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29</w:t>
            </w:r>
            <w:r>
              <w:rPr>
                <w:rFonts w:eastAsia="Times New Roman"/>
                <w:color w:val="000000"/>
                <w:sz w:val="18"/>
                <w:szCs w:val="18"/>
                <w:lang w:eastAsia="ca-ES"/>
              </w:rPr>
              <w:t>.</w:t>
            </w:r>
            <w:r w:rsidRPr="002759EC">
              <w:rPr>
                <w:rFonts w:eastAsia="Times New Roman"/>
                <w:color w:val="000000"/>
                <w:sz w:val="18"/>
                <w:szCs w:val="18"/>
                <w:lang w:eastAsia="ca-ES"/>
              </w:rPr>
              <w:t>5</w:t>
            </w:r>
          </w:p>
        </w:tc>
        <w:tc>
          <w:tcPr>
            <w:tcW w:w="666" w:type="pct"/>
            <w:vAlign w:val="center"/>
          </w:tcPr>
          <w:p w14:paraId="5CE70FAE" w14:textId="2470C9EA"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25</w:t>
            </w:r>
            <w:r>
              <w:rPr>
                <w:rFonts w:eastAsia="Times New Roman"/>
                <w:color w:val="000000"/>
                <w:sz w:val="18"/>
                <w:szCs w:val="18"/>
                <w:lang w:eastAsia="ca-ES"/>
              </w:rPr>
              <w:t>.</w:t>
            </w:r>
            <w:r w:rsidRPr="002759EC">
              <w:rPr>
                <w:rFonts w:eastAsia="Times New Roman"/>
                <w:color w:val="000000"/>
                <w:sz w:val="18"/>
                <w:szCs w:val="18"/>
                <w:lang w:eastAsia="ca-ES"/>
              </w:rPr>
              <w:t>6</w:t>
            </w:r>
          </w:p>
        </w:tc>
      </w:tr>
      <w:tr w:rsidR="00FF375E" w:rsidRPr="00A4201E" w14:paraId="55745D89" w14:textId="77777777" w:rsidTr="00377B61">
        <w:tc>
          <w:tcPr>
            <w:tcW w:w="2352" w:type="pct"/>
            <w:vAlign w:val="bottom"/>
          </w:tcPr>
          <w:p w14:paraId="79A7AFD4" w14:textId="77777777" w:rsidR="00FF375E" w:rsidRPr="00EF2D62" w:rsidRDefault="00FF375E" w:rsidP="00FF375E">
            <w:pPr>
              <w:pStyle w:val="AONormal"/>
              <w:tabs>
                <w:tab w:val="left" w:leader="dot" w:pos="3761"/>
              </w:tabs>
              <w:spacing w:before="20" w:line="240" w:lineRule="auto"/>
              <w:rPr>
                <w:sz w:val="18"/>
                <w:szCs w:val="18"/>
              </w:rPr>
            </w:pPr>
            <w:r w:rsidRPr="00EF2D62">
              <w:rPr>
                <w:sz w:val="18"/>
                <w:szCs w:val="18"/>
              </w:rPr>
              <w:t>Annual trend (y/y-1)</w:t>
            </w:r>
            <w:r w:rsidRPr="00EF2D62">
              <w:rPr>
                <w:sz w:val="18"/>
                <w:szCs w:val="18"/>
              </w:rPr>
              <w:tab/>
            </w:r>
          </w:p>
        </w:tc>
        <w:tc>
          <w:tcPr>
            <w:tcW w:w="669" w:type="pct"/>
            <w:vAlign w:val="center"/>
          </w:tcPr>
          <w:p w14:paraId="311154B3" w14:textId="6F21D690"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18</w:t>
            </w:r>
            <w:r w:rsidRPr="00786F87">
              <w:rPr>
                <w:rFonts w:eastAsia="Times New Roman"/>
                <w:sz w:val="18"/>
                <w:szCs w:val="18"/>
                <w:lang w:eastAsia="ca-ES"/>
              </w:rPr>
              <w:t>.</w:t>
            </w:r>
            <w:r w:rsidRPr="00786F87">
              <w:rPr>
                <w:rFonts w:eastAsia="Times New Roman"/>
                <w:color w:val="000000"/>
                <w:sz w:val="18"/>
                <w:szCs w:val="18"/>
                <w:lang w:eastAsia="ca-ES"/>
              </w:rPr>
              <w:t>7%</w:t>
            </w:r>
          </w:p>
        </w:tc>
        <w:tc>
          <w:tcPr>
            <w:tcW w:w="656" w:type="pct"/>
            <w:vAlign w:val="center"/>
          </w:tcPr>
          <w:p w14:paraId="00EB1419" w14:textId="7E48CE5B"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12</w:t>
            </w:r>
            <w:r w:rsidRPr="00786F87">
              <w:rPr>
                <w:rFonts w:eastAsia="Times New Roman"/>
                <w:sz w:val="18"/>
                <w:szCs w:val="18"/>
                <w:lang w:eastAsia="ca-ES"/>
              </w:rPr>
              <w:t>.</w:t>
            </w:r>
            <w:r w:rsidRPr="00786F87">
              <w:rPr>
                <w:rFonts w:eastAsia="Times New Roman"/>
                <w:color w:val="000000"/>
                <w:sz w:val="18"/>
                <w:szCs w:val="18"/>
                <w:lang w:eastAsia="ca-ES"/>
              </w:rPr>
              <w:t>8%</w:t>
            </w:r>
          </w:p>
        </w:tc>
        <w:tc>
          <w:tcPr>
            <w:tcW w:w="656" w:type="pct"/>
            <w:vAlign w:val="center"/>
          </w:tcPr>
          <w:p w14:paraId="556EB7FB" w14:textId="00A905BD"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-16</w:t>
            </w:r>
            <w:r>
              <w:rPr>
                <w:rFonts w:eastAsia="Times New Roman"/>
                <w:color w:val="000000"/>
                <w:sz w:val="18"/>
                <w:szCs w:val="18"/>
                <w:lang w:eastAsia="ca-ES"/>
              </w:rPr>
              <w:t>.</w:t>
            </w:r>
            <w:r w:rsidRPr="002759EC">
              <w:rPr>
                <w:rFonts w:eastAsia="Times New Roman"/>
                <w:color w:val="000000"/>
                <w:sz w:val="18"/>
                <w:szCs w:val="18"/>
                <w:lang w:eastAsia="ca-ES"/>
              </w:rPr>
              <w:t>0%</w:t>
            </w:r>
          </w:p>
        </w:tc>
        <w:tc>
          <w:tcPr>
            <w:tcW w:w="666" w:type="pct"/>
            <w:vAlign w:val="center"/>
          </w:tcPr>
          <w:p w14:paraId="1394FB2B" w14:textId="18FE02FC"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-13</w:t>
            </w:r>
            <w:r>
              <w:rPr>
                <w:rFonts w:eastAsia="Times New Roman"/>
                <w:color w:val="000000"/>
                <w:sz w:val="18"/>
                <w:szCs w:val="18"/>
                <w:lang w:eastAsia="ca-ES"/>
              </w:rPr>
              <w:t>.</w:t>
            </w:r>
            <w:r w:rsidRPr="002759EC">
              <w:rPr>
                <w:rFonts w:eastAsia="Times New Roman"/>
                <w:color w:val="000000"/>
                <w:sz w:val="18"/>
                <w:szCs w:val="18"/>
                <w:lang w:eastAsia="ca-ES"/>
              </w:rPr>
              <w:t>4%</w:t>
            </w:r>
          </w:p>
        </w:tc>
      </w:tr>
      <w:tr w:rsidR="00FF375E" w:rsidRPr="00A4201E" w14:paraId="3D093218" w14:textId="77777777" w:rsidTr="00377B61">
        <w:tc>
          <w:tcPr>
            <w:tcW w:w="2352" w:type="pct"/>
            <w:vAlign w:val="bottom"/>
          </w:tcPr>
          <w:p w14:paraId="6C354475" w14:textId="77777777" w:rsidR="00FF375E" w:rsidRPr="00EF2D62" w:rsidRDefault="00FF375E" w:rsidP="00FF375E">
            <w:pPr>
              <w:pStyle w:val="AONormal"/>
              <w:tabs>
                <w:tab w:val="left" w:leader="dot" w:pos="3761"/>
              </w:tabs>
              <w:spacing w:before="20" w:line="240" w:lineRule="auto"/>
              <w:rPr>
                <w:sz w:val="18"/>
                <w:szCs w:val="18"/>
              </w:rPr>
            </w:pPr>
            <w:r w:rsidRPr="00EF2D62">
              <w:rPr>
                <w:sz w:val="18"/>
                <w:szCs w:val="18"/>
              </w:rPr>
              <w:t>RE SS surplus or deficit (% GDP)</w:t>
            </w:r>
            <w:r w:rsidRPr="00EF2D62">
              <w:rPr>
                <w:sz w:val="18"/>
                <w:szCs w:val="18"/>
              </w:rPr>
              <w:tab/>
            </w:r>
          </w:p>
        </w:tc>
        <w:tc>
          <w:tcPr>
            <w:tcW w:w="669" w:type="pct"/>
            <w:vAlign w:val="center"/>
          </w:tcPr>
          <w:p w14:paraId="529027BA" w14:textId="20BCB06C"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0</w:t>
            </w:r>
            <w:r w:rsidRPr="00786F87">
              <w:rPr>
                <w:rFonts w:eastAsia="Times New Roman"/>
                <w:sz w:val="18"/>
                <w:szCs w:val="18"/>
                <w:lang w:eastAsia="ca-ES"/>
              </w:rPr>
              <w:t>.</w:t>
            </w:r>
            <w:r w:rsidRPr="00786F87">
              <w:rPr>
                <w:rFonts w:eastAsia="Times New Roman"/>
                <w:color w:val="000000"/>
                <w:sz w:val="18"/>
                <w:szCs w:val="18"/>
                <w:lang w:eastAsia="ca-ES"/>
              </w:rPr>
              <w:t>97%</w:t>
            </w:r>
          </w:p>
        </w:tc>
        <w:tc>
          <w:tcPr>
            <w:tcW w:w="656" w:type="pct"/>
            <w:vAlign w:val="center"/>
          </w:tcPr>
          <w:p w14:paraId="7F50E1B5" w14:textId="105F60C2"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1</w:t>
            </w:r>
            <w:r w:rsidRPr="00786F87">
              <w:rPr>
                <w:rFonts w:eastAsia="Times New Roman"/>
                <w:sz w:val="18"/>
                <w:szCs w:val="18"/>
                <w:lang w:eastAsia="ca-ES"/>
              </w:rPr>
              <w:t>.</w:t>
            </w:r>
            <w:r w:rsidRPr="00786F87">
              <w:rPr>
                <w:rFonts w:eastAsia="Times New Roman"/>
                <w:color w:val="000000"/>
                <w:sz w:val="18"/>
                <w:szCs w:val="18"/>
                <w:lang w:eastAsia="ca-ES"/>
              </w:rPr>
              <w:t>00%</w:t>
            </w:r>
          </w:p>
        </w:tc>
        <w:tc>
          <w:tcPr>
            <w:tcW w:w="656" w:type="pct"/>
            <w:vAlign w:val="center"/>
          </w:tcPr>
          <w:p w14:paraId="5CEFE678" w14:textId="121C21C8"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0</w:t>
            </w:r>
            <w:r>
              <w:rPr>
                <w:rFonts w:eastAsia="Times New Roman"/>
                <w:color w:val="000000"/>
                <w:sz w:val="18"/>
                <w:szCs w:val="18"/>
                <w:lang w:eastAsia="ca-ES"/>
              </w:rPr>
              <w:t>.</w:t>
            </w:r>
            <w:r w:rsidRPr="002759EC">
              <w:rPr>
                <w:rFonts w:eastAsia="Times New Roman"/>
                <w:color w:val="000000"/>
                <w:sz w:val="18"/>
                <w:szCs w:val="18"/>
                <w:lang w:eastAsia="ca-ES"/>
              </w:rPr>
              <w:t>79%</w:t>
            </w:r>
          </w:p>
        </w:tc>
        <w:tc>
          <w:tcPr>
            <w:tcW w:w="666" w:type="pct"/>
            <w:vAlign w:val="center"/>
          </w:tcPr>
          <w:p w14:paraId="7A698466" w14:textId="6E5BC32E"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0</w:t>
            </w:r>
            <w:r>
              <w:rPr>
                <w:rFonts w:eastAsia="Times New Roman"/>
                <w:color w:val="000000"/>
                <w:sz w:val="18"/>
                <w:szCs w:val="18"/>
                <w:lang w:eastAsia="ca-ES"/>
              </w:rPr>
              <w:t>.</w:t>
            </w:r>
            <w:r w:rsidRPr="002759EC">
              <w:rPr>
                <w:rFonts w:eastAsia="Times New Roman"/>
                <w:color w:val="000000"/>
                <w:sz w:val="18"/>
                <w:szCs w:val="18"/>
                <w:lang w:eastAsia="ca-ES"/>
              </w:rPr>
              <w:t>64%</w:t>
            </w:r>
          </w:p>
        </w:tc>
      </w:tr>
      <w:tr w:rsidR="00FF375E" w:rsidRPr="00A4201E" w14:paraId="7C82527C" w14:textId="77777777" w:rsidTr="00377B61">
        <w:tc>
          <w:tcPr>
            <w:tcW w:w="2352" w:type="pct"/>
            <w:vAlign w:val="bottom"/>
          </w:tcPr>
          <w:p w14:paraId="24D39212" w14:textId="77777777" w:rsidR="00FF375E" w:rsidRPr="00EF2D62" w:rsidRDefault="00FF375E" w:rsidP="00FF375E">
            <w:pPr>
              <w:pStyle w:val="AONormal"/>
              <w:pBdr>
                <w:bottom w:val="single" w:sz="4" w:space="1" w:color="auto"/>
              </w:pBdr>
              <w:tabs>
                <w:tab w:val="left" w:leader="dot" w:pos="3761"/>
              </w:tabs>
              <w:spacing w:before="120" w:line="240" w:lineRule="auto"/>
              <w:rPr>
                <w:b/>
                <w:sz w:val="18"/>
                <w:szCs w:val="18"/>
              </w:rPr>
            </w:pPr>
            <w:r w:rsidRPr="00EF2D62">
              <w:rPr>
                <w:b/>
                <w:sz w:val="18"/>
                <w:szCs w:val="18"/>
              </w:rPr>
              <w:t>Public companies outside the market</w:t>
            </w:r>
          </w:p>
        </w:tc>
        <w:tc>
          <w:tcPr>
            <w:tcW w:w="669" w:type="pct"/>
            <w:vAlign w:val="center"/>
          </w:tcPr>
          <w:p w14:paraId="63977DBA" w14:textId="44CF4E01" w:rsidR="00FF375E" w:rsidRPr="00EF2D62" w:rsidRDefault="00FF375E" w:rsidP="00FF375E">
            <w:pPr>
              <w:pStyle w:val="AONormal"/>
              <w:pBdr>
                <w:bottom w:val="single" w:sz="4" w:space="1" w:color="auto"/>
              </w:pBdr>
              <w:spacing w:before="120" w:line="240" w:lineRule="auto"/>
              <w:jc w:val="center"/>
              <w:rPr>
                <w:b/>
                <w:sz w:val="18"/>
                <w:szCs w:val="18"/>
              </w:rPr>
            </w:pPr>
            <w:r w:rsidRPr="00786F87">
              <w:rPr>
                <w:rFonts w:eastAsia="Times New Roman"/>
                <w:b/>
                <w:bCs/>
                <w:color w:val="000000"/>
                <w:sz w:val="18"/>
                <w:szCs w:val="18"/>
                <w:lang w:eastAsia="ca-ES"/>
              </w:rPr>
              <w:t>2022</w:t>
            </w:r>
          </w:p>
        </w:tc>
        <w:tc>
          <w:tcPr>
            <w:tcW w:w="656" w:type="pct"/>
            <w:vAlign w:val="center"/>
          </w:tcPr>
          <w:p w14:paraId="45BF2375" w14:textId="1F5C1AC4" w:rsidR="00FF375E" w:rsidRPr="00EF2D62" w:rsidRDefault="00FF375E" w:rsidP="00FF375E">
            <w:pPr>
              <w:pStyle w:val="AONormal"/>
              <w:pBdr>
                <w:bottom w:val="single" w:sz="4" w:space="1" w:color="auto"/>
              </w:pBdr>
              <w:spacing w:before="120" w:line="240" w:lineRule="auto"/>
              <w:jc w:val="center"/>
              <w:rPr>
                <w:b/>
                <w:sz w:val="18"/>
                <w:szCs w:val="18"/>
              </w:rPr>
            </w:pPr>
            <w:r w:rsidRPr="00786F87">
              <w:rPr>
                <w:rFonts w:eastAsia="Times New Roman"/>
                <w:b/>
                <w:bCs/>
                <w:color w:val="000000"/>
                <w:sz w:val="18"/>
                <w:szCs w:val="18"/>
                <w:lang w:eastAsia="ca-ES"/>
              </w:rPr>
              <w:t>2023</w:t>
            </w:r>
          </w:p>
        </w:tc>
        <w:tc>
          <w:tcPr>
            <w:tcW w:w="656" w:type="pct"/>
            <w:vAlign w:val="center"/>
          </w:tcPr>
          <w:p w14:paraId="50C02601" w14:textId="40D98821" w:rsidR="00FF375E" w:rsidRPr="00EF2D62" w:rsidRDefault="00FF375E" w:rsidP="00FF375E">
            <w:pPr>
              <w:pStyle w:val="AONormal"/>
              <w:pBdr>
                <w:bottom w:val="single" w:sz="4" w:space="1" w:color="auto"/>
              </w:pBdr>
              <w:spacing w:before="120" w:line="240" w:lineRule="auto"/>
              <w:jc w:val="center"/>
              <w:rPr>
                <w:b/>
                <w:sz w:val="18"/>
                <w:szCs w:val="18"/>
              </w:rPr>
            </w:pPr>
            <w:r w:rsidRPr="002759EC">
              <w:rPr>
                <w:rFonts w:eastAsia="Times New Roman"/>
                <w:b/>
                <w:bCs/>
                <w:color w:val="000000"/>
                <w:sz w:val="18"/>
                <w:szCs w:val="18"/>
                <w:lang w:eastAsia="ca-ES"/>
              </w:rPr>
              <w:t>2024</w:t>
            </w:r>
          </w:p>
        </w:tc>
        <w:tc>
          <w:tcPr>
            <w:tcW w:w="666" w:type="pct"/>
            <w:vAlign w:val="center"/>
          </w:tcPr>
          <w:p w14:paraId="767EE0C8" w14:textId="0E0ADF72" w:rsidR="00FF375E" w:rsidRPr="00EF2D62" w:rsidRDefault="00FF375E" w:rsidP="00FF375E">
            <w:pPr>
              <w:pStyle w:val="AONormal"/>
              <w:pBdr>
                <w:bottom w:val="single" w:sz="4" w:space="1" w:color="auto"/>
              </w:pBdr>
              <w:spacing w:before="120" w:line="240" w:lineRule="auto"/>
              <w:jc w:val="center"/>
              <w:rPr>
                <w:b/>
                <w:sz w:val="18"/>
                <w:szCs w:val="18"/>
              </w:rPr>
            </w:pPr>
            <w:r w:rsidRPr="002759EC">
              <w:rPr>
                <w:rFonts w:eastAsia="Times New Roman"/>
                <w:b/>
                <w:bCs/>
                <w:color w:val="000000"/>
                <w:sz w:val="18"/>
                <w:szCs w:val="18"/>
                <w:lang w:eastAsia="ca-ES"/>
              </w:rPr>
              <w:t>2025</w:t>
            </w:r>
          </w:p>
        </w:tc>
      </w:tr>
      <w:tr w:rsidR="00FF375E" w:rsidRPr="00A4201E" w14:paraId="7098E5A7" w14:textId="77777777" w:rsidTr="00377B61">
        <w:tc>
          <w:tcPr>
            <w:tcW w:w="2352" w:type="pct"/>
            <w:vAlign w:val="bottom"/>
          </w:tcPr>
          <w:p w14:paraId="2EA36CBD" w14:textId="77777777" w:rsidR="00FF375E" w:rsidRPr="00EF2D62" w:rsidRDefault="00FF375E" w:rsidP="00FF375E">
            <w:pPr>
              <w:pStyle w:val="AONormal"/>
              <w:tabs>
                <w:tab w:val="left" w:leader="dot" w:pos="3761"/>
              </w:tabs>
              <w:spacing w:before="20" w:line="240" w:lineRule="auto"/>
              <w:rPr>
                <w:sz w:val="18"/>
                <w:szCs w:val="18"/>
              </w:rPr>
            </w:pPr>
            <w:r w:rsidRPr="00EF2D62">
              <w:rPr>
                <w:sz w:val="18"/>
                <w:szCs w:val="18"/>
              </w:rPr>
              <w:t xml:space="preserve">NMK surplus or deficit </w:t>
            </w:r>
            <w:r w:rsidRPr="00EF2D62">
              <w:rPr>
                <w:sz w:val="18"/>
                <w:szCs w:val="18"/>
              </w:rPr>
              <w:tab/>
            </w:r>
          </w:p>
        </w:tc>
        <w:tc>
          <w:tcPr>
            <w:tcW w:w="669" w:type="pct"/>
            <w:vAlign w:val="center"/>
          </w:tcPr>
          <w:p w14:paraId="4E8F54B8" w14:textId="4F04F9B0"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0</w:t>
            </w:r>
            <w:r w:rsidRPr="00B67CE8">
              <w:rPr>
                <w:sz w:val="18"/>
              </w:rPr>
              <w:t>.</w:t>
            </w:r>
            <w:r w:rsidRPr="00786F87">
              <w:rPr>
                <w:rFonts w:eastAsia="Times New Roman"/>
                <w:color w:val="000000"/>
                <w:sz w:val="18"/>
                <w:szCs w:val="18"/>
                <w:lang w:eastAsia="ca-ES"/>
              </w:rPr>
              <w:t>1</w:t>
            </w:r>
          </w:p>
        </w:tc>
        <w:tc>
          <w:tcPr>
            <w:tcW w:w="656" w:type="pct"/>
            <w:vAlign w:val="center"/>
          </w:tcPr>
          <w:p w14:paraId="6BB1EA50" w14:textId="4B65B9E4"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0</w:t>
            </w:r>
            <w:r w:rsidRPr="00786F87">
              <w:rPr>
                <w:rFonts w:eastAsia="Times New Roman"/>
                <w:sz w:val="18"/>
                <w:szCs w:val="18"/>
                <w:lang w:eastAsia="ca-ES"/>
              </w:rPr>
              <w:t>.</w:t>
            </w:r>
            <w:r w:rsidRPr="00786F87">
              <w:rPr>
                <w:rFonts w:eastAsia="Times New Roman"/>
                <w:color w:val="000000"/>
                <w:sz w:val="18"/>
                <w:szCs w:val="18"/>
                <w:lang w:eastAsia="ca-ES"/>
              </w:rPr>
              <w:t>2</w:t>
            </w:r>
          </w:p>
        </w:tc>
        <w:tc>
          <w:tcPr>
            <w:tcW w:w="656" w:type="pct"/>
            <w:vAlign w:val="center"/>
          </w:tcPr>
          <w:p w14:paraId="2376E63E" w14:textId="4B45CFC6"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0</w:t>
            </w:r>
            <w:r>
              <w:rPr>
                <w:rFonts w:eastAsia="Times New Roman"/>
                <w:color w:val="000000"/>
                <w:sz w:val="18"/>
                <w:szCs w:val="18"/>
                <w:lang w:eastAsia="ca-ES"/>
              </w:rPr>
              <w:t>.</w:t>
            </w:r>
            <w:r w:rsidRPr="002759EC">
              <w:rPr>
                <w:rFonts w:eastAsia="Times New Roman"/>
                <w:color w:val="000000"/>
                <w:sz w:val="18"/>
                <w:szCs w:val="18"/>
                <w:lang w:eastAsia="ca-ES"/>
              </w:rPr>
              <w:t>7</w:t>
            </w:r>
          </w:p>
        </w:tc>
        <w:tc>
          <w:tcPr>
            <w:tcW w:w="666" w:type="pct"/>
            <w:vAlign w:val="center"/>
          </w:tcPr>
          <w:p w14:paraId="236B90A6" w14:textId="5D39B808"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1</w:t>
            </w:r>
            <w:r>
              <w:rPr>
                <w:rFonts w:eastAsia="Times New Roman"/>
                <w:color w:val="000000"/>
                <w:sz w:val="18"/>
                <w:szCs w:val="18"/>
                <w:lang w:eastAsia="ca-ES"/>
              </w:rPr>
              <w:t>.</w:t>
            </w:r>
            <w:r w:rsidRPr="002759EC">
              <w:rPr>
                <w:rFonts w:eastAsia="Times New Roman"/>
                <w:color w:val="000000"/>
                <w:sz w:val="18"/>
                <w:szCs w:val="18"/>
                <w:lang w:eastAsia="ca-ES"/>
              </w:rPr>
              <w:t>1</w:t>
            </w:r>
          </w:p>
        </w:tc>
      </w:tr>
      <w:tr w:rsidR="00FF375E" w:rsidRPr="00A4201E" w14:paraId="266641E1" w14:textId="77777777" w:rsidTr="00377B61">
        <w:tc>
          <w:tcPr>
            <w:tcW w:w="2352" w:type="pct"/>
            <w:vAlign w:val="bottom"/>
          </w:tcPr>
          <w:p w14:paraId="34AF1E19" w14:textId="77777777" w:rsidR="00FF375E" w:rsidRPr="00EF2D62" w:rsidRDefault="00FF375E" w:rsidP="00FF375E">
            <w:pPr>
              <w:pStyle w:val="AONormal"/>
              <w:tabs>
                <w:tab w:val="left" w:leader="dot" w:pos="3761"/>
              </w:tabs>
              <w:spacing w:before="20" w:line="240" w:lineRule="auto"/>
              <w:rPr>
                <w:sz w:val="18"/>
                <w:szCs w:val="18"/>
              </w:rPr>
            </w:pPr>
            <w:r w:rsidRPr="00EF2D62">
              <w:rPr>
                <w:sz w:val="18"/>
                <w:szCs w:val="18"/>
              </w:rPr>
              <w:t>Annual trend (y/y-1)</w:t>
            </w:r>
            <w:r w:rsidRPr="00EF2D62">
              <w:rPr>
                <w:sz w:val="18"/>
                <w:szCs w:val="18"/>
              </w:rPr>
              <w:tab/>
            </w:r>
          </w:p>
        </w:tc>
        <w:tc>
          <w:tcPr>
            <w:tcW w:w="669" w:type="pct"/>
            <w:vAlign w:val="center"/>
          </w:tcPr>
          <w:p w14:paraId="3D22643F" w14:textId="1DE471A9"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-93</w:t>
            </w:r>
            <w:r w:rsidRPr="00786F87">
              <w:rPr>
                <w:rFonts w:eastAsia="Times New Roman"/>
                <w:sz w:val="18"/>
                <w:szCs w:val="18"/>
                <w:lang w:eastAsia="ca-ES"/>
              </w:rPr>
              <w:t>.</w:t>
            </w:r>
            <w:r w:rsidRPr="00786F87">
              <w:rPr>
                <w:rFonts w:eastAsia="Times New Roman"/>
                <w:color w:val="000000"/>
                <w:sz w:val="18"/>
                <w:szCs w:val="18"/>
                <w:lang w:eastAsia="ca-ES"/>
              </w:rPr>
              <w:t>5%</w:t>
            </w:r>
          </w:p>
        </w:tc>
        <w:tc>
          <w:tcPr>
            <w:tcW w:w="656" w:type="pct"/>
            <w:vAlign w:val="center"/>
          </w:tcPr>
          <w:p w14:paraId="6B6CA372" w14:textId="10B3E9C0"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85</w:t>
            </w:r>
            <w:r w:rsidRPr="00786F87">
              <w:rPr>
                <w:rFonts w:eastAsia="Times New Roman"/>
                <w:sz w:val="18"/>
                <w:szCs w:val="18"/>
                <w:lang w:eastAsia="ca-ES"/>
              </w:rPr>
              <w:t>.</w:t>
            </w:r>
            <w:r w:rsidRPr="00786F87">
              <w:rPr>
                <w:rFonts w:eastAsia="Times New Roman"/>
                <w:color w:val="000000"/>
                <w:sz w:val="18"/>
                <w:szCs w:val="18"/>
                <w:lang w:eastAsia="ca-ES"/>
              </w:rPr>
              <w:t>0%</w:t>
            </w:r>
          </w:p>
        </w:tc>
        <w:tc>
          <w:tcPr>
            <w:tcW w:w="656" w:type="pct"/>
            <w:vAlign w:val="center"/>
          </w:tcPr>
          <w:p w14:paraId="41C72F18" w14:textId="679A31CB"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233</w:t>
            </w:r>
            <w:r>
              <w:rPr>
                <w:rFonts w:eastAsia="Times New Roman"/>
                <w:color w:val="000000"/>
                <w:sz w:val="18"/>
                <w:szCs w:val="18"/>
                <w:lang w:eastAsia="ca-ES"/>
              </w:rPr>
              <w:t>.</w:t>
            </w:r>
            <w:r w:rsidRPr="002759EC">
              <w:rPr>
                <w:rFonts w:eastAsia="Times New Roman"/>
                <w:color w:val="000000"/>
                <w:sz w:val="18"/>
                <w:szCs w:val="18"/>
                <w:lang w:eastAsia="ca-ES"/>
              </w:rPr>
              <w:t>1%</w:t>
            </w:r>
          </w:p>
        </w:tc>
        <w:tc>
          <w:tcPr>
            <w:tcW w:w="666" w:type="pct"/>
            <w:vAlign w:val="center"/>
          </w:tcPr>
          <w:p w14:paraId="11668E1A" w14:textId="2642348B"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66</w:t>
            </w:r>
            <w:r>
              <w:rPr>
                <w:rFonts w:eastAsia="Times New Roman"/>
                <w:color w:val="000000"/>
                <w:sz w:val="18"/>
                <w:szCs w:val="18"/>
                <w:lang w:eastAsia="ca-ES"/>
              </w:rPr>
              <w:t>.</w:t>
            </w:r>
            <w:r w:rsidRPr="002759EC">
              <w:rPr>
                <w:rFonts w:eastAsia="Times New Roman"/>
                <w:color w:val="000000"/>
                <w:sz w:val="18"/>
                <w:szCs w:val="18"/>
                <w:lang w:eastAsia="ca-ES"/>
              </w:rPr>
              <w:t>1%</w:t>
            </w:r>
          </w:p>
        </w:tc>
      </w:tr>
      <w:tr w:rsidR="00FF375E" w:rsidRPr="00A4201E" w14:paraId="060B4460" w14:textId="77777777" w:rsidTr="00377B61">
        <w:tc>
          <w:tcPr>
            <w:tcW w:w="2352" w:type="pct"/>
            <w:vAlign w:val="bottom"/>
          </w:tcPr>
          <w:p w14:paraId="3BFA24B0" w14:textId="77777777" w:rsidR="00FF375E" w:rsidRPr="00EF2D62" w:rsidRDefault="00FF375E" w:rsidP="00FF375E">
            <w:pPr>
              <w:pStyle w:val="AONormal"/>
              <w:tabs>
                <w:tab w:val="left" w:leader="dot" w:pos="3761"/>
              </w:tabs>
              <w:spacing w:before="20" w:line="240" w:lineRule="auto"/>
              <w:rPr>
                <w:sz w:val="18"/>
                <w:szCs w:val="18"/>
              </w:rPr>
            </w:pPr>
            <w:r w:rsidRPr="00EF2D62">
              <w:rPr>
                <w:sz w:val="18"/>
                <w:szCs w:val="18"/>
              </w:rPr>
              <w:t>NMK surplus or deficit (% GDP)</w:t>
            </w:r>
            <w:r w:rsidRPr="00EF2D62">
              <w:rPr>
                <w:sz w:val="18"/>
                <w:szCs w:val="18"/>
              </w:rPr>
              <w:tab/>
            </w:r>
          </w:p>
        </w:tc>
        <w:tc>
          <w:tcPr>
            <w:tcW w:w="669" w:type="pct"/>
            <w:vAlign w:val="center"/>
          </w:tcPr>
          <w:p w14:paraId="065E4683" w14:textId="271F3D40"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0</w:t>
            </w:r>
            <w:r w:rsidRPr="00B67CE8">
              <w:rPr>
                <w:sz w:val="18"/>
              </w:rPr>
              <w:t>.</w:t>
            </w:r>
            <w:r w:rsidRPr="00786F87">
              <w:rPr>
                <w:rFonts w:eastAsia="Times New Roman"/>
                <w:color w:val="000000"/>
                <w:sz w:val="18"/>
                <w:szCs w:val="18"/>
                <w:lang w:eastAsia="ca-ES"/>
              </w:rPr>
              <w:t>00%</w:t>
            </w:r>
          </w:p>
        </w:tc>
        <w:tc>
          <w:tcPr>
            <w:tcW w:w="656" w:type="pct"/>
            <w:vAlign w:val="center"/>
          </w:tcPr>
          <w:p w14:paraId="69C3C982" w14:textId="1034458D"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0</w:t>
            </w:r>
            <w:r w:rsidRPr="00786F87">
              <w:rPr>
                <w:rFonts w:eastAsia="Times New Roman"/>
                <w:sz w:val="18"/>
                <w:szCs w:val="18"/>
                <w:lang w:eastAsia="ca-ES"/>
              </w:rPr>
              <w:t>.</w:t>
            </w:r>
            <w:r w:rsidRPr="00786F87">
              <w:rPr>
                <w:rFonts w:eastAsia="Times New Roman"/>
                <w:color w:val="000000"/>
                <w:sz w:val="18"/>
                <w:szCs w:val="18"/>
                <w:lang w:eastAsia="ca-ES"/>
              </w:rPr>
              <w:t>01%</w:t>
            </w:r>
          </w:p>
        </w:tc>
        <w:tc>
          <w:tcPr>
            <w:tcW w:w="656" w:type="pct"/>
            <w:vAlign w:val="center"/>
          </w:tcPr>
          <w:p w14:paraId="171669BA" w14:textId="46385D75"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0</w:t>
            </w:r>
            <w:r>
              <w:rPr>
                <w:rFonts w:eastAsia="Times New Roman"/>
                <w:color w:val="000000"/>
                <w:sz w:val="18"/>
                <w:szCs w:val="18"/>
                <w:lang w:eastAsia="ca-ES"/>
              </w:rPr>
              <w:t>.</w:t>
            </w:r>
            <w:r w:rsidRPr="002759EC">
              <w:rPr>
                <w:rFonts w:eastAsia="Times New Roman"/>
                <w:color w:val="000000"/>
                <w:sz w:val="18"/>
                <w:szCs w:val="18"/>
                <w:lang w:eastAsia="ca-ES"/>
              </w:rPr>
              <w:t>02%</w:t>
            </w:r>
          </w:p>
        </w:tc>
        <w:tc>
          <w:tcPr>
            <w:tcW w:w="666" w:type="pct"/>
            <w:vAlign w:val="center"/>
          </w:tcPr>
          <w:p w14:paraId="51E2D4D1" w14:textId="1C17C3EF"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0</w:t>
            </w:r>
            <w:r>
              <w:rPr>
                <w:rFonts w:eastAsia="Times New Roman"/>
                <w:color w:val="000000"/>
                <w:sz w:val="18"/>
                <w:szCs w:val="18"/>
                <w:lang w:eastAsia="ca-ES"/>
              </w:rPr>
              <w:t>.</w:t>
            </w:r>
            <w:r w:rsidRPr="002759EC">
              <w:rPr>
                <w:rFonts w:eastAsia="Times New Roman"/>
                <w:color w:val="000000"/>
                <w:sz w:val="18"/>
                <w:szCs w:val="18"/>
                <w:lang w:eastAsia="ca-ES"/>
              </w:rPr>
              <w:t>03%</w:t>
            </w:r>
          </w:p>
        </w:tc>
      </w:tr>
      <w:tr w:rsidR="00FF375E" w:rsidRPr="00A4201E" w14:paraId="11D85CDD" w14:textId="77777777" w:rsidTr="00377B61">
        <w:tc>
          <w:tcPr>
            <w:tcW w:w="2352" w:type="pct"/>
            <w:vAlign w:val="bottom"/>
          </w:tcPr>
          <w:p w14:paraId="794AC04F" w14:textId="77777777" w:rsidR="00FF375E" w:rsidRPr="00EF2D62" w:rsidRDefault="00FF375E" w:rsidP="00FF375E">
            <w:pPr>
              <w:pStyle w:val="AONormal"/>
              <w:pBdr>
                <w:bottom w:val="single" w:sz="4" w:space="1" w:color="auto"/>
              </w:pBdr>
              <w:tabs>
                <w:tab w:val="left" w:leader="dot" w:pos="3761"/>
              </w:tabs>
              <w:spacing w:before="120" w:line="240" w:lineRule="auto"/>
              <w:rPr>
                <w:b/>
                <w:sz w:val="18"/>
                <w:szCs w:val="18"/>
              </w:rPr>
            </w:pPr>
            <w:r w:rsidRPr="00EF2D62">
              <w:rPr>
                <w:b/>
                <w:sz w:val="18"/>
                <w:szCs w:val="18"/>
              </w:rPr>
              <w:t>Central Government</w:t>
            </w:r>
          </w:p>
        </w:tc>
        <w:tc>
          <w:tcPr>
            <w:tcW w:w="669" w:type="pct"/>
            <w:vAlign w:val="center"/>
          </w:tcPr>
          <w:p w14:paraId="43C081B2" w14:textId="46BE6155" w:rsidR="00FF375E" w:rsidRPr="00EF2D62" w:rsidRDefault="00FF375E" w:rsidP="00FF375E">
            <w:pPr>
              <w:pStyle w:val="AONormal"/>
              <w:pBdr>
                <w:bottom w:val="single" w:sz="4" w:space="1" w:color="auto"/>
              </w:pBdr>
              <w:spacing w:before="120" w:line="240" w:lineRule="auto"/>
              <w:jc w:val="center"/>
              <w:rPr>
                <w:b/>
                <w:sz w:val="18"/>
                <w:szCs w:val="18"/>
              </w:rPr>
            </w:pPr>
            <w:r w:rsidRPr="00786F87">
              <w:rPr>
                <w:rFonts w:eastAsia="Times New Roman"/>
                <w:b/>
                <w:bCs/>
                <w:color w:val="000000"/>
                <w:sz w:val="18"/>
                <w:szCs w:val="18"/>
                <w:lang w:eastAsia="ca-ES"/>
              </w:rPr>
              <w:t>2022</w:t>
            </w:r>
          </w:p>
        </w:tc>
        <w:tc>
          <w:tcPr>
            <w:tcW w:w="656" w:type="pct"/>
            <w:vAlign w:val="center"/>
          </w:tcPr>
          <w:p w14:paraId="4B3C7230" w14:textId="3944BAB4" w:rsidR="00FF375E" w:rsidRPr="00EF2D62" w:rsidRDefault="00FF375E" w:rsidP="00FF375E">
            <w:pPr>
              <w:pStyle w:val="AONormal"/>
              <w:pBdr>
                <w:bottom w:val="single" w:sz="4" w:space="1" w:color="auto"/>
              </w:pBdr>
              <w:spacing w:before="120" w:line="240" w:lineRule="auto"/>
              <w:jc w:val="center"/>
              <w:rPr>
                <w:b/>
                <w:sz w:val="18"/>
                <w:szCs w:val="18"/>
              </w:rPr>
            </w:pPr>
            <w:r w:rsidRPr="00786F87">
              <w:rPr>
                <w:rFonts w:eastAsia="Times New Roman"/>
                <w:b/>
                <w:bCs/>
                <w:color w:val="000000"/>
                <w:sz w:val="18"/>
                <w:szCs w:val="18"/>
                <w:lang w:eastAsia="ca-ES"/>
              </w:rPr>
              <w:t>2023</w:t>
            </w:r>
          </w:p>
        </w:tc>
        <w:tc>
          <w:tcPr>
            <w:tcW w:w="656" w:type="pct"/>
            <w:vAlign w:val="center"/>
          </w:tcPr>
          <w:p w14:paraId="68F5842F" w14:textId="5C49D88D" w:rsidR="00FF375E" w:rsidRPr="00EF2D62" w:rsidRDefault="00FF375E" w:rsidP="00FF375E">
            <w:pPr>
              <w:pStyle w:val="AONormal"/>
              <w:pBdr>
                <w:bottom w:val="single" w:sz="4" w:space="1" w:color="auto"/>
              </w:pBdr>
              <w:spacing w:before="120" w:line="240" w:lineRule="auto"/>
              <w:jc w:val="center"/>
              <w:rPr>
                <w:b/>
                <w:sz w:val="18"/>
                <w:szCs w:val="18"/>
              </w:rPr>
            </w:pPr>
            <w:r w:rsidRPr="002759EC">
              <w:rPr>
                <w:rFonts w:eastAsia="Times New Roman"/>
                <w:b/>
                <w:bCs/>
                <w:color w:val="000000"/>
                <w:sz w:val="18"/>
                <w:szCs w:val="18"/>
                <w:lang w:eastAsia="ca-ES"/>
              </w:rPr>
              <w:t>2024</w:t>
            </w:r>
          </w:p>
        </w:tc>
        <w:tc>
          <w:tcPr>
            <w:tcW w:w="666" w:type="pct"/>
            <w:vAlign w:val="center"/>
          </w:tcPr>
          <w:p w14:paraId="2DDCFCBB" w14:textId="28211030" w:rsidR="00FF375E" w:rsidRPr="00EF2D62" w:rsidRDefault="00FF375E" w:rsidP="00FF375E">
            <w:pPr>
              <w:pStyle w:val="AONormal"/>
              <w:pBdr>
                <w:bottom w:val="single" w:sz="4" w:space="1" w:color="auto"/>
              </w:pBdr>
              <w:spacing w:before="120" w:line="240" w:lineRule="auto"/>
              <w:jc w:val="center"/>
              <w:rPr>
                <w:b/>
                <w:sz w:val="18"/>
                <w:szCs w:val="18"/>
              </w:rPr>
            </w:pPr>
            <w:r w:rsidRPr="002759EC">
              <w:rPr>
                <w:rFonts w:eastAsia="Times New Roman"/>
                <w:b/>
                <w:bCs/>
                <w:color w:val="000000"/>
                <w:sz w:val="18"/>
                <w:szCs w:val="18"/>
                <w:lang w:eastAsia="ca-ES"/>
              </w:rPr>
              <w:t>2025</w:t>
            </w:r>
          </w:p>
        </w:tc>
      </w:tr>
      <w:tr w:rsidR="00FF375E" w:rsidRPr="00A4201E" w14:paraId="5A430FD8" w14:textId="77777777" w:rsidTr="00377B61">
        <w:tc>
          <w:tcPr>
            <w:tcW w:w="2352" w:type="pct"/>
            <w:vAlign w:val="bottom"/>
          </w:tcPr>
          <w:p w14:paraId="346F5657" w14:textId="77777777" w:rsidR="00FF375E" w:rsidRPr="00EF2D62" w:rsidRDefault="00FF375E" w:rsidP="00FF375E">
            <w:pPr>
              <w:pStyle w:val="AONormal"/>
              <w:tabs>
                <w:tab w:val="left" w:leader="dot" w:pos="3761"/>
              </w:tabs>
              <w:spacing w:before="20" w:line="240" w:lineRule="auto"/>
              <w:rPr>
                <w:b/>
                <w:sz w:val="18"/>
                <w:szCs w:val="18"/>
              </w:rPr>
            </w:pPr>
            <w:r w:rsidRPr="00EF2D62">
              <w:rPr>
                <w:b/>
                <w:sz w:val="18"/>
                <w:szCs w:val="18"/>
              </w:rPr>
              <w:t>Total GG surplus or deficit</w:t>
            </w:r>
            <w:r w:rsidRPr="00EF2D62">
              <w:rPr>
                <w:sz w:val="18"/>
                <w:szCs w:val="18"/>
              </w:rPr>
              <w:tab/>
            </w:r>
          </w:p>
        </w:tc>
        <w:tc>
          <w:tcPr>
            <w:tcW w:w="669" w:type="pct"/>
            <w:vAlign w:val="center"/>
          </w:tcPr>
          <w:p w14:paraId="2E500918" w14:textId="14E7E8E7" w:rsidR="00FF375E" w:rsidRPr="00EF2D62" w:rsidRDefault="00FF375E" w:rsidP="00FF375E">
            <w:pPr>
              <w:pStyle w:val="AONormal"/>
              <w:spacing w:before="20" w:line="240" w:lineRule="auto"/>
              <w:jc w:val="right"/>
              <w:rPr>
                <w:b/>
                <w:sz w:val="18"/>
                <w:szCs w:val="18"/>
              </w:rPr>
            </w:pPr>
            <w:r w:rsidRPr="00786F87">
              <w:rPr>
                <w:rFonts w:eastAsia="Times New Roman"/>
                <w:b/>
                <w:bCs/>
                <w:color w:val="000000"/>
                <w:sz w:val="18"/>
                <w:szCs w:val="18"/>
                <w:lang w:eastAsia="ca-ES"/>
              </w:rPr>
              <w:t>155</w:t>
            </w:r>
            <w:r w:rsidR="008279B5">
              <w:rPr>
                <w:rFonts w:eastAsia="Times New Roman"/>
                <w:bCs/>
                <w:sz w:val="18"/>
                <w:szCs w:val="18"/>
                <w:lang w:eastAsia="ca-ES"/>
              </w:rPr>
              <w:t>.</w:t>
            </w:r>
            <w:r w:rsidRPr="00786F87">
              <w:rPr>
                <w:rFonts w:eastAsia="Times New Roman"/>
                <w:b/>
                <w:bCs/>
                <w:color w:val="000000"/>
                <w:sz w:val="18"/>
                <w:szCs w:val="18"/>
                <w:lang w:eastAsia="ca-ES"/>
              </w:rPr>
              <w:t>6</w:t>
            </w:r>
          </w:p>
        </w:tc>
        <w:tc>
          <w:tcPr>
            <w:tcW w:w="656" w:type="pct"/>
            <w:vAlign w:val="center"/>
          </w:tcPr>
          <w:p w14:paraId="4F79AE1E" w14:textId="396A97F8" w:rsidR="00FF375E" w:rsidRPr="00EF2D62" w:rsidRDefault="00FF375E" w:rsidP="00FF375E">
            <w:pPr>
              <w:pStyle w:val="AONormal"/>
              <w:spacing w:before="20" w:line="240" w:lineRule="auto"/>
              <w:jc w:val="right"/>
              <w:rPr>
                <w:b/>
                <w:sz w:val="18"/>
                <w:szCs w:val="18"/>
              </w:rPr>
            </w:pPr>
            <w:r w:rsidRPr="00786F87">
              <w:rPr>
                <w:rFonts w:eastAsia="Times New Roman"/>
                <w:b/>
                <w:bCs/>
                <w:color w:val="000000"/>
                <w:sz w:val="18"/>
                <w:szCs w:val="18"/>
                <w:lang w:eastAsia="ca-ES"/>
              </w:rPr>
              <w:t>75</w:t>
            </w:r>
            <w:r w:rsidR="008279B5">
              <w:rPr>
                <w:rFonts w:eastAsia="Times New Roman"/>
                <w:bCs/>
                <w:sz w:val="18"/>
                <w:szCs w:val="18"/>
                <w:lang w:eastAsia="ca-ES"/>
              </w:rPr>
              <w:t>.</w:t>
            </w:r>
            <w:r w:rsidRPr="00786F87">
              <w:rPr>
                <w:rFonts w:eastAsia="Times New Roman"/>
                <w:b/>
                <w:bCs/>
                <w:color w:val="000000"/>
                <w:sz w:val="18"/>
                <w:szCs w:val="18"/>
                <w:lang w:eastAsia="ca-ES"/>
              </w:rPr>
              <w:t>2</w:t>
            </w:r>
          </w:p>
        </w:tc>
        <w:tc>
          <w:tcPr>
            <w:tcW w:w="656" w:type="pct"/>
            <w:vAlign w:val="center"/>
          </w:tcPr>
          <w:p w14:paraId="0A198AEB" w14:textId="57AD1BF6" w:rsidR="00FF375E" w:rsidRPr="00EF2D62" w:rsidRDefault="00FF375E" w:rsidP="00FF375E">
            <w:pPr>
              <w:pStyle w:val="AONormal"/>
              <w:spacing w:before="20" w:line="240" w:lineRule="auto"/>
              <w:jc w:val="right"/>
              <w:rPr>
                <w:b/>
                <w:sz w:val="18"/>
                <w:szCs w:val="18"/>
              </w:rPr>
            </w:pPr>
            <w:r w:rsidRPr="002759EC">
              <w:rPr>
                <w:rFonts w:eastAsia="Times New Roman"/>
                <w:b/>
                <w:bCs/>
                <w:color w:val="000000"/>
                <w:sz w:val="18"/>
                <w:szCs w:val="18"/>
                <w:lang w:eastAsia="ca-ES"/>
              </w:rPr>
              <w:t>103</w:t>
            </w:r>
            <w:r w:rsidR="008279B5">
              <w:rPr>
                <w:rFonts w:eastAsia="Times New Roman"/>
                <w:b/>
                <w:bCs/>
                <w:color w:val="000000"/>
                <w:sz w:val="18"/>
                <w:szCs w:val="18"/>
                <w:lang w:eastAsia="ca-ES"/>
              </w:rPr>
              <w:t>.</w:t>
            </w:r>
            <w:r w:rsidRPr="002759EC">
              <w:rPr>
                <w:rFonts w:eastAsia="Times New Roman"/>
                <w:b/>
                <w:bCs/>
                <w:color w:val="000000"/>
                <w:sz w:val="18"/>
                <w:szCs w:val="18"/>
                <w:lang w:eastAsia="ca-ES"/>
              </w:rPr>
              <w:t>7</w:t>
            </w:r>
          </w:p>
        </w:tc>
        <w:tc>
          <w:tcPr>
            <w:tcW w:w="666" w:type="pct"/>
            <w:vAlign w:val="center"/>
          </w:tcPr>
          <w:p w14:paraId="10F320EE" w14:textId="3E523C0C" w:rsidR="00FF375E" w:rsidRPr="00EF2D62" w:rsidRDefault="00FF375E" w:rsidP="00FF375E">
            <w:pPr>
              <w:pStyle w:val="AONormal"/>
              <w:spacing w:before="20" w:line="240" w:lineRule="auto"/>
              <w:jc w:val="right"/>
              <w:rPr>
                <w:b/>
                <w:sz w:val="18"/>
                <w:szCs w:val="18"/>
              </w:rPr>
            </w:pPr>
            <w:r w:rsidRPr="002759EC">
              <w:rPr>
                <w:rFonts w:eastAsia="Times New Roman"/>
                <w:b/>
                <w:bCs/>
                <w:color w:val="000000"/>
                <w:sz w:val="18"/>
                <w:szCs w:val="18"/>
                <w:lang w:eastAsia="ca-ES"/>
              </w:rPr>
              <w:t>1</w:t>
            </w:r>
            <w:r w:rsidR="00683935">
              <w:rPr>
                <w:rFonts w:eastAsia="Times New Roman"/>
                <w:b/>
                <w:bCs/>
                <w:color w:val="000000"/>
                <w:sz w:val="18"/>
                <w:szCs w:val="18"/>
                <w:lang w:eastAsia="ca-ES"/>
              </w:rPr>
              <w:t>39.1</w:t>
            </w:r>
          </w:p>
        </w:tc>
      </w:tr>
      <w:tr w:rsidR="00FF375E" w:rsidRPr="00A4201E" w14:paraId="00C0399A" w14:textId="77777777" w:rsidTr="00377B61">
        <w:tc>
          <w:tcPr>
            <w:tcW w:w="2352" w:type="pct"/>
            <w:vAlign w:val="bottom"/>
          </w:tcPr>
          <w:p w14:paraId="59C3B2F3" w14:textId="77777777" w:rsidR="00FF375E" w:rsidRPr="00EF2D62" w:rsidRDefault="00FF375E" w:rsidP="00FF375E">
            <w:pPr>
              <w:pStyle w:val="AONormal"/>
              <w:tabs>
                <w:tab w:val="left" w:leader="dot" w:pos="3761"/>
              </w:tabs>
              <w:spacing w:before="20" w:line="240" w:lineRule="auto"/>
              <w:rPr>
                <w:sz w:val="18"/>
                <w:szCs w:val="18"/>
              </w:rPr>
            </w:pPr>
            <w:r w:rsidRPr="00EF2D62">
              <w:rPr>
                <w:sz w:val="18"/>
                <w:szCs w:val="18"/>
              </w:rPr>
              <w:t>Annual trend (y/y-1)</w:t>
            </w:r>
            <w:r w:rsidRPr="00EF2D62">
              <w:rPr>
                <w:sz w:val="18"/>
                <w:szCs w:val="18"/>
              </w:rPr>
              <w:tab/>
            </w:r>
          </w:p>
        </w:tc>
        <w:tc>
          <w:tcPr>
            <w:tcW w:w="669" w:type="pct"/>
            <w:vAlign w:val="center"/>
          </w:tcPr>
          <w:p w14:paraId="43B4FA2E" w14:textId="4796DC3F"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-576</w:t>
            </w:r>
            <w:r w:rsidRPr="00786F87">
              <w:rPr>
                <w:rFonts w:eastAsia="Times New Roman"/>
                <w:sz w:val="18"/>
                <w:szCs w:val="18"/>
                <w:lang w:eastAsia="ca-ES"/>
              </w:rPr>
              <w:t>.</w:t>
            </w:r>
            <w:r w:rsidRPr="00786F87">
              <w:rPr>
                <w:rFonts w:eastAsia="Times New Roman"/>
                <w:color w:val="000000"/>
                <w:sz w:val="18"/>
                <w:szCs w:val="18"/>
                <w:lang w:eastAsia="ca-ES"/>
              </w:rPr>
              <w:t>3%</w:t>
            </w:r>
          </w:p>
        </w:tc>
        <w:tc>
          <w:tcPr>
            <w:tcW w:w="656" w:type="pct"/>
            <w:vAlign w:val="center"/>
          </w:tcPr>
          <w:p w14:paraId="10EE91C1" w14:textId="79E5DD35" w:rsidR="00FF375E" w:rsidRPr="00EF2D62" w:rsidRDefault="00FF375E" w:rsidP="00FF375E">
            <w:pPr>
              <w:pStyle w:val="AONormal"/>
              <w:spacing w:before="20" w:line="240" w:lineRule="auto"/>
              <w:jc w:val="right"/>
              <w:rPr>
                <w:sz w:val="18"/>
                <w:szCs w:val="18"/>
              </w:rPr>
            </w:pPr>
            <w:r w:rsidRPr="00786F87">
              <w:rPr>
                <w:rFonts w:eastAsia="Times New Roman"/>
                <w:color w:val="000000"/>
                <w:sz w:val="18"/>
                <w:szCs w:val="18"/>
                <w:lang w:eastAsia="ca-ES"/>
              </w:rPr>
              <w:t>-51</w:t>
            </w:r>
            <w:r w:rsidRPr="00786F87">
              <w:rPr>
                <w:rFonts w:eastAsia="Times New Roman"/>
                <w:sz w:val="18"/>
                <w:szCs w:val="18"/>
                <w:lang w:eastAsia="ca-ES"/>
              </w:rPr>
              <w:t>.</w:t>
            </w:r>
            <w:r w:rsidRPr="00786F87">
              <w:rPr>
                <w:rFonts w:eastAsia="Times New Roman"/>
                <w:color w:val="000000"/>
                <w:sz w:val="18"/>
                <w:szCs w:val="18"/>
                <w:lang w:eastAsia="ca-ES"/>
              </w:rPr>
              <w:t>7%</w:t>
            </w:r>
          </w:p>
        </w:tc>
        <w:tc>
          <w:tcPr>
            <w:tcW w:w="656" w:type="pct"/>
            <w:vAlign w:val="center"/>
          </w:tcPr>
          <w:p w14:paraId="2B5A40D4" w14:textId="57C7D2F2"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37</w:t>
            </w:r>
            <w:r>
              <w:rPr>
                <w:rFonts w:eastAsia="Times New Roman"/>
                <w:color w:val="000000"/>
                <w:sz w:val="18"/>
                <w:szCs w:val="18"/>
                <w:lang w:eastAsia="ca-ES"/>
              </w:rPr>
              <w:t>.</w:t>
            </w:r>
            <w:r w:rsidRPr="002759EC">
              <w:rPr>
                <w:rFonts w:eastAsia="Times New Roman"/>
                <w:color w:val="000000"/>
                <w:sz w:val="18"/>
                <w:szCs w:val="18"/>
                <w:lang w:eastAsia="ca-ES"/>
              </w:rPr>
              <w:t>9%</w:t>
            </w:r>
          </w:p>
        </w:tc>
        <w:tc>
          <w:tcPr>
            <w:tcW w:w="666" w:type="pct"/>
            <w:vAlign w:val="center"/>
          </w:tcPr>
          <w:p w14:paraId="4075C2D5" w14:textId="0A0DDE20" w:rsidR="00FF375E" w:rsidRPr="00EF2D62" w:rsidRDefault="00FF375E" w:rsidP="00FF375E">
            <w:pPr>
              <w:pStyle w:val="AONormal"/>
              <w:spacing w:before="20" w:line="240" w:lineRule="auto"/>
              <w:jc w:val="right"/>
              <w:rPr>
                <w:sz w:val="18"/>
                <w:szCs w:val="18"/>
              </w:rPr>
            </w:pPr>
            <w:r w:rsidRPr="002759EC">
              <w:rPr>
                <w:rFonts w:eastAsia="Times New Roman"/>
                <w:color w:val="000000"/>
                <w:sz w:val="18"/>
                <w:szCs w:val="18"/>
                <w:lang w:eastAsia="ca-ES"/>
              </w:rPr>
              <w:t>3</w:t>
            </w:r>
            <w:r w:rsidR="00683935">
              <w:rPr>
                <w:rFonts w:eastAsia="Times New Roman"/>
                <w:color w:val="000000"/>
                <w:sz w:val="18"/>
                <w:szCs w:val="18"/>
                <w:lang w:eastAsia="ca-ES"/>
              </w:rPr>
              <w:t>4.0</w:t>
            </w:r>
            <w:r w:rsidRPr="002759EC">
              <w:rPr>
                <w:rFonts w:eastAsia="Times New Roman"/>
                <w:color w:val="000000"/>
                <w:sz w:val="18"/>
                <w:szCs w:val="18"/>
                <w:lang w:eastAsia="ca-ES"/>
              </w:rPr>
              <w:t>%</w:t>
            </w:r>
          </w:p>
        </w:tc>
      </w:tr>
      <w:tr w:rsidR="00FF375E" w:rsidRPr="00A4201E" w14:paraId="53965827" w14:textId="77777777" w:rsidTr="00377B61">
        <w:tc>
          <w:tcPr>
            <w:tcW w:w="2352" w:type="pct"/>
            <w:vAlign w:val="bottom"/>
          </w:tcPr>
          <w:p w14:paraId="696E82B6" w14:textId="77777777" w:rsidR="00FF375E" w:rsidRPr="00EF2D62" w:rsidRDefault="00FF375E" w:rsidP="00FF375E">
            <w:pPr>
              <w:pStyle w:val="AONormal"/>
              <w:tabs>
                <w:tab w:val="left" w:leader="dot" w:pos="3761"/>
              </w:tabs>
              <w:spacing w:before="20" w:line="240" w:lineRule="auto"/>
              <w:rPr>
                <w:b/>
                <w:sz w:val="18"/>
                <w:szCs w:val="18"/>
              </w:rPr>
            </w:pPr>
            <w:r w:rsidRPr="00EF2D62">
              <w:rPr>
                <w:b/>
                <w:sz w:val="18"/>
                <w:szCs w:val="18"/>
              </w:rPr>
              <w:t>GG Deficit or surplus (% GDP)</w:t>
            </w:r>
            <w:r w:rsidRPr="00EF2D62">
              <w:rPr>
                <w:sz w:val="18"/>
                <w:szCs w:val="18"/>
              </w:rPr>
              <w:tab/>
            </w:r>
          </w:p>
        </w:tc>
        <w:tc>
          <w:tcPr>
            <w:tcW w:w="669" w:type="pct"/>
            <w:vAlign w:val="center"/>
          </w:tcPr>
          <w:p w14:paraId="4F99820B" w14:textId="7D8A7F98" w:rsidR="00FF375E" w:rsidRPr="00EF2D62" w:rsidRDefault="00FF375E" w:rsidP="00FF375E">
            <w:pPr>
              <w:pStyle w:val="AONormal"/>
              <w:spacing w:before="20" w:line="240" w:lineRule="auto"/>
              <w:jc w:val="right"/>
              <w:rPr>
                <w:b/>
                <w:sz w:val="18"/>
                <w:szCs w:val="18"/>
              </w:rPr>
            </w:pPr>
            <w:r w:rsidRPr="00786F87">
              <w:rPr>
                <w:rFonts w:eastAsia="Times New Roman"/>
                <w:b/>
                <w:bCs/>
                <w:color w:val="000000"/>
                <w:sz w:val="18"/>
                <w:szCs w:val="18"/>
                <w:lang w:eastAsia="ca-ES"/>
              </w:rPr>
              <w:t>4</w:t>
            </w:r>
            <w:r w:rsidRPr="00786F87">
              <w:rPr>
                <w:rFonts w:eastAsia="Times New Roman"/>
                <w:bCs/>
                <w:sz w:val="18"/>
                <w:szCs w:val="18"/>
                <w:lang w:eastAsia="ca-ES"/>
              </w:rPr>
              <w:t>.</w:t>
            </w:r>
            <w:r w:rsidRPr="00786F87">
              <w:rPr>
                <w:rFonts w:eastAsia="Times New Roman"/>
                <w:b/>
                <w:bCs/>
                <w:color w:val="000000"/>
                <w:sz w:val="18"/>
                <w:szCs w:val="18"/>
                <w:lang w:eastAsia="ca-ES"/>
              </w:rPr>
              <w:t>85%</w:t>
            </w:r>
          </w:p>
        </w:tc>
        <w:tc>
          <w:tcPr>
            <w:tcW w:w="656" w:type="pct"/>
            <w:vAlign w:val="center"/>
          </w:tcPr>
          <w:p w14:paraId="4F1EC3F3" w14:textId="574F9831" w:rsidR="00FF375E" w:rsidRPr="00EF2D62" w:rsidRDefault="00FF375E" w:rsidP="00FF375E">
            <w:pPr>
              <w:pStyle w:val="AONormal"/>
              <w:spacing w:before="20" w:line="240" w:lineRule="auto"/>
              <w:jc w:val="right"/>
              <w:rPr>
                <w:b/>
                <w:sz w:val="18"/>
                <w:szCs w:val="18"/>
              </w:rPr>
            </w:pPr>
            <w:r w:rsidRPr="00786F87">
              <w:rPr>
                <w:rFonts w:eastAsia="Times New Roman"/>
                <w:b/>
                <w:bCs/>
                <w:color w:val="000000"/>
                <w:sz w:val="18"/>
                <w:szCs w:val="18"/>
                <w:lang w:eastAsia="ca-ES"/>
              </w:rPr>
              <w:t>2</w:t>
            </w:r>
            <w:r w:rsidRPr="00786F87">
              <w:rPr>
                <w:rFonts w:eastAsia="Times New Roman"/>
                <w:bCs/>
                <w:sz w:val="18"/>
                <w:szCs w:val="18"/>
                <w:lang w:eastAsia="ca-ES"/>
              </w:rPr>
              <w:t>.</w:t>
            </w:r>
            <w:r w:rsidRPr="00786F87">
              <w:rPr>
                <w:rFonts w:eastAsia="Times New Roman"/>
                <w:b/>
                <w:bCs/>
                <w:color w:val="000000"/>
                <w:sz w:val="18"/>
                <w:szCs w:val="18"/>
                <w:lang w:eastAsia="ca-ES"/>
              </w:rPr>
              <w:t>15%</w:t>
            </w:r>
          </w:p>
        </w:tc>
        <w:tc>
          <w:tcPr>
            <w:tcW w:w="656" w:type="pct"/>
            <w:vAlign w:val="center"/>
          </w:tcPr>
          <w:p w14:paraId="6A5026F4" w14:textId="283E3859" w:rsidR="00FF375E" w:rsidRPr="00EF2D62" w:rsidRDefault="00FF375E" w:rsidP="00FF375E">
            <w:pPr>
              <w:pStyle w:val="AONormal"/>
              <w:spacing w:before="20" w:line="240" w:lineRule="auto"/>
              <w:jc w:val="right"/>
              <w:rPr>
                <w:b/>
                <w:sz w:val="18"/>
                <w:szCs w:val="18"/>
              </w:rPr>
            </w:pPr>
            <w:r w:rsidRPr="002759EC">
              <w:rPr>
                <w:rFonts w:eastAsia="Times New Roman"/>
                <w:b/>
                <w:bCs/>
                <w:color w:val="000000"/>
                <w:sz w:val="18"/>
                <w:szCs w:val="18"/>
                <w:lang w:eastAsia="ca-ES"/>
              </w:rPr>
              <w:t>2</w:t>
            </w:r>
            <w:r>
              <w:rPr>
                <w:rFonts w:eastAsia="Times New Roman"/>
                <w:b/>
                <w:bCs/>
                <w:color w:val="000000"/>
                <w:sz w:val="18"/>
                <w:szCs w:val="18"/>
                <w:lang w:eastAsia="ca-ES"/>
              </w:rPr>
              <w:t>.</w:t>
            </w:r>
            <w:r w:rsidRPr="002759EC">
              <w:rPr>
                <w:rFonts w:eastAsia="Times New Roman"/>
                <w:b/>
                <w:bCs/>
                <w:color w:val="000000"/>
                <w:sz w:val="18"/>
                <w:szCs w:val="18"/>
                <w:lang w:eastAsia="ca-ES"/>
              </w:rPr>
              <w:t>78%</w:t>
            </w:r>
          </w:p>
        </w:tc>
        <w:tc>
          <w:tcPr>
            <w:tcW w:w="666" w:type="pct"/>
            <w:vAlign w:val="center"/>
          </w:tcPr>
          <w:p w14:paraId="1FF34B24" w14:textId="510F21BB" w:rsidR="00FF375E" w:rsidRPr="00EF2D62" w:rsidRDefault="00FF375E" w:rsidP="00FF375E">
            <w:pPr>
              <w:pStyle w:val="AONormal"/>
              <w:spacing w:before="20" w:line="240" w:lineRule="auto"/>
              <w:jc w:val="right"/>
              <w:rPr>
                <w:b/>
                <w:sz w:val="18"/>
                <w:szCs w:val="18"/>
              </w:rPr>
            </w:pPr>
            <w:r w:rsidRPr="002759EC">
              <w:rPr>
                <w:rFonts w:eastAsia="Times New Roman"/>
                <w:b/>
                <w:bCs/>
                <w:color w:val="000000"/>
                <w:sz w:val="18"/>
                <w:szCs w:val="18"/>
                <w:lang w:eastAsia="ca-ES"/>
              </w:rPr>
              <w:t>3</w:t>
            </w:r>
            <w:r>
              <w:rPr>
                <w:rFonts w:eastAsia="Times New Roman"/>
                <w:b/>
                <w:bCs/>
                <w:color w:val="000000"/>
                <w:sz w:val="18"/>
                <w:szCs w:val="18"/>
                <w:lang w:eastAsia="ca-ES"/>
              </w:rPr>
              <w:t>.</w:t>
            </w:r>
            <w:r w:rsidR="00683935">
              <w:rPr>
                <w:rFonts w:eastAsia="Times New Roman"/>
                <w:b/>
                <w:bCs/>
                <w:color w:val="000000"/>
                <w:sz w:val="18"/>
                <w:szCs w:val="18"/>
                <w:lang w:eastAsia="ca-ES"/>
              </w:rPr>
              <w:t>49</w:t>
            </w:r>
            <w:r w:rsidRPr="002759EC">
              <w:rPr>
                <w:rFonts w:eastAsia="Times New Roman"/>
                <w:b/>
                <w:bCs/>
                <w:color w:val="000000"/>
                <w:sz w:val="18"/>
                <w:szCs w:val="18"/>
                <w:lang w:eastAsia="ca-ES"/>
              </w:rPr>
              <w:t>%</w:t>
            </w:r>
          </w:p>
        </w:tc>
      </w:tr>
    </w:tbl>
    <w:p w14:paraId="3CE0E056" w14:textId="74D29BEE" w:rsidR="00F95D22" w:rsidRPr="0085022A" w:rsidRDefault="00DC0C21" w:rsidP="001009CA">
      <w:pPr>
        <w:pStyle w:val="AODocTxtL1"/>
        <w:spacing w:before="120" w:after="120" w:line="26" w:lineRule="atLeast"/>
        <w:ind w:left="0"/>
        <w:rPr>
          <w:sz w:val="20"/>
          <w:szCs w:val="20"/>
        </w:rPr>
      </w:pPr>
      <w:r w:rsidRPr="00DC0C21">
        <w:rPr>
          <w:sz w:val="20"/>
          <w:szCs w:val="20"/>
        </w:rPr>
        <w:t>In April 2026, Act 4/2026, of 30 April, amending Act 32/2014, of 27 November, on the Sustainability of Public Finances and Budgetary and Fiscal Stability, was passed</w:t>
      </w:r>
      <w:r w:rsidR="00F51D2F" w:rsidRPr="00F51D2F">
        <w:rPr>
          <w:sz w:val="20"/>
          <w:szCs w:val="20"/>
        </w:rPr>
        <w:t xml:space="preserve">. </w:t>
      </w:r>
      <w:r w:rsidRPr="00DC0C21">
        <w:rPr>
          <w:sz w:val="20"/>
          <w:szCs w:val="20"/>
        </w:rPr>
        <w:t>This law amended the existing public finance framework by lowering the current and projected public and administrative debt-to-GDP ceiling thresholds by 5 percentage points (from 40% to 35%). The law also introduces flexibility to exceed these limits for the purposes of strategic debt refinancing or during periods of economic recession, subject to the condition that cash surpluses have been recorded in the preceding years</w:t>
      </w:r>
      <w:r w:rsidR="00F51D2F" w:rsidRPr="00F51D2F">
        <w:rPr>
          <w:sz w:val="20"/>
          <w:szCs w:val="20"/>
        </w:rPr>
        <w:t>.</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4022"/>
        <w:gridCol w:w="1121"/>
        <w:gridCol w:w="1121"/>
        <w:gridCol w:w="1121"/>
        <w:gridCol w:w="1119"/>
      </w:tblGrid>
      <w:tr w:rsidR="00FC35F9" w:rsidRPr="00A4201E" w14:paraId="309CA975" w14:textId="77777777" w:rsidTr="00377B61">
        <w:tc>
          <w:tcPr>
            <w:tcW w:w="2365" w:type="pct"/>
            <w:vAlign w:val="bottom"/>
          </w:tcPr>
          <w:p w14:paraId="058A68E5" w14:textId="77777777" w:rsidR="00FC35F9" w:rsidRPr="00A4201E" w:rsidRDefault="00FC35F9" w:rsidP="00FC35F9">
            <w:pPr>
              <w:pStyle w:val="AONormal"/>
              <w:spacing w:before="20" w:line="240" w:lineRule="auto"/>
              <w:rPr>
                <w:b/>
                <w:sz w:val="18"/>
                <w:szCs w:val="18"/>
              </w:rPr>
            </w:pPr>
            <w:r w:rsidRPr="00A4201E">
              <w:rPr>
                <w:b/>
                <w:sz w:val="18"/>
                <w:szCs w:val="18"/>
              </w:rPr>
              <w:t>Debt</w:t>
            </w:r>
          </w:p>
        </w:tc>
        <w:tc>
          <w:tcPr>
            <w:tcW w:w="659" w:type="pct"/>
            <w:vAlign w:val="bottom"/>
          </w:tcPr>
          <w:p w14:paraId="29E6D297" w14:textId="77777777" w:rsidR="00FC35F9" w:rsidRPr="00A4201E" w:rsidRDefault="00FC35F9" w:rsidP="00FC35F9">
            <w:pPr>
              <w:pStyle w:val="AONormal"/>
              <w:spacing w:before="20" w:line="240" w:lineRule="auto"/>
              <w:jc w:val="right"/>
              <w:rPr>
                <w:sz w:val="18"/>
                <w:szCs w:val="18"/>
              </w:rPr>
            </w:pPr>
          </w:p>
        </w:tc>
        <w:tc>
          <w:tcPr>
            <w:tcW w:w="659" w:type="pct"/>
            <w:vAlign w:val="bottom"/>
          </w:tcPr>
          <w:p w14:paraId="1729A394" w14:textId="77777777" w:rsidR="00FC35F9" w:rsidRPr="00A4201E" w:rsidRDefault="00FC35F9" w:rsidP="00FC35F9">
            <w:pPr>
              <w:pStyle w:val="AONormal"/>
              <w:spacing w:before="20" w:line="240" w:lineRule="auto"/>
              <w:jc w:val="right"/>
              <w:rPr>
                <w:sz w:val="18"/>
                <w:szCs w:val="18"/>
              </w:rPr>
            </w:pPr>
          </w:p>
        </w:tc>
        <w:tc>
          <w:tcPr>
            <w:tcW w:w="659" w:type="pct"/>
            <w:vAlign w:val="bottom"/>
          </w:tcPr>
          <w:p w14:paraId="33752B80" w14:textId="77777777" w:rsidR="00FC35F9" w:rsidRPr="00A4201E" w:rsidRDefault="00FC35F9" w:rsidP="00FC35F9">
            <w:pPr>
              <w:pStyle w:val="AONormal"/>
              <w:spacing w:before="20" w:line="240" w:lineRule="auto"/>
              <w:jc w:val="right"/>
              <w:rPr>
                <w:sz w:val="18"/>
                <w:szCs w:val="18"/>
              </w:rPr>
            </w:pPr>
          </w:p>
        </w:tc>
        <w:tc>
          <w:tcPr>
            <w:tcW w:w="658" w:type="pct"/>
            <w:vAlign w:val="bottom"/>
          </w:tcPr>
          <w:p w14:paraId="311292F6" w14:textId="77777777" w:rsidR="00FC35F9" w:rsidRPr="00A4201E" w:rsidRDefault="00FC35F9" w:rsidP="00FC35F9">
            <w:pPr>
              <w:pStyle w:val="AONormal"/>
              <w:spacing w:before="20" w:line="240" w:lineRule="auto"/>
              <w:jc w:val="right"/>
              <w:rPr>
                <w:sz w:val="18"/>
                <w:szCs w:val="18"/>
              </w:rPr>
            </w:pPr>
          </w:p>
        </w:tc>
      </w:tr>
      <w:tr w:rsidR="00FC35F9" w:rsidRPr="00A4201E" w14:paraId="7BF40575" w14:textId="77777777" w:rsidTr="00377B61">
        <w:tc>
          <w:tcPr>
            <w:tcW w:w="2365" w:type="pct"/>
            <w:vAlign w:val="bottom"/>
          </w:tcPr>
          <w:p w14:paraId="051DA8ED" w14:textId="77777777" w:rsidR="00FC35F9" w:rsidRPr="00A4201E" w:rsidRDefault="00FC35F9" w:rsidP="00FC35F9">
            <w:pPr>
              <w:pStyle w:val="AONormal"/>
              <w:spacing w:before="20" w:line="240" w:lineRule="auto"/>
              <w:rPr>
                <w:b/>
                <w:i/>
                <w:sz w:val="18"/>
                <w:szCs w:val="18"/>
              </w:rPr>
            </w:pPr>
            <w:r w:rsidRPr="00A4201E">
              <w:rPr>
                <w:b/>
                <w:i/>
                <w:sz w:val="18"/>
                <w:szCs w:val="18"/>
              </w:rPr>
              <w:t>(million euros)</w:t>
            </w:r>
          </w:p>
        </w:tc>
        <w:tc>
          <w:tcPr>
            <w:tcW w:w="659" w:type="pct"/>
            <w:vAlign w:val="bottom"/>
          </w:tcPr>
          <w:p w14:paraId="5DE64125" w14:textId="77777777" w:rsidR="00FC35F9" w:rsidRPr="00A4201E" w:rsidRDefault="00FC35F9" w:rsidP="00FC35F9">
            <w:pPr>
              <w:pStyle w:val="AONormal"/>
              <w:spacing w:before="20" w:line="240" w:lineRule="auto"/>
              <w:jc w:val="right"/>
              <w:rPr>
                <w:sz w:val="18"/>
                <w:szCs w:val="18"/>
              </w:rPr>
            </w:pPr>
          </w:p>
        </w:tc>
        <w:tc>
          <w:tcPr>
            <w:tcW w:w="659" w:type="pct"/>
            <w:vAlign w:val="bottom"/>
          </w:tcPr>
          <w:p w14:paraId="655E195B" w14:textId="77777777" w:rsidR="00FC35F9" w:rsidRPr="00A4201E" w:rsidRDefault="00FC35F9" w:rsidP="00FC35F9">
            <w:pPr>
              <w:pStyle w:val="AONormal"/>
              <w:spacing w:before="20" w:line="240" w:lineRule="auto"/>
              <w:jc w:val="right"/>
              <w:rPr>
                <w:sz w:val="18"/>
                <w:szCs w:val="18"/>
              </w:rPr>
            </w:pPr>
          </w:p>
        </w:tc>
        <w:tc>
          <w:tcPr>
            <w:tcW w:w="659" w:type="pct"/>
            <w:vAlign w:val="bottom"/>
          </w:tcPr>
          <w:p w14:paraId="65FFADFE" w14:textId="77777777" w:rsidR="00FC35F9" w:rsidRPr="00A4201E" w:rsidRDefault="00FC35F9" w:rsidP="00FC35F9">
            <w:pPr>
              <w:pStyle w:val="AONormal"/>
              <w:spacing w:before="20" w:line="240" w:lineRule="auto"/>
              <w:jc w:val="right"/>
              <w:rPr>
                <w:sz w:val="18"/>
                <w:szCs w:val="18"/>
              </w:rPr>
            </w:pPr>
          </w:p>
        </w:tc>
        <w:tc>
          <w:tcPr>
            <w:tcW w:w="658" w:type="pct"/>
            <w:vAlign w:val="bottom"/>
          </w:tcPr>
          <w:p w14:paraId="1CC2E5BB" w14:textId="77777777" w:rsidR="00FC35F9" w:rsidRPr="00A4201E" w:rsidRDefault="00FC35F9" w:rsidP="00FC35F9">
            <w:pPr>
              <w:pStyle w:val="AONormal"/>
              <w:spacing w:before="20" w:line="240" w:lineRule="auto"/>
              <w:jc w:val="right"/>
              <w:rPr>
                <w:sz w:val="18"/>
                <w:szCs w:val="18"/>
              </w:rPr>
            </w:pPr>
          </w:p>
        </w:tc>
      </w:tr>
      <w:tr w:rsidR="00FC35F9" w:rsidRPr="00EF2D62" w14:paraId="008B0BA2" w14:textId="77777777" w:rsidTr="00377B61">
        <w:tc>
          <w:tcPr>
            <w:tcW w:w="2365" w:type="pct"/>
            <w:vAlign w:val="bottom"/>
          </w:tcPr>
          <w:p w14:paraId="5B824121" w14:textId="77777777" w:rsidR="00FC35F9" w:rsidRPr="00A4201E" w:rsidRDefault="00FC35F9" w:rsidP="00FC35F9">
            <w:pPr>
              <w:pStyle w:val="AONormal"/>
              <w:pBdr>
                <w:bottom w:val="single" w:sz="4" w:space="1" w:color="auto"/>
              </w:pBdr>
              <w:spacing w:before="20" w:line="240" w:lineRule="auto"/>
              <w:rPr>
                <w:b/>
                <w:sz w:val="18"/>
                <w:szCs w:val="18"/>
              </w:rPr>
            </w:pPr>
            <w:r w:rsidRPr="00A4201E">
              <w:rPr>
                <w:b/>
                <w:sz w:val="18"/>
                <w:szCs w:val="18"/>
              </w:rPr>
              <w:t>General Government</w:t>
            </w:r>
          </w:p>
        </w:tc>
        <w:tc>
          <w:tcPr>
            <w:tcW w:w="659" w:type="pct"/>
            <w:vAlign w:val="center"/>
          </w:tcPr>
          <w:p w14:paraId="2F0970EC" w14:textId="7E86AF58" w:rsidR="00FC35F9" w:rsidRPr="00EF2D62" w:rsidRDefault="00FC35F9" w:rsidP="00FC35F9">
            <w:pPr>
              <w:pStyle w:val="AONormal"/>
              <w:pBdr>
                <w:bottom w:val="single" w:sz="4" w:space="1" w:color="auto"/>
              </w:pBdr>
              <w:spacing w:before="20" w:line="240" w:lineRule="auto"/>
              <w:jc w:val="center"/>
              <w:rPr>
                <w:b/>
                <w:sz w:val="18"/>
                <w:szCs w:val="18"/>
              </w:rPr>
            </w:pPr>
            <w:r w:rsidRPr="00786F87">
              <w:rPr>
                <w:rFonts w:eastAsia="Times New Roman"/>
                <w:b/>
                <w:bCs/>
                <w:color w:val="000000"/>
                <w:sz w:val="18"/>
                <w:szCs w:val="18"/>
                <w:lang w:eastAsia="ca-ES"/>
              </w:rPr>
              <w:t>2022</w:t>
            </w:r>
          </w:p>
        </w:tc>
        <w:tc>
          <w:tcPr>
            <w:tcW w:w="659" w:type="pct"/>
            <w:vAlign w:val="center"/>
          </w:tcPr>
          <w:p w14:paraId="183DD0B9" w14:textId="2C0B7EF1" w:rsidR="00FC35F9" w:rsidRPr="00EF2D62" w:rsidRDefault="00FC35F9" w:rsidP="00FC35F9">
            <w:pPr>
              <w:pStyle w:val="AONormal"/>
              <w:pBdr>
                <w:bottom w:val="single" w:sz="4" w:space="1" w:color="auto"/>
              </w:pBdr>
              <w:spacing w:before="20" w:line="240" w:lineRule="auto"/>
              <w:jc w:val="center"/>
              <w:rPr>
                <w:b/>
                <w:sz w:val="18"/>
                <w:szCs w:val="18"/>
              </w:rPr>
            </w:pPr>
            <w:r w:rsidRPr="00786F87">
              <w:rPr>
                <w:rFonts w:eastAsia="Times New Roman"/>
                <w:b/>
                <w:bCs/>
                <w:color w:val="000000"/>
                <w:sz w:val="18"/>
                <w:szCs w:val="18"/>
                <w:lang w:eastAsia="ca-ES"/>
              </w:rPr>
              <w:t>2023</w:t>
            </w:r>
          </w:p>
        </w:tc>
        <w:tc>
          <w:tcPr>
            <w:tcW w:w="659" w:type="pct"/>
            <w:vAlign w:val="center"/>
          </w:tcPr>
          <w:p w14:paraId="167D0B85" w14:textId="500C3FFF" w:rsidR="00FC35F9" w:rsidRPr="00EF2D62" w:rsidRDefault="00FC35F9" w:rsidP="00FC35F9">
            <w:pPr>
              <w:pStyle w:val="AONormal"/>
              <w:pBdr>
                <w:bottom w:val="single" w:sz="4" w:space="1" w:color="auto"/>
              </w:pBdr>
              <w:spacing w:before="20" w:line="240" w:lineRule="auto"/>
              <w:jc w:val="center"/>
              <w:rPr>
                <w:b/>
                <w:sz w:val="18"/>
                <w:szCs w:val="18"/>
              </w:rPr>
            </w:pPr>
            <w:r w:rsidRPr="00786F87">
              <w:rPr>
                <w:rFonts w:eastAsia="Times New Roman"/>
                <w:b/>
                <w:bCs/>
                <w:color w:val="000000"/>
                <w:sz w:val="18"/>
                <w:szCs w:val="18"/>
                <w:lang w:eastAsia="ca-ES"/>
              </w:rPr>
              <w:t>2024</w:t>
            </w:r>
          </w:p>
        </w:tc>
        <w:tc>
          <w:tcPr>
            <w:tcW w:w="658" w:type="pct"/>
            <w:vAlign w:val="center"/>
          </w:tcPr>
          <w:p w14:paraId="562FBDA3" w14:textId="7668BE46" w:rsidR="00FC35F9" w:rsidRPr="00EF2D62" w:rsidRDefault="00FC35F9" w:rsidP="00FC35F9">
            <w:pPr>
              <w:pStyle w:val="AONormal"/>
              <w:pBdr>
                <w:bottom w:val="single" w:sz="4" w:space="1" w:color="auto"/>
              </w:pBdr>
              <w:spacing w:before="20" w:line="240" w:lineRule="auto"/>
              <w:jc w:val="center"/>
              <w:rPr>
                <w:b/>
                <w:sz w:val="18"/>
                <w:szCs w:val="18"/>
              </w:rPr>
            </w:pPr>
            <w:r w:rsidRPr="00786F87">
              <w:rPr>
                <w:rFonts w:eastAsia="Times New Roman"/>
                <w:b/>
                <w:bCs/>
                <w:color w:val="000000"/>
                <w:sz w:val="18"/>
                <w:szCs w:val="18"/>
                <w:lang w:eastAsia="ca-ES"/>
              </w:rPr>
              <w:t>2025</w:t>
            </w:r>
          </w:p>
        </w:tc>
      </w:tr>
      <w:tr w:rsidR="00FC35F9" w:rsidRPr="00EF2D62" w14:paraId="68BEA1E1" w14:textId="77777777" w:rsidTr="00377B61">
        <w:tc>
          <w:tcPr>
            <w:tcW w:w="2365" w:type="pct"/>
            <w:vAlign w:val="bottom"/>
          </w:tcPr>
          <w:p w14:paraId="7149EB2A" w14:textId="77777777" w:rsidR="00FC35F9" w:rsidRPr="00A4201E" w:rsidRDefault="00FC35F9" w:rsidP="00FC35F9">
            <w:pPr>
              <w:pStyle w:val="AONormal"/>
              <w:tabs>
                <w:tab w:val="left" w:leader="dot" w:pos="3761"/>
              </w:tabs>
              <w:spacing w:before="20" w:line="240" w:lineRule="auto"/>
              <w:rPr>
                <w:sz w:val="18"/>
                <w:szCs w:val="18"/>
              </w:rPr>
            </w:pPr>
            <w:r w:rsidRPr="00A4201E">
              <w:rPr>
                <w:sz w:val="18"/>
                <w:szCs w:val="18"/>
              </w:rPr>
              <w:t>Central Government</w:t>
            </w:r>
            <w:r w:rsidRPr="00A4201E">
              <w:rPr>
                <w:sz w:val="18"/>
                <w:szCs w:val="18"/>
              </w:rPr>
              <w:tab/>
            </w:r>
          </w:p>
        </w:tc>
        <w:tc>
          <w:tcPr>
            <w:tcW w:w="659" w:type="pct"/>
            <w:vAlign w:val="center"/>
          </w:tcPr>
          <w:p w14:paraId="3BCF95A2" w14:textId="7C34ECC7" w:rsidR="00FC35F9" w:rsidRPr="00EF2D62" w:rsidRDefault="00FC35F9" w:rsidP="00FC35F9">
            <w:pPr>
              <w:pStyle w:val="AONormal"/>
              <w:spacing w:before="20" w:line="240" w:lineRule="auto"/>
              <w:jc w:val="right"/>
              <w:rPr>
                <w:sz w:val="18"/>
                <w:szCs w:val="18"/>
              </w:rPr>
            </w:pPr>
            <w:r w:rsidRPr="00786F87">
              <w:rPr>
                <w:rFonts w:eastAsia="Times New Roman"/>
                <w:color w:val="000000"/>
                <w:sz w:val="18"/>
                <w:szCs w:val="18"/>
                <w:lang w:eastAsia="ca-ES"/>
              </w:rPr>
              <w:t>1,</w:t>
            </w:r>
            <w:r w:rsidRPr="00786F87">
              <w:rPr>
                <w:rFonts w:eastAsia="Times New Roman"/>
                <w:sz w:val="18"/>
                <w:szCs w:val="18"/>
                <w:lang w:eastAsia="ca-ES"/>
              </w:rPr>
              <w:t>190.</w:t>
            </w:r>
            <w:r w:rsidRPr="00786F87">
              <w:rPr>
                <w:rFonts w:eastAsia="Times New Roman"/>
                <w:color w:val="000000"/>
                <w:sz w:val="18"/>
                <w:szCs w:val="18"/>
                <w:lang w:eastAsia="ca-ES"/>
              </w:rPr>
              <w:t>35</w:t>
            </w:r>
          </w:p>
        </w:tc>
        <w:tc>
          <w:tcPr>
            <w:tcW w:w="659" w:type="pct"/>
            <w:vAlign w:val="center"/>
          </w:tcPr>
          <w:p w14:paraId="25AC321C" w14:textId="7EC9254B" w:rsidR="00FC35F9" w:rsidRPr="00EF2D62" w:rsidRDefault="00FC35F9" w:rsidP="00FC35F9">
            <w:pPr>
              <w:pStyle w:val="AONormal"/>
              <w:spacing w:before="20" w:line="240" w:lineRule="auto"/>
              <w:jc w:val="right"/>
              <w:rPr>
                <w:sz w:val="18"/>
                <w:szCs w:val="18"/>
              </w:rPr>
            </w:pPr>
            <w:r w:rsidRPr="00786F87">
              <w:rPr>
                <w:rFonts w:eastAsia="Times New Roman"/>
                <w:color w:val="000000"/>
                <w:sz w:val="18"/>
                <w:szCs w:val="18"/>
                <w:lang w:eastAsia="ca-ES"/>
              </w:rPr>
              <w:t>1,</w:t>
            </w:r>
            <w:r w:rsidRPr="00786F87">
              <w:rPr>
                <w:rFonts w:eastAsia="Times New Roman"/>
                <w:sz w:val="18"/>
                <w:szCs w:val="18"/>
                <w:lang w:eastAsia="ca-ES"/>
              </w:rPr>
              <w:t>189.</w:t>
            </w:r>
            <w:r w:rsidRPr="00786F87">
              <w:rPr>
                <w:rFonts w:eastAsia="Times New Roman"/>
                <w:color w:val="000000"/>
                <w:sz w:val="18"/>
                <w:szCs w:val="18"/>
                <w:lang w:eastAsia="ca-ES"/>
              </w:rPr>
              <w:t>22</w:t>
            </w:r>
          </w:p>
        </w:tc>
        <w:tc>
          <w:tcPr>
            <w:tcW w:w="659" w:type="pct"/>
            <w:vAlign w:val="center"/>
          </w:tcPr>
          <w:p w14:paraId="5A0B0FDF" w14:textId="33A95E8E" w:rsidR="00FC35F9" w:rsidRPr="00EF2D62" w:rsidRDefault="00FC35F9" w:rsidP="00FC35F9">
            <w:pPr>
              <w:pStyle w:val="AONormal"/>
              <w:spacing w:before="20" w:line="240" w:lineRule="auto"/>
              <w:jc w:val="right"/>
              <w:rPr>
                <w:sz w:val="18"/>
                <w:szCs w:val="18"/>
              </w:rPr>
            </w:pPr>
            <w:r w:rsidRPr="00786F87">
              <w:rPr>
                <w:rFonts w:eastAsia="Times New Roman"/>
                <w:color w:val="000000"/>
                <w:sz w:val="18"/>
                <w:szCs w:val="18"/>
                <w:lang w:eastAsia="ca-ES"/>
              </w:rPr>
              <w:t>1,</w:t>
            </w:r>
            <w:r w:rsidRPr="00786F87">
              <w:rPr>
                <w:rFonts w:eastAsia="Times New Roman"/>
                <w:sz w:val="18"/>
                <w:szCs w:val="18"/>
                <w:lang w:eastAsia="ca-ES"/>
              </w:rPr>
              <w:t>188.</w:t>
            </w:r>
            <w:r w:rsidRPr="00786F87">
              <w:rPr>
                <w:rFonts w:eastAsia="Times New Roman"/>
                <w:color w:val="000000"/>
                <w:sz w:val="18"/>
                <w:szCs w:val="18"/>
                <w:lang w:eastAsia="ca-ES"/>
              </w:rPr>
              <w:t>09</w:t>
            </w:r>
          </w:p>
        </w:tc>
        <w:tc>
          <w:tcPr>
            <w:tcW w:w="658" w:type="pct"/>
            <w:vAlign w:val="center"/>
          </w:tcPr>
          <w:p w14:paraId="756CC496" w14:textId="44B88789" w:rsidR="00FC35F9" w:rsidRPr="00EF2D62" w:rsidRDefault="00FC35F9" w:rsidP="00FC35F9">
            <w:pPr>
              <w:pStyle w:val="AONormal"/>
              <w:spacing w:before="20" w:line="240" w:lineRule="auto"/>
              <w:jc w:val="right"/>
              <w:rPr>
                <w:sz w:val="18"/>
                <w:szCs w:val="18"/>
              </w:rPr>
            </w:pPr>
            <w:r w:rsidRPr="00786F87">
              <w:rPr>
                <w:rFonts w:eastAsia="Times New Roman"/>
                <w:color w:val="000000"/>
                <w:sz w:val="18"/>
                <w:szCs w:val="18"/>
                <w:lang w:eastAsia="ca-ES"/>
              </w:rPr>
              <w:t>1,</w:t>
            </w:r>
            <w:r w:rsidRPr="00786F87">
              <w:rPr>
                <w:rFonts w:eastAsia="Times New Roman"/>
                <w:sz w:val="18"/>
                <w:szCs w:val="18"/>
                <w:lang w:eastAsia="ca-ES"/>
              </w:rPr>
              <w:t>170.</w:t>
            </w:r>
            <w:r w:rsidRPr="00786F87">
              <w:rPr>
                <w:rFonts w:eastAsia="Times New Roman"/>
                <w:color w:val="000000"/>
                <w:sz w:val="18"/>
                <w:szCs w:val="18"/>
                <w:lang w:eastAsia="ca-ES"/>
              </w:rPr>
              <w:t>55</w:t>
            </w:r>
          </w:p>
        </w:tc>
      </w:tr>
      <w:tr w:rsidR="00FC35F9" w:rsidRPr="00EF2D62" w14:paraId="420E55CA" w14:textId="77777777" w:rsidTr="00377B61">
        <w:tc>
          <w:tcPr>
            <w:tcW w:w="2365" w:type="pct"/>
            <w:vAlign w:val="bottom"/>
          </w:tcPr>
          <w:p w14:paraId="74552A73" w14:textId="77777777" w:rsidR="00FC35F9" w:rsidRPr="00A4201E" w:rsidRDefault="00FC35F9" w:rsidP="00FC35F9">
            <w:pPr>
              <w:pStyle w:val="AONormal"/>
              <w:tabs>
                <w:tab w:val="left" w:leader="dot" w:pos="3761"/>
              </w:tabs>
              <w:spacing w:before="20" w:line="240" w:lineRule="auto"/>
              <w:rPr>
                <w:sz w:val="18"/>
                <w:szCs w:val="18"/>
              </w:rPr>
            </w:pPr>
            <w:r w:rsidRPr="00A4201E">
              <w:rPr>
                <w:sz w:val="18"/>
                <w:szCs w:val="18"/>
              </w:rPr>
              <w:t>Local Government</w:t>
            </w:r>
            <w:r w:rsidRPr="00A4201E">
              <w:rPr>
                <w:sz w:val="18"/>
                <w:szCs w:val="18"/>
              </w:rPr>
              <w:tab/>
            </w:r>
          </w:p>
        </w:tc>
        <w:tc>
          <w:tcPr>
            <w:tcW w:w="659" w:type="pct"/>
            <w:vAlign w:val="center"/>
          </w:tcPr>
          <w:p w14:paraId="024A6555" w14:textId="54A1C98F" w:rsidR="00FC35F9" w:rsidRPr="00EF2D62" w:rsidRDefault="00FC35F9" w:rsidP="00FC35F9">
            <w:pPr>
              <w:pStyle w:val="AONormal"/>
              <w:spacing w:before="20" w:line="240" w:lineRule="auto"/>
              <w:jc w:val="right"/>
              <w:rPr>
                <w:sz w:val="18"/>
                <w:szCs w:val="18"/>
              </w:rPr>
            </w:pPr>
            <w:r w:rsidRPr="00786F87">
              <w:rPr>
                <w:rFonts w:eastAsia="Times New Roman"/>
                <w:color w:val="000000"/>
                <w:sz w:val="18"/>
                <w:szCs w:val="18"/>
                <w:lang w:eastAsia="ca-ES"/>
              </w:rPr>
              <w:t>58</w:t>
            </w:r>
            <w:r w:rsidRPr="00786F87">
              <w:rPr>
                <w:rFonts w:eastAsia="Times New Roman"/>
                <w:sz w:val="18"/>
                <w:szCs w:val="18"/>
                <w:lang w:eastAsia="ca-ES"/>
              </w:rPr>
              <w:t>.</w:t>
            </w:r>
            <w:r w:rsidRPr="00786F87">
              <w:rPr>
                <w:rFonts w:eastAsia="Times New Roman"/>
                <w:color w:val="000000"/>
                <w:sz w:val="18"/>
                <w:szCs w:val="18"/>
                <w:lang w:eastAsia="ca-ES"/>
              </w:rPr>
              <w:t>70</w:t>
            </w:r>
          </w:p>
        </w:tc>
        <w:tc>
          <w:tcPr>
            <w:tcW w:w="659" w:type="pct"/>
            <w:vAlign w:val="center"/>
          </w:tcPr>
          <w:p w14:paraId="7B1E228D" w14:textId="68ABB205" w:rsidR="00FC35F9" w:rsidRPr="00EF2D62" w:rsidRDefault="00FC35F9" w:rsidP="00FC35F9">
            <w:pPr>
              <w:pStyle w:val="AONormal"/>
              <w:spacing w:before="20" w:line="240" w:lineRule="auto"/>
              <w:jc w:val="right"/>
              <w:rPr>
                <w:sz w:val="18"/>
                <w:szCs w:val="18"/>
              </w:rPr>
            </w:pPr>
            <w:r w:rsidRPr="00786F87">
              <w:rPr>
                <w:rFonts w:eastAsia="Times New Roman"/>
                <w:color w:val="000000"/>
                <w:sz w:val="18"/>
                <w:szCs w:val="18"/>
                <w:lang w:eastAsia="ca-ES"/>
              </w:rPr>
              <w:t>51</w:t>
            </w:r>
            <w:r w:rsidRPr="00786F87">
              <w:rPr>
                <w:rFonts w:eastAsia="Times New Roman"/>
                <w:sz w:val="18"/>
                <w:szCs w:val="18"/>
                <w:lang w:eastAsia="ca-ES"/>
              </w:rPr>
              <w:t>.</w:t>
            </w:r>
            <w:r w:rsidRPr="00786F87">
              <w:rPr>
                <w:rFonts w:eastAsia="Times New Roman"/>
                <w:color w:val="000000"/>
                <w:sz w:val="18"/>
                <w:szCs w:val="18"/>
                <w:lang w:eastAsia="ca-ES"/>
              </w:rPr>
              <w:t>40</w:t>
            </w:r>
          </w:p>
        </w:tc>
        <w:tc>
          <w:tcPr>
            <w:tcW w:w="659" w:type="pct"/>
            <w:vAlign w:val="center"/>
          </w:tcPr>
          <w:p w14:paraId="4E206FAA" w14:textId="33C30D2B" w:rsidR="00FC35F9" w:rsidRPr="00EF2D62" w:rsidRDefault="00FC35F9" w:rsidP="00FC35F9">
            <w:pPr>
              <w:pStyle w:val="AONormal"/>
              <w:spacing w:before="20" w:line="240" w:lineRule="auto"/>
              <w:jc w:val="right"/>
              <w:rPr>
                <w:sz w:val="18"/>
                <w:szCs w:val="18"/>
              </w:rPr>
            </w:pPr>
            <w:r w:rsidRPr="00786F87">
              <w:rPr>
                <w:rFonts w:eastAsia="Times New Roman"/>
                <w:color w:val="000000"/>
                <w:sz w:val="18"/>
                <w:szCs w:val="18"/>
                <w:lang w:eastAsia="ca-ES"/>
              </w:rPr>
              <w:t>40</w:t>
            </w:r>
            <w:r w:rsidRPr="00786F87">
              <w:rPr>
                <w:rFonts w:eastAsia="Times New Roman"/>
                <w:sz w:val="18"/>
                <w:szCs w:val="18"/>
                <w:lang w:eastAsia="ca-ES"/>
              </w:rPr>
              <w:t>.</w:t>
            </w:r>
            <w:r w:rsidRPr="00786F87">
              <w:rPr>
                <w:rFonts w:eastAsia="Times New Roman"/>
                <w:color w:val="000000"/>
                <w:sz w:val="18"/>
                <w:szCs w:val="18"/>
                <w:lang w:eastAsia="ca-ES"/>
              </w:rPr>
              <w:t>76</w:t>
            </w:r>
          </w:p>
        </w:tc>
        <w:tc>
          <w:tcPr>
            <w:tcW w:w="658" w:type="pct"/>
            <w:vAlign w:val="center"/>
          </w:tcPr>
          <w:p w14:paraId="4D68A1A7" w14:textId="256B7B44" w:rsidR="00FC35F9" w:rsidRPr="00EF2D62" w:rsidRDefault="00FC35F9" w:rsidP="00FC35F9">
            <w:pPr>
              <w:pStyle w:val="AONormal"/>
              <w:spacing w:before="20" w:line="240" w:lineRule="auto"/>
              <w:jc w:val="right"/>
              <w:rPr>
                <w:sz w:val="18"/>
                <w:szCs w:val="18"/>
              </w:rPr>
            </w:pPr>
            <w:r w:rsidRPr="00786F87">
              <w:rPr>
                <w:rFonts w:eastAsia="Times New Roman"/>
                <w:color w:val="000000"/>
                <w:sz w:val="18"/>
                <w:szCs w:val="18"/>
                <w:lang w:eastAsia="ca-ES"/>
              </w:rPr>
              <w:t>36</w:t>
            </w:r>
            <w:r w:rsidRPr="00786F87">
              <w:rPr>
                <w:rFonts w:eastAsia="Times New Roman"/>
                <w:sz w:val="18"/>
                <w:szCs w:val="18"/>
                <w:lang w:eastAsia="ca-ES"/>
              </w:rPr>
              <w:t>.</w:t>
            </w:r>
            <w:r w:rsidRPr="00786F87">
              <w:rPr>
                <w:rFonts w:eastAsia="Times New Roman"/>
                <w:color w:val="000000"/>
                <w:sz w:val="18"/>
                <w:szCs w:val="18"/>
                <w:lang w:eastAsia="ca-ES"/>
              </w:rPr>
              <w:t>20</w:t>
            </w:r>
          </w:p>
        </w:tc>
      </w:tr>
      <w:tr w:rsidR="00FC35F9" w:rsidRPr="00EF2D62" w14:paraId="72647A07" w14:textId="77777777" w:rsidTr="00E214EE">
        <w:tc>
          <w:tcPr>
            <w:tcW w:w="2365" w:type="pct"/>
            <w:vAlign w:val="bottom"/>
          </w:tcPr>
          <w:p w14:paraId="3AFE0338" w14:textId="77777777" w:rsidR="00FC35F9" w:rsidRPr="009C47C3" w:rsidRDefault="00FC35F9" w:rsidP="00FC35F9">
            <w:pPr>
              <w:pStyle w:val="AONormal"/>
              <w:tabs>
                <w:tab w:val="left" w:leader="dot" w:pos="3761"/>
              </w:tabs>
              <w:spacing w:before="20" w:line="240" w:lineRule="auto"/>
              <w:rPr>
                <w:sz w:val="18"/>
                <w:szCs w:val="18"/>
                <w:lang w:val="fr-FR"/>
              </w:rPr>
            </w:pPr>
            <w:r w:rsidRPr="009C47C3">
              <w:rPr>
                <w:sz w:val="18"/>
                <w:szCs w:val="18"/>
                <w:lang w:val="fr-FR"/>
              </w:rPr>
              <w:t>RE (non market non profit institutions)</w:t>
            </w:r>
            <w:r w:rsidRPr="009C47C3">
              <w:rPr>
                <w:sz w:val="18"/>
                <w:szCs w:val="18"/>
                <w:lang w:val="fr-FR"/>
              </w:rPr>
              <w:tab/>
            </w:r>
          </w:p>
        </w:tc>
        <w:tc>
          <w:tcPr>
            <w:tcW w:w="659" w:type="pct"/>
            <w:vAlign w:val="center"/>
          </w:tcPr>
          <w:p w14:paraId="3DCE5735" w14:textId="5BBC375C" w:rsidR="00FC35F9" w:rsidRPr="00EF2D62" w:rsidRDefault="00FC35F9" w:rsidP="00FC35F9">
            <w:pPr>
              <w:pStyle w:val="AONormal"/>
              <w:spacing w:before="20" w:line="240" w:lineRule="auto"/>
              <w:jc w:val="right"/>
              <w:rPr>
                <w:sz w:val="18"/>
                <w:szCs w:val="18"/>
              </w:rPr>
            </w:pPr>
            <w:r w:rsidRPr="00B67CE8">
              <w:rPr>
                <w:color w:val="000000"/>
                <w:sz w:val="18"/>
              </w:rPr>
              <w:t>-</w:t>
            </w:r>
          </w:p>
        </w:tc>
        <w:tc>
          <w:tcPr>
            <w:tcW w:w="659" w:type="pct"/>
            <w:vAlign w:val="center"/>
          </w:tcPr>
          <w:p w14:paraId="2FF45A41" w14:textId="6EAE271C" w:rsidR="00FC35F9" w:rsidRPr="00EF2D62" w:rsidRDefault="00FC35F9" w:rsidP="00FC35F9">
            <w:pPr>
              <w:pStyle w:val="AONormal"/>
              <w:spacing w:before="20" w:line="240" w:lineRule="auto"/>
              <w:jc w:val="right"/>
              <w:rPr>
                <w:sz w:val="18"/>
                <w:szCs w:val="18"/>
              </w:rPr>
            </w:pPr>
            <w:r w:rsidRPr="00B67CE8">
              <w:rPr>
                <w:color w:val="000000"/>
                <w:sz w:val="18"/>
              </w:rPr>
              <w:t>-</w:t>
            </w:r>
          </w:p>
        </w:tc>
        <w:tc>
          <w:tcPr>
            <w:tcW w:w="659" w:type="pct"/>
            <w:vAlign w:val="center"/>
          </w:tcPr>
          <w:p w14:paraId="4C374CD3" w14:textId="0E42D52A" w:rsidR="00FC35F9" w:rsidRPr="00EF2D62" w:rsidRDefault="00FC35F9" w:rsidP="00FC35F9">
            <w:pPr>
              <w:pStyle w:val="AONormal"/>
              <w:spacing w:before="20" w:line="240" w:lineRule="auto"/>
              <w:jc w:val="right"/>
              <w:rPr>
                <w:sz w:val="18"/>
                <w:szCs w:val="18"/>
              </w:rPr>
            </w:pPr>
            <w:r w:rsidRPr="00B67CE8">
              <w:rPr>
                <w:color w:val="000000"/>
                <w:sz w:val="18"/>
              </w:rPr>
              <w:t>-</w:t>
            </w:r>
          </w:p>
        </w:tc>
        <w:tc>
          <w:tcPr>
            <w:tcW w:w="658" w:type="pct"/>
            <w:vAlign w:val="center"/>
          </w:tcPr>
          <w:p w14:paraId="008B12FF" w14:textId="35E27377" w:rsidR="00FC35F9" w:rsidRPr="00EF2D62" w:rsidRDefault="00FC35F9" w:rsidP="00FC35F9">
            <w:pPr>
              <w:pStyle w:val="AONormal"/>
              <w:spacing w:before="20" w:line="240" w:lineRule="auto"/>
              <w:jc w:val="right"/>
              <w:rPr>
                <w:sz w:val="18"/>
                <w:szCs w:val="18"/>
              </w:rPr>
            </w:pPr>
            <w:r w:rsidRPr="00B67CE8">
              <w:rPr>
                <w:color w:val="000000"/>
                <w:sz w:val="18"/>
              </w:rPr>
              <w:t>-</w:t>
            </w:r>
          </w:p>
        </w:tc>
      </w:tr>
      <w:tr w:rsidR="00FC35F9" w:rsidRPr="00EF2D62" w14:paraId="63D4A179" w14:textId="77777777" w:rsidTr="00E214EE">
        <w:tc>
          <w:tcPr>
            <w:tcW w:w="2365" w:type="pct"/>
            <w:vAlign w:val="bottom"/>
          </w:tcPr>
          <w:p w14:paraId="13AA63FF" w14:textId="77777777" w:rsidR="00FC35F9" w:rsidRPr="00A4201E" w:rsidRDefault="00FC35F9" w:rsidP="00FC35F9">
            <w:pPr>
              <w:pStyle w:val="AONormal"/>
              <w:tabs>
                <w:tab w:val="left" w:leader="dot" w:pos="3761"/>
              </w:tabs>
              <w:spacing w:before="20" w:line="240" w:lineRule="auto"/>
              <w:rPr>
                <w:sz w:val="18"/>
                <w:szCs w:val="18"/>
              </w:rPr>
            </w:pPr>
            <w:r w:rsidRPr="00A4201E">
              <w:rPr>
                <w:sz w:val="18"/>
                <w:szCs w:val="18"/>
              </w:rPr>
              <w:t>Public companies outside the market</w:t>
            </w:r>
            <w:r w:rsidRPr="00A4201E">
              <w:rPr>
                <w:sz w:val="18"/>
                <w:szCs w:val="18"/>
              </w:rPr>
              <w:tab/>
            </w:r>
          </w:p>
        </w:tc>
        <w:tc>
          <w:tcPr>
            <w:tcW w:w="659" w:type="pct"/>
            <w:vAlign w:val="center"/>
          </w:tcPr>
          <w:p w14:paraId="0ACAD9A0" w14:textId="4A252D47" w:rsidR="00FC35F9" w:rsidRPr="00EF2D62" w:rsidRDefault="00FC35F9" w:rsidP="00FC35F9">
            <w:pPr>
              <w:pStyle w:val="AONormal"/>
              <w:spacing w:before="20" w:line="240" w:lineRule="auto"/>
              <w:jc w:val="right"/>
              <w:rPr>
                <w:sz w:val="18"/>
                <w:szCs w:val="18"/>
              </w:rPr>
            </w:pPr>
            <w:r w:rsidRPr="00B67CE8">
              <w:rPr>
                <w:color w:val="000000"/>
                <w:sz w:val="18"/>
              </w:rPr>
              <w:t>-</w:t>
            </w:r>
          </w:p>
        </w:tc>
        <w:tc>
          <w:tcPr>
            <w:tcW w:w="659" w:type="pct"/>
            <w:vAlign w:val="center"/>
          </w:tcPr>
          <w:p w14:paraId="230B7424" w14:textId="2A43466F" w:rsidR="00FC35F9" w:rsidRPr="00EF2D62" w:rsidRDefault="00FC35F9" w:rsidP="00FC35F9">
            <w:pPr>
              <w:pStyle w:val="AONormal"/>
              <w:spacing w:before="20" w:line="240" w:lineRule="auto"/>
              <w:jc w:val="right"/>
              <w:rPr>
                <w:sz w:val="18"/>
                <w:szCs w:val="18"/>
              </w:rPr>
            </w:pPr>
            <w:r w:rsidRPr="00B67CE8">
              <w:rPr>
                <w:color w:val="000000"/>
                <w:sz w:val="18"/>
              </w:rPr>
              <w:t>-</w:t>
            </w:r>
          </w:p>
        </w:tc>
        <w:tc>
          <w:tcPr>
            <w:tcW w:w="659" w:type="pct"/>
            <w:vAlign w:val="center"/>
          </w:tcPr>
          <w:p w14:paraId="09735895" w14:textId="641973D2" w:rsidR="00FC35F9" w:rsidRPr="00EF2D62" w:rsidRDefault="00FC35F9" w:rsidP="00FC35F9">
            <w:pPr>
              <w:pStyle w:val="AONormal"/>
              <w:spacing w:before="20" w:line="240" w:lineRule="auto"/>
              <w:jc w:val="right"/>
              <w:rPr>
                <w:sz w:val="18"/>
                <w:szCs w:val="18"/>
              </w:rPr>
            </w:pPr>
            <w:r w:rsidRPr="00B67CE8">
              <w:rPr>
                <w:color w:val="000000"/>
                <w:sz w:val="18"/>
              </w:rPr>
              <w:t>-</w:t>
            </w:r>
          </w:p>
        </w:tc>
        <w:tc>
          <w:tcPr>
            <w:tcW w:w="658" w:type="pct"/>
            <w:vAlign w:val="center"/>
          </w:tcPr>
          <w:p w14:paraId="2919F4E4" w14:textId="428C5B5C" w:rsidR="00FC35F9" w:rsidRPr="00EF2D62" w:rsidRDefault="00FC35F9" w:rsidP="00FC35F9">
            <w:pPr>
              <w:pStyle w:val="AONormal"/>
              <w:spacing w:before="20" w:line="240" w:lineRule="auto"/>
              <w:jc w:val="right"/>
              <w:rPr>
                <w:sz w:val="18"/>
                <w:szCs w:val="18"/>
              </w:rPr>
            </w:pPr>
            <w:r w:rsidRPr="00B67CE8">
              <w:rPr>
                <w:color w:val="000000"/>
                <w:sz w:val="18"/>
              </w:rPr>
              <w:t>-</w:t>
            </w:r>
          </w:p>
        </w:tc>
      </w:tr>
      <w:tr w:rsidR="00FC35F9" w:rsidRPr="00EF2D62" w14:paraId="74FDB251" w14:textId="77777777" w:rsidTr="00377B61">
        <w:tc>
          <w:tcPr>
            <w:tcW w:w="2365" w:type="pct"/>
            <w:vAlign w:val="bottom"/>
          </w:tcPr>
          <w:p w14:paraId="6F438635" w14:textId="77777777" w:rsidR="00FC35F9" w:rsidRPr="00A4201E" w:rsidRDefault="00FC35F9" w:rsidP="00FC35F9">
            <w:pPr>
              <w:pStyle w:val="AONormal"/>
              <w:tabs>
                <w:tab w:val="left" w:leader="dot" w:pos="3761"/>
              </w:tabs>
              <w:spacing w:before="20" w:line="240" w:lineRule="auto"/>
              <w:rPr>
                <w:sz w:val="18"/>
                <w:szCs w:val="18"/>
              </w:rPr>
            </w:pPr>
            <w:r w:rsidRPr="00A4201E">
              <w:rPr>
                <w:sz w:val="18"/>
                <w:szCs w:val="18"/>
              </w:rPr>
              <w:t>Total gross debt GG</w:t>
            </w:r>
            <w:r w:rsidRPr="00A4201E">
              <w:rPr>
                <w:sz w:val="18"/>
                <w:szCs w:val="18"/>
              </w:rPr>
              <w:tab/>
            </w:r>
          </w:p>
        </w:tc>
        <w:tc>
          <w:tcPr>
            <w:tcW w:w="659" w:type="pct"/>
            <w:vAlign w:val="center"/>
          </w:tcPr>
          <w:p w14:paraId="0C8084A3" w14:textId="2CC0015C" w:rsidR="00FC35F9" w:rsidRPr="00EF2D62" w:rsidRDefault="00FC35F9" w:rsidP="00FC35F9">
            <w:pPr>
              <w:pStyle w:val="AONormal"/>
              <w:spacing w:before="20" w:line="240" w:lineRule="auto"/>
              <w:jc w:val="right"/>
              <w:rPr>
                <w:b/>
                <w:sz w:val="18"/>
                <w:szCs w:val="18"/>
              </w:rPr>
            </w:pPr>
            <w:r w:rsidRPr="00786F87">
              <w:rPr>
                <w:rFonts w:eastAsia="Times New Roman"/>
                <w:b/>
                <w:bCs/>
                <w:color w:val="000000"/>
                <w:sz w:val="18"/>
                <w:szCs w:val="18"/>
                <w:lang w:eastAsia="ca-ES"/>
              </w:rPr>
              <w:t>1,</w:t>
            </w:r>
            <w:r w:rsidRPr="00786F87">
              <w:rPr>
                <w:rFonts w:eastAsia="Times New Roman"/>
                <w:b/>
                <w:bCs/>
                <w:sz w:val="18"/>
                <w:szCs w:val="18"/>
                <w:lang w:eastAsia="ca-ES"/>
              </w:rPr>
              <w:t>249.</w:t>
            </w:r>
            <w:r w:rsidRPr="00786F87">
              <w:rPr>
                <w:rFonts w:eastAsia="Times New Roman"/>
                <w:b/>
                <w:bCs/>
                <w:color w:val="000000"/>
                <w:sz w:val="18"/>
                <w:szCs w:val="18"/>
                <w:lang w:eastAsia="ca-ES"/>
              </w:rPr>
              <w:t>05</w:t>
            </w:r>
          </w:p>
        </w:tc>
        <w:tc>
          <w:tcPr>
            <w:tcW w:w="659" w:type="pct"/>
            <w:vAlign w:val="center"/>
          </w:tcPr>
          <w:p w14:paraId="396D0B8D" w14:textId="05665636" w:rsidR="00FC35F9" w:rsidRPr="00EF2D62" w:rsidRDefault="00FC35F9" w:rsidP="00FC35F9">
            <w:pPr>
              <w:pStyle w:val="AONormal"/>
              <w:spacing w:before="20" w:line="240" w:lineRule="auto"/>
              <w:jc w:val="right"/>
              <w:rPr>
                <w:b/>
                <w:sz w:val="18"/>
                <w:szCs w:val="18"/>
              </w:rPr>
            </w:pPr>
            <w:r w:rsidRPr="00786F87">
              <w:rPr>
                <w:rFonts w:eastAsia="Times New Roman"/>
                <w:b/>
                <w:bCs/>
                <w:color w:val="000000"/>
                <w:sz w:val="18"/>
                <w:szCs w:val="18"/>
                <w:lang w:eastAsia="ca-ES"/>
              </w:rPr>
              <w:t>1,</w:t>
            </w:r>
            <w:r w:rsidRPr="00786F87">
              <w:rPr>
                <w:rFonts w:eastAsia="Times New Roman"/>
                <w:b/>
                <w:bCs/>
                <w:sz w:val="18"/>
                <w:szCs w:val="18"/>
                <w:lang w:eastAsia="ca-ES"/>
              </w:rPr>
              <w:t>240.</w:t>
            </w:r>
            <w:r w:rsidRPr="00786F87">
              <w:rPr>
                <w:rFonts w:eastAsia="Times New Roman"/>
                <w:b/>
                <w:bCs/>
                <w:color w:val="000000"/>
                <w:sz w:val="18"/>
                <w:szCs w:val="18"/>
                <w:lang w:eastAsia="ca-ES"/>
              </w:rPr>
              <w:t>63</w:t>
            </w:r>
          </w:p>
        </w:tc>
        <w:tc>
          <w:tcPr>
            <w:tcW w:w="659" w:type="pct"/>
            <w:vAlign w:val="center"/>
          </w:tcPr>
          <w:p w14:paraId="2760EBC1" w14:textId="7E7A99A9" w:rsidR="00FC35F9" w:rsidRPr="00EF2D62" w:rsidRDefault="00FC35F9" w:rsidP="00FC35F9">
            <w:pPr>
              <w:pStyle w:val="AONormal"/>
              <w:spacing w:before="20" w:line="240" w:lineRule="auto"/>
              <w:jc w:val="right"/>
              <w:rPr>
                <w:b/>
                <w:sz w:val="18"/>
                <w:szCs w:val="18"/>
              </w:rPr>
            </w:pPr>
            <w:r w:rsidRPr="00786F87">
              <w:rPr>
                <w:rFonts w:eastAsia="Times New Roman"/>
                <w:b/>
                <w:bCs/>
                <w:color w:val="000000"/>
                <w:sz w:val="18"/>
                <w:szCs w:val="18"/>
                <w:lang w:eastAsia="ca-ES"/>
              </w:rPr>
              <w:t>1,</w:t>
            </w:r>
            <w:r w:rsidRPr="00786F87">
              <w:rPr>
                <w:rFonts w:eastAsia="Times New Roman"/>
                <w:b/>
                <w:bCs/>
                <w:sz w:val="18"/>
                <w:szCs w:val="18"/>
                <w:lang w:eastAsia="ca-ES"/>
              </w:rPr>
              <w:t>228.</w:t>
            </w:r>
            <w:r w:rsidRPr="00786F87">
              <w:rPr>
                <w:rFonts w:eastAsia="Times New Roman"/>
                <w:b/>
                <w:bCs/>
                <w:color w:val="000000"/>
                <w:sz w:val="18"/>
                <w:szCs w:val="18"/>
                <w:lang w:eastAsia="ca-ES"/>
              </w:rPr>
              <w:t>85</w:t>
            </w:r>
          </w:p>
        </w:tc>
        <w:tc>
          <w:tcPr>
            <w:tcW w:w="658" w:type="pct"/>
            <w:vAlign w:val="center"/>
          </w:tcPr>
          <w:p w14:paraId="4C41022F" w14:textId="2042CB36" w:rsidR="00FC35F9" w:rsidRPr="00EF2D62" w:rsidRDefault="00FC35F9" w:rsidP="00FC35F9">
            <w:pPr>
              <w:pStyle w:val="AONormal"/>
              <w:spacing w:before="20" w:line="240" w:lineRule="auto"/>
              <w:jc w:val="right"/>
              <w:rPr>
                <w:b/>
                <w:sz w:val="18"/>
                <w:szCs w:val="18"/>
              </w:rPr>
            </w:pPr>
            <w:r w:rsidRPr="00786F87">
              <w:rPr>
                <w:rFonts w:eastAsia="Times New Roman"/>
                <w:b/>
                <w:bCs/>
                <w:color w:val="000000"/>
                <w:sz w:val="18"/>
                <w:szCs w:val="18"/>
                <w:lang w:eastAsia="ca-ES"/>
              </w:rPr>
              <w:t>1,</w:t>
            </w:r>
            <w:r w:rsidRPr="00786F87">
              <w:rPr>
                <w:rFonts w:eastAsia="Times New Roman"/>
                <w:b/>
                <w:bCs/>
                <w:sz w:val="18"/>
                <w:szCs w:val="18"/>
                <w:lang w:eastAsia="ca-ES"/>
              </w:rPr>
              <w:t>206.</w:t>
            </w:r>
            <w:r w:rsidRPr="00786F87">
              <w:rPr>
                <w:rFonts w:eastAsia="Times New Roman"/>
                <w:b/>
                <w:bCs/>
                <w:color w:val="000000"/>
                <w:sz w:val="18"/>
                <w:szCs w:val="18"/>
                <w:lang w:eastAsia="ca-ES"/>
              </w:rPr>
              <w:t>75</w:t>
            </w:r>
          </w:p>
        </w:tc>
      </w:tr>
      <w:tr w:rsidR="00FC35F9" w:rsidRPr="00EF2D62" w14:paraId="3DE6EC79" w14:textId="77777777" w:rsidTr="00377B61">
        <w:tc>
          <w:tcPr>
            <w:tcW w:w="2365" w:type="pct"/>
            <w:vAlign w:val="bottom"/>
          </w:tcPr>
          <w:p w14:paraId="43AEC72F" w14:textId="77777777" w:rsidR="00FC35F9" w:rsidRPr="00A4201E" w:rsidRDefault="00FC35F9" w:rsidP="00FC35F9">
            <w:pPr>
              <w:pStyle w:val="AONormal"/>
              <w:tabs>
                <w:tab w:val="left" w:leader="dot" w:pos="3761"/>
              </w:tabs>
              <w:spacing w:before="20" w:line="240" w:lineRule="auto"/>
              <w:rPr>
                <w:sz w:val="18"/>
                <w:szCs w:val="18"/>
              </w:rPr>
            </w:pPr>
            <w:r w:rsidRPr="00A4201E">
              <w:rPr>
                <w:sz w:val="18"/>
                <w:szCs w:val="18"/>
              </w:rPr>
              <w:t>Total gross debt GG (% GDP)</w:t>
            </w:r>
            <w:r w:rsidRPr="00A4201E">
              <w:rPr>
                <w:sz w:val="18"/>
                <w:szCs w:val="18"/>
              </w:rPr>
              <w:tab/>
            </w:r>
          </w:p>
        </w:tc>
        <w:tc>
          <w:tcPr>
            <w:tcW w:w="659" w:type="pct"/>
            <w:vAlign w:val="center"/>
          </w:tcPr>
          <w:p w14:paraId="231C365C" w14:textId="23525266" w:rsidR="00FC35F9" w:rsidRPr="00EF2D62" w:rsidRDefault="00FC35F9" w:rsidP="00FC35F9">
            <w:pPr>
              <w:pStyle w:val="AONormal"/>
              <w:spacing w:before="20" w:line="240" w:lineRule="auto"/>
              <w:jc w:val="right"/>
              <w:rPr>
                <w:sz w:val="18"/>
                <w:szCs w:val="18"/>
              </w:rPr>
            </w:pPr>
            <w:r w:rsidRPr="00786F87">
              <w:rPr>
                <w:rFonts w:eastAsia="Times New Roman"/>
                <w:b/>
                <w:bCs/>
                <w:color w:val="000000"/>
                <w:sz w:val="18"/>
                <w:szCs w:val="18"/>
                <w:lang w:eastAsia="ca-ES"/>
              </w:rPr>
              <w:t>38</w:t>
            </w:r>
            <w:r w:rsidRPr="00786F87">
              <w:rPr>
                <w:rFonts w:eastAsia="Times New Roman"/>
                <w:b/>
                <w:bCs/>
                <w:sz w:val="18"/>
                <w:szCs w:val="18"/>
                <w:lang w:eastAsia="ca-ES"/>
              </w:rPr>
              <w:t>.</w:t>
            </w:r>
            <w:r w:rsidRPr="00786F87">
              <w:rPr>
                <w:rFonts w:eastAsia="Times New Roman"/>
                <w:b/>
                <w:bCs/>
                <w:color w:val="000000"/>
                <w:sz w:val="18"/>
                <w:szCs w:val="18"/>
                <w:lang w:eastAsia="ca-ES"/>
              </w:rPr>
              <w:t>91</w:t>
            </w:r>
            <w:r w:rsidRPr="00B67CE8">
              <w:rPr>
                <w:b/>
                <w:color w:val="000000"/>
                <w:sz w:val="18"/>
              </w:rPr>
              <w:t>%</w:t>
            </w:r>
          </w:p>
        </w:tc>
        <w:tc>
          <w:tcPr>
            <w:tcW w:w="659" w:type="pct"/>
            <w:vAlign w:val="center"/>
          </w:tcPr>
          <w:p w14:paraId="0C5E2A90" w14:textId="4E27A6D3" w:rsidR="00FC35F9" w:rsidRPr="00EF2D62" w:rsidRDefault="00FC35F9" w:rsidP="00FC35F9">
            <w:pPr>
              <w:pStyle w:val="AONormal"/>
              <w:spacing w:before="20" w:line="240" w:lineRule="auto"/>
              <w:jc w:val="right"/>
              <w:rPr>
                <w:sz w:val="18"/>
                <w:szCs w:val="18"/>
              </w:rPr>
            </w:pPr>
            <w:r w:rsidRPr="00B67CE8">
              <w:rPr>
                <w:b/>
                <w:color w:val="000000"/>
                <w:sz w:val="18"/>
              </w:rPr>
              <w:t>35</w:t>
            </w:r>
            <w:r w:rsidRPr="00786F87">
              <w:rPr>
                <w:rFonts w:eastAsia="Times New Roman"/>
                <w:b/>
                <w:bCs/>
                <w:sz w:val="18"/>
                <w:szCs w:val="18"/>
                <w:lang w:eastAsia="ca-ES"/>
              </w:rPr>
              <w:t>.</w:t>
            </w:r>
            <w:r w:rsidRPr="00786F87">
              <w:rPr>
                <w:rFonts w:eastAsia="Times New Roman"/>
                <w:b/>
                <w:bCs/>
                <w:color w:val="000000"/>
                <w:sz w:val="18"/>
                <w:szCs w:val="18"/>
                <w:lang w:eastAsia="ca-ES"/>
              </w:rPr>
              <w:t>44</w:t>
            </w:r>
            <w:r w:rsidRPr="00B67CE8">
              <w:rPr>
                <w:b/>
                <w:color w:val="000000"/>
                <w:sz w:val="18"/>
              </w:rPr>
              <w:t>%</w:t>
            </w:r>
          </w:p>
        </w:tc>
        <w:tc>
          <w:tcPr>
            <w:tcW w:w="659" w:type="pct"/>
            <w:vAlign w:val="center"/>
          </w:tcPr>
          <w:p w14:paraId="13938033" w14:textId="11D1F56C" w:rsidR="00FC35F9" w:rsidRPr="00EF2D62" w:rsidRDefault="00FC35F9" w:rsidP="00FC35F9">
            <w:pPr>
              <w:pStyle w:val="AONormal"/>
              <w:spacing w:before="20" w:line="240" w:lineRule="auto"/>
              <w:jc w:val="right"/>
              <w:rPr>
                <w:sz w:val="18"/>
                <w:szCs w:val="18"/>
              </w:rPr>
            </w:pPr>
            <w:r w:rsidRPr="00786F87">
              <w:rPr>
                <w:rFonts w:eastAsia="Times New Roman"/>
                <w:b/>
                <w:bCs/>
                <w:color w:val="000000"/>
                <w:sz w:val="18"/>
                <w:szCs w:val="18"/>
                <w:lang w:eastAsia="ca-ES"/>
              </w:rPr>
              <w:t>32</w:t>
            </w:r>
            <w:r w:rsidRPr="00786F87">
              <w:rPr>
                <w:rFonts w:eastAsia="Times New Roman"/>
                <w:b/>
                <w:bCs/>
                <w:sz w:val="18"/>
                <w:szCs w:val="18"/>
                <w:lang w:eastAsia="ca-ES"/>
              </w:rPr>
              <w:t>.</w:t>
            </w:r>
            <w:r w:rsidRPr="00786F87">
              <w:rPr>
                <w:rFonts w:eastAsia="Times New Roman"/>
                <w:b/>
                <w:bCs/>
                <w:color w:val="000000"/>
                <w:sz w:val="18"/>
                <w:szCs w:val="18"/>
                <w:lang w:eastAsia="ca-ES"/>
              </w:rPr>
              <w:t>89</w:t>
            </w:r>
            <w:r w:rsidRPr="00B67CE8">
              <w:rPr>
                <w:b/>
                <w:color w:val="000000"/>
                <w:sz w:val="18"/>
              </w:rPr>
              <w:t>%</w:t>
            </w:r>
          </w:p>
        </w:tc>
        <w:tc>
          <w:tcPr>
            <w:tcW w:w="658" w:type="pct"/>
            <w:vAlign w:val="center"/>
          </w:tcPr>
          <w:p w14:paraId="1CA9EC9C" w14:textId="08E9AEEC" w:rsidR="00FC35F9" w:rsidRPr="00EF2D62" w:rsidRDefault="00FC35F9" w:rsidP="00FC35F9">
            <w:pPr>
              <w:pStyle w:val="AONormal"/>
              <w:spacing w:before="20" w:line="240" w:lineRule="auto"/>
              <w:jc w:val="right"/>
              <w:rPr>
                <w:sz w:val="18"/>
                <w:szCs w:val="18"/>
              </w:rPr>
            </w:pPr>
            <w:r w:rsidRPr="00786F87">
              <w:rPr>
                <w:rFonts w:eastAsia="Times New Roman"/>
                <w:b/>
                <w:bCs/>
                <w:color w:val="000000"/>
                <w:sz w:val="18"/>
                <w:szCs w:val="18"/>
                <w:lang w:eastAsia="ca-ES"/>
              </w:rPr>
              <w:t>30</w:t>
            </w:r>
            <w:r w:rsidRPr="00786F87">
              <w:rPr>
                <w:rFonts w:eastAsia="Times New Roman"/>
                <w:b/>
                <w:bCs/>
                <w:sz w:val="18"/>
                <w:szCs w:val="18"/>
                <w:lang w:eastAsia="ca-ES"/>
              </w:rPr>
              <w:t>.</w:t>
            </w:r>
            <w:r w:rsidRPr="00786F87">
              <w:rPr>
                <w:rFonts w:eastAsia="Times New Roman"/>
                <w:b/>
                <w:bCs/>
                <w:color w:val="000000"/>
                <w:sz w:val="18"/>
                <w:szCs w:val="18"/>
                <w:lang w:eastAsia="ca-ES"/>
              </w:rPr>
              <w:t>30</w:t>
            </w:r>
            <w:r w:rsidRPr="00B67CE8">
              <w:rPr>
                <w:b/>
                <w:color w:val="000000"/>
                <w:sz w:val="18"/>
              </w:rPr>
              <w:t>%</w:t>
            </w:r>
          </w:p>
        </w:tc>
      </w:tr>
    </w:tbl>
    <w:p w14:paraId="61B6E89C" w14:textId="5D9E9D0E" w:rsidR="001009CA" w:rsidRPr="0085022A" w:rsidRDefault="001009CA" w:rsidP="001009CA">
      <w:pPr>
        <w:pStyle w:val="AODocTxtL1"/>
        <w:spacing w:before="120" w:after="120" w:line="26" w:lineRule="atLeast"/>
        <w:ind w:left="0"/>
        <w:rPr>
          <w:sz w:val="20"/>
          <w:szCs w:val="20"/>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4052"/>
        <w:gridCol w:w="1112"/>
        <w:gridCol w:w="1114"/>
        <w:gridCol w:w="1112"/>
        <w:gridCol w:w="1114"/>
      </w:tblGrid>
      <w:tr w:rsidR="00B446EB" w:rsidRPr="00A4201E" w14:paraId="3159FEE3" w14:textId="77777777" w:rsidTr="00377B61">
        <w:tc>
          <w:tcPr>
            <w:tcW w:w="2382" w:type="pct"/>
            <w:noWrap/>
            <w:vAlign w:val="bottom"/>
            <w:hideMark/>
          </w:tcPr>
          <w:p w14:paraId="544E668C" w14:textId="7E6CE47B" w:rsidR="00B446EB" w:rsidRPr="00A4201E" w:rsidRDefault="00B446EB" w:rsidP="00B446EB">
            <w:pPr>
              <w:pStyle w:val="AONormal"/>
              <w:spacing w:before="20" w:line="240" w:lineRule="auto"/>
              <w:rPr>
                <w:b/>
                <w:i/>
                <w:sz w:val="18"/>
                <w:szCs w:val="18"/>
              </w:rPr>
            </w:pPr>
            <w:r w:rsidRPr="00A4201E">
              <w:rPr>
                <w:b/>
                <w:i/>
                <w:sz w:val="18"/>
                <w:szCs w:val="18"/>
              </w:rPr>
              <w:t>(</w:t>
            </w:r>
            <w:r>
              <w:rPr>
                <w:b/>
                <w:i/>
                <w:sz w:val="18"/>
                <w:szCs w:val="18"/>
              </w:rPr>
              <w:t>m</w:t>
            </w:r>
            <w:r w:rsidRPr="00A4201E">
              <w:rPr>
                <w:b/>
                <w:i/>
                <w:sz w:val="18"/>
                <w:szCs w:val="18"/>
              </w:rPr>
              <w:t>illion euros)</w:t>
            </w:r>
          </w:p>
        </w:tc>
        <w:tc>
          <w:tcPr>
            <w:tcW w:w="654" w:type="pct"/>
            <w:noWrap/>
            <w:hideMark/>
          </w:tcPr>
          <w:p w14:paraId="5EC0F01C" w14:textId="77777777" w:rsidR="00B446EB" w:rsidRPr="00A4201E" w:rsidRDefault="00B446EB" w:rsidP="00B446EB">
            <w:pPr>
              <w:pStyle w:val="AONormal"/>
              <w:spacing w:before="20" w:line="240" w:lineRule="auto"/>
              <w:rPr>
                <w:sz w:val="18"/>
                <w:szCs w:val="18"/>
              </w:rPr>
            </w:pPr>
          </w:p>
        </w:tc>
        <w:tc>
          <w:tcPr>
            <w:tcW w:w="655" w:type="pct"/>
            <w:noWrap/>
            <w:hideMark/>
          </w:tcPr>
          <w:p w14:paraId="2AC8478D" w14:textId="77777777" w:rsidR="00B446EB" w:rsidRPr="00A4201E" w:rsidRDefault="00B446EB" w:rsidP="00B446EB">
            <w:pPr>
              <w:pStyle w:val="AONormal"/>
              <w:spacing w:before="20" w:line="240" w:lineRule="auto"/>
              <w:rPr>
                <w:sz w:val="18"/>
                <w:szCs w:val="18"/>
              </w:rPr>
            </w:pPr>
          </w:p>
        </w:tc>
        <w:tc>
          <w:tcPr>
            <w:tcW w:w="654" w:type="pct"/>
            <w:noWrap/>
            <w:hideMark/>
          </w:tcPr>
          <w:p w14:paraId="606DBCD8" w14:textId="77777777" w:rsidR="00B446EB" w:rsidRPr="00A4201E" w:rsidRDefault="00B446EB" w:rsidP="00B446EB">
            <w:pPr>
              <w:pStyle w:val="AONormal"/>
              <w:spacing w:before="20" w:line="240" w:lineRule="auto"/>
              <w:rPr>
                <w:sz w:val="18"/>
                <w:szCs w:val="18"/>
              </w:rPr>
            </w:pPr>
          </w:p>
        </w:tc>
        <w:tc>
          <w:tcPr>
            <w:tcW w:w="655" w:type="pct"/>
            <w:noWrap/>
            <w:hideMark/>
          </w:tcPr>
          <w:p w14:paraId="6CF29564" w14:textId="77777777" w:rsidR="00B446EB" w:rsidRPr="00A4201E" w:rsidRDefault="00B446EB" w:rsidP="00B446EB">
            <w:pPr>
              <w:pStyle w:val="AONormal"/>
              <w:spacing w:before="20" w:line="240" w:lineRule="auto"/>
              <w:rPr>
                <w:sz w:val="18"/>
                <w:szCs w:val="18"/>
              </w:rPr>
            </w:pPr>
          </w:p>
        </w:tc>
      </w:tr>
      <w:tr w:rsidR="00B446EB" w:rsidRPr="00A4201E" w14:paraId="59EC082B" w14:textId="77777777" w:rsidTr="00377B61">
        <w:tc>
          <w:tcPr>
            <w:tcW w:w="2382" w:type="pct"/>
            <w:vAlign w:val="bottom"/>
            <w:hideMark/>
          </w:tcPr>
          <w:p w14:paraId="6494111F" w14:textId="77777777" w:rsidR="00B446EB" w:rsidRPr="00A4201E" w:rsidRDefault="00B446EB" w:rsidP="00B446EB">
            <w:pPr>
              <w:pStyle w:val="AONormal"/>
              <w:pBdr>
                <w:bottom w:val="single" w:sz="4" w:space="1" w:color="auto"/>
              </w:pBdr>
              <w:spacing w:before="20" w:line="240" w:lineRule="auto"/>
              <w:rPr>
                <w:b/>
                <w:bCs/>
                <w:sz w:val="18"/>
                <w:szCs w:val="18"/>
              </w:rPr>
            </w:pPr>
            <w:r w:rsidRPr="00A4201E">
              <w:rPr>
                <w:b/>
                <w:bCs/>
                <w:sz w:val="18"/>
                <w:szCs w:val="18"/>
              </w:rPr>
              <w:t>General Government</w:t>
            </w:r>
          </w:p>
        </w:tc>
        <w:tc>
          <w:tcPr>
            <w:tcW w:w="654" w:type="pct"/>
            <w:vAlign w:val="center"/>
            <w:hideMark/>
          </w:tcPr>
          <w:p w14:paraId="1F61B71E" w14:textId="3820BC18" w:rsidR="00B446EB" w:rsidRPr="00A4201E" w:rsidRDefault="00B446EB" w:rsidP="00B446EB">
            <w:pPr>
              <w:pStyle w:val="AONormal"/>
              <w:pBdr>
                <w:bottom w:val="single" w:sz="4" w:space="1" w:color="auto"/>
              </w:pBdr>
              <w:spacing w:before="20" w:line="240" w:lineRule="auto"/>
              <w:jc w:val="center"/>
              <w:rPr>
                <w:b/>
                <w:bCs/>
                <w:sz w:val="18"/>
                <w:szCs w:val="18"/>
              </w:rPr>
            </w:pPr>
            <w:r w:rsidRPr="00DA4440">
              <w:rPr>
                <w:rFonts w:eastAsia="Times New Roman"/>
                <w:b/>
                <w:bCs/>
                <w:color w:val="000000"/>
                <w:sz w:val="18"/>
                <w:szCs w:val="18"/>
                <w:lang w:eastAsia="ca-ES"/>
              </w:rPr>
              <w:t>2022</w:t>
            </w:r>
          </w:p>
        </w:tc>
        <w:tc>
          <w:tcPr>
            <w:tcW w:w="655" w:type="pct"/>
            <w:vAlign w:val="center"/>
            <w:hideMark/>
          </w:tcPr>
          <w:p w14:paraId="02BAC01C" w14:textId="60005735" w:rsidR="00B446EB" w:rsidRPr="00A4201E" w:rsidRDefault="00B446EB" w:rsidP="00B446EB">
            <w:pPr>
              <w:pStyle w:val="AONormal"/>
              <w:pBdr>
                <w:bottom w:val="single" w:sz="4" w:space="1" w:color="auto"/>
              </w:pBdr>
              <w:spacing w:before="20" w:line="240" w:lineRule="auto"/>
              <w:jc w:val="center"/>
              <w:rPr>
                <w:b/>
                <w:bCs/>
                <w:sz w:val="18"/>
                <w:szCs w:val="18"/>
              </w:rPr>
            </w:pPr>
            <w:r w:rsidRPr="00DA4440">
              <w:rPr>
                <w:rFonts w:eastAsia="Times New Roman"/>
                <w:b/>
                <w:bCs/>
                <w:color w:val="000000"/>
                <w:sz w:val="18"/>
                <w:szCs w:val="18"/>
                <w:lang w:eastAsia="ca-ES"/>
              </w:rPr>
              <w:t>2023</w:t>
            </w:r>
          </w:p>
        </w:tc>
        <w:tc>
          <w:tcPr>
            <w:tcW w:w="654" w:type="pct"/>
            <w:vAlign w:val="center"/>
            <w:hideMark/>
          </w:tcPr>
          <w:p w14:paraId="5168AD37" w14:textId="14AF10D2" w:rsidR="00B446EB" w:rsidRPr="00A4201E" w:rsidRDefault="00B446EB" w:rsidP="00B446EB">
            <w:pPr>
              <w:pStyle w:val="AONormal"/>
              <w:pBdr>
                <w:bottom w:val="single" w:sz="4" w:space="1" w:color="auto"/>
              </w:pBdr>
              <w:spacing w:before="20" w:line="240" w:lineRule="auto"/>
              <w:jc w:val="center"/>
              <w:rPr>
                <w:b/>
                <w:bCs/>
                <w:sz w:val="18"/>
                <w:szCs w:val="18"/>
              </w:rPr>
            </w:pPr>
            <w:r w:rsidRPr="00DA4440">
              <w:rPr>
                <w:rFonts w:eastAsia="Times New Roman"/>
                <w:b/>
                <w:bCs/>
                <w:color w:val="000000"/>
                <w:sz w:val="18"/>
                <w:szCs w:val="18"/>
                <w:lang w:eastAsia="ca-ES"/>
              </w:rPr>
              <w:t>2024</w:t>
            </w:r>
          </w:p>
        </w:tc>
        <w:tc>
          <w:tcPr>
            <w:tcW w:w="655" w:type="pct"/>
            <w:vAlign w:val="center"/>
            <w:hideMark/>
          </w:tcPr>
          <w:p w14:paraId="37C9F5EB" w14:textId="7587D81D" w:rsidR="00B446EB" w:rsidRPr="00A4201E" w:rsidRDefault="00B446EB" w:rsidP="00B446EB">
            <w:pPr>
              <w:pStyle w:val="AONormal"/>
              <w:pBdr>
                <w:bottom w:val="single" w:sz="4" w:space="1" w:color="auto"/>
              </w:pBdr>
              <w:spacing w:before="20" w:line="240" w:lineRule="auto"/>
              <w:jc w:val="center"/>
              <w:rPr>
                <w:b/>
                <w:bCs/>
                <w:sz w:val="18"/>
                <w:szCs w:val="18"/>
              </w:rPr>
            </w:pPr>
            <w:r w:rsidRPr="00DA4440">
              <w:rPr>
                <w:rFonts w:eastAsia="Times New Roman"/>
                <w:b/>
                <w:bCs/>
                <w:color w:val="000000"/>
                <w:sz w:val="18"/>
                <w:szCs w:val="18"/>
                <w:lang w:eastAsia="ca-ES"/>
              </w:rPr>
              <w:t>2025</w:t>
            </w:r>
          </w:p>
        </w:tc>
      </w:tr>
      <w:tr w:rsidR="00B446EB" w:rsidRPr="00D2114F" w14:paraId="53DE1AD2" w14:textId="77777777" w:rsidTr="00377B61">
        <w:tc>
          <w:tcPr>
            <w:tcW w:w="2382" w:type="pct"/>
            <w:noWrap/>
            <w:vAlign w:val="bottom"/>
            <w:hideMark/>
          </w:tcPr>
          <w:p w14:paraId="4F02449E" w14:textId="77777777" w:rsidR="00B446EB" w:rsidRPr="00D2114F" w:rsidRDefault="00B446EB" w:rsidP="00B446EB">
            <w:pPr>
              <w:pStyle w:val="AONormal"/>
              <w:tabs>
                <w:tab w:val="left" w:leader="dot" w:pos="3758"/>
              </w:tabs>
              <w:spacing w:before="20" w:line="240" w:lineRule="auto"/>
              <w:rPr>
                <w:b/>
                <w:bCs/>
                <w:sz w:val="18"/>
                <w:szCs w:val="18"/>
              </w:rPr>
            </w:pPr>
            <w:r w:rsidRPr="00D2114F">
              <w:rPr>
                <w:b/>
                <w:bCs/>
                <w:sz w:val="18"/>
                <w:szCs w:val="18"/>
              </w:rPr>
              <w:t>Central Government Debt</w:t>
            </w:r>
            <w:r w:rsidRPr="00D2114F">
              <w:rPr>
                <w:bCs/>
                <w:sz w:val="18"/>
                <w:szCs w:val="18"/>
              </w:rPr>
              <w:tab/>
            </w:r>
          </w:p>
        </w:tc>
        <w:tc>
          <w:tcPr>
            <w:tcW w:w="654" w:type="pct"/>
            <w:noWrap/>
            <w:vAlign w:val="center"/>
            <w:hideMark/>
          </w:tcPr>
          <w:p w14:paraId="250F49ED" w14:textId="3B0612AB" w:rsidR="00B446EB" w:rsidRPr="00D2114F" w:rsidRDefault="00B446EB" w:rsidP="00B446EB">
            <w:pPr>
              <w:pStyle w:val="AONormal"/>
              <w:spacing w:before="20" w:line="240" w:lineRule="auto"/>
              <w:jc w:val="right"/>
              <w:rPr>
                <w:b/>
                <w:bCs/>
                <w:sz w:val="18"/>
                <w:szCs w:val="18"/>
              </w:rPr>
            </w:pPr>
            <w:r w:rsidRPr="00BD7005">
              <w:rPr>
                <w:rFonts w:eastAsia="Times New Roman"/>
                <w:b/>
                <w:bCs/>
                <w:color w:val="000000"/>
                <w:sz w:val="18"/>
                <w:szCs w:val="18"/>
                <w:lang w:eastAsia="ca-ES"/>
              </w:rPr>
              <w:t>1,</w:t>
            </w:r>
            <w:r w:rsidRPr="00D75435">
              <w:rPr>
                <w:rFonts w:eastAsia="Times New Roman"/>
                <w:b/>
                <w:bCs/>
                <w:sz w:val="18"/>
                <w:szCs w:val="18"/>
                <w:lang w:eastAsia="ca-ES"/>
              </w:rPr>
              <w:t>190.</w:t>
            </w:r>
            <w:r w:rsidRPr="00BD7005">
              <w:rPr>
                <w:rFonts w:eastAsia="Times New Roman"/>
                <w:b/>
                <w:bCs/>
                <w:color w:val="000000"/>
                <w:sz w:val="18"/>
                <w:szCs w:val="18"/>
                <w:lang w:eastAsia="ca-ES"/>
              </w:rPr>
              <w:t>4</w:t>
            </w:r>
          </w:p>
        </w:tc>
        <w:tc>
          <w:tcPr>
            <w:tcW w:w="655" w:type="pct"/>
            <w:noWrap/>
            <w:vAlign w:val="center"/>
            <w:hideMark/>
          </w:tcPr>
          <w:p w14:paraId="5693CB7C" w14:textId="70F5F19A" w:rsidR="00B446EB" w:rsidRPr="00D2114F" w:rsidRDefault="00B446EB" w:rsidP="00B446EB">
            <w:pPr>
              <w:pStyle w:val="AONormal"/>
              <w:spacing w:before="20" w:line="240" w:lineRule="auto"/>
              <w:jc w:val="right"/>
              <w:rPr>
                <w:b/>
                <w:bCs/>
                <w:sz w:val="18"/>
                <w:szCs w:val="18"/>
              </w:rPr>
            </w:pPr>
            <w:r w:rsidRPr="00BD7005">
              <w:rPr>
                <w:rFonts w:eastAsia="Times New Roman"/>
                <w:b/>
                <w:bCs/>
                <w:color w:val="000000"/>
                <w:sz w:val="18"/>
                <w:szCs w:val="18"/>
                <w:lang w:eastAsia="ca-ES"/>
              </w:rPr>
              <w:t>1,</w:t>
            </w:r>
            <w:r w:rsidRPr="00D75435">
              <w:rPr>
                <w:rFonts w:eastAsia="Times New Roman"/>
                <w:b/>
                <w:bCs/>
                <w:sz w:val="18"/>
                <w:szCs w:val="18"/>
                <w:lang w:eastAsia="ca-ES"/>
              </w:rPr>
              <w:t>189.</w:t>
            </w:r>
            <w:r w:rsidRPr="00BD7005">
              <w:rPr>
                <w:rFonts w:eastAsia="Times New Roman"/>
                <w:b/>
                <w:bCs/>
                <w:color w:val="000000"/>
                <w:sz w:val="18"/>
                <w:szCs w:val="18"/>
                <w:lang w:eastAsia="ca-ES"/>
              </w:rPr>
              <w:t>2</w:t>
            </w:r>
          </w:p>
        </w:tc>
        <w:tc>
          <w:tcPr>
            <w:tcW w:w="654" w:type="pct"/>
            <w:noWrap/>
            <w:vAlign w:val="center"/>
            <w:hideMark/>
          </w:tcPr>
          <w:p w14:paraId="7EF22B56" w14:textId="6543FF84" w:rsidR="00B446EB" w:rsidRPr="00D2114F" w:rsidRDefault="00B446EB" w:rsidP="00B446EB">
            <w:pPr>
              <w:pStyle w:val="AONormal"/>
              <w:spacing w:before="20" w:line="240" w:lineRule="auto"/>
              <w:jc w:val="right"/>
              <w:rPr>
                <w:b/>
                <w:bCs/>
                <w:sz w:val="18"/>
                <w:szCs w:val="18"/>
              </w:rPr>
            </w:pPr>
            <w:r w:rsidRPr="00BD7005">
              <w:rPr>
                <w:rFonts w:eastAsia="Times New Roman"/>
                <w:b/>
                <w:bCs/>
                <w:color w:val="000000"/>
                <w:sz w:val="18"/>
                <w:szCs w:val="18"/>
                <w:lang w:eastAsia="ca-ES"/>
              </w:rPr>
              <w:t>1,</w:t>
            </w:r>
            <w:r w:rsidRPr="00D75435">
              <w:rPr>
                <w:rFonts w:eastAsia="Times New Roman"/>
                <w:b/>
                <w:bCs/>
                <w:sz w:val="18"/>
                <w:szCs w:val="18"/>
                <w:lang w:eastAsia="ca-ES"/>
              </w:rPr>
              <w:t>188.</w:t>
            </w:r>
            <w:r w:rsidRPr="00BD7005">
              <w:rPr>
                <w:rFonts w:eastAsia="Times New Roman"/>
                <w:b/>
                <w:bCs/>
                <w:color w:val="000000"/>
                <w:sz w:val="18"/>
                <w:szCs w:val="18"/>
                <w:lang w:eastAsia="ca-ES"/>
              </w:rPr>
              <w:t>1</w:t>
            </w:r>
          </w:p>
        </w:tc>
        <w:tc>
          <w:tcPr>
            <w:tcW w:w="655" w:type="pct"/>
            <w:noWrap/>
            <w:vAlign w:val="center"/>
            <w:hideMark/>
          </w:tcPr>
          <w:p w14:paraId="2B757389" w14:textId="465AFCDB" w:rsidR="00B446EB" w:rsidRPr="00D2114F" w:rsidRDefault="00B446EB" w:rsidP="00B446EB">
            <w:pPr>
              <w:pStyle w:val="AONormal"/>
              <w:spacing w:before="20" w:line="240" w:lineRule="auto"/>
              <w:jc w:val="right"/>
              <w:rPr>
                <w:b/>
                <w:bCs/>
                <w:sz w:val="18"/>
                <w:szCs w:val="18"/>
              </w:rPr>
            </w:pPr>
            <w:r w:rsidRPr="00BD7005">
              <w:rPr>
                <w:rFonts w:eastAsia="Times New Roman"/>
                <w:b/>
                <w:bCs/>
                <w:color w:val="000000"/>
                <w:sz w:val="18"/>
                <w:szCs w:val="18"/>
                <w:lang w:eastAsia="ca-ES"/>
              </w:rPr>
              <w:t>1,</w:t>
            </w:r>
            <w:r w:rsidRPr="00D75435">
              <w:rPr>
                <w:rFonts w:eastAsia="Times New Roman"/>
                <w:b/>
                <w:bCs/>
                <w:sz w:val="18"/>
                <w:szCs w:val="18"/>
                <w:lang w:eastAsia="ca-ES"/>
              </w:rPr>
              <w:t>170.</w:t>
            </w:r>
            <w:r w:rsidRPr="00BD7005">
              <w:rPr>
                <w:rFonts w:eastAsia="Times New Roman"/>
                <w:b/>
                <w:bCs/>
                <w:color w:val="000000"/>
                <w:sz w:val="18"/>
                <w:szCs w:val="18"/>
                <w:lang w:eastAsia="ca-ES"/>
              </w:rPr>
              <w:t>6</w:t>
            </w:r>
          </w:p>
        </w:tc>
      </w:tr>
      <w:tr w:rsidR="00B446EB" w:rsidRPr="00D2114F" w14:paraId="4FA882EE" w14:textId="77777777" w:rsidTr="00377B61">
        <w:tc>
          <w:tcPr>
            <w:tcW w:w="2382" w:type="pct"/>
            <w:noWrap/>
            <w:vAlign w:val="bottom"/>
            <w:hideMark/>
          </w:tcPr>
          <w:p w14:paraId="0AB7D225" w14:textId="77777777" w:rsidR="00B446EB" w:rsidRPr="00D2114F" w:rsidRDefault="00B446EB" w:rsidP="00B446EB">
            <w:pPr>
              <w:pStyle w:val="AONormal"/>
              <w:tabs>
                <w:tab w:val="left" w:leader="dot" w:pos="3758"/>
              </w:tabs>
              <w:spacing w:before="20" w:line="240" w:lineRule="auto"/>
              <w:ind w:left="144"/>
              <w:rPr>
                <w:sz w:val="18"/>
                <w:szCs w:val="18"/>
              </w:rPr>
            </w:pPr>
            <w:r w:rsidRPr="00D2114F">
              <w:rPr>
                <w:sz w:val="18"/>
                <w:szCs w:val="18"/>
              </w:rPr>
              <w:t>Long-term debt</w:t>
            </w:r>
            <w:r w:rsidRPr="00D2114F">
              <w:rPr>
                <w:sz w:val="18"/>
                <w:szCs w:val="18"/>
              </w:rPr>
              <w:tab/>
            </w:r>
          </w:p>
        </w:tc>
        <w:tc>
          <w:tcPr>
            <w:tcW w:w="654" w:type="pct"/>
            <w:noWrap/>
            <w:vAlign w:val="center"/>
            <w:hideMark/>
          </w:tcPr>
          <w:p w14:paraId="49057F7A" w14:textId="2F0CDBAD" w:rsidR="00B446EB" w:rsidRPr="00D2114F" w:rsidRDefault="00B446EB" w:rsidP="00B446EB">
            <w:pPr>
              <w:pStyle w:val="AONormal"/>
              <w:spacing w:before="20" w:line="240" w:lineRule="auto"/>
              <w:jc w:val="right"/>
              <w:rPr>
                <w:sz w:val="18"/>
                <w:szCs w:val="18"/>
              </w:rPr>
            </w:pPr>
            <w:r w:rsidRPr="00DA4440">
              <w:rPr>
                <w:rFonts w:eastAsia="Times New Roman"/>
                <w:sz w:val="18"/>
                <w:szCs w:val="18"/>
                <w:lang w:eastAsia="ca-ES"/>
              </w:rPr>
              <w:t>1</w:t>
            </w:r>
            <w:r w:rsidRPr="00DA4440">
              <w:rPr>
                <w:rFonts w:eastAsia="Times New Roman"/>
                <w:color w:val="000000"/>
                <w:sz w:val="18"/>
                <w:szCs w:val="18"/>
                <w:lang w:eastAsia="ca-ES"/>
              </w:rPr>
              <w:t>,</w:t>
            </w:r>
            <w:r w:rsidRPr="00DA4440">
              <w:rPr>
                <w:rFonts w:eastAsia="Times New Roman"/>
                <w:sz w:val="18"/>
                <w:szCs w:val="18"/>
                <w:lang w:eastAsia="ca-ES"/>
              </w:rPr>
              <w:t>190.</w:t>
            </w:r>
            <w:r w:rsidRPr="00DA4440">
              <w:rPr>
                <w:rFonts w:eastAsia="Times New Roman"/>
                <w:color w:val="000000"/>
                <w:sz w:val="18"/>
                <w:szCs w:val="18"/>
                <w:lang w:eastAsia="ca-ES"/>
              </w:rPr>
              <w:t>4</w:t>
            </w:r>
          </w:p>
        </w:tc>
        <w:tc>
          <w:tcPr>
            <w:tcW w:w="655" w:type="pct"/>
            <w:noWrap/>
            <w:vAlign w:val="center"/>
            <w:hideMark/>
          </w:tcPr>
          <w:p w14:paraId="72F84156" w14:textId="0D009745" w:rsidR="00B446EB" w:rsidRPr="00D2114F" w:rsidRDefault="00B446EB" w:rsidP="00B446EB">
            <w:pPr>
              <w:pStyle w:val="AONormal"/>
              <w:spacing w:before="20" w:line="240" w:lineRule="auto"/>
              <w:jc w:val="right"/>
              <w:rPr>
                <w:sz w:val="18"/>
                <w:szCs w:val="18"/>
              </w:rPr>
            </w:pPr>
            <w:r w:rsidRPr="00B67CE8">
              <w:rPr>
                <w:sz w:val="18"/>
              </w:rPr>
              <w:t>1</w:t>
            </w:r>
            <w:r w:rsidRPr="00DA4440">
              <w:rPr>
                <w:rFonts w:eastAsia="Times New Roman"/>
                <w:color w:val="000000"/>
                <w:sz w:val="18"/>
                <w:szCs w:val="18"/>
                <w:lang w:eastAsia="ca-ES"/>
              </w:rPr>
              <w:t>,</w:t>
            </w:r>
            <w:r w:rsidRPr="00DA4440">
              <w:rPr>
                <w:rFonts w:eastAsia="Times New Roman"/>
                <w:sz w:val="18"/>
                <w:szCs w:val="18"/>
                <w:lang w:eastAsia="ca-ES"/>
              </w:rPr>
              <w:t>189.</w:t>
            </w:r>
            <w:r w:rsidRPr="00DA4440">
              <w:rPr>
                <w:rFonts w:eastAsia="Times New Roman"/>
                <w:color w:val="000000"/>
                <w:sz w:val="18"/>
                <w:szCs w:val="18"/>
                <w:lang w:eastAsia="ca-ES"/>
              </w:rPr>
              <w:t>2</w:t>
            </w:r>
          </w:p>
        </w:tc>
        <w:tc>
          <w:tcPr>
            <w:tcW w:w="654" w:type="pct"/>
            <w:noWrap/>
            <w:vAlign w:val="center"/>
            <w:hideMark/>
          </w:tcPr>
          <w:p w14:paraId="38EF6E2A" w14:textId="2B1920BD" w:rsidR="00B446EB" w:rsidRPr="00D2114F" w:rsidRDefault="00B446EB" w:rsidP="00B446EB">
            <w:pPr>
              <w:pStyle w:val="AONormal"/>
              <w:spacing w:before="20" w:line="240" w:lineRule="auto"/>
              <w:jc w:val="right"/>
              <w:rPr>
                <w:sz w:val="18"/>
                <w:szCs w:val="18"/>
              </w:rPr>
            </w:pPr>
            <w:r w:rsidRPr="00DA4440">
              <w:rPr>
                <w:rFonts w:eastAsia="Times New Roman"/>
                <w:sz w:val="18"/>
                <w:szCs w:val="18"/>
                <w:lang w:eastAsia="ca-ES"/>
              </w:rPr>
              <w:t>1</w:t>
            </w:r>
            <w:r w:rsidRPr="00DA4440">
              <w:rPr>
                <w:rFonts w:eastAsia="Times New Roman"/>
                <w:color w:val="000000"/>
                <w:sz w:val="18"/>
                <w:szCs w:val="18"/>
                <w:lang w:eastAsia="ca-ES"/>
              </w:rPr>
              <w:t>,</w:t>
            </w:r>
            <w:r w:rsidRPr="00DA4440">
              <w:rPr>
                <w:rFonts w:eastAsia="Times New Roman"/>
                <w:sz w:val="18"/>
                <w:szCs w:val="18"/>
                <w:lang w:eastAsia="ca-ES"/>
              </w:rPr>
              <w:t>188.</w:t>
            </w:r>
            <w:r w:rsidRPr="00DA4440">
              <w:rPr>
                <w:rFonts w:eastAsia="Times New Roman"/>
                <w:color w:val="000000"/>
                <w:sz w:val="18"/>
                <w:szCs w:val="18"/>
                <w:lang w:eastAsia="ca-ES"/>
              </w:rPr>
              <w:t>1</w:t>
            </w:r>
          </w:p>
        </w:tc>
        <w:tc>
          <w:tcPr>
            <w:tcW w:w="655" w:type="pct"/>
            <w:noWrap/>
            <w:vAlign w:val="center"/>
            <w:hideMark/>
          </w:tcPr>
          <w:p w14:paraId="546206B7" w14:textId="589B204F" w:rsidR="00B446EB" w:rsidRPr="00D2114F" w:rsidRDefault="00B446EB" w:rsidP="00B446EB">
            <w:pPr>
              <w:pStyle w:val="AONormal"/>
              <w:spacing w:before="20" w:line="240" w:lineRule="auto"/>
              <w:jc w:val="right"/>
              <w:rPr>
                <w:sz w:val="18"/>
                <w:szCs w:val="18"/>
              </w:rPr>
            </w:pPr>
            <w:r w:rsidRPr="00B67CE8">
              <w:rPr>
                <w:sz w:val="18"/>
              </w:rPr>
              <w:t>1</w:t>
            </w:r>
            <w:r w:rsidRPr="00DA4440">
              <w:rPr>
                <w:rFonts w:eastAsia="Times New Roman"/>
                <w:color w:val="000000"/>
                <w:sz w:val="18"/>
                <w:szCs w:val="18"/>
                <w:lang w:eastAsia="ca-ES"/>
              </w:rPr>
              <w:t>,</w:t>
            </w:r>
            <w:r w:rsidRPr="00DA4440">
              <w:rPr>
                <w:rFonts w:eastAsia="Times New Roman"/>
                <w:sz w:val="18"/>
                <w:szCs w:val="18"/>
                <w:lang w:eastAsia="ca-ES"/>
              </w:rPr>
              <w:t>170.</w:t>
            </w:r>
            <w:r w:rsidRPr="00DA4440">
              <w:rPr>
                <w:rFonts w:eastAsia="Times New Roman"/>
                <w:color w:val="000000"/>
                <w:sz w:val="18"/>
                <w:szCs w:val="18"/>
                <w:lang w:eastAsia="ca-ES"/>
              </w:rPr>
              <w:t>6</w:t>
            </w:r>
          </w:p>
        </w:tc>
      </w:tr>
      <w:tr w:rsidR="00B446EB" w:rsidRPr="00D2114F" w14:paraId="5931625F" w14:textId="77777777" w:rsidTr="00377B61">
        <w:tc>
          <w:tcPr>
            <w:tcW w:w="2382" w:type="pct"/>
            <w:noWrap/>
            <w:vAlign w:val="bottom"/>
            <w:hideMark/>
          </w:tcPr>
          <w:p w14:paraId="0EB3C63F" w14:textId="77777777" w:rsidR="00B446EB" w:rsidRPr="00D2114F" w:rsidRDefault="00B446EB" w:rsidP="00B446EB">
            <w:pPr>
              <w:pStyle w:val="AONormal"/>
              <w:tabs>
                <w:tab w:val="left" w:leader="dot" w:pos="3758"/>
              </w:tabs>
              <w:spacing w:before="20" w:line="240" w:lineRule="auto"/>
              <w:ind w:left="360"/>
              <w:rPr>
                <w:i/>
                <w:sz w:val="18"/>
                <w:szCs w:val="18"/>
              </w:rPr>
            </w:pPr>
            <w:r w:rsidRPr="00D2114F">
              <w:rPr>
                <w:i/>
                <w:sz w:val="18"/>
                <w:szCs w:val="18"/>
              </w:rPr>
              <w:t>LT debt (bank)</w:t>
            </w:r>
            <w:r w:rsidRPr="00D2114F">
              <w:rPr>
                <w:i/>
                <w:sz w:val="18"/>
                <w:szCs w:val="18"/>
              </w:rPr>
              <w:tab/>
            </w:r>
          </w:p>
        </w:tc>
        <w:tc>
          <w:tcPr>
            <w:tcW w:w="654" w:type="pct"/>
            <w:noWrap/>
            <w:vAlign w:val="center"/>
            <w:hideMark/>
          </w:tcPr>
          <w:p w14:paraId="21C913F0" w14:textId="181DF35B" w:rsidR="00B446EB" w:rsidRPr="00D2114F" w:rsidRDefault="00B446EB" w:rsidP="00B446EB">
            <w:pPr>
              <w:pStyle w:val="AONormal"/>
              <w:spacing w:before="20" w:line="240" w:lineRule="auto"/>
              <w:jc w:val="right"/>
              <w:rPr>
                <w:sz w:val="18"/>
                <w:szCs w:val="18"/>
              </w:rPr>
            </w:pPr>
            <w:r w:rsidRPr="00DA4440">
              <w:rPr>
                <w:rFonts w:eastAsia="Times New Roman"/>
                <w:color w:val="000000"/>
                <w:sz w:val="18"/>
                <w:szCs w:val="18"/>
                <w:lang w:eastAsia="ca-ES"/>
              </w:rPr>
              <w:t>15</w:t>
            </w:r>
            <w:r w:rsidRPr="00DA4440">
              <w:rPr>
                <w:rFonts w:eastAsia="Times New Roman"/>
                <w:sz w:val="18"/>
                <w:szCs w:val="18"/>
                <w:lang w:eastAsia="ca-ES"/>
              </w:rPr>
              <w:t>.</w:t>
            </w:r>
            <w:r w:rsidRPr="00DA4440">
              <w:rPr>
                <w:rFonts w:eastAsia="Times New Roman"/>
                <w:color w:val="000000"/>
                <w:sz w:val="18"/>
                <w:szCs w:val="18"/>
                <w:lang w:eastAsia="ca-ES"/>
              </w:rPr>
              <w:t>4</w:t>
            </w:r>
          </w:p>
        </w:tc>
        <w:tc>
          <w:tcPr>
            <w:tcW w:w="655" w:type="pct"/>
            <w:noWrap/>
            <w:vAlign w:val="center"/>
            <w:hideMark/>
          </w:tcPr>
          <w:p w14:paraId="3A0EA8BE" w14:textId="376C8AE8" w:rsidR="00B446EB" w:rsidRPr="00D2114F" w:rsidRDefault="00B446EB" w:rsidP="00B446EB">
            <w:pPr>
              <w:pStyle w:val="AONormal"/>
              <w:spacing w:before="20" w:line="240" w:lineRule="auto"/>
              <w:jc w:val="right"/>
              <w:rPr>
                <w:sz w:val="18"/>
                <w:szCs w:val="18"/>
              </w:rPr>
            </w:pPr>
            <w:r w:rsidRPr="00DA4440">
              <w:rPr>
                <w:rFonts w:eastAsia="Times New Roman"/>
                <w:color w:val="000000"/>
                <w:sz w:val="18"/>
                <w:szCs w:val="18"/>
                <w:lang w:eastAsia="ca-ES"/>
              </w:rPr>
              <w:t>14</w:t>
            </w:r>
            <w:r w:rsidRPr="00DA4440">
              <w:rPr>
                <w:rFonts w:eastAsia="Times New Roman"/>
                <w:sz w:val="18"/>
                <w:szCs w:val="18"/>
                <w:lang w:eastAsia="ca-ES"/>
              </w:rPr>
              <w:t>.</w:t>
            </w:r>
            <w:r w:rsidRPr="00DA4440">
              <w:rPr>
                <w:rFonts w:eastAsia="Times New Roman"/>
                <w:color w:val="000000"/>
                <w:sz w:val="18"/>
                <w:szCs w:val="18"/>
                <w:lang w:eastAsia="ca-ES"/>
              </w:rPr>
              <w:t>2</w:t>
            </w:r>
          </w:p>
        </w:tc>
        <w:tc>
          <w:tcPr>
            <w:tcW w:w="654" w:type="pct"/>
            <w:noWrap/>
            <w:vAlign w:val="center"/>
            <w:hideMark/>
          </w:tcPr>
          <w:p w14:paraId="5F6C5098" w14:textId="25B05C2E" w:rsidR="00B446EB" w:rsidRPr="00D2114F" w:rsidRDefault="00B446EB" w:rsidP="00B446EB">
            <w:pPr>
              <w:pStyle w:val="AONormal"/>
              <w:spacing w:before="20" w:line="240" w:lineRule="auto"/>
              <w:jc w:val="right"/>
              <w:rPr>
                <w:sz w:val="18"/>
                <w:szCs w:val="18"/>
              </w:rPr>
            </w:pPr>
            <w:r w:rsidRPr="00DA4440">
              <w:rPr>
                <w:rFonts w:eastAsia="Times New Roman"/>
                <w:color w:val="000000"/>
                <w:sz w:val="18"/>
                <w:szCs w:val="18"/>
                <w:lang w:eastAsia="ca-ES"/>
              </w:rPr>
              <w:t>13</w:t>
            </w:r>
            <w:r w:rsidRPr="00DA4440">
              <w:rPr>
                <w:rFonts w:eastAsia="Times New Roman"/>
                <w:sz w:val="18"/>
                <w:szCs w:val="18"/>
                <w:lang w:eastAsia="ca-ES"/>
              </w:rPr>
              <w:t>.</w:t>
            </w:r>
            <w:r w:rsidRPr="00DA4440">
              <w:rPr>
                <w:rFonts w:eastAsia="Times New Roman"/>
                <w:color w:val="000000"/>
                <w:sz w:val="18"/>
                <w:szCs w:val="18"/>
                <w:lang w:eastAsia="ca-ES"/>
              </w:rPr>
              <w:t>1</w:t>
            </w:r>
          </w:p>
        </w:tc>
        <w:tc>
          <w:tcPr>
            <w:tcW w:w="655" w:type="pct"/>
            <w:noWrap/>
            <w:vAlign w:val="center"/>
            <w:hideMark/>
          </w:tcPr>
          <w:p w14:paraId="595CD3AC" w14:textId="4E78F9CF" w:rsidR="00B446EB" w:rsidRPr="00D2114F" w:rsidRDefault="00B446EB" w:rsidP="00B446EB">
            <w:pPr>
              <w:pStyle w:val="AONormal"/>
              <w:spacing w:before="20" w:line="240" w:lineRule="auto"/>
              <w:jc w:val="right"/>
              <w:rPr>
                <w:sz w:val="18"/>
                <w:szCs w:val="18"/>
              </w:rPr>
            </w:pPr>
            <w:r w:rsidRPr="00DA4440">
              <w:rPr>
                <w:rFonts w:eastAsia="Times New Roman"/>
                <w:color w:val="000000"/>
                <w:sz w:val="18"/>
                <w:szCs w:val="18"/>
                <w:lang w:eastAsia="ca-ES"/>
              </w:rPr>
              <w:t>12</w:t>
            </w:r>
            <w:r w:rsidRPr="00DA4440">
              <w:rPr>
                <w:rFonts w:eastAsia="Times New Roman"/>
                <w:sz w:val="18"/>
                <w:szCs w:val="18"/>
                <w:lang w:eastAsia="ca-ES"/>
              </w:rPr>
              <w:t>.</w:t>
            </w:r>
            <w:r w:rsidRPr="00DA4440">
              <w:rPr>
                <w:rFonts w:eastAsia="Times New Roman"/>
                <w:color w:val="000000"/>
                <w:sz w:val="18"/>
                <w:szCs w:val="18"/>
                <w:lang w:eastAsia="ca-ES"/>
              </w:rPr>
              <w:t>0</w:t>
            </w:r>
          </w:p>
        </w:tc>
      </w:tr>
      <w:tr w:rsidR="00B446EB" w:rsidRPr="00D2114F" w14:paraId="2DF86730" w14:textId="77777777" w:rsidTr="00377B61">
        <w:tc>
          <w:tcPr>
            <w:tcW w:w="2382" w:type="pct"/>
            <w:noWrap/>
            <w:vAlign w:val="bottom"/>
            <w:hideMark/>
          </w:tcPr>
          <w:p w14:paraId="5697BE23" w14:textId="77777777" w:rsidR="00B446EB" w:rsidRPr="00D2114F" w:rsidRDefault="00B446EB" w:rsidP="00B446EB">
            <w:pPr>
              <w:pStyle w:val="AONormal"/>
              <w:tabs>
                <w:tab w:val="left" w:leader="dot" w:pos="3758"/>
              </w:tabs>
              <w:spacing w:before="20" w:line="240" w:lineRule="auto"/>
              <w:ind w:left="360"/>
              <w:rPr>
                <w:i/>
                <w:sz w:val="18"/>
                <w:szCs w:val="18"/>
              </w:rPr>
            </w:pPr>
            <w:r w:rsidRPr="00D2114F">
              <w:rPr>
                <w:i/>
                <w:sz w:val="18"/>
                <w:szCs w:val="18"/>
              </w:rPr>
              <w:t xml:space="preserve">LT debt (treasuries) </w:t>
            </w:r>
            <w:r w:rsidRPr="00D2114F">
              <w:rPr>
                <w:i/>
                <w:sz w:val="18"/>
                <w:szCs w:val="18"/>
              </w:rPr>
              <w:tab/>
            </w:r>
          </w:p>
        </w:tc>
        <w:tc>
          <w:tcPr>
            <w:tcW w:w="654" w:type="pct"/>
            <w:noWrap/>
            <w:vAlign w:val="center"/>
            <w:hideMark/>
          </w:tcPr>
          <w:p w14:paraId="16662693" w14:textId="315050A6" w:rsidR="00B446EB" w:rsidRPr="00D2114F" w:rsidRDefault="00B446EB" w:rsidP="00B446EB">
            <w:pPr>
              <w:pStyle w:val="AONormal"/>
              <w:spacing w:before="20" w:line="240" w:lineRule="auto"/>
              <w:jc w:val="right"/>
              <w:rPr>
                <w:sz w:val="18"/>
                <w:szCs w:val="18"/>
              </w:rPr>
            </w:pPr>
            <w:r w:rsidRPr="00DA4440">
              <w:rPr>
                <w:rFonts w:eastAsia="Times New Roman"/>
                <w:sz w:val="18"/>
                <w:szCs w:val="18"/>
                <w:lang w:eastAsia="ca-ES"/>
              </w:rPr>
              <w:t>1</w:t>
            </w:r>
            <w:r w:rsidRPr="00DA4440">
              <w:rPr>
                <w:rFonts w:eastAsia="Times New Roman"/>
                <w:color w:val="000000"/>
                <w:sz w:val="18"/>
                <w:szCs w:val="18"/>
                <w:lang w:eastAsia="ca-ES"/>
              </w:rPr>
              <w:t>,</w:t>
            </w:r>
            <w:r w:rsidRPr="00DA4440">
              <w:rPr>
                <w:rFonts w:eastAsia="Times New Roman"/>
                <w:sz w:val="18"/>
                <w:szCs w:val="18"/>
                <w:lang w:eastAsia="ca-ES"/>
              </w:rPr>
              <w:t>175.</w:t>
            </w:r>
            <w:r w:rsidRPr="00DA4440">
              <w:rPr>
                <w:rFonts w:eastAsia="Times New Roman"/>
                <w:color w:val="000000"/>
                <w:sz w:val="18"/>
                <w:szCs w:val="18"/>
                <w:lang w:eastAsia="ca-ES"/>
              </w:rPr>
              <w:t>0</w:t>
            </w:r>
          </w:p>
        </w:tc>
        <w:tc>
          <w:tcPr>
            <w:tcW w:w="655" w:type="pct"/>
            <w:noWrap/>
            <w:vAlign w:val="center"/>
            <w:hideMark/>
          </w:tcPr>
          <w:p w14:paraId="67E2916B" w14:textId="4533F718" w:rsidR="00B446EB" w:rsidRPr="00D2114F" w:rsidRDefault="00B446EB" w:rsidP="00B446EB">
            <w:pPr>
              <w:pStyle w:val="AONormal"/>
              <w:spacing w:before="20" w:line="240" w:lineRule="auto"/>
              <w:jc w:val="right"/>
              <w:rPr>
                <w:sz w:val="18"/>
                <w:szCs w:val="18"/>
              </w:rPr>
            </w:pPr>
            <w:r w:rsidRPr="00DA4440">
              <w:rPr>
                <w:rFonts w:eastAsia="Times New Roman"/>
                <w:sz w:val="18"/>
                <w:szCs w:val="18"/>
                <w:lang w:eastAsia="ca-ES"/>
              </w:rPr>
              <w:t>1</w:t>
            </w:r>
            <w:r w:rsidRPr="00DA4440">
              <w:rPr>
                <w:rFonts w:eastAsia="Times New Roman"/>
                <w:color w:val="000000"/>
                <w:sz w:val="18"/>
                <w:szCs w:val="18"/>
                <w:lang w:eastAsia="ca-ES"/>
              </w:rPr>
              <w:t>,</w:t>
            </w:r>
            <w:r w:rsidRPr="0081770C">
              <w:rPr>
                <w:rFonts w:eastAsia="Times New Roman"/>
                <w:sz w:val="18"/>
                <w:szCs w:val="18"/>
                <w:lang w:eastAsia="ca-ES"/>
              </w:rPr>
              <w:t>175.</w:t>
            </w:r>
            <w:r w:rsidRPr="00DA4440">
              <w:rPr>
                <w:rFonts w:eastAsia="Times New Roman"/>
                <w:color w:val="000000"/>
                <w:sz w:val="18"/>
                <w:szCs w:val="18"/>
                <w:lang w:eastAsia="ca-ES"/>
              </w:rPr>
              <w:t>0</w:t>
            </w:r>
          </w:p>
        </w:tc>
        <w:tc>
          <w:tcPr>
            <w:tcW w:w="654" w:type="pct"/>
            <w:noWrap/>
            <w:vAlign w:val="center"/>
            <w:hideMark/>
          </w:tcPr>
          <w:p w14:paraId="79F1A2AA" w14:textId="5F1282E5" w:rsidR="00B446EB" w:rsidRPr="00D2114F" w:rsidRDefault="00B446EB" w:rsidP="00B446EB">
            <w:pPr>
              <w:pStyle w:val="AONormal"/>
              <w:spacing w:before="20" w:line="240" w:lineRule="auto"/>
              <w:jc w:val="right"/>
              <w:rPr>
                <w:sz w:val="18"/>
                <w:szCs w:val="18"/>
              </w:rPr>
            </w:pPr>
            <w:r w:rsidRPr="0081770C">
              <w:rPr>
                <w:rFonts w:eastAsia="Times New Roman"/>
                <w:sz w:val="18"/>
                <w:szCs w:val="18"/>
                <w:lang w:eastAsia="ca-ES"/>
              </w:rPr>
              <w:t>1</w:t>
            </w:r>
            <w:r w:rsidRPr="00DA4440">
              <w:rPr>
                <w:rFonts w:eastAsia="Times New Roman"/>
                <w:color w:val="000000"/>
                <w:sz w:val="18"/>
                <w:szCs w:val="18"/>
                <w:lang w:eastAsia="ca-ES"/>
              </w:rPr>
              <w:t>,</w:t>
            </w:r>
            <w:r w:rsidRPr="0081770C">
              <w:rPr>
                <w:rFonts w:eastAsia="Times New Roman"/>
                <w:sz w:val="18"/>
                <w:szCs w:val="18"/>
                <w:lang w:eastAsia="ca-ES"/>
              </w:rPr>
              <w:t>175.</w:t>
            </w:r>
            <w:r w:rsidRPr="00DA4440">
              <w:rPr>
                <w:rFonts w:eastAsia="Times New Roman"/>
                <w:color w:val="000000"/>
                <w:sz w:val="18"/>
                <w:szCs w:val="18"/>
                <w:lang w:eastAsia="ca-ES"/>
              </w:rPr>
              <w:t>0</w:t>
            </w:r>
          </w:p>
        </w:tc>
        <w:tc>
          <w:tcPr>
            <w:tcW w:w="655" w:type="pct"/>
            <w:noWrap/>
            <w:vAlign w:val="center"/>
            <w:hideMark/>
          </w:tcPr>
          <w:p w14:paraId="45FA4A12" w14:textId="48C43933" w:rsidR="00B446EB" w:rsidRPr="00D2114F" w:rsidRDefault="00B446EB" w:rsidP="00B446EB">
            <w:pPr>
              <w:pStyle w:val="AONormal"/>
              <w:spacing w:before="20" w:line="240" w:lineRule="auto"/>
              <w:jc w:val="right"/>
              <w:rPr>
                <w:sz w:val="18"/>
                <w:szCs w:val="18"/>
              </w:rPr>
            </w:pPr>
            <w:r w:rsidRPr="0081770C">
              <w:rPr>
                <w:rFonts w:eastAsia="Times New Roman"/>
                <w:sz w:val="18"/>
                <w:szCs w:val="18"/>
                <w:lang w:eastAsia="ca-ES"/>
              </w:rPr>
              <w:t>1</w:t>
            </w:r>
            <w:r w:rsidRPr="00DA4440">
              <w:rPr>
                <w:rFonts w:eastAsia="Times New Roman"/>
                <w:color w:val="000000"/>
                <w:sz w:val="18"/>
                <w:szCs w:val="18"/>
                <w:lang w:eastAsia="ca-ES"/>
              </w:rPr>
              <w:t>,</w:t>
            </w:r>
            <w:r w:rsidRPr="0081770C">
              <w:rPr>
                <w:rFonts w:eastAsia="Times New Roman"/>
                <w:sz w:val="18"/>
                <w:szCs w:val="18"/>
                <w:lang w:eastAsia="ca-ES"/>
              </w:rPr>
              <w:t>158.</w:t>
            </w:r>
            <w:r w:rsidRPr="00DA4440">
              <w:rPr>
                <w:rFonts w:eastAsia="Times New Roman"/>
                <w:color w:val="000000"/>
                <w:sz w:val="18"/>
                <w:szCs w:val="18"/>
                <w:lang w:eastAsia="ca-ES"/>
              </w:rPr>
              <w:t>6</w:t>
            </w:r>
          </w:p>
        </w:tc>
      </w:tr>
      <w:tr w:rsidR="00B446EB" w:rsidRPr="00D2114F" w14:paraId="7F6190E3" w14:textId="77777777" w:rsidTr="00377B61">
        <w:tc>
          <w:tcPr>
            <w:tcW w:w="2382" w:type="pct"/>
            <w:noWrap/>
            <w:vAlign w:val="bottom"/>
            <w:hideMark/>
          </w:tcPr>
          <w:p w14:paraId="2D9B5D54" w14:textId="77777777" w:rsidR="00B446EB" w:rsidRPr="00D2114F" w:rsidRDefault="00B446EB" w:rsidP="00B446EB">
            <w:pPr>
              <w:pStyle w:val="AONormal"/>
              <w:tabs>
                <w:tab w:val="left" w:leader="dot" w:pos="3758"/>
              </w:tabs>
              <w:spacing w:before="20" w:line="240" w:lineRule="auto"/>
              <w:ind w:left="144"/>
              <w:rPr>
                <w:sz w:val="18"/>
                <w:szCs w:val="18"/>
              </w:rPr>
            </w:pPr>
            <w:r w:rsidRPr="00D2114F">
              <w:rPr>
                <w:sz w:val="18"/>
                <w:szCs w:val="18"/>
              </w:rPr>
              <w:t>Short-term debt</w:t>
            </w:r>
            <w:r w:rsidRPr="00D2114F">
              <w:rPr>
                <w:sz w:val="18"/>
                <w:szCs w:val="18"/>
              </w:rPr>
              <w:tab/>
            </w:r>
          </w:p>
        </w:tc>
        <w:tc>
          <w:tcPr>
            <w:tcW w:w="654" w:type="pct"/>
            <w:noWrap/>
            <w:vAlign w:val="center"/>
            <w:hideMark/>
          </w:tcPr>
          <w:p w14:paraId="3C581E88" w14:textId="0360AF15" w:rsidR="00B446EB" w:rsidRPr="00D2114F" w:rsidRDefault="00B446EB" w:rsidP="00B446EB">
            <w:pPr>
              <w:pStyle w:val="AONormal"/>
              <w:spacing w:before="20" w:line="240" w:lineRule="auto"/>
              <w:jc w:val="right"/>
              <w:rPr>
                <w:sz w:val="18"/>
                <w:szCs w:val="18"/>
              </w:rPr>
            </w:pPr>
            <w:r w:rsidRPr="00DA4440">
              <w:rPr>
                <w:rFonts w:eastAsia="Times New Roman"/>
                <w:color w:val="000000"/>
                <w:sz w:val="18"/>
                <w:szCs w:val="18"/>
                <w:lang w:eastAsia="ca-ES"/>
              </w:rPr>
              <w:t>0</w:t>
            </w:r>
            <w:r w:rsidRPr="0081770C">
              <w:rPr>
                <w:rFonts w:eastAsia="Times New Roman"/>
                <w:sz w:val="18"/>
                <w:szCs w:val="18"/>
                <w:lang w:eastAsia="ca-ES"/>
              </w:rPr>
              <w:t>.</w:t>
            </w:r>
            <w:r w:rsidRPr="00DA4440">
              <w:rPr>
                <w:rFonts w:eastAsia="Times New Roman"/>
                <w:color w:val="000000"/>
                <w:sz w:val="18"/>
                <w:szCs w:val="18"/>
                <w:lang w:eastAsia="ca-ES"/>
              </w:rPr>
              <w:t>0</w:t>
            </w:r>
          </w:p>
        </w:tc>
        <w:tc>
          <w:tcPr>
            <w:tcW w:w="655" w:type="pct"/>
            <w:noWrap/>
            <w:vAlign w:val="center"/>
            <w:hideMark/>
          </w:tcPr>
          <w:p w14:paraId="1B981808" w14:textId="64500C07" w:rsidR="00B446EB" w:rsidRPr="00D2114F" w:rsidRDefault="00B446EB" w:rsidP="00B446EB">
            <w:pPr>
              <w:pStyle w:val="AONormal"/>
              <w:spacing w:before="20" w:line="240" w:lineRule="auto"/>
              <w:jc w:val="right"/>
              <w:rPr>
                <w:sz w:val="18"/>
                <w:szCs w:val="18"/>
              </w:rPr>
            </w:pPr>
            <w:r w:rsidRPr="00DA4440">
              <w:rPr>
                <w:rFonts w:eastAsia="Times New Roman"/>
                <w:color w:val="000000"/>
                <w:sz w:val="18"/>
                <w:szCs w:val="18"/>
                <w:lang w:eastAsia="ca-ES"/>
              </w:rPr>
              <w:t>0</w:t>
            </w:r>
            <w:r w:rsidRPr="0081770C">
              <w:rPr>
                <w:rFonts w:eastAsia="Times New Roman"/>
                <w:sz w:val="18"/>
                <w:szCs w:val="18"/>
                <w:lang w:eastAsia="ca-ES"/>
              </w:rPr>
              <w:t>.</w:t>
            </w:r>
            <w:r w:rsidRPr="00DA4440">
              <w:rPr>
                <w:rFonts w:eastAsia="Times New Roman"/>
                <w:color w:val="000000"/>
                <w:sz w:val="18"/>
                <w:szCs w:val="18"/>
                <w:lang w:eastAsia="ca-ES"/>
              </w:rPr>
              <w:t>0</w:t>
            </w:r>
          </w:p>
        </w:tc>
        <w:tc>
          <w:tcPr>
            <w:tcW w:w="654" w:type="pct"/>
            <w:noWrap/>
            <w:vAlign w:val="center"/>
            <w:hideMark/>
          </w:tcPr>
          <w:p w14:paraId="34DEAF77" w14:textId="53B30537" w:rsidR="00B446EB" w:rsidRPr="00D2114F" w:rsidRDefault="00B446EB" w:rsidP="00B446EB">
            <w:pPr>
              <w:pStyle w:val="AONormal"/>
              <w:spacing w:before="20" w:line="240" w:lineRule="auto"/>
              <w:jc w:val="right"/>
              <w:rPr>
                <w:sz w:val="18"/>
                <w:szCs w:val="18"/>
              </w:rPr>
            </w:pPr>
            <w:r w:rsidRPr="00DA4440">
              <w:rPr>
                <w:rFonts w:eastAsia="Times New Roman"/>
                <w:color w:val="000000"/>
                <w:sz w:val="18"/>
                <w:szCs w:val="18"/>
                <w:lang w:eastAsia="ca-ES"/>
              </w:rPr>
              <w:t>0</w:t>
            </w:r>
            <w:r w:rsidRPr="0081770C">
              <w:rPr>
                <w:rFonts w:eastAsia="Times New Roman"/>
                <w:sz w:val="18"/>
                <w:szCs w:val="18"/>
                <w:lang w:eastAsia="ca-ES"/>
              </w:rPr>
              <w:t>.</w:t>
            </w:r>
            <w:r w:rsidRPr="00DA4440">
              <w:rPr>
                <w:rFonts w:eastAsia="Times New Roman"/>
                <w:color w:val="000000"/>
                <w:sz w:val="18"/>
                <w:szCs w:val="18"/>
                <w:lang w:eastAsia="ca-ES"/>
              </w:rPr>
              <w:t>0</w:t>
            </w:r>
          </w:p>
        </w:tc>
        <w:tc>
          <w:tcPr>
            <w:tcW w:w="655" w:type="pct"/>
            <w:noWrap/>
            <w:vAlign w:val="center"/>
            <w:hideMark/>
          </w:tcPr>
          <w:p w14:paraId="5DFE49C9" w14:textId="30FE0C46" w:rsidR="00B446EB" w:rsidRPr="00D2114F" w:rsidRDefault="00B446EB" w:rsidP="00B446EB">
            <w:pPr>
              <w:pStyle w:val="AONormal"/>
              <w:spacing w:before="20" w:line="240" w:lineRule="auto"/>
              <w:jc w:val="right"/>
              <w:rPr>
                <w:sz w:val="18"/>
                <w:szCs w:val="18"/>
              </w:rPr>
            </w:pPr>
            <w:r w:rsidRPr="00DA4440">
              <w:rPr>
                <w:rFonts w:eastAsia="Times New Roman"/>
                <w:color w:val="000000"/>
                <w:sz w:val="18"/>
                <w:szCs w:val="18"/>
                <w:lang w:eastAsia="ca-ES"/>
              </w:rPr>
              <w:t>0</w:t>
            </w:r>
            <w:r w:rsidRPr="0081770C">
              <w:rPr>
                <w:rFonts w:eastAsia="Times New Roman"/>
                <w:sz w:val="18"/>
                <w:szCs w:val="18"/>
                <w:lang w:eastAsia="ca-ES"/>
              </w:rPr>
              <w:t>.</w:t>
            </w:r>
            <w:r w:rsidRPr="00DA4440">
              <w:rPr>
                <w:rFonts w:eastAsia="Times New Roman"/>
                <w:color w:val="000000"/>
                <w:sz w:val="18"/>
                <w:szCs w:val="18"/>
                <w:lang w:eastAsia="ca-ES"/>
              </w:rPr>
              <w:t>0</w:t>
            </w:r>
          </w:p>
        </w:tc>
      </w:tr>
      <w:tr w:rsidR="00B446EB" w:rsidRPr="00D2114F" w14:paraId="010A8DBF" w14:textId="77777777" w:rsidTr="00377B61">
        <w:tc>
          <w:tcPr>
            <w:tcW w:w="2382" w:type="pct"/>
            <w:noWrap/>
            <w:vAlign w:val="bottom"/>
            <w:hideMark/>
          </w:tcPr>
          <w:p w14:paraId="5D0051BE" w14:textId="77777777" w:rsidR="00B446EB" w:rsidRPr="00D2114F" w:rsidRDefault="00B446EB" w:rsidP="00B446EB">
            <w:pPr>
              <w:pStyle w:val="AONormal"/>
              <w:tabs>
                <w:tab w:val="left" w:leader="dot" w:pos="3758"/>
              </w:tabs>
              <w:spacing w:before="20" w:line="240" w:lineRule="auto"/>
              <w:ind w:left="360"/>
              <w:rPr>
                <w:i/>
                <w:sz w:val="18"/>
                <w:szCs w:val="18"/>
              </w:rPr>
            </w:pPr>
            <w:r w:rsidRPr="00D2114F">
              <w:rPr>
                <w:i/>
                <w:sz w:val="18"/>
                <w:szCs w:val="18"/>
              </w:rPr>
              <w:lastRenderedPageBreak/>
              <w:t>CT debt (bank)</w:t>
            </w:r>
            <w:r w:rsidRPr="00D2114F">
              <w:rPr>
                <w:i/>
                <w:sz w:val="18"/>
                <w:szCs w:val="18"/>
              </w:rPr>
              <w:tab/>
            </w:r>
          </w:p>
        </w:tc>
        <w:tc>
          <w:tcPr>
            <w:tcW w:w="654" w:type="pct"/>
            <w:noWrap/>
            <w:vAlign w:val="center"/>
            <w:hideMark/>
          </w:tcPr>
          <w:p w14:paraId="704CDAD6" w14:textId="5F90A09F" w:rsidR="00B446EB" w:rsidRPr="00D2114F" w:rsidRDefault="00B446EB" w:rsidP="00B446EB">
            <w:pPr>
              <w:pStyle w:val="AONormal"/>
              <w:spacing w:before="20" w:line="240" w:lineRule="auto"/>
              <w:jc w:val="right"/>
              <w:rPr>
                <w:sz w:val="18"/>
                <w:szCs w:val="18"/>
              </w:rPr>
            </w:pPr>
            <w:r w:rsidRPr="00DA4440">
              <w:rPr>
                <w:rFonts w:eastAsia="Times New Roman"/>
                <w:color w:val="000000"/>
                <w:sz w:val="18"/>
                <w:szCs w:val="18"/>
                <w:lang w:eastAsia="ca-ES"/>
              </w:rPr>
              <w:t>0</w:t>
            </w:r>
            <w:r w:rsidRPr="0081770C">
              <w:rPr>
                <w:rFonts w:eastAsia="Times New Roman"/>
                <w:sz w:val="18"/>
                <w:szCs w:val="18"/>
                <w:lang w:eastAsia="ca-ES"/>
              </w:rPr>
              <w:t>.</w:t>
            </w:r>
            <w:r w:rsidRPr="00DA4440">
              <w:rPr>
                <w:rFonts w:eastAsia="Times New Roman"/>
                <w:color w:val="000000"/>
                <w:sz w:val="18"/>
                <w:szCs w:val="18"/>
                <w:lang w:eastAsia="ca-ES"/>
              </w:rPr>
              <w:t>0</w:t>
            </w:r>
          </w:p>
        </w:tc>
        <w:tc>
          <w:tcPr>
            <w:tcW w:w="655" w:type="pct"/>
            <w:noWrap/>
            <w:vAlign w:val="center"/>
            <w:hideMark/>
          </w:tcPr>
          <w:p w14:paraId="4F742466" w14:textId="1B3C374E" w:rsidR="00B446EB" w:rsidRPr="00D2114F" w:rsidRDefault="00B446EB" w:rsidP="00B446EB">
            <w:pPr>
              <w:pStyle w:val="AONormal"/>
              <w:spacing w:before="20" w:line="240" w:lineRule="auto"/>
              <w:jc w:val="right"/>
              <w:rPr>
                <w:sz w:val="18"/>
                <w:szCs w:val="18"/>
              </w:rPr>
            </w:pPr>
            <w:r w:rsidRPr="00DA4440">
              <w:rPr>
                <w:rFonts w:eastAsia="Times New Roman"/>
                <w:color w:val="000000"/>
                <w:sz w:val="18"/>
                <w:szCs w:val="18"/>
                <w:lang w:eastAsia="ca-ES"/>
              </w:rPr>
              <w:t>0</w:t>
            </w:r>
            <w:r w:rsidRPr="0081770C">
              <w:rPr>
                <w:rFonts w:eastAsia="Times New Roman"/>
                <w:sz w:val="18"/>
                <w:szCs w:val="18"/>
                <w:lang w:eastAsia="ca-ES"/>
              </w:rPr>
              <w:t>.</w:t>
            </w:r>
            <w:r w:rsidRPr="00DA4440">
              <w:rPr>
                <w:rFonts w:eastAsia="Times New Roman"/>
                <w:color w:val="000000"/>
                <w:sz w:val="18"/>
                <w:szCs w:val="18"/>
                <w:lang w:eastAsia="ca-ES"/>
              </w:rPr>
              <w:t>0</w:t>
            </w:r>
          </w:p>
        </w:tc>
        <w:tc>
          <w:tcPr>
            <w:tcW w:w="654" w:type="pct"/>
            <w:noWrap/>
            <w:vAlign w:val="center"/>
            <w:hideMark/>
          </w:tcPr>
          <w:p w14:paraId="35A5432F" w14:textId="7384CD3F" w:rsidR="00B446EB" w:rsidRPr="00D2114F" w:rsidRDefault="00B446EB" w:rsidP="00B446EB">
            <w:pPr>
              <w:pStyle w:val="AONormal"/>
              <w:spacing w:before="20" w:line="240" w:lineRule="auto"/>
              <w:jc w:val="right"/>
              <w:rPr>
                <w:sz w:val="18"/>
                <w:szCs w:val="18"/>
              </w:rPr>
            </w:pPr>
            <w:r w:rsidRPr="00DA4440">
              <w:rPr>
                <w:rFonts w:eastAsia="Times New Roman"/>
                <w:color w:val="000000"/>
                <w:sz w:val="18"/>
                <w:szCs w:val="18"/>
                <w:lang w:eastAsia="ca-ES"/>
              </w:rPr>
              <w:t>0</w:t>
            </w:r>
            <w:r w:rsidRPr="0081770C">
              <w:rPr>
                <w:rFonts w:eastAsia="Times New Roman"/>
                <w:sz w:val="18"/>
                <w:szCs w:val="18"/>
                <w:lang w:eastAsia="ca-ES"/>
              </w:rPr>
              <w:t>.</w:t>
            </w:r>
            <w:r w:rsidRPr="00DA4440">
              <w:rPr>
                <w:rFonts w:eastAsia="Times New Roman"/>
                <w:color w:val="000000"/>
                <w:sz w:val="18"/>
                <w:szCs w:val="18"/>
                <w:lang w:eastAsia="ca-ES"/>
              </w:rPr>
              <w:t>0</w:t>
            </w:r>
          </w:p>
        </w:tc>
        <w:tc>
          <w:tcPr>
            <w:tcW w:w="655" w:type="pct"/>
            <w:noWrap/>
            <w:vAlign w:val="center"/>
            <w:hideMark/>
          </w:tcPr>
          <w:p w14:paraId="200F2BA8" w14:textId="7708D834" w:rsidR="00B446EB" w:rsidRPr="00D2114F" w:rsidRDefault="00B446EB" w:rsidP="00B446EB">
            <w:pPr>
              <w:pStyle w:val="AONormal"/>
              <w:spacing w:before="20" w:line="240" w:lineRule="auto"/>
              <w:jc w:val="right"/>
              <w:rPr>
                <w:sz w:val="18"/>
                <w:szCs w:val="18"/>
              </w:rPr>
            </w:pPr>
            <w:r w:rsidRPr="00DA4440">
              <w:rPr>
                <w:rFonts w:eastAsia="Times New Roman"/>
                <w:color w:val="000000"/>
                <w:sz w:val="18"/>
                <w:szCs w:val="18"/>
                <w:lang w:eastAsia="ca-ES"/>
              </w:rPr>
              <w:t>0</w:t>
            </w:r>
            <w:r w:rsidRPr="0081770C">
              <w:rPr>
                <w:rFonts w:eastAsia="Times New Roman"/>
                <w:sz w:val="18"/>
                <w:szCs w:val="18"/>
                <w:lang w:eastAsia="ca-ES"/>
              </w:rPr>
              <w:t>.</w:t>
            </w:r>
            <w:r w:rsidRPr="00DA4440">
              <w:rPr>
                <w:rFonts w:eastAsia="Times New Roman"/>
                <w:color w:val="000000"/>
                <w:sz w:val="18"/>
                <w:szCs w:val="18"/>
                <w:lang w:eastAsia="ca-ES"/>
              </w:rPr>
              <w:t>0</w:t>
            </w:r>
          </w:p>
        </w:tc>
      </w:tr>
      <w:tr w:rsidR="00B446EB" w:rsidRPr="00D2114F" w14:paraId="6EC9055B" w14:textId="77777777" w:rsidTr="00377B61">
        <w:tc>
          <w:tcPr>
            <w:tcW w:w="2382" w:type="pct"/>
            <w:noWrap/>
            <w:vAlign w:val="bottom"/>
            <w:hideMark/>
          </w:tcPr>
          <w:p w14:paraId="0CEC9754" w14:textId="77777777" w:rsidR="00B446EB" w:rsidRPr="00D2114F" w:rsidRDefault="00B446EB" w:rsidP="00B446EB">
            <w:pPr>
              <w:pStyle w:val="AONormal"/>
              <w:tabs>
                <w:tab w:val="left" w:leader="dot" w:pos="3758"/>
              </w:tabs>
              <w:spacing w:before="20" w:line="240" w:lineRule="auto"/>
              <w:ind w:left="360"/>
              <w:rPr>
                <w:i/>
                <w:sz w:val="18"/>
                <w:szCs w:val="18"/>
              </w:rPr>
            </w:pPr>
            <w:r w:rsidRPr="00D2114F">
              <w:rPr>
                <w:i/>
                <w:sz w:val="18"/>
                <w:szCs w:val="18"/>
              </w:rPr>
              <w:t>CT debt (treasuries)</w:t>
            </w:r>
            <w:r w:rsidRPr="00D2114F">
              <w:rPr>
                <w:i/>
                <w:sz w:val="18"/>
                <w:szCs w:val="18"/>
              </w:rPr>
              <w:tab/>
            </w:r>
          </w:p>
        </w:tc>
        <w:tc>
          <w:tcPr>
            <w:tcW w:w="654" w:type="pct"/>
            <w:noWrap/>
            <w:vAlign w:val="center"/>
            <w:hideMark/>
          </w:tcPr>
          <w:p w14:paraId="6B763B2B" w14:textId="2E5D53B4"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0</w:t>
            </w:r>
            <w:r w:rsidRPr="0081770C">
              <w:rPr>
                <w:rFonts w:eastAsia="Times New Roman"/>
                <w:sz w:val="18"/>
                <w:szCs w:val="18"/>
                <w:lang w:eastAsia="ca-ES"/>
              </w:rPr>
              <w:t>.</w:t>
            </w:r>
            <w:r w:rsidRPr="0081770C">
              <w:rPr>
                <w:rFonts w:eastAsia="Times New Roman"/>
                <w:color w:val="000000"/>
                <w:sz w:val="18"/>
                <w:szCs w:val="18"/>
                <w:lang w:eastAsia="ca-ES"/>
              </w:rPr>
              <w:t>0</w:t>
            </w:r>
          </w:p>
        </w:tc>
        <w:tc>
          <w:tcPr>
            <w:tcW w:w="655" w:type="pct"/>
            <w:noWrap/>
            <w:vAlign w:val="center"/>
            <w:hideMark/>
          </w:tcPr>
          <w:p w14:paraId="31C8DB2B" w14:textId="1B9AA48C"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0</w:t>
            </w:r>
            <w:r w:rsidRPr="0081770C">
              <w:rPr>
                <w:rFonts w:eastAsia="Times New Roman"/>
                <w:sz w:val="18"/>
                <w:szCs w:val="18"/>
                <w:lang w:eastAsia="ca-ES"/>
              </w:rPr>
              <w:t>.</w:t>
            </w:r>
            <w:r w:rsidRPr="0081770C">
              <w:rPr>
                <w:rFonts w:eastAsia="Times New Roman"/>
                <w:color w:val="000000"/>
                <w:sz w:val="18"/>
                <w:szCs w:val="18"/>
                <w:lang w:eastAsia="ca-ES"/>
              </w:rPr>
              <w:t>0</w:t>
            </w:r>
          </w:p>
        </w:tc>
        <w:tc>
          <w:tcPr>
            <w:tcW w:w="654" w:type="pct"/>
            <w:noWrap/>
            <w:vAlign w:val="center"/>
            <w:hideMark/>
          </w:tcPr>
          <w:p w14:paraId="018CCA21" w14:textId="2E6E57F4"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0</w:t>
            </w:r>
            <w:r w:rsidRPr="0081770C">
              <w:rPr>
                <w:rFonts w:eastAsia="Times New Roman"/>
                <w:sz w:val="18"/>
                <w:szCs w:val="18"/>
                <w:lang w:eastAsia="ca-ES"/>
              </w:rPr>
              <w:t>.</w:t>
            </w:r>
            <w:r w:rsidRPr="0081770C">
              <w:rPr>
                <w:rFonts w:eastAsia="Times New Roman"/>
                <w:color w:val="000000"/>
                <w:sz w:val="18"/>
                <w:szCs w:val="18"/>
                <w:lang w:eastAsia="ca-ES"/>
              </w:rPr>
              <w:t>0</w:t>
            </w:r>
          </w:p>
        </w:tc>
        <w:tc>
          <w:tcPr>
            <w:tcW w:w="655" w:type="pct"/>
            <w:noWrap/>
            <w:vAlign w:val="center"/>
            <w:hideMark/>
          </w:tcPr>
          <w:p w14:paraId="11330EBC" w14:textId="21D7DD75"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0</w:t>
            </w:r>
            <w:r w:rsidRPr="0081770C">
              <w:rPr>
                <w:rFonts w:eastAsia="Times New Roman"/>
                <w:sz w:val="18"/>
                <w:szCs w:val="18"/>
                <w:lang w:eastAsia="ca-ES"/>
              </w:rPr>
              <w:t>.</w:t>
            </w:r>
            <w:r w:rsidRPr="0081770C">
              <w:rPr>
                <w:rFonts w:eastAsia="Times New Roman"/>
                <w:color w:val="000000"/>
                <w:sz w:val="18"/>
                <w:szCs w:val="18"/>
                <w:lang w:eastAsia="ca-ES"/>
              </w:rPr>
              <w:t>0</w:t>
            </w:r>
          </w:p>
        </w:tc>
      </w:tr>
      <w:tr w:rsidR="00B446EB" w:rsidRPr="00D2114F" w14:paraId="2A7F92AF" w14:textId="77777777" w:rsidTr="00377B61">
        <w:tc>
          <w:tcPr>
            <w:tcW w:w="2382" w:type="pct"/>
            <w:noWrap/>
            <w:vAlign w:val="bottom"/>
            <w:hideMark/>
          </w:tcPr>
          <w:p w14:paraId="30DF6F34" w14:textId="77777777" w:rsidR="00B446EB" w:rsidRPr="00D2114F" w:rsidRDefault="00B446EB" w:rsidP="00B446EB">
            <w:pPr>
              <w:pStyle w:val="AONormal"/>
              <w:tabs>
                <w:tab w:val="left" w:leader="dot" w:pos="3758"/>
              </w:tabs>
              <w:spacing w:before="20" w:line="240" w:lineRule="auto"/>
              <w:rPr>
                <w:b/>
                <w:bCs/>
                <w:sz w:val="18"/>
                <w:szCs w:val="18"/>
              </w:rPr>
            </w:pPr>
            <w:r w:rsidRPr="00D2114F">
              <w:rPr>
                <w:b/>
                <w:bCs/>
                <w:sz w:val="18"/>
                <w:szCs w:val="18"/>
              </w:rPr>
              <w:t>NMK-NP Inst. Debt</w:t>
            </w:r>
            <w:r w:rsidRPr="00D2114F">
              <w:rPr>
                <w:bCs/>
                <w:sz w:val="18"/>
                <w:szCs w:val="18"/>
              </w:rPr>
              <w:tab/>
            </w:r>
          </w:p>
        </w:tc>
        <w:tc>
          <w:tcPr>
            <w:tcW w:w="654" w:type="pct"/>
            <w:noWrap/>
            <w:vAlign w:val="center"/>
            <w:hideMark/>
          </w:tcPr>
          <w:p w14:paraId="06B9F8C8" w14:textId="492499DC" w:rsidR="00B446EB" w:rsidRPr="00D2114F" w:rsidRDefault="00B446EB" w:rsidP="00B446EB">
            <w:pPr>
              <w:pStyle w:val="AONormal"/>
              <w:spacing w:before="20" w:line="240" w:lineRule="auto"/>
              <w:jc w:val="right"/>
              <w:rPr>
                <w:b/>
                <w:bCs/>
                <w:sz w:val="18"/>
                <w:szCs w:val="18"/>
              </w:rPr>
            </w:pPr>
            <w:r w:rsidRPr="0081770C">
              <w:rPr>
                <w:rFonts w:eastAsia="Times New Roman"/>
                <w:b/>
                <w:bCs/>
                <w:color w:val="000000"/>
                <w:sz w:val="18"/>
                <w:szCs w:val="18"/>
                <w:lang w:eastAsia="ca-ES"/>
              </w:rPr>
              <w:t>0</w:t>
            </w:r>
            <w:r w:rsidRPr="0081770C">
              <w:rPr>
                <w:rFonts w:eastAsia="Times New Roman"/>
                <w:bCs/>
                <w:sz w:val="18"/>
                <w:szCs w:val="18"/>
                <w:lang w:eastAsia="ca-ES"/>
              </w:rPr>
              <w:t>.</w:t>
            </w:r>
            <w:r w:rsidRPr="0081770C">
              <w:rPr>
                <w:rFonts w:eastAsia="Times New Roman"/>
                <w:b/>
                <w:bCs/>
                <w:color w:val="000000"/>
                <w:sz w:val="18"/>
                <w:szCs w:val="18"/>
                <w:lang w:eastAsia="ca-ES"/>
              </w:rPr>
              <w:t>0</w:t>
            </w:r>
          </w:p>
        </w:tc>
        <w:tc>
          <w:tcPr>
            <w:tcW w:w="655" w:type="pct"/>
            <w:noWrap/>
            <w:vAlign w:val="center"/>
            <w:hideMark/>
          </w:tcPr>
          <w:p w14:paraId="2789D0CC" w14:textId="612A1CA6" w:rsidR="00B446EB" w:rsidRPr="00D2114F" w:rsidRDefault="00B446EB" w:rsidP="00B446EB">
            <w:pPr>
              <w:pStyle w:val="AONormal"/>
              <w:spacing w:before="20" w:line="240" w:lineRule="auto"/>
              <w:jc w:val="right"/>
              <w:rPr>
                <w:b/>
                <w:bCs/>
                <w:sz w:val="18"/>
                <w:szCs w:val="18"/>
              </w:rPr>
            </w:pPr>
            <w:r w:rsidRPr="0081770C">
              <w:rPr>
                <w:rFonts w:eastAsia="Times New Roman"/>
                <w:b/>
                <w:bCs/>
                <w:color w:val="000000"/>
                <w:sz w:val="18"/>
                <w:szCs w:val="18"/>
                <w:lang w:eastAsia="ca-ES"/>
              </w:rPr>
              <w:t>0</w:t>
            </w:r>
            <w:r w:rsidRPr="0081770C">
              <w:rPr>
                <w:rFonts w:eastAsia="Times New Roman"/>
                <w:bCs/>
                <w:sz w:val="18"/>
                <w:szCs w:val="18"/>
                <w:lang w:eastAsia="ca-ES"/>
              </w:rPr>
              <w:t>.</w:t>
            </w:r>
            <w:r w:rsidRPr="0081770C">
              <w:rPr>
                <w:rFonts w:eastAsia="Times New Roman"/>
                <w:b/>
                <w:bCs/>
                <w:color w:val="000000"/>
                <w:sz w:val="18"/>
                <w:szCs w:val="18"/>
                <w:lang w:eastAsia="ca-ES"/>
              </w:rPr>
              <w:t>0</w:t>
            </w:r>
          </w:p>
        </w:tc>
        <w:tc>
          <w:tcPr>
            <w:tcW w:w="654" w:type="pct"/>
            <w:noWrap/>
            <w:vAlign w:val="center"/>
            <w:hideMark/>
          </w:tcPr>
          <w:p w14:paraId="6D1BE82A" w14:textId="58918EEB" w:rsidR="00B446EB" w:rsidRPr="00D2114F" w:rsidRDefault="00B446EB" w:rsidP="00B446EB">
            <w:pPr>
              <w:pStyle w:val="AONormal"/>
              <w:spacing w:before="20" w:line="240" w:lineRule="auto"/>
              <w:jc w:val="right"/>
              <w:rPr>
                <w:b/>
                <w:bCs/>
                <w:sz w:val="18"/>
                <w:szCs w:val="18"/>
              </w:rPr>
            </w:pPr>
            <w:r w:rsidRPr="0081770C">
              <w:rPr>
                <w:rFonts w:eastAsia="Times New Roman"/>
                <w:b/>
                <w:bCs/>
                <w:color w:val="000000"/>
                <w:sz w:val="18"/>
                <w:szCs w:val="18"/>
                <w:lang w:eastAsia="ca-ES"/>
              </w:rPr>
              <w:t>0</w:t>
            </w:r>
            <w:r w:rsidRPr="0081770C">
              <w:rPr>
                <w:rFonts w:eastAsia="Times New Roman"/>
                <w:bCs/>
                <w:sz w:val="18"/>
                <w:szCs w:val="18"/>
                <w:lang w:eastAsia="ca-ES"/>
              </w:rPr>
              <w:t>.</w:t>
            </w:r>
            <w:r w:rsidRPr="0081770C">
              <w:rPr>
                <w:rFonts w:eastAsia="Times New Roman"/>
                <w:b/>
                <w:bCs/>
                <w:color w:val="000000"/>
                <w:sz w:val="18"/>
                <w:szCs w:val="18"/>
                <w:lang w:eastAsia="ca-ES"/>
              </w:rPr>
              <w:t>0</w:t>
            </w:r>
          </w:p>
        </w:tc>
        <w:tc>
          <w:tcPr>
            <w:tcW w:w="655" w:type="pct"/>
            <w:noWrap/>
            <w:vAlign w:val="center"/>
            <w:hideMark/>
          </w:tcPr>
          <w:p w14:paraId="62A68D17" w14:textId="1376EE87" w:rsidR="00B446EB" w:rsidRPr="00D2114F" w:rsidRDefault="00B446EB" w:rsidP="00B446EB">
            <w:pPr>
              <w:pStyle w:val="AONormal"/>
              <w:spacing w:before="20" w:line="240" w:lineRule="auto"/>
              <w:jc w:val="right"/>
              <w:rPr>
                <w:b/>
                <w:bCs/>
                <w:sz w:val="18"/>
                <w:szCs w:val="18"/>
              </w:rPr>
            </w:pPr>
            <w:r w:rsidRPr="0081770C">
              <w:rPr>
                <w:rFonts w:eastAsia="Times New Roman"/>
                <w:b/>
                <w:bCs/>
                <w:color w:val="000000"/>
                <w:sz w:val="18"/>
                <w:szCs w:val="18"/>
                <w:lang w:eastAsia="ca-ES"/>
              </w:rPr>
              <w:t>0</w:t>
            </w:r>
            <w:r w:rsidRPr="0081770C">
              <w:rPr>
                <w:rFonts w:eastAsia="Times New Roman"/>
                <w:bCs/>
                <w:sz w:val="18"/>
                <w:szCs w:val="18"/>
                <w:lang w:eastAsia="ca-ES"/>
              </w:rPr>
              <w:t>.</w:t>
            </w:r>
            <w:r w:rsidRPr="0081770C">
              <w:rPr>
                <w:rFonts w:eastAsia="Times New Roman"/>
                <w:b/>
                <w:bCs/>
                <w:color w:val="000000"/>
                <w:sz w:val="18"/>
                <w:szCs w:val="18"/>
                <w:lang w:eastAsia="ca-ES"/>
              </w:rPr>
              <w:t>0</w:t>
            </w:r>
          </w:p>
        </w:tc>
      </w:tr>
      <w:tr w:rsidR="00B446EB" w:rsidRPr="00D2114F" w14:paraId="075D1623" w14:textId="77777777" w:rsidTr="00377B61">
        <w:tc>
          <w:tcPr>
            <w:tcW w:w="2382" w:type="pct"/>
            <w:noWrap/>
            <w:vAlign w:val="bottom"/>
            <w:hideMark/>
          </w:tcPr>
          <w:p w14:paraId="7B2B098E" w14:textId="77777777" w:rsidR="00B446EB" w:rsidRPr="00D2114F" w:rsidRDefault="00B446EB" w:rsidP="00B446EB">
            <w:pPr>
              <w:pStyle w:val="AONormal"/>
              <w:tabs>
                <w:tab w:val="left" w:leader="dot" w:pos="3758"/>
              </w:tabs>
              <w:spacing w:before="20" w:line="240" w:lineRule="auto"/>
              <w:ind w:left="144"/>
              <w:rPr>
                <w:i/>
                <w:sz w:val="18"/>
                <w:szCs w:val="18"/>
              </w:rPr>
            </w:pPr>
            <w:r w:rsidRPr="00D2114F">
              <w:rPr>
                <w:i/>
                <w:sz w:val="18"/>
                <w:szCs w:val="18"/>
              </w:rPr>
              <w:t>Long-term debt (bank)</w:t>
            </w:r>
            <w:r w:rsidRPr="00D2114F">
              <w:rPr>
                <w:i/>
                <w:sz w:val="18"/>
                <w:szCs w:val="18"/>
              </w:rPr>
              <w:tab/>
            </w:r>
          </w:p>
        </w:tc>
        <w:tc>
          <w:tcPr>
            <w:tcW w:w="654" w:type="pct"/>
            <w:noWrap/>
            <w:vAlign w:val="center"/>
            <w:hideMark/>
          </w:tcPr>
          <w:p w14:paraId="3D1A7F74" w14:textId="05142ADE"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0</w:t>
            </w:r>
            <w:r w:rsidRPr="0081770C">
              <w:rPr>
                <w:rFonts w:eastAsia="Times New Roman"/>
                <w:sz w:val="18"/>
                <w:szCs w:val="18"/>
                <w:lang w:eastAsia="ca-ES"/>
              </w:rPr>
              <w:t>.</w:t>
            </w:r>
            <w:r w:rsidRPr="0081770C">
              <w:rPr>
                <w:rFonts w:eastAsia="Times New Roman"/>
                <w:color w:val="000000"/>
                <w:sz w:val="18"/>
                <w:szCs w:val="18"/>
                <w:lang w:eastAsia="ca-ES"/>
              </w:rPr>
              <w:t>0</w:t>
            </w:r>
          </w:p>
        </w:tc>
        <w:tc>
          <w:tcPr>
            <w:tcW w:w="655" w:type="pct"/>
            <w:noWrap/>
            <w:vAlign w:val="center"/>
            <w:hideMark/>
          </w:tcPr>
          <w:p w14:paraId="3C984A26" w14:textId="026EBAAE"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0</w:t>
            </w:r>
            <w:r w:rsidRPr="0081770C">
              <w:rPr>
                <w:rFonts w:eastAsia="Times New Roman"/>
                <w:sz w:val="18"/>
                <w:szCs w:val="18"/>
                <w:lang w:eastAsia="ca-ES"/>
              </w:rPr>
              <w:t>.</w:t>
            </w:r>
            <w:r w:rsidRPr="0081770C">
              <w:rPr>
                <w:rFonts w:eastAsia="Times New Roman"/>
                <w:color w:val="000000"/>
                <w:sz w:val="18"/>
                <w:szCs w:val="18"/>
                <w:lang w:eastAsia="ca-ES"/>
              </w:rPr>
              <w:t>0</w:t>
            </w:r>
          </w:p>
        </w:tc>
        <w:tc>
          <w:tcPr>
            <w:tcW w:w="654" w:type="pct"/>
            <w:noWrap/>
            <w:vAlign w:val="center"/>
            <w:hideMark/>
          </w:tcPr>
          <w:p w14:paraId="396178CF" w14:textId="2A728C21"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0</w:t>
            </w:r>
            <w:r w:rsidRPr="0081770C">
              <w:rPr>
                <w:rFonts w:eastAsia="Times New Roman"/>
                <w:sz w:val="18"/>
                <w:szCs w:val="18"/>
                <w:lang w:eastAsia="ca-ES"/>
              </w:rPr>
              <w:t>.</w:t>
            </w:r>
            <w:r w:rsidRPr="0081770C">
              <w:rPr>
                <w:rFonts w:eastAsia="Times New Roman"/>
                <w:color w:val="000000"/>
                <w:sz w:val="18"/>
                <w:szCs w:val="18"/>
                <w:lang w:eastAsia="ca-ES"/>
              </w:rPr>
              <w:t>0</w:t>
            </w:r>
          </w:p>
        </w:tc>
        <w:tc>
          <w:tcPr>
            <w:tcW w:w="655" w:type="pct"/>
            <w:noWrap/>
            <w:vAlign w:val="center"/>
            <w:hideMark/>
          </w:tcPr>
          <w:p w14:paraId="6B647157" w14:textId="68E13D6F"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0</w:t>
            </w:r>
            <w:r w:rsidRPr="0081770C">
              <w:rPr>
                <w:rFonts w:eastAsia="Times New Roman"/>
                <w:sz w:val="18"/>
                <w:szCs w:val="18"/>
                <w:lang w:eastAsia="ca-ES"/>
              </w:rPr>
              <w:t>.</w:t>
            </w:r>
            <w:r w:rsidRPr="0081770C">
              <w:rPr>
                <w:rFonts w:eastAsia="Times New Roman"/>
                <w:color w:val="000000"/>
                <w:sz w:val="18"/>
                <w:szCs w:val="18"/>
                <w:lang w:eastAsia="ca-ES"/>
              </w:rPr>
              <w:t>0</w:t>
            </w:r>
          </w:p>
        </w:tc>
      </w:tr>
      <w:tr w:rsidR="00B446EB" w:rsidRPr="00D2114F" w14:paraId="110F36E3" w14:textId="77777777" w:rsidTr="00377B61">
        <w:tc>
          <w:tcPr>
            <w:tcW w:w="2382" w:type="pct"/>
            <w:noWrap/>
            <w:vAlign w:val="bottom"/>
            <w:hideMark/>
          </w:tcPr>
          <w:p w14:paraId="1926F630" w14:textId="77777777" w:rsidR="00B446EB" w:rsidRPr="00D2114F" w:rsidRDefault="00B446EB" w:rsidP="00B446EB">
            <w:pPr>
              <w:pStyle w:val="AONormal"/>
              <w:tabs>
                <w:tab w:val="left" w:leader="dot" w:pos="3758"/>
              </w:tabs>
              <w:spacing w:before="20" w:line="240" w:lineRule="auto"/>
              <w:ind w:left="144"/>
              <w:rPr>
                <w:i/>
                <w:sz w:val="18"/>
                <w:szCs w:val="18"/>
              </w:rPr>
            </w:pPr>
            <w:r w:rsidRPr="00D2114F">
              <w:rPr>
                <w:i/>
                <w:sz w:val="18"/>
                <w:szCs w:val="18"/>
              </w:rPr>
              <w:t>Short-term debt (bank)</w:t>
            </w:r>
            <w:r w:rsidRPr="00D2114F">
              <w:rPr>
                <w:i/>
                <w:sz w:val="18"/>
                <w:szCs w:val="18"/>
              </w:rPr>
              <w:tab/>
            </w:r>
          </w:p>
        </w:tc>
        <w:tc>
          <w:tcPr>
            <w:tcW w:w="654" w:type="pct"/>
            <w:noWrap/>
            <w:vAlign w:val="center"/>
            <w:hideMark/>
          </w:tcPr>
          <w:p w14:paraId="06BF4F21" w14:textId="7E9F650F"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0</w:t>
            </w:r>
            <w:r w:rsidRPr="0081770C">
              <w:rPr>
                <w:rFonts w:eastAsia="Times New Roman"/>
                <w:sz w:val="18"/>
                <w:szCs w:val="18"/>
                <w:lang w:eastAsia="ca-ES"/>
              </w:rPr>
              <w:t>.</w:t>
            </w:r>
            <w:r w:rsidRPr="0081770C">
              <w:rPr>
                <w:rFonts w:eastAsia="Times New Roman"/>
                <w:color w:val="000000"/>
                <w:sz w:val="18"/>
                <w:szCs w:val="18"/>
                <w:lang w:eastAsia="ca-ES"/>
              </w:rPr>
              <w:t>0</w:t>
            </w:r>
          </w:p>
        </w:tc>
        <w:tc>
          <w:tcPr>
            <w:tcW w:w="655" w:type="pct"/>
            <w:noWrap/>
            <w:vAlign w:val="center"/>
            <w:hideMark/>
          </w:tcPr>
          <w:p w14:paraId="744B6799" w14:textId="27004592"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0</w:t>
            </w:r>
            <w:r w:rsidRPr="0081770C">
              <w:rPr>
                <w:rFonts w:eastAsia="Times New Roman"/>
                <w:sz w:val="18"/>
                <w:szCs w:val="18"/>
                <w:lang w:eastAsia="ca-ES"/>
              </w:rPr>
              <w:t>.</w:t>
            </w:r>
            <w:r w:rsidRPr="0081770C">
              <w:rPr>
                <w:rFonts w:eastAsia="Times New Roman"/>
                <w:color w:val="000000"/>
                <w:sz w:val="18"/>
                <w:szCs w:val="18"/>
                <w:lang w:eastAsia="ca-ES"/>
              </w:rPr>
              <w:t>0</w:t>
            </w:r>
          </w:p>
        </w:tc>
        <w:tc>
          <w:tcPr>
            <w:tcW w:w="654" w:type="pct"/>
            <w:noWrap/>
            <w:vAlign w:val="center"/>
            <w:hideMark/>
          </w:tcPr>
          <w:p w14:paraId="0BD244C8" w14:textId="6A72B536"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0</w:t>
            </w:r>
            <w:r w:rsidRPr="0081770C">
              <w:rPr>
                <w:rFonts w:eastAsia="Times New Roman"/>
                <w:sz w:val="18"/>
                <w:szCs w:val="18"/>
                <w:lang w:eastAsia="ca-ES"/>
              </w:rPr>
              <w:t>.</w:t>
            </w:r>
            <w:r w:rsidRPr="0081770C">
              <w:rPr>
                <w:rFonts w:eastAsia="Times New Roman"/>
                <w:color w:val="000000"/>
                <w:sz w:val="18"/>
                <w:szCs w:val="18"/>
                <w:lang w:eastAsia="ca-ES"/>
              </w:rPr>
              <w:t>0</w:t>
            </w:r>
          </w:p>
        </w:tc>
        <w:tc>
          <w:tcPr>
            <w:tcW w:w="655" w:type="pct"/>
            <w:noWrap/>
            <w:vAlign w:val="center"/>
            <w:hideMark/>
          </w:tcPr>
          <w:p w14:paraId="1CA56B39" w14:textId="5FC5FAEB"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0</w:t>
            </w:r>
            <w:r w:rsidRPr="0081770C">
              <w:rPr>
                <w:rFonts w:eastAsia="Times New Roman"/>
                <w:sz w:val="18"/>
                <w:szCs w:val="18"/>
                <w:lang w:eastAsia="ca-ES"/>
              </w:rPr>
              <w:t>.</w:t>
            </w:r>
            <w:r w:rsidRPr="0081770C">
              <w:rPr>
                <w:rFonts w:eastAsia="Times New Roman"/>
                <w:color w:val="000000"/>
                <w:sz w:val="18"/>
                <w:szCs w:val="18"/>
                <w:lang w:eastAsia="ca-ES"/>
              </w:rPr>
              <w:t>0</w:t>
            </w:r>
          </w:p>
        </w:tc>
      </w:tr>
      <w:tr w:rsidR="00B446EB" w:rsidRPr="00D2114F" w14:paraId="243B86D1" w14:textId="77777777" w:rsidTr="00377B61">
        <w:tc>
          <w:tcPr>
            <w:tcW w:w="2382" w:type="pct"/>
            <w:noWrap/>
            <w:vAlign w:val="bottom"/>
            <w:hideMark/>
          </w:tcPr>
          <w:p w14:paraId="0FB95964" w14:textId="77777777" w:rsidR="00B446EB" w:rsidRPr="00D2114F" w:rsidRDefault="00B446EB" w:rsidP="00B446EB">
            <w:pPr>
              <w:pStyle w:val="AONormal"/>
              <w:tabs>
                <w:tab w:val="left" w:leader="dot" w:pos="3758"/>
              </w:tabs>
              <w:spacing w:before="20" w:line="240" w:lineRule="auto"/>
              <w:rPr>
                <w:b/>
                <w:bCs/>
                <w:sz w:val="18"/>
                <w:szCs w:val="18"/>
              </w:rPr>
            </w:pPr>
            <w:r w:rsidRPr="00D2114F">
              <w:rPr>
                <w:b/>
                <w:bCs/>
                <w:sz w:val="18"/>
                <w:szCs w:val="18"/>
              </w:rPr>
              <w:t>Central Government Soc. Seg. Debt</w:t>
            </w:r>
            <w:r w:rsidRPr="00D2114F">
              <w:rPr>
                <w:bCs/>
                <w:sz w:val="18"/>
                <w:szCs w:val="18"/>
              </w:rPr>
              <w:tab/>
            </w:r>
          </w:p>
        </w:tc>
        <w:tc>
          <w:tcPr>
            <w:tcW w:w="654" w:type="pct"/>
            <w:noWrap/>
            <w:vAlign w:val="center"/>
            <w:hideMark/>
          </w:tcPr>
          <w:p w14:paraId="54A70A46" w14:textId="04391092" w:rsidR="00B446EB" w:rsidRPr="00D2114F" w:rsidRDefault="00B446EB" w:rsidP="00B446EB">
            <w:pPr>
              <w:pStyle w:val="AONormal"/>
              <w:spacing w:before="20" w:line="240" w:lineRule="auto"/>
              <w:jc w:val="right"/>
              <w:rPr>
                <w:b/>
                <w:bCs/>
                <w:sz w:val="18"/>
                <w:szCs w:val="18"/>
              </w:rPr>
            </w:pPr>
            <w:r w:rsidRPr="0081770C">
              <w:rPr>
                <w:rFonts w:eastAsia="Times New Roman"/>
                <w:b/>
                <w:bCs/>
                <w:color w:val="000000"/>
                <w:sz w:val="18"/>
                <w:szCs w:val="18"/>
                <w:lang w:eastAsia="ca-ES"/>
              </w:rPr>
              <w:t>0</w:t>
            </w:r>
            <w:r w:rsidRPr="0081770C">
              <w:rPr>
                <w:rFonts w:eastAsia="Times New Roman"/>
                <w:bCs/>
                <w:sz w:val="18"/>
                <w:szCs w:val="18"/>
                <w:lang w:eastAsia="ca-ES"/>
              </w:rPr>
              <w:t>.</w:t>
            </w:r>
            <w:r w:rsidRPr="0081770C">
              <w:rPr>
                <w:rFonts w:eastAsia="Times New Roman"/>
                <w:b/>
                <w:bCs/>
                <w:color w:val="000000"/>
                <w:sz w:val="18"/>
                <w:szCs w:val="18"/>
                <w:lang w:eastAsia="ca-ES"/>
              </w:rPr>
              <w:t>0</w:t>
            </w:r>
          </w:p>
        </w:tc>
        <w:tc>
          <w:tcPr>
            <w:tcW w:w="655" w:type="pct"/>
            <w:noWrap/>
            <w:vAlign w:val="center"/>
            <w:hideMark/>
          </w:tcPr>
          <w:p w14:paraId="2741FB12" w14:textId="7C487679" w:rsidR="00B446EB" w:rsidRPr="00D2114F" w:rsidRDefault="00B446EB" w:rsidP="00B446EB">
            <w:pPr>
              <w:pStyle w:val="AONormal"/>
              <w:spacing w:before="20" w:line="240" w:lineRule="auto"/>
              <w:jc w:val="right"/>
              <w:rPr>
                <w:b/>
                <w:bCs/>
                <w:sz w:val="18"/>
                <w:szCs w:val="18"/>
              </w:rPr>
            </w:pPr>
            <w:r w:rsidRPr="0081770C">
              <w:rPr>
                <w:rFonts w:eastAsia="Times New Roman"/>
                <w:b/>
                <w:bCs/>
                <w:color w:val="000000"/>
                <w:sz w:val="18"/>
                <w:szCs w:val="18"/>
                <w:lang w:eastAsia="ca-ES"/>
              </w:rPr>
              <w:t>0</w:t>
            </w:r>
            <w:r w:rsidRPr="0081770C">
              <w:rPr>
                <w:rFonts w:eastAsia="Times New Roman"/>
                <w:bCs/>
                <w:sz w:val="18"/>
                <w:szCs w:val="18"/>
                <w:lang w:eastAsia="ca-ES"/>
              </w:rPr>
              <w:t>.</w:t>
            </w:r>
            <w:r w:rsidRPr="0081770C">
              <w:rPr>
                <w:rFonts w:eastAsia="Times New Roman"/>
                <w:b/>
                <w:bCs/>
                <w:color w:val="000000"/>
                <w:sz w:val="18"/>
                <w:szCs w:val="18"/>
                <w:lang w:eastAsia="ca-ES"/>
              </w:rPr>
              <w:t>0</w:t>
            </w:r>
          </w:p>
        </w:tc>
        <w:tc>
          <w:tcPr>
            <w:tcW w:w="654" w:type="pct"/>
            <w:noWrap/>
            <w:vAlign w:val="center"/>
            <w:hideMark/>
          </w:tcPr>
          <w:p w14:paraId="29499AA3" w14:textId="310F667A" w:rsidR="00B446EB" w:rsidRPr="00D2114F" w:rsidRDefault="00B446EB" w:rsidP="00B446EB">
            <w:pPr>
              <w:pStyle w:val="AONormal"/>
              <w:spacing w:before="20" w:line="240" w:lineRule="auto"/>
              <w:jc w:val="right"/>
              <w:rPr>
                <w:b/>
                <w:bCs/>
                <w:sz w:val="18"/>
                <w:szCs w:val="18"/>
              </w:rPr>
            </w:pPr>
            <w:r w:rsidRPr="0081770C">
              <w:rPr>
                <w:rFonts w:eastAsia="Times New Roman"/>
                <w:b/>
                <w:bCs/>
                <w:color w:val="000000"/>
                <w:sz w:val="18"/>
                <w:szCs w:val="18"/>
                <w:lang w:eastAsia="ca-ES"/>
              </w:rPr>
              <w:t>0</w:t>
            </w:r>
            <w:r w:rsidRPr="0081770C">
              <w:rPr>
                <w:rFonts w:eastAsia="Times New Roman"/>
                <w:bCs/>
                <w:sz w:val="18"/>
                <w:szCs w:val="18"/>
                <w:lang w:eastAsia="ca-ES"/>
              </w:rPr>
              <w:t>.</w:t>
            </w:r>
            <w:r w:rsidRPr="0081770C">
              <w:rPr>
                <w:rFonts w:eastAsia="Times New Roman"/>
                <w:b/>
                <w:bCs/>
                <w:color w:val="000000"/>
                <w:sz w:val="18"/>
                <w:szCs w:val="18"/>
                <w:lang w:eastAsia="ca-ES"/>
              </w:rPr>
              <w:t>0</w:t>
            </w:r>
          </w:p>
        </w:tc>
        <w:tc>
          <w:tcPr>
            <w:tcW w:w="655" w:type="pct"/>
            <w:noWrap/>
            <w:vAlign w:val="center"/>
            <w:hideMark/>
          </w:tcPr>
          <w:p w14:paraId="07BE226E" w14:textId="0D3BD278" w:rsidR="00B446EB" w:rsidRPr="00D2114F" w:rsidRDefault="00B446EB" w:rsidP="00B446EB">
            <w:pPr>
              <w:pStyle w:val="AONormal"/>
              <w:spacing w:before="20" w:line="240" w:lineRule="auto"/>
              <w:jc w:val="right"/>
              <w:rPr>
                <w:b/>
                <w:bCs/>
                <w:sz w:val="18"/>
                <w:szCs w:val="18"/>
              </w:rPr>
            </w:pPr>
            <w:r w:rsidRPr="0081770C">
              <w:rPr>
                <w:rFonts w:eastAsia="Times New Roman"/>
                <w:b/>
                <w:bCs/>
                <w:color w:val="000000"/>
                <w:sz w:val="18"/>
                <w:szCs w:val="18"/>
                <w:lang w:eastAsia="ca-ES"/>
              </w:rPr>
              <w:t>0</w:t>
            </w:r>
            <w:r w:rsidRPr="0081770C">
              <w:rPr>
                <w:rFonts w:eastAsia="Times New Roman"/>
                <w:bCs/>
                <w:sz w:val="18"/>
                <w:szCs w:val="18"/>
                <w:lang w:eastAsia="ca-ES"/>
              </w:rPr>
              <w:t>.</w:t>
            </w:r>
            <w:r w:rsidRPr="0081770C">
              <w:rPr>
                <w:rFonts w:eastAsia="Times New Roman"/>
                <w:b/>
                <w:bCs/>
                <w:color w:val="000000"/>
                <w:sz w:val="18"/>
                <w:szCs w:val="18"/>
                <w:lang w:eastAsia="ca-ES"/>
              </w:rPr>
              <w:t>0</w:t>
            </w:r>
          </w:p>
        </w:tc>
      </w:tr>
      <w:tr w:rsidR="00B446EB" w:rsidRPr="00D2114F" w14:paraId="68A82EC6" w14:textId="77777777" w:rsidTr="00377B61">
        <w:tc>
          <w:tcPr>
            <w:tcW w:w="2382" w:type="pct"/>
            <w:noWrap/>
            <w:vAlign w:val="bottom"/>
            <w:hideMark/>
          </w:tcPr>
          <w:p w14:paraId="1AAFC3E3" w14:textId="77777777" w:rsidR="00B446EB" w:rsidRPr="00D2114F" w:rsidRDefault="00B446EB" w:rsidP="00B446EB">
            <w:pPr>
              <w:pStyle w:val="AONormal"/>
              <w:tabs>
                <w:tab w:val="left" w:leader="dot" w:pos="3758"/>
              </w:tabs>
              <w:spacing w:before="20" w:line="240" w:lineRule="auto"/>
              <w:rPr>
                <w:b/>
                <w:bCs/>
                <w:sz w:val="18"/>
                <w:szCs w:val="18"/>
              </w:rPr>
            </w:pPr>
            <w:r w:rsidRPr="00D2114F">
              <w:rPr>
                <w:b/>
                <w:bCs/>
                <w:sz w:val="18"/>
                <w:szCs w:val="18"/>
              </w:rPr>
              <w:t>Local Government Debt</w:t>
            </w:r>
            <w:r w:rsidRPr="00D2114F">
              <w:rPr>
                <w:bCs/>
                <w:sz w:val="18"/>
                <w:szCs w:val="18"/>
              </w:rPr>
              <w:tab/>
            </w:r>
          </w:p>
        </w:tc>
        <w:tc>
          <w:tcPr>
            <w:tcW w:w="654" w:type="pct"/>
            <w:noWrap/>
            <w:vAlign w:val="center"/>
            <w:hideMark/>
          </w:tcPr>
          <w:p w14:paraId="63FAABA3" w14:textId="3D650DE7" w:rsidR="00B446EB" w:rsidRPr="00D2114F" w:rsidRDefault="00B446EB" w:rsidP="00B446EB">
            <w:pPr>
              <w:pStyle w:val="AONormal"/>
              <w:spacing w:before="20" w:line="240" w:lineRule="auto"/>
              <w:jc w:val="right"/>
              <w:rPr>
                <w:b/>
                <w:bCs/>
                <w:sz w:val="18"/>
                <w:szCs w:val="18"/>
              </w:rPr>
            </w:pPr>
            <w:r w:rsidRPr="0081770C">
              <w:rPr>
                <w:rFonts w:eastAsia="Times New Roman"/>
                <w:b/>
                <w:bCs/>
                <w:color w:val="000000"/>
                <w:sz w:val="18"/>
                <w:szCs w:val="18"/>
                <w:lang w:eastAsia="ca-ES"/>
              </w:rPr>
              <w:t>5</w:t>
            </w:r>
            <w:r w:rsidRPr="00BD7005">
              <w:rPr>
                <w:rFonts w:eastAsia="Times New Roman"/>
                <w:b/>
                <w:bCs/>
                <w:color w:val="000000"/>
                <w:sz w:val="18"/>
                <w:szCs w:val="18"/>
                <w:lang w:eastAsia="ca-ES"/>
              </w:rPr>
              <w:t>8</w:t>
            </w:r>
            <w:r w:rsidRPr="00D75435">
              <w:rPr>
                <w:rFonts w:eastAsia="Times New Roman"/>
                <w:b/>
                <w:bCs/>
                <w:sz w:val="18"/>
                <w:szCs w:val="18"/>
                <w:lang w:eastAsia="ca-ES"/>
              </w:rPr>
              <w:t>.</w:t>
            </w:r>
            <w:r w:rsidRPr="00BD7005">
              <w:rPr>
                <w:rFonts w:eastAsia="Times New Roman"/>
                <w:b/>
                <w:bCs/>
                <w:color w:val="000000"/>
                <w:sz w:val="18"/>
                <w:szCs w:val="18"/>
                <w:lang w:eastAsia="ca-ES"/>
              </w:rPr>
              <w:t>7</w:t>
            </w:r>
          </w:p>
        </w:tc>
        <w:tc>
          <w:tcPr>
            <w:tcW w:w="655" w:type="pct"/>
            <w:noWrap/>
            <w:vAlign w:val="center"/>
            <w:hideMark/>
          </w:tcPr>
          <w:p w14:paraId="229773B1" w14:textId="0A050883" w:rsidR="00B446EB" w:rsidRPr="00D2114F" w:rsidRDefault="00B446EB" w:rsidP="00B446EB">
            <w:pPr>
              <w:pStyle w:val="AONormal"/>
              <w:spacing w:before="20" w:line="240" w:lineRule="auto"/>
              <w:jc w:val="right"/>
              <w:rPr>
                <w:b/>
                <w:bCs/>
                <w:sz w:val="18"/>
                <w:szCs w:val="18"/>
              </w:rPr>
            </w:pPr>
            <w:r w:rsidRPr="0081770C">
              <w:rPr>
                <w:rFonts w:eastAsia="Times New Roman"/>
                <w:b/>
                <w:bCs/>
                <w:color w:val="000000"/>
                <w:sz w:val="18"/>
                <w:szCs w:val="18"/>
                <w:lang w:eastAsia="ca-ES"/>
              </w:rPr>
              <w:t>51</w:t>
            </w:r>
            <w:r w:rsidRPr="0081770C">
              <w:rPr>
                <w:rFonts w:eastAsia="Times New Roman"/>
                <w:bCs/>
                <w:sz w:val="18"/>
                <w:szCs w:val="18"/>
                <w:lang w:eastAsia="ca-ES"/>
              </w:rPr>
              <w:t>.</w:t>
            </w:r>
            <w:r w:rsidRPr="0081770C">
              <w:rPr>
                <w:rFonts w:eastAsia="Times New Roman"/>
                <w:b/>
                <w:bCs/>
                <w:color w:val="000000"/>
                <w:sz w:val="18"/>
                <w:szCs w:val="18"/>
                <w:lang w:eastAsia="ca-ES"/>
              </w:rPr>
              <w:t>4</w:t>
            </w:r>
          </w:p>
        </w:tc>
        <w:tc>
          <w:tcPr>
            <w:tcW w:w="654" w:type="pct"/>
            <w:noWrap/>
            <w:vAlign w:val="center"/>
            <w:hideMark/>
          </w:tcPr>
          <w:p w14:paraId="273E2139" w14:textId="511EF1A3" w:rsidR="00B446EB" w:rsidRPr="00D2114F" w:rsidRDefault="00B446EB" w:rsidP="00B446EB">
            <w:pPr>
              <w:pStyle w:val="AONormal"/>
              <w:spacing w:before="20" w:line="240" w:lineRule="auto"/>
              <w:jc w:val="right"/>
              <w:rPr>
                <w:b/>
                <w:bCs/>
                <w:sz w:val="18"/>
                <w:szCs w:val="18"/>
              </w:rPr>
            </w:pPr>
            <w:r w:rsidRPr="0081770C">
              <w:rPr>
                <w:rFonts w:eastAsia="Times New Roman"/>
                <w:b/>
                <w:bCs/>
                <w:color w:val="000000"/>
                <w:sz w:val="18"/>
                <w:szCs w:val="18"/>
                <w:lang w:eastAsia="ca-ES"/>
              </w:rPr>
              <w:t>40</w:t>
            </w:r>
            <w:r w:rsidRPr="0081770C">
              <w:rPr>
                <w:rFonts w:eastAsia="Times New Roman"/>
                <w:bCs/>
                <w:sz w:val="18"/>
                <w:szCs w:val="18"/>
                <w:lang w:eastAsia="ca-ES"/>
              </w:rPr>
              <w:t>.</w:t>
            </w:r>
            <w:r w:rsidRPr="0081770C">
              <w:rPr>
                <w:rFonts w:eastAsia="Times New Roman"/>
                <w:b/>
                <w:bCs/>
                <w:color w:val="000000"/>
                <w:sz w:val="18"/>
                <w:szCs w:val="18"/>
                <w:lang w:eastAsia="ca-ES"/>
              </w:rPr>
              <w:t>8</w:t>
            </w:r>
          </w:p>
        </w:tc>
        <w:tc>
          <w:tcPr>
            <w:tcW w:w="655" w:type="pct"/>
            <w:noWrap/>
            <w:vAlign w:val="center"/>
            <w:hideMark/>
          </w:tcPr>
          <w:p w14:paraId="158D4BF8" w14:textId="5A83D5ED" w:rsidR="00B446EB" w:rsidRPr="00D2114F" w:rsidRDefault="00B446EB" w:rsidP="00B446EB">
            <w:pPr>
              <w:pStyle w:val="AONormal"/>
              <w:spacing w:before="20" w:line="240" w:lineRule="auto"/>
              <w:jc w:val="right"/>
              <w:rPr>
                <w:b/>
                <w:bCs/>
                <w:sz w:val="18"/>
                <w:szCs w:val="18"/>
              </w:rPr>
            </w:pPr>
            <w:r w:rsidRPr="0081770C">
              <w:rPr>
                <w:rFonts w:eastAsia="Times New Roman"/>
                <w:b/>
                <w:bCs/>
                <w:color w:val="000000"/>
                <w:sz w:val="18"/>
                <w:szCs w:val="18"/>
                <w:lang w:eastAsia="ca-ES"/>
              </w:rPr>
              <w:t>36</w:t>
            </w:r>
            <w:r w:rsidRPr="0081770C">
              <w:rPr>
                <w:rFonts w:eastAsia="Times New Roman"/>
                <w:bCs/>
                <w:sz w:val="18"/>
                <w:szCs w:val="18"/>
                <w:lang w:eastAsia="ca-ES"/>
              </w:rPr>
              <w:t>.</w:t>
            </w:r>
            <w:r w:rsidRPr="0081770C">
              <w:rPr>
                <w:rFonts w:eastAsia="Times New Roman"/>
                <w:b/>
                <w:bCs/>
                <w:color w:val="000000"/>
                <w:sz w:val="18"/>
                <w:szCs w:val="18"/>
                <w:lang w:eastAsia="ca-ES"/>
              </w:rPr>
              <w:t>2</w:t>
            </w:r>
          </w:p>
        </w:tc>
      </w:tr>
      <w:tr w:rsidR="00B446EB" w:rsidRPr="00D2114F" w14:paraId="6E4741ED" w14:textId="77777777" w:rsidTr="00377B61">
        <w:tc>
          <w:tcPr>
            <w:tcW w:w="2382" w:type="pct"/>
            <w:noWrap/>
            <w:vAlign w:val="bottom"/>
            <w:hideMark/>
          </w:tcPr>
          <w:p w14:paraId="17175F4A" w14:textId="77777777" w:rsidR="00B446EB" w:rsidRPr="00D2114F" w:rsidRDefault="00B446EB" w:rsidP="00B446EB">
            <w:pPr>
              <w:pStyle w:val="AONormal"/>
              <w:tabs>
                <w:tab w:val="left" w:leader="dot" w:pos="3758"/>
              </w:tabs>
              <w:spacing w:before="20" w:line="240" w:lineRule="auto"/>
              <w:ind w:left="144"/>
              <w:rPr>
                <w:i/>
                <w:sz w:val="18"/>
                <w:szCs w:val="18"/>
              </w:rPr>
            </w:pPr>
            <w:r w:rsidRPr="00D2114F">
              <w:rPr>
                <w:i/>
                <w:sz w:val="18"/>
                <w:szCs w:val="18"/>
              </w:rPr>
              <w:t>Long-term debt (bank)</w:t>
            </w:r>
            <w:r w:rsidRPr="00D2114F">
              <w:rPr>
                <w:i/>
                <w:sz w:val="18"/>
                <w:szCs w:val="18"/>
              </w:rPr>
              <w:tab/>
            </w:r>
          </w:p>
        </w:tc>
        <w:tc>
          <w:tcPr>
            <w:tcW w:w="654" w:type="pct"/>
            <w:noWrap/>
            <w:vAlign w:val="center"/>
            <w:hideMark/>
          </w:tcPr>
          <w:p w14:paraId="76AF48EF" w14:textId="7C6A76CD"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47</w:t>
            </w:r>
            <w:r w:rsidRPr="0081770C">
              <w:rPr>
                <w:rFonts w:eastAsia="Times New Roman"/>
                <w:sz w:val="18"/>
                <w:szCs w:val="18"/>
                <w:lang w:eastAsia="ca-ES"/>
              </w:rPr>
              <w:t>.</w:t>
            </w:r>
            <w:r w:rsidRPr="0081770C">
              <w:rPr>
                <w:rFonts w:eastAsia="Times New Roman"/>
                <w:color w:val="000000"/>
                <w:sz w:val="18"/>
                <w:szCs w:val="18"/>
                <w:lang w:eastAsia="ca-ES"/>
              </w:rPr>
              <w:t>3</w:t>
            </w:r>
          </w:p>
        </w:tc>
        <w:tc>
          <w:tcPr>
            <w:tcW w:w="655" w:type="pct"/>
            <w:noWrap/>
            <w:vAlign w:val="center"/>
            <w:hideMark/>
          </w:tcPr>
          <w:p w14:paraId="3D8DFBB9" w14:textId="4A18BC14"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40</w:t>
            </w:r>
            <w:r w:rsidRPr="0081770C">
              <w:rPr>
                <w:rFonts w:eastAsia="Times New Roman"/>
                <w:sz w:val="18"/>
                <w:szCs w:val="18"/>
                <w:lang w:eastAsia="ca-ES"/>
              </w:rPr>
              <w:t>.</w:t>
            </w:r>
            <w:r w:rsidRPr="0081770C">
              <w:rPr>
                <w:rFonts w:eastAsia="Times New Roman"/>
                <w:color w:val="000000"/>
                <w:sz w:val="18"/>
                <w:szCs w:val="18"/>
                <w:lang w:eastAsia="ca-ES"/>
              </w:rPr>
              <w:t>5</w:t>
            </w:r>
          </w:p>
        </w:tc>
        <w:tc>
          <w:tcPr>
            <w:tcW w:w="654" w:type="pct"/>
            <w:noWrap/>
            <w:vAlign w:val="center"/>
            <w:hideMark/>
          </w:tcPr>
          <w:p w14:paraId="0AFECEA3" w14:textId="7CC1FFAD"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24</w:t>
            </w:r>
            <w:r w:rsidRPr="0081770C">
              <w:rPr>
                <w:rFonts w:eastAsia="Times New Roman"/>
                <w:sz w:val="18"/>
                <w:szCs w:val="18"/>
                <w:lang w:eastAsia="ca-ES"/>
              </w:rPr>
              <w:t>.</w:t>
            </w:r>
            <w:r w:rsidRPr="0081770C">
              <w:rPr>
                <w:rFonts w:eastAsia="Times New Roman"/>
                <w:color w:val="000000"/>
                <w:sz w:val="18"/>
                <w:szCs w:val="18"/>
                <w:lang w:eastAsia="ca-ES"/>
              </w:rPr>
              <w:t>2</w:t>
            </w:r>
          </w:p>
        </w:tc>
        <w:tc>
          <w:tcPr>
            <w:tcW w:w="655" w:type="pct"/>
            <w:noWrap/>
            <w:vAlign w:val="center"/>
            <w:hideMark/>
          </w:tcPr>
          <w:p w14:paraId="6C4A024D" w14:textId="2F8A6229"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31</w:t>
            </w:r>
            <w:r w:rsidRPr="0081770C">
              <w:rPr>
                <w:rFonts w:eastAsia="Times New Roman"/>
                <w:sz w:val="18"/>
                <w:szCs w:val="18"/>
                <w:lang w:eastAsia="ca-ES"/>
              </w:rPr>
              <w:t>.</w:t>
            </w:r>
            <w:r w:rsidRPr="0081770C">
              <w:rPr>
                <w:rFonts w:eastAsia="Times New Roman"/>
                <w:color w:val="000000"/>
                <w:sz w:val="18"/>
                <w:szCs w:val="18"/>
                <w:lang w:eastAsia="ca-ES"/>
              </w:rPr>
              <w:t>2</w:t>
            </w:r>
          </w:p>
        </w:tc>
      </w:tr>
      <w:tr w:rsidR="00B446EB" w:rsidRPr="00D2114F" w14:paraId="0226ED4A" w14:textId="77777777" w:rsidTr="00377B61">
        <w:tc>
          <w:tcPr>
            <w:tcW w:w="2382" w:type="pct"/>
            <w:noWrap/>
            <w:vAlign w:val="bottom"/>
            <w:hideMark/>
          </w:tcPr>
          <w:p w14:paraId="3EB907FA" w14:textId="77777777" w:rsidR="00B446EB" w:rsidRPr="00D2114F" w:rsidRDefault="00B446EB" w:rsidP="00B446EB">
            <w:pPr>
              <w:pStyle w:val="AONormal"/>
              <w:tabs>
                <w:tab w:val="left" w:leader="dot" w:pos="3758"/>
              </w:tabs>
              <w:spacing w:before="20" w:line="240" w:lineRule="auto"/>
              <w:ind w:left="144"/>
              <w:rPr>
                <w:i/>
                <w:sz w:val="18"/>
                <w:szCs w:val="18"/>
              </w:rPr>
            </w:pPr>
            <w:r w:rsidRPr="00D2114F">
              <w:rPr>
                <w:i/>
                <w:sz w:val="18"/>
                <w:szCs w:val="18"/>
              </w:rPr>
              <w:t>Short-term debt (bank)</w:t>
            </w:r>
            <w:r w:rsidRPr="00D2114F">
              <w:rPr>
                <w:i/>
                <w:sz w:val="18"/>
                <w:szCs w:val="18"/>
              </w:rPr>
              <w:tab/>
            </w:r>
          </w:p>
        </w:tc>
        <w:tc>
          <w:tcPr>
            <w:tcW w:w="654" w:type="pct"/>
            <w:noWrap/>
            <w:vAlign w:val="center"/>
            <w:hideMark/>
          </w:tcPr>
          <w:p w14:paraId="5B73C46E" w14:textId="5DDB6071"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11</w:t>
            </w:r>
            <w:r w:rsidRPr="0081770C">
              <w:rPr>
                <w:rFonts w:eastAsia="Times New Roman"/>
                <w:sz w:val="18"/>
                <w:szCs w:val="18"/>
                <w:lang w:eastAsia="ca-ES"/>
              </w:rPr>
              <w:t>.</w:t>
            </w:r>
            <w:r w:rsidRPr="0081770C">
              <w:rPr>
                <w:rFonts w:eastAsia="Times New Roman"/>
                <w:color w:val="000000"/>
                <w:sz w:val="18"/>
                <w:szCs w:val="18"/>
                <w:lang w:eastAsia="ca-ES"/>
              </w:rPr>
              <w:t>4</w:t>
            </w:r>
          </w:p>
        </w:tc>
        <w:tc>
          <w:tcPr>
            <w:tcW w:w="655" w:type="pct"/>
            <w:noWrap/>
            <w:vAlign w:val="center"/>
            <w:hideMark/>
          </w:tcPr>
          <w:p w14:paraId="03439C29" w14:textId="2BC896B8"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10</w:t>
            </w:r>
            <w:r w:rsidRPr="0081770C">
              <w:rPr>
                <w:rFonts w:eastAsia="Times New Roman"/>
                <w:sz w:val="18"/>
                <w:szCs w:val="18"/>
                <w:lang w:eastAsia="ca-ES"/>
              </w:rPr>
              <w:t>.</w:t>
            </w:r>
            <w:r w:rsidRPr="0081770C">
              <w:rPr>
                <w:rFonts w:eastAsia="Times New Roman"/>
                <w:color w:val="000000"/>
                <w:sz w:val="18"/>
                <w:szCs w:val="18"/>
                <w:lang w:eastAsia="ca-ES"/>
              </w:rPr>
              <w:t>9</w:t>
            </w:r>
          </w:p>
        </w:tc>
        <w:tc>
          <w:tcPr>
            <w:tcW w:w="654" w:type="pct"/>
            <w:noWrap/>
            <w:vAlign w:val="center"/>
            <w:hideMark/>
          </w:tcPr>
          <w:p w14:paraId="53CA8F75" w14:textId="59E08FD5"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16</w:t>
            </w:r>
            <w:r w:rsidRPr="0081770C">
              <w:rPr>
                <w:rFonts w:eastAsia="Times New Roman"/>
                <w:sz w:val="18"/>
                <w:szCs w:val="18"/>
                <w:lang w:eastAsia="ca-ES"/>
              </w:rPr>
              <w:t>.</w:t>
            </w:r>
            <w:r w:rsidRPr="0081770C">
              <w:rPr>
                <w:rFonts w:eastAsia="Times New Roman"/>
                <w:color w:val="000000"/>
                <w:sz w:val="18"/>
                <w:szCs w:val="18"/>
                <w:lang w:eastAsia="ca-ES"/>
              </w:rPr>
              <w:t>6</w:t>
            </w:r>
          </w:p>
        </w:tc>
        <w:tc>
          <w:tcPr>
            <w:tcW w:w="655" w:type="pct"/>
            <w:noWrap/>
            <w:vAlign w:val="center"/>
            <w:hideMark/>
          </w:tcPr>
          <w:p w14:paraId="1CEE6F0C" w14:textId="2C4344F7"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5</w:t>
            </w:r>
            <w:r w:rsidRPr="0081770C">
              <w:rPr>
                <w:rFonts w:eastAsia="Times New Roman"/>
                <w:sz w:val="18"/>
                <w:szCs w:val="18"/>
                <w:lang w:eastAsia="ca-ES"/>
              </w:rPr>
              <w:t>.</w:t>
            </w:r>
            <w:r w:rsidRPr="0081770C">
              <w:rPr>
                <w:rFonts w:eastAsia="Times New Roman"/>
                <w:color w:val="000000"/>
                <w:sz w:val="18"/>
                <w:szCs w:val="18"/>
                <w:lang w:eastAsia="ca-ES"/>
              </w:rPr>
              <w:t>0</w:t>
            </w:r>
          </w:p>
        </w:tc>
      </w:tr>
      <w:tr w:rsidR="00B446EB" w:rsidRPr="00D2114F" w14:paraId="2A3AA411" w14:textId="77777777" w:rsidTr="00377B61">
        <w:tc>
          <w:tcPr>
            <w:tcW w:w="2382" w:type="pct"/>
            <w:noWrap/>
            <w:vAlign w:val="bottom"/>
            <w:hideMark/>
          </w:tcPr>
          <w:p w14:paraId="2A69DFC3" w14:textId="77777777" w:rsidR="00B446EB" w:rsidRPr="00D2114F" w:rsidRDefault="00B446EB" w:rsidP="00B446EB">
            <w:pPr>
              <w:pStyle w:val="AONormal"/>
              <w:tabs>
                <w:tab w:val="left" w:leader="dot" w:pos="3758"/>
              </w:tabs>
              <w:spacing w:before="20" w:line="240" w:lineRule="auto"/>
              <w:rPr>
                <w:b/>
                <w:bCs/>
                <w:sz w:val="18"/>
                <w:szCs w:val="18"/>
              </w:rPr>
            </w:pPr>
            <w:r w:rsidRPr="00D2114F">
              <w:rPr>
                <w:b/>
                <w:bCs/>
                <w:sz w:val="18"/>
                <w:szCs w:val="18"/>
              </w:rPr>
              <w:t>GG Debt</w:t>
            </w:r>
            <w:r w:rsidRPr="00D2114F">
              <w:rPr>
                <w:bCs/>
                <w:sz w:val="18"/>
                <w:szCs w:val="18"/>
              </w:rPr>
              <w:tab/>
            </w:r>
          </w:p>
        </w:tc>
        <w:tc>
          <w:tcPr>
            <w:tcW w:w="654" w:type="pct"/>
            <w:noWrap/>
            <w:vAlign w:val="center"/>
            <w:hideMark/>
          </w:tcPr>
          <w:p w14:paraId="3ABA184E" w14:textId="060482E4" w:rsidR="00B446EB" w:rsidRPr="00D2114F" w:rsidRDefault="00B446EB" w:rsidP="00B446EB">
            <w:pPr>
              <w:pStyle w:val="AONormal"/>
              <w:pBdr>
                <w:top w:val="single" w:sz="4" w:space="1" w:color="auto"/>
                <w:bottom w:val="single" w:sz="4" w:space="1" w:color="auto"/>
              </w:pBdr>
              <w:spacing w:before="20" w:line="240" w:lineRule="auto"/>
              <w:jc w:val="right"/>
              <w:rPr>
                <w:b/>
                <w:bCs/>
                <w:sz w:val="18"/>
                <w:szCs w:val="18"/>
              </w:rPr>
            </w:pPr>
            <w:r w:rsidRPr="0081770C">
              <w:rPr>
                <w:rFonts w:eastAsia="Times New Roman"/>
                <w:b/>
                <w:sz w:val="18"/>
                <w:szCs w:val="18"/>
                <w:lang w:eastAsia="ca-ES"/>
              </w:rPr>
              <w:t>1</w:t>
            </w:r>
            <w:r w:rsidRPr="0081770C">
              <w:rPr>
                <w:rFonts w:eastAsia="Times New Roman"/>
                <w:b/>
                <w:color w:val="000000"/>
                <w:sz w:val="18"/>
                <w:szCs w:val="18"/>
                <w:lang w:eastAsia="ca-ES"/>
              </w:rPr>
              <w:t>,</w:t>
            </w:r>
            <w:r w:rsidRPr="0081770C">
              <w:rPr>
                <w:rFonts w:eastAsia="Times New Roman"/>
                <w:b/>
                <w:sz w:val="18"/>
                <w:szCs w:val="18"/>
                <w:lang w:eastAsia="ca-ES"/>
              </w:rPr>
              <w:t>249.</w:t>
            </w:r>
            <w:r w:rsidRPr="0081770C">
              <w:rPr>
                <w:rFonts w:eastAsia="Times New Roman"/>
                <w:b/>
                <w:color w:val="000000"/>
                <w:sz w:val="18"/>
                <w:szCs w:val="18"/>
                <w:lang w:eastAsia="ca-ES"/>
              </w:rPr>
              <w:t>1</w:t>
            </w:r>
          </w:p>
        </w:tc>
        <w:tc>
          <w:tcPr>
            <w:tcW w:w="655" w:type="pct"/>
            <w:noWrap/>
            <w:vAlign w:val="center"/>
            <w:hideMark/>
          </w:tcPr>
          <w:p w14:paraId="1043385D" w14:textId="7CC7EC4C" w:rsidR="00B446EB" w:rsidRPr="00D2114F" w:rsidRDefault="00B446EB" w:rsidP="00B446EB">
            <w:pPr>
              <w:pStyle w:val="AONormal"/>
              <w:pBdr>
                <w:top w:val="single" w:sz="4" w:space="1" w:color="auto"/>
                <w:bottom w:val="single" w:sz="4" w:space="1" w:color="auto"/>
              </w:pBdr>
              <w:spacing w:before="20" w:line="240" w:lineRule="auto"/>
              <w:jc w:val="right"/>
              <w:rPr>
                <w:b/>
                <w:bCs/>
                <w:sz w:val="18"/>
                <w:szCs w:val="18"/>
              </w:rPr>
            </w:pPr>
            <w:r w:rsidRPr="00B67CE8">
              <w:rPr>
                <w:b/>
                <w:sz w:val="18"/>
              </w:rPr>
              <w:t>1</w:t>
            </w:r>
            <w:r w:rsidRPr="0081770C">
              <w:rPr>
                <w:rFonts w:eastAsia="Times New Roman"/>
                <w:b/>
                <w:color w:val="000000"/>
                <w:sz w:val="18"/>
                <w:szCs w:val="18"/>
                <w:lang w:eastAsia="ca-ES"/>
              </w:rPr>
              <w:t>,</w:t>
            </w:r>
            <w:r w:rsidRPr="0081770C">
              <w:rPr>
                <w:rFonts w:eastAsia="Times New Roman"/>
                <w:b/>
                <w:sz w:val="18"/>
                <w:szCs w:val="18"/>
                <w:lang w:eastAsia="ca-ES"/>
              </w:rPr>
              <w:t>240.</w:t>
            </w:r>
            <w:r w:rsidRPr="0081770C">
              <w:rPr>
                <w:rFonts w:eastAsia="Times New Roman"/>
                <w:b/>
                <w:color w:val="000000"/>
                <w:sz w:val="18"/>
                <w:szCs w:val="18"/>
                <w:lang w:eastAsia="ca-ES"/>
              </w:rPr>
              <w:t>6</w:t>
            </w:r>
          </w:p>
        </w:tc>
        <w:tc>
          <w:tcPr>
            <w:tcW w:w="654" w:type="pct"/>
            <w:noWrap/>
            <w:vAlign w:val="center"/>
            <w:hideMark/>
          </w:tcPr>
          <w:p w14:paraId="7DD5FAF5" w14:textId="35A3DAB1" w:rsidR="00B446EB" w:rsidRPr="00D2114F" w:rsidRDefault="00B446EB" w:rsidP="00B446EB">
            <w:pPr>
              <w:pStyle w:val="AONormal"/>
              <w:pBdr>
                <w:top w:val="single" w:sz="4" w:space="1" w:color="auto"/>
                <w:bottom w:val="single" w:sz="4" w:space="1" w:color="auto"/>
              </w:pBdr>
              <w:spacing w:before="20" w:line="240" w:lineRule="auto"/>
              <w:jc w:val="right"/>
              <w:rPr>
                <w:b/>
                <w:bCs/>
                <w:sz w:val="18"/>
                <w:szCs w:val="18"/>
              </w:rPr>
            </w:pPr>
            <w:r w:rsidRPr="00B67CE8">
              <w:rPr>
                <w:b/>
                <w:sz w:val="18"/>
              </w:rPr>
              <w:t>1</w:t>
            </w:r>
            <w:r w:rsidRPr="0081770C">
              <w:rPr>
                <w:rFonts w:eastAsia="Times New Roman"/>
                <w:b/>
                <w:color w:val="000000"/>
                <w:sz w:val="18"/>
                <w:szCs w:val="18"/>
                <w:lang w:eastAsia="ca-ES"/>
              </w:rPr>
              <w:t>,</w:t>
            </w:r>
            <w:r w:rsidRPr="0081770C">
              <w:rPr>
                <w:rFonts w:eastAsia="Times New Roman"/>
                <w:b/>
                <w:sz w:val="18"/>
                <w:szCs w:val="18"/>
                <w:lang w:eastAsia="ca-ES"/>
              </w:rPr>
              <w:t>228.</w:t>
            </w:r>
            <w:r w:rsidRPr="0081770C">
              <w:rPr>
                <w:rFonts w:eastAsia="Times New Roman"/>
                <w:b/>
                <w:color w:val="000000"/>
                <w:sz w:val="18"/>
                <w:szCs w:val="18"/>
                <w:lang w:eastAsia="ca-ES"/>
              </w:rPr>
              <w:t>8</w:t>
            </w:r>
          </w:p>
        </w:tc>
        <w:tc>
          <w:tcPr>
            <w:tcW w:w="655" w:type="pct"/>
            <w:noWrap/>
            <w:vAlign w:val="center"/>
            <w:hideMark/>
          </w:tcPr>
          <w:p w14:paraId="15098B88" w14:textId="0CB3DB31" w:rsidR="00B446EB" w:rsidRPr="00D2114F" w:rsidRDefault="00B446EB" w:rsidP="00B446EB">
            <w:pPr>
              <w:pStyle w:val="AONormal"/>
              <w:pBdr>
                <w:top w:val="single" w:sz="4" w:space="1" w:color="auto"/>
                <w:bottom w:val="single" w:sz="4" w:space="1" w:color="auto"/>
              </w:pBdr>
              <w:spacing w:before="20" w:line="240" w:lineRule="auto"/>
              <w:jc w:val="right"/>
              <w:rPr>
                <w:b/>
                <w:bCs/>
                <w:sz w:val="18"/>
                <w:szCs w:val="18"/>
              </w:rPr>
            </w:pPr>
            <w:r w:rsidRPr="00B67CE8">
              <w:rPr>
                <w:b/>
                <w:sz w:val="18"/>
              </w:rPr>
              <w:t>1</w:t>
            </w:r>
            <w:r w:rsidRPr="0081770C">
              <w:rPr>
                <w:rFonts w:eastAsia="Times New Roman"/>
                <w:b/>
                <w:color w:val="000000"/>
                <w:sz w:val="18"/>
                <w:szCs w:val="18"/>
                <w:lang w:eastAsia="ca-ES"/>
              </w:rPr>
              <w:t>,</w:t>
            </w:r>
            <w:r w:rsidRPr="0081770C">
              <w:rPr>
                <w:rFonts w:eastAsia="Times New Roman"/>
                <w:b/>
                <w:sz w:val="18"/>
                <w:szCs w:val="18"/>
                <w:lang w:eastAsia="ca-ES"/>
              </w:rPr>
              <w:t>206.</w:t>
            </w:r>
            <w:r w:rsidRPr="0081770C">
              <w:rPr>
                <w:rFonts w:eastAsia="Times New Roman"/>
                <w:b/>
                <w:color w:val="000000"/>
                <w:sz w:val="18"/>
                <w:szCs w:val="18"/>
                <w:lang w:eastAsia="ca-ES"/>
              </w:rPr>
              <w:t>7</w:t>
            </w:r>
          </w:p>
        </w:tc>
      </w:tr>
      <w:tr w:rsidR="00B446EB" w:rsidRPr="00A4201E" w14:paraId="299F3AAE" w14:textId="77777777" w:rsidTr="00377B61">
        <w:tc>
          <w:tcPr>
            <w:tcW w:w="2382" w:type="pct"/>
            <w:noWrap/>
            <w:vAlign w:val="bottom"/>
            <w:hideMark/>
          </w:tcPr>
          <w:p w14:paraId="26B4FAD7" w14:textId="77777777" w:rsidR="00B446EB" w:rsidRPr="00D2114F" w:rsidRDefault="00B446EB" w:rsidP="00B446EB">
            <w:pPr>
              <w:pStyle w:val="AONormal"/>
              <w:tabs>
                <w:tab w:val="left" w:leader="dot" w:pos="3758"/>
              </w:tabs>
              <w:spacing w:before="20" w:line="240" w:lineRule="auto"/>
              <w:rPr>
                <w:sz w:val="18"/>
                <w:szCs w:val="18"/>
              </w:rPr>
            </w:pPr>
            <w:r w:rsidRPr="00D2114F">
              <w:rPr>
                <w:sz w:val="18"/>
                <w:szCs w:val="18"/>
              </w:rPr>
              <w:t>GG Debt (% GDP)</w:t>
            </w:r>
            <w:r w:rsidRPr="00D2114F">
              <w:rPr>
                <w:sz w:val="18"/>
                <w:szCs w:val="18"/>
              </w:rPr>
              <w:tab/>
            </w:r>
          </w:p>
        </w:tc>
        <w:tc>
          <w:tcPr>
            <w:tcW w:w="654" w:type="pct"/>
            <w:noWrap/>
            <w:vAlign w:val="center"/>
            <w:hideMark/>
          </w:tcPr>
          <w:p w14:paraId="0807DBB5" w14:textId="1406AF06"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38</w:t>
            </w:r>
            <w:r w:rsidRPr="0081770C">
              <w:rPr>
                <w:rFonts w:eastAsia="Times New Roman"/>
                <w:sz w:val="18"/>
                <w:szCs w:val="18"/>
                <w:lang w:eastAsia="ca-ES"/>
              </w:rPr>
              <w:t>.</w:t>
            </w:r>
            <w:r w:rsidRPr="0081770C">
              <w:rPr>
                <w:rFonts w:eastAsia="Times New Roman"/>
                <w:color w:val="000000"/>
                <w:sz w:val="18"/>
                <w:szCs w:val="18"/>
                <w:lang w:eastAsia="ca-ES"/>
              </w:rPr>
              <w:t>91%</w:t>
            </w:r>
          </w:p>
        </w:tc>
        <w:tc>
          <w:tcPr>
            <w:tcW w:w="655" w:type="pct"/>
            <w:noWrap/>
            <w:vAlign w:val="center"/>
            <w:hideMark/>
          </w:tcPr>
          <w:p w14:paraId="30845AD0" w14:textId="3132CD2E"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35</w:t>
            </w:r>
            <w:r w:rsidRPr="0081770C">
              <w:rPr>
                <w:rFonts w:eastAsia="Times New Roman"/>
                <w:sz w:val="18"/>
                <w:szCs w:val="18"/>
                <w:lang w:eastAsia="ca-ES"/>
              </w:rPr>
              <w:t>.</w:t>
            </w:r>
            <w:r w:rsidRPr="0081770C">
              <w:rPr>
                <w:rFonts w:eastAsia="Times New Roman"/>
                <w:color w:val="000000"/>
                <w:sz w:val="18"/>
                <w:szCs w:val="18"/>
                <w:lang w:eastAsia="ca-ES"/>
              </w:rPr>
              <w:t>44%</w:t>
            </w:r>
          </w:p>
        </w:tc>
        <w:tc>
          <w:tcPr>
            <w:tcW w:w="654" w:type="pct"/>
            <w:noWrap/>
            <w:vAlign w:val="center"/>
            <w:hideMark/>
          </w:tcPr>
          <w:p w14:paraId="609CAFE8" w14:textId="75C0A241" w:rsidR="00B446EB" w:rsidRPr="00D2114F"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32</w:t>
            </w:r>
            <w:r w:rsidRPr="0081770C">
              <w:rPr>
                <w:rFonts w:eastAsia="Times New Roman"/>
                <w:sz w:val="18"/>
                <w:szCs w:val="18"/>
                <w:lang w:eastAsia="ca-ES"/>
              </w:rPr>
              <w:t>.</w:t>
            </w:r>
            <w:r w:rsidRPr="0081770C">
              <w:rPr>
                <w:rFonts w:eastAsia="Times New Roman"/>
                <w:color w:val="000000"/>
                <w:sz w:val="18"/>
                <w:szCs w:val="18"/>
                <w:lang w:eastAsia="ca-ES"/>
              </w:rPr>
              <w:t>89%</w:t>
            </w:r>
          </w:p>
        </w:tc>
        <w:tc>
          <w:tcPr>
            <w:tcW w:w="655" w:type="pct"/>
            <w:noWrap/>
            <w:vAlign w:val="center"/>
            <w:hideMark/>
          </w:tcPr>
          <w:p w14:paraId="76154905" w14:textId="586DABAD" w:rsidR="00B446EB" w:rsidRPr="00A4201E" w:rsidRDefault="00B446EB" w:rsidP="00B446EB">
            <w:pPr>
              <w:pStyle w:val="AONormal"/>
              <w:spacing w:before="20" w:line="240" w:lineRule="auto"/>
              <w:jc w:val="right"/>
              <w:rPr>
                <w:sz w:val="18"/>
                <w:szCs w:val="18"/>
              </w:rPr>
            </w:pPr>
            <w:r w:rsidRPr="0081770C">
              <w:rPr>
                <w:rFonts w:eastAsia="Times New Roman"/>
                <w:color w:val="000000"/>
                <w:sz w:val="18"/>
                <w:szCs w:val="18"/>
                <w:lang w:eastAsia="ca-ES"/>
              </w:rPr>
              <w:t>30</w:t>
            </w:r>
            <w:r w:rsidRPr="0081770C">
              <w:rPr>
                <w:rFonts w:eastAsia="Times New Roman"/>
                <w:sz w:val="18"/>
                <w:szCs w:val="18"/>
                <w:lang w:eastAsia="ca-ES"/>
              </w:rPr>
              <w:t>.</w:t>
            </w:r>
            <w:r w:rsidRPr="0081770C">
              <w:rPr>
                <w:rFonts w:eastAsia="Times New Roman"/>
                <w:color w:val="000000"/>
                <w:sz w:val="18"/>
                <w:szCs w:val="18"/>
                <w:lang w:eastAsia="ca-ES"/>
              </w:rPr>
              <w:t>30%</w:t>
            </w:r>
          </w:p>
        </w:tc>
      </w:tr>
    </w:tbl>
    <w:p w14:paraId="33C28EED" w14:textId="77777777" w:rsidR="001009CA" w:rsidRDefault="001009CA" w:rsidP="001009CA">
      <w:pPr>
        <w:pStyle w:val="AONormal"/>
        <w:rPr>
          <w:sz w:val="20"/>
          <w:szCs w:val="20"/>
        </w:rPr>
      </w:pPr>
    </w:p>
    <w:p w14:paraId="03957086" w14:textId="77777777" w:rsidR="00E8762C" w:rsidRDefault="00E8762C" w:rsidP="001009CA">
      <w:pPr>
        <w:pStyle w:val="AONormal"/>
        <w:rPr>
          <w:sz w:val="20"/>
          <w:szCs w:val="20"/>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4281"/>
        <w:gridCol w:w="1408"/>
        <w:gridCol w:w="1408"/>
        <w:gridCol w:w="1407"/>
      </w:tblGrid>
      <w:tr w:rsidR="00CC23A7" w:rsidRPr="0081770C" w14:paraId="22578A00" w14:textId="77777777" w:rsidTr="00B67CE8">
        <w:tc>
          <w:tcPr>
            <w:tcW w:w="2517" w:type="pct"/>
            <w:vAlign w:val="bottom"/>
          </w:tcPr>
          <w:p w14:paraId="3155BE3E" w14:textId="77777777" w:rsidR="00CC23A7" w:rsidRPr="0081770C" w:rsidRDefault="00CC23A7" w:rsidP="00B67CE8">
            <w:pPr>
              <w:pStyle w:val="AONormal"/>
              <w:spacing w:before="20" w:line="240" w:lineRule="auto"/>
              <w:rPr>
                <w:sz w:val="18"/>
                <w:szCs w:val="18"/>
              </w:rPr>
            </w:pPr>
          </w:p>
        </w:tc>
        <w:tc>
          <w:tcPr>
            <w:tcW w:w="828" w:type="pct"/>
            <w:vAlign w:val="bottom"/>
          </w:tcPr>
          <w:p w14:paraId="41701994" w14:textId="77777777" w:rsidR="00CC23A7" w:rsidRPr="0081770C" w:rsidRDefault="00CC23A7" w:rsidP="00B67CE8">
            <w:pPr>
              <w:pStyle w:val="AONormal"/>
              <w:pBdr>
                <w:bottom w:val="single" w:sz="4" w:space="1" w:color="auto"/>
              </w:pBdr>
              <w:spacing w:before="20" w:line="240" w:lineRule="auto"/>
              <w:jc w:val="center"/>
              <w:rPr>
                <w:b/>
                <w:bCs/>
                <w:sz w:val="18"/>
                <w:szCs w:val="18"/>
              </w:rPr>
            </w:pPr>
            <w:r w:rsidRPr="0081770C">
              <w:rPr>
                <w:b/>
                <w:bCs/>
                <w:sz w:val="18"/>
                <w:szCs w:val="18"/>
              </w:rPr>
              <w:t>31/12/2024</w:t>
            </w:r>
          </w:p>
        </w:tc>
        <w:tc>
          <w:tcPr>
            <w:tcW w:w="828" w:type="pct"/>
            <w:vAlign w:val="bottom"/>
          </w:tcPr>
          <w:p w14:paraId="0492206E" w14:textId="77777777" w:rsidR="00CC23A7" w:rsidRPr="0081770C" w:rsidRDefault="00CC23A7" w:rsidP="00B67CE8">
            <w:pPr>
              <w:pStyle w:val="AONormal"/>
              <w:pBdr>
                <w:bottom w:val="single" w:sz="4" w:space="1" w:color="auto"/>
              </w:pBdr>
              <w:spacing w:before="20" w:line="240" w:lineRule="auto"/>
              <w:jc w:val="center"/>
              <w:rPr>
                <w:b/>
                <w:bCs/>
                <w:sz w:val="18"/>
                <w:szCs w:val="18"/>
              </w:rPr>
            </w:pPr>
            <w:r w:rsidRPr="0081770C">
              <w:rPr>
                <w:rFonts w:eastAsia="Times New Roman"/>
                <w:b/>
                <w:bCs/>
                <w:color w:val="000000"/>
                <w:sz w:val="18"/>
                <w:szCs w:val="18"/>
                <w:lang w:eastAsia="ca-ES"/>
              </w:rPr>
              <w:t>31/12/2025</w:t>
            </w:r>
          </w:p>
        </w:tc>
        <w:tc>
          <w:tcPr>
            <w:tcW w:w="827" w:type="pct"/>
          </w:tcPr>
          <w:p w14:paraId="74F2D162" w14:textId="77777777" w:rsidR="00CC23A7" w:rsidRPr="0081770C" w:rsidRDefault="00CC23A7" w:rsidP="00B67CE8">
            <w:pPr>
              <w:pStyle w:val="AONormal"/>
              <w:pBdr>
                <w:bottom w:val="single" w:sz="4" w:space="1" w:color="auto"/>
              </w:pBdr>
              <w:spacing w:before="20" w:line="240" w:lineRule="auto"/>
              <w:jc w:val="center"/>
              <w:rPr>
                <w:b/>
                <w:bCs/>
                <w:sz w:val="18"/>
                <w:szCs w:val="18"/>
              </w:rPr>
            </w:pPr>
            <w:r w:rsidRPr="0081770C">
              <w:rPr>
                <w:b/>
                <w:bCs/>
                <w:sz w:val="18"/>
                <w:szCs w:val="18"/>
              </w:rPr>
              <w:t>Maturity (years)</w:t>
            </w:r>
          </w:p>
        </w:tc>
      </w:tr>
      <w:tr w:rsidR="00CC23A7" w:rsidRPr="0081770C" w14:paraId="655FCE32" w14:textId="77777777" w:rsidTr="00B67CE8">
        <w:tc>
          <w:tcPr>
            <w:tcW w:w="2517" w:type="pct"/>
            <w:vAlign w:val="bottom"/>
          </w:tcPr>
          <w:p w14:paraId="1355DCF9" w14:textId="2C70D4E6" w:rsidR="00CC23A7" w:rsidRPr="0081770C" w:rsidRDefault="00CC23A7" w:rsidP="00B67CE8">
            <w:pPr>
              <w:pStyle w:val="AONormal"/>
              <w:tabs>
                <w:tab w:val="left" w:leader="dot" w:pos="4841"/>
              </w:tabs>
              <w:spacing w:before="20" w:line="240" w:lineRule="auto"/>
              <w:rPr>
                <w:sz w:val="18"/>
                <w:szCs w:val="18"/>
              </w:rPr>
            </w:pPr>
            <w:r w:rsidRPr="0081770C">
              <w:rPr>
                <w:sz w:val="18"/>
                <w:szCs w:val="18"/>
              </w:rPr>
              <w:t>BONDS ISSUED</w:t>
            </w:r>
            <w:r w:rsidR="00F51D2F" w:rsidRPr="00F51D2F">
              <w:rPr>
                <w:bCs/>
                <w:iCs/>
                <w:sz w:val="20"/>
                <w:szCs w:val="20"/>
                <w:vertAlign w:val="superscript"/>
              </w:rPr>
              <w:footnoteReference w:id="4"/>
            </w:r>
          </w:p>
        </w:tc>
        <w:tc>
          <w:tcPr>
            <w:tcW w:w="828" w:type="pct"/>
            <w:vAlign w:val="center"/>
          </w:tcPr>
          <w:p w14:paraId="600AEE0F" w14:textId="77777777" w:rsidR="00CC23A7" w:rsidRPr="0081770C" w:rsidRDefault="00CC23A7" w:rsidP="00B67CE8">
            <w:pPr>
              <w:pStyle w:val="AONormal"/>
              <w:spacing w:before="20" w:line="240" w:lineRule="auto"/>
              <w:jc w:val="right"/>
              <w:rPr>
                <w:sz w:val="18"/>
                <w:szCs w:val="18"/>
              </w:rPr>
            </w:pPr>
            <w:r>
              <w:rPr>
                <w:rFonts w:eastAsia="Times New Roman"/>
                <w:color w:val="000000"/>
                <w:sz w:val="18"/>
                <w:szCs w:val="18"/>
                <w:lang w:eastAsia="ca-ES"/>
              </w:rPr>
              <w:t>€</w:t>
            </w:r>
            <w:r w:rsidRPr="0081770C">
              <w:rPr>
                <w:rFonts w:eastAsia="Times New Roman"/>
                <w:color w:val="000000"/>
                <w:sz w:val="18"/>
                <w:szCs w:val="18"/>
                <w:lang w:eastAsia="ca-ES"/>
              </w:rPr>
              <w:t>1,175,000,000</w:t>
            </w:r>
          </w:p>
        </w:tc>
        <w:tc>
          <w:tcPr>
            <w:tcW w:w="828" w:type="pct"/>
            <w:vAlign w:val="center"/>
          </w:tcPr>
          <w:p w14:paraId="1E5B98BB" w14:textId="77777777" w:rsidR="00CC23A7" w:rsidRPr="0081770C" w:rsidRDefault="00CC23A7" w:rsidP="00B67CE8">
            <w:pPr>
              <w:pStyle w:val="AONormal"/>
              <w:spacing w:before="20" w:line="240" w:lineRule="auto"/>
              <w:jc w:val="right"/>
              <w:rPr>
                <w:sz w:val="18"/>
                <w:szCs w:val="18"/>
              </w:rPr>
            </w:pPr>
            <w:r>
              <w:rPr>
                <w:rFonts w:eastAsia="Times New Roman"/>
                <w:color w:val="000000"/>
                <w:sz w:val="18"/>
                <w:szCs w:val="18"/>
                <w:lang w:eastAsia="ca-ES"/>
              </w:rPr>
              <w:t>€</w:t>
            </w:r>
            <w:r w:rsidRPr="0081770C">
              <w:rPr>
                <w:rFonts w:eastAsia="Times New Roman"/>
                <w:color w:val="000000"/>
                <w:sz w:val="18"/>
                <w:szCs w:val="18"/>
                <w:lang w:eastAsia="ca-ES"/>
              </w:rPr>
              <w:t>1,158,600,000</w:t>
            </w:r>
          </w:p>
        </w:tc>
        <w:tc>
          <w:tcPr>
            <w:tcW w:w="827" w:type="pct"/>
            <w:vAlign w:val="center"/>
          </w:tcPr>
          <w:p w14:paraId="3AFF0B43" w14:textId="77777777" w:rsidR="00CC23A7" w:rsidRPr="0081770C" w:rsidRDefault="00CC23A7" w:rsidP="00B67CE8">
            <w:pPr>
              <w:pStyle w:val="AONormal"/>
              <w:spacing w:before="20" w:line="240" w:lineRule="auto"/>
              <w:jc w:val="right"/>
              <w:rPr>
                <w:sz w:val="18"/>
                <w:szCs w:val="18"/>
              </w:rPr>
            </w:pPr>
            <w:r w:rsidRPr="0081770C">
              <w:rPr>
                <w:rFonts w:eastAsia="Times New Roman"/>
                <w:color w:val="000000"/>
                <w:sz w:val="18"/>
                <w:szCs w:val="18"/>
                <w:lang w:eastAsia="ca-ES"/>
              </w:rPr>
              <w:t>5.18</w:t>
            </w:r>
          </w:p>
        </w:tc>
      </w:tr>
      <w:tr w:rsidR="00CC23A7" w14:paraId="0961EC4A" w14:textId="77777777" w:rsidTr="00B67CE8">
        <w:tc>
          <w:tcPr>
            <w:tcW w:w="2517" w:type="pct"/>
            <w:vAlign w:val="bottom"/>
          </w:tcPr>
          <w:p w14:paraId="27765199" w14:textId="77777777" w:rsidR="00CC23A7" w:rsidRPr="0081770C" w:rsidRDefault="00CC23A7" w:rsidP="00B67CE8">
            <w:pPr>
              <w:pStyle w:val="AONormal"/>
              <w:tabs>
                <w:tab w:val="left" w:leader="dot" w:pos="4841"/>
              </w:tabs>
              <w:spacing w:before="20" w:line="240" w:lineRule="auto"/>
              <w:rPr>
                <w:sz w:val="18"/>
                <w:szCs w:val="18"/>
              </w:rPr>
            </w:pPr>
            <w:r w:rsidRPr="0081770C">
              <w:rPr>
                <w:sz w:val="18"/>
                <w:szCs w:val="18"/>
              </w:rPr>
              <w:t>BANK CREDIT LINES</w:t>
            </w:r>
          </w:p>
        </w:tc>
        <w:tc>
          <w:tcPr>
            <w:tcW w:w="828" w:type="pct"/>
            <w:vAlign w:val="center"/>
          </w:tcPr>
          <w:p w14:paraId="0125109C" w14:textId="77777777" w:rsidR="00CC23A7" w:rsidRPr="0081770C" w:rsidRDefault="00CC23A7" w:rsidP="00B67CE8">
            <w:pPr>
              <w:pStyle w:val="AONormal"/>
              <w:spacing w:before="20" w:line="240" w:lineRule="auto"/>
              <w:jc w:val="right"/>
              <w:rPr>
                <w:sz w:val="18"/>
                <w:szCs w:val="18"/>
              </w:rPr>
            </w:pPr>
            <w:r>
              <w:rPr>
                <w:rFonts w:eastAsia="Times New Roman"/>
                <w:color w:val="000000"/>
                <w:sz w:val="18"/>
                <w:szCs w:val="18"/>
                <w:lang w:eastAsia="ca-ES"/>
              </w:rPr>
              <w:t>€</w:t>
            </w:r>
            <w:r w:rsidRPr="0081770C">
              <w:rPr>
                <w:rFonts w:eastAsia="Times New Roman"/>
                <w:color w:val="000000"/>
                <w:sz w:val="18"/>
                <w:szCs w:val="18"/>
                <w:lang w:eastAsia="ca-ES"/>
              </w:rPr>
              <w:t>0</w:t>
            </w:r>
          </w:p>
        </w:tc>
        <w:tc>
          <w:tcPr>
            <w:tcW w:w="828" w:type="pct"/>
            <w:vAlign w:val="center"/>
          </w:tcPr>
          <w:p w14:paraId="05FAE2BA" w14:textId="77777777" w:rsidR="00CC23A7" w:rsidRPr="00D2114F" w:rsidRDefault="00CC23A7" w:rsidP="00B67CE8">
            <w:pPr>
              <w:pStyle w:val="AONormal"/>
              <w:spacing w:before="20" w:line="240" w:lineRule="auto"/>
              <w:jc w:val="right"/>
              <w:rPr>
                <w:sz w:val="18"/>
                <w:szCs w:val="18"/>
              </w:rPr>
            </w:pPr>
            <w:r>
              <w:rPr>
                <w:rFonts w:eastAsia="Times New Roman"/>
                <w:color w:val="000000"/>
                <w:sz w:val="18"/>
                <w:szCs w:val="18"/>
                <w:lang w:eastAsia="ca-ES"/>
              </w:rPr>
              <w:t>€</w:t>
            </w:r>
            <w:r w:rsidRPr="0081770C">
              <w:rPr>
                <w:rFonts w:eastAsia="Times New Roman"/>
                <w:color w:val="000000"/>
                <w:sz w:val="18"/>
                <w:szCs w:val="18"/>
                <w:lang w:eastAsia="ca-ES"/>
              </w:rPr>
              <w:t>0</w:t>
            </w:r>
          </w:p>
        </w:tc>
        <w:tc>
          <w:tcPr>
            <w:tcW w:w="827" w:type="pct"/>
            <w:vAlign w:val="center"/>
          </w:tcPr>
          <w:p w14:paraId="04D8B9F0" w14:textId="77777777" w:rsidR="00CC23A7" w:rsidRDefault="00CC23A7" w:rsidP="00B67CE8">
            <w:pPr>
              <w:pStyle w:val="AONormal"/>
              <w:spacing w:before="20" w:line="240" w:lineRule="auto"/>
              <w:jc w:val="right"/>
              <w:rPr>
                <w:sz w:val="18"/>
                <w:szCs w:val="18"/>
              </w:rPr>
            </w:pPr>
          </w:p>
        </w:tc>
      </w:tr>
      <w:tr w:rsidR="00CC23A7" w14:paraId="57C247F4" w14:textId="77777777" w:rsidTr="00B67CE8">
        <w:tc>
          <w:tcPr>
            <w:tcW w:w="2517" w:type="pct"/>
            <w:vAlign w:val="bottom"/>
          </w:tcPr>
          <w:p w14:paraId="0CB27AA6" w14:textId="77777777" w:rsidR="00CC23A7" w:rsidRPr="00D2114F" w:rsidRDefault="00CC23A7" w:rsidP="00B67CE8">
            <w:pPr>
              <w:pStyle w:val="AONormal"/>
              <w:tabs>
                <w:tab w:val="left" w:leader="dot" w:pos="4841"/>
              </w:tabs>
              <w:spacing w:before="20" w:line="240" w:lineRule="auto"/>
              <w:rPr>
                <w:sz w:val="18"/>
                <w:szCs w:val="18"/>
              </w:rPr>
            </w:pPr>
            <w:r w:rsidRPr="00D2114F">
              <w:rPr>
                <w:sz w:val="18"/>
                <w:szCs w:val="18"/>
              </w:rPr>
              <w:t>AMORTIZABLE BANK LOANS</w:t>
            </w:r>
          </w:p>
        </w:tc>
        <w:tc>
          <w:tcPr>
            <w:tcW w:w="828" w:type="pct"/>
            <w:vAlign w:val="center"/>
          </w:tcPr>
          <w:p w14:paraId="3617F751" w14:textId="77777777" w:rsidR="00CC23A7" w:rsidRPr="00D2114F" w:rsidRDefault="00CC23A7" w:rsidP="00B67CE8">
            <w:pPr>
              <w:pStyle w:val="AONormal"/>
              <w:spacing w:before="20" w:line="240" w:lineRule="auto"/>
              <w:jc w:val="right"/>
              <w:rPr>
                <w:sz w:val="18"/>
                <w:szCs w:val="18"/>
              </w:rPr>
            </w:pPr>
            <w:r>
              <w:rPr>
                <w:rFonts w:eastAsia="Times New Roman"/>
                <w:color w:val="000000"/>
                <w:sz w:val="18"/>
                <w:szCs w:val="18"/>
                <w:lang w:eastAsia="ca-ES"/>
              </w:rPr>
              <w:t>€</w:t>
            </w:r>
            <w:r w:rsidRPr="006B4DE3">
              <w:rPr>
                <w:rFonts w:eastAsia="Times New Roman"/>
                <w:color w:val="000000"/>
                <w:sz w:val="18"/>
                <w:szCs w:val="18"/>
                <w:lang w:eastAsia="ca-ES"/>
              </w:rPr>
              <w:t>13</w:t>
            </w:r>
            <w:r>
              <w:rPr>
                <w:rFonts w:eastAsia="Times New Roman"/>
                <w:color w:val="000000"/>
                <w:sz w:val="18"/>
                <w:szCs w:val="18"/>
                <w:lang w:eastAsia="ca-ES"/>
              </w:rPr>
              <w:t>,</w:t>
            </w:r>
            <w:r w:rsidRPr="006B4DE3">
              <w:rPr>
                <w:rFonts w:eastAsia="Times New Roman"/>
                <w:color w:val="000000"/>
                <w:sz w:val="18"/>
                <w:szCs w:val="18"/>
                <w:lang w:eastAsia="ca-ES"/>
              </w:rPr>
              <w:t>086</w:t>
            </w:r>
            <w:r>
              <w:rPr>
                <w:rFonts w:eastAsia="Times New Roman"/>
                <w:color w:val="000000"/>
                <w:sz w:val="18"/>
                <w:szCs w:val="18"/>
                <w:lang w:eastAsia="ca-ES"/>
              </w:rPr>
              <w:t>,</w:t>
            </w:r>
            <w:r w:rsidRPr="006B4DE3">
              <w:rPr>
                <w:rFonts w:eastAsia="Times New Roman"/>
                <w:color w:val="000000"/>
                <w:sz w:val="18"/>
                <w:szCs w:val="18"/>
                <w:lang w:eastAsia="ca-ES"/>
              </w:rPr>
              <w:t>639</w:t>
            </w:r>
          </w:p>
        </w:tc>
        <w:tc>
          <w:tcPr>
            <w:tcW w:w="828" w:type="pct"/>
            <w:vAlign w:val="center"/>
          </w:tcPr>
          <w:p w14:paraId="50779D11" w14:textId="77777777" w:rsidR="00CC23A7" w:rsidRPr="00D2114F" w:rsidRDefault="00CC23A7" w:rsidP="00B67CE8">
            <w:pPr>
              <w:pStyle w:val="AONormal"/>
              <w:spacing w:before="20" w:line="240" w:lineRule="auto"/>
              <w:jc w:val="right"/>
              <w:rPr>
                <w:sz w:val="18"/>
                <w:szCs w:val="18"/>
              </w:rPr>
            </w:pPr>
            <w:r>
              <w:rPr>
                <w:rFonts w:eastAsia="Times New Roman"/>
                <w:color w:val="000000"/>
                <w:sz w:val="18"/>
                <w:szCs w:val="18"/>
                <w:lang w:eastAsia="ca-ES"/>
              </w:rPr>
              <w:t>€</w:t>
            </w:r>
            <w:r w:rsidRPr="00EC4256">
              <w:rPr>
                <w:rFonts w:eastAsia="Times New Roman"/>
                <w:color w:val="000000"/>
                <w:sz w:val="18"/>
                <w:szCs w:val="18"/>
                <w:lang w:eastAsia="ca-ES"/>
              </w:rPr>
              <w:t>11</w:t>
            </w:r>
            <w:r w:rsidRPr="001C5E09">
              <w:rPr>
                <w:rFonts w:eastAsia="Times New Roman"/>
                <w:color w:val="000000"/>
                <w:sz w:val="18"/>
                <w:szCs w:val="18"/>
                <w:lang w:eastAsia="ca-ES"/>
              </w:rPr>
              <w:t>,</w:t>
            </w:r>
            <w:r w:rsidRPr="00EC4256">
              <w:rPr>
                <w:rFonts w:eastAsia="Times New Roman"/>
                <w:color w:val="000000"/>
                <w:sz w:val="18"/>
                <w:szCs w:val="18"/>
                <w:lang w:eastAsia="ca-ES"/>
              </w:rPr>
              <w:t>953</w:t>
            </w:r>
            <w:r w:rsidRPr="001C5E09">
              <w:rPr>
                <w:rFonts w:eastAsia="Times New Roman"/>
                <w:color w:val="000000"/>
                <w:sz w:val="18"/>
                <w:szCs w:val="18"/>
                <w:lang w:eastAsia="ca-ES"/>
              </w:rPr>
              <w:t>,</w:t>
            </w:r>
            <w:r w:rsidRPr="00EC4256">
              <w:rPr>
                <w:rFonts w:eastAsia="Times New Roman"/>
                <w:color w:val="000000"/>
                <w:sz w:val="18"/>
                <w:szCs w:val="18"/>
                <w:lang w:eastAsia="ca-ES"/>
              </w:rPr>
              <w:t>037</w:t>
            </w:r>
          </w:p>
        </w:tc>
        <w:tc>
          <w:tcPr>
            <w:tcW w:w="827" w:type="pct"/>
            <w:vAlign w:val="center"/>
          </w:tcPr>
          <w:p w14:paraId="17D16953" w14:textId="77777777" w:rsidR="00CC23A7" w:rsidRDefault="00CC23A7" w:rsidP="00B67CE8">
            <w:pPr>
              <w:pStyle w:val="AONormal"/>
              <w:spacing w:before="20" w:line="240" w:lineRule="auto"/>
              <w:jc w:val="right"/>
              <w:rPr>
                <w:sz w:val="18"/>
                <w:szCs w:val="18"/>
              </w:rPr>
            </w:pPr>
            <w:r>
              <w:rPr>
                <w:rFonts w:eastAsia="Times New Roman"/>
                <w:color w:val="000000"/>
                <w:sz w:val="18"/>
                <w:szCs w:val="18"/>
                <w:lang w:eastAsia="ca-ES"/>
              </w:rPr>
              <w:t>11</w:t>
            </w:r>
            <w:r w:rsidRPr="001C5E09">
              <w:rPr>
                <w:rFonts w:eastAsia="Times New Roman"/>
                <w:color w:val="000000"/>
                <w:sz w:val="18"/>
                <w:szCs w:val="18"/>
                <w:lang w:eastAsia="ca-ES"/>
              </w:rPr>
              <w:t>.</w:t>
            </w:r>
            <w:r>
              <w:rPr>
                <w:rFonts w:eastAsia="Times New Roman"/>
                <w:color w:val="000000"/>
                <w:sz w:val="18"/>
                <w:szCs w:val="18"/>
                <w:lang w:eastAsia="ca-ES"/>
              </w:rPr>
              <w:t>10</w:t>
            </w:r>
          </w:p>
        </w:tc>
      </w:tr>
      <w:tr w:rsidR="00CC23A7" w14:paraId="7C6513E5" w14:textId="77777777" w:rsidTr="00B67CE8">
        <w:tc>
          <w:tcPr>
            <w:tcW w:w="2517" w:type="pct"/>
            <w:vAlign w:val="bottom"/>
          </w:tcPr>
          <w:p w14:paraId="534F3B53" w14:textId="77777777" w:rsidR="00CC23A7" w:rsidRPr="00D2114F" w:rsidRDefault="00CC23A7" w:rsidP="00B67CE8">
            <w:pPr>
              <w:pStyle w:val="AONormal"/>
              <w:tabs>
                <w:tab w:val="left" w:leader="dot" w:pos="4841"/>
              </w:tabs>
              <w:spacing w:before="20" w:after="40" w:line="240" w:lineRule="auto"/>
              <w:rPr>
                <w:b/>
                <w:bCs/>
                <w:sz w:val="18"/>
                <w:szCs w:val="18"/>
              </w:rPr>
            </w:pPr>
            <w:r w:rsidRPr="00D2114F">
              <w:rPr>
                <w:b/>
                <w:bCs/>
                <w:sz w:val="18"/>
                <w:szCs w:val="18"/>
              </w:rPr>
              <w:t>DEBT CENTRAL GOVERNME</w:t>
            </w:r>
            <w:r>
              <w:rPr>
                <w:b/>
                <w:bCs/>
                <w:sz w:val="18"/>
                <w:szCs w:val="18"/>
              </w:rPr>
              <w:t>NT</w:t>
            </w:r>
          </w:p>
        </w:tc>
        <w:tc>
          <w:tcPr>
            <w:tcW w:w="828" w:type="pct"/>
            <w:vAlign w:val="center"/>
          </w:tcPr>
          <w:p w14:paraId="21A3B745" w14:textId="77777777" w:rsidR="00CC23A7" w:rsidRPr="00D2114F" w:rsidRDefault="00CC23A7" w:rsidP="00B67CE8">
            <w:pPr>
              <w:pStyle w:val="AONormal"/>
              <w:spacing w:before="20" w:after="40" w:line="240" w:lineRule="auto"/>
              <w:jc w:val="right"/>
              <w:rPr>
                <w:b/>
                <w:bCs/>
                <w:sz w:val="18"/>
                <w:szCs w:val="18"/>
              </w:rPr>
            </w:pPr>
            <w:r>
              <w:rPr>
                <w:rFonts w:eastAsia="SimSun"/>
                <w:b/>
                <w:bCs/>
                <w:color w:val="000000"/>
                <w:sz w:val="18"/>
                <w:szCs w:val="18"/>
                <w:lang w:eastAsia="zh-CN" w:bidi="he-IL"/>
              </w:rPr>
              <w:t>€</w:t>
            </w:r>
            <w:r w:rsidRPr="006B4DE3">
              <w:rPr>
                <w:rFonts w:eastAsia="SimSun"/>
                <w:b/>
                <w:bCs/>
                <w:color w:val="000000"/>
                <w:sz w:val="18"/>
                <w:szCs w:val="18"/>
                <w:lang w:eastAsia="zh-CN" w:bidi="he-IL"/>
              </w:rPr>
              <w:t>1</w:t>
            </w:r>
            <w:r>
              <w:rPr>
                <w:rFonts w:eastAsia="SimSun"/>
                <w:b/>
                <w:bCs/>
                <w:color w:val="000000"/>
                <w:sz w:val="18"/>
                <w:szCs w:val="18"/>
                <w:lang w:eastAsia="zh-CN" w:bidi="he-IL"/>
              </w:rPr>
              <w:t>,</w:t>
            </w:r>
            <w:r w:rsidRPr="006B4DE3">
              <w:rPr>
                <w:rFonts w:eastAsia="SimSun"/>
                <w:b/>
                <w:bCs/>
                <w:color w:val="000000"/>
                <w:sz w:val="18"/>
                <w:szCs w:val="18"/>
                <w:lang w:eastAsia="zh-CN" w:bidi="he-IL"/>
              </w:rPr>
              <w:t>188</w:t>
            </w:r>
            <w:r>
              <w:rPr>
                <w:rFonts w:eastAsia="SimSun"/>
                <w:b/>
                <w:bCs/>
                <w:color w:val="000000"/>
                <w:sz w:val="18"/>
                <w:szCs w:val="18"/>
                <w:lang w:eastAsia="zh-CN" w:bidi="he-IL"/>
              </w:rPr>
              <w:t>,</w:t>
            </w:r>
            <w:r w:rsidRPr="006B4DE3">
              <w:rPr>
                <w:rFonts w:eastAsia="SimSun"/>
                <w:b/>
                <w:bCs/>
                <w:color w:val="000000"/>
                <w:sz w:val="18"/>
                <w:szCs w:val="18"/>
                <w:lang w:eastAsia="zh-CN" w:bidi="he-IL"/>
              </w:rPr>
              <w:t>086</w:t>
            </w:r>
            <w:r>
              <w:rPr>
                <w:rFonts w:eastAsia="SimSun"/>
                <w:b/>
                <w:bCs/>
                <w:color w:val="000000"/>
                <w:sz w:val="18"/>
                <w:szCs w:val="18"/>
                <w:lang w:eastAsia="zh-CN" w:bidi="he-IL"/>
              </w:rPr>
              <w:t>,</w:t>
            </w:r>
            <w:r w:rsidRPr="006B4DE3">
              <w:rPr>
                <w:rFonts w:eastAsia="SimSun"/>
                <w:b/>
                <w:bCs/>
                <w:color w:val="000000"/>
                <w:sz w:val="18"/>
                <w:szCs w:val="18"/>
                <w:lang w:eastAsia="zh-CN" w:bidi="he-IL"/>
              </w:rPr>
              <w:t xml:space="preserve">639 </w:t>
            </w:r>
          </w:p>
        </w:tc>
        <w:tc>
          <w:tcPr>
            <w:tcW w:w="828" w:type="pct"/>
            <w:vAlign w:val="center"/>
          </w:tcPr>
          <w:p w14:paraId="20BA9CEC" w14:textId="77777777" w:rsidR="00CC23A7" w:rsidRPr="00D2114F" w:rsidRDefault="00CC23A7" w:rsidP="00B67CE8">
            <w:pPr>
              <w:pStyle w:val="AONormal"/>
              <w:spacing w:before="20" w:after="40" w:line="240" w:lineRule="auto"/>
              <w:jc w:val="right"/>
              <w:rPr>
                <w:b/>
                <w:bCs/>
                <w:sz w:val="18"/>
                <w:szCs w:val="18"/>
              </w:rPr>
            </w:pPr>
            <w:r>
              <w:rPr>
                <w:rFonts w:eastAsia="Times New Roman"/>
                <w:b/>
                <w:bCs/>
                <w:color w:val="000000"/>
                <w:sz w:val="18"/>
                <w:szCs w:val="18"/>
                <w:lang w:eastAsia="ca-ES"/>
              </w:rPr>
              <w:t>€</w:t>
            </w:r>
            <w:r w:rsidRPr="00EC4256">
              <w:rPr>
                <w:rFonts w:eastAsia="Times New Roman"/>
                <w:b/>
                <w:bCs/>
                <w:color w:val="000000"/>
                <w:sz w:val="18"/>
                <w:szCs w:val="18"/>
                <w:lang w:eastAsia="ca-ES"/>
              </w:rPr>
              <w:t>1</w:t>
            </w:r>
            <w:r w:rsidRPr="006A2E99">
              <w:rPr>
                <w:rFonts w:eastAsia="Times New Roman"/>
                <w:bCs/>
                <w:color w:val="000000"/>
                <w:sz w:val="18"/>
                <w:szCs w:val="18"/>
                <w:lang w:eastAsia="ca-ES"/>
              </w:rPr>
              <w:t>,</w:t>
            </w:r>
            <w:r w:rsidRPr="00EC4256">
              <w:rPr>
                <w:rFonts w:eastAsia="Times New Roman"/>
                <w:b/>
                <w:bCs/>
                <w:color w:val="000000"/>
                <w:sz w:val="18"/>
                <w:szCs w:val="18"/>
                <w:lang w:eastAsia="ca-ES"/>
              </w:rPr>
              <w:t>170</w:t>
            </w:r>
            <w:r w:rsidRPr="006A2E99">
              <w:rPr>
                <w:rFonts w:eastAsia="Times New Roman"/>
                <w:bCs/>
                <w:color w:val="000000"/>
                <w:sz w:val="18"/>
                <w:szCs w:val="18"/>
                <w:lang w:eastAsia="ca-ES"/>
              </w:rPr>
              <w:t>,</w:t>
            </w:r>
            <w:r w:rsidRPr="00EC4256">
              <w:rPr>
                <w:rFonts w:eastAsia="Times New Roman"/>
                <w:b/>
                <w:bCs/>
                <w:color w:val="000000"/>
                <w:sz w:val="18"/>
                <w:szCs w:val="18"/>
                <w:lang w:eastAsia="ca-ES"/>
              </w:rPr>
              <w:t>553</w:t>
            </w:r>
            <w:r w:rsidRPr="006A2E99">
              <w:rPr>
                <w:rFonts w:eastAsia="Times New Roman"/>
                <w:bCs/>
                <w:color w:val="000000"/>
                <w:sz w:val="18"/>
                <w:szCs w:val="18"/>
                <w:lang w:eastAsia="ca-ES"/>
              </w:rPr>
              <w:t>,</w:t>
            </w:r>
            <w:r w:rsidRPr="00EC4256">
              <w:rPr>
                <w:rFonts w:eastAsia="Times New Roman"/>
                <w:b/>
                <w:bCs/>
                <w:color w:val="000000"/>
                <w:sz w:val="18"/>
                <w:szCs w:val="18"/>
                <w:lang w:eastAsia="ca-ES"/>
              </w:rPr>
              <w:t>037</w:t>
            </w:r>
          </w:p>
        </w:tc>
        <w:tc>
          <w:tcPr>
            <w:tcW w:w="827" w:type="pct"/>
            <w:vAlign w:val="center"/>
          </w:tcPr>
          <w:p w14:paraId="3222CED2" w14:textId="77777777" w:rsidR="00CC23A7" w:rsidRDefault="00CC23A7" w:rsidP="00B67CE8">
            <w:pPr>
              <w:pStyle w:val="AONormal"/>
              <w:spacing w:before="20" w:after="40" w:line="240" w:lineRule="auto"/>
              <w:jc w:val="right"/>
              <w:rPr>
                <w:sz w:val="18"/>
                <w:szCs w:val="18"/>
              </w:rPr>
            </w:pPr>
            <w:r>
              <w:rPr>
                <w:rFonts w:eastAsia="Times New Roman"/>
                <w:b/>
                <w:bCs/>
                <w:color w:val="000000"/>
                <w:sz w:val="18"/>
                <w:szCs w:val="18"/>
                <w:lang w:eastAsia="ca-ES"/>
              </w:rPr>
              <w:t>5</w:t>
            </w:r>
            <w:r w:rsidRPr="006A2E99">
              <w:rPr>
                <w:rFonts w:eastAsia="Times New Roman"/>
                <w:bCs/>
                <w:color w:val="000000"/>
                <w:sz w:val="18"/>
                <w:szCs w:val="18"/>
                <w:lang w:eastAsia="ca-ES"/>
              </w:rPr>
              <w:t>.</w:t>
            </w:r>
            <w:r>
              <w:rPr>
                <w:rFonts w:eastAsia="Times New Roman"/>
                <w:b/>
                <w:bCs/>
                <w:color w:val="000000"/>
                <w:sz w:val="18"/>
                <w:szCs w:val="18"/>
                <w:lang w:eastAsia="ca-ES"/>
              </w:rPr>
              <w:t>24</w:t>
            </w:r>
          </w:p>
        </w:tc>
      </w:tr>
    </w:tbl>
    <w:p w14:paraId="189F4639" w14:textId="77777777" w:rsidR="00CC23A7" w:rsidRPr="0085022A" w:rsidRDefault="00CC23A7" w:rsidP="001009CA">
      <w:pPr>
        <w:pStyle w:val="AONormal"/>
        <w:rPr>
          <w:sz w:val="20"/>
          <w:szCs w:val="20"/>
        </w:rPr>
      </w:pPr>
    </w:p>
    <w:p w14:paraId="774D82C6" w14:textId="77777777" w:rsidR="001009CA" w:rsidRPr="0085022A" w:rsidRDefault="001009CA" w:rsidP="001009CA">
      <w:pPr>
        <w:pStyle w:val="AONormal"/>
        <w:rPr>
          <w:sz w:val="20"/>
          <w:szCs w:val="20"/>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3684"/>
        <w:gridCol w:w="1206"/>
        <w:gridCol w:w="1206"/>
        <w:gridCol w:w="1204"/>
        <w:gridCol w:w="1204"/>
      </w:tblGrid>
      <w:tr w:rsidR="00CC23A7" w:rsidRPr="00A4201E" w14:paraId="4840D4CB" w14:textId="77777777" w:rsidTr="007848E7">
        <w:tc>
          <w:tcPr>
            <w:tcW w:w="2166" w:type="pct"/>
            <w:vAlign w:val="bottom"/>
          </w:tcPr>
          <w:p w14:paraId="7FCA7CC7" w14:textId="77777777" w:rsidR="00CC23A7" w:rsidRPr="00A4201E" w:rsidRDefault="00CC23A7" w:rsidP="00CC23A7">
            <w:pPr>
              <w:pStyle w:val="AONormal"/>
              <w:spacing w:before="20" w:line="240" w:lineRule="auto"/>
              <w:rPr>
                <w:b/>
                <w:sz w:val="18"/>
                <w:szCs w:val="18"/>
              </w:rPr>
            </w:pPr>
            <w:r w:rsidRPr="00A4201E">
              <w:rPr>
                <w:b/>
                <w:sz w:val="18"/>
                <w:szCs w:val="18"/>
              </w:rPr>
              <w:t>Amortization of loans</w:t>
            </w:r>
          </w:p>
        </w:tc>
        <w:tc>
          <w:tcPr>
            <w:tcW w:w="709" w:type="pct"/>
          </w:tcPr>
          <w:p w14:paraId="1621E445" w14:textId="7726F010" w:rsidR="00CC23A7" w:rsidRPr="00A4201E" w:rsidRDefault="00CC23A7" w:rsidP="00CC23A7">
            <w:pPr>
              <w:pStyle w:val="AONormal"/>
              <w:spacing w:before="20" w:line="240" w:lineRule="auto"/>
              <w:jc w:val="center"/>
              <w:rPr>
                <w:sz w:val="18"/>
                <w:szCs w:val="18"/>
              </w:rPr>
            </w:pPr>
          </w:p>
        </w:tc>
        <w:tc>
          <w:tcPr>
            <w:tcW w:w="709" w:type="pct"/>
          </w:tcPr>
          <w:p w14:paraId="2D3ED5DA" w14:textId="2BD48B00" w:rsidR="00CC23A7" w:rsidRPr="00A4201E" w:rsidRDefault="00CC23A7" w:rsidP="00CC23A7">
            <w:pPr>
              <w:pStyle w:val="AONormal"/>
              <w:spacing w:before="20" w:line="240" w:lineRule="auto"/>
              <w:jc w:val="center"/>
              <w:rPr>
                <w:sz w:val="18"/>
                <w:szCs w:val="18"/>
              </w:rPr>
            </w:pPr>
          </w:p>
        </w:tc>
        <w:tc>
          <w:tcPr>
            <w:tcW w:w="708" w:type="pct"/>
          </w:tcPr>
          <w:p w14:paraId="5E9EDB2B" w14:textId="13E55C24" w:rsidR="00CC23A7" w:rsidRPr="00A4201E" w:rsidRDefault="00CC23A7" w:rsidP="00CC23A7">
            <w:pPr>
              <w:pStyle w:val="AONormal"/>
              <w:spacing w:before="20" w:line="240" w:lineRule="auto"/>
              <w:jc w:val="center"/>
              <w:rPr>
                <w:sz w:val="18"/>
                <w:szCs w:val="18"/>
              </w:rPr>
            </w:pPr>
          </w:p>
        </w:tc>
        <w:tc>
          <w:tcPr>
            <w:tcW w:w="708" w:type="pct"/>
          </w:tcPr>
          <w:p w14:paraId="0F4AEBB2" w14:textId="610C7C16" w:rsidR="00CC23A7" w:rsidRPr="00A4201E" w:rsidRDefault="00CC23A7" w:rsidP="00CC23A7">
            <w:pPr>
              <w:pStyle w:val="AONormal"/>
              <w:spacing w:before="20" w:line="240" w:lineRule="auto"/>
              <w:jc w:val="center"/>
              <w:rPr>
                <w:sz w:val="18"/>
                <w:szCs w:val="18"/>
              </w:rPr>
            </w:pPr>
          </w:p>
        </w:tc>
      </w:tr>
      <w:tr w:rsidR="00CC23A7" w:rsidRPr="00A4201E" w14:paraId="4C2C7FE1" w14:textId="77777777" w:rsidTr="007848E7">
        <w:tc>
          <w:tcPr>
            <w:tcW w:w="2166" w:type="pct"/>
            <w:vAlign w:val="bottom"/>
          </w:tcPr>
          <w:p w14:paraId="7A30545F" w14:textId="77777777" w:rsidR="00CC23A7" w:rsidRPr="00A4201E" w:rsidRDefault="00CC23A7" w:rsidP="00CC23A7">
            <w:pPr>
              <w:pStyle w:val="AONormal"/>
              <w:spacing w:before="20" w:line="240" w:lineRule="auto"/>
              <w:rPr>
                <w:b/>
                <w:i/>
                <w:iCs/>
                <w:sz w:val="18"/>
                <w:szCs w:val="18"/>
              </w:rPr>
            </w:pPr>
            <w:r w:rsidRPr="00A4201E">
              <w:rPr>
                <w:b/>
                <w:i/>
                <w:iCs/>
                <w:sz w:val="18"/>
                <w:szCs w:val="18"/>
              </w:rPr>
              <w:t>(million euros)</w:t>
            </w:r>
          </w:p>
        </w:tc>
        <w:tc>
          <w:tcPr>
            <w:tcW w:w="709" w:type="pct"/>
          </w:tcPr>
          <w:p w14:paraId="2B21BE8B" w14:textId="77777777" w:rsidR="00CC23A7" w:rsidRPr="00A4201E" w:rsidRDefault="00CC23A7" w:rsidP="00CC23A7">
            <w:pPr>
              <w:pStyle w:val="AONormal"/>
              <w:spacing w:before="20" w:line="240" w:lineRule="auto"/>
              <w:rPr>
                <w:i/>
                <w:iCs/>
                <w:sz w:val="18"/>
                <w:szCs w:val="18"/>
              </w:rPr>
            </w:pPr>
          </w:p>
        </w:tc>
        <w:tc>
          <w:tcPr>
            <w:tcW w:w="709" w:type="pct"/>
          </w:tcPr>
          <w:p w14:paraId="4897A20D" w14:textId="77777777" w:rsidR="00CC23A7" w:rsidRPr="00A4201E" w:rsidRDefault="00CC23A7" w:rsidP="00CC23A7">
            <w:pPr>
              <w:pStyle w:val="AONormal"/>
              <w:spacing w:before="20" w:line="240" w:lineRule="auto"/>
              <w:rPr>
                <w:i/>
                <w:iCs/>
                <w:sz w:val="18"/>
                <w:szCs w:val="18"/>
              </w:rPr>
            </w:pPr>
          </w:p>
        </w:tc>
        <w:tc>
          <w:tcPr>
            <w:tcW w:w="708" w:type="pct"/>
          </w:tcPr>
          <w:p w14:paraId="7C30B877" w14:textId="37013BDF" w:rsidR="00CC23A7" w:rsidRPr="00A4201E" w:rsidRDefault="00CC23A7" w:rsidP="00CC23A7">
            <w:pPr>
              <w:pStyle w:val="AONormal"/>
              <w:spacing w:before="20" w:line="240" w:lineRule="auto"/>
              <w:jc w:val="center"/>
              <w:rPr>
                <w:i/>
                <w:iCs/>
                <w:sz w:val="18"/>
                <w:szCs w:val="18"/>
              </w:rPr>
            </w:pPr>
          </w:p>
        </w:tc>
        <w:tc>
          <w:tcPr>
            <w:tcW w:w="708" w:type="pct"/>
          </w:tcPr>
          <w:p w14:paraId="7421B513" w14:textId="4562B8B9" w:rsidR="00CC23A7" w:rsidRPr="00A4201E" w:rsidRDefault="00CC23A7" w:rsidP="00CC23A7">
            <w:pPr>
              <w:pStyle w:val="AONormal"/>
              <w:spacing w:before="20" w:line="240" w:lineRule="auto"/>
              <w:jc w:val="center"/>
              <w:rPr>
                <w:i/>
                <w:iCs/>
                <w:sz w:val="18"/>
                <w:szCs w:val="18"/>
              </w:rPr>
            </w:pPr>
          </w:p>
        </w:tc>
      </w:tr>
      <w:tr w:rsidR="00CC23A7" w:rsidRPr="00A4201E" w14:paraId="6F7291BA" w14:textId="77777777" w:rsidTr="00804FC4">
        <w:tc>
          <w:tcPr>
            <w:tcW w:w="2166" w:type="pct"/>
            <w:vAlign w:val="bottom"/>
          </w:tcPr>
          <w:p w14:paraId="6232BCD1" w14:textId="77777777" w:rsidR="00CC23A7" w:rsidRPr="00A4201E" w:rsidRDefault="00CC23A7" w:rsidP="00CC23A7">
            <w:pPr>
              <w:pStyle w:val="AONormal"/>
              <w:pBdr>
                <w:bottom w:val="single" w:sz="4" w:space="1" w:color="auto"/>
              </w:pBdr>
              <w:spacing w:before="20" w:line="240" w:lineRule="auto"/>
              <w:rPr>
                <w:b/>
                <w:sz w:val="18"/>
                <w:szCs w:val="18"/>
              </w:rPr>
            </w:pPr>
            <w:r w:rsidRPr="00A4201E">
              <w:rPr>
                <w:b/>
                <w:sz w:val="18"/>
                <w:szCs w:val="18"/>
              </w:rPr>
              <w:t>General Government</w:t>
            </w:r>
          </w:p>
        </w:tc>
        <w:tc>
          <w:tcPr>
            <w:tcW w:w="709" w:type="pct"/>
            <w:vAlign w:val="center"/>
          </w:tcPr>
          <w:p w14:paraId="4F829536" w14:textId="20A297EF" w:rsidR="00CC23A7" w:rsidRPr="00A4201E" w:rsidRDefault="00CC23A7" w:rsidP="00CC23A7">
            <w:pPr>
              <w:pStyle w:val="AONormal"/>
              <w:pBdr>
                <w:bottom w:val="single" w:sz="4" w:space="1" w:color="auto"/>
              </w:pBdr>
              <w:spacing w:before="20" w:line="240" w:lineRule="auto"/>
              <w:jc w:val="center"/>
              <w:rPr>
                <w:b/>
                <w:sz w:val="18"/>
                <w:szCs w:val="18"/>
              </w:rPr>
            </w:pPr>
            <w:r w:rsidRPr="0081770C">
              <w:rPr>
                <w:rFonts w:eastAsia="Times New Roman"/>
                <w:b/>
                <w:bCs/>
                <w:color w:val="000000"/>
                <w:sz w:val="18"/>
                <w:szCs w:val="18"/>
                <w:lang w:eastAsia="ca-ES"/>
              </w:rPr>
              <w:t>2022</w:t>
            </w:r>
          </w:p>
        </w:tc>
        <w:tc>
          <w:tcPr>
            <w:tcW w:w="709" w:type="pct"/>
            <w:vAlign w:val="center"/>
          </w:tcPr>
          <w:p w14:paraId="5FA3190C" w14:textId="03624868" w:rsidR="00CC23A7" w:rsidRPr="00A4201E" w:rsidRDefault="00CC23A7" w:rsidP="00CC23A7">
            <w:pPr>
              <w:pStyle w:val="AONormal"/>
              <w:pBdr>
                <w:bottom w:val="single" w:sz="4" w:space="1" w:color="auto"/>
              </w:pBdr>
              <w:spacing w:before="20" w:line="240" w:lineRule="auto"/>
              <w:jc w:val="center"/>
              <w:rPr>
                <w:b/>
                <w:sz w:val="18"/>
                <w:szCs w:val="18"/>
              </w:rPr>
            </w:pPr>
            <w:r w:rsidRPr="0081770C">
              <w:rPr>
                <w:rFonts w:eastAsia="Times New Roman"/>
                <w:b/>
                <w:bCs/>
                <w:color w:val="000000"/>
                <w:sz w:val="18"/>
                <w:szCs w:val="18"/>
                <w:lang w:eastAsia="ca-ES"/>
              </w:rPr>
              <w:t>2023</w:t>
            </w:r>
          </w:p>
        </w:tc>
        <w:tc>
          <w:tcPr>
            <w:tcW w:w="708" w:type="pct"/>
            <w:vAlign w:val="center"/>
          </w:tcPr>
          <w:p w14:paraId="0F04D8CC" w14:textId="13B722FC" w:rsidR="00CC23A7" w:rsidRPr="00A4201E" w:rsidRDefault="00CC23A7" w:rsidP="00CC23A7">
            <w:pPr>
              <w:pStyle w:val="AONormal"/>
              <w:pBdr>
                <w:bottom w:val="single" w:sz="4" w:space="1" w:color="auto"/>
              </w:pBdr>
              <w:spacing w:before="20" w:line="240" w:lineRule="auto"/>
              <w:jc w:val="center"/>
              <w:rPr>
                <w:b/>
                <w:sz w:val="18"/>
                <w:szCs w:val="18"/>
              </w:rPr>
            </w:pPr>
            <w:r w:rsidRPr="0081770C">
              <w:rPr>
                <w:rFonts w:eastAsia="Times New Roman"/>
                <w:b/>
                <w:bCs/>
                <w:color w:val="000000"/>
                <w:sz w:val="18"/>
                <w:szCs w:val="18"/>
                <w:lang w:eastAsia="ca-ES"/>
              </w:rPr>
              <w:t>2024</w:t>
            </w:r>
          </w:p>
        </w:tc>
        <w:tc>
          <w:tcPr>
            <w:tcW w:w="708" w:type="pct"/>
            <w:vAlign w:val="center"/>
          </w:tcPr>
          <w:p w14:paraId="47FDD21E" w14:textId="060AAF34" w:rsidR="00CC23A7" w:rsidRPr="00A4201E" w:rsidRDefault="00CC23A7" w:rsidP="00CC23A7">
            <w:pPr>
              <w:pStyle w:val="AONormal"/>
              <w:pBdr>
                <w:bottom w:val="single" w:sz="4" w:space="1" w:color="auto"/>
              </w:pBdr>
              <w:spacing w:before="20" w:line="240" w:lineRule="auto"/>
              <w:jc w:val="center"/>
              <w:rPr>
                <w:b/>
                <w:sz w:val="18"/>
                <w:szCs w:val="18"/>
              </w:rPr>
            </w:pPr>
            <w:r w:rsidRPr="0081770C">
              <w:rPr>
                <w:rFonts w:eastAsia="Times New Roman"/>
                <w:b/>
                <w:bCs/>
                <w:color w:val="000000"/>
                <w:sz w:val="18"/>
                <w:szCs w:val="18"/>
                <w:lang w:eastAsia="ca-ES"/>
              </w:rPr>
              <w:t>2025</w:t>
            </w:r>
          </w:p>
        </w:tc>
      </w:tr>
      <w:tr w:rsidR="00CC23A7" w:rsidRPr="00A4201E" w14:paraId="3DA9F103" w14:textId="77777777" w:rsidTr="007848E7">
        <w:tc>
          <w:tcPr>
            <w:tcW w:w="2166" w:type="pct"/>
            <w:vAlign w:val="bottom"/>
          </w:tcPr>
          <w:p w14:paraId="194D7BB1" w14:textId="77777777" w:rsidR="00CC23A7" w:rsidRPr="00A4201E" w:rsidRDefault="00CC23A7" w:rsidP="00CC23A7">
            <w:pPr>
              <w:pStyle w:val="AONormal"/>
              <w:tabs>
                <w:tab w:val="left" w:leader="dot" w:pos="4838"/>
              </w:tabs>
              <w:spacing w:before="20" w:line="240" w:lineRule="auto"/>
              <w:rPr>
                <w:sz w:val="18"/>
                <w:szCs w:val="18"/>
              </w:rPr>
            </w:pPr>
            <w:r w:rsidRPr="00A4201E">
              <w:rPr>
                <w:sz w:val="18"/>
                <w:szCs w:val="18"/>
              </w:rPr>
              <w:t>Central Government</w:t>
            </w:r>
            <w:r>
              <w:rPr>
                <w:sz w:val="18"/>
                <w:szCs w:val="18"/>
              </w:rPr>
              <w:t>………..</w:t>
            </w:r>
          </w:p>
        </w:tc>
        <w:tc>
          <w:tcPr>
            <w:tcW w:w="709" w:type="pct"/>
            <w:vAlign w:val="bottom"/>
          </w:tcPr>
          <w:p w14:paraId="4C8EF72A" w14:textId="47A9ED68" w:rsidR="00CC23A7" w:rsidRPr="00460E6E" w:rsidRDefault="00252C9F" w:rsidP="00CC23A7">
            <w:pPr>
              <w:pStyle w:val="AONormal"/>
              <w:spacing w:before="20" w:line="240" w:lineRule="auto"/>
              <w:jc w:val="right"/>
              <w:rPr>
                <w:sz w:val="18"/>
                <w:szCs w:val="18"/>
              </w:rPr>
            </w:pPr>
            <w:r>
              <w:rPr>
                <w:sz w:val="18"/>
                <w:szCs w:val="18"/>
              </w:rPr>
              <w:t>618.9</w:t>
            </w:r>
          </w:p>
        </w:tc>
        <w:tc>
          <w:tcPr>
            <w:tcW w:w="709" w:type="pct"/>
            <w:vAlign w:val="bottom"/>
          </w:tcPr>
          <w:p w14:paraId="23ACD323" w14:textId="26B5D6A0" w:rsidR="00CC23A7" w:rsidRPr="00460E6E" w:rsidRDefault="00252C9F" w:rsidP="00CC23A7">
            <w:pPr>
              <w:pStyle w:val="AONormal"/>
              <w:spacing w:before="20" w:line="240" w:lineRule="auto"/>
              <w:jc w:val="right"/>
              <w:rPr>
                <w:sz w:val="18"/>
                <w:szCs w:val="18"/>
              </w:rPr>
            </w:pPr>
            <w:r>
              <w:rPr>
                <w:sz w:val="18"/>
                <w:szCs w:val="18"/>
              </w:rPr>
              <w:t>4.7</w:t>
            </w:r>
          </w:p>
        </w:tc>
        <w:tc>
          <w:tcPr>
            <w:tcW w:w="708" w:type="pct"/>
            <w:vAlign w:val="center"/>
          </w:tcPr>
          <w:p w14:paraId="382CA721" w14:textId="39F6E4DC" w:rsidR="00CC23A7" w:rsidRPr="00460E6E" w:rsidRDefault="00CC23A7" w:rsidP="00CC23A7">
            <w:pPr>
              <w:pStyle w:val="AONormal"/>
              <w:spacing w:before="20" w:line="240" w:lineRule="auto"/>
              <w:jc w:val="right"/>
              <w:rPr>
                <w:sz w:val="18"/>
                <w:szCs w:val="18"/>
              </w:rPr>
            </w:pPr>
            <w:r w:rsidRPr="0081770C">
              <w:rPr>
                <w:rFonts w:eastAsia="Times New Roman"/>
                <w:color w:val="000000"/>
                <w:sz w:val="18"/>
                <w:szCs w:val="18"/>
                <w:lang w:eastAsia="ca-ES"/>
              </w:rPr>
              <w:t>5.0</w:t>
            </w:r>
          </w:p>
        </w:tc>
        <w:tc>
          <w:tcPr>
            <w:tcW w:w="708" w:type="pct"/>
            <w:vAlign w:val="center"/>
          </w:tcPr>
          <w:p w14:paraId="2414666C" w14:textId="2ADCF437" w:rsidR="00CC23A7" w:rsidRPr="00460E6E" w:rsidRDefault="00CC23A7" w:rsidP="00CC23A7">
            <w:pPr>
              <w:pStyle w:val="AONormal"/>
              <w:spacing w:before="20" w:line="240" w:lineRule="auto"/>
              <w:jc w:val="right"/>
              <w:rPr>
                <w:sz w:val="18"/>
                <w:szCs w:val="18"/>
              </w:rPr>
            </w:pPr>
            <w:r w:rsidRPr="0081770C">
              <w:rPr>
                <w:rFonts w:eastAsia="Times New Roman"/>
                <w:color w:val="000000"/>
                <w:sz w:val="18"/>
                <w:szCs w:val="18"/>
                <w:lang w:eastAsia="ca-ES"/>
              </w:rPr>
              <w:t>4.9</w:t>
            </w:r>
          </w:p>
        </w:tc>
      </w:tr>
      <w:tr w:rsidR="00CC23A7" w:rsidRPr="00A4201E" w14:paraId="47E06AC9" w14:textId="77777777" w:rsidTr="00804FC4">
        <w:tc>
          <w:tcPr>
            <w:tcW w:w="2166" w:type="pct"/>
            <w:vAlign w:val="bottom"/>
          </w:tcPr>
          <w:p w14:paraId="3B8FC746" w14:textId="77777777" w:rsidR="00CC23A7" w:rsidRPr="009C47C3" w:rsidRDefault="00CC23A7" w:rsidP="00CC23A7">
            <w:pPr>
              <w:pStyle w:val="AONormal"/>
              <w:tabs>
                <w:tab w:val="left" w:leader="dot" w:pos="4838"/>
              </w:tabs>
              <w:spacing w:before="20" w:line="240" w:lineRule="auto"/>
              <w:rPr>
                <w:sz w:val="18"/>
                <w:szCs w:val="18"/>
                <w:lang w:val="fr-FR"/>
              </w:rPr>
            </w:pPr>
            <w:r w:rsidRPr="009C47C3">
              <w:rPr>
                <w:sz w:val="18"/>
                <w:szCs w:val="18"/>
                <w:lang w:val="fr-FR"/>
              </w:rPr>
              <w:t>RE (non market non profit institutions)</w:t>
            </w:r>
            <w:r>
              <w:rPr>
                <w:sz w:val="18"/>
                <w:szCs w:val="18"/>
                <w:lang w:val="fr-FR"/>
              </w:rPr>
              <w:t>….</w:t>
            </w:r>
          </w:p>
        </w:tc>
        <w:tc>
          <w:tcPr>
            <w:tcW w:w="709" w:type="pct"/>
            <w:vAlign w:val="center"/>
          </w:tcPr>
          <w:p w14:paraId="15DC9156" w14:textId="25425D24" w:rsidR="00FC1BE1" w:rsidRPr="00005410" w:rsidRDefault="00FC1BE1" w:rsidP="00FC1BE1">
            <w:pPr>
              <w:pStyle w:val="AONormal"/>
              <w:spacing w:before="20" w:line="240" w:lineRule="auto"/>
              <w:jc w:val="right"/>
              <w:rPr>
                <w:rFonts w:eastAsia="Times New Roman"/>
                <w:color w:val="000000"/>
                <w:sz w:val="18"/>
                <w:szCs w:val="18"/>
                <w:lang w:eastAsia="ca-ES"/>
              </w:rPr>
            </w:pPr>
            <w:r>
              <w:rPr>
                <w:rFonts w:eastAsia="Times New Roman"/>
                <w:color w:val="000000"/>
                <w:sz w:val="18"/>
                <w:szCs w:val="18"/>
                <w:lang w:eastAsia="ca-ES"/>
              </w:rPr>
              <w:t>-</w:t>
            </w:r>
          </w:p>
        </w:tc>
        <w:tc>
          <w:tcPr>
            <w:tcW w:w="709" w:type="pct"/>
            <w:vAlign w:val="center"/>
          </w:tcPr>
          <w:p w14:paraId="49C05FF7" w14:textId="0F0D7E32" w:rsidR="00CC23A7" w:rsidRPr="00460E6E" w:rsidRDefault="00252C9F" w:rsidP="00CC23A7">
            <w:pPr>
              <w:pStyle w:val="AONormal"/>
              <w:spacing w:before="20" w:line="240" w:lineRule="auto"/>
              <w:jc w:val="right"/>
              <w:rPr>
                <w:sz w:val="18"/>
                <w:szCs w:val="18"/>
              </w:rPr>
            </w:pPr>
            <w:r>
              <w:rPr>
                <w:rFonts w:eastAsia="Times New Roman"/>
                <w:color w:val="000000"/>
                <w:sz w:val="18"/>
                <w:szCs w:val="18"/>
                <w:lang w:eastAsia="ca-ES"/>
              </w:rPr>
              <w:t>-</w:t>
            </w:r>
          </w:p>
        </w:tc>
        <w:tc>
          <w:tcPr>
            <w:tcW w:w="708" w:type="pct"/>
            <w:vAlign w:val="center"/>
          </w:tcPr>
          <w:p w14:paraId="742E6AC2" w14:textId="7771B4AD" w:rsidR="00CC23A7" w:rsidRPr="00460E6E" w:rsidRDefault="00CC23A7" w:rsidP="00CC23A7">
            <w:pPr>
              <w:pStyle w:val="AONormal"/>
              <w:spacing w:before="20" w:line="240" w:lineRule="auto"/>
              <w:jc w:val="right"/>
              <w:rPr>
                <w:sz w:val="18"/>
                <w:szCs w:val="18"/>
              </w:rPr>
            </w:pPr>
            <w:r w:rsidRPr="0081770C">
              <w:rPr>
                <w:rFonts w:eastAsia="Times New Roman"/>
                <w:color w:val="000000"/>
                <w:sz w:val="18"/>
                <w:szCs w:val="18"/>
                <w:lang w:eastAsia="ca-ES"/>
              </w:rPr>
              <w:t>-</w:t>
            </w:r>
          </w:p>
        </w:tc>
        <w:tc>
          <w:tcPr>
            <w:tcW w:w="708" w:type="pct"/>
            <w:vAlign w:val="center"/>
          </w:tcPr>
          <w:p w14:paraId="33C28120" w14:textId="6569ABAE" w:rsidR="00CC23A7" w:rsidRPr="00460E6E" w:rsidRDefault="00553697" w:rsidP="00CC23A7">
            <w:pPr>
              <w:pStyle w:val="AONormal"/>
              <w:spacing w:before="20" w:line="240" w:lineRule="auto"/>
              <w:jc w:val="right"/>
              <w:rPr>
                <w:sz w:val="18"/>
                <w:szCs w:val="18"/>
              </w:rPr>
            </w:pPr>
            <w:r>
              <w:rPr>
                <w:rFonts w:eastAsia="Times New Roman"/>
                <w:color w:val="000000"/>
                <w:sz w:val="18"/>
                <w:szCs w:val="18"/>
                <w:lang w:eastAsia="ca-ES"/>
              </w:rPr>
              <w:t>-</w:t>
            </w:r>
          </w:p>
        </w:tc>
      </w:tr>
      <w:tr w:rsidR="00CC23A7" w:rsidRPr="00A4201E" w14:paraId="48F6450F" w14:textId="77777777" w:rsidTr="00804FC4">
        <w:tc>
          <w:tcPr>
            <w:tcW w:w="2166" w:type="pct"/>
            <w:vAlign w:val="bottom"/>
          </w:tcPr>
          <w:p w14:paraId="076D89C6" w14:textId="77777777" w:rsidR="00CC23A7" w:rsidRPr="00A4201E" w:rsidRDefault="00CC23A7" w:rsidP="00CC23A7">
            <w:pPr>
              <w:pStyle w:val="AONormal"/>
              <w:tabs>
                <w:tab w:val="left" w:leader="dot" w:pos="4838"/>
              </w:tabs>
              <w:spacing w:before="20" w:line="240" w:lineRule="auto"/>
              <w:rPr>
                <w:sz w:val="18"/>
                <w:szCs w:val="18"/>
              </w:rPr>
            </w:pPr>
            <w:r w:rsidRPr="00A4201E">
              <w:rPr>
                <w:sz w:val="18"/>
                <w:szCs w:val="18"/>
              </w:rPr>
              <w:t>Public companies outside the market</w:t>
            </w:r>
            <w:r>
              <w:rPr>
                <w:sz w:val="18"/>
                <w:szCs w:val="18"/>
              </w:rPr>
              <w:t>…</w:t>
            </w:r>
          </w:p>
        </w:tc>
        <w:tc>
          <w:tcPr>
            <w:tcW w:w="709" w:type="pct"/>
            <w:vAlign w:val="center"/>
          </w:tcPr>
          <w:p w14:paraId="104B21DC" w14:textId="0D200DED" w:rsidR="00CC23A7" w:rsidRPr="00460E6E" w:rsidRDefault="00252C9F" w:rsidP="00CC23A7">
            <w:pPr>
              <w:pStyle w:val="AONormal"/>
              <w:spacing w:before="20" w:line="240" w:lineRule="auto"/>
              <w:jc w:val="right"/>
              <w:rPr>
                <w:sz w:val="18"/>
                <w:szCs w:val="18"/>
              </w:rPr>
            </w:pPr>
            <w:r>
              <w:rPr>
                <w:sz w:val="18"/>
                <w:szCs w:val="18"/>
              </w:rPr>
              <w:t>-</w:t>
            </w:r>
          </w:p>
        </w:tc>
        <w:tc>
          <w:tcPr>
            <w:tcW w:w="709" w:type="pct"/>
            <w:vAlign w:val="center"/>
          </w:tcPr>
          <w:p w14:paraId="2D5EBFDA" w14:textId="28157A6F" w:rsidR="00CC23A7" w:rsidRPr="00460E6E" w:rsidRDefault="00CC23A7" w:rsidP="00CC23A7">
            <w:pPr>
              <w:pStyle w:val="AONormal"/>
              <w:spacing w:before="20" w:line="240" w:lineRule="auto"/>
              <w:jc w:val="right"/>
              <w:rPr>
                <w:sz w:val="18"/>
                <w:szCs w:val="18"/>
              </w:rPr>
            </w:pPr>
            <w:r w:rsidRPr="00B67CE8">
              <w:rPr>
                <w:color w:val="000000"/>
                <w:sz w:val="18"/>
              </w:rPr>
              <w:t>-</w:t>
            </w:r>
          </w:p>
        </w:tc>
        <w:tc>
          <w:tcPr>
            <w:tcW w:w="708" w:type="pct"/>
            <w:vAlign w:val="center"/>
          </w:tcPr>
          <w:p w14:paraId="26F2DA40" w14:textId="2B20A0F9" w:rsidR="00CC23A7" w:rsidRPr="00460E6E" w:rsidRDefault="00CC23A7" w:rsidP="00CC23A7">
            <w:pPr>
              <w:pStyle w:val="AONormal"/>
              <w:spacing w:before="20" w:line="240" w:lineRule="auto"/>
              <w:jc w:val="right"/>
              <w:rPr>
                <w:sz w:val="18"/>
                <w:szCs w:val="18"/>
              </w:rPr>
            </w:pPr>
            <w:r w:rsidRPr="0081770C">
              <w:rPr>
                <w:rFonts w:eastAsia="Times New Roman"/>
                <w:color w:val="000000"/>
                <w:sz w:val="18"/>
                <w:szCs w:val="18"/>
                <w:lang w:eastAsia="ca-ES"/>
              </w:rPr>
              <w:t>-</w:t>
            </w:r>
          </w:p>
        </w:tc>
        <w:tc>
          <w:tcPr>
            <w:tcW w:w="708" w:type="pct"/>
            <w:vAlign w:val="center"/>
          </w:tcPr>
          <w:p w14:paraId="4DAB8ABD" w14:textId="21EC2CA5" w:rsidR="00CC23A7" w:rsidRPr="00460E6E" w:rsidRDefault="00553697" w:rsidP="00CC23A7">
            <w:pPr>
              <w:pStyle w:val="AONormal"/>
              <w:spacing w:before="20" w:line="240" w:lineRule="auto"/>
              <w:jc w:val="right"/>
              <w:rPr>
                <w:sz w:val="18"/>
                <w:szCs w:val="18"/>
              </w:rPr>
            </w:pPr>
            <w:r>
              <w:rPr>
                <w:rFonts w:eastAsia="Times New Roman"/>
                <w:color w:val="000000"/>
                <w:sz w:val="18"/>
                <w:szCs w:val="18"/>
                <w:lang w:eastAsia="ca-ES"/>
              </w:rPr>
              <w:t>-</w:t>
            </w:r>
          </w:p>
        </w:tc>
      </w:tr>
      <w:tr w:rsidR="00CC23A7" w:rsidRPr="00A4201E" w14:paraId="1FF21F49" w14:textId="77777777" w:rsidTr="00377B61">
        <w:tc>
          <w:tcPr>
            <w:tcW w:w="2166" w:type="pct"/>
            <w:vAlign w:val="bottom"/>
          </w:tcPr>
          <w:p w14:paraId="2AC42678" w14:textId="77777777" w:rsidR="00CC23A7" w:rsidRPr="00A4201E" w:rsidRDefault="00CC23A7" w:rsidP="00CC23A7">
            <w:pPr>
              <w:pStyle w:val="AONormal"/>
              <w:tabs>
                <w:tab w:val="left" w:leader="dot" w:pos="4838"/>
              </w:tabs>
              <w:spacing w:before="20" w:line="240" w:lineRule="auto"/>
              <w:rPr>
                <w:sz w:val="18"/>
                <w:szCs w:val="18"/>
              </w:rPr>
            </w:pPr>
            <w:r w:rsidRPr="00A4201E">
              <w:rPr>
                <w:sz w:val="18"/>
                <w:szCs w:val="18"/>
              </w:rPr>
              <w:t>Local Government</w:t>
            </w:r>
            <w:r>
              <w:rPr>
                <w:sz w:val="18"/>
                <w:szCs w:val="18"/>
              </w:rPr>
              <w:t>….</w:t>
            </w:r>
          </w:p>
        </w:tc>
        <w:tc>
          <w:tcPr>
            <w:tcW w:w="709" w:type="pct"/>
            <w:vAlign w:val="center"/>
          </w:tcPr>
          <w:p w14:paraId="42049127" w14:textId="0AA2469A" w:rsidR="00CC23A7" w:rsidRPr="00460E6E" w:rsidRDefault="00252C9F" w:rsidP="00CC23A7">
            <w:pPr>
              <w:pStyle w:val="AONormal"/>
              <w:spacing w:before="20" w:line="240" w:lineRule="auto"/>
              <w:jc w:val="right"/>
              <w:rPr>
                <w:sz w:val="18"/>
                <w:szCs w:val="18"/>
              </w:rPr>
            </w:pPr>
            <w:r>
              <w:rPr>
                <w:sz w:val="18"/>
                <w:szCs w:val="18"/>
              </w:rPr>
              <w:t>12.0</w:t>
            </w:r>
          </w:p>
        </w:tc>
        <w:tc>
          <w:tcPr>
            <w:tcW w:w="709" w:type="pct"/>
            <w:vAlign w:val="center"/>
          </w:tcPr>
          <w:p w14:paraId="44414A8D" w14:textId="7C798822" w:rsidR="00CC23A7" w:rsidRPr="00460E6E" w:rsidRDefault="00252C9F" w:rsidP="00CC23A7">
            <w:pPr>
              <w:pStyle w:val="AONormal"/>
              <w:spacing w:before="20" w:line="240" w:lineRule="auto"/>
              <w:jc w:val="right"/>
              <w:rPr>
                <w:sz w:val="18"/>
                <w:szCs w:val="18"/>
              </w:rPr>
            </w:pPr>
            <w:r>
              <w:rPr>
                <w:rFonts w:eastAsia="Times New Roman"/>
                <w:color w:val="000000"/>
                <w:sz w:val="18"/>
                <w:szCs w:val="18"/>
                <w:lang w:eastAsia="ca-ES"/>
              </w:rPr>
              <w:t>9.6</w:t>
            </w:r>
          </w:p>
        </w:tc>
        <w:tc>
          <w:tcPr>
            <w:tcW w:w="708" w:type="pct"/>
            <w:vAlign w:val="center"/>
          </w:tcPr>
          <w:p w14:paraId="17D5E4B5" w14:textId="4CB04CD0" w:rsidR="00CC23A7" w:rsidRPr="00460E6E" w:rsidRDefault="00CC23A7" w:rsidP="00CC23A7">
            <w:pPr>
              <w:pStyle w:val="AONormal"/>
              <w:spacing w:before="20" w:line="240" w:lineRule="auto"/>
              <w:jc w:val="right"/>
              <w:rPr>
                <w:sz w:val="18"/>
                <w:szCs w:val="18"/>
              </w:rPr>
            </w:pPr>
            <w:r w:rsidRPr="0081770C">
              <w:rPr>
                <w:rFonts w:eastAsia="Times New Roman"/>
                <w:color w:val="000000"/>
                <w:sz w:val="18"/>
                <w:szCs w:val="18"/>
                <w:lang w:eastAsia="ca-ES"/>
              </w:rPr>
              <w:t>8.6</w:t>
            </w:r>
          </w:p>
        </w:tc>
        <w:tc>
          <w:tcPr>
            <w:tcW w:w="708" w:type="pct"/>
            <w:vAlign w:val="center"/>
          </w:tcPr>
          <w:p w14:paraId="03B3B34C" w14:textId="171A6A2D" w:rsidR="00CC23A7" w:rsidRPr="00460E6E" w:rsidRDefault="00CC23A7" w:rsidP="00CC23A7">
            <w:pPr>
              <w:pStyle w:val="AONormal"/>
              <w:spacing w:before="20" w:line="240" w:lineRule="auto"/>
              <w:jc w:val="right"/>
              <w:rPr>
                <w:sz w:val="18"/>
                <w:szCs w:val="18"/>
              </w:rPr>
            </w:pPr>
            <w:r w:rsidRPr="0081770C">
              <w:rPr>
                <w:rFonts w:eastAsia="Times New Roman"/>
                <w:color w:val="000000"/>
                <w:sz w:val="18"/>
                <w:szCs w:val="18"/>
                <w:lang w:eastAsia="ca-ES"/>
              </w:rPr>
              <w:t>4.8</w:t>
            </w:r>
          </w:p>
        </w:tc>
      </w:tr>
      <w:tr w:rsidR="00CC23A7" w:rsidRPr="00A4201E" w14:paraId="5DA3DADD" w14:textId="77777777" w:rsidTr="007848E7">
        <w:tc>
          <w:tcPr>
            <w:tcW w:w="2166" w:type="pct"/>
            <w:vAlign w:val="bottom"/>
          </w:tcPr>
          <w:p w14:paraId="26A70199" w14:textId="77777777" w:rsidR="00CC23A7" w:rsidRPr="00A4201E" w:rsidRDefault="00CC23A7" w:rsidP="00CC23A7">
            <w:pPr>
              <w:pStyle w:val="AONormal"/>
              <w:tabs>
                <w:tab w:val="left" w:leader="dot" w:pos="4838"/>
              </w:tabs>
              <w:spacing w:before="20" w:line="240" w:lineRule="auto"/>
              <w:rPr>
                <w:sz w:val="18"/>
                <w:szCs w:val="18"/>
              </w:rPr>
            </w:pPr>
            <w:r w:rsidRPr="00A4201E">
              <w:rPr>
                <w:sz w:val="18"/>
                <w:szCs w:val="18"/>
              </w:rPr>
              <w:t>Total amortization of GG</w:t>
            </w:r>
            <w:r>
              <w:rPr>
                <w:sz w:val="18"/>
                <w:szCs w:val="18"/>
              </w:rPr>
              <w:t>….</w:t>
            </w:r>
          </w:p>
        </w:tc>
        <w:tc>
          <w:tcPr>
            <w:tcW w:w="709" w:type="pct"/>
            <w:vAlign w:val="center"/>
          </w:tcPr>
          <w:p w14:paraId="6FF50865" w14:textId="4E5155D3" w:rsidR="00CC23A7" w:rsidRPr="00460E6E" w:rsidRDefault="00252C9F" w:rsidP="00CC23A7">
            <w:pPr>
              <w:pStyle w:val="AONormal"/>
              <w:spacing w:before="20" w:line="240" w:lineRule="auto"/>
              <w:jc w:val="right"/>
              <w:rPr>
                <w:b/>
                <w:sz w:val="18"/>
                <w:szCs w:val="18"/>
              </w:rPr>
            </w:pPr>
            <w:r>
              <w:rPr>
                <w:rFonts w:eastAsia="Times New Roman"/>
                <w:b/>
                <w:bCs/>
                <w:color w:val="000000"/>
                <w:sz w:val="18"/>
                <w:szCs w:val="18"/>
                <w:lang w:eastAsia="ca-ES"/>
              </w:rPr>
              <w:t>630.9</w:t>
            </w:r>
          </w:p>
        </w:tc>
        <w:tc>
          <w:tcPr>
            <w:tcW w:w="709" w:type="pct"/>
            <w:vAlign w:val="center"/>
          </w:tcPr>
          <w:p w14:paraId="26500547" w14:textId="21280306" w:rsidR="00CC23A7" w:rsidRPr="00460E6E" w:rsidRDefault="00252C9F" w:rsidP="00CC23A7">
            <w:pPr>
              <w:pStyle w:val="AONormal"/>
              <w:spacing w:before="20" w:line="240" w:lineRule="auto"/>
              <w:jc w:val="right"/>
              <w:rPr>
                <w:b/>
                <w:sz w:val="18"/>
                <w:szCs w:val="18"/>
              </w:rPr>
            </w:pPr>
            <w:r>
              <w:rPr>
                <w:rFonts w:eastAsia="Times New Roman"/>
                <w:b/>
                <w:bCs/>
                <w:color w:val="000000"/>
                <w:sz w:val="18"/>
                <w:szCs w:val="18"/>
                <w:lang w:eastAsia="ca-ES"/>
              </w:rPr>
              <w:t>14.3</w:t>
            </w:r>
          </w:p>
        </w:tc>
        <w:tc>
          <w:tcPr>
            <w:tcW w:w="708" w:type="pct"/>
            <w:vAlign w:val="center"/>
          </w:tcPr>
          <w:p w14:paraId="66E72E90" w14:textId="709804B1" w:rsidR="00CC23A7" w:rsidRPr="00460E6E" w:rsidRDefault="00CC23A7" w:rsidP="00CC23A7">
            <w:pPr>
              <w:pStyle w:val="AONormal"/>
              <w:spacing w:before="20" w:line="240" w:lineRule="auto"/>
              <w:jc w:val="right"/>
              <w:rPr>
                <w:b/>
                <w:sz w:val="18"/>
                <w:szCs w:val="18"/>
              </w:rPr>
            </w:pPr>
            <w:r w:rsidRPr="00BD7005">
              <w:rPr>
                <w:rFonts w:eastAsia="Times New Roman"/>
                <w:b/>
                <w:bCs/>
                <w:color w:val="000000"/>
                <w:sz w:val="18"/>
                <w:szCs w:val="18"/>
                <w:lang w:eastAsia="ca-ES"/>
              </w:rPr>
              <w:t>13</w:t>
            </w:r>
            <w:r w:rsidRPr="00D75435">
              <w:rPr>
                <w:rFonts w:eastAsia="Times New Roman"/>
                <w:b/>
                <w:bCs/>
                <w:color w:val="000000"/>
                <w:sz w:val="18"/>
                <w:szCs w:val="18"/>
                <w:lang w:eastAsia="ca-ES"/>
              </w:rPr>
              <w:t>.</w:t>
            </w:r>
            <w:r w:rsidRPr="00BD7005">
              <w:rPr>
                <w:rFonts w:eastAsia="Times New Roman"/>
                <w:b/>
                <w:bCs/>
                <w:color w:val="000000"/>
                <w:sz w:val="18"/>
                <w:szCs w:val="18"/>
                <w:lang w:eastAsia="ca-ES"/>
              </w:rPr>
              <w:t>6</w:t>
            </w:r>
          </w:p>
        </w:tc>
        <w:tc>
          <w:tcPr>
            <w:tcW w:w="708" w:type="pct"/>
            <w:vAlign w:val="center"/>
          </w:tcPr>
          <w:p w14:paraId="4DF225E0" w14:textId="71BDDA7E" w:rsidR="00CC23A7" w:rsidRPr="00460E6E" w:rsidRDefault="00CC23A7" w:rsidP="00CC23A7">
            <w:pPr>
              <w:pStyle w:val="AONormal"/>
              <w:spacing w:before="20" w:line="240" w:lineRule="auto"/>
              <w:jc w:val="right"/>
              <w:rPr>
                <w:b/>
                <w:sz w:val="18"/>
                <w:szCs w:val="18"/>
              </w:rPr>
            </w:pPr>
            <w:r w:rsidRPr="00BD7005">
              <w:rPr>
                <w:rFonts w:eastAsia="Times New Roman"/>
                <w:b/>
                <w:bCs/>
                <w:color w:val="000000"/>
                <w:sz w:val="18"/>
                <w:szCs w:val="18"/>
                <w:lang w:eastAsia="ca-ES"/>
              </w:rPr>
              <w:t>9</w:t>
            </w:r>
            <w:r w:rsidRPr="00D75435">
              <w:rPr>
                <w:rFonts w:eastAsia="Times New Roman"/>
                <w:b/>
                <w:bCs/>
                <w:color w:val="000000"/>
                <w:sz w:val="18"/>
                <w:szCs w:val="18"/>
                <w:lang w:eastAsia="ca-ES"/>
              </w:rPr>
              <w:t>.</w:t>
            </w:r>
            <w:r w:rsidRPr="00BD7005">
              <w:rPr>
                <w:rFonts w:eastAsia="Times New Roman"/>
                <w:b/>
                <w:bCs/>
                <w:color w:val="000000"/>
                <w:sz w:val="18"/>
                <w:szCs w:val="18"/>
                <w:lang w:eastAsia="ca-ES"/>
              </w:rPr>
              <w:t>8</w:t>
            </w:r>
          </w:p>
        </w:tc>
      </w:tr>
    </w:tbl>
    <w:p w14:paraId="336CEB59" w14:textId="77777777" w:rsidR="001009CA" w:rsidRPr="0085022A" w:rsidRDefault="001009CA" w:rsidP="001009CA">
      <w:pPr>
        <w:pStyle w:val="AONormal"/>
        <w:rPr>
          <w:sz w:val="20"/>
          <w:szCs w:val="20"/>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4552"/>
        <w:gridCol w:w="988"/>
        <w:gridCol w:w="988"/>
        <w:gridCol w:w="990"/>
        <w:gridCol w:w="986"/>
      </w:tblGrid>
      <w:tr w:rsidR="003066B9" w:rsidRPr="00A4201E" w14:paraId="0BC4E981" w14:textId="77777777" w:rsidTr="00B67CE8">
        <w:tc>
          <w:tcPr>
            <w:tcW w:w="2676" w:type="pct"/>
            <w:vAlign w:val="bottom"/>
          </w:tcPr>
          <w:p w14:paraId="07512F39" w14:textId="77777777" w:rsidR="003066B9" w:rsidRPr="0081770C" w:rsidRDefault="003066B9" w:rsidP="00B67CE8">
            <w:pPr>
              <w:pBdr>
                <w:bottom w:val="single" w:sz="4" w:space="1" w:color="auto"/>
              </w:pBdr>
              <w:autoSpaceDE w:val="0"/>
              <w:autoSpaceDN w:val="0"/>
              <w:adjustRightInd w:val="0"/>
              <w:spacing w:before="20" w:after="0"/>
              <w:jc w:val="left"/>
              <w:rPr>
                <w:b/>
                <w:bCs/>
                <w:sz w:val="18"/>
                <w:szCs w:val="18"/>
                <w:lang w:bidi="ar-SA"/>
              </w:rPr>
            </w:pPr>
            <w:r w:rsidRPr="0081770C">
              <w:rPr>
                <w:b/>
                <w:bCs/>
                <w:sz w:val="18"/>
                <w:szCs w:val="18"/>
                <w:lang w:bidi="ar-SA"/>
              </w:rPr>
              <w:t xml:space="preserve">Payment of interest </w:t>
            </w:r>
          </w:p>
        </w:tc>
        <w:tc>
          <w:tcPr>
            <w:tcW w:w="581" w:type="pct"/>
            <w:vAlign w:val="center"/>
          </w:tcPr>
          <w:p w14:paraId="508D6018" w14:textId="77777777" w:rsidR="003066B9" w:rsidRPr="0081770C" w:rsidRDefault="003066B9" w:rsidP="00B67CE8">
            <w:pPr>
              <w:pBdr>
                <w:bottom w:val="single" w:sz="4" w:space="1" w:color="auto"/>
              </w:pBdr>
              <w:autoSpaceDE w:val="0"/>
              <w:autoSpaceDN w:val="0"/>
              <w:adjustRightInd w:val="0"/>
              <w:spacing w:before="20" w:after="0"/>
              <w:jc w:val="center"/>
              <w:rPr>
                <w:rFonts w:eastAsia="Times New Roman"/>
                <w:b/>
                <w:bCs/>
                <w:color w:val="000000"/>
                <w:sz w:val="18"/>
                <w:szCs w:val="18"/>
                <w:lang w:eastAsia="ca-ES"/>
              </w:rPr>
            </w:pPr>
            <w:r w:rsidRPr="0081770C">
              <w:rPr>
                <w:rFonts w:eastAsia="Times New Roman"/>
                <w:b/>
                <w:bCs/>
                <w:color w:val="000000"/>
                <w:sz w:val="18"/>
                <w:szCs w:val="18"/>
                <w:lang w:eastAsia="ca-ES"/>
              </w:rPr>
              <w:t>2022</w:t>
            </w:r>
          </w:p>
        </w:tc>
        <w:tc>
          <w:tcPr>
            <w:tcW w:w="581" w:type="pct"/>
            <w:vAlign w:val="center"/>
          </w:tcPr>
          <w:p w14:paraId="5AAC5002" w14:textId="77777777" w:rsidR="003066B9" w:rsidRPr="0081770C" w:rsidRDefault="003066B9" w:rsidP="00B67CE8">
            <w:pPr>
              <w:pBdr>
                <w:bottom w:val="single" w:sz="4" w:space="1" w:color="auto"/>
              </w:pBdr>
              <w:autoSpaceDE w:val="0"/>
              <w:autoSpaceDN w:val="0"/>
              <w:adjustRightInd w:val="0"/>
              <w:spacing w:before="20" w:after="0"/>
              <w:jc w:val="center"/>
              <w:rPr>
                <w:b/>
                <w:bCs/>
                <w:sz w:val="18"/>
                <w:szCs w:val="18"/>
                <w:lang w:bidi="ar-SA"/>
              </w:rPr>
            </w:pPr>
            <w:r w:rsidRPr="00B67CE8">
              <w:rPr>
                <w:b/>
                <w:color w:val="000000"/>
                <w:sz w:val="18"/>
              </w:rPr>
              <w:t>2023</w:t>
            </w:r>
          </w:p>
        </w:tc>
        <w:tc>
          <w:tcPr>
            <w:tcW w:w="582" w:type="pct"/>
            <w:vAlign w:val="center"/>
          </w:tcPr>
          <w:p w14:paraId="1F864E05" w14:textId="77777777" w:rsidR="003066B9" w:rsidRPr="0081770C" w:rsidRDefault="003066B9" w:rsidP="00B67CE8">
            <w:pPr>
              <w:pBdr>
                <w:bottom w:val="single" w:sz="4" w:space="1" w:color="auto"/>
              </w:pBdr>
              <w:autoSpaceDE w:val="0"/>
              <w:autoSpaceDN w:val="0"/>
              <w:adjustRightInd w:val="0"/>
              <w:spacing w:before="20" w:after="0"/>
              <w:jc w:val="center"/>
              <w:rPr>
                <w:b/>
                <w:bCs/>
                <w:sz w:val="18"/>
                <w:szCs w:val="18"/>
                <w:lang w:bidi="ar-SA"/>
              </w:rPr>
            </w:pPr>
            <w:r w:rsidRPr="00B67CE8">
              <w:rPr>
                <w:b/>
                <w:color w:val="000000"/>
                <w:sz w:val="18"/>
              </w:rPr>
              <w:t>2024</w:t>
            </w:r>
          </w:p>
        </w:tc>
        <w:tc>
          <w:tcPr>
            <w:tcW w:w="580" w:type="pct"/>
            <w:vAlign w:val="center"/>
          </w:tcPr>
          <w:p w14:paraId="7E6BE1DD" w14:textId="77777777" w:rsidR="003066B9" w:rsidRPr="0081770C" w:rsidRDefault="003066B9" w:rsidP="00B67CE8">
            <w:pPr>
              <w:pBdr>
                <w:bottom w:val="single" w:sz="4" w:space="1" w:color="auto"/>
              </w:pBdr>
              <w:autoSpaceDE w:val="0"/>
              <w:autoSpaceDN w:val="0"/>
              <w:adjustRightInd w:val="0"/>
              <w:spacing w:before="20" w:after="0"/>
              <w:jc w:val="center"/>
              <w:rPr>
                <w:b/>
                <w:bCs/>
                <w:sz w:val="18"/>
                <w:szCs w:val="18"/>
                <w:lang w:bidi="ar-SA"/>
              </w:rPr>
            </w:pPr>
            <w:r w:rsidRPr="0081770C">
              <w:rPr>
                <w:rFonts w:eastAsia="Times New Roman"/>
                <w:b/>
                <w:bCs/>
                <w:color w:val="000000"/>
                <w:sz w:val="18"/>
                <w:szCs w:val="18"/>
                <w:lang w:eastAsia="ca-ES"/>
              </w:rPr>
              <w:t>2025</w:t>
            </w:r>
          </w:p>
        </w:tc>
      </w:tr>
      <w:tr w:rsidR="003066B9" w:rsidRPr="00A4201E" w14:paraId="6147EA26" w14:textId="77777777" w:rsidTr="00B67CE8">
        <w:tc>
          <w:tcPr>
            <w:tcW w:w="2676" w:type="pct"/>
            <w:vAlign w:val="bottom"/>
          </w:tcPr>
          <w:p w14:paraId="1C3EA40D" w14:textId="77777777" w:rsidR="003066B9" w:rsidRPr="0081770C" w:rsidRDefault="003066B9" w:rsidP="00B67CE8">
            <w:pPr>
              <w:autoSpaceDE w:val="0"/>
              <w:autoSpaceDN w:val="0"/>
              <w:adjustRightInd w:val="0"/>
              <w:spacing w:before="20" w:after="0"/>
              <w:jc w:val="left"/>
              <w:rPr>
                <w:b/>
                <w:i/>
                <w:iCs/>
                <w:sz w:val="18"/>
                <w:szCs w:val="18"/>
                <w:lang w:bidi="ar-SA"/>
              </w:rPr>
            </w:pPr>
            <w:r w:rsidRPr="0081770C">
              <w:rPr>
                <w:b/>
                <w:i/>
                <w:iCs/>
                <w:sz w:val="18"/>
                <w:szCs w:val="18"/>
                <w:lang w:bidi="ar-SA"/>
              </w:rPr>
              <w:t>(million euros)</w:t>
            </w:r>
          </w:p>
        </w:tc>
        <w:tc>
          <w:tcPr>
            <w:tcW w:w="581" w:type="pct"/>
            <w:vAlign w:val="center"/>
          </w:tcPr>
          <w:p w14:paraId="2A284451" w14:textId="77777777" w:rsidR="003066B9" w:rsidRPr="0081770C" w:rsidRDefault="003066B9" w:rsidP="00B67CE8">
            <w:pPr>
              <w:autoSpaceDE w:val="0"/>
              <w:autoSpaceDN w:val="0"/>
              <w:adjustRightInd w:val="0"/>
              <w:spacing w:before="20" w:after="0"/>
              <w:jc w:val="center"/>
              <w:rPr>
                <w:i/>
                <w:iCs/>
                <w:sz w:val="18"/>
                <w:szCs w:val="18"/>
                <w:lang w:bidi="ar-SA"/>
              </w:rPr>
            </w:pPr>
          </w:p>
        </w:tc>
        <w:tc>
          <w:tcPr>
            <w:tcW w:w="581" w:type="pct"/>
            <w:vAlign w:val="center"/>
          </w:tcPr>
          <w:p w14:paraId="65D196BD" w14:textId="77777777" w:rsidR="003066B9" w:rsidRPr="0081770C" w:rsidRDefault="003066B9" w:rsidP="00B67CE8">
            <w:pPr>
              <w:autoSpaceDE w:val="0"/>
              <w:autoSpaceDN w:val="0"/>
              <w:adjustRightInd w:val="0"/>
              <w:spacing w:before="20" w:after="0"/>
              <w:jc w:val="center"/>
              <w:rPr>
                <w:i/>
                <w:iCs/>
                <w:sz w:val="18"/>
                <w:szCs w:val="18"/>
                <w:lang w:bidi="ar-SA"/>
              </w:rPr>
            </w:pPr>
          </w:p>
        </w:tc>
        <w:tc>
          <w:tcPr>
            <w:tcW w:w="582" w:type="pct"/>
            <w:vAlign w:val="center"/>
          </w:tcPr>
          <w:p w14:paraId="3490BD28" w14:textId="77777777" w:rsidR="003066B9" w:rsidRPr="00B67CE8" w:rsidRDefault="003066B9" w:rsidP="00B67CE8">
            <w:pPr>
              <w:autoSpaceDE w:val="0"/>
              <w:autoSpaceDN w:val="0"/>
              <w:adjustRightInd w:val="0"/>
              <w:spacing w:before="20" w:after="0"/>
              <w:jc w:val="center"/>
              <w:rPr>
                <w:i/>
                <w:sz w:val="18"/>
              </w:rPr>
            </w:pPr>
          </w:p>
        </w:tc>
        <w:tc>
          <w:tcPr>
            <w:tcW w:w="580" w:type="pct"/>
            <w:vAlign w:val="center"/>
          </w:tcPr>
          <w:p w14:paraId="2FB581F9" w14:textId="77777777" w:rsidR="003066B9" w:rsidRPr="0081770C" w:rsidRDefault="003066B9" w:rsidP="00B67CE8">
            <w:pPr>
              <w:autoSpaceDE w:val="0"/>
              <w:autoSpaceDN w:val="0"/>
              <w:adjustRightInd w:val="0"/>
              <w:spacing w:before="20" w:after="0"/>
              <w:jc w:val="center"/>
              <w:rPr>
                <w:b/>
                <w:bCs/>
                <w:sz w:val="18"/>
                <w:szCs w:val="18"/>
                <w:lang w:bidi="ar-SA"/>
              </w:rPr>
            </w:pPr>
          </w:p>
        </w:tc>
      </w:tr>
      <w:tr w:rsidR="003066B9" w:rsidRPr="00A4201E" w14:paraId="05BD8296" w14:textId="77777777" w:rsidTr="00B67CE8">
        <w:tc>
          <w:tcPr>
            <w:tcW w:w="2676" w:type="pct"/>
            <w:vAlign w:val="bottom"/>
          </w:tcPr>
          <w:p w14:paraId="1EEE9297" w14:textId="77777777" w:rsidR="003066B9" w:rsidRPr="0081770C" w:rsidRDefault="003066B9" w:rsidP="00B67CE8">
            <w:pPr>
              <w:tabs>
                <w:tab w:val="left" w:leader="dot" w:pos="4838"/>
              </w:tabs>
              <w:autoSpaceDE w:val="0"/>
              <w:autoSpaceDN w:val="0"/>
              <w:adjustRightInd w:val="0"/>
              <w:spacing w:before="20" w:after="0"/>
              <w:jc w:val="left"/>
              <w:rPr>
                <w:sz w:val="18"/>
                <w:szCs w:val="18"/>
                <w:lang w:bidi="ar-SA"/>
              </w:rPr>
            </w:pPr>
            <w:r w:rsidRPr="0081770C">
              <w:rPr>
                <w:sz w:val="18"/>
                <w:szCs w:val="18"/>
                <w:lang w:bidi="ar-SA"/>
              </w:rPr>
              <w:t>Central Government</w:t>
            </w:r>
          </w:p>
        </w:tc>
        <w:tc>
          <w:tcPr>
            <w:tcW w:w="581" w:type="pct"/>
            <w:vAlign w:val="center"/>
          </w:tcPr>
          <w:p w14:paraId="417A7C14" w14:textId="77777777" w:rsidR="003066B9" w:rsidRPr="0081770C" w:rsidRDefault="003066B9" w:rsidP="00B67CE8">
            <w:pPr>
              <w:autoSpaceDE w:val="0"/>
              <w:autoSpaceDN w:val="0"/>
              <w:adjustRightInd w:val="0"/>
              <w:spacing w:before="20" w:after="0"/>
              <w:jc w:val="center"/>
              <w:rPr>
                <w:rFonts w:eastAsia="Times New Roman"/>
                <w:color w:val="000000"/>
                <w:sz w:val="18"/>
                <w:szCs w:val="18"/>
                <w:lang w:eastAsia="ca-ES"/>
              </w:rPr>
            </w:pPr>
            <w:r w:rsidRPr="0081770C">
              <w:rPr>
                <w:rFonts w:eastAsia="Times New Roman"/>
                <w:color w:val="000000"/>
                <w:sz w:val="18"/>
                <w:szCs w:val="18"/>
                <w:lang w:eastAsia="ca-ES"/>
              </w:rPr>
              <w:t>20</w:t>
            </w:r>
            <w:r w:rsidRPr="0081770C">
              <w:rPr>
                <w:rFonts w:eastAsia="Times New Roman"/>
                <w:sz w:val="18"/>
                <w:szCs w:val="18"/>
                <w:lang w:eastAsia="ca-ES"/>
              </w:rPr>
              <w:t>.</w:t>
            </w:r>
            <w:r w:rsidRPr="0081770C">
              <w:rPr>
                <w:rFonts w:eastAsia="Times New Roman"/>
                <w:color w:val="000000"/>
                <w:sz w:val="18"/>
                <w:szCs w:val="18"/>
                <w:lang w:eastAsia="ca-ES"/>
              </w:rPr>
              <w:t>2</w:t>
            </w:r>
          </w:p>
        </w:tc>
        <w:tc>
          <w:tcPr>
            <w:tcW w:w="581" w:type="pct"/>
            <w:vAlign w:val="center"/>
          </w:tcPr>
          <w:p w14:paraId="12F6E136" w14:textId="77777777" w:rsidR="003066B9" w:rsidRPr="0081770C" w:rsidRDefault="003066B9" w:rsidP="00B67CE8">
            <w:pPr>
              <w:autoSpaceDE w:val="0"/>
              <w:autoSpaceDN w:val="0"/>
              <w:adjustRightInd w:val="0"/>
              <w:spacing w:before="20" w:after="0"/>
              <w:jc w:val="center"/>
              <w:rPr>
                <w:sz w:val="18"/>
                <w:szCs w:val="18"/>
                <w:lang w:bidi="ar-SA"/>
              </w:rPr>
            </w:pPr>
            <w:r w:rsidRPr="00B67CE8">
              <w:rPr>
                <w:color w:val="000000"/>
                <w:sz w:val="18"/>
              </w:rPr>
              <w:t>17</w:t>
            </w:r>
            <w:r w:rsidRPr="0081770C">
              <w:rPr>
                <w:rFonts w:eastAsia="Times New Roman"/>
                <w:sz w:val="18"/>
                <w:szCs w:val="18"/>
                <w:lang w:eastAsia="ca-ES"/>
              </w:rPr>
              <w:t>.</w:t>
            </w:r>
            <w:r w:rsidRPr="00B67CE8">
              <w:rPr>
                <w:color w:val="000000"/>
                <w:sz w:val="18"/>
              </w:rPr>
              <w:t>1</w:t>
            </w:r>
          </w:p>
        </w:tc>
        <w:tc>
          <w:tcPr>
            <w:tcW w:w="582" w:type="pct"/>
            <w:vAlign w:val="center"/>
          </w:tcPr>
          <w:p w14:paraId="242A9535" w14:textId="77777777" w:rsidR="003066B9" w:rsidRPr="0081770C" w:rsidRDefault="003066B9" w:rsidP="00B67CE8">
            <w:pPr>
              <w:autoSpaceDE w:val="0"/>
              <w:autoSpaceDN w:val="0"/>
              <w:adjustRightInd w:val="0"/>
              <w:spacing w:before="20" w:after="0"/>
              <w:jc w:val="center"/>
              <w:rPr>
                <w:sz w:val="18"/>
                <w:szCs w:val="18"/>
                <w:lang w:bidi="ar-SA"/>
              </w:rPr>
            </w:pPr>
            <w:r w:rsidRPr="00B67CE8">
              <w:rPr>
                <w:color w:val="000000"/>
                <w:sz w:val="18"/>
              </w:rPr>
              <w:t>16</w:t>
            </w:r>
            <w:r w:rsidRPr="0081770C">
              <w:rPr>
                <w:rFonts w:eastAsia="Times New Roman"/>
                <w:sz w:val="18"/>
                <w:szCs w:val="18"/>
                <w:lang w:eastAsia="ca-ES"/>
              </w:rPr>
              <w:t>.</w:t>
            </w:r>
            <w:r w:rsidRPr="00B67CE8">
              <w:rPr>
                <w:color w:val="000000"/>
                <w:sz w:val="18"/>
              </w:rPr>
              <w:t>8</w:t>
            </w:r>
          </w:p>
        </w:tc>
        <w:tc>
          <w:tcPr>
            <w:tcW w:w="580" w:type="pct"/>
            <w:vAlign w:val="center"/>
          </w:tcPr>
          <w:p w14:paraId="10AADBC3" w14:textId="77777777" w:rsidR="003066B9" w:rsidRPr="0081770C" w:rsidRDefault="003066B9" w:rsidP="00B67CE8">
            <w:pPr>
              <w:autoSpaceDE w:val="0"/>
              <w:autoSpaceDN w:val="0"/>
              <w:adjustRightInd w:val="0"/>
              <w:spacing w:before="20" w:after="0"/>
              <w:jc w:val="center"/>
              <w:rPr>
                <w:sz w:val="18"/>
                <w:szCs w:val="18"/>
                <w:lang w:bidi="ar-SA"/>
              </w:rPr>
            </w:pPr>
            <w:r w:rsidRPr="0081770C">
              <w:rPr>
                <w:rFonts w:eastAsia="Times New Roman"/>
                <w:color w:val="000000"/>
                <w:sz w:val="18"/>
                <w:szCs w:val="18"/>
                <w:lang w:eastAsia="ca-ES"/>
              </w:rPr>
              <w:t>16</w:t>
            </w:r>
            <w:r w:rsidRPr="0081770C">
              <w:rPr>
                <w:rFonts w:eastAsia="Times New Roman"/>
                <w:sz w:val="18"/>
                <w:szCs w:val="18"/>
                <w:lang w:eastAsia="ca-ES"/>
              </w:rPr>
              <w:t>.</w:t>
            </w:r>
            <w:r w:rsidRPr="0081770C">
              <w:rPr>
                <w:rFonts w:eastAsia="Times New Roman"/>
                <w:color w:val="000000"/>
                <w:sz w:val="18"/>
                <w:szCs w:val="18"/>
                <w:lang w:eastAsia="ca-ES"/>
              </w:rPr>
              <w:t>4</w:t>
            </w:r>
          </w:p>
        </w:tc>
      </w:tr>
      <w:tr w:rsidR="003066B9" w:rsidRPr="00A4201E" w14:paraId="6F77B223" w14:textId="77777777" w:rsidTr="00B67CE8">
        <w:tc>
          <w:tcPr>
            <w:tcW w:w="2676" w:type="pct"/>
            <w:vAlign w:val="bottom"/>
          </w:tcPr>
          <w:p w14:paraId="5247778D" w14:textId="77777777" w:rsidR="003066B9" w:rsidRPr="0081770C" w:rsidRDefault="003066B9" w:rsidP="00B67CE8">
            <w:pPr>
              <w:tabs>
                <w:tab w:val="left" w:leader="dot" w:pos="4838"/>
              </w:tabs>
              <w:autoSpaceDE w:val="0"/>
              <w:autoSpaceDN w:val="0"/>
              <w:adjustRightInd w:val="0"/>
              <w:spacing w:before="20" w:after="0"/>
              <w:jc w:val="left"/>
              <w:rPr>
                <w:sz w:val="18"/>
                <w:szCs w:val="18"/>
                <w:lang w:val="fr-FR" w:bidi="ar-SA"/>
              </w:rPr>
            </w:pPr>
            <w:r w:rsidRPr="0081770C">
              <w:rPr>
                <w:sz w:val="18"/>
                <w:szCs w:val="18"/>
                <w:lang w:val="fr-FR" w:bidi="ar-SA"/>
              </w:rPr>
              <w:t>Non Market Non-Profit Institutions</w:t>
            </w:r>
          </w:p>
        </w:tc>
        <w:tc>
          <w:tcPr>
            <w:tcW w:w="581" w:type="pct"/>
            <w:vAlign w:val="center"/>
          </w:tcPr>
          <w:p w14:paraId="1AC24BDE" w14:textId="77777777" w:rsidR="003066B9" w:rsidRPr="00B67CE8" w:rsidRDefault="003066B9" w:rsidP="00B67CE8">
            <w:pPr>
              <w:autoSpaceDE w:val="0"/>
              <w:autoSpaceDN w:val="0"/>
              <w:adjustRightInd w:val="0"/>
              <w:spacing w:before="20" w:after="0"/>
              <w:jc w:val="center"/>
              <w:rPr>
                <w:color w:val="000000"/>
                <w:sz w:val="18"/>
                <w:lang w:val="fr-FR"/>
              </w:rPr>
            </w:pPr>
            <w:r w:rsidRPr="00B67CE8">
              <w:rPr>
                <w:color w:val="000000"/>
                <w:sz w:val="18"/>
              </w:rPr>
              <w:t>-</w:t>
            </w:r>
          </w:p>
        </w:tc>
        <w:tc>
          <w:tcPr>
            <w:tcW w:w="581" w:type="pct"/>
            <w:vAlign w:val="center"/>
          </w:tcPr>
          <w:p w14:paraId="2AE54FDA" w14:textId="77777777" w:rsidR="003066B9" w:rsidRPr="0081770C" w:rsidRDefault="003066B9" w:rsidP="00B67CE8">
            <w:pPr>
              <w:autoSpaceDE w:val="0"/>
              <w:autoSpaceDN w:val="0"/>
              <w:adjustRightInd w:val="0"/>
              <w:spacing w:before="20" w:after="0"/>
              <w:jc w:val="center"/>
              <w:rPr>
                <w:sz w:val="18"/>
                <w:szCs w:val="18"/>
                <w:lang w:bidi="ar-SA"/>
              </w:rPr>
            </w:pPr>
            <w:r w:rsidRPr="00B67CE8">
              <w:rPr>
                <w:color w:val="000000"/>
                <w:sz w:val="18"/>
              </w:rPr>
              <w:t>-</w:t>
            </w:r>
          </w:p>
        </w:tc>
        <w:tc>
          <w:tcPr>
            <w:tcW w:w="582" w:type="pct"/>
            <w:vAlign w:val="center"/>
          </w:tcPr>
          <w:p w14:paraId="3A352D9F" w14:textId="77777777" w:rsidR="003066B9" w:rsidRPr="0081770C" w:rsidRDefault="003066B9" w:rsidP="00B67CE8">
            <w:pPr>
              <w:autoSpaceDE w:val="0"/>
              <w:autoSpaceDN w:val="0"/>
              <w:adjustRightInd w:val="0"/>
              <w:spacing w:before="20" w:after="0"/>
              <w:jc w:val="center"/>
              <w:rPr>
                <w:sz w:val="18"/>
                <w:szCs w:val="18"/>
                <w:lang w:bidi="ar-SA"/>
              </w:rPr>
            </w:pPr>
            <w:r w:rsidRPr="00B67CE8">
              <w:rPr>
                <w:color w:val="000000"/>
                <w:sz w:val="18"/>
              </w:rPr>
              <w:t>-</w:t>
            </w:r>
          </w:p>
        </w:tc>
        <w:tc>
          <w:tcPr>
            <w:tcW w:w="580" w:type="pct"/>
            <w:vAlign w:val="center"/>
          </w:tcPr>
          <w:p w14:paraId="2523F4EB" w14:textId="77777777" w:rsidR="003066B9" w:rsidRPr="0081770C" w:rsidRDefault="003066B9" w:rsidP="00B67CE8">
            <w:pPr>
              <w:autoSpaceDE w:val="0"/>
              <w:autoSpaceDN w:val="0"/>
              <w:adjustRightInd w:val="0"/>
              <w:spacing w:before="20" w:after="0"/>
              <w:jc w:val="center"/>
              <w:rPr>
                <w:sz w:val="18"/>
                <w:szCs w:val="18"/>
                <w:lang w:bidi="ar-SA"/>
              </w:rPr>
            </w:pPr>
          </w:p>
        </w:tc>
      </w:tr>
      <w:tr w:rsidR="003066B9" w:rsidRPr="00A4201E" w14:paraId="4F1BABB4" w14:textId="77777777" w:rsidTr="00B67CE8">
        <w:tc>
          <w:tcPr>
            <w:tcW w:w="2676" w:type="pct"/>
            <w:vAlign w:val="bottom"/>
          </w:tcPr>
          <w:p w14:paraId="5DF9CF97" w14:textId="77777777" w:rsidR="003066B9" w:rsidRPr="0081770C" w:rsidRDefault="003066B9" w:rsidP="00B67CE8">
            <w:pPr>
              <w:tabs>
                <w:tab w:val="left" w:leader="dot" w:pos="4838"/>
              </w:tabs>
              <w:autoSpaceDE w:val="0"/>
              <w:autoSpaceDN w:val="0"/>
              <w:adjustRightInd w:val="0"/>
              <w:spacing w:before="20" w:after="0"/>
              <w:jc w:val="left"/>
              <w:rPr>
                <w:sz w:val="18"/>
                <w:szCs w:val="18"/>
                <w:lang w:bidi="ar-SA"/>
              </w:rPr>
            </w:pPr>
            <w:r w:rsidRPr="0081770C">
              <w:rPr>
                <w:sz w:val="18"/>
                <w:szCs w:val="18"/>
                <w:lang w:bidi="ar-SA"/>
              </w:rPr>
              <w:t>Public companies outside the market</w:t>
            </w:r>
          </w:p>
        </w:tc>
        <w:tc>
          <w:tcPr>
            <w:tcW w:w="581" w:type="pct"/>
            <w:vAlign w:val="center"/>
          </w:tcPr>
          <w:p w14:paraId="539DBCD4" w14:textId="77777777" w:rsidR="003066B9" w:rsidRPr="00B67CE8" w:rsidRDefault="003066B9" w:rsidP="00B67CE8">
            <w:pPr>
              <w:autoSpaceDE w:val="0"/>
              <w:autoSpaceDN w:val="0"/>
              <w:adjustRightInd w:val="0"/>
              <w:spacing w:before="20" w:after="0"/>
              <w:jc w:val="center"/>
              <w:rPr>
                <w:color w:val="000000"/>
                <w:sz w:val="18"/>
              </w:rPr>
            </w:pPr>
            <w:r w:rsidRPr="00B67CE8">
              <w:rPr>
                <w:color w:val="000000"/>
                <w:sz w:val="18"/>
              </w:rPr>
              <w:t>-</w:t>
            </w:r>
          </w:p>
        </w:tc>
        <w:tc>
          <w:tcPr>
            <w:tcW w:w="581" w:type="pct"/>
            <w:vAlign w:val="center"/>
          </w:tcPr>
          <w:p w14:paraId="6561FD36" w14:textId="77777777" w:rsidR="003066B9" w:rsidRPr="0081770C" w:rsidRDefault="003066B9" w:rsidP="00B67CE8">
            <w:pPr>
              <w:autoSpaceDE w:val="0"/>
              <w:autoSpaceDN w:val="0"/>
              <w:adjustRightInd w:val="0"/>
              <w:spacing w:before="20" w:after="0"/>
              <w:jc w:val="center"/>
              <w:rPr>
                <w:sz w:val="18"/>
                <w:szCs w:val="18"/>
                <w:lang w:bidi="ar-SA"/>
              </w:rPr>
            </w:pPr>
            <w:r w:rsidRPr="00B67CE8">
              <w:rPr>
                <w:color w:val="000000"/>
                <w:sz w:val="18"/>
              </w:rPr>
              <w:t>-</w:t>
            </w:r>
          </w:p>
        </w:tc>
        <w:tc>
          <w:tcPr>
            <w:tcW w:w="582" w:type="pct"/>
            <w:vAlign w:val="center"/>
          </w:tcPr>
          <w:p w14:paraId="7B3BE58B" w14:textId="77777777" w:rsidR="003066B9" w:rsidRPr="0081770C" w:rsidRDefault="003066B9" w:rsidP="00B67CE8">
            <w:pPr>
              <w:autoSpaceDE w:val="0"/>
              <w:autoSpaceDN w:val="0"/>
              <w:adjustRightInd w:val="0"/>
              <w:spacing w:before="20" w:after="0"/>
              <w:jc w:val="center"/>
              <w:rPr>
                <w:sz w:val="18"/>
                <w:szCs w:val="18"/>
                <w:lang w:bidi="ar-SA"/>
              </w:rPr>
            </w:pPr>
            <w:r w:rsidRPr="00B67CE8">
              <w:rPr>
                <w:color w:val="000000"/>
                <w:sz w:val="18"/>
              </w:rPr>
              <w:t>-</w:t>
            </w:r>
          </w:p>
        </w:tc>
        <w:tc>
          <w:tcPr>
            <w:tcW w:w="580" w:type="pct"/>
            <w:vAlign w:val="center"/>
          </w:tcPr>
          <w:p w14:paraId="43E1F909" w14:textId="77777777" w:rsidR="003066B9" w:rsidRPr="0081770C" w:rsidRDefault="003066B9" w:rsidP="00B67CE8">
            <w:pPr>
              <w:autoSpaceDE w:val="0"/>
              <w:autoSpaceDN w:val="0"/>
              <w:adjustRightInd w:val="0"/>
              <w:spacing w:before="20" w:after="0"/>
              <w:jc w:val="center"/>
              <w:rPr>
                <w:sz w:val="18"/>
                <w:szCs w:val="18"/>
                <w:lang w:bidi="ar-SA"/>
              </w:rPr>
            </w:pPr>
          </w:p>
        </w:tc>
      </w:tr>
      <w:tr w:rsidR="003066B9" w:rsidRPr="00A4201E" w14:paraId="1BD98A99" w14:textId="77777777" w:rsidTr="00B67CE8">
        <w:tc>
          <w:tcPr>
            <w:tcW w:w="2676" w:type="pct"/>
            <w:vAlign w:val="bottom"/>
          </w:tcPr>
          <w:p w14:paraId="739705A2" w14:textId="77777777" w:rsidR="003066B9" w:rsidRPr="0081770C" w:rsidRDefault="003066B9" w:rsidP="00B67CE8">
            <w:pPr>
              <w:tabs>
                <w:tab w:val="left" w:leader="dot" w:pos="4838"/>
              </w:tabs>
              <w:autoSpaceDE w:val="0"/>
              <w:autoSpaceDN w:val="0"/>
              <w:adjustRightInd w:val="0"/>
              <w:spacing w:before="20" w:after="0"/>
              <w:jc w:val="left"/>
              <w:rPr>
                <w:sz w:val="18"/>
                <w:szCs w:val="18"/>
                <w:lang w:bidi="ar-SA"/>
              </w:rPr>
            </w:pPr>
            <w:r w:rsidRPr="0081770C">
              <w:rPr>
                <w:sz w:val="18"/>
                <w:szCs w:val="18"/>
                <w:lang w:bidi="ar-SA"/>
              </w:rPr>
              <w:t>Local Governments</w:t>
            </w:r>
          </w:p>
        </w:tc>
        <w:tc>
          <w:tcPr>
            <w:tcW w:w="581" w:type="pct"/>
            <w:vAlign w:val="center"/>
          </w:tcPr>
          <w:p w14:paraId="03C0119D" w14:textId="77777777" w:rsidR="003066B9" w:rsidRPr="0081770C" w:rsidRDefault="003066B9" w:rsidP="00B67CE8">
            <w:pPr>
              <w:autoSpaceDE w:val="0"/>
              <w:autoSpaceDN w:val="0"/>
              <w:adjustRightInd w:val="0"/>
              <w:spacing w:before="20" w:after="0"/>
              <w:jc w:val="center"/>
              <w:rPr>
                <w:rFonts w:eastAsia="Times New Roman"/>
                <w:color w:val="000000"/>
                <w:sz w:val="18"/>
                <w:szCs w:val="18"/>
                <w:lang w:eastAsia="ca-ES"/>
              </w:rPr>
            </w:pPr>
            <w:r w:rsidRPr="0081770C">
              <w:rPr>
                <w:rFonts w:eastAsia="Times New Roman"/>
                <w:color w:val="000000"/>
                <w:sz w:val="18"/>
                <w:szCs w:val="18"/>
                <w:lang w:eastAsia="ca-ES"/>
              </w:rPr>
              <w:t>0</w:t>
            </w:r>
            <w:r w:rsidRPr="0081770C">
              <w:rPr>
                <w:rFonts w:eastAsia="Times New Roman"/>
                <w:sz w:val="18"/>
                <w:szCs w:val="18"/>
                <w:lang w:eastAsia="ca-ES"/>
              </w:rPr>
              <w:t>.</w:t>
            </w:r>
            <w:r w:rsidRPr="0081770C">
              <w:rPr>
                <w:rFonts w:eastAsia="Times New Roman"/>
                <w:color w:val="000000"/>
                <w:sz w:val="18"/>
                <w:szCs w:val="18"/>
                <w:lang w:eastAsia="ca-ES"/>
              </w:rPr>
              <w:t>9</w:t>
            </w:r>
          </w:p>
        </w:tc>
        <w:tc>
          <w:tcPr>
            <w:tcW w:w="581" w:type="pct"/>
            <w:vAlign w:val="center"/>
          </w:tcPr>
          <w:p w14:paraId="7A706DF4" w14:textId="77777777" w:rsidR="003066B9" w:rsidRPr="0081770C" w:rsidRDefault="003066B9" w:rsidP="00B67CE8">
            <w:pPr>
              <w:autoSpaceDE w:val="0"/>
              <w:autoSpaceDN w:val="0"/>
              <w:adjustRightInd w:val="0"/>
              <w:spacing w:before="20" w:after="0"/>
              <w:jc w:val="center"/>
              <w:rPr>
                <w:sz w:val="18"/>
                <w:szCs w:val="18"/>
                <w:lang w:bidi="ar-SA"/>
              </w:rPr>
            </w:pPr>
            <w:r w:rsidRPr="00B67CE8">
              <w:rPr>
                <w:color w:val="000000"/>
                <w:sz w:val="18"/>
              </w:rPr>
              <w:t>2</w:t>
            </w:r>
            <w:r w:rsidRPr="0081770C">
              <w:rPr>
                <w:rFonts w:eastAsia="Times New Roman"/>
                <w:sz w:val="18"/>
                <w:szCs w:val="18"/>
                <w:lang w:eastAsia="ca-ES"/>
              </w:rPr>
              <w:t>.</w:t>
            </w:r>
            <w:r w:rsidRPr="00B67CE8">
              <w:rPr>
                <w:color w:val="000000"/>
                <w:sz w:val="18"/>
              </w:rPr>
              <w:t>0</w:t>
            </w:r>
          </w:p>
        </w:tc>
        <w:tc>
          <w:tcPr>
            <w:tcW w:w="582" w:type="pct"/>
            <w:vAlign w:val="center"/>
          </w:tcPr>
          <w:p w14:paraId="46371324" w14:textId="77777777" w:rsidR="003066B9" w:rsidRPr="0081770C" w:rsidRDefault="003066B9" w:rsidP="00B67CE8">
            <w:pPr>
              <w:autoSpaceDE w:val="0"/>
              <w:autoSpaceDN w:val="0"/>
              <w:adjustRightInd w:val="0"/>
              <w:spacing w:before="20" w:after="0"/>
              <w:jc w:val="center"/>
              <w:rPr>
                <w:sz w:val="18"/>
                <w:szCs w:val="18"/>
                <w:lang w:bidi="ar-SA"/>
              </w:rPr>
            </w:pPr>
            <w:r w:rsidRPr="00B67CE8">
              <w:rPr>
                <w:color w:val="000000"/>
                <w:sz w:val="18"/>
              </w:rPr>
              <w:t>2</w:t>
            </w:r>
            <w:r w:rsidRPr="0081770C">
              <w:rPr>
                <w:rFonts w:eastAsia="Times New Roman"/>
                <w:sz w:val="18"/>
                <w:szCs w:val="18"/>
                <w:lang w:eastAsia="ca-ES"/>
              </w:rPr>
              <w:t>.</w:t>
            </w:r>
            <w:r w:rsidRPr="00B67CE8">
              <w:rPr>
                <w:color w:val="000000"/>
                <w:sz w:val="18"/>
              </w:rPr>
              <w:t>4</w:t>
            </w:r>
          </w:p>
        </w:tc>
        <w:tc>
          <w:tcPr>
            <w:tcW w:w="580" w:type="pct"/>
            <w:vAlign w:val="center"/>
          </w:tcPr>
          <w:p w14:paraId="49E61C53" w14:textId="77777777" w:rsidR="003066B9" w:rsidRPr="0081770C" w:rsidRDefault="003066B9" w:rsidP="00B67CE8">
            <w:pPr>
              <w:autoSpaceDE w:val="0"/>
              <w:autoSpaceDN w:val="0"/>
              <w:adjustRightInd w:val="0"/>
              <w:spacing w:before="20" w:after="0"/>
              <w:jc w:val="center"/>
              <w:rPr>
                <w:sz w:val="18"/>
                <w:szCs w:val="18"/>
                <w:lang w:bidi="ar-SA"/>
              </w:rPr>
            </w:pPr>
            <w:r w:rsidRPr="00B67CE8">
              <w:rPr>
                <w:color w:val="000000"/>
                <w:sz w:val="18"/>
              </w:rPr>
              <w:t>1</w:t>
            </w:r>
            <w:r w:rsidRPr="0081770C">
              <w:rPr>
                <w:rFonts w:eastAsia="Times New Roman"/>
                <w:sz w:val="18"/>
                <w:szCs w:val="18"/>
                <w:lang w:eastAsia="ca-ES"/>
              </w:rPr>
              <w:t>.</w:t>
            </w:r>
            <w:r w:rsidRPr="0081770C">
              <w:rPr>
                <w:rFonts w:eastAsia="Times New Roman"/>
                <w:color w:val="000000"/>
                <w:sz w:val="18"/>
                <w:szCs w:val="18"/>
                <w:lang w:eastAsia="ca-ES"/>
              </w:rPr>
              <w:t>4</w:t>
            </w:r>
          </w:p>
        </w:tc>
      </w:tr>
      <w:tr w:rsidR="003066B9" w:rsidRPr="00A4201E" w14:paraId="00341846" w14:textId="77777777" w:rsidTr="00B67CE8">
        <w:tc>
          <w:tcPr>
            <w:tcW w:w="2676" w:type="pct"/>
            <w:vAlign w:val="bottom"/>
          </w:tcPr>
          <w:p w14:paraId="03A6DF62" w14:textId="77777777" w:rsidR="003066B9" w:rsidRPr="0081770C" w:rsidRDefault="003066B9" w:rsidP="00B67CE8">
            <w:pPr>
              <w:tabs>
                <w:tab w:val="left" w:leader="dot" w:pos="4838"/>
              </w:tabs>
              <w:autoSpaceDE w:val="0"/>
              <w:autoSpaceDN w:val="0"/>
              <w:adjustRightInd w:val="0"/>
              <w:spacing w:before="20" w:after="0"/>
              <w:jc w:val="left"/>
              <w:rPr>
                <w:sz w:val="18"/>
                <w:szCs w:val="18"/>
                <w:lang w:bidi="ar-SA"/>
              </w:rPr>
            </w:pPr>
            <w:r w:rsidRPr="0081770C">
              <w:rPr>
                <w:sz w:val="18"/>
                <w:szCs w:val="18"/>
                <w:lang w:bidi="ar-SA"/>
              </w:rPr>
              <w:t>Total payment of interest GG</w:t>
            </w:r>
          </w:p>
        </w:tc>
        <w:tc>
          <w:tcPr>
            <w:tcW w:w="581" w:type="pct"/>
            <w:vAlign w:val="center"/>
          </w:tcPr>
          <w:p w14:paraId="33D4773D" w14:textId="77777777" w:rsidR="003066B9" w:rsidRPr="0081770C" w:rsidRDefault="003066B9" w:rsidP="00B67CE8">
            <w:pPr>
              <w:autoSpaceDE w:val="0"/>
              <w:autoSpaceDN w:val="0"/>
              <w:adjustRightInd w:val="0"/>
              <w:spacing w:before="20" w:after="0"/>
              <w:jc w:val="center"/>
              <w:rPr>
                <w:rFonts w:eastAsia="Times New Roman"/>
                <w:b/>
                <w:bCs/>
                <w:color w:val="000000"/>
                <w:sz w:val="18"/>
                <w:szCs w:val="18"/>
                <w:lang w:eastAsia="ca-ES"/>
              </w:rPr>
            </w:pPr>
            <w:r w:rsidRPr="0081770C">
              <w:rPr>
                <w:rFonts w:eastAsia="Times New Roman"/>
                <w:b/>
                <w:bCs/>
                <w:color w:val="000000"/>
                <w:sz w:val="18"/>
                <w:szCs w:val="18"/>
                <w:lang w:eastAsia="ca-ES"/>
              </w:rPr>
              <w:t>21</w:t>
            </w:r>
            <w:r w:rsidRPr="0081770C">
              <w:rPr>
                <w:rFonts w:eastAsia="Times New Roman"/>
                <w:bCs/>
                <w:sz w:val="18"/>
                <w:szCs w:val="18"/>
                <w:lang w:eastAsia="ca-ES"/>
              </w:rPr>
              <w:t>.</w:t>
            </w:r>
            <w:r w:rsidRPr="0081770C">
              <w:rPr>
                <w:rFonts w:eastAsia="Times New Roman"/>
                <w:b/>
                <w:bCs/>
                <w:color w:val="000000"/>
                <w:sz w:val="18"/>
                <w:szCs w:val="18"/>
                <w:lang w:eastAsia="ca-ES"/>
              </w:rPr>
              <w:t>0</w:t>
            </w:r>
          </w:p>
        </w:tc>
        <w:tc>
          <w:tcPr>
            <w:tcW w:w="581" w:type="pct"/>
            <w:vAlign w:val="center"/>
          </w:tcPr>
          <w:p w14:paraId="78EF2152" w14:textId="77777777" w:rsidR="003066B9" w:rsidRPr="0081770C" w:rsidRDefault="003066B9" w:rsidP="00B67CE8">
            <w:pPr>
              <w:autoSpaceDE w:val="0"/>
              <w:autoSpaceDN w:val="0"/>
              <w:adjustRightInd w:val="0"/>
              <w:spacing w:before="20" w:after="0"/>
              <w:jc w:val="center"/>
              <w:rPr>
                <w:sz w:val="18"/>
                <w:szCs w:val="18"/>
                <w:lang w:bidi="ar-SA"/>
              </w:rPr>
            </w:pPr>
            <w:r w:rsidRPr="00B67CE8">
              <w:rPr>
                <w:b/>
                <w:color w:val="000000"/>
                <w:sz w:val="18"/>
              </w:rPr>
              <w:t>19</w:t>
            </w:r>
            <w:r w:rsidRPr="0081770C">
              <w:rPr>
                <w:rFonts w:eastAsia="Times New Roman"/>
                <w:bCs/>
                <w:sz w:val="18"/>
                <w:szCs w:val="18"/>
                <w:lang w:eastAsia="ca-ES"/>
              </w:rPr>
              <w:t>.</w:t>
            </w:r>
            <w:r w:rsidRPr="00B67CE8">
              <w:rPr>
                <w:b/>
                <w:color w:val="000000"/>
                <w:sz w:val="18"/>
              </w:rPr>
              <w:t>1</w:t>
            </w:r>
          </w:p>
        </w:tc>
        <w:tc>
          <w:tcPr>
            <w:tcW w:w="582" w:type="pct"/>
            <w:vAlign w:val="center"/>
          </w:tcPr>
          <w:p w14:paraId="08DE2F8B" w14:textId="77777777" w:rsidR="003066B9" w:rsidRPr="0081770C" w:rsidRDefault="003066B9" w:rsidP="00B67CE8">
            <w:pPr>
              <w:autoSpaceDE w:val="0"/>
              <w:autoSpaceDN w:val="0"/>
              <w:adjustRightInd w:val="0"/>
              <w:spacing w:before="20" w:after="0"/>
              <w:jc w:val="center"/>
              <w:rPr>
                <w:sz w:val="18"/>
                <w:szCs w:val="18"/>
                <w:lang w:bidi="ar-SA"/>
              </w:rPr>
            </w:pPr>
            <w:r w:rsidRPr="00B67CE8">
              <w:rPr>
                <w:b/>
                <w:color w:val="000000"/>
                <w:sz w:val="18"/>
              </w:rPr>
              <w:t>19</w:t>
            </w:r>
            <w:r w:rsidRPr="0081770C">
              <w:rPr>
                <w:rFonts w:eastAsia="Times New Roman"/>
                <w:bCs/>
                <w:sz w:val="18"/>
                <w:szCs w:val="18"/>
                <w:lang w:eastAsia="ca-ES"/>
              </w:rPr>
              <w:t>.</w:t>
            </w:r>
            <w:r w:rsidRPr="00B67CE8">
              <w:rPr>
                <w:b/>
                <w:color w:val="000000"/>
                <w:sz w:val="18"/>
              </w:rPr>
              <w:t>2</w:t>
            </w:r>
          </w:p>
        </w:tc>
        <w:tc>
          <w:tcPr>
            <w:tcW w:w="580" w:type="pct"/>
            <w:vAlign w:val="center"/>
          </w:tcPr>
          <w:p w14:paraId="4ED29893" w14:textId="77777777" w:rsidR="003066B9" w:rsidRPr="0081770C" w:rsidRDefault="003066B9" w:rsidP="00B67CE8">
            <w:pPr>
              <w:autoSpaceDE w:val="0"/>
              <w:autoSpaceDN w:val="0"/>
              <w:adjustRightInd w:val="0"/>
              <w:spacing w:before="20" w:after="0"/>
              <w:jc w:val="center"/>
              <w:rPr>
                <w:sz w:val="18"/>
                <w:szCs w:val="18"/>
                <w:lang w:bidi="ar-SA"/>
              </w:rPr>
            </w:pPr>
            <w:r w:rsidRPr="0081770C">
              <w:rPr>
                <w:rFonts w:eastAsia="Times New Roman"/>
                <w:b/>
                <w:bCs/>
                <w:color w:val="000000"/>
                <w:sz w:val="18"/>
                <w:szCs w:val="18"/>
                <w:lang w:eastAsia="ca-ES"/>
              </w:rPr>
              <w:t>17</w:t>
            </w:r>
            <w:r w:rsidRPr="0081770C">
              <w:rPr>
                <w:rFonts w:eastAsia="Times New Roman"/>
                <w:bCs/>
                <w:sz w:val="18"/>
                <w:szCs w:val="18"/>
                <w:lang w:eastAsia="ca-ES"/>
              </w:rPr>
              <w:t>.</w:t>
            </w:r>
            <w:r w:rsidRPr="0081770C">
              <w:rPr>
                <w:rFonts w:eastAsia="Times New Roman"/>
                <w:b/>
                <w:bCs/>
                <w:color w:val="000000"/>
                <w:sz w:val="18"/>
                <w:szCs w:val="18"/>
                <w:lang w:eastAsia="ca-ES"/>
              </w:rPr>
              <w:t>8</w:t>
            </w:r>
          </w:p>
        </w:tc>
      </w:tr>
    </w:tbl>
    <w:p w14:paraId="2A5A36C5" w14:textId="77777777" w:rsidR="001009CA" w:rsidRPr="0085022A" w:rsidRDefault="001009CA" w:rsidP="001009CA">
      <w:pPr>
        <w:pStyle w:val="AODocTxtL1"/>
        <w:spacing w:before="120" w:after="120" w:line="26" w:lineRule="atLeast"/>
        <w:ind w:left="0"/>
        <w:rPr>
          <w:noProof/>
          <w:sz w:val="20"/>
          <w:szCs w:val="20"/>
          <w:lang w:eastAsia="es-ES"/>
        </w:rPr>
      </w:pPr>
    </w:p>
    <w:p w14:paraId="35D5D635" w14:textId="77777777" w:rsidR="00F95D22" w:rsidRPr="0085022A" w:rsidRDefault="00F95D22" w:rsidP="00E03EE2">
      <w:pPr>
        <w:pStyle w:val="AOHead2"/>
        <w:tabs>
          <w:tab w:val="clear" w:pos="720"/>
        </w:tabs>
        <w:spacing w:before="120" w:after="120" w:line="26" w:lineRule="atLeast"/>
        <w:rPr>
          <w:sz w:val="20"/>
          <w:szCs w:val="20"/>
        </w:rPr>
      </w:pPr>
      <w:r w:rsidRPr="0085022A">
        <w:rPr>
          <w:sz w:val="20"/>
          <w:szCs w:val="20"/>
        </w:rPr>
        <w:t>Credit Ratings</w:t>
      </w:r>
    </w:p>
    <w:p w14:paraId="36F0BF04" w14:textId="33910686" w:rsidR="00EC6712" w:rsidRPr="00EC6712" w:rsidRDefault="00EC6712" w:rsidP="00EC6712">
      <w:pPr>
        <w:spacing w:before="120" w:after="120" w:line="26" w:lineRule="atLeast"/>
        <w:rPr>
          <w:rFonts w:eastAsiaTheme="minorHAnsi"/>
          <w:szCs w:val="20"/>
          <w:lang w:eastAsia="en-US" w:bidi="ar-SA"/>
        </w:rPr>
      </w:pPr>
      <w:r w:rsidRPr="00EC6712">
        <w:rPr>
          <w:rFonts w:eastAsiaTheme="minorHAnsi"/>
          <w:szCs w:val="20"/>
          <w:lang w:eastAsia="en-US" w:bidi="ar-SA"/>
        </w:rPr>
        <w:t xml:space="preserve">In its latest review carried out on 8 May 2026, Standard &amp; Poor’s confirmed the Principality of Andorra’s rating at A-/A-2 and revised the outlook to positive. The </w:t>
      </w:r>
      <w:r w:rsidR="00AF3C73">
        <w:rPr>
          <w:rFonts w:eastAsiaTheme="minorHAnsi"/>
          <w:szCs w:val="20"/>
          <w:lang w:eastAsia="en-US" w:bidi="ar-SA"/>
        </w:rPr>
        <w:t xml:space="preserve">rating </w:t>
      </w:r>
      <w:r w:rsidRPr="00EC6712">
        <w:rPr>
          <w:rFonts w:eastAsiaTheme="minorHAnsi"/>
          <w:szCs w:val="20"/>
          <w:lang w:eastAsia="en-US" w:bidi="ar-SA"/>
        </w:rPr>
        <w:t xml:space="preserve">agency highlighted the low level of public debt and noted that Andorra recorded a budget surplus of 3.5% of GDP in 2025, supported by economic growth of 3.9%—more than three times the euro area average. In addition, the </w:t>
      </w:r>
      <w:r w:rsidR="00AF3C73">
        <w:rPr>
          <w:rFonts w:eastAsiaTheme="minorHAnsi"/>
          <w:szCs w:val="20"/>
          <w:lang w:eastAsia="en-US" w:bidi="ar-SA"/>
        </w:rPr>
        <w:t xml:space="preserve">rating </w:t>
      </w:r>
      <w:r w:rsidRPr="00EC6712">
        <w:rPr>
          <w:rFonts w:eastAsiaTheme="minorHAnsi"/>
          <w:szCs w:val="20"/>
          <w:lang w:eastAsia="en-US" w:bidi="ar-SA"/>
        </w:rPr>
        <w:t>agency considered particularly significant the European Central Bank’s decision to permanently extend its EUREP facility to Andorran banks from the third quarter of 2026, for an amount of up to €50</w:t>
      </w:r>
      <w:r w:rsidR="0013577F">
        <w:rPr>
          <w:rFonts w:eastAsiaTheme="minorHAnsi"/>
          <w:szCs w:val="20"/>
          <w:lang w:eastAsia="en-US" w:bidi="ar-SA"/>
        </w:rPr>
        <w:t>,</w:t>
      </w:r>
      <w:r w:rsidRPr="00EC6712">
        <w:rPr>
          <w:rFonts w:eastAsiaTheme="minorHAnsi"/>
          <w:szCs w:val="20"/>
          <w:lang w:eastAsia="en-US" w:bidi="ar-SA"/>
        </w:rPr>
        <w:t>000 million—equivalent to 12.5 times Andorra’s GDP.</w:t>
      </w:r>
    </w:p>
    <w:p w14:paraId="4CDCC1B0" w14:textId="36178B26" w:rsidR="00EC6712" w:rsidRPr="00EC6712" w:rsidRDefault="00EC6712" w:rsidP="00EC6712">
      <w:pPr>
        <w:spacing w:before="120" w:after="120" w:line="26" w:lineRule="atLeast"/>
        <w:rPr>
          <w:rFonts w:eastAsiaTheme="minorHAnsi"/>
          <w:szCs w:val="20"/>
          <w:lang w:eastAsia="en-US" w:bidi="ar-SA"/>
        </w:rPr>
      </w:pPr>
      <w:r w:rsidRPr="00EC6712">
        <w:rPr>
          <w:rFonts w:eastAsiaTheme="minorHAnsi"/>
          <w:szCs w:val="20"/>
          <w:lang w:eastAsia="en-US" w:bidi="ar-SA"/>
        </w:rPr>
        <w:t xml:space="preserve">On the other hand, the latest sovereign rating assessment by Fitch took place on 20 March 2026, in which the </w:t>
      </w:r>
      <w:r w:rsidR="00AF3C73">
        <w:rPr>
          <w:rFonts w:eastAsiaTheme="minorHAnsi"/>
          <w:szCs w:val="20"/>
          <w:lang w:eastAsia="en-US" w:bidi="ar-SA"/>
        </w:rPr>
        <w:t xml:space="preserve">rating </w:t>
      </w:r>
      <w:r w:rsidRPr="00EC6712">
        <w:rPr>
          <w:rFonts w:eastAsiaTheme="minorHAnsi"/>
          <w:szCs w:val="20"/>
          <w:lang w:eastAsia="en-US" w:bidi="ar-SA"/>
        </w:rPr>
        <w:t>agency reaffirmed the Principality of Andorra’s rating at A-/F2 with a stable outlook. According to the published report, the rating is supported by high GDP per capita and governance indicators above the average of similarly rated countries. Fitch also highlights the continuation of prudent fiscal policies, which have helped preserve macroeconomic stability despite a complex international environment. Like Standard &amp; Poor’s, Fitch also emphasised the low level of public debt, estimated at 30.9% of GDP in 2025, and underlined the dynamism of the Andorran economy, with growth estimated at 2.8% in 2025, above the euro area average.</w:t>
      </w:r>
    </w:p>
    <w:p w14:paraId="71B779EB" w14:textId="13BB7A83" w:rsidR="00E329D2" w:rsidRPr="0085022A" w:rsidRDefault="00EC6712" w:rsidP="00EC6712">
      <w:pPr>
        <w:spacing w:before="120" w:after="120" w:line="26" w:lineRule="atLeast"/>
        <w:rPr>
          <w:rFonts w:eastAsia="Times New Roman"/>
          <w:b/>
          <w:szCs w:val="20"/>
          <w:highlight w:val="yellow"/>
        </w:rPr>
      </w:pPr>
      <w:r w:rsidRPr="00EC6712">
        <w:rPr>
          <w:rFonts w:eastAsiaTheme="minorHAnsi"/>
          <w:szCs w:val="20"/>
          <w:lang w:eastAsia="en-US" w:bidi="ar-SA"/>
        </w:rPr>
        <w:lastRenderedPageBreak/>
        <w:t xml:space="preserve">Finally, on 23 January 2026, Moody’s published its latest report, in which it reaffirmed Andorra’s rating at Baa1 and revised the outlook to positive. Moody’s also highlights Andorra’s strong fiscal position, characterised by low and highly manageable public debt. The </w:t>
      </w:r>
      <w:r w:rsidR="00AF3C73">
        <w:rPr>
          <w:rFonts w:eastAsiaTheme="minorHAnsi"/>
          <w:szCs w:val="20"/>
          <w:lang w:eastAsia="en-US" w:bidi="ar-SA"/>
        </w:rPr>
        <w:t xml:space="preserve">rating </w:t>
      </w:r>
      <w:r w:rsidRPr="00EC6712">
        <w:rPr>
          <w:rFonts w:eastAsiaTheme="minorHAnsi"/>
          <w:szCs w:val="20"/>
          <w:lang w:eastAsia="en-US" w:bidi="ar-SA"/>
        </w:rPr>
        <w:t>agency positively assesses the high level of income per capita, the quality of the institutional and governance framework, as well as the country’s political stability. The improved outlook reflects recognition of the economic and fiscal policies implemented by the Government and reinforces international confidence in the outlook for the Andorran economy.</w:t>
      </w:r>
      <w:r w:rsidR="00E329D2" w:rsidRPr="0085022A">
        <w:rPr>
          <w:b/>
          <w:szCs w:val="20"/>
          <w:highlight w:val="yellow"/>
        </w:rPr>
        <w:br w:type="page"/>
      </w:r>
    </w:p>
    <w:p w14:paraId="191AA52E" w14:textId="7BDDF109" w:rsidR="002F7977" w:rsidRPr="0085022A" w:rsidRDefault="00F87670" w:rsidP="00E03EE2">
      <w:pPr>
        <w:pStyle w:val="Title1"/>
        <w:pageBreakBefore w:val="0"/>
        <w:widowControl w:val="0"/>
        <w:spacing w:before="120" w:after="120" w:line="26" w:lineRule="atLeast"/>
        <w:outlineLvl w:val="0"/>
        <w:rPr>
          <w:rFonts w:ascii="Times New Roman" w:hAnsi="Times New Roman" w:cs="Times New Roman"/>
          <w:szCs w:val="20"/>
        </w:rPr>
      </w:pPr>
      <w:bookmarkStart w:id="166" w:name="_Toc426705389"/>
      <w:bookmarkStart w:id="167" w:name="_Toc234422888"/>
      <w:bookmarkStart w:id="168" w:name="_Toc235094393"/>
      <w:r w:rsidRPr="0085022A">
        <w:rPr>
          <w:rFonts w:ascii="Times New Roman" w:hAnsi="Times New Roman" w:cs="Times New Roman"/>
          <w:szCs w:val="20"/>
        </w:rPr>
        <w:lastRenderedPageBreak/>
        <w:t>TAXATION</w:t>
      </w:r>
      <w:bookmarkEnd w:id="166"/>
      <w:bookmarkEnd w:id="167"/>
      <w:bookmarkEnd w:id="168"/>
    </w:p>
    <w:p w14:paraId="191AA52F" w14:textId="02EB26A1" w:rsidR="002F7977" w:rsidRPr="0085022A" w:rsidRDefault="00F87670" w:rsidP="00E03EE2">
      <w:pPr>
        <w:pStyle w:val="BodyText"/>
        <w:widowControl w:val="0"/>
        <w:spacing w:before="120" w:after="120" w:line="26" w:lineRule="atLeast"/>
        <w:rPr>
          <w:rFonts w:cs="Times New Roman"/>
          <w:szCs w:val="20"/>
        </w:rPr>
      </w:pPr>
      <w:r w:rsidRPr="0085022A">
        <w:rPr>
          <w:rFonts w:cs="Times New Roman"/>
          <w:b/>
          <w:szCs w:val="20"/>
        </w:rPr>
        <w:t>The tax laws of the investor</w:t>
      </w:r>
      <w:r w:rsidR="005440FD" w:rsidRPr="0085022A">
        <w:rPr>
          <w:rFonts w:cs="Times New Roman"/>
          <w:b/>
          <w:szCs w:val="20"/>
        </w:rPr>
        <w:t>'</w:t>
      </w:r>
      <w:r w:rsidRPr="0085022A">
        <w:rPr>
          <w:rFonts w:cs="Times New Roman"/>
          <w:b/>
          <w:szCs w:val="20"/>
        </w:rPr>
        <w:t xml:space="preserve">s </w:t>
      </w:r>
      <w:r w:rsidR="00AC7E7D" w:rsidRPr="0085022A">
        <w:rPr>
          <w:rFonts w:cs="Times New Roman"/>
          <w:b/>
          <w:szCs w:val="20"/>
        </w:rPr>
        <w:t>s</w:t>
      </w:r>
      <w:r w:rsidRPr="0085022A">
        <w:rPr>
          <w:rFonts w:cs="Times New Roman"/>
          <w:b/>
          <w:szCs w:val="20"/>
        </w:rPr>
        <w:t xml:space="preserve">tate and of the </w:t>
      </w:r>
      <w:r w:rsidR="00AC7E7D" w:rsidRPr="0085022A">
        <w:rPr>
          <w:rFonts w:cs="Times New Roman"/>
          <w:b/>
          <w:szCs w:val="20"/>
        </w:rPr>
        <w:t>I</w:t>
      </w:r>
      <w:r w:rsidRPr="0085022A">
        <w:rPr>
          <w:rFonts w:cs="Times New Roman"/>
          <w:b/>
          <w:szCs w:val="20"/>
        </w:rPr>
        <w:t>ssuer</w:t>
      </w:r>
      <w:r w:rsidR="005440FD" w:rsidRPr="0085022A">
        <w:rPr>
          <w:rFonts w:cs="Times New Roman"/>
          <w:b/>
          <w:szCs w:val="20"/>
        </w:rPr>
        <w:t>'</w:t>
      </w:r>
      <w:r w:rsidRPr="0085022A">
        <w:rPr>
          <w:rFonts w:cs="Times New Roman"/>
          <w:b/>
          <w:szCs w:val="20"/>
        </w:rPr>
        <w:t xml:space="preserve">s </w:t>
      </w:r>
      <w:r w:rsidR="00AC7E7D" w:rsidRPr="0085022A">
        <w:rPr>
          <w:rFonts w:cs="Times New Roman"/>
          <w:b/>
          <w:szCs w:val="20"/>
        </w:rPr>
        <w:t>s</w:t>
      </w:r>
      <w:r w:rsidRPr="0085022A">
        <w:rPr>
          <w:rFonts w:cs="Times New Roman"/>
          <w:b/>
          <w:szCs w:val="20"/>
        </w:rPr>
        <w:t>tate of incorporation might have an impact on the income received from the securities.</w:t>
      </w:r>
      <w:r w:rsidR="004E3D1E" w:rsidRPr="0085022A">
        <w:rPr>
          <w:rFonts w:cs="Times New Roman"/>
          <w:b/>
          <w:szCs w:val="20"/>
        </w:rPr>
        <w:t xml:space="preserve"> </w:t>
      </w:r>
      <w:r w:rsidRPr="0085022A">
        <w:rPr>
          <w:rFonts w:cs="Times New Roman"/>
          <w:b/>
          <w:szCs w:val="20"/>
        </w:rPr>
        <w:t>Prospective purchasers of Notes should consult their own tax advisers as to which countries</w:t>
      </w:r>
      <w:r w:rsidR="005440FD" w:rsidRPr="0085022A">
        <w:rPr>
          <w:rFonts w:cs="Times New Roman"/>
          <w:b/>
          <w:szCs w:val="20"/>
        </w:rPr>
        <w:t>'</w:t>
      </w:r>
      <w:r w:rsidRPr="0085022A">
        <w:rPr>
          <w:rFonts w:cs="Times New Roman"/>
          <w:b/>
          <w:szCs w:val="20"/>
        </w:rPr>
        <w:t xml:space="preserve"> tax laws could be relevant to acquiring, holding and disposing of Notes and receiving payments of interest, principal and/or other amounts under the Notes and the consequences of such actions under the tax laws of those countries</w:t>
      </w:r>
      <w:bookmarkStart w:id="169" w:name="_Hlk13580628"/>
      <w:r w:rsidRPr="0085022A">
        <w:rPr>
          <w:rFonts w:cs="Times New Roman"/>
          <w:b/>
          <w:szCs w:val="20"/>
        </w:rPr>
        <w:t>.</w:t>
      </w:r>
    </w:p>
    <w:bookmarkEnd w:id="169"/>
    <w:p w14:paraId="191AA530" w14:textId="308D3BA5" w:rsidR="002F7977" w:rsidRPr="0085022A" w:rsidRDefault="00F87670" w:rsidP="00E03EE2">
      <w:pPr>
        <w:pStyle w:val="BodyText"/>
        <w:widowControl w:val="0"/>
        <w:spacing w:before="120" w:after="120" w:line="26" w:lineRule="atLeast"/>
        <w:rPr>
          <w:rFonts w:cs="Times New Roman"/>
          <w:i/>
          <w:iCs/>
          <w:szCs w:val="20"/>
        </w:rPr>
      </w:pPr>
      <w:r w:rsidRPr="0085022A">
        <w:rPr>
          <w:rFonts w:cs="Times New Roman"/>
          <w:i/>
          <w:iCs/>
          <w:szCs w:val="20"/>
        </w:rPr>
        <w:t>The following is a general description of certain tax considerations relating to the Notes.</w:t>
      </w:r>
      <w:r w:rsidR="004E3D1E" w:rsidRPr="0085022A">
        <w:rPr>
          <w:rFonts w:cs="Times New Roman"/>
          <w:i/>
          <w:iCs/>
          <w:szCs w:val="20"/>
        </w:rPr>
        <w:t xml:space="preserve"> </w:t>
      </w:r>
      <w:r w:rsidRPr="0085022A">
        <w:rPr>
          <w:rFonts w:cs="Times New Roman"/>
          <w:i/>
          <w:iCs/>
          <w:szCs w:val="20"/>
        </w:rPr>
        <w:t>It does not purport to be a complete analysis of all tax considerations relating to the Notes, whether in those countries or elsewhere.</w:t>
      </w:r>
      <w:r w:rsidR="004E3D1E" w:rsidRPr="0085022A">
        <w:rPr>
          <w:rFonts w:cs="Times New Roman"/>
          <w:i/>
          <w:iCs/>
          <w:szCs w:val="20"/>
        </w:rPr>
        <w:t xml:space="preserve"> </w:t>
      </w:r>
      <w:r w:rsidRPr="0085022A">
        <w:rPr>
          <w:rFonts w:cs="Times New Roman"/>
          <w:i/>
          <w:iCs/>
          <w:szCs w:val="20"/>
        </w:rPr>
        <w:t>Prospective purchasers of Notes should consult their own tax advisers as to which countries</w:t>
      </w:r>
      <w:r w:rsidR="005440FD" w:rsidRPr="0085022A">
        <w:rPr>
          <w:rFonts w:cs="Times New Roman"/>
          <w:i/>
          <w:iCs/>
          <w:szCs w:val="20"/>
        </w:rPr>
        <w:t>'</w:t>
      </w:r>
      <w:r w:rsidRPr="0085022A">
        <w:rPr>
          <w:rFonts w:cs="Times New Roman"/>
          <w:i/>
          <w:iCs/>
          <w:szCs w:val="20"/>
        </w:rPr>
        <w:t xml:space="preserve"> tax laws could be relevant to acquiring, holding and disposing of Notes and receiving payments of interest, principal and/or other amounts under the Notes and the consequences of such actions under the tax laws of those countries.</w:t>
      </w:r>
      <w:r w:rsidR="004E3D1E" w:rsidRPr="0085022A">
        <w:rPr>
          <w:rFonts w:cs="Times New Roman"/>
          <w:i/>
          <w:iCs/>
          <w:szCs w:val="20"/>
        </w:rPr>
        <w:t xml:space="preserve"> </w:t>
      </w:r>
      <w:r w:rsidRPr="0085022A">
        <w:rPr>
          <w:rFonts w:cs="Times New Roman"/>
          <w:i/>
          <w:iCs/>
          <w:szCs w:val="20"/>
        </w:rPr>
        <w:t>This summary is based upon the law as in effect on the date of this Base Prospectus and is subject to any change in law that may take effect after such date.</w:t>
      </w:r>
    </w:p>
    <w:p w14:paraId="51637BC3" w14:textId="0D8697F6" w:rsidR="00111BF8" w:rsidRPr="00A873D1" w:rsidRDefault="00111BF8" w:rsidP="00E03EE2">
      <w:pPr>
        <w:pStyle w:val="BodyText"/>
        <w:widowControl w:val="0"/>
        <w:spacing w:before="120" w:after="120" w:line="26" w:lineRule="atLeast"/>
        <w:rPr>
          <w:rFonts w:cs="Times New Roman"/>
          <w:b/>
          <w:szCs w:val="20"/>
          <w:lang w:eastAsia="zh-CN" w:bidi="he-IL"/>
        </w:rPr>
      </w:pPr>
      <w:r w:rsidRPr="0085022A">
        <w:rPr>
          <w:rFonts w:cs="Times New Roman"/>
          <w:b/>
          <w:szCs w:val="20"/>
          <w:lang w:eastAsia="zh-CN" w:bidi="he-IL"/>
        </w:rPr>
        <w:t>Principality of Andorra</w:t>
      </w:r>
    </w:p>
    <w:p w14:paraId="14DFBB45" w14:textId="7D57273A" w:rsidR="009F1956" w:rsidRPr="0085022A" w:rsidRDefault="009F1956" w:rsidP="009F1956">
      <w:pPr>
        <w:pStyle w:val="BodyText"/>
        <w:widowControl w:val="0"/>
        <w:spacing w:before="120" w:after="120" w:line="26" w:lineRule="atLeast"/>
        <w:outlineLvl w:val="0"/>
        <w:rPr>
          <w:rFonts w:cs="Times New Roman"/>
          <w:bCs/>
          <w:i/>
          <w:iCs/>
          <w:szCs w:val="20"/>
        </w:rPr>
      </w:pPr>
      <w:r w:rsidRPr="0085022A">
        <w:rPr>
          <w:rFonts w:cs="Times New Roman"/>
          <w:bCs/>
          <w:i/>
          <w:iCs/>
          <w:szCs w:val="20"/>
        </w:rPr>
        <w:t>Taxation on the income of Non</w:t>
      </w:r>
      <w:r w:rsidR="00EC6712">
        <w:rPr>
          <w:rFonts w:cs="Times New Roman"/>
          <w:bCs/>
          <w:i/>
          <w:iCs/>
          <w:szCs w:val="20"/>
        </w:rPr>
        <w:t xml:space="preserve"> Tax</w:t>
      </w:r>
      <w:r w:rsidRPr="0085022A">
        <w:rPr>
          <w:rFonts w:cs="Times New Roman"/>
          <w:bCs/>
          <w:i/>
          <w:iCs/>
          <w:szCs w:val="20"/>
        </w:rPr>
        <w:t xml:space="preserve"> Residents</w:t>
      </w:r>
    </w:p>
    <w:p w14:paraId="307CD83B" w14:textId="77777777" w:rsidR="00EC6712" w:rsidRPr="006B4DE3" w:rsidRDefault="00EC6712" w:rsidP="00EC6712">
      <w:pPr>
        <w:pStyle w:val="BodyText"/>
        <w:widowControl w:val="0"/>
        <w:spacing w:before="120" w:after="120" w:line="26" w:lineRule="atLeast"/>
        <w:outlineLvl w:val="0"/>
        <w:rPr>
          <w:bCs/>
          <w:szCs w:val="20"/>
          <w:lang w:val="en-AU"/>
        </w:rPr>
      </w:pPr>
      <w:r w:rsidRPr="0085022A">
        <w:rPr>
          <w:rFonts w:cs="Times New Roman"/>
          <w:bCs/>
          <w:szCs w:val="20"/>
        </w:rPr>
        <w:t>Pursuant to article 15 of Law 94/2010, of December 29, on the tax of</w:t>
      </w:r>
      <w:r w:rsidRPr="006B4DE3">
        <w:rPr>
          <w:bCs/>
          <w:szCs w:val="20"/>
          <w:lang w:val="en-AU"/>
        </w:rPr>
        <w:t xml:space="preserve"> income tax of non-resident taxpayers</w:t>
      </w:r>
      <w:r w:rsidRPr="0085022A">
        <w:rPr>
          <w:rFonts w:cs="Times New Roman"/>
          <w:bCs/>
          <w:szCs w:val="20"/>
        </w:rPr>
        <w:t xml:space="preserve">, </w:t>
      </w:r>
      <w:r>
        <w:rPr>
          <w:rFonts w:cs="Times New Roman"/>
          <w:bCs/>
          <w:szCs w:val="20"/>
        </w:rPr>
        <w:t>i</w:t>
      </w:r>
      <w:r w:rsidRPr="006B4DE3">
        <w:rPr>
          <w:bCs/>
          <w:szCs w:val="20"/>
          <w:lang w:val="en-AU"/>
        </w:rPr>
        <w:t>ncome in the form of interest obtained by individuals and entities that are not tax resident in Andorra is exempt from taxation.</w:t>
      </w:r>
    </w:p>
    <w:p w14:paraId="73422057" w14:textId="77777777" w:rsidR="009F1956" w:rsidRPr="0085022A" w:rsidRDefault="009F1956" w:rsidP="009F1956">
      <w:pPr>
        <w:pStyle w:val="BodyText"/>
        <w:widowControl w:val="0"/>
        <w:spacing w:before="120" w:after="120" w:line="26" w:lineRule="atLeast"/>
        <w:outlineLvl w:val="0"/>
        <w:rPr>
          <w:rFonts w:cs="Times New Roman"/>
          <w:bCs/>
          <w:i/>
          <w:iCs/>
          <w:szCs w:val="20"/>
        </w:rPr>
      </w:pPr>
      <w:r w:rsidRPr="0085022A">
        <w:rPr>
          <w:rFonts w:cs="Times New Roman"/>
          <w:bCs/>
          <w:i/>
          <w:iCs/>
          <w:szCs w:val="20"/>
        </w:rPr>
        <w:t>Taxation on the income of companies</w:t>
      </w:r>
    </w:p>
    <w:p w14:paraId="4ADF8E62" w14:textId="667434DB" w:rsidR="009F1956" w:rsidRPr="0085022A" w:rsidRDefault="009F1956" w:rsidP="009F1956">
      <w:pPr>
        <w:pStyle w:val="BodyText"/>
        <w:widowControl w:val="0"/>
        <w:spacing w:before="120" w:after="120" w:line="26" w:lineRule="atLeast"/>
        <w:outlineLvl w:val="0"/>
        <w:rPr>
          <w:rFonts w:cs="Times New Roman"/>
          <w:bCs/>
          <w:i/>
          <w:iCs/>
          <w:szCs w:val="20"/>
        </w:rPr>
      </w:pPr>
      <w:r w:rsidRPr="0085022A">
        <w:rPr>
          <w:rFonts w:cs="Times New Roman"/>
          <w:bCs/>
          <w:szCs w:val="20"/>
        </w:rPr>
        <w:t>Law 95/2010, of 29 December, on the Corporate Income Tax (</w:t>
      </w:r>
      <w:r w:rsidR="005440FD" w:rsidRPr="0085022A">
        <w:rPr>
          <w:rFonts w:cs="Times New Roman"/>
          <w:bCs/>
          <w:szCs w:val="20"/>
        </w:rPr>
        <w:t>"</w:t>
      </w:r>
      <w:r w:rsidRPr="0085022A">
        <w:rPr>
          <w:rFonts w:cs="Times New Roman"/>
          <w:b/>
          <w:szCs w:val="20"/>
        </w:rPr>
        <w:t>CIT</w:t>
      </w:r>
      <w:r w:rsidR="005440FD" w:rsidRPr="0085022A">
        <w:rPr>
          <w:rFonts w:cs="Times New Roman"/>
          <w:bCs/>
          <w:szCs w:val="20"/>
        </w:rPr>
        <w:t>"</w:t>
      </w:r>
      <w:r w:rsidRPr="0085022A">
        <w:rPr>
          <w:rFonts w:cs="Times New Roman"/>
          <w:bCs/>
          <w:szCs w:val="20"/>
        </w:rPr>
        <w:t xml:space="preserve">) applicable since 1 January 2012, establishes in its article 9 that the taxable base of CIT includes all </w:t>
      </w:r>
      <w:r w:rsidR="00EC6712">
        <w:rPr>
          <w:rFonts w:cs="Times New Roman"/>
          <w:bCs/>
          <w:szCs w:val="20"/>
        </w:rPr>
        <w:t>returns</w:t>
      </w:r>
      <w:r w:rsidRPr="0085022A">
        <w:rPr>
          <w:rFonts w:cs="Times New Roman"/>
          <w:bCs/>
          <w:szCs w:val="20"/>
        </w:rPr>
        <w:t xml:space="preserve"> obtained by the company, that is not exempt from taxation. </w:t>
      </w:r>
      <w:r w:rsidR="00EC6712">
        <w:rPr>
          <w:rFonts w:cs="Times New Roman"/>
          <w:bCs/>
          <w:szCs w:val="20"/>
        </w:rPr>
        <w:t>Returns</w:t>
      </w:r>
      <w:r w:rsidRPr="0085022A">
        <w:rPr>
          <w:rFonts w:cs="Times New Roman"/>
          <w:bCs/>
          <w:szCs w:val="20"/>
        </w:rPr>
        <w:t xml:space="preserve"> obtained from the Notes is not considered exempt from taxation, which implies that income arising from the Notes is taxable at the rate of 10 per cent. This income can be reduced in the amount of any expenses related to the holding of the Notes.</w:t>
      </w:r>
    </w:p>
    <w:p w14:paraId="7D662B47" w14:textId="77777777" w:rsidR="009F1956" w:rsidRPr="0085022A" w:rsidRDefault="009F1956" w:rsidP="009F1956">
      <w:pPr>
        <w:pStyle w:val="BodyText"/>
        <w:widowControl w:val="0"/>
        <w:spacing w:before="120" w:after="120" w:line="26" w:lineRule="atLeast"/>
        <w:outlineLvl w:val="0"/>
        <w:rPr>
          <w:rFonts w:cs="Times New Roman"/>
          <w:bCs/>
          <w:i/>
          <w:iCs/>
          <w:szCs w:val="20"/>
        </w:rPr>
      </w:pPr>
      <w:r w:rsidRPr="0085022A">
        <w:rPr>
          <w:rFonts w:cs="Times New Roman"/>
          <w:bCs/>
          <w:i/>
          <w:iCs/>
          <w:szCs w:val="20"/>
        </w:rPr>
        <w:t>Taxation on the income of individuals</w:t>
      </w:r>
    </w:p>
    <w:p w14:paraId="725DD5CB" w14:textId="39BA1ADF" w:rsidR="009F1956" w:rsidRPr="0085022A" w:rsidRDefault="009F1956" w:rsidP="0033771D">
      <w:pPr>
        <w:pStyle w:val="BodyText"/>
        <w:widowControl w:val="0"/>
        <w:spacing w:before="120" w:after="120" w:line="26" w:lineRule="atLeast"/>
        <w:outlineLvl w:val="0"/>
        <w:rPr>
          <w:rFonts w:cs="Times New Roman"/>
          <w:bCs/>
          <w:szCs w:val="20"/>
        </w:rPr>
      </w:pPr>
      <w:r w:rsidRPr="0085022A">
        <w:rPr>
          <w:rFonts w:cs="Times New Roman"/>
          <w:bCs/>
          <w:szCs w:val="20"/>
        </w:rPr>
        <w:t xml:space="preserve">Since 1 January 2015, taxation is applicable to individuals with tax residence in the Principality of Andorra. Law 5/2014 </w:t>
      </w:r>
      <w:r w:rsidR="009716C3" w:rsidRPr="0085022A">
        <w:rPr>
          <w:rFonts w:cs="Times New Roman"/>
          <w:bCs/>
          <w:szCs w:val="20"/>
        </w:rPr>
        <w:t xml:space="preserve">of 24 April </w:t>
      </w:r>
      <w:r w:rsidRPr="0085022A">
        <w:rPr>
          <w:rFonts w:cs="Times New Roman"/>
          <w:bCs/>
          <w:szCs w:val="20"/>
        </w:rPr>
        <w:t xml:space="preserve">on </w:t>
      </w:r>
      <w:r w:rsidR="00EC6712">
        <w:rPr>
          <w:rFonts w:cs="Times New Roman"/>
          <w:bCs/>
          <w:szCs w:val="20"/>
        </w:rPr>
        <w:t>personal income tax, which applies to</w:t>
      </w:r>
      <w:r w:rsidRPr="0085022A">
        <w:rPr>
          <w:rFonts w:cs="Times New Roman"/>
          <w:bCs/>
          <w:szCs w:val="20"/>
        </w:rPr>
        <w:t xml:space="preserve"> tax residents </w:t>
      </w:r>
      <w:r w:rsidR="00EC6712">
        <w:rPr>
          <w:rFonts w:cs="Times New Roman"/>
          <w:bCs/>
          <w:szCs w:val="20"/>
        </w:rPr>
        <w:t>in Andorra, provides that income</w:t>
      </w:r>
      <w:r w:rsidR="009716C3" w:rsidRPr="0085022A">
        <w:rPr>
          <w:rFonts w:cs="Times New Roman"/>
          <w:bCs/>
          <w:szCs w:val="20"/>
        </w:rPr>
        <w:t xml:space="preserve"> from</w:t>
      </w:r>
      <w:r w:rsidRPr="0085022A">
        <w:rPr>
          <w:rFonts w:cs="Times New Roman"/>
          <w:bCs/>
          <w:szCs w:val="20"/>
        </w:rPr>
        <w:t xml:space="preserve"> public debt issued </w:t>
      </w:r>
      <w:r w:rsidR="009716C3" w:rsidRPr="0085022A">
        <w:rPr>
          <w:rFonts w:cs="Times New Roman"/>
          <w:bCs/>
          <w:szCs w:val="20"/>
        </w:rPr>
        <w:t xml:space="preserve">by </w:t>
      </w:r>
      <w:r w:rsidRPr="0085022A">
        <w:rPr>
          <w:rFonts w:cs="Times New Roman"/>
          <w:bCs/>
          <w:szCs w:val="20"/>
        </w:rPr>
        <w:t xml:space="preserve">the Principality of Andorra, </w:t>
      </w:r>
      <w:r w:rsidR="00EC6712">
        <w:rPr>
          <w:rFonts w:cs="Times New Roman"/>
          <w:bCs/>
          <w:szCs w:val="20"/>
        </w:rPr>
        <w:t xml:space="preserve">although </w:t>
      </w:r>
      <w:r w:rsidRPr="0085022A">
        <w:rPr>
          <w:rFonts w:cs="Times New Roman"/>
          <w:bCs/>
          <w:szCs w:val="20"/>
        </w:rPr>
        <w:t xml:space="preserve">considered </w:t>
      </w:r>
      <w:r w:rsidR="00EC6712">
        <w:rPr>
          <w:rFonts w:cs="Times New Roman"/>
          <w:bCs/>
          <w:szCs w:val="20"/>
        </w:rPr>
        <w:t>income from</w:t>
      </w:r>
      <w:r w:rsidRPr="0085022A">
        <w:rPr>
          <w:rFonts w:cs="Times New Roman"/>
          <w:bCs/>
          <w:szCs w:val="20"/>
        </w:rPr>
        <w:t xml:space="preserve"> capital</w:t>
      </w:r>
      <w:r w:rsidR="00BC4E39">
        <w:rPr>
          <w:rFonts w:cs="Times New Roman"/>
          <w:bCs/>
          <w:szCs w:val="20"/>
        </w:rPr>
        <w:t>,</w:t>
      </w:r>
      <w:r w:rsidRPr="0085022A">
        <w:rPr>
          <w:rFonts w:cs="Times New Roman"/>
          <w:bCs/>
          <w:szCs w:val="20"/>
        </w:rPr>
        <w:t xml:space="preserve"> </w:t>
      </w:r>
      <w:r w:rsidR="00EC6712">
        <w:rPr>
          <w:rFonts w:cs="Times New Roman"/>
          <w:bCs/>
          <w:szCs w:val="20"/>
        </w:rPr>
        <w:t>is</w:t>
      </w:r>
      <w:r w:rsidRPr="0085022A">
        <w:rPr>
          <w:rFonts w:cs="Times New Roman"/>
          <w:bCs/>
          <w:szCs w:val="20"/>
        </w:rPr>
        <w:t xml:space="preserve"> exempt pursuant to </w:t>
      </w:r>
      <w:r w:rsidR="00EC6712">
        <w:rPr>
          <w:rFonts w:cs="Times New Roman"/>
          <w:bCs/>
          <w:szCs w:val="20"/>
        </w:rPr>
        <w:t>A</w:t>
      </w:r>
      <w:r w:rsidRPr="0085022A">
        <w:rPr>
          <w:rFonts w:cs="Times New Roman"/>
          <w:bCs/>
          <w:szCs w:val="20"/>
        </w:rPr>
        <w:t>rticle 5 of this Law.</w:t>
      </w:r>
    </w:p>
    <w:p w14:paraId="13BE81D2" w14:textId="75785081" w:rsidR="00645D6F" w:rsidRPr="0085022A" w:rsidRDefault="00645D6F" w:rsidP="00EC6712">
      <w:pPr>
        <w:pStyle w:val="Title1"/>
        <w:pageBreakBefore w:val="0"/>
        <w:widowControl w:val="0"/>
        <w:spacing w:before="120" w:after="120" w:line="26" w:lineRule="atLeast"/>
        <w:rPr>
          <w:b w:val="0"/>
          <w:i/>
          <w:caps w:val="0"/>
          <w:szCs w:val="20"/>
        </w:rPr>
      </w:pPr>
      <w:bookmarkStart w:id="170" w:name="_Toc426705390"/>
      <w:r w:rsidRPr="0085022A">
        <w:rPr>
          <w:i/>
          <w:szCs w:val="20"/>
        </w:rPr>
        <w:br w:type="page"/>
      </w:r>
    </w:p>
    <w:p w14:paraId="191AA542" w14:textId="43A44ECE" w:rsidR="002F7977" w:rsidRPr="0085022A" w:rsidRDefault="00F87670" w:rsidP="00E03EE2">
      <w:pPr>
        <w:pStyle w:val="Title1"/>
        <w:pageBreakBefore w:val="0"/>
        <w:widowControl w:val="0"/>
        <w:spacing w:before="120" w:after="120" w:line="26" w:lineRule="atLeast"/>
        <w:rPr>
          <w:rFonts w:ascii="Times New Roman" w:hAnsi="Times New Roman" w:cs="Times New Roman"/>
          <w:szCs w:val="20"/>
        </w:rPr>
      </w:pPr>
      <w:bookmarkStart w:id="171" w:name="_Toc234422889"/>
      <w:bookmarkStart w:id="172" w:name="_Toc235094394"/>
      <w:r w:rsidRPr="0085022A">
        <w:rPr>
          <w:rFonts w:ascii="Times New Roman" w:hAnsi="Times New Roman" w:cs="Times New Roman"/>
          <w:szCs w:val="20"/>
        </w:rPr>
        <w:lastRenderedPageBreak/>
        <w:t>SUBSCRIPTION AND SALE</w:t>
      </w:r>
      <w:bookmarkEnd w:id="170"/>
      <w:bookmarkEnd w:id="171"/>
      <w:bookmarkEnd w:id="172"/>
    </w:p>
    <w:p w14:paraId="1026B37F" w14:textId="7FD5E75F" w:rsidR="00E2274A" w:rsidRPr="00B0086A" w:rsidRDefault="00F87670" w:rsidP="004A71B4">
      <w:pPr>
        <w:pStyle w:val="AODocTxtL1"/>
        <w:spacing w:before="120" w:after="120" w:line="26" w:lineRule="atLeast"/>
        <w:ind w:left="0"/>
        <w:rPr>
          <w:bCs/>
          <w:iCs/>
          <w:sz w:val="18"/>
          <w:szCs w:val="18"/>
        </w:rPr>
      </w:pPr>
      <w:r w:rsidRPr="00B0086A">
        <w:rPr>
          <w:sz w:val="20"/>
          <w:szCs w:val="20"/>
        </w:rPr>
        <w:t xml:space="preserve">Notes may be sold from time to time by the Issuer to any one or more of </w:t>
      </w:r>
      <w:r w:rsidR="005B0F90" w:rsidRPr="00B0086A">
        <w:rPr>
          <w:sz w:val="20"/>
          <w:szCs w:val="20"/>
        </w:rPr>
        <w:t xml:space="preserve">Andorra Banc Agrícol Reig, </w:t>
      </w:r>
      <w:r w:rsidR="00B1011D" w:rsidRPr="00B0086A">
        <w:rPr>
          <w:sz w:val="20"/>
          <w:szCs w:val="20"/>
        </w:rPr>
        <w:t>Banco Santander, S.A.</w:t>
      </w:r>
      <w:r w:rsidRPr="00B0086A">
        <w:rPr>
          <w:sz w:val="20"/>
          <w:szCs w:val="20"/>
        </w:rPr>
        <w:t xml:space="preserve">, </w:t>
      </w:r>
      <w:r w:rsidR="001A6CA7" w:rsidRPr="00B0086A">
        <w:rPr>
          <w:sz w:val="20"/>
          <w:szCs w:val="20"/>
        </w:rPr>
        <w:t xml:space="preserve">Citibank Europe PLC and </w:t>
      </w:r>
      <w:r w:rsidR="00B1011D" w:rsidRPr="00B0086A">
        <w:rPr>
          <w:sz w:val="20"/>
          <w:szCs w:val="20"/>
        </w:rPr>
        <w:t>Cr</w:t>
      </w:r>
      <w:r w:rsidR="00B1011D" w:rsidRPr="00B0086A">
        <w:rPr>
          <w:bCs/>
          <w:sz w:val="20"/>
          <w:szCs w:val="20"/>
        </w:rPr>
        <w:t>é</w:t>
      </w:r>
      <w:r w:rsidR="00B1011D" w:rsidRPr="00B0086A">
        <w:rPr>
          <w:sz w:val="20"/>
          <w:szCs w:val="20"/>
        </w:rPr>
        <w:t xml:space="preserve">dit Agricole Corporate and Investment Bank, </w:t>
      </w:r>
      <w:r w:rsidR="00853F3B" w:rsidRPr="00B0086A">
        <w:rPr>
          <w:sz w:val="20"/>
          <w:szCs w:val="20"/>
        </w:rPr>
        <w:t>S.A., Crèdit Andorrà, SA</w:t>
      </w:r>
      <w:r w:rsidR="00906148" w:rsidRPr="00B0086A">
        <w:rPr>
          <w:sz w:val="20"/>
          <w:szCs w:val="20"/>
        </w:rPr>
        <w:t xml:space="preserve"> and</w:t>
      </w:r>
      <w:r w:rsidR="00853F3B" w:rsidRPr="00B0086A">
        <w:rPr>
          <w:sz w:val="20"/>
          <w:szCs w:val="20"/>
        </w:rPr>
        <w:t xml:space="preserve"> Mora Banc Grup, SA </w:t>
      </w:r>
      <w:r w:rsidRPr="00B0086A">
        <w:rPr>
          <w:sz w:val="20"/>
          <w:szCs w:val="20"/>
        </w:rPr>
        <w:t xml:space="preserve">(the </w:t>
      </w:r>
      <w:r w:rsidR="005440FD" w:rsidRPr="00B0086A">
        <w:rPr>
          <w:sz w:val="20"/>
          <w:szCs w:val="20"/>
        </w:rPr>
        <w:t>"</w:t>
      </w:r>
      <w:r w:rsidRPr="00B0086A">
        <w:rPr>
          <w:b/>
          <w:sz w:val="20"/>
          <w:szCs w:val="20"/>
        </w:rPr>
        <w:t>Dealers</w:t>
      </w:r>
      <w:r w:rsidRPr="00B0086A">
        <w:rPr>
          <w:sz w:val="20"/>
          <w:szCs w:val="20"/>
        </w:rPr>
        <w:fldChar w:fldCharType="begin"/>
      </w:r>
      <w:r w:rsidRPr="00B0086A">
        <w:rPr>
          <w:sz w:val="20"/>
          <w:szCs w:val="20"/>
        </w:rPr>
        <w:instrText xml:space="preserve"> XE "Dealers" </w:instrText>
      </w:r>
      <w:r w:rsidRPr="00B0086A">
        <w:rPr>
          <w:sz w:val="20"/>
          <w:szCs w:val="20"/>
        </w:rPr>
        <w:fldChar w:fldCharType="end"/>
      </w:r>
      <w:r w:rsidR="005440FD" w:rsidRPr="00B0086A">
        <w:rPr>
          <w:sz w:val="20"/>
          <w:szCs w:val="20"/>
        </w:rPr>
        <w:t>"</w:t>
      </w:r>
      <w:r w:rsidRPr="00B0086A">
        <w:rPr>
          <w:sz w:val="20"/>
          <w:szCs w:val="20"/>
        </w:rPr>
        <w:t>).</w:t>
      </w:r>
      <w:r w:rsidR="004E3D1E" w:rsidRPr="00B0086A">
        <w:rPr>
          <w:sz w:val="20"/>
          <w:szCs w:val="20"/>
        </w:rPr>
        <w:t xml:space="preserve"> </w:t>
      </w:r>
      <w:r w:rsidRPr="00B0086A">
        <w:rPr>
          <w:sz w:val="20"/>
          <w:szCs w:val="20"/>
        </w:rPr>
        <w:t xml:space="preserve">The arrangements under which Notes may from time to time be agreed to be sold by the Issuer to, and subscribed by, </w:t>
      </w:r>
      <w:r w:rsidR="00B26E57" w:rsidRPr="00B0086A">
        <w:rPr>
          <w:sz w:val="20"/>
          <w:szCs w:val="20"/>
        </w:rPr>
        <w:t xml:space="preserve">the </w:t>
      </w:r>
      <w:r w:rsidRPr="00B0086A">
        <w:rPr>
          <w:sz w:val="20"/>
          <w:szCs w:val="20"/>
        </w:rPr>
        <w:t>Dealers are set out in a</w:t>
      </w:r>
      <w:r w:rsidR="00095A48" w:rsidRPr="00B0086A">
        <w:rPr>
          <w:sz w:val="20"/>
          <w:szCs w:val="20"/>
        </w:rPr>
        <w:t xml:space="preserve"> </w:t>
      </w:r>
      <w:r w:rsidRPr="00B0086A">
        <w:rPr>
          <w:sz w:val="20"/>
          <w:szCs w:val="20"/>
        </w:rPr>
        <w:t xml:space="preserve">Dealer Agreement dated </w:t>
      </w:r>
      <w:r w:rsidR="0046076B">
        <w:rPr>
          <w:szCs w:val="20"/>
        </w:rPr>
        <w:t>25 September</w:t>
      </w:r>
      <w:r w:rsidR="0046076B" w:rsidRPr="0085022A">
        <w:rPr>
          <w:szCs w:val="20"/>
        </w:rPr>
        <w:t xml:space="preserve"> </w:t>
      </w:r>
      <w:r w:rsidR="00906148" w:rsidRPr="00B0086A">
        <w:rPr>
          <w:sz w:val="20"/>
          <w:szCs w:val="20"/>
        </w:rPr>
        <w:t>2026</w:t>
      </w:r>
      <w:r w:rsidRPr="00B0086A">
        <w:rPr>
          <w:sz w:val="20"/>
          <w:szCs w:val="20"/>
        </w:rPr>
        <w:t xml:space="preserve"> (the </w:t>
      </w:r>
      <w:r w:rsidR="005440FD" w:rsidRPr="00B0086A">
        <w:rPr>
          <w:sz w:val="20"/>
          <w:szCs w:val="20"/>
        </w:rPr>
        <w:t>"</w:t>
      </w:r>
      <w:r w:rsidRPr="00B0086A">
        <w:rPr>
          <w:b/>
          <w:sz w:val="20"/>
          <w:szCs w:val="20"/>
        </w:rPr>
        <w:t>Dealer Agreement</w:t>
      </w:r>
      <w:r w:rsidRPr="00B0086A">
        <w:rPr>
          <w:sz w:val="20"/>
          <w:szCs w:val="20"/>
        </w:rPr>
        <w:fldChar w:fldCharType="begin"/>
      </w:r>
      <w:r w:rsidRPr="00B0086A">
        <w:rPr>
          <w:sz w:val="20"/>
          <w:szCs w:val="20"/>
        </w:rPr>
        <w:instrText xml:space="preserve"> XE "Dealer Agreement" </w:instrText>
      </w:r>
      <w:r w:rsidRPr="00B0086A">
        <w:rPr>
          <w:sz w:val="20"/>
          <w:szCs w:val="20"/>
        </w:rPr>
        <w:fldChar w:fldCharType="end"/>
      </w:r>
      <w:r w:rsidR="005440FD" w:rsidRPr="00B0086A">
        <w:rPr>
          <w:sz w:val="20"/>
          <w:szCs w:val="20"/>
        </w:rPr>
        <w:t>"</w:t>
      </w:r>
      <w:r w:rsidRPr="00B0086A">
        <w:rPr>
          <w:sz w:val="20"/>
          <w:szCs w:val="20"/>
        </w:rPr>
        <w:t>) and made between the Issuer and the Dealers.</w:t>
      </w:r>
      <w:r w:rsidR="004E3D1E" w:rsidRPr="00B0086A">
        <w:rPr>
          <w:sz w:val="20"/>
          <w:szCs w:val="20"/>
        </w:rPr>
        <w:t xml:space="preserve"> </w:t>
      </w:r>
      <w:bookmarkStart w:id="173" w:name="_Hlk66117196"/>
      <w:r w:rsidRPr="00B0086A">
        <w:rPr>
          <w:sz w:val="20"/>
          <w:szCs w:val="20"/>
        </w:rPr>
        <w:t>If</w:t>
      </w:r>
      <w:r w:rsidR="00B26E57" w:rsidRPr="00B0086A">
        <w:rPr>
          <w:sz w:val="20"/>
          <w:szCs w:val="20"/>
        </w:rPr>
        <w:t>,</w:t>
      </w:r>
      <w:r w:rsidRPr="00B0086A">
        <w:rPr>
          <w:sz w:val="20"/>
          <w:szCs w:val="20"/>
        </w:rPr>
        <w:t xml:space="preserve"> in the case of any Tranche of Notes</w:t>
      </w:r>
      <w:r w:rsidR="00B26E57" w:rsidRPr="00B0086A">
        <w:rPr>
          <w:sz w:val="20"/>
          <w:szCs w:val="20"/>
        </w:rPr>
        <w:t>,</w:t>
      </w:r>
      <w:r w:rsidRPr="00B0086A">
        <w:rPr>
          <w:sz w:val="20"/>
          <w:szCs w:val="20"/>
        </w:rPr>
        <w:t xml:space="preserve"> the method of distribution is an agreement between the Issuer and a single Dealer for that Tranche to be issued by the Issuer and subscribed by that Dealer, the method of distribution will be described in the relevant Final Terms as </w:t>
      </w:r>
      <w:r w:rsidR="005440FD" w:rsidRPr="00B0086A">
        <w:rPr>
          <w:sz w:val="20"/>
          <w:szCs w:val="20"/>
        </w:rPr>
        <w:t>"</w:t>
      </w:r>
      <w:r w:rsidRPr="00B0086A">
        <w:rPr>
          <w:sz w:val="20"/>
          <w:szCs w:val="20"/>
        </w:rPr>
        <w:t>Non-Syndicated</w:t>
      </w:r>
      <w:r w:rsidR="005440FD" w:rsidRPr="00B0086A">
        <w:rPr>
          <w:sz w:val="20"/>
          <w:szCs w:val="20"/>
        </w:rPr>
        <w:t>"</w:t>
      </w:r>
      <w:r w:rsidRPr="00B0086A">
        <w:rPr>
          <w:sz w:val="20"/>
          <w:szCs w:val="20"/>
        </w:rPr>
        <w:t xml:space="preserve"> and the name of that Dealer and any other interest of that Dealer which is material to the issue of that Tranche beyond the fact of the appointment of that Dealer will be set out in the relevant Final Terms.</w:t>
      </w:r>
      <w:r w:rsidR="004E3D1E" w:rsidRPr="00B0086A">
        <w:rPr>
          <w:sz w:val="20"/>
          <w:szCs w:val="20"/>
        </w:rPr>
        <w:t xml:space="preserve"> </w:t>
      </w:r>
      <w:r w:rsidRPr="00B0086A">
        <w:rPr>
          <w:sz w:val="20"/>
          <w:szCs w:val="20"/>
        </w:rPr>
        <w:t>If in the case of any Tranche of Notes the method of distribution is an agreement between the Issuer</w:t>
      </w:r>
      <w:r w:rsidR="006C7A9C" w:rsidRPr="00B0086A">
        <w:rPr>
          <w:sz w:val="20"/>
          <w:szCs w:val="20"/>
        </w:rPr>
        <w:t xml:space="preserve"> </w:t>
      </w:r>
      <w:r w:rsidRPr="00B0086A">
        <w:rPr>
          <w:sz w:val="20"/>
          <w:szCs w:val="20"/>
        </w:rPr>
        <w:t>and more than one Dealer for that Tranche to be issued by the Issuer and subscribed</w:t>
      </w:r>
      <w:r w:rsidR="004E3D1E" w:rsidRPr="00B0086A">
        <w:rPr>
          <w:sz w:val="20"/>
          <w:szCs w:val="20"/>
        </w:rPr>
        <w:t xml:space="preserve"> </w:t>
      </w:r>
      <w:r w:rsidRPr="00B0086A">
        <w:rPr>
          <w:sz w:val="20"/>
          <w:szCs w:val="20"/>
        </w:rPr>
        <w:t xml:space="preserve">by those Dealers, the method of distribution will be described in the relevant Final Terms as </w:t>
      </w:r>
      <w:r w:rsidR="005440FD" w:rsidRPr="00B0086A">
        <w:rPr>
          <w:sz w:val="20"/>
          <w:szCs w:val="20"/>
        </w:rPr>
        <w:t>"</w:t>
      </w:r>
      <w:r w:rsidRPr="00B0086A">
        <w:rPr>
          <w:sz w:val="20"/>
          <w:szCs w:val="20"/>
        </w:rPr>
        <w:t>Syndicated</w:t>
      </w:r>
      <w:r w:rsidR="005440FD" w:rsidRPr="00B0086A">
        <w:rPr>
          <w:sz w:val="20"/>
          <w:szCs w:val="20"/>
        </w:rPr>
        <w:t>"</w:t>
      </w:r>
      <w:r w:rsidRPr="00B0086A">
        <w:rPr>
          <w:sz w:val="20"/>
          <w:szCs w:val="20"/>
        </w:rPr>
        <w:t>, the obligations of those Dealers to subscribe the relevant Notes will be joint and several and the names and addresses of those Dealers and any other interests of any of those Dealers which is material to the issue of that Tranche beyond the fact of the appointment of those Dealers (including whether any of those Dealers has also been appointed to act as Stabilis</w:t>
      </w:r>
      <w:r w:rsidR="0067634F" w:rsidRPr="00B0086A">
        <w:rPr>
          <w:sz w:val="20"/>
          <w:szCs w:val="20"/>
        </w:rPr>
        <w:t>ation</w:t>
      </w:r>
      <w:r w:rsidRPr="00B0086A">
        <w:rPr>
          <w:sz w:val="20"/>
          <w:szCs w:val="20"/>
        </w:rPr>
        <w:t xml:space="preserve"> Manager in relation to that Tranche) will be set out in the relevant Final Terms.</w:t>
      </w:r>
      <w:r w:rsidR="00E03EE2" w:rsidRPr="00B0086A">
        <w:rPr>
          <w:sz w:val="20"/>
          <w:szCs w:val="20"/>
        </w:rPr>
        <w:t xml:space="preserve"> </w:t>
      </w:r>
      <w:bookmarkEnd w:id="173"/>
      <w:r w:rsidRPr="00B0086A">
        <w:rPr>
          <w:sz w:val="20"/>
          <w:szCs w:val="20"/>
        </w:rPr>
        <w:t xml:space="preserve">Any such agreement will, </w:t>
      </w:r>
      <w:r w:rsidRPr="00B0086A">
        <w:rPr>
          <w:i/>
          <w:sz w:val="20"/>
          <w:szCs w:val="20"/>
        </w:rPr>
        <w:t>inter alia</w:t>
      </w:r>
      <w:r w:rsidRPr="00B0086A">
        <w:rPr>
          <w:sz w:val="20"/>
          <w:szCs w:val="20"/>
        </w:rPr>
        <w:t>, make provision for the form and terms and conditions of the relevant Notes, the price at which such Notes will be subscribed by the Dealer(s) and the commissions or other agreed deductibles (if any) payable or allowable by the Issuer in respect of such subscription.</w:t>
      </w:r>
      <w:r w:rsidR="004E3D1E" w:rsidRPr="00B0086A">
        <w:rPr>
          <w:sz w:val="20"/>
          <w:szCs w:val="20"/>
        </w:rPr>
        <w:t xml:space="preserve"> </w:t>
      </w:r>
      <w:r w:rsidRPr="00B0086A">
        <w:rPr>
          <w:sz w:val="20"/>
          <w:szCs w:val="20"/>
        </w:rPr>
        <w:t>The Dealer Agreement makes provision for the resignation or termination of appointment of existing Dealers and for the appointment of additional or other Dealers either generally in respect of the Programme or</w:t>
      </w:r>
      <w:r w:rsidRPr="00B0086A">
        <w:rPr>
          <w:sz w:val="20"/>
          <w:szCs w:val="18"/>
        </w:rPr>
        <w:t xml:space="preserve"> in relation to a particular Tranche of Notes.</w:t>
      </w:r>
      <w:r w:rsidR="00E2274A" w:rsidRPr="00B0086A">
        <w:rPr>
          <w:sz w:val="20"/>
          <w:szCs w:val="18"/>
        </w:rPr>
        <w:t xml:space="preserve"> Each new Dealer so appointed will be required to represent, warrant and undertake to the following selling restrictions as part of its appointment.</w:t>
      </w:r>
    </w:p>
    <w:p w14:paraId="54F5FCAD" w14:textId="49355AE6" w:rsidR="00E2274A" w:rsidRPr="0085022A" w:rsidRDefault="00E2274A" w:rsidP="00E2274A">
      <w:pPr>
        <w:pStyle w:val="BodyText"/>
        <w:widowControl w:val="0"/>
        <w:spacing w:before="120" w:after="120" w:line="26" w:lineRule="atLeast"/>
        <w:rPr>
          <w:rFonts w:cs="Times New Roman"/>
          <w:szCs w:val="20"/>
        </w:rPr>
      </w:pPr>
      <w:r w:rsidRPr="00E2274A">
        <w:rPr>
          <w:rFonts w:cs="Times New Roman"/>
          <w:szCs w:val="20"/>
        </w:rPr>
        <w:t>The relevant Dealers will be entitled in certain circumstances to be released and discharged fro</w:t>
      </w:r>
      <w:r>
        <w:rPr>
          <w:rFonts w:cs="Times New Roman"/>
          <w:szCs w:val="20"/>
        </w:rPr>
        <w:t xml:space="preserve">m </w:t>
      </w:r>
      <w:r w:rsidRPr="00E2274A">
        <w:rPr>
          <w:rFonts w:cs="Times New Roman"/>
          <w:szCs w:val="20"/>
        </w:rPr>
        <w:t>their obligations in respect of a proposed issue of Notes under or pursuant to the Dealer Agreement</w:t>
      </w:r>
      <w:r>
        <w:rPr>
          <w:rFonts w:cs="Times New Roman"/>
          <w:szCs w:val="20"/>
        </w:rPr>
        <w:t xml:space="preserve"> </w:t>
      </w:r>
      <w:r w:rsidRPr="00E2274A">
        <w:rPr>
          <w:rFonts w:cs="Times New Roman"/>
          <w:szCs w:val="20"/>
        </w:rPr>
        <w:t>prior to the closing of the issue of such Notes, including in the event that certain conditions</w:t>
      </w:r>
      <w:r>
        <w:rPr>
          <w:rFonts w:cs="Times New Roman"/>
          <w:szCs w:val="20"/>
        </w:rPr>
        <w:t xml:space="preserve"> </w:t>
      </w:r>
      <w:r w:rsidRPr="00E2274A">
        <w:rPr>
          <w:rFonts w:cs="Times New Roman"/>
          <w:szCs w:val="20"/>
        </w:rPr>
        <w:t>precedent are not delivered or met to their satisfaction on or before the issue date of such Notes.</w:t>
      </w:r>
      <w:r>
        <w:rPr>
          <w:rFonts w:cs="Times New Roman"/>
          <w:szCs w:val="20"/>
        </w:rPr>
        <w:t xml:space="preserve"> </w:t>
      </w:r>
      <w:r w:rsidRPr="00E2274A">
        <w:rPr>
          <w:rFonts w:cs="Times New Roman"/>
          <w:szCs w:val="20"/>
        </w:rPr>
        <w:t>In this situation, the issuance of such Notes may not be completed. Investors will have no rights</w:t>
      </w:r>
      <w:r>
        <w:rPr>
          <w:rFonts w:cs="Times New Roman"/>
          <w:szCs w:val="20"/>
        </w:rPr>
        <w:t xml:space="preserve"> </w:t>
      </w:r>
      <w:r w:rsidRPr="00E2274A">
        <w:rPr>
          <w:rFonts w:cs="Times New Roman"/>
          <w:szCs w:val="20"/>
        </w:rPr>
        <w:t>against the Issuer or the relevant Dealers in respect of any expense incurred or loss suffered in thes</w:t>
      </w:r>
      <w:r>
        <w:rPr>
          <w:rFonts w:cs="Times New Roman"/>
          <w:szCs w:val="20"/>
        </w:rPr>
        <w:t xml:space="preserve">e </w:t>
      </w:r>
      <w:r w:rsidRPr="00E2274A">
        <w:rPr>
          <w:rFonts w:cs="Times New Roman"/>
          <w:szCs w:val="20"/>
        </w:rPr>
        <w:t>circumstances.</w:t>
      </w:r>
    </w:p>
    <w:p w14:paraId="191AA546" w14:textId="6BD60C57" w:rsidR="002F7977" w:rsidRPr="0085022A" w:rsidRDefault="00F87670" w:rsidP="00E03EE2">
      <w:pPr>
        <w:pStyle w:val="BodyText"/>
        <w:widowControl w:val="0"/>
        <w:spacing w:before="120" w:after="120" w:line="26" w:lineRule="atLeast"/>
        <w:rPr>
          <w:rFonts w:cs="Times New Roman"/>
          <w:szCs w:val="20"/>
        </w:rPr>
      </w:pPr>
      <w:r w:rsidRPr="0085022A">
        <w:rPr>
          <w:rFonts w:cs="Times New Roman"/>
          <w:b/>
          <w:szCs w:val="20"/>
        </w:rPr>
        <w:t>United States of America</w:t>
      </w:r>
      <w:r w:rsidRPr="0085022A">
        <w:rPr>
          <w:rFonts w:cs="Times New Roman"/>
          <w:i/>
          <w:iCs/>
          <w:szCs w:val="20"/>
        </w:rPr>
        <w:t>:</w:t>
      </w:r>
      <w:r w:rsidR="004E3D1E" w:rsidRPr="0085022A">
        <w:rPr>
          <w:rFonts w:cs="Times New Roman"/>
          <w:szCs w:val="20"/>
        </w:rPr>
        <w:t xml:space="preserve"> </w:t>
      </w:r>
      <w:r w:rsidRPr="00E845F2">
        <w:rPr>
          <w:rFonts w:cs="Times New Roman"/>
          <w:i/>
          <w:szCs w:val="20"/>
        </w:rPr>
        <w:t>Regulation S Category 1; TEFRA</w:t>
      </w:r>
      <w:r w:rsidRPr="0085022A">
        <w:rPr>
          <w:rFonts w:cs="Times New Roman"/>
          <w:i/>
          <w:szCs w:val="20"/>
        </w:rPr>
        <w:t xml:space="preserve"> D or TEFRA C as specified in the relevant Final Terms</w:t>
      </w:r>
      <w:r w:rsidRPr="0085022A">
        <w:rPr>
          <w:rFonts w:cs="Times New Roman"/>
          <w:szCs w:val="20"/>
        </w:rPr>
        <w:t>.</w:t>
      </w:r>
      <w:r w:rsidR="00265791" w:rsidRPr="0085022A">
        <w:rPr>
          <w:rFonts w:cs="Times New Roman"/>
          <w:szCs w:val="20"/>
        </w:rPr>
        <w:t xml:space="preserve"> </w:t>
      </w:r>
    </w:p>
    <w:p w14:paraId="24EA7103" w14:textId="0F70F469" w:rsidR="00ED628E" w:rsidRPr="0085022A" w:rsidRDefault="00F87670" w:rsidP="005440FD">
      <w:pPr>
        <w:widowControl w:val="0"/>
        <w:spacing w:before="120" w:after="120" w:line="26" w:lineRule="atLeast"/>
        <w:rPr>
          <w:szCs w:val="20"/>
        </w:rPr>
      </w:pPr>
      <w:r w:rsidRPr="0085022A">
        <w:rPr>
          <w:szCs w:val="20"/>
        </w:rPr>
        <w:t>The Notes have not been</w:t>
      </w:r>
      <w:r w:rsidR="0014587F" w:rsidRPr="0085022A">
        <w:rPr>
          <w:szCs w:val="20"/>
        </w:rPr>
        <w:t>,</w:t>
      </w:r>
      <w:r w:rsidRPr="0085022A">
        <w:rPr>
          <w:szCs w:val="20"/>
        </w:rPr>
        <w:t xml:space="preserve"> and will not be</w:t>
      </w:r>
      <w:r w:rsidR="0014587F" w:rsidRPr="0085022A">
        <w:rPr>
          <w:szCs w:val="20"/>
        </w:rPr>
        <w:t>,</w:t>
      </w:r>
      <w:r w:rsidRPr="0085022A">
        <w:rPr>
          <w:szCs w:val="20"/>
        </w:rPr>
        <w:t xml:space="preserve"> registered under the Securities Act</w:t>
      </w:r>
      <w:r w:rsidR="0014587F" w:rsidRPr="0085022A">
        <w:rPr>
          <w:szCs w:val="20"/>
        </w:rPr>
        <w:t xml:space="preserve"> or with any securities regulatory authority of any state or other jurisdiction of the United States, </w:t>
      </w:r>
      <w:r w:rsidRPr="0085022A">
        <w:rPr>
          <w:szCs w:val="20"/>
        </w:rPr>
        <w:t>and are subject to U.S. tax law requirements.</w:t>
      </w:r>
      <w:r w:rsidR="004E3D1E" w:rsidRPr="0085022A">
        <w:rPr>
          <w:szCs w:val="20"/>
        </w:rPr>
        <w:t xml:space="preserve"> </w:t>
      </w:r>
      <w:r w:rsidRPr="0085022A">
        <w:rPr>
          <w:szCs w:val="20"/>
        </w:rPr>
        <w:t>Subject to certain exceptions, Notes may not be offered</w:t>
      </w:r>
      <w:r w:rsidR="0066208E" w:rsidRPr="0085022A">
        <w:rPr>
          <w:szCs w:val="20"/>
        </w:rPr>
        <w:t>,</w:t>
      </w:r>
      <w:r w:rsidRPr="0085022A">
        <w:rPr>
          <w:szCs w:val="20"/>
        </w:rPr>
        <w:t xml:space="preserve"> sold </w:t>
      </w:r>
      <w:r w:rsidR="0066208E" w:rsidRPr="0085022A">
        <w:rPr>
          <w:szCs w:val="20"/>
        </w:rPr>
        <w:t xml:space="preserve">or delivered </w:t>
      </w:r>
      <w:r w:rsidRPr="0085022A">
        <w:rPr>
          <w:szCs w:val="20"/>
        </w:rPr>
        <w:t xml:space="preserve">within the United States </w:t>
      </w:r>
      <w:r w:rsidR="00074CF7" w:rsidRPr="0085022A">
        <w:rPr>
          <w:szCs w:val="20"/>
        </w:rPr>
        <w:t>except pursuant to an exemption from, or in a transaction not subject to, the registration requirements of the Securities Act and the applicable securities laws of any state or other jurisdiction of the United States.</w:t>
      </w:r>
      <w:r w:rsidR="004E3D1E" w:rsidRPr="0085022A">
        <w:rPr>
          <w:szCs w:val="20"/>
        </w:rPr>
        <w:t xml:space="preserve"> </w:t>
      </w:r>
      <w:r w:rsidRPr="0085022A">
        <w:rPr>
          <w:szCs w:val="20"/>
        </w:rPr>
        <w:t xml:space="preserve">Each of the </w:t>
      </w:r>
      <w:r w:rsidRPr="00E845F2">
        <w:rPr>
          <w:szCs w:val="20"/>
        </w:rPr>
        <w:t>Dealers has agreed that, except as permitted by the Dealer Agreement, it will not offer, sell or deliver the Notes within the United States.</w:t>
      </w:r>
      <w:r w:rsidR="004E3D1E" w:rsidRPr="00E845F2">
        <w:rPr>
          <w:szCs w:val="20"/>
        </w:rPr>
        <w:t xml:space="preserve"> </w:t>
      </w:r>
      <w:r w:rsidRPr="00E845F2">
        <w:rPr>
          <w:szCs w:val="20"/>
        </w:rPr>
        <w:t xml:space="preserve">In addition, until 40 days after the commencement of any offering, an offer or sale of Notes from that offering within the United States by any dealer </w:t>
      </w:r>
      <w:r w:rsidR="00446E48" w:rsidRPr="00E845F2">
        <w:rPr>
          <w:szCs w:val="20"/>
        </w:rPr>
        <w:t>(</w:t>
      </w:r>
      <w:r w:rsidRPr="00E845F2">
        <w:rPr>
          <w:szCs w:val="20"/>
        </w:rPr>
        <w:t>whether or not participating in the offering</w:t>
      </w:r>
      <w:r w:rsidR="00446E48" w:rsidRPr="00E845F2">
        <w:rPr>
          <w:szCs w:val="20"/>
        </w:rPr>
        <w:t>)</w:t>
      </w:r>
      <w:r w:rsidRPr="00E845F2">
        <w:rPr>
          <w:szCs w:val="20"/>
        </w:rPr>
        <w:t xml:space="preserve"> may violate the registration requirements of the Securities Act.</w:t>
      </w:r>
    </w:p>
    <w:p w14:paraId="191AA54F" w14:textId="388D6F0F" w:rsidR="002F7977" w:rsidRPr="0085022A" w:rsidRDefault="00F87670" w:rsidP="00E03EE2">
      <w:pPr>
        <w:widowControl w:val="0"/>
        <w:spacing w:before="120" w:after="120" w:line="26" w:lineRule="atLeast"/>
        <w:jc w:val="left"/>
        <w:rPr>
          <w:szCs w:val="20"/>
        </w:rPr>
      </w:pPr>
      <w:r w:rsidRPr="0085022A">
        <w:rPr>
          <w:b/>
          <w:i/>
          <w:szCs w:val="20"/>
        </w:rPr>
        <w:t>Prohibition of Sales to EEA Retail Investors</w:t>
      </w:r>
    </w:p>
    <w:p w14:paraId="191AA551" w14:textId="5DF0890A"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Each Dealer has represented, warranted and agreed, and each further Dealer appointed under the Programme will be required to represent, warrant and agree, that it has not offered, sold or otherwise made available and will not offer, sell or otherwise make available any Notes which are the subject of the offering contemplated by this Base Prospectus as completed by the Final Terms (or are the subject of the offering contemplated by a Drawdown Prospectus, as the case may be) in relation thereto to any retail investor in the European Economic Area.</w:t>
      </w:r>
      <w:r w:rsidR="004E3D1E" w:rsidRPr="0085022A">
        <w:rPr>
          <w:rFonts w:cs="Times New Roman"/>
          <w:szCs w:val="20"/>
        </w:rPr>
        <w:t xml:space="preserve"> </w:t>
      </w:r>
      <w:r w:rsidRPr="0085022A">
        <w:rPr>
          <w:rFonts w:cs="Times New Roman"/>
          <w:szCs w:val="20"/>
        </w:rPr>
        <w:t>For the purposes of this provision</w:t>
      </w:r>
      <w:r w:rsidR="00CF3AF1" w:rsidRPr="0085022A">
        <w:rPr>
          <w:rFonts w:cs="Times New Roman"/>
          <w:szCs w:val="20"/>
        </w:rPr>
        <w:t xml:space="preserve"> </w:t>
      </w:r>
      <w:r w:rsidRPr="0085022A">
        <w:rPr>
          <w:rFonts w:cs="Times New Roman"/>
          <w:szCs w:val="20"/>
        </w:rPr>
        <w:t xml:space="preserve">the expression </w:t>
      </w:r>
      <w:r w:rsidR="005440FD" w:rsidRPr="0085022A">
        <w:rPr>
          <w:rFonts w:cs="Times New Roman"/>
          <w:szCs w:val="20"/>
        </w:rPr>
        <w:t>"</w:t>
      </w:r>
      <w:r w:rsidRPr="0085022A">
        <w:rPr>
          <w:rFonts w:cs="Times New Roman"/>
          <w:bCs/>
          <w:szCs w:val="20"/>
        </w:rPr>
        <w:t>retail investor</w:t>
      </w:r>
      <w:r w:rsidR="005440FD" w:rsidRPr="0085022A">
        <w:rPr>
          <w:rFonts w:cs="Times New Roman"/>
          <w:szCs w:val="20"/>
        </w:rPr>
        <w:t>"</w:t>
      </w:r>
      <w:r w:rsidRPr="0085022A">
        <w:rPr>
          <w:rFonts w:cs="Times New Roman"/>
          <w:szCs w:val="20"/>
        </w:rPr>
        <w:t xml:space="preserve"> means a person who is one (or more) of the following:</w:t>
      </w:r>
    </w:p>
    <w:p w14:paraId="191AA552" w14:textId="77CD04A1" w:rsidR="002F7977" w:rsidRPr="0085022A" w:rsidRDefault="00F87670" w:rsidP="00805E28">
      <w:pPr>
        <w:pStyle w:val="ocNum1st2"/>
        <w:widowControl w:val="0"/>
        <w:numPr>
          <w:ilvl w:val="1"/>
          <w:numId w:val="16"/>
        </w:numPr>
        <w:spacing w:before="120" w:after="120" w:line="26" w:lineRule="atLeast"/>
        <w:rPr>
          <w:szCs w:val="20"/>
          <w:lang w:eastAsia="en-US" w:bidi="ar-SA"/>
        </w:rPr>
      </w:pPr>
      <w:r w:rsidRPr="0085022A">
        <w:rPr>
          <w:szCs w:val="20"/>
        </w:rPr>
        <w:t>a</w:t>
      </w:r>
      <w:r w:rsidRPr="0085022A">
        <w:rPr>
          <w:szCs w:val="20"/>
          <w:lang w:eastAsia="en-US" w:bidi="ar-SA"/>
        </w:rPr>
        <w:t xml:space="preserve"> retail client as defined in point (11) of Article 4(1) of</w:t>
      </w:r>
      <w:r w:rsidR="00CF3AF1" w:rsidRPr="0085022A">
        <w:rPr>
          <w:szCs w:val="20"/>
          <w:lang w:eastAsia="en-US" w:bidi="ar-SA"/>
        </w:rPr>
        <w:t xml:space="preserve"> </w:t>
      </w:r>
      <w:r w:rsidR="00F66180" w:rsidRPr="0085022A">
        <w:rPr>
          <w:szCs w:val="20"/>
          <w:lang w:eastAsia="en-US" w:bidi="ar-SA"/>
        </w:rPr>
        <w:t xml:space="preserve">EU </w:t>
      </w:r>
      <w:r w:rsidRPr="0085022A">
        <w:rPr>
          <w:szCs w:val="20"/>
          <w:lang w:eastAsia="en-US" w:bidi="ar-SA"/>
        </w:rPr>
        <w:t>M</w:t>
      </w:r>
      <w:r w:rsidR="00CF3AF1" w:rsidRPr="0085022A">
        <w:rPr>
          <w:szCs w:val="20"/>
          <w:lang w:eastAsia="en-US" w:bidi="ar-SA"/>
        </w:rPr>
        <w:t>I</w:t>
      </w:r>
      <w:r w:rsidRPr="0085022A">
        <w:rPr>
          <w:szCs w:val="20"/>
          <w:lang w:eastAsia="en-US" w:bidi="ar-SA"/>
        </w:rPr>
        <w:t>FID II; or</w:t>
      </w:r>
    </w:p>
    <w:p w14:paraId="191AA553" w14:textId="24782581" w:rsidR="002F7977" w:rsidRPr="0085022A" w:rsidRDefault="00F87670" w:rsidP="00805E28">
      <w:pPr>
        <w:pStyle w:val="ocNum1st2"/>
        <w:widowControl w:val="0"/>
        <w:numPr>
          <w:ilvl w:val="1"/>
          <w:numId w:val="16"/>
        </w:numPr>
        <w:spacing w:before="120" w:after="120" w:line="26" w:lineRule="atLeast"/>
        <w:rPr>
          <w:szCs w:val="20"/>
          <w:lang w:eastAsia="en-US" w:bidi="ar-SA"/>
        </w:rPr>
      </w:pPr>
      <w:r w:rsidRPr="0085022A">
        <w:rPr>
          <w:szCs w:val="20"/>
          <w:lang w:eastAsia="en-US" w:bidi="ar-SA"/>
        </w:rPr>
        <w:t xml:space="preserve">a customer within the meaning of </w:t>
      </w:r>
      <w:r w:rsidR="00CF3AF1" w:rsidRPr="0085022A">
        <w:rPr>
          <w:szCs w:val="20"/>
        </w:rPr>
        <w:t xml:space="preserve">the </w:t>
      </w:r>
      <w:r w:rsidRPr="0085022A">
        <w:rPr>
          <w:bCs/>
          <w:szCs w:val="20"/>
        </w:rPr>
        <w:t>Insurance Distribution Directive</w:t>
      </w:r>
      <w:r w:rsidRPr="0085022A">
        <w:rPr>
          <w:szCs w:val="20"/>
          <w:lang w:eastAsia="en-US" w:bidi="ar-SA"/>
        </w:rPr>
        <w:t xml:space="preserve">, where that customer would not qualify as a professional client as defined in point (10) of Article 4(1) of </w:t>
      </w:r>
      <w:r w:rsidR="00F66180" w:rsidRPr="0085022A">
        <w:rPr>
          <w:szCs w:val="20"/>
          <w:lang w:eastAsia="en-US" w:bidi="ar-SA"/>
        </w:rPr>
        <w:t xml:space="preserve">EU </w:t>
      </w:r>
      <w:r w:rsidRPr="0085022A">
        <w:rPr>
          <w:szCs w:val="20"/>
          <w:lang w:eastAsia="en-US" w:bidi="ar-SA"/>
        </w:rPr>
        <w:t>M</w:t>
      </w:r>
      <w:r w:rsidR="00CF3AF1" w:rsidRPr="0085022A">
        <w:rPr>
          <w:szCs w:val="20"/>
          <w:lang w:eastAsia="en-US" w:bidi="ar-SA"/>
        </w:rPr>
        <w:t>I</w:t>
      </w:r>
      <w:r w:rsidRPr="0085022A">
        <w:rPr>
          <w:szCs w:val="20"/>
          <w:lang w:eastAsia="en-US" w:bidi="ar-SA"/>
        </w:rPr>
        <w:t>FID II</w:t>
      </w:r>
      <w:bookmarkStart w:id="174" w:name="_Hlk529889703"/>
      <w:bookmarkStart w:id="175" w:name="_Hlk529886897"/>
      <w:r w:rsidRPr="0085022A">
        <w:rPr>
          <w:szCs w:val="20"/>
        </w:rPr>
        <w:t>.</w:t>
      </w:r>
      <w:r w:rsidRPr="0085022A">
        <w:rPr>
          <w:rStyle w:val="EndnoteReference"/>
          <w:rFonts w:ascii="Times New Roman" w:hAnsi="Times New Roman"/>
          <w:szCs w:val="20"/>
        </w:rPr>
        <w:t xml:space="preserve"> </w:t>
      </w:r>
      <w:bookmarkEnd w:id="174"/>
      <w:bookmarkEnd w:id="175"/>
    </w:p>
    <w:p w14:paraId="081D2C7E" w14:textId="229AB87B" w:rsidR="00E86781" w:rsidRPr="0085022A" w:rsidRDefault="00E86781" w:rsidP="00E03EE2">
      <w:pPr>
        <w:pStyle w:val="ocNum1st1"/>
        <w:widowControl w:val="0"/>
        <w:numPr>
          <w:ilvl w:val="0"/>
          <w:numId w:val="0"/>
        </w:numPr>
        <w:spacing w:before="120" w:after="120" w:line="26" w:lineRule="atLeast"/>
        <w:rPr>
          <w:b/>
          <w:i/>
          <w:szCs w:val="20"/>
        </w:rPr>
      </w:pPr>
      <w:r w:rsidRPr="0085022A">
        <w:rPr>
          <w:b/>
          <w:i/>
          <w:szCs w:val="20"/>
        </w:rPr>
        <w:t xml:space="preserve">Prohibition of Sales </w:t>
      </w:r>
      <w:r w:rsidR="00132B34" w:rsidRPr="0085022A">
        <w:rPr>
          <w:b/>
          <w:i/>
          <w:szCs w:val="20"/>
        </w:rPr>
        <w:t>to</w:t>
      </w:r>
      <w:r w:rsidRPr="0085022A">
        <w:rPr>
          <w:b/>
          <w:i/>
          <w:szCs w:val="20"/>
        </w:rPr>
        <w:t xml:space="preserve"> UK Retail Investors</w:t>
      </w:r>
    </w:p>
    <w:p w14:paraId="0E02B3D7" w14:textId="07E31A01" w:rsidR="00906148" w:rsidRPr="00F83E4A" w:rsidRDefault="008049C3" w:rsidP="002B2F87">
      <w:pPr>
        <w:pStyle w:val="BodyText"/>
        <w:widowControl w:val="0"/>
        <w:spacing w:before="120" w:after="120" w:line="26" w:lineRule="atLeast"/>
        <w:rPr>
          <w:szCs w:val="20"/>
        </w:rPr>
      </w:pPr>
      <w:r w:rsidRPr="0085022A">
        <w:rPr>
          <w:rFonts w:cs="Times New Roman"/>
          <w:szCs w:val="20"/>
        </w:rPr>
        <w:t xml:space="preserve">Each Dealer has represented and agreed, and each further Dealer appointed under the Programme will be </w:t>
      </w:r>
      <w:r w:rsidRPr="0085022A">
        <w:rPr>
          <w:rFonts w:cs="Times New Roman"/>
          <w:szCs w:val="20"/>
        </w:rPr>
        <w:lastRenderedPageBreak/>
        <w:t>required to represent and agree, that it has not offered, sold</w:t>
      </w:r>
      <w:r w:rsidR="000B1FC2">
        <w:rPr>
          <w:rFonts w:cs="Times New Roman"/>
          <w:szCs w:val="20"/>
        </w:rPr>
        <w:t>, distributed</w:t>
      </w:r>
      <w:r w:rsidRPr="0085022A">
        <w:rPr>
          <w:rFonts w:cs="Times New Roman"/>
          <w:szCs w:val="20"/>
        </w:rPr>
        <w:t xml:space="preserve"> or otherwise made available and will not offer, sell</w:t>
      </w:r>
      <w:r w:rsidR="000B1FC2">
        <w:rPr>
          <w:rFonts w:cs="Times New Roman"/>
          <w:szCs w:val="20"/>
        </w:rPr>
        <w:t>, distribute</w:t>
      </w:r>
      <w:r w:rsidRPr="0085022A">
        <w:rPr>
          <w:rFonts w:cs="Times New Roman"/>
          <w:szCs w:val="20"/>
        </w:rPr>
        <w:t xml:space="preserve"> or otherwise make available any Notes which are the subject of th</w:t>
      </w:r>
      <w:r w:rsidR="00553697">
        <w:rPr>
          <w:rFonts w:cs="Times New Roman"/>
          <w:szCs w:val="20"/>
        </w:rPr>
        <w:t>e</w:t>
      </w:r>
      <w:r w:rsidRPr="0085022A">
        <w:rPr>
          <w:rFonts w:cs="Times New Roman"/>
          <w:szCs w:val="20"/>
        </w:rPr>
        <w:t xml:space="preserve"> Base Prospectus as completed by the Final Terms thereto</w:t>
      </w:r>
      <w:r w:rsidR="004E3D1E" w:rsidRPr="0085022A">
        <w:rPr>
          <w:rFonts w:cs="Times New Roman"/>
          <w:szCs w:val="20"/>
        </w:rPr>
        <w:t xml:space="preserve"> </w:t>
      </w:r>
      <w:r w:rsidRPr="0085022A">
        <w:rPr>
          <w:rFonts w:cs="Times New Roman"/>
          <w:szCs w:val="20"/>
        </w:rPr>
        <w:t>(or are the subject of a Drawdown Prospectus, as the case may be) in relation thereto to any retail investor in the United Kingdom.</w:t>
      </w:r>
      <w:r w:rsidR="004E3D1E" w:rsidRPr="0085022A">
        <w:rPr>
          <w:rFonts w:cs="Times New Roman"/>
          <w:szCs w:val="20"/>
        </w:rPr>
        <w:t xml:space="preserve"> </w:t>
      </w:r>
      <w:r w:rsidRPr="0085022A">
        <w:rPr>
          <w:rFonts w:cs="Times New Roman"/>
          <w:szCs w:val="20"/>
        </w:rPr>
        <w:t>For the purposes of this provision</w:t>
      </w:r>
      <w:r w:rsidR="00667EF5" w:rsidRPr="0085022A">
        <w:rPr>
          <w:rFonts w:cs="Times New Roman"/>
          <w:szCs w:val="20"/>
        </w:rPr>
        <w:t xml:space="preserve"> the expression </w:t>
      </w:r>
      <w:r w:rsidR="005440FD" w:rsidRPr="0085022A">
        <w:rPr>
          <w:rFonts w:cs="Times New Roman"/>
          <w:szCs w:val="20"/>
        </w:rPr>
        <w:t>"</w:t>
      </w:r>
      <w:r w:rsidR="00667EF5" w:rsidRPr="0085022A">
        <w:rPr>
          <w:rFonts w:cs="Times New Roman"/>
          <w:szCs w:val="20"/>
        </w:rPr>
        <w:t>retail investor</w:t>
      </w:r>
      <w:r w:rsidR="005440FD" w:rsidRPr="0085022A">
        <w:rPr>
          <w:rFonts w:cs="Times New Roman"/>
          <w:szCs w:val="20"/>
        </w:rPr>
        <w:t>"</w:t>
      </w:r>
      <w:r w:rsidR="00667EF5" w:rsidRPr="0085022A">
        <w:rPr>
          <w:rFonts w:cs="Times New Roman"/>
          <w:szCs w:val="20"/>
        </w:rPr>
        <w:t xml:space="preserve"> means a person who is </w:t>
      </w:r>
      <w:r w:rsidR="00906148" w:rsidRPr="00EC6712">
        <w:rPr>
          <w:szCs w:val="20"/>
        </w:rPr>
        <w:t xml:space="preserve">not a professional client, </w:t>
      </w:r>
      <w:r w:rsidRPr="00EC6712">
        <w:rPr>
          <w:szCs w:val="20"/>
        </w:rPr>
        <w:t>as defined in point (8) of Article 2</w:t>
      </w:r>
      <w:r w:rsidR="007D1270" w:rsidRPr="00EC6712">
        <w:rPr>
          <w:szCs w:val="20"/>
        </w:rPr>
        <w:t>(1)</w:t>
      </w:r>
      <w:r w:rsidRPr="00EC6712">
        <w:rPr>
          <w:szCs w:val="20"/>
        </w:rPr>
        <w:t xml:space="preserve"> of Regulation (EU) No </w:t>
      </w:r>
      <w:r w:rsidR="004D1B24" w:rsidRPr="00EC6712">
        <w:rPr>
          <w:szCs w:val="20"/>
        </w:rPr>
        <w:t>600/2014</w:t>
      </w:r>
      <w:r w:rsidRPr="00EC6712">
        <w:rPr>
          <w:szCs w:val="20"/>
        </w:rPr>
        <w:t xml:space="preserve"> as it forms part of domestic law by virtue of the European Union (Withdrawal) Act 2018 (</w:t>
      </w:r>
      <w:r w:rsidR="005440FD" w:rsidRPr="00EC6712">
        <w:rPr>
          <w:szCs w:val="20"/>
        </w:rPr>
        <w:t>"</w:t>
      </w:r>
      <w:r w:rsidRPr="00EC6712">
        <w:rPr>
          <w:b/>
          <w:szCs w:val="20"/>
        </w:rPr>
        <w:t>EUWA</w:t>
      </w:r>
      <w:r w:rsidR="005440FD" w:rsidRPr="00EC6712">
        <w:rPr>
          <w:bCs/>
          <w:szCs w:val="20"/>
        </w:rPr>
        <w:t>"</w:t>
      </w:r>
      <w:r w:rsidRPr="00EC6712">
        <w:rPr>
          <w:szCs w:val="20"/>
        </w:rPr>
        <w:t>)</w:t>
      </w:r>
      <w:r w:rsidR="002B2F87">
        <w:rPr>
          <w:szCs w:val="20"/>
        </w:rPr>
        <w:t xml:space="preserve">. </w:t>
      </w:r>
      <w:r w:rsidR="00906148" w:rsidRPr="00F83E4A">
        <w:rPr>
          <w:szCs w:val="20"/>
        </w:rPr>
        <w:t xml:space="preserve"> </w:t>
      </w:r>
    </w:p>
    <w:p w14:paraId="7CEEC4DD" w14:textId="44B5D03E" w:rsidR="00992711" w:rsidRPr="0085022A" w:rsidRDefault="00992711" w:rsidP="00906148">
      <w:pPr>
        <w:pStyle w:val="BodyText"/>
        <w:widowControl w:val="0"/>
        <w:spacing w:before="120" w:after="120" w:line="26" w:lineRule="atLeast"/>
        <w:rPr>
          <w:b/>
          <w:bCs/>
          <w:i/>
          <w:iCs/>
          <w:szCs w:val="20"/>
        </w:rPr>
      </w:pPr>
      <w:r w:rsidRPr="0085022A">
        <w:rPr>
          <w:b/>
          <w:bCs/>
          <w:i/>
          <w:iCs/>
          <w:szCs w:val="20"/>
        </w:rPr>
        <w:t>Other UK regulatory restrictions</w:t>
      </w:r>
      <w:r w:rsidR="00ED2150" w:rsidRPr="0085022A">
        <w:rPr>
          <w:b/>
          <w:bCs/>
          <w:i/>
          <w:iCs/>
          <w:szCs w:val="20"/>
        </w:rPr>
        <w:t xml:space="preserve"> </w:t>
      </w:r>
    </w:p>
    <w:p w14:paraId="191AA564" w14:textId="518629DB" w:rsidR="002F7977" w:rsidRPr="0085022A" w:rsidRDefault="00F87670" w:rsidP="00E03EE2">
      <w:pPr>
        <w:pStyle w:val="ocNum1st1"/>
        <w:widowControl w:val="0"/>
        <w:numPr>
          <w:ilvl w:val="0"/>
          <w:numId w:val="1"/>
        </w:numPr>
        <w:spacing w:before="120" w:after="120" w:line="26" w:lineRule="atLeast"/>
        <w:rPr>
          <w:szCs w:val="20"/>
        </w:rPr>
      </w:pPr>
      <w:r w:rsidRPr="0085022A">
        <w:rPr>
          <w:szCs w:val="20"/>
        </w:rPr>
        <w:t>Each Dealer has represented, warranted and agreed</w:t>
      </w:r>
      <w:r w:rsidR="001A09B6" w:rsidRPr="0085022A">
        <w:rPr>
          <w:szCs w:val="20"/>
        </w:rPr>
        <w:t>, and each further Dealer appointed under the Programme will be required to represent, warrant and agree,</w:t>
      </w:r>
      <w:r w:rsidRPr="0085022A">
        <w:rPr>
          <w:szCs w:val="20"/>
        </w:rPr>
        <w:t xml:space="preserve"> that:</w:t>
      </w:r>
    </w:p>
    <w:p w14:paraId="191AA565" w14:textId="20A74663" w:rsidR="002F7977" w:rsidRPr="0085022A" w:rsidRDefault="00F87670" w:rsidP="00E03EE2">
      <w:pPr>
        <w:pStyle w:val="ocNum1st2"/>
        <w:widowControl w:val="0"/>
        <w:spacing w:before="120" w:after="120" w:line="26" w:lineRule="atLeast"/>
        <w:rPr>
          <w:szCs w:val="20"/>
        </w:rPr>
      </w:pPr>
      <w:r w:rsidRPr="0085022A">
        <w:rPr>
          <w:b/>
          <w:i/>
          <w:szCs w:val="20"/>
        </w:rPr>
        <w:t>No deposit-taking:</w:t>
      </w:r>
      <w:r w:rsidRPr="0085022A">
        <w:rPr>
          <w:szCs w:val="20"/>
        </w:rPr>
        <w:t xml:space="preserve"> in relation to any Notes having a maturity of less than one year:</w:t>
      </w:r>
    </w:p>
    <w:p w14:paraId="191AA566" w14:textId="4C43F917" w:rsidR="002F7977" w:rsidRPr="0085022A" w:rsidRDefault="00F87670" w:rsidP="00E03EE2">
      <w:pPr>
        <w:pStyle w:val="ocNum1st3"/>
        <w:widowControl w:val="0"/>
        <w:numPr>
          <w:ilvl w:val="2"/>
          <w:numId w:val="1"/>
        </w:numPr>
        <w:spacing w:before="120" w:after="120" w:line="26" w:lineRule="atLeast"/>
        <w:ind w:left="1361" w:hanging="681"/>
        <w:rPr>
          <w:szCs w:val="20"/>
        </w:rPr>
      </w:pPr>
      <w:r w:rsidRPr="0085022A">
        <w:rPr>
          <w:szCs w:val="20"/>
        </w:rPr>
        <w:t xml:space="preserve">it is a person whose ordinary activities involve it in acquiring, holding, managing or disposing of investments (as principal or agent) for the purposes of its business; and: </w:t>
      </w:r>
    </w:p>
    <w:p w14:paraId="191AA567" w14:textId="66B7B8E0" w:rsidR="002F7977" w:rsidRPr="0085022A" w:rsidRDefault="00F87670" w:rsidP="00E03EE2">
      <w:pPr>
        <w:pStyle w:val="ocNum1st3"/>
        <w:widowControl w:val="0"/>
        <w:numPr>
          <w:ilvl w:val="2"/>
          <w:numId w:val="1"/>
        </w:numPr>
        <w:spacing w:before="120" w:after="120" w:line="26" w:lineRule="atLeast"/>
        <w:ind w:left="1361" w:hanging="681"/>
        <w:rPr>
          <w:szCs w:val="20"/>
        </w:rPr>
      </w:pPr>
      <w:r w:rsidRPr="0085022A">
        <w:rPr>
          <w:szCs w:val="20"/>
        </w:rPr>
        <w:t>it has not offered or sold and will not offer or sell any Notes other than to persons:</w:t>
      </w:r>
    </w:p>
    <w:p w14:paraId="191AA568" w14:textId="77777777" w:rsidR="002F7977" w:rsidRPr="0085022A" w:rsidRDefault="00F87670" w:rsidP="00E03EE2">
      <w:pPr>
        <w:pStyle w:val="ocNum1st4"/>
        <w:widowControl w:val="0"/>
        <w:spacing w:before="120" w:after="120" w:line="26" w:lineRule="atLeast"/>
        <w:rPr>
          <w:szCs w:val="20"/>
        </w:rPr>
      </w:pPr>
      <w:r w:rsidRPr="0085022A">
        <w:rPr>
          <w:szCs w:val="20"/>
        </w:rPr>
        <w:t>whose ordinary activities involve them in acquiring, holding, managing or disposing of investments (as principal or agent) for the purposes of their businesses; or</w:t>
      </w:r>
    </w:p>
    <w:p w14:paraId="617CA4B7" w14:textId="6138C5DE" w:rsidR="00553697" w:rsidRPr="00697111" w:rsidRDefault="00F87670" w:rsidP="00697111">
      <w:pPr>
        <w:pStyle w:val="ocNum1st4"/>
        <w:widowControl w:val="0"/>
        <w:spacing w:before="120" w:after="120" w:line="26" w:lineRule="atLeast"/>
        <w:rPr>
          <w:szCs w:val="20"/>
        </w:rPr>
      </w:pPr>
      <w:r w:rsidRPr="0085022A">
        <w:rPr>
          <w:szCs w:val="20"/>
        </w:rPr>
        <w:t>who it is reasonable to expect will acquire, hold, manage or dispose of investments (as principal or agent) for the purposes of their businesses</w:t>
      </w:r>
      <w:r w:rsidR="00EF496F">
        <w:rPr>
          <w:szCs w:val="20"/>
        </w:rPr>
        <w:t xml:space="preserve">, </w:t>
      </w:r>
    </w:p>
    <w:p w14:paraId="191AA56A" w14:textId="6ABE2721" w:rsidR="002F7977" w:rsidRPr="000A6F48" w:rsidRDefault="00F87670" w:rsidP="00EF496F">
      <w:pPr>
        <w:pStyle w:val="ocNum1st4"/>
        <w:widowControl w:val="0"/>
        <w:numPr>
          <w:ilvl w:val="0"/>
          <w:numId w:val="0"/>
        </w:numPr>
        <w:spacing w:before="120" w:after="120" w:line="26" w:lineRule="atLeast"/>
        <w:ind w:left="1361"/>
        <w:rPr>
          <w:szCs w:val="20"/>
        </w:rPr>
      </w:pPr>
      <w:r w:rsidRPr="000A6F48">
        <w:rPr>
          <w:szCs w:val="20"/>
        </w:rPr>
        <w:t>where the issue of the Notes would otherwise constitute a contravention of Section 19 of the FSMA by the Issuer;</w:t>
      </w:r>
    </w:p>
    <w:p w14:paraId="191AA56B" w14:textId="57DE2477" w:rsidR="002F7977" w:rsidRPr="0085022A" w:rsidRDefault="00F87670" w:rsidP="00E03EE2">
      <w:pPr>
        <w:pStyle w:val="ocNum1st2"/>
        <w:widowControl w:val="0"/>
        <w:spacing w:before="120" w:after="120" w:line="26" w:lineRule="atLeast"/>
        <w:rPr>
          <w:szCs w:val="20"/>
        </w:rPr>
      </w:pPr>
      <w:r w:rsidRPr="0085022A">
        <w:rPr>
          <w:b/>
          <w:i/>
          <w:szCs w:val="20"/>
        </w:rPr>
        <w:t>Financial promotion:</w:t>
      </w:r>
      <w:r w:rsidR="004E3D1E" w:rsidRPr="0085022A">
        <w:rPr>
          <w:szCs w:val="20"/>
        </w:rPr>
        <w:t xml:space="preserve"> </w:t>
      </w:r>
      <w:r w:rsidRPr="0085022A">
        <w:rPr>
          <w:szCs w:val="20"/>
        </w:rPr>
        <w:t>it has only communicated or caused to be communicated and will only communicate or cause to be communicated any invitation or inducement to engage in investment activity (within the meaning of section 21 of the FSMA) received by it in connection with the issue or sale of any Notes in circumstances in which section 21(1) of the FSMA does not apply to the Issuer; and</w:t>
      </w:r>
    </w:p>
    <w:p w14:paraId="191AA56C" w14:textId="316B798B" w:rsidR="002F7977" w:rsidRPr="0085022A" w:rsidRDefault="00F87670" w:rsidP="00E03EE2">
      <w:pPr>
        <w:pStyle w:val="ocNum1st2"/>
        <w:widowControl w:val="0"/>
        <w:spacing w:before="120" w:after="120" w:line="26" w:lineRule="atLeast"/>
        <w:rPr>
          <w:szCs w:val="20"/>
        </w:rPr>
      </w:pPr>
      <w:r w:rsidRPr="0085022A">
        <w:rPr>
          <w:b/>
          <w:i/>
          <w:szCs w:val="20"/>
        </w:rPr>
        <w:t>General compliance</w:t>
      </w:r>
      <w:r w:rsidRPr="0085022A">
        <w:rPr>
          <w:szCs w:val="20"/>
        </w:rPr>
        <w:t>:</w:t>
      </w:r>
      <w:r w:rsidR="00E03EE2" w:rsidRPr="0085022A">
        <w:rPr>
          <w:szCs w:val="20"/>
        </w:rPr>
        <w:t xml:space="preserve"> </w:t>
      </w:r>
      <w:r w:rsidRPr="0085022A">
        <w:rPr>
          <w:szCs w:val="20"/>
        </w:rPr>
        <w:t>it has complied and will comply with all applicable provisions of the FSMA with respect to anything done by it in relation to any Notes in, from or otherwise involving the United Kingdom.</w:t>
      </w:r>
    </w:p>
    <w:p w14:paraId="191AA56D" w14:textId="0626A1BB" w:rsidR="002F7977" w:rsidRPr="0085022A" w:rsidRDefault="00F87670" w:rsidP="00E03EE2">
      <w:pPr>
        <w:pStyle w:val="Title7"/>
        <w:keepNext w:val="0"/>
        <w:widowControl w:val="0"/>
        <w:spacing w:before="120" w:after="120" w:line="26" w:lineRule="atLeast"/>
        <w:rPr>
          <w:rFonts w:cs="Times New Roman"/>
          <w:b/>
          <w:i w:val="0"/>
          <w:szCs w:val="20"/>
        </w:rPr>
      </w:pPr>
      <w:r w:rsidRPr="0085022A">
        <w:rPr>
          <w:rFonts w:cs="Times New Roman"/>
          <w:b/>
          <w:i w:val="0"/>
          <w:szCs w:val="20"/>
        </w:rPr>
        <w:t>Selling Restrictions Addressing Additional Securities Laws</w:t>
      </w:r>
    </w:p>
    <w:p w14:paraId="26D412E5" w14:textId="7D1F91EB" w:rsidR="00576288" w:rsidRPr="0085022A" w:rsidRDefault="009F1956" w:rsidP="00E03EE2">
      <w:pPr>
        <w:pStyle w:val="BodyText"/>
        <w:widowControl w:val="0"/>
        <w:spacing w:before="120" w:after="120" w:line="26" w:lineRule="atLeast"/>
        <w:rPr>
          <w:rFonts w:cs="Times New Roman"/>
          <w:b/>
          <w:szCs w:val="20"/>
        </w:rPr>
      </w:pPr>
      <w:r w:rsidRPr="0085022A">
        <w:rPr>
          <w:rFonts w:cs="Times New Roman"/>
          <w:b/>
          <w:szCs w:val="20"/>
        </w:rPr>
        <w:t xml:space="preserve">The Principality of </w:t>
      </w:r>
      <w:r w:rsidR="00576288" w:rsidRPr="0085022A">
        <w:rPr>
          <w:rFonts w:cs="Times New Roman"/>
          <w:b/>
          <w:szCs w:val="20"/>
        </w:rPr>
        <w:t>Andorra</w:t>
      </w:r>
    </w:p>
    <w:p w14:paraId="13173BE2" w14:textId="54771EC0" w:rsidR="00576288" w:rsidRPr="0085022A" w:rsidRDefault="00576288" w:rsidP="00E03EE2">
      <w:pPr>
        <w:pStyle w:val="BodyText"/>
        <w:widowControl w:val="0"/>
        <w:spacing w:before="120" w:after="120" w:line="26" w:lineRule="atLeast"/>
        <w:rPr>
          <w:rFonts w:cs="Times New Roman"/>
          <w:szCs w:val="20"/>
        </w:rPr>
      </w:pPr>
      <w:r w:rsidRPr="0085022A">
        <w:rPr>
          <w:rFonts w:cs="Times New Roman"/>
          <w:szCs w:val="20"/>
        </w:rPr>
        <w:t xml:space="preserve">Each of the Dealers has </w:t>
      </w:r>
      <w:r w:rsidR="00EA2EC2" w:rsidRPr="0085022A">
        <w:rPr>
          <w:rFonts w:cs="Times New Roman"/>
          <w:szCs w:val="20"/>
        </w:rPr>
        <w:t>represented and</w:t>
      </w:r>
      <w:r w:rsidRPr="0085022A">
        <w:rPr>
          <w:rFonts w:cs="Times New Roman"/>
          <w:szCs w:val="20"/>
        </w:rPr>
        <w:t xml:space="preserve"> agreed</w:t>
      </w:r>
      <w:r w:rsidR="009F1956" w:rsidRPr="0085022A">
        <w:rPr>
          <w:rFonts w:cs="Times New Roman"/>
          <w:szCs w:val="20"/>
        </w:rPr>
        <w:t xml:space="preserve">, and </w:t>
      </w:r>
      <w:r w:rsidR="001A09B6" w:rsidRPr="0085022A">
        <w:rPr>
          <w:rFonts w:cs="Times New Roman"/>
          <w:szCs w:val="20"/>
        </w:rPr>
        <w:t>each</w:t>
      </w:r>
      <w:r w:rsidR="009F1956" w:rsidRPr="0085022A">
        <w:rPr>
          <w:rFonts w:cs="Times New Roman"/>
          <w:szCs w:val="20"/>
        </w:rPr>
        <w:t xml:space="preserve"> further Dealer appointed under the Programme will be required </w:t>
      </w:r>
      <w:r w:rsidR="00EA2EC2" w:rsidRPr="0085022A">
        <w:rPr>
          <w:rFonts w:cs="Times New Roman"/>
          <w:szCs w:val="20"/>
        </w:rPr>
        <w:t>to</w:t>
      </w:r>
      <w:r w:rsidR="009F1956" w:rsidRPr="0085022A">
        <w:rPr>
          <w:rFonts w:cs="Times New Roman"/>
          <w:szCs w:val="20"/>
        </w:rPr>
        <w:t xml:space="preserve"> represent and agree,</w:t>
      </w:r>
      <w:r w:rsidRPr="0085022A">
        <w:rPr>
          <w:rFonts w:cs="Times New Roman"/>
          <w:szCs w:val="20"/>
        </w:rPr>
        <w:t xml:space="preserve"> that the Notes </w:t>
      </w:r>
      <w:r w:rsidR="00C01016" w:rsidRPr="0085022A">
        <w:rPr>
          <w:rFonts w:cs="Times New Roman"/>
          <w:szCs w:val="20"/>
        </w:rPr>
        <w:t xml:space="preserve">may only </w:t>
      </w:r>
      <w:r w:rsidRPr="0085022A">
        <w:rPr>
          <w:rFonts w:cs="Times New Roman"/>
          <w:szCs w:val="20"/>
        </w:rPr>
        <w:t>be offered</w:t>
      </w:r>
      <w:r w:rsidR="00C01016" w:rsidRPr="0085022A">
        <w:rPr>
          <w:rFonts w:cs="Times New Roman"/>
          <w:szCs w:val="20"/>
        </w:rPr>
        <w:t>,</w:t>
      </w:r>
      <w:r w:rsidRPr="0085022A">
        <w:rPr>
          <w:rFonts w:cs="Times New Roman"/>
          <w:szCs w:val="20"/>
        </w:rPr>
        <w:t xml:space="preserve"> sold </w:t>
      </w:r>
      <w:r w:rsidR="00C01016" w:rsidRPr="0085022A">
        <w:rPr>
          <w:rFonts w:cs="Times New Roman"/>
          <w:szCs w:val="20"/>
        </w:rPr>
        <w:t xml:space="preserve">or distributed </w:t>
      </w:r>
      <w:r w:rsidRPr="0085022A">
        <w:rPr>
          <w:rFonts w:cs="Times New Roman"/>
          <w:szCs w:val="20"/>
        </w:rPr>
        <w:t xml:space="preserve">in the Principality of Andorra </w:t>
      </w:r>
      <w:r w:rsidR="00C01016" w:rsidRPr="0085022A">
        <w:rPr>
          <w:rFonts w:cs="Times New Roman"/>
          <w:szCs w:val="20"/>
        </w:rPr>
        <w:t xml:space="preserve">in accordance with the </w:t>
      </w:r>
      <w:r w:rsidR="00EA2EC2" w:rsidRPr="0085022A">
        <w:rPr>
          <w:rFonts w:cs="Times New Roman"/>
          <w:szCs w:val="20"/>
        </w:rPr>
        <w:t>requirements</w:t>
      </w:r>
      <w:r w:rsidR="00C01016" w:rsidRPr="0085022A">
        <w:rPr>
          <w:rFonts w:cs="Times New Roman"/>
          <w:szCs w:val="20"/>
        </w:rPr>
        <w:t xml:space="preserve"> set forth by the laws of Andorra, in particular, Law 7/2013, of 9 May, on the regime for the operative entities of the Andorran financial system and other provisions which govern the financial activities at the Principality of Andorra (</w:t>
      </w:r>
      <w:r w:rsidR="005440FD" w:rsidRPr="0085022A">
        <w:rPr>
          <w:rFonts w:cs="Times New Roman"/>
          <w:szCs w:val="20"/>
        </w:rPr>
        <w:t>"</w:t>
      </w:r>
      <w:r w:rsidR="00C01016" w:rsidRPr="0085022A">
        <w:rPr>
          <w:rFonts w:cs="Times New Roman"/>
          <w:b/>
          <w:bCs/>
          <w:szCs w:val="20"/>
        </w:rPr>
        <w:t>Law 7/2013</w:t>
      </w:r>
      <w:r w:rsidR="005440FD" w:rsidRPr="0085022A">
        <w:rPr>
          <w:rFonts w:cs="Times New Roman"/>
          <w:szCs w:val="20"/>
        </w:rPr>
        <w:t>"</w:t>
      </w:r>
      <w:r w:rsidR="00C01016" w:rsidRPr="0085022A">
        <w:rPr>
          <w:rFonts w:cs="Times New Roman"/>
          <w:szCs w:val="20"/>
        </w:rPr>
        <w:t xml:space="preserve">) </w:t>
      </w:r>
      <w:r w:rsidRPr="0085022A">
        <w:rPr>
          <w:rFonts w:cs="Times New Roman"/>
          <w:szCs w:val="20"/>
        </w:rPr>
        <w:t>(</w:t>
      </w:r>
      <w:r w:rsidRPr="0085022A">
        <w:rPr>
          <w:rFonts w:cs="Times New Roman"/>
          <w:i/>
          <w:szCs w:val="20"/>
        </w:rPr>
        <w:t xml:space="preserve">Llei 7/2013, del 9 de maig, sobre el règim jurídic de les entitats operatives del sistema financer andorrà i altres disposicions que regulen </w:t>
      </w:r>
      <w:r w:rsidRPr="0085022A">
        <w:rPr>
          <w:rFonts w:cs="Times New Roman"/>
          <w:i/>
          <w:iCs/>
          <w:szCs w:val="20"/>
        </w:rPr>
        <w:t>l</w:t>
      </w:r>
      <w:r w:rsidR="005440FD" w:rsidRPr="0085022A">
        <w:rPr>
          <w:rFonts w:cs="Times New Roman"/>
          <w:i/>
          <w:iCs/>
          <w:szCs w:val="20"/>
        </w:rPr>
        <w:t>'</w:t>
      </w:r>
      <w:r w:rsidRPr="0085022A">
        <w:rPr>
          <w:rFonts w:cs="Times New Roman"/>
          <w:i/>
          <w:iCs/>
          <w:szCs w:val="20"/>
        </w:rPr>
        <w:t>exercici</w:t>
      </w:r>
      <w:r w:rsidRPr="0085022A">
        <w:rPr>
          <w:rFonts w:cs="Times New Roman"/>
          <w:i/>
          <w:szCs w:val="20"/>
        </w:rPr>
        <w:t xml:space="preserve"> de les activitats financeres al Principat </w:t>
      </w:r>
      <w:r w:rsidRPr="0085022A">
        <w:rPr>
          <w:rFonts w:cs="Times New Roman"/>
          <w:i/>
          <w:iCs/>
          <w:szCs w:val="20"/>
        </w:rPr>
        <w:t>d</w:t>
      </w:r>
      <w:r w:rsidR="005440FD" w:rsidRPr="0085022A">
        <w:rPr>
          <w:rFonts w:cs="Times New Roman"/>
          <w:i/>
          <w:iCs/>
          <w:szCs w:val="20"/>
        </w:rPr>
        <w:t>'</w:t>
      </w:r>
      <w:r w:rsidRPr="0085022A">
        <w:rPr>
          <w:rFonts w:cs="Times New Roman"/>
          <w:i/>
          <w:iCs/>
          <w:szCs w:val="20"/>
        </w:rPr>
        <w:t>Andorra</w:t>
      </w:r>
      <w:r w:rsidRPr="0085022A">
        <w:rPr>
          <w:rFonts w:cs="Times New Roman"/>
          <w:szCs w:val="20"/>
        </w:rPr>
        <w:t xml:space="preserve">) and </w:t>
      </w:r>
      <w:r w:rsidR="00A873D1" w:rsidRPr="00C25087">
        <w:rPr>
          <w:rFonts w:cs="Times New Roman"/>
          <w:szCs w:val="20"/>
        </w:rPr>
        <w:t>Law 7/2024, of 27 May, on the organisation and functioning of the operating entities of the financial system and market abuse</w:t>
      </w:r>
      <w:r w:rsidR="00C01016" w:rsidRPr="0085022A">
        <w:rPr>
          <w:rFonts w:cs="Times New Roman"/>
          <w:szCs w:val="20"/>
        </w:rPr>
        <w:t xml:space="preserve"> (</w:t>
      </w:r>
      <w:r w:rsidR="005440FD" w:rsidRPr="0085022A">
        <w:rPr>
          <w:rFonts w:cs="Times New Roman"/>
          <w:szCs w:val="20"/>
        </w:rPr>
        <w:t>"</w:t>
      </w:r>
      <w:r w:rsidR="00C01016" w:rsidRPr="0085022A">
        <w:rPr>
          <w:rFonts w:cs="Times New Roman"/>
          <w:b/>
          <w:szCs w:val="20"/>
        </w:rPr>
        <w:t xml:space="preserve">Law </w:t>
      </w:r>
      <w:r w:rsidR="00A873D1">
        <w:rPr>
          <w:rFonts w:cs="Times New Roman"/>
          <w:b/>
          <w:szCs w:val="20"/>
        </w:rPr>
        <w:t>7</w:t>
      </w:r>
      <w:r w:rsidR="00C01016" w:rsidRPr="0085022A">
        <w:rPr>
          <w:rFonts w:cs="Times New Roman"/>
          <w:b/>
          <w:szCs w:val="20"/>
        </w:rPr>
        <w:t>/20</w:t>
      </w:r>
      <w:r w:rsidR="00A873D1">
        <w:rPr>
          <w:rFonts w:cs="Times New Roman"/>
          <w:b/>
          <w:szCs w:val="20"/>
        </w:rPr>
        <w:t>24</w:t>
      </w:r>
      <w:r w:rsidR="005440FD" w:rsidRPr="0085022A">
        <w:rPr>
          <w:rFonts w:cs="Times New Roman"/>
          <w:szCs w:val="20"/>
        </w:rPr>
        <w:t>"</w:t>
      </w:r>
      <w:r w:rsidR="00C01016" w:rsidRPr="0085022A">
        <w:rPr>
          <w:rFonts w:cs="Times New Roman"/>
          <w:szCs w:val="20"/>
        </w:rPr>
        <w:t xml:space="preserve">) </w:t>
      </w:r>
      <w:r w:rsidRPr="0085022A">
        <w:rPr>
          <w:rFonts w:cs="Times New Roman"/>
          <w:szCs w:val="20"/>
        </w:rPr>
        <w:t>(</w:t>
      </w:r>
      <w:r w:rsidR="00A873D1" w:rsidRPr="00C25087">
        <w:rPr>
          <w:i/>
          <w:szCs w:val="20"/>
        </w:rPr>
        <w:t>Llei 7/2024, del 27 de maig, sobre organització i funcionament de les entitats operatives del sistema financer i l’abús de mercats</w:t>
      </w:r>
      <w:r w:rsidRPr="0085022A">
        <w:rPr>
          <w:rFonts w:cs="Times New Roman"/>
          <w:szCs w:val="20"/>
        </w:rPr>
        <w:t>)</w:t>
      </w:r>
      <w:r w:rsidR="00EA2EC2" w:rsidRPr="0085022A">
        <w:rPr>
          <w:rFonts w:cs="Times New Roman"/>
          <w:szCs w:val="20"/>
        </w:rPr>
        <w:t xml:space="preserve"> </w:t>
      </w:r>
      <w:r w:rsidR="00C01016" w:rsidRPr="0085022A">
        <w:rPr>
          <w:rFonts w:cs="Times New Roman"/>
          <w:szCs w:val="20"/>
        </w:rPr>
        <w:t xml:space="preserve">as well as any other related </w:t>
      </w:r>
      <w:r w:rsidR="00EA2EC2" w:rsidRPr="0085022A">
        <w:rPr>
          <w:rFonts w:cs="Times New Roman"/>
          <w:szCs w:val="20"/>
        </w:rPr>
        <w:t>regulation</w:t>
      </w:r>
      <w:r w:rsidR="00C01016" w:rsidRPr="0085022A">
        <w:rPr>
          <w:rFonts w:cs="Times New Roman"/>
          <w:szCs w:val="20"/>
        </w:rPr>
        <w:t xml:space="preserve"> that may be in force</w:t>
      </w:r>
      <w:r w:rsidRPr="0085022A">
        <w:rPr>
          <w:rFonts w:cs="Times New Roman"/>
          <w:szCs w:val="20"/>
        </w:rPr>
        <w:t xml:space="preserve"> from time to time,</w:t>
      </w:r>
      <w:r w:rsidR="002F203C" w:rsidRPr="0085022A">
        <w:rPr>
          <w:rFonts w:cs="Times New Roman"/>
          <w:szCs w:val="20"/>
        </w:rPr>
        <w:t xml:space="preserve"> as further amended, supplemented or restated governing the issue, offer and sale of secu</w:t>
      </w:r>
      <w:r w:rsidR="00EA2EC2" w:rsidRPr="0085022A">
        <w:rPr>
          <w:rFonts w:cs="Times New Roman"/>
          <w:szCs w:val="20"/>
        </w:rPr>
        <w:t>ri</w:t>
      </w:r>
      <w:r w:rsidR="002F203C" w:rsidRPr="0085022A">
        <w:rPr>
          <w:rFonts w:cs="Times New Roman"/>
          <w:szCs w:val="20"/>
        </w:rPr>
        <w:t>ties in Andorra</w:t>
      </w:r>
      <w:r w:rsidRPr="0085022A">
        <w:rPr>
          <w:rFonts w:cs="Times New Roman"/>
          <w:szCs w:val="20"/>
        </w:rPr>
        <w:t>.</w:t>
      </w:r>
    </w:p>
    <w:p w14:paraId="17AA5597" w14:textId="624A3545" w:rsidR="002F203C" w:rsidRDefault="002F203C" w:rsidP="00E03EE2">
      <w:pPr>
        <w:pStyle w:val="BodyText"/>
        <w:widowControl w:val="0"/>
        <w:spacing w:before="120" w:after="120" w:line="26" w:lineRule="atLeast"/>
        <w:rPr>
          <w:rFonts w:cs="Times New Roman"/>
          <w:szCs w:val="20"/>
        </w:rPr>
      </w:pPr>
      <w:r w:rsidRPr="0085022A">
        <w:rPr>
          <w:rFonts w:cs="Times New Roman"/>
          <w:szCs w:val="20"/>
        </w:rPr>
        <w:t xml:space="preserve">Accordingly, the Notes can only be publicly offered, marketed, promoted or negotiated in Andorra by locally licensed financial entities </w:t>
      </w:r>
      <w:r w:rsidR="005440FD" w:rsidRPr="0085022A">
        <w:rPr>
          <w:rFonts w:cs="Times New Roman"/>
          <w:szCs w:val="20"/>
        </w:rPr>
        <w:t>"</w:t>
      </w:r>
      <w:r w:rsidRPr="0085022A">
        <w:rPr>
          <w:rFonts w:cs="Times New Roman"/>
          <w:i/>
          <w:iCs/>
          <w:szCs w:val="20"/>
        </w:rPr>
        <w:t>entitats operatives del sistema financer andorrà</w:t>
      </w:r>
      <w:r w:rsidR="005440FD" w:rsidRPr="0085022A">
        <w:rPr>
          <w:rFonts w:cs="Times New Roman"/>
          <w:szCs w:val="20"/>
        </w:rPr>
        <w:t>"</w:t>
      </w:r>
      <w:r w:rsidRPr="0085022A">
        <w:rPr>
          <w:rFonts w:cs="Times New Roman"/>
          <w:szCs w:val="20"/>
        </w:rPr>
        <w:t xml:space="preserve">. Dealers may offer or distribute exclusively the Notes to locally licensed financial entities authorised by the Andorran Financial Authority </w:t>
      </w:r>
      <w:r w:rsidR="005440FD" w:rsidRPr="0085022A">
        <w:rPr>
          <w:rFonts w:cs="Times New Roman"/>
          <w:szCs w:val="20"/>
        </w:rPr>
        <w:t>"</w:t>
      </w:r>
      <w:r w:rsidRPr="0085022A">
        <w:rPr>
          <w:rFonts w:cs="Times New Roman"/>
          <w:i/>
          <w:iCs/>
          <w:szCs w:val="20"/>
        </w:rPr>
        <w:t>Autoritat Financera Andorrana</w:t>
      </w:r>
      <w:r w:rsidR="005440FD" w:rsidRPr="0085022A">
        <w:rPr>
          <w:rFonts w:cs="Times New Roman"/>
          <w:szCs w:val="20"/>
        </w:rPr>
        <w:t>"</w:t>
      </w:r>
      <w:r w:rsidRPr="0085022A">
        <w:rPr>
          <w:rFonts w:cs="Times New Roman"/>
          <w:szCs w:val="20"/>
        </w:rPr>
        <w:t xml:space="preserve"> in accordance with the laws of Andorra, or sell them to Andorran eligible counterparties or professional investors, as defined in Law </w:t>
      </w:r>
      <w:r w:rsidR="00A873D1">
        <w:rPr>
          <w:rFonts w:cs="Times New Roman"/>
          <w:szCs w:val="20"/>
        </w:rPr>
        <w:t>7</w:t>
      </w:r>
      <w:r w:rsidRPr="0085022A">
        <w:rPr>
          <w:rFonts w:cs="Times New Roman"/>
          <w:szCs w:val="20"/>
        </w:rPr>
        <w:t>/20</w:t>
      </w:r>
      <w:r w:rsidR="00A873D1">
        <w:rPr>
          <w:rFonts w:cs="Times New Roman"/>
          <w:szCs w:val="20"/>
        </w:rPr>
        <w:t>24</w:t>
      </w:r>
      <w:r w:rsidRPr="0085022A">
        <w:rPr>
          <w:rFonts w:cs="Times New Roman"/>
          <w:szCs w:val="20"/>
        </w:rPr>
        <w:t>, as long as the selling of such securities is expressly solicited by such investors.</w:t>
      </w:r>
    </w:p>
    <w:p w14:paraId="34B9A4A4" w14:textId="706C75A1" w:rsidR="00854A92" w:rsidRPr="0085022A" w:rsidRDefault="00854A92" w:rsidP="00E03EE2">
      <w:pPr>
        <w:pStyle w:val="BodyText"/>
        <w:widowControl w:val="0"/>
        <w:spacing w:before="120" w:after="120" w:line="26" w:lineRule="atLeast"/>
        <w:rPr>
          <w:rFonts w:cs="Times New Roman"/>
          <w:szCs w:val="20"/>
        </w:rPr>
      </w:pPr>
      <w:r w:rsidRPr="00854A92">
        <w:rPr>
          <w:rFonts w:cs="Times New Roman"/>
          <w:szCs w:val="20"/>
        </w:rPr>
        <w:t>To the extent that any Andorran financial institution is appointed as Dealer in relation to an issuance of Notes, additional Andorran selling restrictions may be included in the Final Terms</w:t>
      </w:r>
      <w:r>
        <w:rPr>
          <w:rFonts w:cs="Times New Roman"/>
          <w:szCs w:val="20"/>
        </w:rPr>
        <w:t>.</w:t>
      </w:r>
    </w:p>
    <w:p w14:paraId="191AA59B" w14:textId="77777777" w:rsidR="002F7977" w:rsidRPr="0085022A" w:rsidRDefault="00F87670" w:rsidP="00E03EE2">
      <w:pPr>
        <w:pStyle w:val="Title7"/>
        <w:keepNext w:val="0"/>
        <w:widowControl w:val="0"/>
        <w:spacing w:before="120" w:after="120" w:line="26" w:lineRule="atLeast"/>
        <w:outlineLvl w:val="0"/>
        <w:rPr>
          <w:rFonts w:cs="Times New Roman"/>
          <w:b/>
          <w:i w:val="0"/>
          <w:szCs w:val="20"/>
        </w:rPr>
      </w:pPr>
      <w:r w:rsidRPr="0085022A">
        <w:rPr>
          <w:rFonts w:cs="Times New Roman"/>
          <w:b/>
          <w:i w:val="0"/>
          <w:szCs w:val="20"/>
        </w:rPr>
        <w:t>General</w:t>
      </w:r>
    </w:p>
    <w:p w14:paraId="191AA59C" w14:textId="041E1ADF"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lastRenderedPageBreak/>
        <w:t>Each Dealer has represented, warranted and agreed</w:t>
      </w:r>
      <w:r w:rsidR="001A09B6" w:rsidRPr="0085022A">
        <w:rPr>
          <w:rFonts w:cs="Times New Roman"/>
          <w:szCs w:val="20"/>
        </w:rPr>
        <w:t>, and each further Dealer appointed under the Programme will be required to represent, warrant and agree,</w:t>
      </w:r>
      <w:r w:rsidRPr="0085022A">
        <w:rPr>
          <w:rFonts w:cs="Times New Roman"/>
          <w:szCs w:val="20"/>
        </w:rPr>
        <w:t xml:space="preserve"> that it has complied and will comply with all applicable laws and regulations in each country or jurisdiction in or from which it purchases, offers, sells or delivers Notes or possesses, distributes or publishes this Base Prospectus or any Final Terms or any related offering material, in all cases at its own expense.</w:t>
      </w:r>
      <w:r w:rsidR="004E3D1E" w:rsidRPr="0085022A">
        <w:rPr>
          <w:rFonts w:cs="Times New Roman"/>
          <w:szCs w:val="20"/>
        </w:rPr>
        <w:t xml:space="preserve"> </w:t>
      </w:r>
      <w:r w:rsidRPr="0085022A">
        <w:rPr>
          <w:rFonts w:cs="Times New Roman"/>
          <w:szCs w:val="20"/>
        </w:rPr>
        <w:t>Other persons into whose hands this Base Prospectus or any Final Terms comes are required by the Issuer and the Dealers to comply with all applicable laws and regulations in each country or jurisdiction in or from which they purchase, offer, sell or deliver Notes or possess, distribute or publish this Base Prospectus or any Final Terms or any related offering material, in all cases at their own expense.</w:t>
      </w:r>
    </w:p>
    <w:p w14:paraId="191AA59D" w14:textId="788384D3"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 xml:space="preserve">The Dealer Agreement provides that the Dealers shall not be bound by any of the restrictions relating to any specific jurisdiction (set out above) to the extent that such restrictions shall, as a result of change(s) or change(s) in official interpretation, after the date hereof, of applicable laws and regulations, no longer be applicable but without prejudice to the obligations of the Dealers described in the paragraph headed </w:t>
      </w:r>
      <w:r w:rsidR="005440FD" w:rsidRPr="0085022A">
        <w:rPr>
          <w:rFonts w:cs="Times New Roman"/>
          <w:szCs w:val="20"/>
        </w:rPr>
        <w:t>"</w:t>
      </w:r>
      <w:r w:rsidRPr="0085022A">
        <w:rPr>
          <w:rFonts w:cs="Times New Roman"/>
          <w:i/>
          <w:szCs w:val="20"/>
        </w:rPr>
        <w:t>General</w:t>
      </w:r>
      <w:r w:rsidR="005440FD" w:rsidRPr="0085022A">
        <w:rPr>
          <w:rFonts w:cs="Times New Roman"/>
          <w:szCs w:val="20"/>
        </w:rPr>
        <w:t>"</w:t>
      </w:r>
      <w:r w:rsidRPr="0085022A">
        <w:rPr>
          <w:rFonts w:cs="Times New Roman"/>
          <w:szCs w:val="20"/>
        </w:rPr>
        <w:t xml:space="preserve"> above.</w:t>
      </w:r>
    </w:p>
    <w:p w14:paraId="191AA59E" w14:textId="42261509" w:rsidR="002F7977" w:rsidRPr="0085022A" w:rsidRDefault="00F87670" w:rsidP="00E03EE2">
      <w:pPr>
        <w:pStyle w:val="BodyText"/>
        <w:widowControl w:val="0"/>
        <w:spacing w:before="120" w:after="120" w:line="26" w:lineRule="atLeast"/>
        <w:rPr>
          <w:rFonts w:cs="Times New Roman"/>
          <w:szCs w:val="20"/>
        </w:rPr>
      </w:pPr>
      <w:r w:rsidRPr="0085022A">
        <w:rPr>
          <w:rFonts w:cs="Times New Roman"/>
          <w:szCs w:val="20"/>
        </w:rPr>
        <w:t>Selling restrictions may be supplemented or modified with the agreement of the Issuer.</w:t>
      </w:r>
      <w:r w:rsidR="004E3D1E" w:rsidRPr="0085022A">
        <w:rPr>
          <w:rFonts w:cs="Times New Roman"/>
          <w:szCs w:val="20"/>
        </w:rPr>
        <w:t xml:space="preserve"> </w:t>
      </w:r>
      <w:r w:rsidRPr="0085022A">
        <w:rPr>
          <w:rFonts w:cs="Times New Roman"/>
          <w:szCs w:val="20"/>
        </w:rPr>
        <w:t>Any such supplement or modification may be set out in the relevant Final Terms (in the case of a supplement or modification relevant only to a particular Tranche of Notes) or in a supplement to this Base Prospectus.</w:t>
      </w:r>
    </w:p>
    <w:p w14:paraId="191AA59F" w14:textId="77777777" w:rsidR="002F7977" w:rsidRPr="0085022A" w:rsidRDefault="002F7977" w:rsidP="00E03EE2">
      <w:pPr>
        <w:widowControl w:val="0"/>
        <w:spacing w:before="120" w:after="120" w:line="26" w:lineRule="atLeast"/>
        <w:jc w:val="left"/>
        <w:rPr>
          <w:szCs w:val="20"/>
        </w:rPr>
      </w:pPr>
    </w:p>
    <w:p w14:paraId="6C1D0CB5" w14:textId="77777777" w:rsidR="00D444F8" w:rsidRPr="0085022A" w:rsidRDefault="00D444F8" w:rsidP="00E03EE2">
      <w:pPr>
        <w:spacing w:before="120" w:after="120" w:line="26" w:lineRule="atLeast"/>
        <w:jc w:val="left"/>
        <w:rPr>
          <w:b/>
          <w:caps/>
          <w:szCs w:val="20"/>
        </w:rPr>
      </w:pPr>
      <w:bookmarkStart w:id="176" w:name="_Toc426705393"/>
      <w:r w:rsidRPr="0085022A">
        <w:rPr>
          <w:szCs w:val="20"/>
        </w:rPr>
        <w:br w:type="page"/>
      </w:r>
    </w:p>
    <w:p w14:paraId="191AA5BC" w14:textId="6C7CAB18" w:rsidR="002F7977" w:rsidRPr="0085022A" w:rsidRDefault="00F87670" w:rsidP="00E03EE2">
      <w:pPr>
        <w:pStyle w:val="Title1"/>
        <w:pageBreakBefore w:val="0"/>
        <w:widowControl w:val="0"/>
        <w:spacing w:before="120" w:after="120" w:line="26" w:lineRule="atLeast"/>
        <w:outlineLvl w:val="0"/>
        <w:rPr>
          <w:rFonts w:ascii="Times New Roman" w:hAnsi="Times New Roman" w:cs="Times New Roman"/>
          <w:szCs w:val="20"/>
        </w:rPr>
      </w:pPr>
      <w:bookmarkStart w:id="177" w:name="_Toc234422890"/>
      <w:bookmarkStart w:id="178" w:name="_Toc235094395"/>
      <w:r w:rsidRPr="0085022A">
        <w:rPr>
          <w:rFonts w:ascii="Times New Roman" w:hAnsi="Times New Roman" w:cs="Times New Roman"/>
          <w:szCs w:val="20"/>
        </w:rPr>
        <w:lastRenderedPageBreak/>
        <w:t>GENERAL INFORMATION</w:t>
      </w:r>
      <w:bookmarkEnd w:id="176"/>
      <w:bookmarkEnd w:id="177"/>
      <w:bookmarkEnd w:id="178"/>
    </w:p>
    <w:p w14:paraId="191AA5BD" w14:textId="77777777" w:rsidR="002F7977" w:rsidRPr="0085022A" w:rsidRDefault="00F87670" w:rsidP="00E03EE2">
      <w:pPr>
        <w:pStyle w:val="Title7"/>
        <w:keepNext w:val="0"/>
        <w:widowControl w:val="0"/>
        <w:spacing w:before="120" w:after="120" w:line="26" w:lineRule="atLeast"/>
        <w:outlineLvl w:val="0"/>
        <w:rPr>
          <w:rFonts w:cs="Times New Roman"/>
          <w:b/>
          <w:i w:val="0"/>
          <w:szCs w:val="20"/>
        </w:rPr>
      </w:pPr>
      <w:r w:rsidRPr="0085022A">
        <w:rPr>
          <w:rFonts w:cs="Times New Roman"/>
          <w:b/>
          <w:i w:val="0"/>
          <w:szCs w:val="20"/>
        </w:rPr>
        <w:t>Authorisation</w:t>
      </w:r>
    </w:p>
    <w:p w14:paraId="191AA5BF" w14:textId="6187CC80" w:rsidR="002F7977" w:rsidRPr="0085022A" w:rsidRDefault="00A97E01" w:rsidP="00805E28">
      <w:pPr>
        <w:pStyle w:val="ocNum4th2"/>
        <w:widowControl w:val="0"/>
        <w:numPr>
          <w:ilvl w:val="1"/>
          <w:numId w:val="15"/>
        </w:numPr>
        <w:spacing w:before="120" w:after="120" w:line="26" w:lineRule="atLeast"/>
        <w:rPr>
          <w:szCs w:val="20"/>
        </w:rPr>
      </w:pPr>
      <w:r w:rsidRPr="003E31C7">
        <w:rPr>
          <w:szCs w:val="20"/>
        </w:rPr>
        <w:t xml:space="preserve">The </w:t>
      </w:r>
      <w:r w:rsidR="003E31C7" w:rsidRPr="003E31C7">
        <w:rPr>
          <w:szCs w:val="20"/>
        </w:rPr>
        <w:t xml:space="preserve">establishment and </w:t>
      </w:r>
      <w:r w:rsidR="00906148" w:rsidRPr="003E31C7">
        <w:rPr>
          <w:szCs w:val="20"/>
        </w:rPr>
        <w:t xml:space="preserve">update </w:t>
      </w:r>
      <w:r w:rsidRPr="003E31C7">
        <w:rPr>
          <w:szCs w:val="20"/>
        </w:rPr>
        <w:t>of the Programme w</w:t>
      </w:r>
      <w:r w:rsidR="003E31C7" w:rsidRPr="003E31C7">
        <w:rPr>
          <w:szCs w:val="20"/>
        </w:rPr>
        <w:t>ere respectively</w:t>
      </w:r>
      <w:r w:rsidRPr="003E31C7">
        <w:rPr>
          <w:szCs w:val="20"/>
        </w:rPr>
        <w:t xml:space="preserve"> </w:t>
      </w:r>
      <w:r w:rsidR="00522798" w:rsidRPr="003E31C7">
        <w:rPr>
          <w:szCs w:val="20"/>
        </w:rPr>
        <w:t>adopted by the Andorran Council of Ministers on</w:t>
      </w:r>
      <w:r w:rsidR="003E31C7" w:rsidRPr="003E31C7">
        <w:rPr>
          <w:szCs w:val="20"/>
        </w:rPr>
        <w:t xml:space="preserve"> 23 April 2021 and</w:t>
      </w:r>
      <w:r w:rsidR="00522798" w:rsidRPr="003E31C7">
        <w:rPr>
          <w:szCs w:val="20"/>
        </w:rPr>
        <w:t xml:space="preserve"> </w:t>
      </w:r>
      <w:r w:rsidR="00FD1565">
        <w:rPr>
          <w:szCs w:val="20"/>
        </w:rPr>
        <w:t>23</w:t>
      </w:r>
      <w:r w:rsidR="00522798" w:rsidRPr="003E31C7">
        <w:rPr>
          <w:szCs w:val="20"/>
        </w:rPr>
        <w:t xml:space="preserve"> </w:t>
      </w:r>
      <w:r w:rsidR="00FD1565">
        <w:rPr>
          <w:szCs w:val="20"/>
        </w:rPr>
        <w:t xml:space="preserve">September </w:t>
      </w:r>
      <w:r w:rsidR="00522798" w:rsidRPr="003E31C7">
        <w:rPr>
          <w:szCs w:val="20"/>
        </w:rPr>
        <w:t>202</w:t>
      </w:r>
      <w:r w:rsidR="00906148" w:rsidRPr="003E31C7">
        <w:rPr>
          <w:szCs w:val="20"/>
        </w:rPr>
        <w:t>6</w:t>
      </w:r>
      <w:r w:rsidRPr="003E31C7">
        <w:rPr>
          <w:szCs w:val="20"/>
        </w:rPr>
        <w:t>. The Issuer</w:t>
      </w:r>
      <w:r w:rsidRPr="0085022A">
        <w:rPr>
          <w:szCs w:val="20"/>
        </w:rPr>
        <w:t xml:space="preserve"> has obtained or will obtain from time to time all necessary consents, approvals and auth</w:t>
      </w:r>
      <w:r w:rsidR="00AF1CF2" w:rsidRPr="0085022A">
        <w:rPr>
          <w:szCs w:val="20"/>
        </w:rPr>
        <w:t>or</w:t>
      </w:r>
      <w:r w:rsidRPr="0085022A">
        <w:rPr>
          <w:szCs w:val="20"/>
        </w:rPr>
        <w:t>isations in connection with the issue and performance of the No</w:t>
      </w:r>
      <w:r w:rsidR="00C714AA" w:rsidRPr="0085022A">
        <w:rPr>
          <w:szCs w:val="20"/>
        </w:rPr>
        <w:t>tes.</w:t>
      </w:r>
    </w:p>
    <w:p w14:paraId="299EC83C" w14:textId="77777777" w:rsidR="00556A33" w:rsidRDefault="00556A33" w:rsidP="00E03EE2">
      <w:pPr>
        <w:pStyle w:val="Title7"/>
        <w:keepNext w:val="0"/>
        <w:widowControl w:val="0"/>
        <w:spacing w:before="120" w:after="120" w:line="26" w:lineRule="atLeast"/>
        <w:outlineLvl w:val="0"/>
        <w:rPr>
          <w:rFonts w:cs="Times New Roman"/>
          <w:b/>
          <w:i w:val="0"/>
          <w:szCs w:val="20"/>
        </w:rPr>
      </w:pPr>
      <w:r>
        <w:rPr>
          <w:rFonts w:cs="Times New Roman"/>
          <w:b/>
          <w:i w:val="0"/>
          <w:szCs w:val="20"/>
        </w:rPr>
        <w:t>Listing</w:t>
      </w:r>
    </w:p>
    <w:p w14:paraId="191AA5C2" w14:textId="77777777" w:rsidR="002F7977" w:rsidRPr="0085022A" w:rsidRDefault="002F7977" w:rsidP="00E03EE2">
      <w:pPr>
        <w:pStyle w:val="MarginNoteRight"/>
        <w:framePr w:wrap="around"/>
        <w:widowControl w:val="0"/>
        <w:spacing w:before="120" w:after="120" w:line="26" w:lineRule="atLeast"/>
        <w:rPr>
          <w:sz w:val="20"/>
        </w:rPr>
      </w:pPr>
    </w:p>
    <w:p w14:paraId="2E4D2E83" w14:textId="4D8B5D17" w:rsidR="00556A33" w:rsidRDefault="00556A33" w:rsidP="00556A33">
      <w:pPr>
        <w:pStyle w:val="ocNum4th2"/>
        <w:widowControl w:val="0"/>
        <w:spacing w:before="120" w:after="120" w:line="26" w:lineRule="atLeast"/>
        <w:rPr>
          <w:szCs w:val="20"/>
        </w:rPr>
      </w:pPr>
      <w:r w:rsidRPr="00556A33">
        <w:rPr>
          <w:szCs w:val="20"/>
        </w:rPr>
        <w:t xml:space="preserve">It is expected that each Tranche of Notes which is to be admitted to the Official List and to trading on the regulated market </w:t>
      </w:r>
      <w:r w:rsidRPr="0085022A">
        <w:rPr>
          <w:szCs w:val="20"/>
        </w:rPr>
        <w:t xml:space="preserve">"Bourse de Luxembourg" </w:t>
      </w:r>
      <w:r w:rsidRPr="00556A33">
        <w:rPr>
          <w:szCs w:val="20"/>
        </w:rPr>
        <w:t xml:space="preserve">of the Luxembourg Stock Exchange will be admitted separately as and when issued, upon submission to the Luxembourg Stock Exchange </w:t>
      </w:r>
      <w:r w:rsidRPr="00556A33">
        <w:rPr>
          <w:rFonts w:hint="eastAsia"/>
          <w:szCs w:val="20"/>
        </w:rPr>
        <w:t>of the applicable Final Terms, subject only to the issue of the Notes of that Tranche. The listing of the Programme in respect of such Notes is expected to be granted on or about</w:t>
      </w:r>
      <w:r>
        <w:rPr>
          <w:szCs w:val="20"/>
        </w:rPr>
        <w:t xml:space="preserve"> </w:t>
      </w:r>
      <w:r w:rsidR="0046076B">
        <w:rPr>
          <w:szCs w:val="20"/>
        </w:rPr>
        <w:t>25 September</w:t>
      </w:r>
      <w:r w:rsidR="0046076B" w:rsidRPr="0085022A">
        <w:rPr>
          <w:szCs w:val="20"/>
        </w:rPr>
        <w:t xml:space="preserve"> </w:t>
      </w:r>
      <w:r w:rsidRPr="00556A33">
        <w:rPr>
          <w:rFonts w:hint="eastAsia"/>
          <w:szCs w:val="20"/>
        </w:rPr>
        <w:t>2026.</w:t>
      </w:r>
    </w:p>
    <w:p w14:paraId="0EB56718" w14:textId="69F98DAE" w:rsidR="00556A33" w:rsidRPr="00556A33" w:rsidRDefault="00556A33" w:rsidP="00556A33">
      <w:pPr>
        <w:pStyle w:val="BodyText1"/>
        <w:ind w:left="0"/>
        <w:rPr>
          <w:b/>
          <w:bCs/>
          <w:lang w:eastAsia="zh-CN" w:bidi="he-IL"/>
        </w:rPr>
      </w:pPr>
      <w:r w:rsidRPr="00556A33">
        <w:rPr>
          <w:b/>
          <w:bCs/>
          <w:lang w:eastAsia="zh-CN" w:bidi="he-IL"/>
        </w:rPr>
        <w:t>Legal and Arbitration Proceedings</w:t>
      </w:r>
    </w:p>
    <w:p w14:paraId="4DF61A6C" w14:textId="4B7475D2" w:rsidR="00055810" w:rsidRPr="0085022A" w:rsidRDefault="009716C3" w:rsidP="00E03EE2">
      <w:pPr>
        <w:pStyle w:val="ocNum4th2"/>
        <w:widowControl w:val="0"/>
        <w:spacing w:before="120" w:after="120" w:line="26" w:lineRule="atLeast"/>
        <w:rPr>
          <w:szCs w:val="20"/>
        </w:rPr>
      </w:pPr>
      <w:r w:rsidRPr="0085022A">
        <w:rPr>
          <w:szCs w:val="20"/>
        </w:rPr>
        <w:t>The Issuer is not and has not been involved in any governmental, legal or arbitration proceedings (including any such proceedings which are pending or threatened of which the Issuer is aware) in the 12 months preceding the date of this Base Prospectus which may have or have in such period had a significant effect on the financial position of the Issuer</w:t>
      </w:r>
      <w:r w:rsidR="001559B6" w:rsidRPr="0085022A">
        <w:rPr>
          <w:szCs w:val="20"/>
        </w:rPr>
        <w:t>.</w:t>
      </w:r>
    </w:p>
    <w:p w14:paraId="191AA5C6" w14:textId="641DADAF" w:rsidR="002F7977" w:rsidRPr="0085022A" w:rsidRDefault="00F87670" w:rsidP="00E03EE2">
      <w:pPr>
        <w:pStyle w:val="Title7"/>
        <w:keepNext w:val="0"/>
        <w:widowControl w:val="0"/>
        <w:spacing w:before="120" w:after="120" w:line="26" w:lineRule="atLeast"/>
        <w:outlineLvl w:val="0"/>
        <w:rPr>
          <w:rFonts w:cs="Times New Roman"/>
          <w:b/>
          <w:i w:val="0"/>
          <w:szCs w:val="20"/>
        </w:rPr>
      </w:pPr>
      <w:r w:rsidRPr="00D56A8D">
        <w:rPr>
          <w:rFonts w:cs="Times New Roman"/>
          <w:b/>
          <w:i w:val="0"/>
          <w:szCs w:val="20"/>
        </w:rPr>
        <w:t>Significant Change</w:t>
      </w:r>
    </w:p>
    <w:p w14:paraId="1B486514" w14:textId="77777777" w:rsidR="003E31C7" w:rsidRDefault="00EE0DBA" w:rsidP="003E31C7">
      <w:pPr>
        <w:pStyle w:val="ocNum4th2"/>
        <w:rPr>
          <w:szCs w:val="20"/>
        </w:rPr>
      </w:pPr>
      <w:r w:rsidRPr="0085022A">
        <w:rPr>
          <w:szCs w:val="20"/>
        </w:rPr>
        <w:t>Since</w:t>
      </w:r>
      <w:r w:rsidR="00F87670" w:rsidRPr="0085022A">
        <w:rPr>
          <w:szCs w:val="20"/>
        </w:rPr>
        <w:t xml:space="preserve"> </w:t>
      </w:r>
      <w:r w:rsidR="002C44A6" w:rsidRPr="0085022A">
        <w:rPr>
          <w:szCs w:val="20"/>
        </w:rPr>
        <w:t>31 December 2</w:t>
      </w:r>
      <w:r w:rsidR="00906148">
        <w:rPr>
          <w:szCs w:val="20"/>
        </w:rPr>
        <w:t>025</w:t>
      </w:r>
      <w:r w:rsidR="00F87670" w:rsidRPr="0085022A">
        <w:rPr>
          <w:szCs w:val="20"/>
        </w:rPr>
        <w:t xml:space="preserve"> </w:t>
      </w:r>
      <w:r w:rsidR="002C44A6" w:rsidRPr="0085022A">
        <w:rPr>
          <w:szCs w:val="20"/>
        </w:rPr>
        <w:t xml:space="preserve">there has been no </w:t>
      </w:r>
      <w:r w:rsidR="00CF3AF1" w:rsidRPr="0085022A">
        <w:rPr>
          <w:szCs w:val="20"/>
        </w:rPr>
        <w:t xml:space="preserve">significant change in the tax and budgetary systems, </w:t>
      </w:r>
      <w:r w:rsidR="002F203C" w:rsidRPr="0085022A">
        <w:rPr>
          <w:szCs w:val="20"/>
        </w:rPr>
        <w:t xml:space="preserve">gross public debt, foreign trade and balance of payments, </w:t>
      </w:r>
      <w:r w:rsidR="00CF3AF1" w:rsidRPr="0085022A">
        <w:rPr>
          <w:szCs w:val="20"/>
        </w:rPr>
        <w:t xml:space="preserve">foreign exchange reserves, </w:t>
      </w:r>
      <w:r w:rsidR="002F203C" w:rsidRPr="0085022A">
        <w:rPr>
          <w:szCs w:val="20"/>
        </w:rPr>
        <w:t xml:space="preserve">financial position and resources </w:t>
      </w:r>
      <w:r w:rsidR="00CF3AF1" w:rsidRPr="0085022A">
        <w:rPr>
          <w:szCs w:val="20"/>
        </w:rPr>
        <w:t xml:space="preserve">and income and expenditure figures </w:t>
      </w:r>
      <w:r w:rsidR="002C44A6" w:rsidRPr="0085022A">
        <w:rPr>
          <w:szCs w:val="20"/>
        </w:rPr>
        <w:t xml:space="preserve">of the </w:t>
      </w:r>
      <w:r w:rsidR="00650F9B" w:rsidRPr="0085022A">
        <w:rPr>
          <w:szCs w:val="20"/>
        </w:rPr>
        <w:t>Issuer</w:t>
      </w:r>
      <w:r w:rsidR="002C44A6" w:rsidRPr="0085022A">
        <w:rPr>
          <w:szCs w:val="20"/>
        </w:rPr>
        <w:t>.</w:t>
      </w:r>
    </w:p>
    <w:p w14:paraId="191AA5CD" w14:textId="77777777" w:rsidR="002F7977" w:rsidRPr="006C545B" w:rsidRDefault="00F87670" w:rsidP="00E03EE2">
      <w:pPr>
        <w:pStyle w:val="Title7"/>
        <w:keepNext w:val="0"/>
        <w:widowControl w:val="0"/>
        <w:spacing w:before="120" w:after="120" w:line="26" w:lineRule="atLeast"/>
        <w:outlineLvl w:val="0"/>
        <w:rPr>
          <w:rFonts w:cs="Times New Roman"/>
          <w:b/>
          <w:i w:val="0"/>
          <w:szCs w:val="20"/>
        </w:rPr>
      </w:pPr>
      <w:r w:rsidRPr="006C545B">
        <w:rPr>
          <w:rFonts w:cs="Times New Roman"/>
          <w:b/>
          <w:i w:val="0"/>
          <w:szCs w:val="20"/>
        </w:rPr>
        <w:t>Documents on Display</w:t>
      </w:r>
    </w:p>
    <w:p w14:paraId="191AA5D0" w14:textId="23FAAB29" w:rsidR="002F7977" w:rsidRDefault="00CA41EB" w:rsidP="00CA41EB">
      <w:pPr>
        <w:pStyle w:val="ocNum4th2"/>
      </w:pPr>
      <w:r w:rsidRPr="00CA41EB">
        <w:t xml:space="preserve">For as long </w:t>
      </w:r>
      <w:r w:rsidRPr="00084534">
        <w:t xml:space="preserve">as the Notes issued pursuant to this Base Prospectus are outstanding, or for ten years following the approval of this Base Prospectus, whichever falls later, the </w:t>
      </w:r>
      <w:r w:rsidR="00F87670" w:rsidRPr="00084534">
        <w:t xml:space="preserve">following documents </w:t>
      </w:r>
      <w:r w:rsidRPr="00084534">
        <w:rPr>
          <w:szCs w:val="20"/>
        </w:rPr>
        <w:t xml:space="preserve">will be available in physical form during usual business hours on any weekday (Saturdays, Sundays and public holidays excepted) </w:t>
      </w:r>
      <w:r w:rsidR="00F87670" w:rsidRPr="00084534">
        <w:t xml:space="preserve">at the </w:t>
      </w:r>
      <w:r w:rsidR="00C67468" w:rsidRPr="00084534">
        <w:t xml:space="preserve">specified </w:t>
      </w:r>
      <w:r w:rsidR="00F87670" w:rsidRPr="00084534">
        <w:t xml:space="preserve">offices of </w:t>
      </w:r>
      <w:r w:rsidR="003F534F" w:rsidRPr="00084534">
        <w:t>the Issuer</w:t>
      </w:r>
      <w:r w:rsidR="00F87670" w:rsidRPr="00084534">
        <w:t xml:space="preserve"> </w:t>
      </w:r>
      <w:r w:rsidR="00084534" w:rsidRPr="00084534">
        <w:t xml:space="preserve">or </w:t>
      </w:r>
      <w:r w:rsidR="00DF2C56">
        <w:t xml:space="preserve">or </w:t>
      </w:r>
      <w:r w:rsidR="00084534" w:rsidRPr="00084534">
        <w:t xml:space="preserve">at </w:t>
      </w:r>
      <w:hyperlink r:id="rId47" w:history="1">
        <w:r w:rsidR="004B12F8" w:rsidRPr="00E36E0F">
          <w:rPr>
            <w:rStyle w:val="Hyperlink"/>
          </w:rPr>
          <w:t>https://www.finances.ad/liquidacions-de-comptes</w:t>
        </w:r>
      </w:hyperlink>
      <w:r w:rsidR="00084534" w:rsidRPr="00084534">
        <w:t xml:space="preserve"> (</w:t>
      </w:r>
      <w:r w:rsidR="00EE0DBA" w:rsidRPr="00084534">
        <w:t>in</w:t>
      </w:r>
      <w:r w:rsidR="00681234" w:rsidRPr="00084534">
        <w:t xml:space="preserve"> respect of item (a))</w:t>
      </w:r>
      <w:r w:rsidR="00EE0DBA" w:rsidRPr="00084534">
        <w:t xml:space="preserve">, </w:t>
      </w:r>
      <w:r w:rsidRPr="00084534">
        <w:t xml:space="preserve">at </w:t>
      </w:r>
      <w:hyperlink r:id="rId48" w:history="1">
        <w:r w:rsidRPr="00084534">
          <w:rPr>
            <w:rStyle w:val="Hyperlink"/>
            <w:szCs w:val="20"/>
          </w:rPr>
          <w:t>https://www.finances.ad/pressupostos-del-govern-d-andorra</w:t>
        </w:r>
      </w:hyperlink>
      <w:r w:rsidR="0076138C">
        <w:t xml:space="preserve"> </w:t>
      </w:r>
      <w:r w:rsidR="00682A44">
        <w:t>(</w:t>
      </w:r>
      <w:r w:rsidRPr="00084534">
        <w:t>in</w:t>
      </w:r>
      <w:r w:rsidR="00EE0DBA" w:rsidRPr="00084534">
        <w:t xml:space="preserve"> respect of item (b))</w:t>
      </w:r>
      <w:r w:rsidR="00681234" w:rsidRPr="00084534">
        <w:t xml:space="preserve"> </w:t>
      </w:r>
      <w:r w:rsidR="00682A44">
        <w:t xml:space="preserve">and </w:t>
      </w:r>
      <w:r w:rsidRPr="00084534">
        <w:t>at</w:t>
      </w:r>
      <w:r w:rsidR="00681234" w:rsidRPr="00084534">
        <w:t xml:space="preserve"> </w:t>
      </w:r>
      <w:hyperlink r:id="rId49" w:history="1">
        <w:r w:rsidR="00EE0DBA" w:rsidRPr="00084534">
          <w:rPr>
            <w:rStyle w:val="Hyperlink"/>
            <w:szCs w:val="20"/>
          </w:rPr>
          <w:t>https://www.finances.ad/emissions-de-deute-public</w:t>
        </w:r>
      </w:hyperlink>
      <w:r w:rsidRPr="00084534">
        <w:t xml:space="preserve"> </w:t>
      </w:r>
      <w:r w:rsidR="00682A44">
        <w:t>(</w:t>
      </w:r>
      <w:r w:rsidRPr="00084534">
        <w:t>in r</w:t>
      </w:r>
      <w:r w:rsidR="00681234" w:rsidRPr="00084534">
        <w:t>espect of items (</w:t>
      </w:r>
      <w:r w:rsidR="00EE0DBA" w:rsidRPr="00084534">
        <w:t>c</w:t>
      </w:r>
      <w:r w:rsidR="00681234" w:rsidRPr="00084534">
        <w:t>)-(</w:t>
      </w:r>
      <w:r w:rsidRPr="00084534">
        <w:t>f</w:t>
      </w:r>
      <w:r w:rsidR="004D4C53">
        <w:t>))</w:t>
      </w:r>
      <w:r w:rsidR="00F87670" w:rsidRPr="00084534">
        <w:t>:</w:t>
      </w:r>
      <w:r w:rsidR="003E6A77" w:rsidRPr="00CA41EB">
        <w:t xml:space="preserve"> </w:t>
      </w:r>
    </w:p>
    <w:p w14:paraId="4DD1431F" w14:textId="3D2BFE36" w:rsidR="00EE0DBA" w:rsidRPr="006C545B" w:rsidRDefault="00D56A8D" w:rsidP="000D5238">
      <w:pPr>
        <w:pStyle w:val="ocNum1st2"/>
        <w:widowControl w:val="0"/>
        <w:numPr>
          <w:ilvl w:val="1"/>
          <w:numId w:val="46"/>
        </w:numPr>
        <w:spacing w:before="120" w:after="120" w:line="26" w:lineRule="atLeast"/>
        <w:ind w:firstLine="29"/>
        <w:rPr>
          <w:i/>
          <w:iCs/>
          <w:szCs w:val="20"/>
        </w:rPr>
      </w:pPr>
      <w:r w:rsidRPr="006C545B">
        <w:rPr>
          <w:szCs w:val="20"/>
        </w:rPr>
        <w:t>t</w:t>
      </w:r>
      <w:r w:rsidR="00EE0DBA" w:rsidRPr="006C545B">
        <w:rPr>
          <w:szCs w:val="20"/>
        </w:rPr>
        <w:t>he Issuer</w:t>
      </w:r>
      <w:r w:rsidR="005440FD" w:rsidRPr="006C545B">
        <w:rPr>
          <w:szCs w:val="20"/>
        </w:rPr>
        <w:t>'</w:t>
      </w:r>
      <w:r w:rsidR="00EE0DBA" w:rsidRPr="006C545B">
        <w:rPr>
          <w:szCs w:val="20"/>
        </w:rPr>
        <w:t>s financial and audit reports for the 20</w:t>
      </w:r>
      <w:r w:rsidR="00906148" w:rsidRPr="006C545B">
        <w:rPr>
          <w:szCs w:val="20"/>
        </w:rPr>
        <w:t>24</w:t>
      </w:r>
      <w:r w:rsidR="00EE0DBA" w:rsidRPr="006C545B">
        <w:rPr>
          <w:szCs w:val="20"/>
        </w:rPr>
        <w:t xml:space="preserve"> and 202</w:t>
      </w:r>
      <w:r w:rsidR="00906148" w:rsidRPr="006C545B">
        <w:rPr>
          <w:szCs w:val="20"/>
        </w:rPr>
        <w:t>5</w:t>
      </w:r>
      <w:r w:rsidR="00EE0DBA" w:rsidRPr="006C545B">
        <w:rPr>
          <w:szCs w:val="20"/>
        </w:rPr>
        <w:t xml:space="preserve"> fiscal years;</w:t>
      </w:r>
    </w:p>
    <w:p w14:paraId="01453251" w14:textId="1DE9D3F4" w:rsidR="006262F7" w:rsidRPr="006C545B" w:rsidRDefault="002F203C" w:rsidP="000D5238">
      <w:pPr>
        <w:pStyle w:val="ocNum1st2"/>
        <w:widowControl w:val="0"/>
        <w:numPr>
          <w:ilvl w:val="1"/>
          <w:numId w:val="46"/>
        </w:numPr>
        <w:spacing w:before="120" w:after="120" w:line="26" w:lineRule="atLeast"/>
        <w:ind w:firstLine="29"/>
        <w:rPr>
          <w:i/>
          <w:iCs/>
          <w:szCs w:val="20"/>
        </w:rPr>
      </w:pPr>
      <w:r w:rsidRPr="006C545B">
        <w:rPr>
          <w:szCs w:val="20"/>
        </w:rPr>
        <w:t>the Issuer</w:t>
      </w:r>
      <w:r w:rsidR="005440FD" w:rsidRPr="006C545B">
        <w:rPr>
          <w:szCs w:val="20"/>
        </w:rPr>
        <w:t>'</w:t>
      </w:r>
      <w:r w:rsidRPr="006C545B">
        <w:rPr>
          <w:szCs w:val="20"/>
        </w:rPr>
        <w:t>s budget for the 202</w:t>
      </w:r>
      <w:r w:rsidR="00906148" w:rsidRPr="006C545B">
        <w:rPr>
          <w:szCs w:val="20"/>
        </w:rPr>
        <w:t>6</w:t>
      </w:r>
      <w:r w:rsidRPr="006C545B">
        <w:rPr>
          <w:szCs w:val="20"/>
        </w:rPr>
        <w:t xml:space="preserve"> fiscal year;</w:t>
      </w:r>
    </w:p>
    <w:p w14:paraId="02DB301A" w14:textId="5BA36343" w:rsidR="00840825" w:rsidRDefault="00840825" w:rsidP="000D5238">
      <w:pPr>
        <w:pStyle w:val="ocNum1st2"/>
        <w:widowControl w:val="0"/>
        <w:numPr>
          <w:ilvl w:val="1"/>
          <w:numId w:val="46"/>
        </w:numPr>
        <w:tabs>
          <w:tab w:val="clear" w:pos="680"/>
        </w:tabs>
        <w:spacing w:before="120" w:after="120" w:line="26" w:lineRule="atLeast"/>
        <w:ind w:left="1350" w:hanging="641"/>
        <w:rPr>
          <w:szCs w:val="20"/>
        </w:rPr>
      </w:pPr>
      <w:r w:rsidRPr="00505668">
        <w:rPr>
          <w:szCs w:val="20"/>
        </w:rPr>
        <w:t>the</w:t>
      </w:r>
      <w:r>
        <w:t xml:space="preserve"> </w:t>
      </w:r>
      <w:r w:rsidR="001A3C55" w:rsidRPr="00F26D49">
        <w:rPr>
          <w:rFonts w:eastAsia="Times New Roman"/>
          <w:iCs/>
          <w:szCs w:val="20"/>
          <w:lang w:eastAsia="en-US" w:bidi="ar-SA"/>
        </w:rPr>
        <w:t xml:space="preserve">terms and conditions of the </w:t>
      </w:r>
      <w:r w:rsidR="001A3C55" w:rsidRPr="00F26D49">
        <w:rPr>
          <w:iCs/>
          <w:szCs w:val="20"/>
        </w:rPr>
        <w:t xml:space="preserve">Notes </w:t>
      </w:r>
      <w:r w:rsidR="001A3C55" w:rsidRPr="00F26D49">
        <w:rPr>
          <w:rFonts w:eastAsia="Times New Roman"/>
          <w:iCs/>
          <w:szCs w:val="20"/>
          <w:lang w:eastAsia="en-US" w:bidi="ar-SA"/>
        </w:rPr>
        <w:t xml:space="preserve">set out </w:t>
      </w:r>
      <w:r w:rsidR="001A3C55">
        <w:rPr>
          <w:iCs/>
          <w:szCs w:val="20"/>
        </w:rPr>
        <w:t>in</w:t>
      </w:r>
      <w:r w:rsidR="001A3C55" w:rsidRPr="00F26D49">
        <w:rPr>
          <w:rFonts w:eastAsia="Times New Roman"/>
          <w:iCs/>
          <w:szCs w:val="20"/>
          <w:lang w:eastAsia="en-US" w:bidi="ar-SA"/>
        </w:rPr>
        <w:t xml:space="preserve"> the </w:t>
      </w:r>
      <w:r w:rsidR="001A3C55">
        <w:rPr>
          <w:iCs/>
          <w:szCs w:val="20"/>
        </w:rPr>
        <w:t xml:space="preserve">previous </w:t>
      </w:r>
      <w:r w:rsidR="001A3C55" w:rsidRPr="00F26D49">
        <w:rPr>
          <w:iCs/>
          <w:szCs w:val="20"/>
        </w:rPr>
        <w:t xml:space="preserve">Base Prospectus </w:t>
      </w:r>
      <w:r w:rsidR="001A3C55" w:rsidRPr="00F26D49">
        <w:rPr>
          <w:rFonts w:eastAsia="Times New Roman"/>
          <w:iCs/>
          <w:szCs w:val="20"/>
          <w:lang w:eastAsia="en-US" w:bidi="ar-SA"/>
        </w:rPr>
        <w:t xml:space="preserve">dated </w:t>
      </w:r>
      <w:r w:rsidR="001A3C55">
        <w:rPr>
          <w:iCs/>
          <w:szCs w:val="20"/>
        </w:rPr>
        <w:t>23 April 2021,</w:t>
      </w:r>
      <w:r w:rsidR="001A3C55" w:rsidRPr="00F26D49">
        <w:rPr>
          <w:rFonts w:eastAsia="Times New Roman"/>
          <w:iCs/>
          <w:szCs w:val="20"/>
          <w:lang w:eastAsia="en-US" w:bidi="ar-SA"/>
        </w:rPr>
        <w:t xml:space="preserve"> </w:t>
      </w:r>
      <w:r w:rsidR="001A3C55">
        <w:rPr>
          <w:iCs/>
          <w:szCs w:val="20"/>
        </w:rPr>
        <w:t>at</w:t>
      </w:r>
      <w:r w:rsidR="001A3C55" w:rsidRPr="00F26D49">
        <w:rPr>
          <w:rFonts w:eastAsia="Times New Roman"/>
          <w:iCs/>
          <w:szCs w:val="20"/>
          <w:lang w:eastAsia="en-US" w:bidi="ar-SA"/>
        </w:rPr>
        <w:t xml:space="preserve"> pages </w:t>
      </w:r>
      <w:r w:rsidR="0022515C">
        <w:rPr>
          <w:szCs w:val="20"/>
        </w:rPr>
        <w:t>31</w:t>
      </w:r>
      <w:r w:rsidR="001A3C55" w:rsidRPr="00840825">
        <w:rPr>
          <w:rFonts w:eastAsia="Times New Roman"/>
          <w:iCs/>
          <w:szCs w:val="20"/>
          <w:lang w:eastAsia="en-US" w:bidi="ar-SA"/>
        </w:rPr>
        <w:t xml:space="preserve"> to </w:t>
      </w:r>
      <w:r w:rsidR="0022515C">
        <w:rPr>
          <w:iCs/>
          <w:szCs w:val="20"/>
        </w:rPr>
        <w:t>64</w:t>
      </w:r>
      <w:r w:rsidR="001A3C55" w:rsidRPr="00F26D49">
        <w:rPr>
          <w:rFonts w:eastAsia="Times New Roman"/>
          <w:iCs/>
          <w:szCs w:val="20"/>
          <w:lang w:eastAsia="en-US" w:bidi="ar-SA"/>
        </w:rPr>
        <w:t xml:space="preserve"> </w:t>
      </w:r>
      <w:r w:rsidR="001A3C55">
        <w:rPr>
          <w:iCs/>
          <w:szCs w:val="20"/>
        </w:rPr>
        <w:t xml:space="preserve">(inclusive), </w:t>
      </w:r>
      <w:r w:rsidR="001A3C55" w:rsidRPr="001A3C55">
        <w:rPr>
          <w:iCs/>
          <w:szCs w:val="20"/>
          <w:lang w:bidi="ar-SA"/>
        </w:rPr>
        <w:t>prepared by the Issuer in connection with the Programme</w:t>
      </w:r>
      <w:r>
        <w:t>;</w:t>
      </w:r>
    </w:p>
    <w:p w14:paraId="1339BB0D" w14:textId="77777777" w:rsidR="006262F7" w:rsidRPr="006C545B" w:rsidRDefault="00F87670" w:rsidP="000D5238">
      <w:pPr>
        <w:pStyle w:val="ocNum1st2"/>
        <w:widowControl w:val="0"/>
        <w:numPr>
          <w:ilvl w:val="1"/>
          <w:numId w:val="46"/>
        </w:numPr>
        <w:tabs>
          <w:tab w:val="clear" w:pos="680"/>
        </w:tabs>
        <w:spacing w:before="120" w:after="120" w:line="26" w:lineRule="atLeast"/>
        <w:ind w:left="1350" w:hanging="641"/>
        <w:rPr>
          <w:i/>
          <w:iCs/>
          <w:szCs w:val="20"/>
        </w:rPr>
      </w:pPr>
      <w:r w:rsidRPr="006C545B">
        <w:rPr>
          <w:szCs w:val="20"/>
        </w:rPr>
        <w:t>the Agency Agreement;</w:t>
      </w:r>
    </w:p>
    <w:p w14:paraId="358B7395" w14:textId="36C62858" w:rsidR="006D72C3" w:rsidRPr="00505668" w:rsidRDefault="00F87670" w:rsidP="000D5238">
      <w:pPr>
        <w:pStyle w:val="ocNum1st2"/>
        <w:widowControl w:val="0"/>
        <w:numPr>
          <w:ilvl w:val="1"/>
          <w:numId w:val="46"/>
        </w:numPr>
        <w:tabs>
          <w:tab w:val="clear" w:pos="680"/>
        </w:tabs>
        <w:spacing w:before="120" w:after="120" w:line="26" w:lineRule="atLeast"/>
        <w:ind w:left="1350" w:hanging="641"/>
        <w:rPr>
          <w:szCs w:val="20"/>
        </w:rPr>
      </w:pPr>
      <w:r w:rsidRPr="006C545B">
        <w:rPr>
          <w:szCs w:val="20"/>
        </w:rPr>
        <w:t xml:space="preserve">the Programme Manual (which contains the forms of the Notes in global and definitive form); </w:t>
      </w:r>
      <w:r w:rsidR="000874FF" w:rsidRPr="006C545B">
        <w:rPr>
          <w:szCs w:val="20"/>
        </w:rPr>
        <w:t>and</w:t>
      </w:r>
    </w:p>
    <w:p w14:paraId="191AA5D6" w14:textId="6B067FF9" w:rsidR="002F7977" w:rsidRPr="0085022A" w:rsidRDefault="006D72C3" w:rsidP="000D5238">
      <w:pPr>
        <w:pStyle w:val="ocNum1st2"/>
        <w:widowControl w:val="0"/>
        <w:numPr>
          <w:ilvl w:val="1"/>
          <w:numId w:val="46"/>
        </w:numPr>
        <w:tabs>
          <w:tab w:val="clear" w:pos="680"/>
        </w:tabs>
        <w:spacing w:before="120" w:after="120" w:line="26" w:lineRule="atLeast"/>
        <w:ind w:left="1350" w:hanging="641"/>
        <w:rPr>
          <w:szCs w:val="20"/>
        </w:rPr>
      </w:pPr>
      <w:r w:rsidRPr="0085022A">
        <w:rPr>
          <w:szCs w:val="20"/>
        </w:rPr>
        <w:t>a copy of this Base Prospectus together with any supplement to this Base Prospectus</w:t>
      </w:r>
      <w:r w:rsidR="00E57F8D">
        <w:rPr>
          <w:szCs w:val="20"/>
        </w:rPr>
        <w:t xml:space="preserve"> and the relevant Final Terms (from the date of their relevant publication). </w:t>
      </w:r>
    </w:p>
    <w:p w14:paraId="0D88CD51" w14:textId="7A47D9CC" w:rsidR="008E58DC" w:rsidRPr="0085022A" w:rsidRDefault="008E58DC" w:rsidP="00F37ABA">
      <w:pPr>
        <w:pStyle w:val="BodyText2"/>
        <w:widowControl w:val="0"/>
        <w:spacing w:before="120" w:after="120" w:line="26" w:lineRule="atLeast"/>
        <w:ind w:left="680"/>
        <w:rPr>
          <w:rFonts w:cs="Times New Roman"/>
          <w:szCs w:val="20"/>
        </w:rPr>
      </w:pPr>
      <w:r w:rsidRPr="0085022A">
        <w:rPr>
          <w:rFonts w:cs="Times New Roman"/>
          <w:szCs w:val="20"/>
          <w:lang w:eastAsia="zh-CN" w:bidi="he-IL"/>
        </w:rPr>
        <w:t xml:space="preserve">This Base Prospectus, </w:t>
      </w:r>
      <w:r w:rsidR="002E3E2F" w:rsidRPr="0085022A">
        <w:rPr>
          <w:rFonts w:cs="Times New Roman"/>
          <w:szCs w:val="20"/>
          <w:lang w:eastAsia="zh-CN" w:bidi="he-IL"/>
        </w:rPr>
        <w:t>s</w:t>
      </w:r>
      <w:r w:rsidRPr="0085022A">
        <w:rPr>
          <w:rFonts w:cs="Times New Roman"/>
          <w:szCs w:val="20"/>
          <w:lang w:eastAsia="zh-CN" w:bidi="he-IL"/>
        </w:rPr>
        <w:t xml:space="preserve">upplements and </w:t>
      </w:r>
      <w:r w:rsidRPr="0085022A">
        <w:rPr>
          <w:rFonts w:cs="Times New Roman"/>
          <w:szCs w:val="20"/>
        </w:rPr>
        <w:t xml:space="preserve">the Final Terms for Notes that are listed on the Official List </w:t>
      </w:r>
      <w:r w:rsidR="00214A9D" w:rsidRPr="0085022A">
        <w:rPr>
          <w:rFonts w:cs="Times New Roman"/>
          <w:szCs w:val="20"/>
        </w:rPr>
        <w:t xml:space="preserve">of the Luxembourg Stock Exchange </w:t>
      </w:r>
      <w:r w:rsidRPr="0085022A">
        <w:rPr>
          <w:rFonts w:cs="Times New Roman"/>
          <w:szCs w:val="20"/>
        </w:rPr>
        <w:t>and admitted to trading on the Luxembourg Stock Exchange</w:t>
      </w:r>
      <w:r w:rsidR="005440FD" w:rsidRPr="0085022A">
        <w:rPr>
          <w:rFonts w:cs="Times New Roman"/>
          <w:szCs w:val="20"/>
        </w:rPr>
        <w:t>'</w:t>
      </w:r>
      <w:r w:rsidRPr="0085022A">
        <w:rPr>
          <w:rFonts w:cs="Times New Roman"/>
          <w:szCs w:val="20"/>
        </w:rPr>
        <w:t xml:space="preserve">s regulated market </w:t>
      </w:r>
      <w:r w:rsidR="005440FD" w:rsidRPr="0085022A">
        <w:rPr>
          <w:rFonts w:cs="Times New Roman"/>
          <w:szCs w:val="20"/>
        </w:rPr>
        <w:t>"</w:t>
      </w:r>
      <w:r w:rsidR="00214A9D" w:rsidRPr="0085022A">
        <w:rPr>
          <w:rFonts w:cs="Times New Roman"/>
          <w:szCs w:val="20"/>
        </w:rPr>
        <w:t>Bourse de Luxembourg</w:t>
      </w:r>
      <w:r w:rsidR="005440FD" w:rsidRPr="0085022A">
        <w:rPr>
          <w:rFonts w:cs="Times New Roman"/>
          <w:szCs w:val="20"/>
        </w:rPr>
        <w:t>"</w:t>
      </w:r>
      <w:r w:rsidR="00214A9D" w:rsidRPr="0085022A">
        <w:rPr>
          <w:rFonts w:cs="Times New Roman"/>
          <w:szCs w:val="20"/>
        </w:rPr>
        <w:t xml:space="preserve"> </w:t>
      </w:r>
      <w:r w:rsidRPr="0085022A">
        <w:rPr>
          <w:rFonts w:cs="Times New Roman"/>
          <w:szCs w:val="20"/>
        </w:rPr>
        <w:t>will be published on the website of the Luxembourg Stock Exchange (</w:t>
      </w:r>
      <w:hyperlink r:id="rId50" w:history="1">
        <w:r w:rsidR="00556A33" w:rsidRPr="00CD34BA">
          <w:rPr>
            <w:rStyle w:val="Hyperlink"/>
            <w:rFonts w:cs="Times New Roman"/>
            <w:szCs w:val="20"/>
          </w:rPr>
          <w:t>www.luxse.com</w:t>
        </w:r>
      </w:hyperlink>
      <w:r w:rsidR="00556A33">
        <w:rPr>
          <w:rFonts w:cs="Times New Roman"/>
          <w:szCs w:val="20"/>
        </w:rPr>
        <w:t>)</w:t>
      </w:r>
      <w:r w:rsidR="00F37ABA" w:rsidRPr="00F37ABA">
        <w:t xml:space="preserve"> </w:t>
      </w:r>
      <w:r w:rsidR="00F37ABA" w:rsidRPr="00F37ABA">
        <w:rPr>
          <w:rFonts w:cs="Times New Roman"/>
          <w:szCs w:val="20"/>
        </w:rPr>
        <w:t>and on the website of the Issuer</w:t>
      </w:r>
      <w:r w:rsidR="00F37ABA">
        <w:rPr>
          <w:rFonts w:cs="Times New Roman"/>
          <w:szCs w:val="20"/>
        </w:rPr>
        <w:t xml:space="preserve"> </w:t>
      </w:r>
      <w:r w:rsidR="00F37ABA" w:rsidRPr="00F37ABA">
        <w:rPr>
          <w:rFonts w:cs="Times New Roman"/>
          <w:szCs w:val="20"/>
        </w:rPr>
        <w:t>(</w:t>
      </w:r>
      <w:hyperlink r:id="rId51" w:history="1">
        <w:r w:rsidR="00F37ABA" w:rsidRPr="00400FBB">
          <w:rPr>
            <w:rStyle w:val="Hyperlink"/>
            <w:rFonts w:cs="Times New Roman"/>
            <w:szCs w:val="20"/>
          </w:rPr>
          <w:t>https://www.finances.ad/emissions-de-deute-public</w:t>
        </w:r>
      </w:hyperlink>
      <w:r w:rsidR="00F37ABA">
        <w:rPr>
          <w:rFonts w:cs="Times New Roman"/>
          <w:szCs w:val="20"/>
        </w:rPr>
        <w:t>)</w:t>
      </w:r>
      <w:r w:rsidRPr="0085022A">
        <w:rPr>
          <w:rFonts w:cs="Times New Roman"/>
          <w:szCs w:val="20"/>
        </w:rPr>
        <w:t>.</w:t>
      </w:r>
    </w:p>
    <w:p w14:paraId="39CDB2DD" w14:textId="068F73F5" w:rsidR="00C743F7" w:rsidRPr="0085022A" w:rsidRDefault="00C743F7" w:rsidP="00ED628E">
      <w:pPr>
        <w:pStyle w:val="Title7"/>
        <w:ind w:left="680"/>
        <w:rPr>
          <w:rFonts w:cs="Times New Roman"/>
          <w:szCs w:val="20"/>
        </w:rPr>
      </w:pPr>
      <w:r w:rsidRPr="0085022A">
        <w:rPr>
          <w:rFonts w:eastAsia="Times New Roman" w:cs="Times New Roman"/>
          <w:i w:val="0"/>
          <w:szCs w:val="20"/>
        </w:rPr>
        <w:t xml:space="preserve">For the avoidance of doubt, </w:t>
      </w:r>
      <w:r w:rsidR="004A52D2" w:rsidRPr="004A52D2">
        <w:rPr>
          <w:rFonts w:eastAsia="Times New Roman" w:cs="Times New Roman"/>
          <w:i w:val="0"/>
          <w:szCs w:val="20"/>
        </w:rPr>
        <w:t xml:space="preserve">unless specifically incorporated by reference into this Base Prospectus, </w:t>
      </w:r>
      <w:r w:rsidRPr="0085022A">
        <w:rPr>
          <w:rFonts w:eastAsia="Times New Roman" w:cs="Times New Roman"/>
          <w:i w:val="0"/>
          <w:szCs w:val="20"/>
        </w:rPr>
        <w:t xml:space="preserve">URLs given in respect of website addresses in this Base Prospectus are inactive textual references only and it is not intended to incorporate the contents of any such websites into this Base Prospectus </w:t>
      </w:r>
      <w:r w:rsidRPr="0085022A">
        <w:rPr>
          <w:rFonts w:eastAsia="Times New Roman" w:cs="Times New Roman"/>
          <w:i w:val="0"/>
          <w:szCs w:val="20"/>
        </w:rPr>
        <w:lastRenderedPageBreak/>
        <w:t>nor should the contents of such websites be deemed to be incorporated into this Base Prospectus. None of the information contained in such websites has been scrutini</w:t>
      </w:r>
      <w:r w:rsidR="00957C39" w:rsidRPr="0085022A">
        <w:rPr>
          <w:rFonts w:eastAsia="Times New Roman" w:cs="Times New Roman"/>
          <w:i w:val="0"/>
          <w:szCs w:val="20"/>
        </w:rPr>
        <w:t>s</w:t>
      </w:r>
      <w:r w:rsidRPr="0085022A">
        <w:rPr>
          <w:rFonts w:eastAsia="Times New Roman" w:cs="Times New Roman"/>
          <w:i w:val="0"/>
          <w:szCs w:val="20"/>
        </w:rPr>
        <w:t>ed or approved by the CSSF</w:t>
      </w:r>
      <w:r w:rsidR="00DB76D6" w:rsidRPr="0085022A">
        <w:rPr>
          <w:rFonts w:cs="Times New Roman"/>
          <w:szCs w:val="20"/>
        </w:rPr>
        <w:t>.</w:t>
      </w:r>
    </w:p>
    <w:p w14:paraId="191AA5E6" w14:textId="77777777" w:rsidR="002F7977" w:rsidRPr="0085022A" w:rsidRDefault="00F87670" w:rsidP="00E03EE2">
      <w:pPr>
        <w:pStyle w:val="Title7"/>
        <w:keepNext w:val="0"/>
        <w:widowControl w:val="0"/>
        <w:spacing w:before="120" w:after="120" w:line="26" w:lineRule="atLeast"/>
        <w:outlineLvl w:val="0"/>
        <w:rPr>
          <w:rFonts w:cs="Times New Roman"/>
          <w:b/>
          <w:i w:val="0"/>
          <w:szCs w:val="20"/>
        </w:rPr>
      </w:pPr>
      <w:r w:rsidRPr="0085022A">
        <w:rPr>
          <w:rFonts w:cs="Times New Roman"/>
          <w:b/>
          <w:i w:val="0"/>
          <w:szCs w:val="20"/>
        </w:rPr>
        <w:t>Clearing of the Notes</w:t>
      </w:r>
    </w:p>
    <w:p w14:paraId="191AA5E7" w14:textId="63ED4FC2" w:rsidR="002F7977" w:rsidRPr="0085022A" w:rsidRDefault="00F87670" w:rsidP="00E03EE2">
      <w:pPr>
        <w:pStyle w:val="ocNum4th2"/>
        <w:widowControl w:val="0"/>
        <w:spacing w:before="120" w:after="120" w:line="26" w:lineRule="atLeast"/>
        <w:rPr>
          <w:szCs w:val="20"/>
        </w:rPr>
      </w:pPr>
      <w:bookmarkStart w:id="179" w:name="_Hlk66117244"/>
      <w:r w:rsidRPr="0085022A">
        <w:rPr>
          <w:szCs w:val="20"/>
        </w:rPr>
        <w:t xml:space="preserve">The Notes have been accepted for clearance through Euroclear </w:t>
      </w:r>
      <w:r w:rsidR="00B6171D" w:rsidRPr="0085022A">
        <w:rPr>
          <w:szCs w:val="20"/>
        </w:rPr>
        <w:t xml:space="preserve">Bank SA/NV, of 1 Boulevard du Roi Albert II, B-120 Brussels, Belgium </w:t>
      </w:r>
      <w:r w:rsidRPr="0085022A">
        <w:rPr>
          <w:szCs w:val="20"/>
        </w:rPr>
        <w:t xml:space="preserve">and Clearstream </w:t>
      </w:r>
      <w:r w:rsidR="00B6171D" w:rsidRPr="0085022A">
        <w:rPr>
          <w:szCs w:val="20"/>
        </w:rPr>
        <w:t xml:space="preserve">Banking S.A., of 42 Avenue J.F. Kennedy, L-1855, </w:t>
      </w:r>
      <w:r w:rsidRPr="0085022A">
        <w:rPr>
          <w:szCs w:val="20"/>
        </w:rPr>
        <w:t>Luxembourg.</w:t>
      </w:r>
      <w:r w:rsidR="004E3D1E" w:rsidRPr="0085022A">
        <w:rPr>
          <w:szCs w:val="20"/>
        </w:rPr>
        <w:t xml:space="preserve"> </w:t>
      </w:r>
      <w:r w:rsidRPr="0085022A">
        <w:rPr>
          <w:szCs w:val="20"/>
        </w:rPr>
        <w:t>The appropriate common code and the International Securities Identification Number (ISIN) in relation to the Notes of each Tranche will be specified in the relevant Final Terms.</w:t>
      </w:r>
      <w:r w:rsidR="004E3D1E" w:rsidRPr="0085022A">
        <w:rPr>
          <w:szCs w:val="20"/>
        </w:rPr>
        <w:t xml:space="preserve"> </w:t>
      </w:r>
      <w:r w:rsidRPr="0085022A">
        <w:rPr>
          <w:szCs w:val="20"/>
        </w:rPr>
        <w:t>The relevant Final Terms shall specify any other clearing system as shall have accepted the relevant Notes for clearance together with any further appropriate information.</w:t>
      </w:r>
    </w:p>
    <w:bookmarkEnd w:id="179"/>
    <w:p w14:paraId="191AA5E8" w14:textId="1B8185D5" w:rsidR="002F7977" w:rsidRPr="0085022A" w:rsidRDefault="00F87670" w:rsidP="00E03EE2">
      <w:pPr>
        <w:pStyle w:val="BodyText"/>
        <w:widowControl w:val="0"/>
        <w:spacing w:before="120" w:after="120" w:line="26" w:lineRule="atLeast"/>
        <w:rPr>
          <w:rFonts w:cs="Times New Roman"/>
          <w:szCs w:val="20"/>
        </w:rPr>
      </w:pPr>
      <w:r w:rsidRPr="0085022A">
        <w:rPr>
          <w:rFonts w:cs="Times New Roman"/>
          <w:b/>
          <w:szCs w:val="20"/>
        </w:rPr>
        <w:t>Notes Having a Maturity of Less than One Year</w:t>
      </w:r>
    </w:p>
    <w:p w14:paraId="191AA5EC" w14:textId="3D900C33" w:rsidR="002F7977" w:rsidRPr="0085022A" w:rsidRDefault="00F87670" w:rsidP="00E03EE2">
      <w:pPr>
        <w:pStyle w:val="ocNum4th2"/>
        <w:widowControl w:val="0"/>
        <w:spacing w:before="120" w:after="120" w:line="26" w:lineRule="atLeast"/>
        <w:rPr>
          <w:szCs w:val="20"/>
        </w:rPr>
      </w:pPr>
      <w:r w:rsidRPr="0085022A">
        <w:rPr>
          <w:szCs w:val="20"/>
        </w:rPr>
        <w:t>Where Notes have a maturity of less than one year and either (a) the issue proceeds are received by the Issuer in the United Kingdom or (b) the activity of issuing the Notes is carried on from an establishment maintained by the Issuer in the United Kingdom, such Notes must:</w:t>
      </w:r>
      <w:r w:rsidR="004E3D1E" w:rsidRPr="0085022A">
        <w:rPr>
          <w:szCs w:val="20"/>
        </w:rPr>
        <w:t xml:space="preserve"> </w:t>
      </w:r>
      <w:r w:rsidRPr="0085022A">
        <w:rPr>
          <w:szCs w:val="20"/>
        </w:rPr>
        <w:t>(i) have a minimum redemption value of £100,000 (or its equivalent in other currencies) and be issued only to persons whose ordinary activities involve them in acquiring, holding, managing or disposing of investments (as principal or agent) for the purposes of their businesses or who it is reasonable to expect will acquire, hold, manage or dispose of investments (as principal or agent) for the purposes of their businesses; or (ii) be issued in other circumstances which do not constitute a contravention of section 19 of the FSMA by the Issuer.</w:t>
      </w:r>
      <w:r w:rsidRPr="0085022A">
        <w:rPr>
          <w:szCs w:val="20"/>
        </w:rPr>
        <w:tab/>
      </w:r>
    </w:p>
    <w:p w14:paraId="191AA5EF" w14:textId="77777777" w:rsidR="002F7977" w:rsidRPr="0085022A" w:rsidRDefault="00F87670" w:rsidP="00E03EE2">
      <w:pPr>
        <w:pStyle w:val="Title7"/>
        <w:keepNext w:val="0"/>
        <w:widowControl w:val="0"/>
        <w:spacing w:before="120" w:after="120" w:line="26" w:lineRule="atLeast"/>
        <w:outlineLvl w:val="0"/>
        <w:rPr>
          <w:rFonts w:cs="Times New Roman"/>
          <w:b/>
          <w:i w:val="0"/>
          <w:szCs w:val="20"/>
        </w:rPr>
      </w:pPr>
      <w:r w:rsidRPr="0085022A">
        <w:rPr>
          <w:rFonts w:cs="Times New Roman"/>
          <w:b/>
          <w:i w:val="0"/>
          <w:szCs w:val="20"/>
        </w:rPr>
        <w:t>Issue Price and Yield</w:t>
      </w:r>
    </w:p>
    <w:p w14:paraId="191AA5F0" w14:textId="563CDC6C" w:rsidR="002F7977" w:rsidRPr="0085022A" w:rsidRDefault="00F87670" w:rsidP="00E03EE2">
      <w:pPr>
        <w:pStyle w:val="ocNum4th2"/>
        <w:widowControl w:val="0"/>
        <w:spacing w:before="120" w:after="120" w:line="26" w:lineRule="atLeast"/>
        <w:rPr>
          <w:szCs w:val="20"/>
        </w:rPr>
      </w:pPr>
      <w:bookmarkStart w:id="180" w:name="_Hlk66117254"/>
      <w:r w:rsidRPr="0085022A">
        <w:rPr>
          <w:szCs w:val="20"/>
        </w:rPr>
        <w:t>Notes may be issued at any price. The issue price of each Tranche of Notes to be issued under the Programme will be determined by the Issuer and the relevant Dealer(s) at the time of issue in accordance with prevailing market conditions and the issue price of the relevant Notes or the method of determining the price and the process for its disclosure will be set out in the applicable Final Terms. In the case of different Tranches of a Series of Notes, the issue price may include accrued interest in respect of the period from the interest commencement date of the relevant Tranche (which may be the issue date of the first Tranche of the Series or, if interest payment dates have already passed, the most recent interest payment date in respect of the Series) to the issue date of the relevant Tranche.</w:t>
      </w:r>
    </w:p>
    <w:p w14:paraId="2E1B713F" w14:textId="2012276B" w:rsidR="00E57F8D" w:rsidRDefault="00F87670" w:rsidP="00E57F8D">
      <w:pPr>
        <w:pStyle w:val="BodyText1"/>
        <w:widowControl w:val="0"/>
        <w:spacing w:before="120" w:after="120" w:line="26" w:lineRule="atLeast"/>
        <w:rPr>
          <w:rFonts w:cs="Times New Roman"/>
          <w:szCs w:val="20"/>
        </w:rPr>
      </w:pPr>
      <w:r w:rsidRPr="0085022A">
        <w:rPr>
          <w:rFonts w:cs="Times New Roman"/>
          <w:szCs w:val="20"/>
        </w:rPr>
        <w:t>The yield of each Tranche of Notes set out in the applicable Final Terms will be calculated as of the relevant issue date on an annual or semi-annual basis using the relevant issue price.</w:t>
      </w:r>
      <w:r w:rsidR="004E3D1E" w:rsidRPr="0085022A">
        <w:rPr>
          <w:rFonts w:cs="Times New Roman"/>
          <w:szCs w:val="20"/>
        </w:rPr>
        <w:t xml:space="preserve"> </w:t>
      </w:r>
      <w:r w:rsidRPr="0085022A">
        <w:rPr>
          <w:rFonts w:cs="Times New Roman"/>
          <w:szCs w:val="20"/>
        </w:rPr>
        <w:t>It is not an indication of future yield.</w:t>
      </w:r>
    </w:p>
    <w:p w14:paraId="75D83C3A" w14:textId="38B711AC" w:rsidR="00BC0079" w:rsidRPr="00BC0079" w:rsidRDefault="00BC0079" w:rsidP="00BC0079">
      <w:pPr>
        <w:pStyle w:val="BodyText1"/>
        <w:widowControl w:val="0"/>
        <w:spacing w:before="120" w:after="120" w:line="26" w:lineRule="atLeast"/>
        <w:ind w:left="0"/>
        <w:rPr>
          <w:rFonts w:cs="Times New Roman"/>
          <w:b/>
          <w:bCs/>
          <w:szCs w:val="20"/>
        </w:rPr>
      </w:pPr>
      <w:r w:rsidRPr="00BC0079">
        <w:rPr>
          <w:rFonts w:cs="Times New Roman"/>
          <w:b/>
          <w:bCs/>
          <w:szCs w:val="20"/>
        </w:rPr>
        <w:t>Conflicts of Interest</w:t>
      </w:r>
    </w:p>
    <w:bookmarkEnd w:id="180"/>
    <w:p w14:paraId="6AC1FD52" w14:textId="0ACE3ABE" w:rsidR="002967A4" w:rsidRPr="00BC0079" w:rsidRDefault="00E57F8D" w:rsidP="00BC0079">
      <w:pPr>
        <w:pStyle w:val="ocNum4th2"/>
        <w:rPr>
          <w:b/>
          <w:bCs/>
          <w:szCs w:val="20"/>
        </w:rPr>
      </w:pPr>
      <w:r w:rsidRPr="00BC0079">
        <w:rPr>
          <w:szCs w:val="20"/>
        </w:rPr>
        <w:t>Certain of the Dealers and their affiliates have engaged, and may in the future engage, in investment</w:t>
      </w:r>
      <w:r w:rsidR="002967A4" w:rsidRPr="00BC0079">
        <w:rPr>
          <w:szCs w:val="20"/>
        </w:rPr>
        <w:t xml:space="preserve"> </w:t>
      </w:r>
      <w:r w:rsidRPr="00BC0079">
        <w:rPr>
          <w:szCs w:val="20"/>
        </w:rPr>
        <w:t>banking and/or commercial banking transactions with, and may perform services for the Issuer and</w:t>
      </w:r>
      <w:r w:rsidR="002967A4" w:rsidRPr="00BC0079">
        <w:rPr>
          <w:szCs w:val="20"/>
        </w:rPr>
        <w:t xml:space="preserve"> </w:t>
      </w:r>
      <w:r w:rsidRPr="00BC0079">
        <w:rPr>
          <w:szCs w:val="20"/>
        </w:rPr>
        <w:t>its affiliates in the ordinary course of business. Certain of the Dealers and their affiliates may have</w:t>
      </w:r>
      <w:r w:rsidR="002967A4" w:rsidRPr="00BC0079">
        <w:rPr>
          <w:szCs w:val="20"/>
        </w:rPr>
        <w:t xml:space="preserve"> </w:t>
      </w:r>
      <w:r w:rsidRPr="00BC0079">
        <w:rPr>
          <w:szCs w:val="20"/>
        </w:rPr>
        <w:t>positions, deal or make markets in the Notes issued under the Programme, related derivatives and</w:t>
      </w:r>
      <w:r w:rsidR="002967A4" w:rsidRPr="00BC0079">
        <w:rPr>
          <w:szCs w:val="20"/>
        </w:rPr>
        <w:t xml:space="preserve"> </w:t>
      </w:r>
      <w:r w:rsidRPr="00BC0079">
        <w:rPr>
          <w:szCs w:val="20"/>
        </w:rPr>
        <w:t>reference obligations, including (but not limited to) entering into hedging strategies on behalf of</w:t>
      </w:r>
      <w:r w:rsidR="002967A4" w:rsidRPr="00BC0079">
        <w:rPr>
          <w:szCs w:val="20"/>
        </w:rPr>
        <w:t xml:space="preserve"> </w:t>
      </w:r>
      <w:r w:rsidRPr="00BC0079">
        <w:rPr>
          <w:szCs w:val="20"/>
        </w:rPr>
        <w:t>the Issuer and its affiliates, investor clients, or as principal in order to manage their exposure, their</w:t>
      </w:r>
      <w:r w:rsidR="002967A4" w:rsidRPr="00BC0079">
        <w:rPr>
          <w:szCs w:val="20"/>
        </w:rPr>
        <w:t xml:space="preserve"> </w:t>
      </w:r>
      <w:r w:rsidRPr="00BC0079">
        <w:rPr>
          <w:szCs w:val="20"/>
        </w:rPr>
        <w:t>general market risk, or other trading activities.</w:t>
      </w:r>
      <w:r w:rsidR="002967A4" w:rsidRPr="00BC0079">
        <w:rPr>
          <w:szCs w:val="20"/>
        </w:rPr>
        <w:t xml:space="preserve"> </w:t>
      </w:r>
    </w:p>
    <w:p w14:paraId="783F5C63" w14:textId="77777777" w:rsidR="00BC0079" w:rsidRPr="00BC0079" w:rsidRDefault="00E57F8D" w:rsidP="00BC0079">
      <w:pPr>
        <w:pStyle w:val="ocNum4th2"/>
        <w:rPr>
          <w:b/>
          <w:bCs/>
          <w:szCs w:val="20"/>
        </w:rPr>
      </w:pPr>
      <w:r w:rsidRPr="002967A4">
        <w:rPr>
          <w:szCs w:val="20"/>
        </w:rPr>
        <w:t>In addition, in the ordinary course of their business activities, the Dealers and their affiliates may</w:t>
      </w:r>
      <w:r w:rsidR="002967A4" w:rsidRPr="002967A4">
        <w:rPr>
          <w:szCs w:val="20"/>
        </w:rPr>
        <w:t xml:space="preserve"> </w:t>
      </w:r>
      <w:r w:rsidRPr="002967A4">
        <w:rPr>
          <w:szCs w:val="20"/>
        </w:rPr>
        <w:t>make or hold a broad array of investments and actively trade debt and equity securities (or related</w:t>
      </w:r>
      <w:r w:rsidR="002967A4" w:rsidRPr="002967A4">
        <w:rPr>
          <w:szCs w:val="20"/>
        </w:rPr>
        <w:t xml:space="preserve"> </w:t>
      </w:r>
      <w:r w:rsidRPr="002967A4">
        <w:rPr>
          <w:szCs w:val="20"/>
        </w:rPr>
        <w:t>derivative securities) and financial instruments (including bank loans) for their own account and for</w:t>
      </w:r>
      <w:r w:rsidR="002967A4" w:rsidRPr="002967A4">
        <w:rPr>
          <w:szCs w:val="20"/>
        </w:rPr>
        <w:t xml:space="preserve"> </w:t>
      </w:r>
      <w:r w:rsidRPr="002967A4">
        <w:rPr>
          <w:szCs w:val="20"/>
        </w:rPr>
        <w:t>the accounts of their customers. Such investments and securities activities may involve securities</w:t>
      </w:r>
      <w:r w:rsidR="002967A4" w:rsidRPr="002967A4">
        <w:rPr>
          <w:szCs w:val="20"/>
        </w:rPr>
        <w:t xml:space="preserve"> </w:t>
      </w:r>
      <w:r w:rsidRPr="002967A4">
        <w:rPr>
          <w:szCs w:val="20"/>
        </w:rPr>
        <w:t>and/or instruments of the Issuer and its affiliates. Certain of the Dealers of their affiliates that hav</w:t>
      </w:r>
      <w:r w:rsidR="002967A4" w:rsidRPr="002967A4">
        <w:rPr>
          <w:szCs w:val="20"/>
        </w:rPr>
        <w:t xml:space="preserve">e </w:t>
      </w:r>
      <w:r w:rsidRPr="002967A4">
        <w:rPr>
          <w:szCs w:val="20"/>
        </w:rPr>
        <w:t>a lending relationship with the Issuer routinely hedge their credit exposure to the Issuer and its</w:t>
      </w:r>
      <w:r w:rsidR="002967A4" w:rsidRPr="002967A4">
        <w:rPr>
          <w:szCs w:val="20"/>
        </w:rPr>
        <w:t xml:space="preserve"> </w:t>
      </w:r>
      <w:r w:rsidRPr="002967A4">
        <w:rPr>
          <w:szCs w:val="20"/>
        </w:rPr>
        <w:t>affiliates consistent with their customary risk management policies. Typically, such Dealers and their</w:t>
      </w:r>
      <w:r w:rsidR="002967A4" w:rsidRPr="002967A4">
        <w:rPr>
          <w:szCs w:val="20"/>
        </w:rPr>
        <w:t xml:space="preserve"> </w:t>
      </w:r>
      <w:r w:rsidRPr="002967A4">
        <w:rPr>
          <w:szCs w:val="20"/>
        </w:rPr>
        <w:t>affiliates would hedge such exposure by entering into transactions which consist of either the</w:t>
      </w:r>
      <w:r w:rsidR="002967A4" w:rsidRPr="002967A4">
        <w:rPr>
          <w:szCs w:val="20"/>
        </w:rPr>
        <w:t xml:space="preserve"> </w:t>
      </w:r>
      <w:r w:rsidRPr="002967A4">
        <w:rPr>
          <w:szCs w:val="20"/>
        </w:rPr>
        <w:t>purchase of credit default swaps or the creation of short positions in securities, including potentially</w:t>
      </w:r>
      <w:r w:rsidR="002967A4" w:rsidRPr="002967A4">
        <w:rPr>
          <w:szCs w:val="20"/>
        </w:rPr>
        <w:t xml:space="preserve"> </w:t>
      </w:r>
      <w:r w:rsidRPr="002967A4">
        <w:rPr>
          <w:szCs w:val="20"/>
        </w:rPr>
        <w:t>the Notes issued under the Programme. Any such positions could adversely affect future trading</w:t>
      </w:r>
      <w:r w:rsidR="002967A4" w:rsidRPr="002967A4">
        <w:rPr>
          <w:szCs w:val="20"/>
        </w:rPr>
        <w:t xml:space="preserve"> </w:t>
      </w:r>
      <w:r w:rsidRPr="002967A4">
        <w:rPr>
          <w:szCs w:val="20"/>
        </w:rPr>
        <w:t>prices of Notes issued under the Programme. The Dealers and their affiliates may also make</w:t>
      </w:r>
      <w:r w:rsidR="002967A4" w:rsidRPr="002967A4">
        <w:rPr>
          <w:szCs w:val="20"/>
        </w:rPr>
        <w:t xml:space="preserve"> </w:t>
      </w:r>
      <w:r w:rsidRPr="002967A4">
        <w:rPr>
          <w:szCs w:val="20"/>
        </w:rPr>
        <w:t>investment recommendations and/or publish or express independent research views in respect of</w:t>
      </w:r>
      <w:r w:rsidR="002967A4" w:rsidRPr="002967A4">
        <w:t xml:space="preserve"> </w:t>
      </w:r>
      <w:r w:rsidR="002967A4" w:rsidRPr="002967A4">
        <w:rPr>
          <w:szCs w:val="20"/>
        </w:rPr>
        <w:t>such securities or financial instruments and may hold, or recommend to clients that they acquire, long and/or short positions in such securities and instruments.</w:t>
      </w:r>
      <w:r w:rsidR="00BC0079" w:rsidRPr="00BC0079">
        <w:rPr>
          <w:b/>
          <w:bCs/>
        </w:rPr>
        <w:t xml:space="preserve"> </w:t>
      </w:r>
    </w:p>
    <w:p w14:paraId="62A3AD32" w14:textId="77777777" w:rsidR="00BC0079" w:rsidRDefault="00BC0079" w:rsidP="00BC0079">
      <w:pPr>
        <w:pStyle w:val="ocNum4th2"/>
        <w:numPr>
          <w:ilvl w:val="0"/>
          <w:numId w:val="0"/>
        </w:numPr>
        <w:rPr>
          <w:b/>
          <w:bCs/>
          <w:szCs w:val="20"/>
        </w:rPr>
      </w:pPr>
      <w:r w:rsidRPr="002967A4">
        <w:rPr>
          <w:b/>
          <w:bCs/>
        </w:rPr>
        <w:lastRenderedPageBreak/>
        <w:t xml:space="preserve">Legal Entity Identifier (LEI) </w:t>
      </w:r>
    </w:p>
    <w:p w14:paraId="15901E66" w14:textId="77777777" w:rsidR="00BC0079" w:rsidRDefault="00F87670" w:rsidP="00BC0079">
      <w:pPr>
        <w:pStyle w:val="ocNum4th2"/>
        <w:rPr>
          <w:b/>
          <w:bCs/>
          <w:szCs w:val="20"/>
        </w:rPr>
      </w:pPr>
      <w:r w:rsidRPr="0085022A">
        <w:t>The Legal Entity Identifier (LEI) of the Issuer is</w:t>
      </w:r>
      <w:r w:rsidR="00F1186B" w:rsidRPr="0085022A">
        <w:t xml:space="preserve"> </w:t>
      </w:r>
      <w:r w:rsidR="00BC0503" w:rsidRPr="0085022A">
        <w:t>549300ZPD490G9UI0A49</w:t>
      </w:r>
      <w:r w:rsidRPr="0085022A">
        <w:t>.</w:t>
      </w:r>
    </w:p>
    <w:p w14:paraId="47849AE7" w14:textId="77777777" w:rsidR="00BC0079" w:rsidRDefault="00F87670" w:rsidP="00BC0079">
      <w:pPr>
        <w:pStyle w:val="ocNum4th2"/>
        <w:numPr>
          <w:ilvl w:val="0"/>
          <w:numId w:val="0"/>
        </w:numPr>
        <w:rPr>
          <w:b/>
          <w:bCs/>
          <w:szCs w:val="20"/>
        </w:rPr>
      </w:pPr>
      <w:r w:rsidRPr="00BC0079">
        <w:rPr>
          <w:b/>
          <w:szCs w:val="20"/>
        </w:rPr>
        <w:t>Issuer website</w:t>
      </w:r>
      <w:r w:rsidR="00BC0079" w:rsidRPr="00BC0079">
        <w:rPr>
          <w:b/>
          <w:bCs/>
          <w:szCs w:val="20"/>
        </w:rPr>
        <w:t xml:space="preserve"> </w:t>
      </w:r>
    </w:p>
    <w:p w14:paraId="245DE0AE" w14:textId="77777777" w:rsidR="00BC0079" w:rsidRDefault="00F87670" w:rsidP="00BC0079">
      <w:pPr>
        <w:pStyle w:val="ocNum4th2"/>
        <w:rPr>
          <w:b/>
          <w:bCs/>
          <w:szCs w:val="20"/>
        </w:rPr>
      </w:pPr>
      <w:r w:rsidRPr="00BC0079">
        <w:rPr>
          <w:szCs w:val="20"/>
        </w:rPr>
        <w:t>The Issuer</w:t>
      </w:r>
      <w:r w:rsidR="005440FD" w:rsidRPr="00BC0079">
        <w:rPr>
          <w:szCs w:val="20"/>
        </w:rPr>
        <w:t>'</w:t>
      </w:r>
      <w:r w:rsidRPr="00BC0079">
        <w:rPr>
          <w:szCs w:val="20"/>
        </w:rPr>
        <w:t xml:space="preserve">s website is </w:t>
      </w:r>
      <w:r w:rsidR="00D8234D" w:rsidRPr="00BC0079">
        <w:rPr>
          <w:szCs w:val="20"/>
        </w:rPr>
        <w:t>https://www.finances.ad/emissions-de-deute-public</w:t>
      </w:r>
      <w:r w:rsidRPr="00BC0079">
        <w:rPr>
          <w:szCs w:val="20"/>
        </w:rPr>
        <w:t>.</w:t>
      </w:r>
      <w:r w:rsidR="004E3D1E" w:rsidRPr="00BC0079">
        <w:rPr>
          <w:szCs w:val="20"/>
        </w:rPr>
        <w:t xml:space="preserve"> </w:t>
      </w:r>
      <w:r w:rsidR="00B6171D" w:rsidRPr="00BC0079">
        <w:rPr>
          <w:szCs w:val="20"/>
        </w:rPr>
        <w:t>I</w:t>
      </w:r>
      <w:r w:rsidRPr="00BC0079">
        <w:rPr>
          <w:szCs w:val="20"/>
        </w:rPr>
        <w:t xml:space="preserve">nformation contained on the website does not form part of this </w:t>
      </w:r>
      <w:r w:rsidR="00CF3AF1" w:rsidRPr="00BC0079">
        <w:rPr>
          <w:szCs w:val="20"/>
        </w:rPr>
        <w:t>Base P</w:t>
      </w:r>
      <w:r w:rsidRPr="00BC0079">
        <w:rPr>
          <w:szCs w:val="20"/>
        </w:rPr>
        <w:t>rospectus</w:t>
      </w:r>
      <w:r w:rsidR="002967A4" w:rsidRPr="00BC0079">
        <w:rPr>
          <w:szCs w:val="20"/>
        </w:rPr>
        <w:t xml:space="preserve">. </w:t>
      </w:r>
    </w:p>
    <w:p w14:paraId="1DF67C4C" w14:textId="2240A099" w:rsidR="00BC0079" w:rsidRPr="00BC0079" w:rsidRDefault="00F87670" w:rsidP="00BC0079">
      <w:pPr>
        <w:pStyle w:val="ocNum4th2"/>
        <w:numPr>
          <w:ilvl w:val="0"/>
          <w:numId w:val="0"/>
        </w:numPr>
        <w:rPr>
          <w:b/>
          <w:bCs/>
          <w:szCs w:val="20"/>
        </w:rPr>
      </w:pPr>
      <w:r w:rsidRPr="00BC0079">
        <w:rPr>
          <w:b/>
          <w:szCs w:val="20"/>
        </w:rPr>
        <w:t xml:space="preserve">Validity of </w:t>
      </w:r>
      <w:r w:rsidR="00CF3AF1" w:rsidRPr="00BC0079">
        <w:rPr>
          <w:b/>
          <w:szCs w:val="20"/>
        </w:rPr>
        <w:t>Base P</w:t>
      </w:r>
      <w:r w:rsidRPr="00BC0079">
        <w:rPr>
          <w:b/>
          <w:szCs w:val="20"/>
        </w:rPr>
        <w:t xml:space="preserve">rospectus and </w:t>
      </w:r>
      <w:r w:rsidR="00CF3AF1" w:rsidRPr="00BC0079">
        <w:rPr>
          <w:b/>
          <w:szCs w:val="20"/>
        </w:rPr>
        <w:t>S</w:t>
      </w:r>
      <w:r w:rsidRPr="00BC0079">
        <w:rPr>
          <w:b/>
          <w:szCs w:val="20"/>
        </w:rPr>
        <w:t>upplements</w:t>
      </w:r>
      <w:r w:rsidR="002967A4" w:rsidRPr="00BC0079">
        <w:rPr>
          <w:b/>
          <w:bCs/>
          <w:szCs w:val="20"/>
        </w:rPr>
        <w:t xml:space="preserve"> </w:t>
      </w:r>
    </w:p>
    <w:p w14:paraId="2CCBD744" w14:textId="7A8A128C" w:rsidR="00D444F8" w:rsidRPr="00BC0079" w:rsidRDefault="00F87670" w:rsidP="00BC0079">
      <w:pPr>
        <w:pStyle w:val="ocNum4th2"/>
        <w:rPr>
          <w:b/>
          <w:bCs/>
          <w:szCs w:val="20"/>
        </w:rPr>
      </w:pPr>
      <w:r w:rsidRPr="00BC0079">
        <w:rPr>
          <w:szCs w:val="20"/>
        </w:rPr>
        <w:t xml:space="preserve">For the avoidance of doubt, the Issuer shall have no obligation to supplement this </w:t>
      </w:r>
      <w:r w:rsidR="00396C60" w:rsidRPr="00BC0079">
        <w:rPr>
          <w:szCs w:val="20"/>
        </w:rPr>
        <w:t>B</w:t>
      </w:r>
      <w:r w:rsidRPr="00BC0079">
        <w:rPr>
          <w:szCs w:val="20"/>
        </w:rPr>
        <w:t xml:space="preserve">ase </w:t>
      </w:r>
      <w:r w:rsidR="00396C60" w:rsidRPr="00BC0079">
        <w:rPr>
          <w:szCs w:val="20"/>
        </w:rPr>
        <w:t>P</w:t>
      </w:r>
      <w:r w:rsidRPr="00BC0079">
        <w:rPr>
          <w:szCs w:val="20"/>
        </w:rPr>
        <w:t>rospectus after the end of its 12-month validity period.</w:t>
      </w:r>
    </w:p>
    <w:p w14:paraId="5AFE9AEF" w14:textId="77777777" w:rsidR="00906148" w:rsidRDefault="00906148" w:rsidP="00906148">
      <w:pPr>
        <w:pStyle w:val="BodyText1"/>
        <w:rPr>
          <w:lang w:eastAsia="zh-CN" w:bidi="he-IL"/>
        </w:rPr>
      </w:pPr>
    </w:p>
    <w:p w14:paraId="7FAA0683" w14:textId="77777777" w:rsidR="00D444F8" w:rsidRPr="0085022A" w:rsidRDefault="00D444F8" w:rsidP="00E03EE2">
      <w:pPr>
        <w:spacing w:before="120" w:after="120" w:line="26" w:lineRule="atLeast"/>
        <w:rPr>
          <w:szCs w:val="20"/>
        </w:rPr>
      </w:pPr>
      <w:r w:rsidRPr="0085022A">
        <w:rPr>
          <w:szCs w:val="20"/>
        </w:rPr>
        <w:br w:type="page"/>
      </w:r>
    </w:p>
    <w:tbl>
      <w:tblPr>
        <w:tblStyle w:val="LightGrid1"/>
        <w:tblW w:w="5003" w:type="pct"/>
        <w:tblLook w:val="0000" w:firstRow="0" w:lastRow="0" w:firstColumn="0" w:lastColumn="0" w:noHBand="0" w:noVBand="0"/>
      </w:tblPr>
      <w:tblGrid>
        <w:gridCol w:w="4254"/>
        <w:gridCol w:w="4255"/>
      </w:tblGrid>
      <w:tr w:rsidR="005B1A64" w:rsidRPr="0085022A" w14:paraId="191AA626" w14:textId="77777777" w:rsidTr="008C45A8">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auto"/>
          </w:tcPr>
          <w:p w14:paraId="191AA624" w14:textId="3EB34018" w:rsidR="005B1A64" w:rsidRPr="0085022A" w:rsidRDefault="005B1A64" w:rsidP="00E03EE2">
            <w:pPr>
              <w:pStyle w:val="BodyText"/>
              <w:widowControl w:val="0"/>
              <w:spacing w:before="120" w:after="120" w:line="26" w:lineRule="atLeast"/>
              <w:jc w:val="center"/>
              <w:rPr>
                <w:rFonts w:cs="Times New Roman"/>
                <w:szCs w:val="20"/>
              </w:rPr>
            </w:pPr>
            <w:r w:rsidRPr="0085022A">
              <w:rPr>
                <w:rFonts w:cs="Times New Roman"/>
                <w:b/>
                <w:szCs w:val="20"/>
              </w:rPr>
              <w:lastRenderedPageBreak/>
              <w:t>THE ISSUER</w:t>
            </w:r>
          </w:p>
        </w:tc>
      </w:tr>
      <w:tr w:rsidR="005B1A64" w:rsidRPr="009D4184" w14:paraId="191AA629" w14:textId="77777777" w:rsidTr="009C47C3">
        <w:trPr>
          <w:cnfStyle w:val="000000010000" w:firstRow="0" w:lastRow="0" w:firstColumn="0" w:lastColumn="0" w:oddVBand="0" w:evenVBand="0" w:oddHBand="0" w:evenHBand="1" w:firstRowFirstColumn="0" w:firstRowLastColumn="0" w:lastRowFirstColumn="0" w:lastRowLastColumn="0"/>
          <w:trHeight w:val="1382"/>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auto"/>
          </w:tcPr>
          <w:p w14:paraId="54C7610E" w14:textId="22680B65" w:rsidR="005B1A64" w:rsidRPr="009C47C3" w:rsidRDefault="005B1A64" w:rsidP="00E03EE2">
            <w:pPr>
              <w:pStyle w:val="BodyText"/>
              <w:widowControl w:val="0"/>
              <w:spacing w:before="120" w:after="120" w:line="26" w:lineRule="atLeast"/>
              <w:jc w:val="center"/>
              <w:rPr>
                <w:rFonts w:cs="Times New Roman"/>
                <w:b/>
                <w:bCs/>
                <w:szCs w:val="20"/>
                <w:lang w:val="fr-FR"/>
              </w:rPr>
            </w:pPr>
            <w:r w:rsidRPr="009C47C3">
              <w:rPr>
                <w:rFonts w:cs="Times New Roman"/>
                <w:b/>
                <w:bCs/>
                <w:szCs w:val="20"/>
                <w:lang w:val="fr-FR"/>
              </w:rPr>
              <w:t>Principat d</w:t>
            </w:r>
            <w:r w:rsidR="005440FD" w:rsidRPr="009C47C3">
              <w:rPr>
                <w:rFonts w:cs="Times New Roman"/>
                <w:b/>
                <w:bCs/>
                <w:szCs w:val="20"/>
                <w:lang w:val="fr-FR"/>
              </w:rPr>
              <w:t>'</w:t>
            </w:r>
            <w:r w:rsidRPr="009C47C3">
              <w:rPr>
                <w:rFonts w:cs="Times New Roman"/>
                <w:b/>
                <w:bCs/>
                <w:szCs w:val="20"/>
                <w:lang w:val="fr-FR"/>
              </w:rPr>
              <w:t>Andorra</w:t>
            </w:r>
          </w:p>
          <w:p w14:paraId="741FF853" w14:textId="77777777" w:rsidR="005B1A64" w:rsidRPr="009C47C3" w:rsidRDefault="005B1A64" w:rsidP="00E03EE2">
            <w:pPr>
              <w:pStyle w:val="BodyText"/>
              <w:widowControl w:val="0"/>
              <w:spacing w:before="120" w:after="120" w:line="26" w:lineRule="atLeast"/>
              <w:jc w:val="center"/>
              <w:rPr>
                <w:rFonts w:cs="Times New Roman"/>
                <w:szCs w:val="20"/>
                <w:lang w:val="fr-FR"/>
              </w:rPr>
            </w:pPr>
            <w:bookmarkStart w:id="181" w:name="_Hlk66125653"/>
            <w:r w:rsidRPr="009C47C3">
              <w:rPr>
                <w:rFonts w:cs="Times New Roman"/>
                <w:szCs w:val="20"/>
                <w:lang w:val="fr-FR"/>
              </w:rPr>
              <w:t>Carrer Prat de la Creu, 62-64</w:t>
            </w:r>
          </w:p>
          <w:p w14:paraId="09866C8F" w14:textId="77777777" w:rsidR="005B1A64" w:rsidRPr="0004362C" w:rsidRDefault="005B1A64" w:rsidP="00E03EE2">
            <w:pPr>
              <w:pStyle w:val="BodyText"/>
              <w:widowControl w:val="0"/>
              <w:spacing w:before="120" w:after="120" w:line="26" w:lineRule="atLeast"/>
              <w:jc w:val="center"/>
              <w:rPr>
                <w:rFonts w:cs="Times New Roman"/>
                <w:szCs w:val="20"/>
                <w:lang w:val="es-ES"/>
              </w:rPr>
            </w:pPr>
            <w:r w:rsidRPr="0004362C">
              <w:rPr>
                <w:rFonts w:cs="Times New Roman"/>
                <w:szCs w:val="20"/>
                <w:lang w:val="es-ES"/>
              </w:rPr>
              <w:t>AD500 Andorra la Vella</w:t>
            </w:r>
          </w:p>
          <w:p w14:paraId="191AA627" w14:textId="21617D2A" w:rsidR="005B1A64" w:rsidRPr="0004362C" w:rsidRDefault="005B1A64" w:rsidP="00E03EE2">
            <w:pPr>
              <w:pStyle w:val="BodyText"/>
              <w:widowControl w:val="0"/>
              <w:spacing w:before="120" w:after="120" w:line="26" w:lineRule="atLeast"/>
              <w:jc w:val="center"/>
              <w:rPr>
                <w:rFonts w:cs="Times New Roman"/>
                <w:szCs w:val="20"/>
                <w:lang w:val="es-ES"/>
              </w:rPr>
            </w:pPr>
            <w:r w:rsidRPr="0004362C">
              <w:rPr>
                <w:rFonts w:cs="Times New Roman"/>
                <w:szCs w:val="20"/>
                <w:lang w:val="es-ES"/>
              </w:rPr>
              <w:t>Principat d</w:t>
            </w:r>
            <w:r w:rsidR="005440FD" w:rsidRPr="0004362C">
              <w:rPr>
                <w:rFonts w:cs="Times New Roman"/>
                <w:szCs w:val="20"/>
                <w:lang w:val="es-ES"/>
              </w:rPr>
              <w:t>'</w:t>
            </w:r>
            <w:r w:rsidRPr="0004362C">
              <w:rPr>
                <w:rFonts w:cs="Times New Roman"/>
                <w:szCs w:val="20"/>
                <w:lang w:val="es-ES"/>
              </w:rPr>
              <w:t>Andorra</w:t>
            </w:r>
            <w:bookmarkEnd w:id="181"/>
          </w:p>
        </w:tc>
      </w:tr>
      <w:tr w:rsidR="005B1A64" w:rsidRPr="009C47C3" w14:paraId="191AA633" w14:textId="77777777" w:rsidTr="009C47C3">
        <w:trPr>
          <w:cnfStyle w:val="000000100000" w:firstRow="0" w:lastRow="0" w:firstColumn="0" w:lastColumn="0" w:oddVBand="0" w:evenVBand="0" w:oddHBand="1" w:evenHBand="0" w:firstRowFirstColumn="0" w:firstRowLastColumn="0" w:lastRowFirstColumn="0" w:lastRowLastColumn="0"/>
          <w:trHeight w:val="566"/>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auto"/>
          </w:tcPr>
          <w:p w14:paraId="425CB95B" w14:textId="77777777" w:rsidR="005B1A64" w:rsidRDefault="005B1A64" w:rsidP="00E03EE2">
            <w:pPr>
              <w:pStyle w:val="BodyText"/>
              <w:widowControl w:val="0"/>
              <w:spacing w:before="120" w:after="120" w:line="26" w:lineRule="atLeast"/>
              <w:jc w:val="center"/>
              <w:rPr>
                <w:rFonts w:cs="Times New Roman"/>
                <w:b/>
                <w:szCs w:val="20"/>
              </w:rPr>
            </w:pPr>
            <w:r w:rsidRPr="0085022A">
              <w:rPr>
                <w:rFonts w:cs="Times New Roman"/>
                <w:b/>
                <w:szCs w:val="20"/>
              </w:rPr>
              <w:t>ARRANGERS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41"/>
              <w:gridCol w:w="4142"/>
            </w:tblGrid>
            <w:tr w:rsidR="009C47C3" w:rsidRPr="009C47C3" w14:paraId="5C50D90D" w14:textId="77777777" w:rsidTr="009C47C3">
              <w:tc>
                <w:tcPr>
                  <w:tcW w:w="4141" w:type="dxa"/>
                </w:tcPr>
                <w:p w14:paraId="11126377" w14:textId="77777777" w:rsidR="009C47C3" w:rsidRPr="0004362C" w:rsidRDefault="009C47C3" w:rsidP="009C47C3">
                  <w:pPr>
                    <w:pStyle w:val="BodyText"/>
                    <w:widowControl w:val="0"/>
                    <w:spacing w:before="120" w:after="120" w:line="26" w:lineRule="atLeast"/>
                    <w:jc w:val="center"/>
                    <w:rPr>
                      <w:rFonts w:cs="Times New Roman"/>
                      <w:b/>
                      <w:szCs w:val="20"/>
                      <w:lang w:val="es-ES"/>
                    </w:rPr>
                  </w:pPr>
                  <w:r w:rsidRPr="0004362C">
                    <w:rPr>
                      <w:rFonts w:cs="Times New Roman"/>
                      <w:b/>
                      <w:szCs w:val="20"/>
                      <w:lang w:val="es-ES"/>
                    </w:rPr>
                    <w:t>Banco Santander, S.A.</w:t>
                  </w:r>
                </w:p>
                <w:p w14:paraId="74FCA451" w14:textId="77777777" w:rsidR="00742EF9" w:rsidRPr="00742EF9" w:rsidRDefault="00742EF9" w:rsidP="00742EF9">
                  <w:pPr>
                    <w:pStyle w:val="BodyText"/>
                    <w:widowControl w:val="0"/>
                    <w:spacing w:before="120" w:after="120" w:line="26" w:lineRule="atLeast"/>
                    <w:jc w:val="center"/>
                    <w:rPr>
                      <w:rFonts w:cs="Times New Roman"/>
                      <w:bCs/>
                      <w:szCs w:val="20"/>
                      <w:lang w:val="es-ES"/>
                    </w:rPr>
                  </w:pPr>
                  <w:r w:rsidRPr="00742EF9">
                    <w:rPr>
                      <w:rFonts w:cs="Times New Roman"/>
                      <w:bCs/>
                      <w:szCs w:val="20"/>
                      <w:lang w:val="es-ES"/>
                    </w:rPr>
                    <w:t xml:space="preserve">Ciudad del Grupo Santander </w:t>
                  </w:r>
                </w:p>
                <w:p w14:paraId="1B389B3C" w14:textId="77777777" w:rsidR="00742EF9" w:rsidRPr="00742EF9" w:rsidRDefault="00742EF9" w:rsidP="00742EF9">
                  <w:pPr>
                    <w:pStyle w:val="BodyText"/>
                    <w:widowControl w:val="0"/>
                    <w:spacing w:before="120" w:after="120" w:line="26" w:lineRule="atLeast"/>
                    <w:jc w:val="center"/>
                    <w:rPr>
                      <w:rFonts w:cs="Times New Roman"/>
                      <w:bCs/>
                      <w:szCs w:val="20"/>
                      <w:lang w:val="es-ES"/>
                    </w:rPr>
                  </w:pPr>
                  <w:r w:rsidRPr="00742EF9">
                    <w:rPr>
                      <w:rFonts w:cs="Times New Roman"/>
                      <w:bCs/>
                      <w:szCs w:val="20"/>
                      <w:lang w:val="es-ES"/>
                    </w:rPr>
                    <w:t xml:space="preserve">Avda. De Cantabria s/n </w:t>
                  </w:r>
                </w:p>
                <w:p w14:paraId="65A7FE2C" w14:textId="77777777" w:rsidR="00742EF9" w:rsidRPr="00742EF9" w:rsidRDefault="00742EF9" w:rsidP="00742EF9">
                  <w:pPr>
                    <w:pStyle w:val="BodyText"/>
                    <w:widowControl w:val="0"/>
                    <w:spacing w:before="120" w:after="120" w:line="26" w:lineRule="atLeast"/>
                    <w:jc w:val="center"/>
                    <w:rPr>
                      <w:rFonts w:cs="Times New Roman"/>
                      <w:bCs/>
                      <w:szCs w:val="20"/>
                      <w:lang w:val="es-ES"/>
                    </w:rPr>
                  </w:pPr>
                  <w:r w:rsidRPr="00742EF9">
                    <w:rPr>
                      <w:rFonts w:cs="Times New Roman"/>
                      <w:bCs/>
                      <w:szCs w:val="20"/>
                      <w:lang w:val="es-ES"/>
                    </w:rPr>
                    <w:t xml:space="preserve">28660 Boadilla del Monte </w:t>
                  </w:r>
                </w:p>
                <w:p w14:paraId="78CED2B8" w14:textId="77777777" w:rsidR="00742EF9" w:rsidRPr="00742EF9" w:rsidRDefault="00742EF9" w:rsidP="00742EF9">
                  <w:pPr>
                    <w:pStyle w:val="BodyText"/>
                    <w:widowControl w:val="0"/>
                    <w:spacing w:before="120" w:after="120" w:line="26" w:lineRule="atLeast"/>
                    <w:jc w:val="center"/>
                    <w:rPr>
                      <w:rFonts w:cs="Times New Roman"/>
                      <w:bCs/>
                      <w:szCs w:val="20"/>
                      <w:lang w:val="es-ES"/>
                    </w:rPr>
                  </w:pPr>
                  <w:r w:rsidRPr="00742EF9">
                    <w:rPr>
                      <w:rFonts w:cs="Times New Roman"/>
                      <w:bCs/>
                      <w:szCs w:val="20"/>
                      <w:lang w:val="es-ES"/>
                    </w:rPr>
                    <w:t xml:space="preserve">Madrid </w:t>
                  </w:r>
                </w:p>
                <w:p w14:paraId="5BD1568F" w14:textId="3176DCE6" w:rsidR="009C47C3" w:rsidRPr="009C47C3" w:rsidRDefault="00742EF9" w:rsidP="00742EF9">
                  <w:pPr>
                    <w:pStyle w:val="BodyText"/>
                    <w:widowControl w:val="0"/>
                    <w:spacing w:before="120" w:after="120" w:line="26" w:lineRule="atLeast"/>
                    <w:jc w:val="center"/>
                    <w:rPr>
                      <w:rFonts w:cs="Times New Roman"/>
                      <w:szCs w:val="20"/>
                      <w:lang w:val="es-ES"/>
                    </w:rPr>
                  </w:pPr>
                  <w:r w:rsidRPr="00742EF9">
                    <w:rPr>
                      <w:rFonts w:cs="Times New Roman"/>
                      <w:bCs/>
                      <w:szCs w:val="20"/>
                      <w:lang w:val="es-ES"/>
                    </w:rPr>
                    <w:t>Spain</w:t>
                  </w:r>
                </w:p>
              </w:tc>
              <w:tc>
                <w:tcPr>
                  <w:tcW w:w="4142" w:type="dxa"/>
                </w:tcPr>
                <w:p w14:paraId="260CDA67" w14:textId="77777777" w:rsidR="009C47C3" w:rsidRPr="0085022A" w:rsidRDefault="009C47C3" w:rsidP="009C47C3">
                  <w:pPr>
                    <w:pStyle w:val="BodyText"/>
                    <w:widowControl w:val="0"/>
                    <w:spacing w:before="120" w:after="120" w:line="26" w:lineRule="atLeast"/>
                    <w:jc w:val="center"/>
                    <w:rPr>
                      <w:rFonts w:cs="Times New Roman"/>
                      <w:b/>
                      <w:szCs w:val="20"/>
                    </w:rPr>
                  </w:pPr>
                  <w:r w:rsidRPr="0085022A">
                    <w:rPr>
                      <w:rFonts w:cs="Times New Roman"/>
                      <w:b/>
                      <w:szCs w:val="20"/>
                    </w:rPr>
                    <w:t>Crédit Agricole Corporate and Investment Bank</w:t>
                  </w:r>
                </w:p>
                <w:p w14:paraId="562368E6" w14:textId="77777777" w:rsidR="009C47C3" w:rsidRPr="001052BE" w:rsidRDefault="009C47C3" w:rsidP="009C47C3">
                  <w:pPr>
                    <w:pStyle w:val="BodyText"/>
                    <w:widowControl w:val="0"/>
                    <w:spacing w:before="120" w:after="120" w:line="26" w:lineRule="atLeast"/>
                    <w:jc w:val="center"/>
                    <w:rPr>
                      <w:rFonts w:cs="Times New Roman"/>
                      <w:szCs w:val="20"/>
                      <w:lang w:val="fr-FR"/>
                    </w:rPr>
                  </w:pPr>
                  <w:r w:rsidRPr="001052BE">
                    <w:rPr>
                      <w:rFonts w:cs="Times New Roman"/>
                      <w:szCs w:val="20"/>
                      <w:lang w:val="fr-FR"/>
                    </w:rPr>
                    <w:t>12, Place des Etats-Unis. CS 70052</w:t>
                  </w:r>
                </w:p>
                <w:p w14:paraId="277C2456" w14:textId="77777777" w:rsidR="009C47C3" w:rsidRPr="0085022A" w:rsidRDefault="009C47C3" w:rsidP="009C47C3">
                  <w:pPr>
                    <w:pStyle w:val="BodyText"/>
                    <w:widowControl w:val="0"/>
                    <w:spacing w:before="120" w:after="120" w:line="26" w:lineRule="atLeast"/>
                    <w:jc w:val="center"/>
                    <w:rPr>
                      <w:rFonts w:cs="Times New Roman"/>
                      <w:szCs w:val="20"/>
                    </w:rPr>
                  </w:pPr>
                  <w:r w:rsidRPr="0085022A">
                    <w:rPr>
                      <w:rFonts w:cs="Times New Roman"/>
                      <w:szCs w:val="20"/>
                    </w:rPr>
                    <w:t xml:space="preserve">92547 Montrouge Cedex </w:t>
                  </w:r>
                </w:p>
                <w:p w14:paraId="08F28E7C" w14:textId="608AB67B" w:rsidR="009C47C3" w:rsidRPr="009C47C3" w:rsidRDefault="009C47C3" w:rsidP="009C47C3">
                  <w:pPr>
                    <w:pStyle w:val="BodyText"/>
                    <w:widowControl w:val="0"/>
                    <w:spacing w:before="120" w:after="120" w:line="26" w:lineRule="atLeast"/>
                    <w:jc w:val="center"/>
                    <w:rPr>
                      <w:rFonts w:cs="Times New Roman"/>
                      <w:szCs w:val="20"/>
                      <w:lang w:val="es-ES"/>
                    </w:rPr>
                  </w:pPr>
                  <w:r w:rsidRPr="0085022A">
                    <w:rPr>
                      <w:rFonts w:cs="Times New Roman"/>
                      <w:szCs w:val="20"/>
                    </w:rPr>
                    <w:t>France</w:t>
                  </w:r>
                </w:p>
              </w:tc>
            </w:tr>
          </w:tbl>
          <w:p w14:paraId="191AA631" w14:textId="5C0085F6" w:rsidR="009C47C3" w:rsidRPr="009C47C3" w:rsidRDefault="009C47C3" w:rsidP="00E03EE2">
            <w:pPr>
              <w:pStyle w:val="BodyText"/>
              <w:widowControl w:val="0"/>
              <w:spacing w:before="120" w:after="120" w:line="26" w:lineRule="atLeast"/>
              <w:jc w:val="center"/>
              <w:rPr>
                <w:rFonts w:cs="Times New Roman"/>
                <w:szCs w:val="20"/>
                <w:lang w:val="es-ES"/>
              </w:rPr>
            </w:pPr>
          </w:p>
        </w:tc>
      </w:tr>
      <w:tr w:rsidR="005B1A64" w:rsidRPr="0085022A" w14:paraId="6E892A20" w14:textId="77777777" w:rsidTr="009C47C3">
        <w:trPr>
          <w:cnfStyle w:val="000000010000" w:firstRow="0" w:lastRow="0" w:firstColumn="0" w:lastColumn="0" w:oddVBand="0" w:evenVBand="0" w:oddHBand="0" w:evenHBand="1"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auto"/>
          </w:tcPr>
          <w:p w14:paraId="437D0BA3" w14:textId="62A92A29" w:rsidR="001A6CA7" w:rsidRPr="001A6CA7" w:rsidRDefault="001A6CA7" w:rsidP="001A6CA7">
            <w:pPr>
              <w:pStyle w:val="BodyText"/>
              <w:widowControl w:val="0"/>
              <w:spacing w:before="120" w:after="120" w:line="26" w:lineRule="atLeast"/>
              <w:jc w:val="center"/>
              <w:rPr>
                <w:b/>
                <w:szCs w:val="20"/>
                <w:lang w:val="en-US"/>
              </w:rPr>
            </w:pPr>
            <w:r w:rsidRPr="001A6CA7">
              <w:rPr>
                <w:b/>
                <w:szCs w:val="20"/>
                <w:lang w:val="en-US"/>
              </w:rPr>
              <w:t>Citibank Europe PLC</w:t>
            </w:r>
          </w:p>
          <w:p w14:paraId="2F3437AB" w14:textId="77777777" w:rsidR="001A6CA7" w:rsidRPr="001A6CA7" w:rsidRDefault="001A6CA7" w:rsidP="001A6CA7">
            <w:pPr>
              <w:pStyle w:val="BodyText"/>
              <w:widowControl w:val="0"/>
              <w:spacing w:before="120" w:after="120" w:line="26" w:lineRule="atLeast"/>
              <w:jc w:val="center"/>
              <w:rPr>
                <w:bCs/>
                <w:szCs w:val="20"/>
                <w:lang w:val="en-US"/>
              </w:rPr>
            </w:pPr>
            <w:r w:rsidRPr="001A6CA7">
              <w:rPr>
                <w:bCs/>
                <w:szCs w:val="20"/>
                <w:lang w:val="en-US"/>
              </w:rPr>
              <w:t>1 North Wall Quay</w:t>
            </w:r>
          </w:p>
          <w:p w14:paraId="01487198" w14:textId="77777777" w:rsidR="001A6CA7" w:rsidRPr="001A6CA7" w:rsidRDefault="001A6CA7" w:rsidP="001A6CA7">
            <w:pPr>
              <w:pStyle w:val="BodyText"/>
              <w:widowControl w:val="0"/>
              <w:spacing w:before="120" w:after="120" w:line="26" w:lineRule="atLeast"/>
              <w:jc w:val="center"/>
              <w:rPr>
                <w:bCs/>
                <w:szCs w:val="20"/>
                <w:lang w:val="en-US"/>
              </w:rPr>
            </w:pPr>
            <w:r w:rsidRPr="001A6CA7">
              <w:rPr>
                <w:bCs/>
                <w:szCs w:val="20"/>
                <w:lang w:val="en-US"/>
              </w:rPr>
              <w:t>Dublin 1</w:t>
            </w:r>
          </w:p>
          <w:p w14:paraId="050C072F" w14:textId="039A90AD" w:rsidR="00853F3B" w:rsidRPr="001A6CA7" w:rsidRDefault="001A6CA7" w:rsidP="001A6CA7">
            <w:pPr>
              <w:pStyle w:val="BodyText"/>
              <w:widowControl w:val="0"/>
              <w:spacing w:before="120" w:after="120" w:line="26" w:lineRule="atLeast"/>
              <w:jc w:val="center"/>
              <w:rPr>
                <w:b/>
                <w:szCs w:val="20"/>
                <w:lang w:val="en-US"/>
              </w:rPr>
            </w:pPr>
            <w:r w:rsidRPr="001A6CA7">
              <w:rPr>
                <w:bCs/>
                <w:szCs w:val="20"/>
                <w:lang w:val="en-US"/>
              </w:rPr>
              <w:t>Republic of Ireland</w:t>
            </w:r>
          </w:p>
        </w:tc>
      </w:tr>
      <w:tr w:rsidR="001A6CA7" w:rsidRPr="001075B2" w14:paraId="4B6589F2" w14:textId="77777777" w:rsidTr="009C47C3">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auto"/>
          </w:tcPr>
          <w:p w14:paraId="6CD1E5B0" w14:textId="126E0908" w:rsidR="001A6CA7" w:rsidRPr="00686804" w:rsidRDefault="001A6CA7" w:rsidP="00E03EE2">
            <w:pPr>
              <w:pStyle w:val="BodyText"/>
              <w:widowControl w:val="0"/>
              <w:spacing w:before="120" w:after="120" w:line="26" w:lineRule="atLeast"/>
              <w:jc w:val="center"/>
              <w:rPr>
                <w:rFonts w:cs="Times New Roman"/>
                <w:b/>
                <w:szCs w:val="20"/>
                <w:lang w:val="es-ES"/>
              </w:rPr>
            </w:pPr>
            <w:r>
              <w:rPr>
                <w:rFonts w:cs="Times New Roman"/>
                <w:b/>
                <w:szCs w:val="20"/>
                <w:lang w:val="es-ES"/>
              </w:rPr>
              <w:t>THE OTHER DEALERS</w:t>
            </w:r>
          </w:p>
        </w:tc>
      </w:tr>
      <w:tr w:rsidR="00853F3B" w:rsidRPr="00702B47" w14:paraId="21604A62" w14:textId="77777777" w:rsidTr="008C45A8">
        <w:trPr>
          <w:cnfStyle w:val="000000010000" w:firstRow="0" w:lastRow="0" w:firstColumn="0" w:lastColumn="0" w:oddVBand="0" w:evenVBand="0" w:oddHBand="0" w:evenHBand="1"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2500" w:type="pct"/>
            <w:tcBorders>
              <w:top w:val="nil"/>
              <w:left w:val="nil"/>
              <w:bottom w:val="nil"/>
              <w:right w:val="nil"/>
            </w:tcBorders>
            <w:shd w:val="clear" w:color="auto" w:fill="auto"/>
          </w:tcPr>
          <w:p w14:paraId="58B97629" w14:textId="0B6D0AE9" w:rsidR="00853F3B" w:rsidRPr="0004362C" w:rsidRDefault="00853F3B" w:rsidP="00853F3B">
            <w:pPr>
              <w:pStyle w:val="BodyText"/>
              <w:widowControl w:val="0"/>
              <w:spacing w:before="120" w:after="120" w:line="26" w:lineRule="atLeast"/>
              <w:jc w:val="center"/>
              <w:rPr>
                <w:rFonts w:cs="Times New Roman"/>
                <w:b/>
                <w:szCs w:val="20"/>
                <w:lang w:val="es-ES"/>
              </w:rPr>
            </w:pPr>
            <w:r w:rsidRPr="00853F3B">
              <w:rPr>
                <w:rFonts w:cs="Times New Roman"/>
                <w:b/>
                <w:szCs w:val="20"/>
                <w:lang w:val="es-ES"/>
              </w:rPr>
              <w:t>Andorra Banc Agrícol Reig, S.A</w:t>
            </w:r>
            <w:r w:rsidRPr="0004362C">
              <w:rPr>
                <w:rFonts w:cs="Times New Roman"/>
                <w:b/>
                <w:szCs w:val="20"/>
                <w:lang w:val="es-ES"/>
              </w:rPr>
              <w:t>.</w:t>
            </w:r>
          </w:p>
          <w:p w14:paraId="30F7B6BB" w14:textId="77777777" w:rsidR="00853F3B" w:rsidRPr="00853F3B" w:rsidRDefault="00853F3B" w:rsidP="00853F3B">
            <w:pPr>
              <w:pStyle w:val="BodyText"/>
              <w:widowControl w:val="0"/>
              <w:spacing w:before="120" w:after="120" w:line="26" w:lineRule="atLeast"/>
              <w:jc w:val="center"/>
              <w:rPr>
                <w:rFonts w:cs="Times New Roman"/>
                <w:bCs/>
                <w:szCs w:val="20"/>
                <w:lang w:val="es-ES"/>
              </w:rPr>
            </w:pPr>
            <w:r w:rsidRPr="00853F3B">
              <w:rPr>
                <w:rFonts w:cs="Times New Roman"/>
                <w:bCs/>
                <w:szCs w:val="20"/>
                <w:lang w:val="es-ES"/>
              </w:rPr>
              <w:t>Carrer Manel Cerqueda i Escaler 4-6</w:t>
            </w:r>
          </w:p>
          <w:p w14:paraId="2A29F23C" w14:textId="77777777" w:rsidR="00853F3B" w:rsidRPr="00853F3B" w:rsidRDefault="00853F3B" w:rsidP="00853F3B">
            <w:pPr>
              <w:pStyle w:val="BodyText"/>
              <w:widowControl w:val="0"/>
              <w:spacing w:before="120" w:after="120" w:line="26" w:lineRule="atLeast"/>
              <w:jc w:val="center"/>
              <w:rPr>
                <w:rFonts w:cs="Times New Roman"/>
                <w:bCs/>
                <w:szCs w:val="20"/>
                <w:lang w:val="es-ES"/>
              </w:rPr>
            </w:pPr>
            <w:r w:rsidRPr="00853F3B">
              <w:rPr>
                <w:rFonts w:cs="Times New Roman"/>
                <w:bCs/>
                <w:szCs w:val="20"/>
                <w:lang w:val="es-ES"/>
              </w:rPr>
              <w:t>AD700 Escalades-Engordany</w:t>
            </w:r>
          </w:p>
          <w:p w14:paraId="1532CB99" w14:textId="263EBA85" w:rsidR="00853F3B" w:rsidRPr="00686804" w:rsidRDefault="00853F3B" w:rsidP="00853F3B">
            <w:pPr>
              <w:pStyle w:val="BodyText"/>
              <w:widowControl w:val="0"/>
              <w:spacing w:before="120" w:after="120" w:line="26" w:lineRule="atLeast"/>
              <w:jc w:val="center"/>
              <w:rPr>
                <w:rFonts w:cs="Times New Roman"/>
                <w:b/>
                <w:szCs w:val="20"/>
                <w:lang w:val="es-ES"/>
              </w:rPr>
            </w:pPr>
            <w:r w:rsidRPr="00853F3B">
              <w:rPr>
                <w:rFonts w:cs="Times New Roman"/>
                <w:bCs/>
                <w:szCs w:val="20"/>
                <w:lang w:val="es-ES"/>
              </w:rPr>
              <w:t>Principat d’Andorra</w:t>
            </w:r>
          </w:p>
        </w:tc>
        <w:tc>
          <w:tcPr>
            <w:tcW w:w="2500" w:type="pct"/>
            <w:tcBorders>
              <w:top w:val="nil"/>
              <w:left w:val="nil"/>
              <w:bottom w:val="nil"/>
              <w:right w:val="nil"/>
            </w:tcBorders>
          </w:tcPr>
          <w:p w14:paraId="5751F5BA" w14:textId="77777777" w:rsidR="00B0086A" w:rsidRPr="00227223" w:rsidRDefault="001A6CA7" w:rsidP="00B0086A">
            <w:pPr>
              <w:pStyle w:val="BodyText"/>
              <w:widowControl w:val="0"/>
              <w:spacing w:before="120" w:after="120" w:line="26" w:lineRule="atLeast"/>
              <w:jc w:val="center"/>
              <w:cnfStyle w:val="000000010000" w:firstRow="0" w:lastRow="0" w:firstColumn="0" w:lastColumn="0" w:oddVBand="0" w:evenVBand="0" w:oddHBand="0" w:evenHBand="1" w:firstRowFirstColumn="0" w:firstRowLastColumn="0" w:lastRowFirstColumn="0" w:lastRowLastColumn="0"/>
              <w:rPr>
                <w:rFonts w:cs="Times New Roman"/>
                <w:b/>
                <w:szCs w:val="20"/>
                <w:lang w:val="es-ES"/>
              </w:rPr>
            </w:pPr>
            <w:r w:rsidRPr="00227223">
              <w:rPr>
                <w:rFonts w:cs="Times New Roman"/>
                <w:b/>
                <w:szCs w:val="20"/>
                <w:lang w:val="es-ES"/>
              </w:rPr>
              <w:t>Crèdit Andorrà, S</w:t>
            </w:r>
            <w:r w:rsidR="00F83E4A" w:rsidRPr="00227223">
              <w:rPr>
                <w:rFonts w:cs="Times New Roman"/>
                <w:b/>
                <w:szCs w:val="20"/>
                <w:lang w:val="es-ES"/>
              </w:rPr>
              <w:t>.</w:t>
            </w:r>
            <w:r w:rsidRPr="00227223">
              <w:rPr>
                <w:rFonts w:cs="Times New Roman"/>
                <w:b/>
                <w:szCs w:val="20"/>
                <w:lang w:val="es-ES"/>
              </w:rPr>
              <w:t>A</w:t>
            </w:r>
            <w:r w:rsidR="00F83E4A" w:rsidRPr="00227223">
              <w:rPr>
                <w:rFonts w:cs="Times New Roman"/>
                <w:b/>
                <w:szCs w:val="20"/>
                <w:lang w:val="es-ES"/>
              </w:rPr>
              <w:t>.</w:t>
            </w:r>
          </w:p>
          <w:p w14:paraId="67EBC74E" w14:textId="7E4CB336" w:rsidR="001A6CA7" w:rsidRPr="00227223" w:rsidRDefault="001A6CA7" w:rsidP="001A6CA7">
            <w:pPr>
              <w:pStyle w:val="BodyText"/>
              <w:widowControl w:val="0"/>
              <w:spacing w:before="120" w:after="120" w:line="26" w:lineRule="atLeast"/>
              <w:jc w:val="center"/>
              <w:cnfStyle w:val="000000010000" w:firstRow="0" w:lastRow="0" w:firstColumn="0" w:lastColumn="0" w:oddVBand="0" w:evenVBand="0" w:oddHBand="0" w:evenHBand="1" w:firstRowFirstColumn="0" w:firstRowLastColumn="0" w:lastRowFirstColumn="0" w:lastRowLastColumn="0"/>
              <w:rPr>
                <w:rFonts w:cs="Times New Roman"/>
                <w:bCs/>
                <w:szCs w:val="20"/>
                <w:lang w:val="es-ES"/>
              </w:rPr>
            </w:pPr>
            <w:r w:rsidRPr="00227223">
              <w:rPr>
                <w:rFonts w:cs="Times New Roman"/>
                <w:bCs/>
                <w:szCs w:val="20"/>
                <w:lang w:val="es-ES"/>
              </w:rPr>
              <w:t xml:space="preserve">Avinguda Meritxell 80, </w:t>
            </w:r>
          </w:p>
          <w:p w14:paraId="5B49EAFA" w14:textId="77777777" w:rsidR="001A6CA7" w:rsidRPr="00686804" w:rsidRDefault="001A6CA7" w:rsidP="001A6CA7">
            <w:pPr>
              <w:pStyle w:val="BodyText"/>
              <w:widowControl w:val="0"/>
              <w:spacing w:before="120" w:after="120" w:line="26" w:lineRule="atLeast"/>
              <w:jc w:val="center"/>
              <w:cnfStyle w:val="000000010000" w:firstRow="0" w:lastRow="0" w:firstColumn="0" w:lastColumn="0" w:oddVBand="0" w:evenVBand="0" w:oddHBand="0" w:evenHBand="1" w:firstRowFirstColumn="0" w:firstRowLastColumn="0" w:lastRowFirstColumn="0" w:lastRowLastColumn="0"/>
              <w:rPr>
                <w:rFonts w:cs="Times New Roman"/>
                <w:bCs/>
                <w:szCs w:val="20"/>
                <w:lang w:val="es-ES"/>
              </w:rPr>
            </w:pPr>
            <w:r w:rsidRPr="00686804">
              <w:rPr>
                <w:rFonts w:cs="Times New Roman"/>
                <w:bCs/>
                <w:szCs w:val="20"/>
                <w:lang w:val="es-ES"/>
              </w:rPr>
              <w:t xml:space="preserve">AD500 Andorra la Vella, </w:t>
            </w:r>
          </w:p>
          <w:p w14:paraId="290AE0D6" w14:textId="3DC86B63" w:rsidR="00853F3B" w:rsidRPr="00686804" w:rsidRDefault="001A6CA7" w:rsidP="001A6CA7">
            <w:pPr>
              <w:pStyle w:val="BodyText"/>
              <w:widowControl w:val="0"/>
              <w:spacing w:before="120" w:after="120" w:line="26" w:lineRule="atLeast"/>
              <w:jc w:val="center"/>
              <w:cnfStyle w:val="000000010000" w:firstRow="0" w:lastRow="0" w:firstColumn="0" w:lastColumn="0" w:oddVBand="0" w:evenVBand="0" w:oddHBand="0" w:evenHBand="1" w:firstRowFirstColumn="0" w:firstRowLastColumn="0" w:lastRowFirstColumn="0" w:lastRowLastColumn="0"/>
              <w:rPr>
                <w:rFonts w:cs="Times New Roman"/>
                <w:b/>
                <w:szCs w:val="20"/>
                <w:lang w:val="es-ES"/>
              </w:rPr>
            </w:pPr>
            <w:r w:rsidRPr="004454C2">
              <w:rPr>
                <w:rFonts w:cs="Times New Roman"/>
                <w:bCs/>
                <w:szCs w:val="20"/>
                <w:lang w:val="es-ES"/>
              </w:rPr>
              <w:t>Principat d’Andorra</w:t>
            </w:r>
          </w:p>
        </w:tc>
      </w:tr>
      <w:tr w:rsidR="00853F3B" w:rsidRPr="00337681" w14:paraId="45C5A36E" w14:textId="77777777" w:rsidTr="008C45A8">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auto"/>
          </w:tcPr>
          <w:p w14:paraId="4F845DF4" w14:textId="797A0839" w:rsidR="001A6CA7" w:rsidRPr="00686804" w:rsidRDefault="001A6CA7" w:rsidP="001A6CA7">
            <w:pPr>
              <w:pStyle w:val="BodyText"/>
              <w:widowControl w:val="0"/>
              <w:spacing w:before="120" w:after="120" w:line="26" w:lineRule="atLeast"/>
              <w:jc w:val="center"/>
              <w:rPr>
                <w:rFonts w:cs="Times New Roman"/>
                <w:b/>
                <w:szCs w:val="20"/>
                <w:lang w:val="es-ES"/>
              </w:rPr>
            </w:pPr>
            <w:r w:rsidRPr="00686804">
              <w:rPr>
                <w:rFonts w:cs="Times New Roman"/>
                <w:b/>
                <w:szCs w:val="20"/>
                <w:lang w:val="es-ES"/>
              </w:rPr>
              <w:t>Mora Banc Grup, S</w:t>
            </w:r>
            <w:r w:rsidR="00F83E4A">
              <w:rPr>
                <w:rFonts w:cs="Times New Roman"/>
                <w:b/>
                <w:szCs w:val="20"/>
                <w:lang w:val="es-ES"/>
              </w:rPr>
              <w:t>.</w:t>
            </w:r>
            <w:r w:rsidRPr="00686804">
              <w:rPr>
                <w:rFonts w:cs="Times New Roman"/>
                <w:b/>
                <w:szCs w:val="20"/>
                <w:lang w:val="es-ES"/>
              </w:rPr>
              <w:t>A</w:t>
            </w:r>
            <w:r w:rsidR="00F83E4A">
              <w:rPr>
                <w:rFonts w:cs="Times New Roman"/>
                <w:b/>
                <w:szCs w:val="20"/>
                <w:lang w:val="es-ES"/>
              </w:rPr>
              <w:t>.</w:t>
            </w:r>
          </w:p>
          <w:p w14:paraId="24152685" w14:textId="77777777" w:rsidR="001A6CA7" w:rsidRPr="00686804" w:rsidRDefault="001A6CA7" w:rsidP="001A6CA7">
            <w:pPr>
              <w:pStyle w:val="BodyText"/>
              <w:widowControl w:val="0"/>
              <w:spacing w:before="120" w:after="120" w:line="26" w:lineRule="atLeast"/>
              <w:jc w:val="center"/>
              <w:rPr>
                <w:rFonts w:cs="Times New Roman"/>
                <w:bCs/>
                <w:szCs w:val="20"/>
                <w:lang w:val="es-ES"/>
              </w:rPr>
            </w:pPr>
            <w:r w:rsidRPr="00686804">
              <w:rPr>
                <w:rFonts w:cs="Times New Roman"/>
                <w:bCs/>
                <w:szCs w:val="20"/>
                <w:lang w:val="es-ES"/>
              </w:rPr>
              <w:t>Av. Meritxell 96</w:t>
            </w:r>
          </w:p>
          <w:p w14:paraId="5A737DBA" w14:textId="77777777" w:rsidR="001A6CA7" w:rsidRPr="00686804" w:rsidRDefault="001A6CA7" w:rsidP="001A6CA7">
            <w:pPr>
              <w:pStyle w:val="BodyText"/>
              <w:widowControl w:val="0"/>
              <w:spacing w:before="120" w:after="120" w:line="26" w:lineRule="atLeast"/>
              <w:jc w:val="center"/>
              <w:rPr>
                <w:rFonts w:cs="Times New Roman"/>
                <w:bCs/>
                <w:szCs w:val="20"/>
                <w:lang w:val="es-ES"/>
              </w:rPr>
            </w:pPr>
            <w:r w:rsidRPr="00686804">
              <w:rPr>
                <w:rFonts w:cs="Times New Roman"/>
                <w:bCs/>
                <w:szCs w:val="20"/>
                <w:lang w:val="es-ES"/>
              </w:rPr>
              <w:t>AD500, Andorra la Vella</w:t>
            </w:r>
          </w:p>
          <w:p w14:paraId="7D65CF10" w14:textId="11787FCD" w:rsidR="00853F3B" w:rsidRPr="00686804" w:rsidRDefault="001A6CA7" w:rsidP="001A6CA7">
            <w:pPr>
              <w:pStyle w:val="BodyText"/>
              <w:widowControl w:val="0"/>
              <w:spacing w:before="120" w:after="120" w:line="26" w:lineRule="atLeast"/>
              <w:jc w:val="center"/>
              <w:rPr>
                <w:rFonts w:cs="Times New Roman"/>
                <w:b/>
                <w:szCs w:val="20"/>
                <w:lang w:val="es-ES"/>
              </w:rPr>
            </w:pPr>
            <w:r w:rsidRPr="00853F3B">
              <w:rPr>
                <w:rFonts w:cs="Times New Roman"/>
                <w:bCs/>
                <w:szCs w:val="20"/>
                <w:lang w:val="es-ES"/>
              </w:rPr>
              <w:t>Principat d’Andorra</w:t>
            </w:r>
            <w:r w:rsidRPr="00686804">
              <w:rPr>
                <w:rFonts w:cs="Times New Roman"/>
                <w:b/>
                <w:szCs w:val="20"/>
                <w:lang w:val="es-ES"/>
              </w:rPr>
              <w:t xml:space="preserve"> </w:t>
            </w:r>
          </w:p>
        </w:tc>
      </w:tr>
      <w:tr w:rsidR="005B1A64" w:rsidRPr="0085022A" w14:paraId="191AA63F" w14:textId="77777777" w:rsidTr="008C45A8">
        <w:trPr>
          <w:cnfStyle w:val="000000010000" w:firstRow="0" w:lastRow="0" w:firstColumn="0" w:lastColumn="0" w:oddVBand="0" w:evenVBand="0" w:oddHBand="0" w:evenHBand="1"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auto"/>
          </w:tcPr>
          <w:p w14:paraId="191AA63D" w14:textId="6DCDE969" w:rsidR="005B1A64" w:rsidRPr="0085022A" w:rsidRDefault="005B1A64" w:rsidP="00E03EE2">
            <w:pPr>
              <w:pStyle w:val="BodyText"/>
              <w:widowControl w:val="0"/>
              <w:spacing w:before="120" w:after="120" w:line="26" w:lineRule="atLeast"/>
              <w:jc w:val="center"/>
              <w:rPr>
                <w:rFonts w:cs="Times New Roman"/>
                <w:szCs w:val="20"/>
              </w:rPr>
            </w:pPr>
            <w:r w:rsidRPr="0085022A">
              <w:rPr>
                <w:rFonts w:cs="Times New Roman"/>
                <w:b/>
                <w:szCs w:val="20"/>
              </w:rPr>
              <w:t>FISCAL</w:t>
            </w:r>
            <w:r w:rsidRPr="0085022A">
              <w:rPr>
                <w:rFonts w:cs="Times New Roman"/>
                <w:szCs w:val="20"/>
              </w:rPr>
              <w:t xml:space="preserve"> </w:t>
            </w:r>
            <w:r w:rsidR="00F35198" w:rsidRPr="0085022A">
              <w:rPr>
                <w:rFonts w:cs="Times New Roman"/>
                <w:b/>
                <w:bCs/>
                <w:szCs w:val="20"/>
              </w:rPr>
              <w:t xml:space="preserve">AND PAYING </w:t>
            </w:r>
            <w:r w:rsidRPr="0085022A">
              <w:rPr>
                <w:rFonts w:cs="Times New Roman"/>
                <w:b/>
                <w:szCs w:val="20"/>
              </w:rPr>
              <w:t>AGENT</w:t>
            </w:r>
          </w:p>
        </w:tc>
      </w:tr>
      <w:tr w:rsidR="005B1A64" w:rsidRPr="0085022A" w14:paraId="191AA642" w14:textId="77777777" w:rsidTr="008C45A8">
        <w:trPr>
          <w:cnfStyle w:val="000000100000" w:firstRow="0" w:lastRow="0" w:firstColumn="0" w:lastColumn="0" w:oddVBand="0" w:evenVBand="0" w:oddHBand="1" w:evenHBand="0" w:firstRowFirstColumn="0" w:firstRowLastColumn="0" w:lastRowFirstColumn="0" w:lastRowLastColumn="0"/>
          <w:trHeight w:val="520"/>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auto"/>
          </w:tcPr>
          <w:p w14:paraId="2A5EE8E8" w14:textId="1B2EA5C4" w:rsidR="00F35198" w:rsidRPr="0085022A" w:rsidRDefault="00F35198" w:rsidP="00F35198">
            <w:pPr>
              <w:pStyle w:val="BodyText"/>
              <w:widowControl w:val="0"/>
              <w:spacing w:before="120" w:after="120" w:line="26" w:lineRule="atLeast"/>
              <w:jc w:val="center"/>
              <w:rPr>
                <w:rFonts w:cs="Times New Roman"/>
                <w:b/>
                <w:bCs/>
                <w:szCs w:val="20"/>
              </w:rPr>
            </w:pPr>
            <w:bookmarkStart w:id="182" w:name="_Hlk68509804"/>
            <w:bookmarkStart w:id="183" w:name="_Hlk66197293"/>
            <w:bookmarkStart w:id="184" w:name="_Hlk68513515"/>
            <w:r w:rsidRPr="0085022A">
              <w:rPr>
                <w:rFonts w:cs="Times New Roman"/>
                <w:b/>
                <w:bCs/>
                <w:szCs w:val="20"/>
              </w:rPr>
              <w:t xml:space="preserve">The Bank of New York Mellon SA/NV, </w:t>
            </w:r>
            <w:r w:rsidR="009716C3" w:rsidRPr="0085022A">
              <w:rPr>
                <w:rFonts w:cs="Times New Roman"/>
                <w:b/>
                <w:bCs/>
                <w:szCs w:val="20"/>
              </w:rPr>
              <w:t>Dublin</w:t>
            </w:r>
            <w:r w:rsidRPr="0085022A">
              <w:rPr>
                <w:rFonts w:cs="Times New Roman"/>
                <w:b/>
                <w:bCs/>
                <w:szCs w:val="20"/>
              </w:rPr>
              <w:t xml:space="preserve"> Branch</w:t>
            </w:r>
            <w:bookmarkEnd w:id="182"/>
          </w:p>
          <w:bookmarkEnd w:id="183"/>
          <w:p w14:paraId="48AD3C90" w14:textId="04F0ED46" w:rsidR="00C102F9" w:rsidRPr="0085022A" w:rsidRDefault="00CC36B7" w:rsidP="00C102F9">
            <w:pPr>
              <w:pStyle w:val="BodyText"/>
              <w:widowControl w:val="0"/>
              <w:spacing w:before="120" w:after="120" w:line="26" w:lineRule="atLeast"/>
              <w:jc w:val="center"/>
              <w:rPr>
                <w:rFonts w:cs="Times New Roman"/>
                <w:szCs w:val="20"/>
              </w:rPr>
            </w:pPr>
            <w:r>
              <w:rPr>
                <w:rFonts w:cs="Times New Roman"/>
                <w:szCs w:val="20"/>
              </w:rPr>
              <w:t>The Shipping Office</w:t>
            </w:r>
          </w:p>
          <w:p w14:paraId="38F93176" w14:textId="1777A1ED" w:rsidR="00C102F9" w:rsidRPr="0085022A" w:rsidRDefault="00CC36B7" w:rsidP="00C102F9">
            <w:pPr>
              <w:pStyle w:val="BodyText"/>
              <w:widowControl w:val="0"/>
              <w:spacing w:before="120" w:after="120" w:line="26" w:lineRule="atLeast"/>
              <w:jc w:val="center"/>
              <w:rPr>
                <w:rFonts w:cs="Times New Roman"/>
                <w:szCs w:val="20"/>
              </w:rPr>
            </w:pPr>
            <w:r>
              <w:rPr>
                <w:rFonts w:cs="Times New Roman"/>
                <w:szCs w:val="20"/>
              </w:rPr>
              <w:t xml:space="preserve">20-26 Sir </w:t>
            </w:r>
            <w:r w:rsidR="00106F78" w:rsidRPr="00106F78">
              <w:rPr>
                <w:rFonts w:cs="Times New Roman"/>
                <w:szCs w:val="20"/>
              </w:rPr>
              <w:t xml:space="preserve">John </w:t>
            </w:r>
            <w:r>
              <w:rPr>
                <w:rFonts w:cs="Times New Roman"/>
                <w:szCs w:val="20"/>
              </w:rPr>
              <w:t>Rogerson's Quay</w:t>
            </w:r>
          </w:p>
          <w:p w14:paraId="3FA3052E" w14:textId="77777777" w:rsidR="00C102F9" w:rsidRDefault="00C102F9" w:rsidP="00C102F9">
            <w:pPr>
              <w:pStyle w:val="BodyText"/>
              <w:widowControl w:val="0"/>
              <w:spacing w:before="120" w:after="120" w:line="26" w:lineRule="atLeast"/>
              <w:jc w:val="center"/>
              <w:rPr>
                <w:rFonts w:cs="Times New Roman"/>
                <w:szCs w:val="20"/>
              </w:rPr>
            </w:pPr>
            <w:r w:rsidRPr="0085022A">
              <w:rPr>
                <w:rFonts w:cs="Times New Roman"/>
                <w:szCs w:val="20"/>
              </w:rPr>
              <w:t>Dublin 2</w:t>
            </w:r>
          </w:p>
          <w:p w14:paraId="3F1C8F97" w14:textId="7A9A1591" w:rsidR="00CC36B7" w:rsidRPr="0085022A" w:rsidRDefault="00CC36B7" w:rsidP="00C102F9">
            <w:pPr>
              <w:pStyle w:val="BodyText"/>
              <w:widowControl w:val="0"/>
              <w:spacing w:before="120" w:after="120" w:line="26" w:lineRule="atLeast"/>
              <w:jc w:val="center"/>
              <w:rPr>
                <w:rFonts w:cs="Times New Roman"/>
                <w:szCs w:val="20"/>
              </w:rPr>
            </w:pPr>
            <w:r>
              <w:rPr>
                <w:rFonts w:cs="Times New Roman"/>
                <w:szCs w:val="20"/>
              </w:rPr>
              <w:t>D02 Y049</w:t>
            </w:r>
          </w:p>
          <w:p w14:paraId="191AA640" w14:textId="1895DE62" w:rsidR="005B1A64" w:rsidRPr="0085022A" w:rsidRDefault="00C102F9" w:rsidP="00C102F9">
            <w:pPr>
              <w:pStyle w:val="BodyText"/>
              <w:widowControl w:val="0"/>
              <w:spacing w:before="120" w:after="120" w:line="26" w:lineRule="atLeast"/>
              <w:jc w:val="center"/>
              <w:rPr>
                <w:rFonts w:cs="Times New Roman"/>
                <w:szCs w:val="20"/>
              </w:rPr>
            </w:pPr>
            <w:r w:rsidRPr="0085022A">
              <w:rPr>
                <w:rFonts w:cs="Times New Roman"/>
                <w:szCs w:val="20"/>
              </w:rPr>
              <w:t>Ireland</w:t>
            </w:r>
            <w:bookmarkEnd w:id="184"/>
          </w:p>
        </w:tc>
      </w:tr>
      <w:tr w:rsidR="005B1A64" w:rsidRPr="0085022A" w14:paraId="191AA64A" w14:textId="77777777" w:rsidTr="008C45A8">
        <w:trPr>
          <w:cnfStyle w:val="000000010000" w:firstRow="0" w:lastRow="0" w:firstColumn="0" w:lastColumn="0" w:oddVBand="0" w:evenVBand="0" w:oddHBand="0" w:evenHBand="1" w:firstRowFirstColumn="0" w:firstRowLastColumn="0" w:lastRowFirstColumn="0" w:lastRowLastColumn="0"/>
          <w:trHeight w:val="942"/>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auto"/>
          </w:tcPr>
          <w:p w14:paraId="191AA647" w14:textId="516D6247" w:rsidR="005B1A64" w:rsidRPr="0085022A" w:rsidRDefault="005B1A64" w:rsidP="00E03EE2">
            <w:pPr>
              <w:pStyle w:val="BodyText"/>
              <w:widowControl w:val="0"/>
              <w:spacing w:before="120" w:after="120" w:line="26" w:lineRule="atLeast"/>
              <w:jc w:val="center"/>
              <w:rPr>
                <w:rFonts w:cs="Times New Roman"/>
                <w:b/>
                <w:szCs w:val="20"/>
              </w:rPr>
            </w:pPr>
            <w:r w:rsidRPr="0085022A">
              <w:rPr>
                <w:rFonts w:cs="Times New Roman"/>
                <w:b/>
                <w:szCs w:val="20"/>
              </w:rPr>
              <w:t>LUXEMBOURG LISTING AGENT</w:t>
            </w:r>
          </w:p>
          <w:p w14:paraId="49E7ED2E" w14:textId="77777777" w:rsidR="008C45A8" w:rsidRPr="008C45A8" w:rsidRDefault="008C45A8" w:rsidP="008C45A8">
            <w:pPr>
              <w:pStyle w:val="BodyText"/>
              <w:widowControl w:val="0"/>
              <w:spacing w:before="120" w:after="120" w:line="26" w:lineRule="atLeast"/>
              <w:jc w:val="center"/>
              <w:rPr>
                <w:rFonts w:cs="Times New Roman"/>
                <w:szCs w:val="20"/>
              </w:rPr>
            </w:pPr>
            <w:r w:rsidRPr="008C45A8">
              <w:rPr>
                <w:rFonts w:cs="Times New Roman"/>
                <w:szCs w:val="20"/>
              </w:rPr>
              <w:t>Matheson LLP</w:t>
            </w:r>
          </w:p>
          <w:p w14:paraId="6182CA70" w14:textId="77777777" w:rsidR="008C45A8" w:rsidRPr="008C45A8" w:rsidRDefault="008C45A8" w:rsidP="008C45A8">
            <w:pPr>
              <w:pStyle w:val="BodyText"/>
              <w:widowControl w:val="0"/>
              <w:spacing w:before="120" w:after="120" w:line="26" w:lineRule="atLeast"/>
              <w:jc w:val="center"/>
              <w:rPr>
                <w:rFonts w:cs="Times New Roman"/>
                <w:szCs w:val="20"/>
              </w:rPr>
            </w:pPr>
            <w:r w:rsidRPr="008C45A8">
              <w:rPr>
                <w:rFonts w:cs="Times New Roman"/>
                <w:szCs w:val="20"/>
              </w:rPr>
              <w:t>70 Sir John Rogerson's Quay</w:t>
            </w:r>
          </w:p>
          <w:p w14:paraId="719D0486" w14:textId="77777777" w:rsidR="008C45A8" w:rsidRPr="008C45A8" w:rsidRDefault="008C45A8" w:rsidP="008C45A8">
            <w:pPr>
              <w:pStyle w:val="BodyText"/>
              <w:widowControl w:val="0"/>
              <w:spacing w:before="120" w:after="120" w:line="26" w:lineRule="atLeast"/>
              <w:jc w:val="center"/>
              <w:rPr>
                <w:rFonts w:cs="Times New Roman"/>
                <w:szCs w:val="20"/>
              </w:rPr>
            </w:pPr>
            <w:r w:rsidRPr="008C45A8">
              <w:rPr>
                <w:rFonts w:cs="Times New Roman"/>
                <w:szCs w:val="20"/>
              </w:rPr>
              <w:t>Dublin 2, Ireland</w:t>
            </w:r>
          </w:p>
          <w:p w14:paraId="191AA648" w14:textId="2FC380B7" w:rsidR="005B1A64" w:rsidRPr="0085022A" w:rsidRDefault="008C45A8" w:rsidP="008C45A8">
            <w:pPr>
              <w:pStyle w:val="BodyText"/>
              <w:widowControl w:val="0"/>
              <w:spacing w:before="120" w:after="120" w:line="26" w:lineRule="atLeast"/>
              <w:jc w:val="center"/>
              <w:rPr>
                <w:rFonts w:cs="Times New Roman"/>
                <w:szCs w:val="20"/>
              </w:rPr>
            </w:pPr>
            <w:r w:rsidRPr="008C45A8">
              <w:rPr>
                <w:rFonts w:cs="Times New Roman"/>
                <w:szCs w:val="20"/>
              </w:rPr>
              <w:lastRenderedPageBreak/>
              <w:t>D02 R296</w:t>
            </w:r>
          </w:p>
        </w:tc>
      </w:tr>
      <w:tr w:rsidR="005B1A64" w:rsidRPr="0085022A" w14:paraId="191AA64D" w14:textId="77777777" w:rsidTr="008C45A8">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auto"/>
          </w:tcPr>
          <w:p w14:paraId="191AA64B" w14:textId="77777777" w:rsidR="005B1A64" w:rsidRPr="0085022A" w:rsidRDefault="005B1A64" w:rsidP="00E03EE2">
            <w:pPr>
              <w:pStyle w:val="BodyText"/>
              <w:widowControl w:val="0"/>
              <w:spacing w:before="120" w:after="120" w:line="26" w:lineRule="atLeast"/>
              <w:jc w:val="center"/>
              <w:rPr>
                <w:rFonts w:cs="Times New Roman"/>
                <w:szCs w:val="20"/>
              </w:rPr>
            </w:pPr>
            <w:r w:rsidRPr="0085022A">
              <w:rPr>
                <w:rFonts w:cs="Times New Roman"/>
                <w:b/>
                <w:szCs w:val="20"/>
              </w:rPr>
              <w:lastRenderedPageBreak/>
              <w:t>LEGAL ADVISERS</w:t>
            </w:r>
          </w:p>
        </w:tc>
      </w:tr>
      <w:tr w:rsidR="005B1A64" w:rsidRPr="0085022A" w14:paraId="191AA651" w14:textId="77777777" w:rsidTr="008C45A8">
        <w:trPr>
          <w:cnfStyle w:val="000000010000" w:firstRow="0" w:lastRow="0" w:firstColumn="0" w:lastColumn="0" w:oddVBand="0" w:evenVBand="0" w:oddHBand="0" w:evenHBand="1"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2500" w:type="pct"/>
            <w:tcBorders>
              <w:top w:val="nil"/>
              <w:left w:val="nil"/>
              <w:bottom w:val="nil"/>
              <w:right w:val="nil"/>
            </w:tcBorders>
            <w:shd w:val="clear" w:color="auto" w:fill="auto"/>
          </w:tcPr>
          <w:p w14:paraId="191AA64E" w14:textId="7EE3ABE4" w:rsidR="005B1A64" w:rsidRPr="0085022A" w:rsidRDefault="005B1A64" w:rsidP="00E03EE2">
            <w:pPr>
              <w:pStyle w:val="BodyText"/>
              <w:widowControl w:val="0"/>
              <w:spacing w:before="120" w:after="120" w:line="26" w:lineRule="atLeast"/>
              <w:jc w:val="center"/>
              <w:rPr>
                <w:rFonts w:cs="Times New Roman"/>
                <w:b/>
                <w:position w:val="6"/>
                <w:szCs w:val="20"/>
              </w:rPr>
            </w:pPr>
            <w:r w:rsidRPr="0085022A">
              <w:rPr>
                <w:rFonts w:cs="Times New Roman"/>
                <w:i/>
                <w:szCs w:val="20"/>
              </w:rPr>
              <w:t>To the Issuer</w:t>
            </w:r>
            <w:r w:rsidRPr="0085022A">
              <w:rPr>
                <w:rFonts w:cs="Times New Roman"/>
                <w:szCs w:val="20"/>
              </w:rPr>
              <w:t xml:space="preserve"> </w:t>
            </w:r>
            <w:r w:rsidRPr="0085022A">
              <w:rPr>
                <w:rFonts w:cs="Times New Roman"/>
                <w:i/>
                <w:szCs w:val="20"/>
              </w:rPr>
              <w:t>as to English law:</w:t>
            </w:r>
          </w:p>
        </w:tc>
        <w:tc>
          <w:tcPr>
            <w:tcW w:w="2500" w:type="pct"/>
            <w:tcBorders>
              <w:top w:val="nil"/>
              <w:left w:val="nil"/>
              <w:bottom w:val="nil"/>
              <w:right w:val="nil"/>
            </w:tcBorders>
          </w:tcPr>
          <w:p w14:paraId="191AA64F" w14:textId="1C5B4943" w:rsidR="005B1A64" w:rsidRPr="0085022A" w:rsidRDefault="005B1A64" w:rsidP="00E03EE2">
            <w:pPr>
              <w:pStyle w:val="BodyText"/>
              <w:widowControl w:val="0"/>
              <w:spacing w:before="120" w:after="120" w:line="26" w:lineRule="atLeast"/>
              <w:jc w:val="center"/>
              <w:cnfStyle w:val="000000010000" w:firstRow="0" w:lastRow="0" w:firstColumn="0" w:lastColumn="0" w:oddVBand="0" w:evenVBand="0" w:oddHBand="0" w:evenHBand="1" w:firstRowFirstColumn="0" w:firstRowLastColumn="0" w:lastRowFirstColumn="0" w:lastRowLastColumn="0"/>
              <w:rPr>
                <w:rFonts w:cs="Times New Roman"/>
                <w:i/>
                <w:szCs w:val="20"/>
              </w:rPr>
            </w:pPr>
            <w:r w:rsidRPr="0085022A">
              <w:rPr>
                <w:rFonts w:cs="Times New Roman"/>
                <w:i/>
                <w:szCs w:val="20"/>
              </w:rPr>
              <w:t>To the Issuer as to Luxembourg law:</w:t>
            </w:r>
          </w:p>
        </w:tc>
      </w:tr>
      <w:tr w:rsidR="005B1A64" w:rsidRPr="00A873D1" w14:paraId="191AA655" w14:textId="77777777" w:rsidTr="008C45A8">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2500" w:type="pct"/>
            <w:tcBorders>
              <w:top w:val="nil"/>
              <w:left w:val="nil"/>
              <w:bottom w:val="nil"/>
              <w:right w:val="nil"/>
            </w:tcBorders>
            <w:shd w:val="clear" w:color="auto" w:fill="auto"/>
          </w:tcPr>
          <w:p w14:paraId="114BF39B" w14:textId="77777777" w:rsidR="00F83E4A" w:rsidRPr="006B4DE3" w:rsidRDefault="00F83E4A" w:rsidP="00F83E4A">
            <w:pPr>
              <w:pStyle w:val="BodyText"/>
              <w:widowControl w:val="0"/>
              <w:spacing w:before="120" w:after="120" w:line="26" w:lineRule="atLeast"/>
              <w:jc w:val="center"/>
              <w:rPr>
                <w:rFonts w:cs="Times New Roman"/>
                <w:b/>
                <w:position w:val="6"/>
                <w:szCs w:val="20"/>
              </w:rPr>
            </w:pPr>
            <w:r w:rsidRPr="006B4DE3">
              <w:rPr>
                <w:rFonts w:cs="Times New Roman"/>
                <w:b/>
                <w:position w:val="6"/>
                <w:szCs w:val="20"/>
              </w:rPr>
              <w:t>Allen Overy Shearman Sterling</w:t>
            </w:r>
          </w:p>
          <w:p w14:paraId="16207301" w14:textId="77777777" w:rsidR="00A873D1" w:rsidRPr="00F83E4A" w:rsidRDefault="00A873D1" w:rsidP="00A873D1">
            <w:pPr>
              <w:pStyle w:val="BodyText"/>
              <w:widowControl w:val="0"/>
              <w:spacing w:before="120" w:after="120" w:line="26" w:lineRule="atLeast"/>
              <w:jc w:val="center"/>
              <w:rPr>
                <w:rFonts w:cs="Times New Roman"/>
                <w:szCs w:val="20"/>
              </w:rPr>
            </w:pPr>
            <w:r w:rsidRPr="00F83E4A">
              <w:rPr>
                <w:rFonts w:cs="Times New Roman"/>
                <w:szCs w:val="20"/>
              </w:rPr>
              <w:t xml:space="preserve">Serrano 73 </w:t>
            </w:r>
          </w:p>
          <w:p w14:paraId="75E8AA21" w14:textId="77777777" w:rsidR="00A873D1" w:rsidRPr="00E51F34" w:rsidRDefault="00A873D1" w:rsidP="00A873D1">
            <w:pPr>
              <w:pStyle w:val="BodyText"/>
              <w:widowControl w:val="0"/>
              <w:spacing w:before="120" w:after="120" w:line="26" w:lineRule="atLeast"/>
              <w:jc w:val="center"/>
              <w:rPr>
                <w:rFonts w:cs="Times New Roman"/>
                <w:szCs w:val="20"/>
                <w:lang w:val="es-ES"/>
              </w:rPr>
            </w:pPr>
            <w:r w:rsidRPr="00E51F34">
              <w:rPr>
                <w:rFonts w:cs="Times New Roman"/>
                <w:szCs w:val="20"/>
                <w:lang w:val="es-ES"/>
              </w:rPr>
              <w:t xml:space="preserve">28006 Madrid </w:t>
            </w:r>
          </w:p>
          <w:p w14:paraId="191AA652" w14:textId="79D399BD" w:rsidR="00A873D1" w:rsidRPr="00E51F34" w:rsidRDefault="00A873D1" w:rsidP="00A873D1">
            <w:pPr>
              <w:pStyle w:val="BodyText"/>
              <w:widowControl w:val="0"/>
              <w:spacing w:before="120" w:after="120" w:line="26" w:lineRule="atLeast"/>
              <w:jc w:val="center"/>
              <w:rPr>
                <w:rFonts w:cs="Times New Roman"/>
                <w:b/>
                <w:position w:val="6"/>
                <w:szCs w:val="20"/>
                <w:lang w:val="es-ES"/>
              </w:rPr>
            </w:pPr>
            <w:r w:rsidRPr="00E51F34">
              <w:rPr>
                <w:rFonts w:cs="Times New Roman"/>
                <w:szCs w:val="20"/>
                <w:lang w:val="es-ES"/>
              </w:rPr>
              <w:t>Spain</w:t>
            </w:r>
          </w:p>
        </w:tc>
        <w:tc>
          <w:tcPr>
            <w:tcW w:w="2500" w:type="pct"/>
            <w:tcBorders>
              <w:top w:val="nil"/>
              <w:left w:val="nil"/>
              <w:bottom w:val="nil"/>
              <w:right w:val="nil"/>
            </w:tcBorders>
            <w:shd w:val="clear" w:color="auto" w:fill="auto"/>
          </w:tcPr>
          <w:p w14:paraId="0676F449" w14:textId="77777777" w:rsidR="00F37ABA" w:rsidRDefault="00F37ABA">
            <w:pPr>
              <w:pStyle w:val="BodyText"/>
              <w:widowControl w:val="0"/>
              <w:spacing w:before="120" w:after="120" w:line="26" w:lineRule="atLeast"/>
              <w:jc w:val="center"/>
              <w:cnfStyle w:val="000000100000" w:firstRow="0" w:lastRow="0" w:firstColumn="0" w:lastColumn="0" w:oddVBand="0" w:evenVBand="0" w:oddHBand="1" w:evenHBand="0" w:firstRowFirstColumn="0" w:firstRowLastColumn="0" w:lastRowFirstColumn="0" w:lastRowLastColumn="0"/>
              <w:rPr>
                <w:rFonts w:cs="Times New Roman"/>
                <w:b/>
                <w:position w:val="6"/>
                <w:szCs w:val="20"/>
                <w:lang w:val="fr-FR"/>
              </w:rPr>
            </w:pPr>
            <w:r w:rsidRPr="00F37ABA">
              <w:rPr>
                <w:rFonts w:cs="Times New Roman"/>
                <w:b/>
                <w:position w:val="6"/>
                <w:szCs w:val="20"/>
                <w:lang w:val="fr-FR"/>
              </w:rPr>
              <w:t xml:space="preserve">Allen Overy Shearman Sterling SCS </w:t>
            </w:r>
          </w:p>
          <w:p w14:paraId="5C5B65C9" w14:textId="49EF9013" w:rsidR="005B1A64" w:rsidRDefault="00D8234D">
            <w:pPr>
              <w:pStyle w:val="BodyText"/>
              <w:widowControl w:val="0"/>
              <w:spacing w:before="120" w:after="120" w:line="26" w:lineRule="atLeast"/>
              <w:jc w:val="center"/>
              <w:cnfStyle w:val="000000100000" w:firstRow="0" w:lastRow="0" w:firstColumn="0" w:lastColumn="0" w:oddVBand="0" w:evenVBand="0" w:oddHBand="1" w:evenHBand="0" w:firstRowFirstColumn="0" w:firstRowLastColumn="0" w:lastRowFirstColumn="0" w:lastRowLastColumn="0"/>
              <w:rPr>
                <w:rFonts w:cs="Times New Roman"/>
                <w:b/>
                <w:position w:val="6"/>
                <w:szCs w:val="20"/>
                <w:lang w:val="fr-FR"/>
              </w:rPr>
            </w:pPr>
            <w:r w:rsidRPr="009C47C3">
              <w:rPr>
                <w:rFonts w:cs="Times New Roman"/>
                <w:b/>
                <w:position w:val="6"/>
                <w:szCs w:val="20"/>
                <w:lang w:val="fr-FR"/>
              </w:rPr>
              <w:t>(</w:t>
            </w:r>
            <w:r w:rsidRPr="009C47C3">
              <w:rPr>
                <w:rFonts w:cs="Times New Roman"/>
                <w:b/>
                <w:i/>
                <w:iCs/>
                <w:position w:val="6"/>
                <w:szCs w:val="20"/>
                <w:lang w:val="fr-FR"/>
              </w:rPr>
              <w:t>inscrite au barreau de Luxembourg</w:t>
            </w:r>
            <w:r w:rsidRPr="009C47C3">
              <w:rPr>
                <w:rFonts w:cs="Times New Roman"/>
                <w:b/>
                <w:position w:val="6"/>
                <w:szCs w:val="20"/>
                <w:lang w:val="fr-FR"/>
              </w:rPr>
              <w:t>)</w:t>
            </w:r>
          </w:p>
          <w:p w14:paraId="395CAA9C" w14:textId="77777777" w:rsidR="00A873D1" w:rsidRPr="009C47C3" w:rsidRDefault="00A873D1" w:rsidP="00A873D1">
            <w:pPr>
              <w:pStyle w:val="BodyText"/>
              <w:widowControl w:val="0"/>
              <w:spacing w:before="120" w:after="120" w:line="26" w:lineRule="atLeast"/>
              <w:jc w:val="center"/>
              <w:cnfStyle w:val="000000100000" w:firstRow="0" w:lastRow="0" w:firstColumn="0" w:lastColumn="0" w:oddVBand="0" w:evenVBand="0" w:oddHBand="1" w:evenHBand="0" w:firstRowFirstColumn="0" w:firstRowLastColumn="0" w:lastRowFirstColumn="0" w:lastRowLastColumn="0"/>
              <w:rPr>
                <w:rFonts w:cs="Times New Roman"/>
                <w:iCs/>
                <w:szCs w:val="20"/>
                <w:lang w:val="fr-FR"/>
              </w:rPr>
            </w:pPr>
            <w:r w:rsidRPr="009C47C3">
              <w:rPr>
                <w:rFonts w:cs="Times New Roman"/>
                <w:iCs/>
                <w:szCs w:val="20"/>
                <w:lang w:val="fr-FR"/>
              </w:rPr>
              <w:t>5, avenue J.F. Kennedy</w:t>
            </w:r>
          </w:p>
          <w:p w14:paraId="3309ED4D" w14:textId="1C863DA8" w:rsidR="00A873D1" w:rsidRPr="009C47C3" w:rsidRDefault="00A873D1" w:rsidP="00A873D1">
            <w:pPr>
              <w:pStyle w:val="BodyText"/>
              <w:widowControl w:val="0"/>
              <w:spacing w:before="120" w:after="120" w:line="26" w:lineRule="atLeast"/>
              <w:jc w:val="center"/>
              <w:cnfStyle w:val="000000100000" w:firstRow="0" w:lastRow="0" w:firstColumn="0" w:lastColumn="0" w:oddVBand="0" w:evenVBand="0" w:oddHBand="1" w:evenHBand="0" w:firstRowFirstColumn="0" w:firstRowLastColumn="0" w:lastRowFirstColumn="0" w:lastRowLastColumn="0"/>
              <w:rPr>
                <w:rFonts w:cs="Times New Roman"/>
                <w:iCs/>
                <w:szCs w:val="20"/>
                <w:lang w:val="fr-FR"/>
              </w:rPr>
            </w:pPr>
            <w:r w:rsidRPr="009C47C3">
              <w:rPr>
                <w:rFonts w:cs="Times New Roman"/>
                <w:iCs/>
                <w:szCs w:val="20"/>
                <w:lang w:val="fr-FR"/>
              </w:rPr>
              <w:t>L-1855 Luxembourg</w:t>
            </w:r>
          </w:p>
          <w:p w14:paraId="191AA653" w14:textId="1EE17984" w:rsidR="00A873D1" w:rsidRPr="009C47C3" w:rsidRDefault="00A873D1" w:rsidP="00A873D1">
            <w:pPr>
              <w:pStyle w:val="BodyText"/>
              <w:widowControl w:val="0"/>
              <w:spacing w:before="120" w:after="120" w:line="26" w:lineRule="atLeast"/>
              <w:jc w:val="center"/>
              <w:cnfStyle w:val="000000100000" w:firstRow="0" w:lastRow="0" w:firstColumn="0" w:lastColumn="0" w:oddVBand="0" w:evenVBand="0" w:oddHBand="1" w:evenHBand="0" w:firstRowFirstColumn="0" w:firstRowLastColumn="0" w:lastRowFirstColumn="0" w:lastRowLastColumn="0"/>
              <w:rPr>
                <w:rFonts w:cs="Times New Roman"/>
                <w:b/>
                <w:szCs w:val="20"/>
                <w:lang w:val="fr-FR"/>
              </w:rPr>
            </w:pPr>
            <w:r w:rsidRPr="0085022A">
              <w:rPr>
                <w:rFonts w:cs="Times New Roman"/>
                <w:szCs w:val="20"/>
              </w:rPr>
              <w:t>Luxembourg</w:t>
            </w:r>
          </w:p>
        </w:tc>
      </w:tr>
      <w:tr w:rsidR="005B1A64" w:rsidRPr="0085022A" w14:paraId="36B690F5" w14:textId="77777777" w:rsidTr="008C45A8">
        <w:trPr>
          <w:cnfStyle w:val="000000010000" w:firstRow="0" w:lastRow="0" w:firstColumn="0" w:lastColumn="0" w:oddVBand="0" w:evenVBand="0" w:oddHBand="0" w:evenHBand="1" w:firstRowFirstColumn="0" w:firstRowLastColumn="0" w:lastRowFirstColumn="0" w:lastRowLastColumn="0"/>
          <w:trHeight w:val="133"/>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auto"/>
          </w:tcPr>
          <w:p w14:paraId="6463B4B8" w14:textId="625A4294" w:rsidR="005B1A64" w:rsidRPr="0085022A" w:rsidRDefault="005B1A64" w:rsidP="00E03EE2">
            <w:pPr>
              <w:pStyle w:val="BodyText"/>
              <w:widowControl w:val="0"/>
              <w:spacing w:before="120" w:after="120" w:line="26" w:lineRule="atLeast"/>
              <w:jc w:val="center"/>
              <w:rPr>
                <w:rFonts w:cs="Times New Roman"/>
                <w:iCs/>
                <w:szCs w:val="20"/>
              </w:rPr>
            </w:pPr>
            <w:r w:rsidRPr="0085022A">
              <w:rPr>
                <w:rFonts w:cs="Times New Roman"/>
                <w:i/>
                <w:szCs w:val="20"/>
              </w:rPr>
              <w:t>To the Issuer</w:t>
            </w:r>
            <w:r w:rsidRPr="0085022A">
              <w:rPr>
                <w:rFonts w:cs="Times New Roman"/>
                <w:szCs w:val="20"/>
              </w:rPr>
              <w:t xml:space="preserve"> </w:t>
            </w:r>
            <w:r w:rsidRPr="0085022A">
              <w:rPr>
                <w:rFonts w:cs="Times New Roman"/>
                <w:i/>
                <w:szCs w:val="20"/>
              </w:rPr>
              <w:t>as to Andorran law:</w:t>
            </w:r>
          </w:p>
        </w:tc>
      </w:tr>
      <w:tr w:rsidR="005B1A64" w:rsidRPr="0085022A" w14:paraId="2E58898B" w14:textId="77777777" w:rsidTr="008C45A8">
        <w:trPr>
          <w:cnfStyle w:val="000000100000" w:firstRow="0" w:lastRow="0" w:firstColumn="0" w:lastColumn="0" w:oddVBand="0" w:evenVBand="0" w:oddHBand="1" w:evenHBand="0" w:firstRowFirstColumn="0" w:firstRowLastColumn="0" w:lastRowFirstColumn="0" w:lastRowLastColumn="0"/>
          <w:trHeight w:val="223"/>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auto"/>
          </w:tcPr>
          <w:p w14:paraId="39C9E5F8" w14:textId="516AA44F" w:rsidR="005B1A64" w:rsidRPr="0085022A" w:rsidRDefault="005B1A64" w:rsidP="00E03EE2">
            <w:pPr>
              <w:pStyle w:val="BodyText"/>
              <w:widowControl w:val="0"/>
              <w:spacing w:before="120" w:after="120" w:line="26" w:lineRule="atLeast"/>
              <w:jc w:val="center"/>
              <w:rPr>
                <w:rFonts w:cs="Times New Roman"/>
                <w:b/>
                <w:bCs/>
                <w:iCs/>
                <w:szCs w:val="20"/>
              </w:rPr>
            </w:pPr>
            <w:bookmarkStart w:id="185" w:name="_Hlk68506118"/>
            <w:r w:rsidRPr="0085022A">
              <w:rPr>
                <w:rFonts w:cs="Times New Roman"/>
                <w:b/>
                <w:bCs/>
                <w:iCs/>
                <w:szCs w:val="20"/>
              </w:rPr>
              <w:t>Cases Lacambra</w:t>
            </w:r>
            <w:bookmarkEnd w:id="185"/>
          </w:p>
        </w:tc>
      </w:tr>
      <w:tr w:rsidR="005B1A64" w:rsidRPr="0085022A" w14:paraId="36EFB1D2" w14:textId="77777777" w:rsidTr="008C45A8">
        <w:trPr>
          <w:cnfStyle w:val="000000010000" w:firstRow="0" w:lastRow="0" w:firstColumn="0" w:lastColumn="0" w:oddVBand="0" w:evenVBand="0" w:oddHBand="0" w:evenHBand="1" w:firstRowFirstColumn="0" w:firstRowLastColumn="0" w:lastRowFirstColumn="0" w:lastRowLastColumn="0"/>
          <w:trHeight w:val="1000"/>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auto"/>
          </w:tcPr>
          <w:p w14:paraId="47904D36" w14:textId="571D9620" w:rsidR="005B1A64" w:rsidRPr="0004362C" w:rsidRDefault="005B1A64" w:rsidP="00E03EE2">
            <w:pPr>
              <w:pStyle w:val="BodyText"/>
              <w:widowControl w:val="0"/>
              <w:spacing w:before="120" w:after="120" w:line="26" w:lineRule="atLeast"/>
              <w:jc w:val="center"/>
              <w:rPr>
                <w:rFonts w:cs="Times New Roman"/>
                <w:iCs/>
                <w:szCs w:val="20"/>
                <w:lang w:val="es-ES"/>
              </w:rPr>
            </w:pPr>
            <w:r w:rsidRPr="0004362C">
              <w:rPr>
                <w:rFonts w:cs="Times New Roman"/>
                <w:iCs/>
                <w:szCs w:val="20"/>
                <w:lang w:val="es-ES"/>
              </w:rPr>
              <w:t>Manuel Cerqueda i Escaler, 3-5</w:t>
            </w:r>
          </w:p>
          <w:p w14:paraId="0BE8F344" w14:textId="77777777" w:rsidR="005B1A64" w:rsidRPr="0004362C" w:rsidRDefault="005B1A64" w:rsidP="00E03EE2">
            <w:pPr>
              <w:pStyle w:val="BodyText"/>
              <w:widowControl w:val="0"/>
              <w:spacing w:before="120" w:after="120" w:line="26" w:lineRule="atLeast"/>
              <w:jc w:val="center"/>
              <w:rPr>
                <w:rFonts w:cs="Times New Roman"/>
                <w:iCs/>
                <w:szCs w:val="20"/>
                <w:lang w:val="es-ES"/>
              </w:rPr>
            </w:pPr>
            <w:r w:rsidRPr="0004362C">
              <w:rPr>
                <w:rFonts w:cs="Times New Roman"/>
                <w:iCs/>
                <w:szCs w:val="20"/>
                <w:lang w:val="es-ES"/>
              </w:rPr>
              <w:t>AD 700 Escaldes-Engordany</w:t>
            </w:r>
          </w:p>
          <w:p w14:paraId="15A17729" w14:textId="04CE81AF" w:rsidR="00B86D9F" w:rsidRPr="0085022A" w:rsidRDefault="00B86D9F" w:rsidP="00E03EE2">
            <w:pPr>
              <w:pStyle w:val="BodyText"/>
              <w:widowControl w:val="0"/>
              <w:spacing w:before="120" w:after="120" w:line="26" w:lineRule="atLeast"/>
              <w:jc w:val="center"/>
              <w:rPr>
                <w:rFonts w:cs="Times New Roman"/>
                <w:szCs w:val="20"/>
              </w:rPr>
            </w:pPr>
            <w:r w:rsidRPr="0085022A">
              <w:rPr>
                <w:rFonts w:cs="Times New Roman"/>
                <w:szCs w:val="20"/>
              </w:rPr>
              <w:t>Principat d</w:t>
            </w:r>
            <w:r w:rsidR="005440FD" w:rsidRPr="0085022A">
              <w:rPr>
                <w:rFonts w:cs="Times New Roman"/>
                <w:szCs w:val="20"/>
              </w:rPr>
              <w:t>'</w:t>
            </w:r>
            <w:r w:rsidRPr="0085022A">
              <w:rPr>
                <w:rFonts w:cs="Times New Roman"/>
                <w:szCs w:val="20"/>
              </w:rPr>
              <w:t>Andorra</w:t>
            </w:r>
          </w:p>
        </w:tc>
      </w:tr>
      <w:tr w:rsidR="005B1A64" w:rsidRPr="0085022A" w14:paraId="5DB9F62E" w14:textId="77777777" w:rsidTr="00A873D1">
        <w:trPr>
          <w:cnfStyle w:val="000000100000" w:firstRow="0" w:lastRow="0" w:firstColumn="0" w:lastColumn="0" w:oddVBand="0" w:evenVBand="0" w:oddHBand="1" w:evenHBand="0" w:firstRowFirstColumn="0" w:firstRowLastColumn="0" w:lastRowFirstColumn="0" w:lastRowLastColumn="0"/>
          <w:trHeight w:val="139"/>
        </w:trPr>
        <w:tc>
          <w:tcPr>
            <w:cnfStyle w:val="000010000000" w:firstRow="0" w:lastRow="0" w:firstColumn="0" w:lastColumn="0" w:oddVBand="1" w:evenVBand="0" w:oddHBand="0" w:evenHBand="0" w:firstRowFirstColumn="0" w:firstRowLastColumn="0" w:lastRowFirstColumn="0" w:lastRowLastColumn="0"/>
            <w:tcW w:w="2500" w:type="pct"/>
            <w:tcBorders>
              <w:top w:val="nil"/>
              <w:left w:val="nil"/>
              <w:bottom w:val="nil"/>
              <w:right w:val="nil"/>
            </w:tcBorders>
            <w:shd w:val="clear" w:color="auto" w:fill="FFFFFF" w:themeFill="background1"/>
          </w:tcPr>
          <w:p w14:paraId="2CE39879" w14:textId="07D2C3B8" w:rsidR="005B1A64" w:rsidRPr="0085022A" w:rsidRDefault="005B1A64" w:rsidP="00E03EE2">
            <w:pPr>
              <w:pStyle w:val="BodyText"/>
              <w:widowControl w:val="0"/>
              <w:spacing w:before="120" w:after="120" w:line="26" w:lineRule="atLeast"/>
              <w:jc w:val="center"/>
              <w:rPr>
                <w:rFonts w:cs="Times New Roman"/>
                <w:i/>
                <w:szCs w:val="20"/>
              </w:rPr>
            </w:pPr>
            <w:r w:rsidRPr="0085022A">
              <w:rPr>
                <w:rFonts w:cs="Times New Roman"/>
                <w:i/>
                <w:szCs w:val="20"/>
              </w:rPr>
              <w:t xml:space="preserve">To the </w:t>
            </w:r>
            <w:r w:rsidR="00BD3BCF">
              <w:rPr>
                <w:rFonts w:cs="Times New Roman"/>
                <w:i/>
                <w:szCs w:val="20"/>
              </w:rPr>
              <w:t xml:space="preserve">Arrangers and the </w:t>
            </w:r>
            <w:r w:rsidRPr="0085022A">
              <w:rPr>
                <w:rFonts w:cs="Times New Roman"/>
                <w:i/>
                <w:szCs w:val="20"/>
              </w:rPr>
              <w:t>Dealers as to English law:</w:t>
            </w:r>
          </w:p>
        </w:tc>
        <w:tc>
          <w:tcPr>
            <w:tcW w:w="2500" w:type="pct"/>
            <w:tcBorders>
              <w:top w:val="nil"/>
              <w:left w:val="nil"/>
              <w:bottom w:val="nil"/>
              <w:right w:val="nil"/>
            </w:tcBorders>
            <w:shd w:val="clear" w:color="auto" w:fill="FFFFFF" w:themeFill="background1"/>
          </w:tcPr>
          <w:p w14:paraId="0D98E8C3" w14:textId="5511C3EE" w:rsidR="005B1A64" w:rsidRPr="0085022A" w:rsidRDefault="005B1A64" w:rsidP="00E03EE2">
            <w:pPr>
              <w:pStyle w:val="BodyText"/>
              <w:widowControl w:val="0"/>
              <w:spacing w:before="120" w:after="120" w:line="26" w:lineRule="atLeast"/>
              <w:jc w:val="center"/>
              <w:cnfStyle w:val="000000100000" w:firstRow="0" w:lastRow="0" w:firstColumn="0" w:lastColumn="0" w:oddVBand="0" w:evenVBand="0" w:oddHBand="1" w:evenHBand="0" w:firstRowFirstColumn="0" w:firstRowLastColumn="0" w:lastRowFirstColumn="0" w:lastRowLastColumn="0"/>
              <w:rPr>
                <w:rFonts w:cs="Times New Roman"/>
                <w:i/>
                <w:szCs w:val="20"/>
              </w:rPr>
            </w:pPr>
            <w:r w:rsidRPr="0085022A">
              <w:rPr>
                <w:rFonts w:cs="Times New Roman"/>
                <w:i/>
                <w:szCs w:val="20"/>
              </w:rPr>
              <w:t xml:space="preserve">To the </w:t>
            </w:r>
            <w:r w:rsidR="00BD3BCF">
              <w:rPr>
                <w:rFonts w:cs="Times New Roman"/>
                <w:i/>
                <w:szCs w:val="20"/>
              </w:rPr>
              <w:t xml:space="preserve">Arrangers and the </w:t>
            </w:r>
            <w:r w:rsidRPr="0085022A">
              <w:rPr>
                <w:rFonts w:cs="Times New Roman"/>
                <w:i/>
                <w:szCs w:val="20"/>
              </w:rPr>
              <w:t>Dealers as to Luxembourg law:</w:t>
            </w:r>
          </w:p>
        </w:tc>
      </w:tr>
      <w:tr w:rsidR="005B1A64" w:rsidRPr="0085022A" w14:paraId="52079DDC" w14:textId="77777777" w:rsidTr="00A873D1">
        <w:trPr>
          <w:cnfStyle w:val="000000010000" w:firstRow="0" w:lastRow="0" w:firstColumn="0" w:lastColumn="0" w:oddVBand="0" w:evenVBand="0" w:oddHBand="0" w:evenHBand="1" w:firstRowFirstColumn="0" w:firstRowLastColumn="0" w:lastRowFirstColumn="0" w:lastRowLastColumn="0"/>
          <w:trHeight w:val="371"/>
        </w:trPr>
        <w:tc>
          <w:tcPr>
            <w:cnfStyle w:val="000010000000" w:firstRow="0" w:lastRow="0" w:firstColumn="0" w:lastColumn="0" w:oddVBand="1" w:evenVBand="0" w:oddHBand="0" w:evenHBand="0" w:firstRowFirstColumn="0" w:firstRowLastColumn="0" w:lastRowFirstColumn="0" w:lastRowLastColumn="0"/>
            <w:tcW w:w="2500" w:type="pct"/>
            <w:tcBorders>
              <w:top w:val="nil"/>
              <w:left w:val="nil"/>
              <w:bottom w:val="nil"/>
              <w:right w:val="nil"/>
            </w:tcBorders>
            <w:shd w:val="clear" w:color="auto" w:fill="FFFFFF" w:themeFill="background1"/>
          </w:tcPr>
          <w:p w14:paraId="4C659AF2" w14:textId="37DC173D" w:rsidR="005B1A64" w:rsidRPr="0085022A" w:rsidRDefault="005B1A64" w:rsidP="00E03EE2">
            <w:pPr>
              <w:pStyle w:val="BodyText"/>
              <w:widowControl w:val="0"/>
              <w:spacing w:before="120" w:after="120" w:line="26" w:lineRule="atLeast"/>
              <w:jc w:val="center"/>
              <w:rPr>
                <w:rFonts w:cs="Times New Roman"/>
                <w:i/>
                <w:szCs w:val="20"/>
              </w:rPr>
            </w:pPr>
            <w:r w:rsidRPr="0085022A">
              <w:rPr>
                <w:rFonts w:cs="Times New Roman"/>
                <w:b/>
                <w:szCs w:val="20"/>
              </w:rPr>
              <w:t>Clifford Chance, S.L.P.</w:t>
            </w:r>
          </w:p>
        </w:tc>
        <w:tc>
          <w:tcPr>
            <w:tcW w:w="2500" w:type="pct"/>
            <w:tcBorders>
              <w:top w:val="nil"/>
              <w:left w:val="nil"/>
              <w:bottom w:val="nil"/>
              <w:right w:val="nil"/>
            </w:tcBorders>
            <w:shd w:val="clear" w:color="auto" w:fill="FFFFFF" w:themeFill="background1"/>
          </w:tcPr>
          <w:p w14:paraId="04D4C176" w14:textId="403A2D75" w:rsidR="005B1A64" w:rsidRPr="0085022A" w:rsidRDefault="005B1A64" w:rsidP="00E03EE2">
            <w:pPr>
              <w:pStyle w:val="BodyText"/>
              <w:widowControl w:val="0"/>
              <w:spacing w:before="120" w:after="120" w:line="26" w:lineRule="atLeast"/>
              <w:jc w:val="center"/>
              <w:cnfStyle w:val="000000010000" w:firstRow="0" w:lastRow="0" w:firstColumn="0" w:lastColumn="0" w:oddVBand="0" w:evenVBand="0" w:oddHBand="0" w:evenHBand="1" w:firstRowFirstColumn="0" w:firstRowLastColumn="0" w:lastRowFirstColumn="0" w:lastRowLastColumn="0"/>
              <w:rPr>
                <w:rFonts w:cs="Times New Roman"/>
                <w:i/>
                <w:szCs w:val="20"/>
              </w:rPr>
            </w:pPr>
            <w:bookmarkStart w:id="186" w:name="_Hlk68506100"/>
            <w:r w:rsidRPr="0085022A">
              <w:rPr>
                <w:rFonts w:cs="Times New Roman"/>
                <w:b/>
                <w:bCs/>
                <w:szCs w:val="20"/>
              </w:rPr>
              <w:t>Clifford Chance Luxembourg</w:t>
            </w:r>
            <w:bookmarkEnd w:id="186"/>
          </w:p>
        </w:tc>
      </w:tr>
      <w:tr w:rsidR="005B1A64" w:rsidRPr="00F60A75" w14:paraId="0C42510A" w14:textId="77777777" w:rsidTr="00A873D1">
        <w:trPr>
          <w:cnfStyle w:val="000000100000" w:firstRow="0" w:lastRow="0" w:firstColumn="0" w:lastColumn="0" w:oddVBand="0" w:evenVBand="0" w:oddHBand="1" w:evenHBand="0" w:firstRowFirstColumn="0" w:firstRowLastColumn="0" w:lastRowFirstColumn="0" w:lastRowLastColumn="0"/>
          <w:trHeight w:val="832"/>
        </w:trPr>
        <w:tc>
          <w:tcPr>
            <w:cnfStyle w:val="000010000000" w:firstRow="0" w:lastRow="0" w:firstColumn="0" w:lastColumn="0" w:oddVBand="1" w:evenVBand="0" w:oddHBand="0" w:evenHBand="0" w:firstRowFirstColumn="0" w:firstRowLastColumn="0" w:lastRowFirstColumn="0" w:lastRowLastColumn="0"/>
            <w:tcW w:w="2500" w:type="pct"/>
            <w:tcBorders>
              <w:top w:val="nil"/>
              <w:left w:val="nil"/>
              <w:bottom w:val="nil"/>
              <w:right w:val="nil"/>
            </w:tcBorders>
            <w:shd w:val="clear" w:color="auto" w:fill="FFFFFF" w:themeFill="background1"/>
          </w:tcPr>
          <w:p w14:paraId="3DFD3AC4" w14:textId="77777777" w:rsidR="005B1A64" w:rsidRPr="0004362C" w:rsidRDefault="005B1A64" w:rsidP="00E03EE2">
            <w:pPr>
              <w:pStyle w:val="BodyText"/>
              <w:widowControl w:val="0"/>
              <w:spacing w:before="120" w:after="120" w:line="26" w:lineRule="atLeast"/>
              <w:jc w:val="center"/>
              <w:rPr>
                <w:rFonts w:cs="Times New Roman"/>
                <w:szCs w:val="20"/>
                <w:lang w:val="es-ES"/>
              </w:rPr>
            </w:pPr>
            <w:r w:rsidRPr="0004362C">
              <w:rPr>
                <w:rFonts w:cs="Times New Roman"/>
                <w:szCs w:val="20"/>
                <w:lang w:val="es-ES"/>
              </w:rPr>
              <w:t>Paseo de la Castellana, 110</w:t>
            </w:r>
          </w:p>
          <w:p w14:paraId="6A110795" w14:textId="77777777" w:rsidR="00B86D9F" w:rsidRPr="0004362C" w:rsidRDefault="005B1A64" w:rsidP="00E03EE2">
            <w:pPr>
              <w:pStyle w:val="BodyText"/>
              <w:widowControl w:val="0"/>
              <w:spacing w:before="120" w:after="120" w:line="26" w:lineRule="atLeast"/>
              <w:jc w:val="center"/>
              <w:rPr>
                <w:rFonts w:cs="Times New Roman"/>
                <w:szCs w:val="20"/>
                <w:lang w:val="es-ES"/>
              </w:rPr>
            </w:pPr>
            <w:r w:rsidRPr="0004362C">
              <w:rPr>
                <w:rFonts w:cs="Times New Roman"/>
                <w:szCs w:val="20"/>
                <w:lang w:val="es-ES"/>
              </w:rPr>
              <w:t xml:space="preserve">28046 Madrid </w:t>
            </w:r>
          </w:p>
          <w:p w14:paraId="5CBEC7EC" w14:textId="2A5CC735" w:rsidR="005B1A64" w:rsidRPr="0004362C" w:rsidRDefault="005B1A64" w:rsidP="00E03EE2">
            <w:pPr>
              <w:pStyle w:val="BodyText"/>
              <w:widowControl w:val="0"/>
              <w:spacing w:before="120" w:after="120" w:line="26" w:lineRule="atLeast"/>
              <w:jc w:val="center"/>
              <w:rPr>
                <w:rFonts w:cs="Times New Roman"/>
                <w:i/>
                <w:szCs w:val="20"/>
                <w:lang w:val="es-ES"/>
              </w:rPr>
            </w:pPr>
            <w:r w:rsidRPr="0004362C">
              <w:rPr>
                <w:rFonts w:cs="Times New Roman"/>
                <w:szCs w:val="20"/>
                <w:lang w:val="es-ES"/>
              </w:rPr>
              <w:t>Spain</w:t>
            </w:r>
          </w:p>
        </w:tc>
        <w:tc>
          <w:tcPr>
            <w:tcW w:w="2500" w:type="pct"/>
            <w:tcBorders>
              <w:top w:val="nil"/>
              <w:left w:val="nil"/>
              <w:bottom w:val="nil"/>
              <w:right w:val="nil"/>
            </w:tcBorders>
            <w:shd w:val="clear" w:color="auto" w:fill="FFFFFF" w:themeFill="background1"/>
          </w:tcPr>
          <w:p w14:paraId="07BBD53C" w14:textId="77777777" w:rsidR="005B1A64" w:rsidRPr="006E159F" w:rsidRDefault="005B1A64" w:rsidP="00E03EE2">
            <w:pPr>
              <w:pStyle w:val="BodyText"/>
              <w:widowControl w:val="0"/>
              <w:spacing w:before="120" w:after="120" w:line="26" w:lineRule="atLeast"/>
              <w:jc w:val="center"/>
              <w:cnfStyle w:val="000000100000" w:firstRow="0" w:lastRow="0" w:firstColumn="0" w:lastColumn="0" w:oddVBand="0" w:evenVBand="0" w:oddHBand="1" w:evenHBand="0" w:firstRowFirstColumn="0" w:firstRowLastColumn="0" w:lastRowFirstColumn="0" w:lastRowLastColumn="0"/>
              <w:rPr>
                <w:rFonts w:cs="Times New Roman"/>
                <w:szCs w:val="20"/>
                <w:lang w:val="de-AT"/>
              </w:rPr>
            </w:pPr>
            <w:r w:rsidRPr="006E159F">
              <w:rPr>
                <w:rFonts w:cs="Times New Roman"/>
                <w:szCs w:val="20"/>
                <w:lang w:val="de-AT"/>
              </w:rPr>
              <w:t>10 Boulevard Grande-Duchesse Charlotte</w:t>
            </w:r>
          </w:p>
          <w:p w14:paraId="218A1EF9" w14:textId="77777777" w:rsidR="005B1A64" w:rsidRPr="006E159F" w:rsidRDefault="005B1A64" w:rsidP="00E03EE2">
            <w:pPr>
              <w:pStyle w:val="BodyText"/>
              <w:widowControl w:val="0"/>
              <w:spacing w:before="120" w:after="120" w:line="26" w:lineRule="atLeast"/>
              <w:jc w:val="center"/>
              <w:cnfStyle w:val="000000100000" w:firstRow="0" w:lastRow="0" w:firstColumn="0" w:lastColumn="0" w:oddVBand="0" w:evenVBand="0" w:oddHBand="1" w:evenHBand="0" w:firstRowFirstColumn="0" w:firstRowLastColumn="0" w:lastRowFirstColumn="0" w:lastRowLastColumn="0"/>
              <w:rPr>
                <w:rFonts w:cs="Times New Roman"/>
                <w:szCs w:val="20"/>
                <w:lang w:val="de-AT"/>
              </w:rPr>
            </w:pPr>
            <w:r w:rsidRPr="006E159F">
              <w:rPr>
                <w:rFonts w:cs="Times New Roman"/>
                <w:szCs w:val="20"/>
                <w:lang w:val="de-AT"/>
              </w:rPr>
              <w:t>1147 Luxembourg</w:t>
            </w:r>
          </w:p>
          <w:p w14:paraId="7B290A7A" w14:textId="4AD2F147" w:rsidR="00B86D9F" w:rsidRPr="006E159F" w:rsidRDefault="00B86D9F" w:rsidP="00E03EE2">
            <w:pPr>
              <w:pStyle w:val="BodyText"/>
              <w:widowControl w:val="0"/>
              <w:spacing w:before="120" w:after="120" w:line="26" w:lineRule="atLeast"/>
              <w:jc w:val="center"/>
              <w:cnfStyle w:val="000000100000" w:firstRow="0" w:lastRow="0" w:firstColumn="0" w:lastColumn="0" w:oddVBand="0" w:evenVBand="0" w:oddHBand="1" w:evenHBand="0" w:firstRowFirstColumn="0" w:firstRowLastColumn="0" w:lastRowFirstColumn="0" w:lastRowLastColumn="0"/>
              <w:rPr>
                <w:rFonts w:cs="Times New Roman"/>
                <w:i/>
                <w:szCs w:val="20"/>
                <w:lang w:val="de-AT"/>
              </w:rPr>
            </w:pPr>
            <w:r w:rsidRPr="006E159F">
              <w:rPr>
                <w:rFonts w:cs="Times New Roman"/>
                <w:szCs w:val="20"/>
                <w:lang w:val="de-AT"/>
              </w:rPr>
              <w:t>Luxembourg</w:t>
            </w:r>
          </w:p>
        </w:tc>
      </w:tr>
      <w:tr w:rsidR="005B1A64" w:rsidRPr="0085022A" w14:paraId="3C8BB247" w14:textId="77777777" w:rsidTr="00A873D1">
        <w:trPr>
          <w:cnfStyle w:val="000000010000" w:firstRow="0" w:lastRow="0" w:firstColumn="0" w:lastColumn="0" w:oddVBand="0" w:evenVBand="0" w:oddHBand="0" w:evenHBand="1" w:firstRowFirstColumn="0" w:firstRowLastColumn="0" w:lastRowFirstColumn="0" w:lastRowLastColumn="0"/>
          <w:trHeight w:val="80"/>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FFFFFF" w:themeFill="background1"/>
          </w:tcPr>
          <w:p w14:paraId="6EBBB13A" w14:textId="1C683339" w:rsidR="005B1A64" w:rsidRPr="0085022A" w:rsidRDefault="005B1A64" w:rsidP="00E03EE2">
            <w:pPr>
              <w:pStyle w:val="BodyText"/>
              <w:widowControl w:val="0"/>
              <w:spacing w:before="120" w:after="120" w:line="26" w:lineRule="atLeast"/>
              <w:jc w:val="center"/>
              <w:rPr>
                <w:rFonts w:cs="Times New Roman"/>
                <w:i/>
                <w:szCs w:val="20"/>
              </w:rPr>
            </w:pPr>
            <w:r w:rsidRPr="0085022A">
              <w:rPr>
                <w:rFonts w:cs="Times New Roman"/>
                <w:i/>
                <w:szCs w:val="20"/>
              </w:rPr>
              <w:t xml:space="preserve">To the </w:t>
            </w:r>
            <w:r w:rsidR="009400C4">
              <w:rPr>
                <w:rFonts w:cs="Times New Roman"/>
                <w:i/>
                <w:szCs w:val="20"/>
              </w:rPr>
              <w:t xml:space="preserve">Arrangers and the </w:t>
            </w:r>
            <w:r w:rsidRPr="0085022A">
              <w:rPr>
                <w:rFonts w:cs="Times New Roman"/>
                <w:i/>
                <w:szCs w:val="20"/>
              </w:rPr>
              <w:t>Dealers as to Andorran law:</w:t>
            </w:r>
          </w:p>
        </w:tc>
      </w:tr>
      <w:tr w:rsidR="005B1A64" w:rsidRPr="0085022A" w14:paraId="19483F26" w14:textId="77777777" w:rsidTr="008C45A8">
        <w:trPr>
          <w:cnfStyle w:val="000000100000" w:firstRow="0" w:lastRow="0" w:firstColumn="0" w:lastColumn="0" w:oddVBand="0" w:evenVBand="0" w:oddHBand="1" w:evenHBand="0" w:firstRowFirstColumn="0" w:firstRowLastColumn="0" w:lastRowFirstColumn="0" w:lastRowLastColumn="0"/>
          <w:trHeight w:val="177"/>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auto"/>
          </w:tcPr>
          <w:p w14:paraId="62167710" w14:textId="30239174" w:rsidR="005B1A64" w:rsidRPr="0085022A" w:rsidRDefault="008C45A8" w:rsidP="00E03EE2">
            <w:pPr>
              <w:pStyle w:val="BodyText"/>
              <w:widowControl w:val="0"/>
              <w:spacing w:before="120" w:after="120" w:line="26" w:lineRule="atLeast"/>
              <w:jc w:val="center"/>
              <w:rPr>
                <w:rFonts w:cs="Times New Roman"/>
                <w:i/>
                <w:szCs w:val="20"/>
              </w:rPr>
            </w:pPr>
            <w:r>
              <w:rPr>
                <w:rFonts w:cs="Times New Roman"/>
                <w:b/>
                <w:szCs w:val="20"/>
              </w:rPr>
              <w:t>Nodus</w:t>
            </w:r>
            <w:r w:rsidR="005B1A64" w:rsidRPr="0085022A">
              <w:rPr>
                <w:rFonts w:cs="Times New Roman"/>
                <w:b/>
                <w:szCs w:val="20"/>
              </w:rPr>
              <w:t xml:space="preserve"> Advocats</w:t>
            </w:r>
          </w:p>
        </w:tc>
      </w:tr>
      <w:tr w:rsidR="005B1A64" w:rsidRPr="009D4184" w14:paraId="05644614" w14:textId="77777777" w:rsidTr="008C45A8">
        <w:trPr>
          <w:cnfStyle w:val="000000010000" w:firstRow="0" w:lastRow="0" w:firstColumn="0" w:lastColumn="0" w:oddVBand="0" w:evenVBand="0" w:oddHBand="0" w:evenHBand="1" w:firstRowFirstColumn="0" w:firstRowLastColumn="0" w:lastRowFirstColumn="0" w:lastRowLastColumn="0"/>
          <w:trHeight w:val="399"/>
        </w:trPr>
        <w:tc>
          <w:tcPr>
            <w:cnfStyle w:val="000010000000" w:firstRow="0" w:lastRow="0" w:firstColumn="0" w:lastColumn="0" w:oddVBand="1" w:evenVBand="0" w:oddHBand="0" w:evenHBand="0" w:firstRowFirstColumn="0" w:firstRowLastColumn="0" w:lastRowFirstColumn="0" w:lastRowLastColumn="0"/>
            <w:tcW w:w="5000" w:type="pct"/>
            <w:gridSpan w:val="2"/>
            <w:tcBorders>
              <w:top w:val="nil"/>
              <w:left w:val="nil"/>
              <w:bottom w:val="nil"/>
              <w:right w:val="nil"/>
            </w:tcBorders>
            <w:shd w:val="clear" w:color="auto" w:fill="auto"/>
          </w:tcPr>
          <w:p w14:paraId="1F9207E4" w14:textId="41DA2786" w:rsidR="008C45A8" w:rsidRPr="009C47C3" w:rsidRDefault="008C45A8" w:rsidP="008C45A8">
            <w:pPr>
              <w:pStyle w:val="BodyText"/>
              <w:widowControl w:val="0"/>
              <w:spacing w:before="120" w:after="120" w:line="26" w:lineRule="atLeast"/>
              <w:jc w:val="center"/>
              <w:rPr>
                <w:rFonts w:cs="Times New Roman"/>
                <w:szCs w:val="20"/>
                <w:lang w:val="fr-FR"/>
              </w:rPr>
            </w:pPr>
            <w:r w:rsidRPr="009C47C3">
              <w:rPr>
                <w:rFonts w:cs="Times New Roman"/>
                <w:szCs w:val="20"/>
                <w:lang w:val="fr-FR"/>
              </w:rPr>
              <w:t>C/ Prat de la Creu núm. 92, 1r pis, Despatx 12</w:t>
            </w:r>
          </w:p>
          <w:p w14:paraId="03E22F1E" w14:textId="77777777" w:rsidR="008C45A8" w:rsidRDefault="008C45A8" w:rsidP="008C45A8">
            <w:pPr>
              <w:pStyle w:val="BodyText"/>
              <w:widowControl w:val="0"/>
              <w:spacing w:before="120" w:after="120" w:line="26" w:lineRule="atLeast"/>
              <w:jc w:val="center"/>
              <w:rPr>
                <w:rFonts w:cs="Times New Roman"/>
                <w:szCs w:val="20"/>
                <w:lang w:val="es-ES"/>
              </w:rPr>
            </w:pPr>
            <w:r w:rsidRPr="008C45A8">
              <w:rPr>
                <w:rFonts w:cs="Times New Roman"/>
                <w:szCs w:val="20"/>
                <w:lang w:val="es-ES"/>
              </w:rPr>
              <w:t>AD500 Andorra la Vella</w:t>
            </w:r>
          </w:p>
          <w:p w14:paraId="0E355764" w14:textId="1736374A" w:rsidR="005B1A64" w:rsidRPr="0004362C" w:rsidRDefault="008C45A8" w:rsidP="008C45A8">
            <w:pPr>
              <w:pStyle w:val="BodyText"/>
              <w:widowControl w:val="0"/>
              <w:spacing w:before="120" w:after="120" w:line="26" w:lineRule="atLeast"/>
              <w:jc w:val="center"/>
              <w:rPr>
                <w:rFonts w:cs="Times New Roman"/>
                <w:szCs w:val="20"/>
                <w:lang w:val="es-ES"/>
              </w:rPr>
            </w:pPr>
            <w:r w:rsidRPr="008C45A8">
              <w:rPr>
                <w:rFonts w:cs="Times New Roman"/>
                <w:szCs w:val="20"/>
                <w:lang w:val="es-ES"/>
              </w:rPr>
              <w:t>Principat d'Andorra</w:t>
            </w:r>
          </w:p>
        </w:tc>
      </w:tr>
      <w:bookmarkEnd w:id="0"/>
    </w:tbl>
    <w:p w14:paraId="191AA6FB" w14:textId="3714CC31" w:rsidR="002F7977" w:rsidRPr="0004362C" w:rsidRDefault="002F7977" w:rsidP="00E03EE2">
      <w:pPr>
        <w:widowControl w:val="0"/>
        <w:spacing w:before="120" w:after="120" w:line="26" w:lineRule="atLeast"/>
        <w:jc w:val="left"/>
        <w:rPr>
          <w:rFonts w:eastAsia="Times New Roman"/>
          <w:b/>
          <w:bCs/>
          <w:color w:val="000000" w:themeColor="text1"/>
          <w:szCs w:val="20"/>
          <w:lang w:val="es-ES" w:eastAsia="en-US" w:bidi="ar-SA"/>
        </w:rPr>
      </w:pPr>
    </w:p>
    <w:sectPr w:rsidR="002F7977" w:rsidRPr="0004362C" w:rsidSect="0014797D">
      <w:headerReference w:type="even" r:id="rId52"/>
      <w:headerReference w:type="default" r:id="rId53"/>
      <w:footerReference w:type="even" r:id="rId54"/>
      <w:footerReference w:type="default" r:id="rId55"/>
      <w:headerReference w:type="first" r:id="rId56"/>
      <w:footerReference w:type="first" r:id="rId57"/>
      <w:endnotePr>
        <w:numFmt w:val="decimal"/>
      </w:endnotePr>
      <w:type w:val="continuous"/>
      <w:pgSz w:w="11906" w:h="16838"/>
      <w:pgMar w:top="1440" w:right="1701" w:bottom="1440" w:left="1701" w:header="720" w:footer="284" w:gutter="0"/>
      <w:pgNumType w:start="1"/>
      <w:cols w:space="708"/>
      <w:docGrid w:linePitch="360"/>
    </w:sectPr>
  </w:body>
</w:document>
</file>

<file path=word/customizations.xml><?xml version="1.0" encoding="utf-8"?>
<wne:tcg xmlns:r="http://schemas.openxmlformats.org/officeDocument/2006/relationships" xmlns:wne="http://schemas.microsoft.com/office/word/2006/wordml">
  <wne:keymaps>
    <wne:keymap wne:kcmPrimary="0631">
      <wne:acd wne:acdName="acd86"/>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Entry wne:acdName="acd9"/>
      <wne:acdEntry wne:acdName="acd10"/>
      <wne:acdEntry wne:acdName="acd11"/>
      <wne:acdEntry wne:acdName="acd12"/>
      <wne:acdEntry wne:acdName="acd13"/>
      <wne:acdEntry wne:acdName="acd14"/>
      <wne:acdEntry wne:acdName="acd15"/>
      <wne:acdEntry wne:acdName="acd16"/>
      <wne:acdEntry wne:acdName="acd17"/>
      <wne:acdEntry wne:acdName="acd18"/>
      <wne:acdEntry wne:acdName="acd19"/>
      <wne:acdEntry wne:acdName="acd20"/>
      <wne:acdEntry wne:acdName="acd21"/>
      <wne:acdEntry wne:acdName="acd22"/>
      <wne:acdEntry wne:acdName="acd23"/>
      <wne:acdEntry wne:acdName="acd24"/>
      <wne:acdEntry wne:acdName="acd25"/>
      <wne:acdEntry wne:acdName="acd26"/>
      <wne:acdEntry wne:acdName="acd27"/>
      <wne:acdEntry wne:acdName="acd28"/>
      <wne:acdEntry wne:acdName="acd29"/>
      <wne:acdEntry wne:acdName="acd30"/>
      <wne:acdEntry wne:acdName="acd31"/>
      <wne:acdEntry wne:acdName="acd32"/>
      <wne:acdEntry wne:acdName="acd33"/>
      <wne:acdEntry wne:acdName="acd34"/>
      <wne:acdEntry wne:acdName="acd35"/>
      <wne:acdEntry wne:acdName="acd36"/>
      <wne:acdEntry wne:acdName="acd37"/>
      <wne:acdEntry wne:acdName="acd38"/>
      <wne:acdEntry wne:acdName="acd39"/>
      <wne:acdEntry wne:acdName="acd40"/>
      <wne:acdEntry wne:acdName="acd41"/>
      <wne:acdEntry wne:acdName="acd42"/>
      <wne:acdEntry wne:acdName="acd43"/>
      <wne:acdEntry wne:acdName="acd44"/>
      <wne:acdEntry wne:acdName="acd45"/>
      <wne:acdEntry wne:acdName="acd46"/>
      <wne:acdEntry wne:acdName="acd47"/>
      <wne:acdEntry wne:acdName="acd48"/>
      <wne:acdEntry wne:acdName="acd49"/>
      <wne:acdEntry wne:acdName="acd50"/>
      <wne:acdEntry wne:acdName="acd51"/>
      <wne:acdEntry wne:acdName="acd52"/>
      <wne:acdEntry wne:acdName="acd53"/>
      <wne:acdEntry wne:acdName="acd54"/>
      <wne:acdEntry wne:acdName="acd55"/>
      <wne:acdEntry wne:acdName="acd56"/>
      <wne:acdEntry wne:acdName="acd57"/>
      <wne:acdEntry wne:acdName="acd58"/>
      <wne:acdEntry wne:acdName="acd59"/>
      <wne:acdEntry wne:acdName="acd60"/>
      <wne:acdEntry wne:acdName="acd61"/>
      <wne:acdEntry wne:acdName="acd62"/>
      <wne:acdEntry wne:acdName="acd63"/>
      <wne:acdEntry wne:acdName="acd64"/>
      <wne:acdEntry wne:acdName="acd65"/>
      <wne:acdEntry wne:acdName="acd66"/>
      <wne:acdEntry wne:acdName="acd67"/>
      <wne:acdEntry wne:acdName="acd68"/>
      <wne:acdEntry wne:acdName="acd69"/>
      <wne:acdEntry wne:acdName="acd70"/>
      <wne:acdEntry wne:acdName="acd71"/>
      <wne:acdEntry wne:acdName="acd72"/>
      <wne:acdEntry wne:acdName="acd73"/>
      <wne:acdEntry wne:acdName="acd74"/>
      <wne:acdEntry wne:acdName="acd75"/>
      <wne:acdEntry wne:acdName="acd76"/>
      <wne:acdEntry wne:acdName="acd77"/>
      <wne:acdEntry wne:acdName="acd78"/>
      <wne:acdEntry wne:acdName="acd79"/>
      <wne:acdEntry wne:acdName="acd80"/>
      <wne:acdEntry wne:acdName="acd81"/>
      <wne:acdEntry wne:acdName="acd82"/>
      <wne:acdEntry wne:acdName="acd83"/>
      <wne:acdEntry wne:acdName="acd84"/>
      <wne:acdEntry wne:acdName="acd85"/>
      <wne:acdEntry wne:acdName="acd86"/>
    </wne:acdManifest>
  </wne:toolbars>
  <wne:acds>
    <wne:acd wne:acdName="acd0" wne:fciIndexBasedOn="0065"/>
    <wne:acd wne:acdName="acd1" wne:fciIndexBasedOn="0065"/>
    <wne:acd wne:acdName="acd2" wne:fciIndexBasedOn="0065"/>
    <wne:acd wne:acdName="acd3" wne:fciIndexBasedOn="0065"/>
    <wne:acd wne:acdName="acd4" wne:fciIndexBasedOn="0065"/>
    <wne:acd wne:acdName="acd5" wne:fciIndexBasedOn="0065"/>
    <wne:acd wne:acdName="acd6" wne:fciIndexBasedOn="0065"/>
    <wne:acd wne:acdName="acd7" wne:fciIndexBasedOn="0065"/>
    <wne:acd wne:acdName="acd8" wne:fciIndexBasedOn="0065"/>
    <wne:acd wne:acdName="acd9" wne:fciIndexBasedOn="0065"/>
    <wne:acd wne:acdName="acd10" wne:fciIndexBasedOn="0065"/>
    <wne:acd wne:acdName="acd11" wne:fciIndexBasedOn="0065"/>
    <wne:acd wne:acdName="acd12" wne:fciIndexBasedOn="0065"/>
    <wne:acd wne:acdName="acd13" wne:fciIndexBasedOn="0065"/>
    <wne:acd wne:acdName="acd14" wne:fciIndexBasedOn="0065"/>
    <wne:acd wne:acdName="acd15" wne:fciIndexBasedOn="0065"/>
    <wne:acd wne:acdName="acd16" wne:fciIndexBasedOn="0065"/>
    <wne:acd wne:acdName="acd17" wne:fciIndexBasedOn="0065"/>
    <wne:acd wne:acdName="acd18" wne:fciIndexBasedOn="0065"/>
    <wne:acd wne:acdName="acd19" wne:fciIndexBasedOn="0065"/>
    <wne:acd wne:acdName="acd20" wne:fciIndexBasedOn="0065"/>
    <wne:acd wne:acdName="acd21" wne:fciIndexBasedOn="0065"/>
    <wne:acd wne:acdName="acd22" wne:fciIndexBasedOn="0065"/>
    <wne:acd wne:acdName="acd23" wne:fciIndexBasedOn="0065"/>
    <wne:acd wne:acdName="acd24" wne:fciIndexBasedOn="0065"/>
    <wne:acd wne:acdName="acd25" wne:fciIndexBasedOn="0065"/>
    <wne:acd wne:acdName="acd26" wne:fciIndexBasedOn="0065"/>
    <wne:acd wne:acdName="acd27" wne:fciIndexBasedOn="0065"/>
    <wne:acd wne:acdName="acd28" wne:fciIndexBasedOn="0065"/>
    <wne:acd wne:acdName="acd29" wne:fciIndexBasedOn="0065"/>
    <wne:acd wne:acdName="acd30" wne:fciIndexBasedOn="0065"/>
    <wne:acd wne:acdName="acd31" wne:fciIndexBasedOn="0065"/>
    <wne:acd wne:acdName="acd32" wne:fciIndexBasedOn="0065"/>
    <wne:acd wne:acdName="acd33" wne:fciIndexBasedOn="0065"/>
    <wne:acd wne:acdName="acd34" wne:fciIndexBasedOn="0065"/>
    <wne:acd wne:acdName="acd35" wne:fciIndexBasedOn="0065"/>
    <wne:acd wne:acdName="acd36" wne:fciIndexBasedOn="0065"/>
    <wne:acd wne:acdName="acd37" wne:fciIndexBasedOn="0065"/>
    <wne:acd wne:acdName="acd38" wne:fciIndexBasedOn="0065"/>
    <wne:acd wne:acdName="acd39" wne:fciIndexBasedOn="0065"/>
    <wne:acd wne:acdName="acd40" wne:fciIndexBasedOn="0065"/>
    <wne:acd wne:acdName="acd41" wne:fciIndexBasedOn="0065"/>
    <wne:acd wne:acdName="acd42" wne:fciIndexBasedOn="0065"/>
    <wne:acd wne:acdName="acd43" wne:fciIndexBasedOn="0065"/>
    <wne:acd wne:acdName="acd44" wne:fciIndexBasedOn="0065"/>
    <wne:acd wne:acdName="acd45" wne:fciIndexBasedOn="0065"/>
    <wne:acd wne:acdName="acd46" wne:fciIndexBasedOn="0065"/>
    <wne:acd wne:acdName="acd47" wne:fciIndexBasedOn="0065"/>
    <wne:acd wne:acdName="acd48" wne:fciIndexBasedOn="0065"/>
    <wne:acd wne:acdName="acd49" wne:fciIndexBasedOn="0065"/>
    <wne:acd wne:acdName="acd50" wne:fciIndexBasedOn="0065"/>
    <wne:acd wne:acdName="acd51" wne:fciIndexBasedOn="0065"/>
    <wne:acd wne:acdName="acd52" wne:fciIndexBasedOn="0065"/>
    <wne:acd wne:acdName="acd53" wne:fciIndexBasedOn="0065"/>
    <wne:acd wne:acdName="acd54" wne:fciIndexBasedOn="0065"/>
    <wne:acd wne:acdName="acd55" wne:fciIndexBasedOn="0065"/>
    <wne:acd wne:acdName="acd56" wne:fciIndexBasedOn="0065"/>
    <wne:acd wne:acdName="acd57" wne:fciIndexBasedOn="0065"/>
    <wne:acd wne:acdName="acd58" wne:fciIndexBasedOn="0065"/>
    <wne:acd wne:acdName="acd59" wne:fciIndexBasedOn="0065"/>
    <wne:acd wne:acdName="acd60" wne:fciIndexBasedOn="0065"/>
    <wne:acd wne:acdName="acd61" wne:fciIndexBasedOn="0065"/>
    <wne:acd wne:acdName="acd62" wne:fciIndexBasedOn="0065"/>
    <wne:acd wne:acdName="acd63" wne:fciIndexBasedOn="0065"/>
    <wne:acd wne:acdName="acd64" wne:fciIndexBasedOn="0065"/>
    <wne:acd wne:acdName="acd65" wne:fciIndexBasedOn="0065"/>
    <wne:acd wne:acdName="acd66" wne:fciIndexBasedOn="0065"/>
    <wne:acd wne:acdName="acd67" wne:fciIndexBasedOn="0065"/>
    <wne:acd wne:acdName="acd68" wne:fciIndexBasedOn="0065"/>
    <wne:acd wne:acdName="acd69" wne:fciIndexBasedOn="0065"/>
    <wne:acd wne:acdName="acd70" wne:fciIndexBasedOn="0065"/>
    <wne:acd wne:acdName="acd71" wne:fciIndexBasedOn="0065"/>
    <wne:acd wne:acdName="acd72" wne:fciIndexBasedOn="0065"/>
    <wne:acd wne:acdName="acd73" wne:fciIndexBasedOn="0065"/>
    <wne:acd wne:acdName="acd74" wne:fciIndexBasedOn="0065"/>
    <wne:acd wne:acdName="acd75" wne:fciIndexBasedOn="0065"/>
    <wne:acd wne:acdName="acd76" wne:fciIndexBasedOn="0065"/>
    <wne:acd wne:acdName="acd77" wne:fciIndexBasedOn="0065"/>
    <wne:acd wne:acdName="acd78" wne:fciIndexBasedOn="0065"/>
    <wne:acd wne:acdName="acd79" wne:fciIndexBasedOn="0065"/>
    <wne:acd wne:acdName="acd80" wne:fciIndexBasedOn="0065"/>
    <wne:acd wne:acdName="acd81" wne:fciIndexBasedOn="0065"/>
    <wne:acd wne:acdName="acd82" wne:fciIndexBasedOn="0065"/>
    <wne:acd wne:acdName="acd83" wne:fciIndexBasedOn="0065"/>
    <wne:acd wne:acdName="acd84" wne:fciIndexBasedOn="0065"/>
    <wne:acd wne:acdName="acd85" wne:fciIndexBasedOn="0065"/>
    <wne:acd wne:argValue="AgBBAE8AKAAxACkA" wne:acdName="acd86"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93BD14" w14:textId="77777777" w:rsidR="00E365AB" w:rsidRDefault="00E365AB" w:rsidP="002F7977">
      <w:pPr>
        <w:spacing w:after="0"/>
      </w:pPr>
      <w:r>
        <w:separator/>
      </w:r>
    </w:p>
  </w:endnote>
  <w:endnote w:type="continuationSeparator" w:id="0">
    <w:p w14:paraId="5F805AC9" w14:textId="77777777" w:rsidR="00E365AB" w:rsidRDefault="00E365AB" w:rsidP="002F7977">
      <w:pPr>
        <w:spacing w:after="0"/>
      </w:pPr>
      <w:r>
        <w:continuationSeparator/>
      </w:r>
    </w:p>
  </w:endnote>
  <w:endnote w:type="continuationNotice" w:id="1">
    <w:p w14:paraId="40A156C6" w14:textId="77777777" w:rsidR="00E365AB" w:rsidRDefault="00E365AB">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G Times">
    <w:altName w:val="Times New Roman"/>
    <w:charset w:val="00"/>
    <w:family w:val="auto"/>
    <w:pitch w:val="default"/>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imes">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plified Arabic">
    <w:charset w:val="B2"/>
    <w:family w:val="roman"/>
    <w:pitch w:val="variable"/>
    <w:sig w:usb0="00002003" w:usb1="80000000" w:usb2="00000008" w:usb3="00000000" w:csb0="00000041" w:csb1="00000000"/>
  </w:font>
  <w:font w:name="Yu Mincho Light">
    <w:charset w:val="80"/>
    <w:family w:val="roman"/>
    <w:pitch w:val="variable"/>
    <w:sig w:usb0="800002E7" w:usb1="2AC7FCFF" w:usb2="00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Look w:val="0000" w:firstRow="0" w:lastRow="0" w:firstColumn="0" w:lastColumn="0" w:noHBand="0" w:noVBand="0"/>
    </w:tblPr>
    <w:tblGrid>
      <w:gridCol w:w="3023"/>
      <w:gridCol w:w="3023"/>
      <w:gridCol w:w="3024"/>
    </w:tblGrid>
    <w:tr w:rsidR="00C01D54" w14:paraId="191AA70D" w14:textId="77777777">
      <w:tc>
        <w:tcPr>
          <w:tcW w:w="1666" w:type="pct"/>
        </w:tcPr>
        <w:p w14:paraId="191AA70A" w14:textId="3691DFC8" w:rsidR="00C01D54" w:rsidRDefault="00C01D54">
          <w:pPr>
            <w:pStyle w:val="Footer"/>
            <w:tabs>
              <w:tab w:val="clear" w:pos="4153"/>
              <w:tab w:val="clear" w:pos="8306"/>
              <w:tab w:val="center" w:pos="2284"/>
              <w:tab w:val="right" w:pos="4568"/>
            </w:tabs>
          </w:pPr>
        </w:p>
      </w:tc>
      <w:tc>
        <w:tcPr>
          <w:tcW w:w="1666" w:type="pct"/>
        </w:tcPr>
        <w:p w14:paraId="191AA70B" w14:textId="77777777" w:rsidR="00C01D54" w:rsidRDefault="00C01D54">
          <w:pPr>
            <w:pStyle w:val="Footer"/>
            <w:tabs>
              <w:tab w:val="clear" w:pos="4153"/>
              <w:tab w:val="clear" w:pos="8306"/>
              <w:tab w:val="center" w:pos="2284"/>
              <w:tab w:val="right" w:pos="4568"/>
            </w:tabs>
            <w:jc w:val="center"/>
            <w:rPr>
              <w:rStyle w:val="PageNumber"/>
            </w:rPr>
          </w:pPr>
          <w:r>
            <w:rPr>
              <w:rStyle w:val="PageNumber"/>
            </w:rPr>
            <w:t xml:space="preserve">- </w:t>
          </w:r>
          <w:r>
            <w:rPr>
              <w:rStyle w:val="PageNumber"/>
            </w:rPr>
            <w:fldChar w:fldCharType="begin"/>
          </w:r>
          <w:r>
            <w:rPr>
              <w:rStyle w:val="PageNumber"/>
            </w:rPr>
            <w:instrText xml:space="preserve"> PAGE  \* MERGEFORMAT </w:instrText>
          </w:r>
          <w:r>
            <w:rPr>
              <w:rStyle w:val="PageNumber"/>
            </w:rPr>
            <w:fldChar w:fldCharType="separate"/>
          </w:r>
          <w:r>
            <w:rPr>
              <w:rStyle w:val="PageNumber"/>
              <w:noProof/>
            </w:rPr>
            <w:t>iv</w:t>
          </w:r>
          <w:r>
            <w:rPr>
              <w:rStyle w:val="PageNumber"/>
            </w:rPr>
            <w:fldChar w:fldCharType="end"/>
          </w:r>
          <w:r>
            <w:rPr>
              <w:rStyle w:val="PageNumber"/>
            </w:rPr>
            <w:t xml:space="preserve"> -</w:t>
          </w:r>
        </w:p>
      </w:tc>
      <w:tc>
        <w:tcPr>
          <w:tcW w:w="1667" w:type="pct"/>
        </w:tcPr>
        <w:p w14:paraId="191AA70C" w14:textId="1542C4F0" w:rsidR="00C01D54" w:rsidRDefault="00C01D54">
          <w:pPr>
            <w:pStyle w:val="FooterRight"/>
          </w:pPr>
        </w:p>
      </w:tc>
    </w:tr>
  </w:tbl>
  <w:p w14:paraId="191AA70E" w14:textId="77777777" w:rsidR="00C01D54" w:rsidRDefault="00C01D5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Look w:val="0000" w:firstRow="0" w:lastRow="0" w:firstColumn="0" w:lastColumn="0" w:noHBand="0" w:noVBand="0"/>
    </w:tblPr>
    <w:tblGrid>
      <w:gridCol w:w="3023"/>
      <w:gridCol w:w="3023"/>
      <w:gridCol w:w="3024"/>
    </w:tblGrid>
    <w:tr w:rsidR="00C01D54" w14:paraId="191AA713" w14:textId="77777777">
      <w:sdt>
        <w:sdtPr>
          <w:tag w:val="CCDocID"/>
          <w:id w:val="-1658058657"/>
          <w:placeholder>
            <w:docPart w:val="108209D79DD4432D83810520829BE7F7"/>
          </w:placeholder>
          <w:text/>
        </w:sdtPr>
        <w:sdtEndPr/>
        <w:sdtContent>
          <w:tc>
            <w:tcPr>
              <w:tcW w:w="1666" w:type="pct"/>
            </w:tcPr>
            <w:p w14:paraId="191AA710" w14:textId="51044560" w:rsidR="00C01D54" w:rsidRDefault="00300869">
              <w:pPr>
                <w:pStyle w:val="Footer"/>
                <w:tabs>
                  <w:tab w:val="clear" w:pos="4153"/>
                  <w:tab w:val="clear" w:pos="8306"/>
                  <w:tab w:val="center" w:pos="2284"/>
                  <w:tab w:val="right" w:pos="4568"/>
                </w:tabs>
              </w:pPr>
              <w:r>
                <w:t>10341334488-v23</w:t>
              </w:r>
            </w:p>
          </w:tc>
        </w:sdtContent>
      </w:sdt>
      <w:tc>
        <w:tcPr>
          <w:tcW w:w="1666" w:type="pct"/>
        </w:tcPr>
        <w:p w14:paraId="191AA711" w14:textId="77777777" w:rsidR="00C01D54" w:rsidRDefault="00C01D54">
          <w:pPr>
            <w:pStyle w:val="Footer"/>
            <w:tabs>
              <w:tab w:val="clear" w:pos="4153"/>
              <w:tab w:val="clear" w:pos="8306"/>
              <w:tab w:val="center" w:pos="2284"/>
              <w:tab w:val="right" w:pos="4568"/>
            </w:tabs>
            <w:jc w:val="center"/>
            <w:rPr>
              <w:rStyle w:val="PageNumber"/>
            </w:rPr>
          </w:pPr>
          <w:r>
            <w:rPr>
              <w:rStyle w:val="PageNumber"/>
            </w:rPr>
            <w:t xml:space="preserve">- </w:t>
          </w:r>
          <w:r>
            <w:rPr>
              <w:rStyle w:val="PageNumber"/>
            </w:rPr>
            <w:fldChar w:fldCharType="begin"/>
          </w:r>
          <w:r>
            <w:rPr>
              <w:rStyle w:val="PageNumber"/>
            </w:rPr>
            <w:instrText xml:space="preserve"> PAGE  \* MERGEFORMAT </w:instrText>
          </w:r>
          <w:r>
            <w:rPr>
              <w:rStyle w:val="PageNumber"/>
            </w:rPr>
            <w:fldChar w:fldCharType="separate"/>
          </w:r>
          <w:r>
            <w:rPr>
              <w:rStyle w:val="PageNumber"/>
              <w:noProof/>
            </w:rPr>
            <w:t>iii</w:t>
          </w:r>
          <w:r>
            <w:rPr>
              <w:rStyle w:val="PageNumber"/>
            </w:rPr>
            <w:fldChar w:fldCharType="end"/>
          </w:r>
          <w:r>
            <w:rPr>
              <w:rStyle w:val="PageNumber"/>
            </w:rPr>
            <w:t xml:space="preserve"> -</w:t>
          </w:r>
        </w:p>
      </w:tc>
      <w:sdt>
        <w:sdtPr>
          <w:tag w:val="CCMatter"/>
          <w:id w:val="-318500413"/>
          <w:placeholder>
            <w:docPart w:val="9A4BBDFB78C54DC1989170616B50A317"/>
          </w:placeholder>
          <w:text/>
        </w:sdtPr>
        <w:sdtEndPr/>
        <w:sdtContent>
          <w:tc>
            <w:tcPr>
              <w:tcW w:w="1667" w:type="pct"/>
            </w:tcPr>
            <w:p w14:paraId="191AA712" w14:textId="69F429A9" w:rsidR="00C01D54" w:rsidRDefault="00300869">
              <w:pPr>
                <w:pStyle w:val="FooterRight"/>
              </w:pPr>
              <w:r>
                <w:t>66-41112371</w:t>
              </w:r>
            </w:p>
          </w:tc>
        </w:sdtContent>
      </w:sdt>
    </w:tr>
  </w:tbl>
  <w:p w14:paraId="191AA714" w14:textId="77777777" w:rsidR="00C01D54" w:rsidRDefault="00C01D54">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1AA715" w14:textId="77777777" w:rsidR="00C01D54" w:rsidRDefault="00C01D54">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70" w:type="dxa"/>
        <w:right w:w="70" w:type="dxa"/>
      </w:tblCellMar>
      <w:tblLook w:val="0000" w:firstRow="0" w:lastRow="0" w:firstColumn="0" w:lastColumn="0" w:noHBand="0" w:noVBand="0"/>
    </w:tblPr>
    <w:tblGrid>
      <w:gridCol w:w="2929"/>
      <w:gridCol w:w="2930"/>
      <w:gridCol w:w="2930"/>
    </w:tblGrid>
    <w:tr w:rsidR="00C01D54" w14:paraId="04467DFD" w14:textId="77777777" w:rsidTr="0014797D">
      <w:sdt>
        <w:sdtPr>
          <w:tag w:val="CCDocID"/>
          <w:id w:val="-94569522"/>
          <w:placeholder>
            <w:docPart w:val="0C3CE38F460343ADAD00B56DDFF32869"/>
          </w:placeholder>
          <w:text/>
        </w:sdtPr>
        <w:sdtEndPr/>
        <w:sdtContent>
          <w:tc>
            <w:tcPr>
              <w:tcW w:w="2929" w:type="dxa"/>
            </w:tcPr>
            <w:p w14:paraId="07EBB7E2" w14:textId="421BF49C" w:rsidR="00C01D54" w:rsidRDefault="00300869" w:rsidP="0014797D">
              <w:pPr>
                <w:pStyle w:val="Footer"/>
              </w:pPr>
              <w:r>
                <w:t>10341334488-v23</w:t>
              </w:r>
            </w:p>
          </w:tc>
        </w:sdtContent>
      </w:sdt>
      <w:tc>
        <w:tcPr>
          <w:tcW w:w="2930" w:type="dxa"/>
        </w:tcPr>
        <w:p w14:paraId="78FA19C3" w14:textId="22102AB9" w:rsidR="00C01D54" w:rsidRPr="0014797D" w:rsidRDefault="00C01D54" w:rsidP="0014797D">
          <w:pPr>
            <w:pStyle w:val="Footer"/>
            <w:jc w:val="center"/>
            <w:rPr>
              <w:rStyle w:val="PageNumber"/>
            </w:rPr>
          </w:pPr>
          <w:r>
            <w:rPr>
              <w:rStyle w:val="PageNumber"/>
            </w:rPr>
            <w:t xml:space="preserve">- </w:t>
          </w:r>
          <w:r>
            <w:rPr>
              <w:rStyle w:val="PageNumber"/>
            </w:rPr>
            <w:fldChar w:fldCharType="begin"/>
          </w:r>
          <w:r>
            <w:rPr>
              <w:rStyle w:val="PageNumber"/>
            </w:rPr>
            <w:instrText xml:space="preserve"> PAGE  \* MERGEFORMAT </w:instrText>
          </w:r>
          <w:r>
            <w:rPr>
              <w:rStyle w:val="PageNumber"/>
            </w:rPr>
            <w:fldChar w:fldCharType="separate"/>
          </w:r>
          <w:r>
            <w:rPr>
              <w:rStyle w:val="PageNumber"/>
              <w:noProof/>
            </w:rPr>
            <w:t>3</w:t>
          </w:r>
          <w:r>
            <w:rPr>
              <w:rStyle w:val="PageNumber"/>
            </w:rPr>
            <w:fldChar w:fldCharType="end"/>
          </w:r>
          <w:r>
            <w:rPr>
              <w:rStyle w:val="PageNumber"/>
            </w:rPr>
            <w:t xml:space="preserve"> -</w:t>
          </w:r>
        </w:p>
      </w:tc>
      <w:sdt>
        <w:sdtPr>
          <w:tag w:val="CCMatter"/>
          <w:id w:val="2065363528"/>
          <w:placeholder>
            <w:docPart w:val="DDEE43C6747748B985DBF723639791D8"/>
          </w:placeholder>
          <w:text/>
        </w:sdtPr>
        <w:sdtEndPr/>
        <w:sdtContent>
          <w:tc>
            <w:tcPr>
              <w:tcW w:w="2930" w:type="dxa"/>
            </w:tcPr>
            <w:p w14:paraId="2DBB44AD" w14:textId="75B0B99D" w:rsidR="00C01D54" w:rsidRDefault="00300869" w:rsidP="0014797D">
              <w:pPr>
                <w:pStyle w:val="FooterRight"/>
              </w:pPr>
              <w:r>
                <w:t>66-41112371</w:t>
              </w:r>
            </w:p>
          </w:tc>
        </w:sdtContent>
      </w:sdt>
    </w:tr>
  </w:tbl>
  <w:p w14:paraId="191AA71F" w14:textId="77777777" w:rsidR="00C01D54" w:rsidRDefault="00C01D54">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Look w:val="0000" w:firstRow="0" w:lastRow="0" w:firstColumn="0" w:lastColumn="0" w:noHBand="0" w:noVBand="0"/>
    </w:tblPr>
    <w:tblGrid>
      <w:gridCol w:w="2929"/>
      <w:gridCol w:w="2929"/>
      <w:gridCol w:w="2931"/>
    </w:tblGrid>
    <w:tr w:rsidR="00C01D54" w14:paraId="35BFF215" w14:textId="77777777">
      <w:tc>
        <w:tcPr>
          <w:tcW w:w="1666" w:type="pct"/>
        </w:tcPr>
        <w:p w14:paraId="7DA76F9B" w14:textId="50BC94B2" w:rsidR="00C01D54" w:rsidRDefault="00C01D54">
          <w:pPr>
            <w:pStyle w:val="Footer"/>
            <w:tabs>
              <w:tab w:val="clear" w:pos="4153"/>
              <w:tab w:val="clear" w:pos="8306"/>
              <w:tab w:val="center" w:pos="2284"/>
              <w:tab w:val="right" w:pos="4568"/>
            </w:tabs>
          </w:pPr>
        </w:p>
      </w:tc>
      <w:tc>
        <w:tcPr>
          <w:tcW w:w="1666" w:type="pct"/>
        </w:tcPr>
        <w:p w14:paraId="1B718FD6" w14:textId="77777777" w:rsidR="00C01D54" w:rsidRDefault="00C01D54">
          <w:pPr>
            <w:pStyle w:val="Footer"/>
            <w:tabs>
              <w:tab w:val="clear" w:pos="4153"/>
              <w:tab w:val="clear" w:pos="8306"/>
              <w:tab w:val="center" w:pos="2284"/>
              <w:tab w:val="right" w:pos="4568"/>
            </w:tabs>
            <w:jc w:val="center"/>
            <w:rPr>
              <w:rStyle w:val="PageNumber"/>
            </w:rPr>
          </w:pPr>
          <w:r>
            <w:rPr>
              <w:rStyle w:val="PageNumber"/>
            </w:rPr>
            <w:t xml:space="preserve">- </w:t>
          </w:r>
          <w:r>
            <w:rPr>
              <w:rStyle w:val="PageNumber"/>
            </w:rPr>
            <w:fldChar w:fldCharType="begin"/>
          </w:r>
          <w:r>
            <w:rPr>
              <w:rStyle w:val="PageNumber"/>
            </w:rPr>
            <w:instrText xml:space="preserve"> PAGE  \* MERGEFORMAT </w:instrText>
          </w:r>
          <w:r>
            <w:rPr>
              <w:rStyle w:val="PageNumber"/>
            </w:rPr>
            <w:fldChar w:fldCharType="separate"/>
          </w:r>
          <w:r>
            <w:rPr>
              <w:rStyle w:val="PageNumber"/>
              <w:noProof/>
            </w:rPr>
            <w:t>iv</w:t>
          </w:r>
          <w:r>
            <w:rPr>
              <w:rStyle w:val="PageNumber"/>
            </w:rPr>
            <w:fldChar w:fldCharType="end"/>
          </w:r>
          <w:r>
            <w:rPr>
              <w:rStyle w:val="PageNumber"/>
            </w:rPr>
            <w:t xml:space="preserve"> -</w:t>
          </w:r>
        </w:p>
      </w:tc>
      <w:tc>
        <w:tcPr>
          <w:tcW w:w="1667" w:type="pct"/>
        </w:tcPr>
        <w:p w14:paraId="6EA7C866" w14:textId="19BEC3D4" w:rsidR="00C01D54" w:rsidRDefault="00C01D54">
          <w:pPr>
            <w:pStyle w:val="FooterRight"/>
          </w:pPr>
        </w:p>
      </w:tc>
    </w:tr>
  </w:tbl>
  <w:p w14:paraId="1FB6E161" w14:textId="77777777" w:rsidR="00C01D54" w:rsidRDefault="00C01D54">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2A120E" w14:textId="77777777" w:rsidR="00C01D54" w:rsidRDefault="00C01D54">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70" w:type="dxa"/>
        <w:right w:w="70" w:type="dxa"/>
      </w:tblCellMar>
      <w:tblLook w:val="0000" w:firstRow="0" w:lastRow="0" w:firstColumn="0" w:lastColumn="0" w:noHBand="0" w:noVBand="0"/>
    </w:tblPr>
    <w:tblGrid>
      <w:gridCol w:w="2834"/>
      <w:gridCol w:w="2835"/>
      <w:gridCol w:w="2835"/>
    </w:tblGrid>
    <w:tr w:rsidR="00C01D54" w14:paraId="6AAF99DB" w14:textId="77777777" w:rsidTr="0014797D">
      <w:tc>
        <w:tcPr>
          <w:tcW w:w="2834" w:type="dxa"/>
        </w:tcPr>
        <w:p w14:paraId="6679A593" w14:textId="0EFDB31F" w:rsidR="00C01D54" w:rsidRDefault="00C01D54" w:rsidP="0014797D">
          <w:pPr>
            <w:pStyle w:val="Footer"/>
          </w:pPr>
        </w:p>
      </w:tc>
      <w:tc>
        <w:tcPr>
          <w:tcW w:w="2835" w:type="dxa"/>
        </w:tcPr>
        <w:p w14:paraId="63D1E3D9" w14:textId="2104F5C8" w:rsidR="00C01D54" w:rsidRPr="0014797D" w:rsidRDefault="00C01D54" w:rsidP="0014797D">
          <w:pPr>
            <w:pStyle w:val="Footer"/>
            <w:jc w:val="center"/>
            <w:rPr>
              <w:rStyle w:val="PageNumber"/>
            </w:rPr>
          </w:pPr>
          <w:r>
            <w:rPr>
              <w:rStyle w:val="PageNumber"/>
            </w:rPr>
            <w:t xml:space="preserve">- </w:t>
          </w:r>
          <w:r>
            <w:rPr>
              <w:rStyle w:val="PageNumber"/>
            </w:rPr>
            <w:fldChar w:fldCharType="begin"/>
          </w:r>
          <w:r>
            <w:rPr>
              <w:rStyle w:val="PageNumber"/>
            </w:rPr>
            <w:instrText xml:space="preserve"> PAGE  \* MERGEFORMAT </w:instrText>
          </w:r>
          <w:r>
            <w:rPr>
              <w:rStyle w:val="PageNumber"/>
            </w:rPr>
            <w:fldChar w:fldCharType="separate"/>
          </w:r>
          <w:r>
            <w:rPr>
              <w:rStyle w:val="PageNumber"/>
              <w:noProof/>
            </w:rPr>
            <w:t>6</w:t>
          </w:r>
          <w:r>
            <w:rPr>
              <w:rStyle w:val="PageNumber"/>
            </w:rPr>
            <w:fldChar w:fldCharType="end"/>
          </w:r>
          <w:r>
            <w:rPr>
              <w:rStyle w:val="PageNumber"/>
            </w:rPr>
            <w:t xml:space="preserve"> -</w:t>
          </w:r>
        </w:p>
      </w:tc>
      <w:tc>
        <w:tcPr>
          <w:tcW w:w="2835" w:type="dxa"/>
        </w:tcPr>
        <w:p w14:paraId="061EE7CF" w14:textId="6DA140E9" w:rsidR="00C01D54" w:rsidRDefault="00C01D54" w:rsidP="0014797D">
          <w:pPr>
            <w:pStyle w:val="FooterRight"/>
          </w:pPr>
        </w:p>
      </w:tc>
    </w:tr>
  </w:tbl>
  <w:p w14:paraId="7B551A9F" w14:textId="77777777" w:rsidR="00C01D54" w:rsidRDefault="00C01D54">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70" w:type="dxa"/>
        <w:right w:w="70" w:type="dxa"/>
      </w:tblCellMar>
      <w:tblLook w:val="0000" w:firstRow="0" w:lastRow="0" w:firstColumn="0" w:lastColumn="0" w:noHBand="0" w:noVBand="0"/>
    </w:tblPr>
    <w:tblGrid>
      <w:gridCol w:w="2834"/>
      <w:gridCol w:w="2835"/>
      <w:gridCol w:w="2835"/>
    </w:tblGrid>
    <w:tr w:rsidR="00C01D54" w14:paraId="511183EB" w14:textId="77777777" w:rsidTr="0014797D">
      <w:sdt>
        <w:sdtPr>
          <w:tag w:val="CCDocID"/>
          <w:id w:val="1840351114"/>
          <w:placeholder>
            <w:docPart w:val="49A3210F4B524044919D5AF13B5AC7E2"/>
          </w:placeholder>
          <w:text/>
        </w:sdtPr>
        <w:sdtEndPr/>
        <w:sdtContent>
          <w:tc>
            <w:tcPr>
              <w:tcW w:w="2834" w:type="dxa"/>
            </w:tcPr>
            <w:p w14:paraId="2882AE1E" w14:textId="24E6E3B3" w:rsidR="00C01D54" w:rsidRDefault="00300869" w:rsidP="0014797D">
              <w:pPr>
                <w:pStyle w:val="Footer"/>
              </w:pPr>
              <w:r>
                <w:t>10341334488-v23</w:t>
              </w:r>
            </w:p>
          </w:tc>
        </w:sdtContent>
      </w:sdt>
      <w:tc>
        <w:tcPr>
          <w:tcW w:w="2835" w:type="dxa"/>
        </w:tcPr>
        <w:p w14:paraId="385E7AF3" w14:textId="25322134" w:rsidR="00C01D54" w:rsidRPr="0014797D" w:rsidRDefault="00C01D54" w:rsidP="0014797D">
          <w:pPr>
            <w:pStyle w:val="Footer"/>
            <w:jc w:val="center"/>
            <w:rPr>
              <w:rStyle w:val="PageNumber"/>
            </w:rPr>
          </w:pPr>
          <w:r>
            <w:rPr>
              <w:rStyle w:val="PageNumber"/>
            </w:rPr>
            <w:t xml:space="preserve">- </w:t>
          </w:r>
          <w:r>
            <w:rPr>
              <w:rStyle w:val="PageNumber"/>
            </w:rPr>
            <w:fldChar w:fldCharType="begin"/>
          </w:r>
          <w:r>
            <w:rPr>
              <w:rStyle w:val="PageNumber"/>
            </w:rPr>
            <w:instrText xml:space="preserve"> PAGE  \* MERGEFORMAT </w:instrText>
          </w:r>
          <w:r>
            <w:rPr>
              <w:rStyle w:val="PageNumber"/>
            </w:rPr>
            <w:fldChar w:fldCharType="separate"/>
          </w:r>
          <w:r>
            <w:rPr>
              <w:rStyle w:val="PageNumber"/>
              <w:noProof/>
            </w:rPr>
            <w:t>5</w:t>
          </w:r>
          <w:r>
            <w:rPr>
              <w:rStyle w:val="PageNumber"/>
            </w:rPr>
            <w:fldChar w:fldCharType="end"/>
          </w:r>
          <w:r>
            <w:rPr>
              <w:rStyle w:val="PageNumber"/>
            </w:rPr>
            <w:t xml:space="preserve"> -</w:t>
          </w:r>
        </w:p>
      </w:tc>
      <w:sdt>
        <w:sdtPr>
          <w:tag w:val="CCMatter"/>
          <w:id w:val="558372703"/>
          <w:placeholder>
            <w:docPart w:val="A4D4AC0040314A168524AA7A4BD01189"/>
          </w:placeholder>
          <w:text/>
        </w:sdtPr>
        <w:sdtEndPr/>
        <w:sdtContent>
          <w:tc>
            <w:tcPr>
              <w:tcW w:w="2835" w:type="dxa"/>
            </w:tcPr>
            <w:p w14:paraId="1B9F8081" w14:textId="3FCA5510" w:rsidR="00C01D54" w:rsidRDefault="00300869" w:rsidP="0014797D">
              <w:pPr>
                <w:pStyle w:val="FooterRight"/>
              </w:pPr>
              <w:r>
                <w:t>66-41112371</w:t>
              </w:r>
            </w:p>
          </w:tc>
        </w:sdtContent>
      </w:sdt>
    </w:tr>
  </w:tbl>
  <w:p w14:paraId="191AA73F" w14:textId="77777777" w:rsidR="00C01D54" w:rsidRDefault="00C01D5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D5AB3DC" w14:textId="77777777" w:rsidR="00E365AB" w:rsidRDefault="00E365AB" w:rsidP="002F7977">
      <w:pPr>
        <w:spacing w:after="0"/>
      </w:pPr>
      <w:r>
        <w:separator/>
      </w:r>
    </w:p>
  </w:footnote>
  <w:footnote w:type="continuationSeparator" w:id="0">
    <w:p w14:paraId="4075D01C" w14:textId="77777777" w:rsidR="00E365AB" w:rsidRDefault="00E365AB" w:rsidP="002F7977">
      <w:pPr>
        <w:spacing w:after="0"/>
      </w:pPr>
      <w:r>
        <w:continuationSeparator/>
      </w:r>
    </w:p>
  </w:footnote>
  <w:footnote w:type="continuationNotice" w:id="1">
    <w:p w14:paraId="3BE6957E" w14:textId="77777777" w:rsidR="00E365AB" w:rsidRDefault="00E365AB">
      <w:pPr>
        <w:spacing w:after="0"/>
      </w:pPr>
    </w:p>
  </w:footnote>
  <w:footnote w:id="2">
    <w:p w14:paraId="69FD1491" w14:textId="56076EAD" w:rsidR="00227223" w:rsidRDefault="00227223" w:rsidP="00227223">
      <w:pPr>
        <w:pStyle w:val="FootnoteText"/>
        <w:ind w:left="0" w:firstLine="0"/>
      </w:pPr>
      <w:r>
        <w:rPr>
          <w:rStyle w:val="FootnoteReference"/>
        </w:rPr>
        <w:footnoteRef/>
      </w:r>
      <w:r>
        <w:t xml:space="preserve"> </w:t>
      </w:r>
      <w:r>
        <w:rPr>
          <w:sz w:val="18"/>
          <w:szCs w:val="18"/>
        </w:rPr>
        <w:t>30% includes the proposed Valls de Canillo and Ordino National Nature Park (8,834 ha). This designation remains subject to the approval and entry into force of the corresponding law.</w:t>
      </w:r>
    </w:p>
  </w:footnote>
  <w:footnote w:id="3">
    <w:p w14:paraId="0000FCCB" w14:textId="77777777" w:rsidR="00F51D2F" w:rsidRDefault="00F51D2F" w:rsidP="00F51D2F">
      <w:pPr>
        <w:pStyle w:val="FootnoteText"/>
        <w:rPr>
          <w:sz w:val="18"/>
          <w:szCs w:val="18"/>
          <w:lang w:val="en-AU"/>
        </w:rPr>
      </w:pPr>
      <w:r>
        <w:rPr>
          <w:rStyle w:val="FootnoteReference"/>
          <w:sz w:val="18"/>
          <w:szCs w:val="18"/>
        </w:rPr>
        <w:footnoteRef/>
      </w:r>
      <w:r>
        <w:rPr>
          <w:sz w:val="18"/>
          <w:szCs w:val="18"/>
        </w:rPr>
        <w:t xml:space="preserve"> Source: Government of Andorra; Tax Foundation (CIT); Tax Foundation (VAT).</w:t>
      </w:r>
    </w:p>
  </w:footnote>
  <w:footnote w:id="4">
    <w:p w14:paraId="7FA45551" w14:textId="2B5D60CD" w:rsidR="00F51D2F" w:rsidRDefault="00F51D2F" w:rsidP="00F51D2F">
      <w:pPr>
        <w:pStyle w:val="FootnoteText"/>
        <w:rPr>
          <w:sz w:val="18"/>
          <w:szCs w:val="18"/>
          <w:lang w:val="en-AU"/>
        </w:rPr>
      </w:pPr>
      <w:r>
        <w:rPr>
          <w:rStyle w:val="FootnoteReference"/>
          <w:sz w:val="18"/>
          <w:szCs w:val="18"/>
        </w:rPr>
        <w:footnoteRef/>
      </w:r>
      <w:r>
        <w:rPr>
          <w:sz w:val="18"/>
          <w:szCs w:val="18"/>
        </w:rPr>
        <w:t xml:space="preserve"> Average interest rate of bonds is 1.31%.</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E262B0" w14:textId="247793B1" w:rsidR="00C01D54" w:rsidRDefault="00C01D5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D43CBC" w14:textId="1A69BE60" w:rsidR="00C01D54" w:rsidRDefault="00C01D54">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2F2A3A" w14:textId="12DF882B" w:rsidR="00C01D54" w:rsidRDefault="00C01D54">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BCCAFB" w14:textId="3FA65BB8" w:rsidR="00C01D54" w:rsidRDefault="00C01D54">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3ED806" w14:textId="6C197DA1" w:rsidR="00C01D54" w:rsidRDefault="00C01D54">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B52562" w14:textId="30E7975B" w:rsidR="00C01D54" w:rsidRDefault="00C01D5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85BCF804"/>
    <w:name w:val="237b5545-6246-4671-ac75-5480239a39e2"/>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44209E7"/>
    <w:multiLevelType w:val="multilevel"/>
    <w:tmpl w:val="4AE6BC92"/>
    <w:name w:val="AOApp"/>
    <w:lvl w:ilvl="0">
      <w:start w:val="1"/>
      <w:numFmt w:val="decimal"/>
      <w:pStyle w:val="AOAppHead"/>
      <w:suff w:val="nothing"/>
      <w:lvlText w:val="Appendix %1"/>
      <w:lvlJc w:val="left"/>
      <w:pPr>
        <w:tabs>
          <w:tab w:val="num" w:pos="0"/>
        </w:tabs>
        <w:ind w:left="0" w:firstLine="0"/>
      </w:pPr>
      <w:rPr>
        <w:rFonts w:ascii="Times New Roman Bold" w:hAnsi="Times New Roman Bold"/>
      </w:rPr>
    </w:lvl>
    <w:lvl w:ilvl="1">
      <w:start w:val="1"/>
      <w:numFmt w:val="decimal"/>
      <w:pStyle w:val="AOAppPartHead"/>
      <w:suff w:val="nothing"/>
      <w:lvlText w:val="Part %2"/>
      <w:lvlJc w:val="left"/>
      <w:pPr>
        <w:tabs>
          <w:tab w:val="num" w:pos="0"/>
        </w:tabs>
        <w:ind w:left="0" w:firstLine="0"/>
      </w:pPr>
      <w:rPr>
        <w:rFonts w:ascii="Times New Roman Bold" w:hAnsi="Times New Roman Bold"/>
      </w:rPr>
    </w:lvl>
    <w:lvl w:ilvl="2">
      <w:start w:val="1"/>
      <w:numFmt w:val="none"/>
      <w:lvlRestart w:val="1"/>
      <w:suff w:val="nothing"/>
      <w:lvlText w:val=""/>
      <w:lvlJc w:val="left"/>
      <w:pPr>
        <w:tabs>
          <w:tab w:val="num" w:pos="0"/>
        </w:tabs>
        <w:ind w:left="0" w:firstLine="0"/>
      </w:pPr>
      <w:rPr>
        <w:rFonts w:ascii="Times New Roman" w:hAnsi="Times New Roman" w:cs="Times New Roman"/>
      </w:rPr>
    </w:lvl>
    <w:lvl w:ilvl="3">
      <w:start w:val="1"/>
      <w:numFmt w:val="none"/>
      <w:lvlRestart w:val="1"/>
      <w:suff w:val="nothing"/>
      <w:lvlText w:val=""/>
      <w:lvlJc w:val="left"/>
      <w:pPr>
        <w:tabs>
          <w:tab w:val="num" w:pos="0"/>
        </w:tabs>
        <w:ind w:left="0" w:firstLine="0"/>
      </w:pPr>
      <w:rPr>
        <w:rFonts w:ascii="Times New Roman" w:hAnsi="Times New Roman" w:cs="Times New Roman"/>
      </w:rPr>
    </w:lvl>
    <w:lvl w:ilvl="4">
      <w:start w:val="1"/>
      <w:numFmt w:val="none"/>
      <w:lvlRestart w:val="1"/>
      <w:suff w:val="nothing"/>
      <w:lvlText w:val=""/>
      <w:lvlJc w:val="left"/>
      <w:pPr>
        <w:tabs>
          <w:tab w:val="num" w:pos="0"/>
        </w:tabs>
        <w:ind w:left="0" w:firstLine="0"/>
      </w:pPr>
      <w:rPr>
        <w:rFonts w:ascii="Times New Roman" w:hAnsi="Times New Roman" w:cs="Times New Roman"/>
      </w:rPr>
    </w:lvl>
    <w:lvl w:ilvl="5">
      <w:start w:val="1"/>
      <w:numFmt w:val="none"/>
      <w:lvlRestart w:val="1"/>
      <w:suff w:val="nothing"/>
      <w:lvlText w:val=""/>
      <w:lvlJc w:val="left"/>
      <w:pPr>
        <w:tabs>
          <w:tab w:val="num" w:pos="0"/>
        </w:tabs>
        <w:ind w:left="0" w:firstLine="0"/>
      </w:pPr>
      <w:rPr>
        <w:rFonts w:ascii="Times New Roman" w:hAnsi="Times New Roman" w:cs="Times New Roman"/>
      </w:rPr>
    </w:lvl>
    <w:lvl w:ilvl="6">
      <w:start w:val="1"/>
      <w:numFmt w:val="none"/>
      <w:lvlRestart w:val="1"/>
      <w:suff w:val="nothing"/>
      <w:lvlText w:val=""/>
      <w:lvlJc w:val="left"/>
      <w:pPr>
        <w:tabs>
          <w:tab w:val="num" w:pos="0"/>
        </w:tabs>
        <w:ind w:left="0" w:firstLine="0"/>
      </w:pPr>
      <w:rPr>
        <w:rFonts w:ascii="Times New Roman" w:hAnsi="Times New Roman" w:cs="Times New Roman"/>
      </w:rPr>
    </w:lvl>
    <w:lvl w:ilvl="7">
      <w:start w:val="1"/>
      <w:numFmt w:val="none"/>
      <w:lvlRestart w:val="1"/>
      <w:suff w:val="nothing"/>
      <w:lvlText w:val=""/>
      <w:lvlJc w:val="left"/>
      <w:pPr>
        <w:tabs>
          <w:tab w:val="num" w:pos="0"/>
        </w:tabs>
        <w:ind w:left="0" w:firstLine="0"/>
      </w:pPr>
      <w:rPr>
        <w:rFonts w:ascii="Times New Roman" w:hAnsi="Times New Roman" w:cs="Times New Roman"/>
      </w:rPr>
    </w:lvl>
    <w:lvl w:ilvl="8">
      <w:start w:val="1"/>
      <w:numFmt w:val="none"/>
      <w:lvlRestart w:val="1"/>
      <w:suff w:val="nothing"/>
      <w:lvlText w:val=""/>
      <w:lvlJc w:val="left"/>
      <w:pPr>
        <w:tabs>
          <w:tab w:val="num" w:pos="0"/>
        </w:tabs>
        <w:ind w:left="0" w:firstLine="0"/>
      </w:pPr>
      <w:rPr>
        <w:rFonts w:ascii="Times New Roman" w:hAnsi="Times New Roman" w:cs="Times New Roman"/>
      </w:rPr>
    </w:lvl>
  </w:abstractNum>
  <w:abstractNum w:abstractNumId="2" w15:restartNumberingAfterBreak="0">
    <w:nsid w:val="10F37ADE"/>
    <w:multiLevelType w:val="multilevel"/>
    <w:tmpl w:val="9FC2486A"/>
    <w:name w:val="AOListNumberList"/>
    <w:lvl w:ilvl="0">
      <w:start w:val="1"/>
      <w:numFmt w:val="decimal"/>
      <w:pStyle w:val="AOListNumber"/>
      <w:lvlText w:val="%1."/>
      <w:lvlJc w:val="left"/>
      <w:pPr>
        <w:tabs>
          <w:tab w:val="num" w:pos="720"/>
        </w:tabs>
        <w:ind w:left="720" w:hanging="720"/>
      </w:pPr>
    </w:lvl>
    <w:lvl w:ilvl="1">
      <w:start w:val="1"/>
      <w:numFmt w:val="lowerLetter"/>
      <w:lvlText w:val="(%2)"/>
      <w:lvlJc w:val="left"/>
      <w:pPr>
        <w:tabs>
          <w:tab w:val="num" w:pos="720"/>
        </w:tabs>
        <w:ind w:left="720" w:hanging="720"/>
      </w:pPr>
    </w:lvl>
    <w:lvl w:ilvl="2">
      <w:start w:val="1"/>
      <w:numFmt w:val="lowerRoman"/>
      <w:lvlText w:val="(%3)"/>
      <w:lvlJc w:val="left"/>
      <w:pPr>
        <w:tabs>
          <w:tab w:val="num" w:pos="1440"/>
        </w:tabs>
        <w:ind w:left="1440" w:hanging="720"/>
      </w:pPr>
    </w:lvl>
    <w:lvl w:ilvl="3">
      <w:start w:val="1"/>
      <w:numFmt w:val="upperLetter"/>
      <w:lvlText w:val="(%4)"/>
      <w:lvlJc w:val="left"/>
      <w:pPr>
        <w:tabs>
          <w:tab w:val="num" w:pos="2160"/>
        </w:tabs>
        <w:ind w:left="2160" w:hanging="720"/>
      </w:pPr>
    </w:lvl>
    <w:lvl w:ilvl="4">
      <w:start w:val="1"/>
      <w:numFmt w:val="upperRoman"/>
      <w:lvlText w:val="%5."/>
      <w:lvlJc w:val="left"/>
      <w:pPr>
        <w:tabs>
          <w:tab w:val="num" w:pos="2880"/>
        </w:tabs>
        <w:ind w:left="2880" w:hanging="720"/>
      </w:pPr>
    </w:lvl>
    <w:lvl w:ilvl="5">
      <w:start w:val="1"/>
      <w:numFmt w:val="lowerLetter"/>
      <w:lvlText w:val="(%6)"/>
      <w:lvlJc w:val="left"/>
      <w:pPr>
        <w:tabs>
          <w:tab w:val="num" w:pos="1440"/>
        </w:tabs>
        <w:ind w:left="1440" w:hanging="720"/>
      </w:pPr>
    </w:lvl>
    <w:lvl w:ilvl="6">
      <w:start w:val="1"/>
      <w:numFmt w:val="lowerRoman"/>
      <w:lvlText w:val="(%7)"/>
      <w:lvlJc w:val="left"/>
      <w:pPr>
        <w:tabs>
          <w:tab w:val="num" w:pos="2160"/>
        </w:tabs>
        <w:ind w:left="2160" w:hanging="720"/>
      </w:pPr>
    </w:lvl>
    <w:lvl w:ilvl="7">
      <w:start w:val="1"/>
      <w:numFmt w:val="upperLetter"/>
      <w:lvlText w:val="(%8)"/>
      <w:lvlJc w:val="left"/>
      <w:pPr>
        <w:tabs>
          <w:tab w:val="num" w:pos="2880"/>
        </w:tabs>
        <w:ind w:left="2880" w:hanging="720"/>
      </w:pPr>
    </w:lvl>
    <w:lvl w:ilvl="8">
      <w:start w:val="1"/>
      <w:numFmt w:val="upperRoman"/>
      <w:lvlText w:val="%9."/>
      <w:lvlJc w:val="left"/>
      <w:pPr>
        <w:tabs>
          <w:tab w:val="num" w:pos="3600"/>
        </w:tabs>
        <w:ind w:left="3600" w:hanging="720"/>
      </w:pPr>
    </w:lvl>
  </w:abstractNum>
  <w:abstractNum w:abstractNumId="3" w15:restartNumberingAfterBreak="0">
    <w:nsid w:val="1B0661F6"/>
    <w:multiLevelType w:val="singleLevel"/>
    <w:tmpl w:val="4830EC42"/>
    <w:name w:val="AOBullet2List"/>
    <w:lvl w:ilvl="0">
      <w:start w:val="1"/>
      <w:numFmt w:val="bullet"/>
      <w:pStyle w:val="AOBullet2"/>
      <w:lvlText w:val=""/>
      <w:lvlJc w:val="left"/>
      <w:pPr>
        <w:tabs>
          <w:tab w:val="num" w:pos="720"/>
        </w:tabs>
        <w:ind w:left="720" w:hanging="720"/>
      </w:pPr>
      <w:rPr>
        <w:rFonts w:ascii="Symbol" w:hAnsi="Symbol" w:hint="default"/>
      </w:rPr>
    </w:lvl>
  </w:abstractNum>
  <w:abstractNum w:abstractNumId="4" w15:restartNumberingAfterBreak="0">
    <w:nsid w:val="277A2F4A"/>
    <w:multiLevelType w:val="hybridMultilevel"/>
    <w:tmpl w:val="DAC2EA3C"/>
    <w:lvl w:ilvl="0" w:tplc="0C0A001B">
      <w:start w:val="1"/>
      <w:numFmt w:val="lowerRoman"/>
      <w:lvlText w:val="%1."/>
      <w:lvlJc w:val="right"/>
      <w:pPr>
        <w:ind w:left="720" w:hanging="360"/>
      </w:pPr>
    </w:lvl>
    <w:lvl w:ilvl="1" w:tplc="0C0A0019">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5" w15:restartNumberingAfterBreak="0">
    <w:nsid w:val="29124F95"/>
    <w:multiLevelType w:val="multilevel"/>
    <w:tmpl w:val="02A48E9A"/>
    <w:name w:val="oc_Num_1st"/>
    <w:lvl w:ilvl="0">
      <w:start w:val="1"/>
      <w:numFmt w:val="none"/>
      <w:pStyle w:val="ocNum1st1"/>
      <w:suff w:val="nothing"/>
      <w:lvlText w:val=""/>
      <w:lvlJc w:val="left"/>
      <w:pPr>
        <w:ind w:left="0" w:firstLine="0"/>
      </w:pPr>
      <w:rPr>
        <w:rFonts w:ascii="Times New Roman" w:hAnsi="Times New Roman" w:cs="Times New Roman"/>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lowerLetter"/>
      <w:pStyle w:val="ocNum1st2"/>
      <w:lvlText w:val="(%2)"/>
      <w:lvlJc w:val="left"/>
      <w:pPr>
        <w:tabs>
          <w:tab w:val="num" w:pos="680"/>
        </w:tabs>
        <w:ind w:left="680" w:hanging="680"/>
      </w:pPr>
      <w:rPr>
        <w:rFonts w:ascii="Times New Roman" w:hAnsi="Times New Roman" w:cs="Times New Roman"/>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lowerRoman"/>
      <w:pStyle w:val="ocNum1st3"/>
      <w:lvlText w:val="(%3)"/>
      <w:lvlJc w:val="left"/>
      <w:pPr>
        <w:ind w:left="1360" w:hanging="680"/>
      </w:pPr>
      <w:rPr>
        <w:rFonts w:ascii="Times New Roman" w:hAnsi="Times New Roman" w:cs="Times New Roman"/>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upperLetter"/>
      <w:pStyle w:val="ocNum1st4"/>
      <w:lvlText w:val="(%4)"/>
      <w:lvlJc w:val="left"/>
      <w:pPr>
        <w:ind w:left="2041" w:hanging="680"/>
      </w:pPr>
      <w:rPr>
        <w:rFonts w:ascii="Times New Roman" w:hAnsi="Times New Roman" w:cs="Times New Roman"/>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decimal"/>
      <w:pStyle w:val="ocNum1st5"/>
      <w:lvlText w:val="(%5)"/>
      <w:lvlJc w:val="left"/>
      <w:pPr>
        <w:ind w:left="2721" w:hanging="680"/>
      </w:pPr>
      <w:rPr>
        <w:rFonts w:ascii="Times New Roman" w:hAnsi="Times New Roman" w:cs="Times New Roman"/>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none"/>
      <w:pStyle w:val="ocNum1st6"/>
      <w:suff w:val="nothing"/>
      <w:lvlText w:val=""/>
      <w:lvlJc w:val="left"/>
      <w:pPr>
        <w:ind w:left="0" w:firstLine="0"/>
      </w:pPr>
      <w:rPr>
        <w:rFonts w:ascii="Times New Roman" w:hAnsi="Times New Roman" w:cs="Times New Roman"/>
        <w:b w:val="0"/>
        <w:i w:val="0"/>
        <w:caps w:val="0"/>
        <w:strike w:val="0"/>
        <w:dstrike w:val="0"/>
        <w:vanish w:val="0"/>
        <w:color w:val="auto"/>
        <w:sz w:val="2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none"/>
      <w:pStyle w:val="ocNum1st7"/>
      <w:suff w:val="nothing"/>
      <w:lvlText w:val=""/>
      <w:lvlJc w:val="left"/>
      <w:pPr>
        <w:ind w:left="0" w:firstLine="0"/>
      </w:pPr>
      <w:rPr>
        <w:rFonts w:ascii="Times New Roman" w:hAnsi="Times New Roman" w:cs="Times New Roman"/>
        <w:b w:val="0"/>
        <w:i w:val="0"/>
        <w:caps w:val="0"/>
        <w:strike w:val="0"/>
        <w:dstrike w:val="0"/>
        <w:vanish w:val="0"/>
        <w:color w:val="auto"/>
        <w:sz w:val="2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start w:val="1"/>
      <w:numFmt w:val="none"/>
      <w:pStyle w:val="ocNum1st8"/>
      <w:suff w:val="nothing"/>
      <w:lvlText w:val=""/>
      <w:lvlJc w:val="left"/>
      <w:pPr>
        <w:ind w:left="0" w:firstLine="0"/>
      </w:pPr>
      <w:rPr>
        <w:rFonts w:ascii="Times New Roman" w:hAnsi="Times New Roman" w:cs="Times New Roman"/>
        <w:b w:val="0"/>
        <w:i w:val="0"/>
        <w:caps w:val="0"/>
        <w:strike w:val="0"/>
        <w:dstrike w:val="0"/>
        <w:vanish w:val="0"/>
        <w:color w:val="auto"/>
        <w:sz w:val="2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start w:val="1"/>
      <w:numFmt w:val="none"/>
      <w:pStyle w:val="ocNum1st9"/>
      <w:suff w:val="nothing"/>
      <w:lvlText w:val=""/>
      <w:lvlJc w:val="left"/>
      <w:pPr>
        <w:ind w:left="0" w:firstLine="0"/>
      </w:pPr>
      <w:rPr>
        <w:rFonts w:ascii="Times New Roman" w:hAnsi="Times New Roman" w:cs="Times New Roman"/>
        <w:b w:val="0"/>
        <w:i w:val="0"/>
        <w:caps w:val="0"/>
        <w:strike w:val="0"/>
        <w:dstrike w:val="0"/>
        <w:vanish w:val="0"/>
        <w:color w:val="auto"/>
        <w:sz w:val="2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6" w15:restartNumberingAfterBreak="0">
    <w:nsid w:val="29793226"/>
    <w:multiLevelType w:val="multilevel"/>
    <w:tmpl w:val="6310DD5E"/>
    <w:name w:val="Bullets"/>
    <w:lvl w:ilvl="0">
      <w:start w:val="1"/>
      <w:numFmt w:val="bullet"/>
      <w:pStyle w:val="BulletL1"/>
      <w:lvlText w:val=""/>
      <w:lvlJc w:val="left"/>
      <w:pPr>
        <w:tabs>
          <w:tab w:val="num" w:pos="680"/>
        </w:tabs>
        <w:ind w:left="680" w:hanging="679"/>
      </w:pPr>
      <w:rPr>
        <w:rFonts w:ascii="Symbol" w:hAnsi="Symbol" w:cs="Times New Roman" w:hint="default"/>
        <w:b w:val="0"/>
        <w:i w:val="0"/>
        <w:caps w:val="0"/>
        <w:strike w:val="0"/>
        <w:dstrike w:val="0"/>
        <w:vanish w:val="0"/>
        <w:color w:val="auto"/>
        <w:sz w:val="20"/>
        <w:szCs w:val="20"/>
        <w:u w:val="none"/>
        <w:vertAlign w:val="baseline"/>
      </w:rPr>
    </w:lvl>
    <w:lvl w:ilvl="1">
      <w:start w:val="1"/>
      <w:numFmt w:val="bullet"/>
      <w:lvlRestart w:val="0"/>
      <w:pStyle w:val="BulletL2"/>
      <w:lvlText w:val=""/>
      <w:lvlJc w:val="left"/>
      <w:pPr>
        <w:tabs>
          <w:tab w:val="num" w:pos="1361"/>
        </w:tabs>
        <w:ind w:left="1361" w:hanging="681"/>
      </w:pPr>
      <w:rPr>
        <w:rFonts w:ascii="Symbol" w:hAnsi="Symbol" w:cs="Symbol" w:hint="default"/>
        <w:b w:val="0"/>
        <w:i w:val="0"/>
        <w:caps w:val="0"/>
        <w:strike w:val="0"/>
        <w:dstrike w:val="0"/>
        <w:vanish w:val="0"/>
        <w:color w:val="auto"/>
        <w:sz w:val="20"/>
        <w:szCs w:val="20"/>
        <w:u w:val="none"/>
        <w:vertAlign w:val="baseline"/>
      </w:rPr>
    </w:lvl>
    <w:lvl w:ilvl="2">
      <w:start w:val="1"/>
      <w:numFmt w:val="bullet"/>
      <w:lvlRestart w:val="0"/>
      <w:pStyle w:val="BulletL3"/>
      <w:lvlText w:val=""/>
      <w:lvlJc w:val="left"/>
      <w:pPr>
        <w:tabs>
          <w:tab w:val="num" w:pos="2041"/>
        </w:tabs>
        <w:ind w:left="2041" w:hanging="680"/>
      </w:pPr>
      <w:rPr>
        <w:rFonts w:ascii="Symbol" w:hAnsi="Symbol" w:cs="Symbol" w:hint="default"/>
        <w:b w:val="0"/>
        <w:i w:val="0"/>
        <w:caps w:val="0"/>
        <w:strike w:val="0"/>
        <w:dstrike w:val="0"/>
        <w:vanish w:val="0"/>
        <w:color w:val="auto"/>
        <w:sz w:val="20"/>
        <w:szCs w:val="20"/>
        <w:u w:val="none"/>
        <w:vertAlign w:val="baseline"/>
      </w:rPr>
    </w:lvl>
    <w:lvl w:ilvl="3">
      <w:start w:val="1"/>
      <w:numFmt w:val="bullet"/>
      <w:lvlRestart w:val="0"/>
      <w:pStyle w:val="BulletL4"/>
      <w:lvlText w:val=""/>
      <w:lvlJc w:val="left"/>
      <w:pPr>
        <w:tabs>
          <w:tab w:val="num" w:pos="2721"/>
        </w:tabs>
        <w:ind w:left="2721" w:hanging="680"/>
      </w:pPr>
      <w:rPr>
        <w:rFonts w:ascii="Symbol" w:hAnsi="Symbol" w:cs="Symbol" w:hint="default"/>
        <w:b w:val="0"/>
        <w:i w:val="0"/>
        <w:caps w:val="0"/>
        <w:strike w:val="0"/>
        <w:dstrike w:val="0"/>
        <w:vanish w:val="0"/>
        <w:color w:val="auto"/>
        <w:sz w:val="20"/>
        <w:szCs w:val="20"/>
        <w:u w:val="none"/>
        <w:vertAlign w:val="baseline"/>
      </w:rPr>
    </w:lvl>
    <w:lvl w:ilvl="4">
      <w:start w:val="1"/>
      <w:numFmt w:val="bullet"/>
      <w:lvlRestart w:val="0"/>
      <w:pStyle w:val="BulletL5"/>
      <w:lvlText w:val=""/>
      <w:lvlJc w:val="left"/>
      <w:pPr>
        <w:tabs>
          <w:tab w:val="num" w:pos="3402"/>
        </w:tabs>
        <w:ind w:left="3402" w:hanging="681"/>
      </w:pPr>
      <w:rPr>
        <w:rFonts w:ascii="Symbol" w:hAnsi="Symbol" w:cs="Symbol" w:hint="default"/>
        <w:b w:val="0"/>
        <w:i w:val="0"/>
        <w:caps w:val="0"/>
        <w:strike w:val="0"/>
        <w:dstrike w:val="0"/>
        <w:vanish w:val="0"/>
        <w:color w:val="auto"/>
        <w:sz w:val="20"/>
        <w:szCs w:val="20"/>
        <w:u w:val="none"/>
        <w:vertAlign w:val="baseline"/>
      </w:rPr>
    </w:lvl>
    <w:lvl w:ilvl="5">
      <w:start w:val="1"/>
      <w:numFmt w:val="bullet"/>
      <w:lvlRestart w:val="0"/>
      <w:pStyle w:val="BulletL6"/>
      <w:lvlText w:val=""/>
      <w:lvlJc w:val="left"/>
      <w:pPr>
        <w:tabs>
          <w:tab w:val="num" w:pos="4082"/>
        </w:tabs>
        <w:ind w:left="4082" w:hanging="680"/>
      </w:pPr>
      <w:rPr>
        <w:rFonts w:ascii="Symbol" w:hAnsi="Symbol" w:cs="Symbol" w:hint="default"/>
        <w:b w:val="0"/>
        <w:i w:val="0"/>
        <w:caps w:val="0"/>
        <w:strike w:val="0"/>
        <w:dstrike w:val="0"/>
        <w:vanish w:val="0"/>
        <w:color w:val="auto"/>
        <w:sz w:val="20"/>
        <w:szCs w:val="20"/>
        <w:u w:val="none"/>
        <w:vertAlign w:val="baseline"/>
      </w:rPr>
    </w:lvl>
    <w:lvl w:ilvl="6">
      <w:start w:val="1"/>
      <w:numFmt w:val="bullet"/>
      <w:lvlRestart w:val="0"/>
      <w:pStyle w:val="BulletL7"/>
      <w:lvlText w:val=""/>
      <w:lvlJc w:val="left"/>
      <w:pPr>
        <w:tabs>
          <w:tab w:val="num" w:pos="4762"/>
        </w:tabs>
        <w:ind w:left="4762" w:hanging="680"/>
      </w:pPr>
      <w:rPr>
        <w:rFonts w:ascii="Symbol" w:hAnsi="Symbol" w:cs="Symbol" w:hint="default"/>
        <w:b w:val="0"/>
        <w:i w:val="0"/>
        <w:caps w:val="0"/>
        <w:strike w:val="0"/>
        <w:dstrike w:val="0"/>
        <w:vanish w:val="0"/>
        <w:color w:val="auto"/>
        <w:sz w:val="20"/>
        <w:szCs w:val="20"/>
        <w:u w:val="none"/>
        <w:vertAlign w:val="baseline"/>
      </w:rPr>
    </w:lvl>
    <w:lvl w:ilvl="7">
      <w:start w:val="1"/>
      <w:numFmt w:val="none"/>
      <w:lvlRestart w:val="0"/>
      <w:pStyle w:val="BulletL8"/>
      <w:suff w:val="nothing"/>
      <w:lvlText w:val=""/>
      <w:lvlJc w:val="left"/>
      <w:pPr>
        <w:ind w:left="1" w:firstLine="0"/>
      </w:pPr>
      <w:rPr>
        <w:rFonts w:ascii="Symbol" w:hAnsi="Symbol" w:hint="default"/>
        <w:b w:val="0"/>
        <w:i w:val="0"/>
        <w:caps w:val="0"/>
        <w:strike w:val="0"/>
        <w:dstrike w:val="0"/>
        <w:vanish w:val="0"/>
        <w:color w:val="auto"/>
        <w:sz w:val="22"/>
        <w:u w:val="none"/>
        <w:vertAlign w:val="baseline"/>
      </w:rPr>
    </w:lvl>
    <w:lvl w:ilvl="8">
      <w:start w:val="1"/>
      <w:numFmt w:val="none"/>
      <w:lvlRestart w:val="0"/>
      <w:pStyle w:val="BulletL9"/>
      <w:suff w:val="nothing"/>
      <w:lvlText w:val=""/>
      <w:lvlJc w:val="left"/>
      <w:pPr>
        <w:ind w:left="1" w:firstLine="0"/>
      </w:pPr>
      <w:rPr>
        <w:rFonts w:ascii="Symbol" w:hAnsi="Symbol" w:hint="default"/>
        <w:b w:val="0"/>
        <w:i w:val="0"/>
        <w:caps w:val="0"/>
        <w:strike w:val="0"/>
        <w:dstrike w:val="0"/>
        <w:vanish w:val="0"/>
        <w:color w:val="auto"/>
        <w:sz w:val="22"/>
        <w:u w:val="none"/>
        <w:vertAlign w:val="baseline"/>
      </w:rPr>
    </w:lvl>
  </w:abstractNum>
  <w:abstractNum w:abstractNumId="7" w15:restartNumberingAfterBreak="0">
    <w:nsid w:val="31FA6DE9"/>
    <w:multiLevelType w:val="singleLevel"/>
    <w:tmpl w:val="7C14B0E4"/>
    <w:name w:val="AOBulletList"/>
    <w:lvl w:ilvl="0">
      <w:start w:val="1"/>
      <w:numFmt w:val="bullet"/>
      <w:pStyle w:val="AOBullet"/>
      <w:lvlText w:val=""/>
      <w:lvlJc w:val="left"/>
      <w:pPr>
        <w:tabs>
          <w:tab w:val="num" w:pos="720"/>
        </w:tabs>
        <w:ind w:left="720" w:hanging="720"/>
      </w:pPr>
      <w:rPr>
        <w:rFonts w:ascii="Symbol" w:hAnsi="Symbol" w:hint="default"/>
        <w:caps w:val="0"/>
      </w:rPr>
    </w:lvl>
  </w:abstractNum>
  <w:abstractNum w:abstractNumId="8" w15:restartNumberingAfterBreak="0">
    <w:nsid w:val="35F35B26"/>
    <w:multiLevelType w:val="hybridMultilevel"/>
    <w:tmpl w:val="122EE01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9" w15:restartNumberingAfterBreak="0">
    <w:nsid w:val="391D542D"/>
    <w:multiLevelType w:val="multilevel"/>
    <w:tmpl w:val="3118B31C"/>
    <w:name w:val="AOTOC67"/>
    <w:lvl w:ilvl="0">
      <w:start w:val="1"/>
      <w:numFmt w:val="decimal"/>
      <w:pStyle w:val="TOC7"/>
      <w:lvlText w:val="%1."/>
      <w:lvlJc w:val="left"/>
      <w:pPr>
        <w:tabs>
          <w:tab w:val="num" w:pos="720"/>
        </w:tabs>
        <w:ind w:left="720" w:hanging="720"/>
      </w:pPr>
      <w:rPr>
        <w:rFonts w:ascii="Times New Roman" w:hAnsi="Times New Roman" w:cs="Times New Roman"/>
      </w:rPr>
    </w:lvl>
    <w:lvl w:ilvl="1">
      <w:start w:val="1"/>
      <w:numFmt w:val="decimal"/>
      <w:pStyle w:val="TOC7"/>
      <w:lvlText w:val="Part %2"/>
      <w:lvlJc w:val="left"/>
      <w:pPr>
        <w:ind w:left="1797" w:hanging="1077"/>
      </w:pPr>
      <w:rPr>
        <w:rFonts w:ascii="Times New Roman" w:hAnsi="Times New Roman" w:cs="Times New Roman"/>
      </w:rPr>
    </w:lvl>
    <w:lvl w:ilvl="2">
      <w:start w:val="1"/>
      <w:numFmt w:val="none"/>
      <w:lvlRestart w:val="1"/>
      <w:suff w:val="nothing"/>
      <w:lvlText w:val=""/>
      <w:lvlJc w:val="left"/>
      <w:pPr>
        <w:tabs>
          <w:tab w:val="num" w:pos="0"/>
        </w:tabs>
        <w:ind w:left="0" w:firstLine="0"/>
      </w:pPr>
      <w:rPr>
        <w:rFonts w:ascii="Times New Roman" w:hAnsi="Times New Roman" w:cs="Times New Roman"/>
      </w:rPr>
    </w:lvl>
    <w:lvl w:ilvl="3">
      <w:start w:val="1"/>
      <w:numFmt w:val="none"/>
      <w:lvlRestart w:val="1"/>
      <w:suff w:val="nothing"/>
      <w:lvlText w:val=""/>
      <w:lvlJc w:val="left"/>
      <w:pPr>
        <w:tabs>
          <w:tab w:val="num" w:pos="0"/>
        </w:tabs>
        <w:ind w:left="0" w:firstLine="0"/>
      </w:pPr>
      <w:rPr>
        <w:rFonts w:ascii="Times New Roman" w:hAnsi="Times New Roman" w:cs="Times New Roman"/>
      </w:rPr>
    </w:lvl>
    <w:lvl w:ilvl="4">
      <w:start w:val="1"/>
      <w:numFmt w:val="none"/>
      <w:lvlRestart w:val="1"/>
      <w:suff w:val="nothing"/>
      <w:lvlText w:val=""/>
      <w:lvlJc w:val="left"/>
      <w:pPr>
        <w:tabs>
          <w:tab w:val="num" w:pos="0"/>
        </w:tabs>
        <w:ind w:left="0" w:firstLine="0"/>
      </w:pPr>
      <w:rPr>
        <w:rFonts w:ascii="Times New Roman" w:hAnsi="Times New Roman" w:cs="Times New Roman"/>
      </w:rPr>
    </w:lvl>
    <w:lvl w:ilvl="5">
      <w:start w:val="1"/>
      <w:numFmt w:val="none"/>
      <w:lvlRestart w:val="1"/>
      <w:suff w:val="nothing"/>
      <w:lvlText w:val=""/>
      <w:lvlJc w:val="left"/>
      <w:pPr>
        <w:tabs>
          <w:tab w:val="num" w:pos="0"/>
        </w:tabs>
        <w:ind w:left="0" w:firstLine="0"/>
      </w:pPr>
      <w:rPr>
        <w:rFonts w:ascii="Times New Roman" w:hAnsi="Times New Roman" w:cs="Times New Roman"/>
      </w:rPr>
    </w:lvl>
    <w:lvl w:ilvl="6">
      <w:start w:val="1"/>
      <w:numFmt w:val="none"/>
      <w:lvlRestart w:val="1"/>
      <w:suff w:val="nothing"/>
      <w:lvlText w:val=""/>
      <w:lvlJc w:val="left"/>
      <w:pPr>
        <w:tabs>
          <w:tab w:val="num" w:pos="0"/>
        </w:tabs>
        <w:ind w:left="0" w:firstLine="0"/>
      </w:pPr>
      <w:rPr>
        <w:rFonts w:ascii="Times New Roman" w:hAnsi="Times New Roman" w:cs="Times New Roman"/>
      </w:rPr>
    </w:lvl>
    <w:lvl w:ilvl="7">
      <w:start w:val="1"/>
      <w:numFmt w:val="none"/>
      <w:lvlRestart w:val="1"/>
      <w:suff w:val="nothing"/>
      <w:lvlText w:val=""/>
      <w:lvlJc w:val="left"/>
      <w:pPr>
        <w:tabs>
          <w:tab w:val="num" w:pos="0"/>
        </w:tabs>
        <w:ind w:left="0" w:firstLine="0"/>
      </w:pPr>
      <w:rPr>
        <w:rFonts w:ascii="Times New Roman" w:hAnsi="Times New Roman" w:cs="Times New Roman"/>
      </w:rPr>
    </w:lvl>
    <w:lvl w:ilvl="8">
      <w:start w:val="1"/>
      <w:numFmt w:val="none"/>
      <w:lvlRestart w:val="1"/>
      <w:suff w:val="nothing"/>
      <w:lvlText w:val=""/>
      <w:lvlJc w:val="left"/>
      <w:pPr>
        <w:tabs>
          <w:tab w:val="num" w:pos="0"/>
        </w:tabs>
        <w:ind w:left="0" w:firstLine="0"/>
      </w:pPr>
      <w:rPr>
        <w:rFonts w:ascii="Times New Roman" w:hAnsi="Times New Roman" w:cs="Times New Roman"/>
      </w:rPr>
    </w:lvl>
  </w:abstractNum>
  <w:abstractNum w:abstractNumId="10" w15:restartNumberingAfterBreak="0">
    <w:nsid w:val="3D0E7D39"/>
    <w:multiLevelType w:val="multilevel"/>
    <w:tmpl w:val="32BA5AE2"/>
    <w:name w:val="AOSch"/>
    <w:lvl w:ilvl="0">
      <w:start w:val="1"/>
      <w:numFmt w:val="decimal"/>
      <w:pStyle w:val="AOSchHead"/>
      <w:suff w:val="nothing"/>
      <w:lvlText w:val="Schedule %1"/>
      <w:lvlJc w:val="left"/>
      <w:pPr>
        <w:tabs>
          <w:tab w:val="num" w:pos="0"/>
        </w:tabs>
        <w:ind w:left="0" w:firstLine="0"/>
      </w:pPr>
      <w:rPr>
        <w:rFonts w:ascii="Times New Roman Bold" w:hAnsi="Times New Roman Bold"/>
      </w:rPr>
    </w:lvl>
    <w:lvl w:ilvl="1">
      <w:start w:val="1"/>
      <w:numFmt w:val="decimal"/>
      <w:pStyle w:val="AOSchPartHead"/>
      <w:suff w:val="nothing"/>
      <w:lvlText w:val="Part %2"/>
      <w:lvlJc w:val="left"/>
      <w:pPr>
        <w:tabs>
          <w:tab w:val="num" w:pos="0"/>
        </w:tabs>
        <w:ind w:left="0" w:firstLine="0"/>
      </w:pPr>
      <w:rPr>
        <w:rFonts w:ascii="Times New Roman Bold" w:hAnsi="Times New Roman Bold"/>
      </w:rPr>
    </w:lvl>
    <w:lvl w:ilvl="2">
      <w:start w:val="1"/>
      <w:numFmt w:val="none"/>
      <w:lvlRestart w:val="1"/>
      <w:suff w:val="nothing"/>
      <w:lvlText w:val=""/>
      <w:lvlJc w:val="left"/>
      <w:pPr>
        <w:tabs>
          <w:tab w:val="num" w:pos="0"/>
        </w:tabs>
        <w:ind w:left="0" w:firstLine="0"/>
      </w:pPr>
      <w:rPr>
        <w:rFonts w:ascii="Times New Roman" w:hAnsi="Times New Roman" w:cs="Times New Roman"/>
      </w:rPr>
    </w:lvl>
    <w:lvl w:ilvl="3">
      <w:start w:val="1"/>
      <w:numFmt w:val="none"/>
      <w:lvlRestart w:val="1"/>
      <w:suff w:val="nothing"/>
      <w:lvlText w:val=""/>
      <w:lvlJc w:val="left"/>
      <w:pPr>
        <w:tabs>
          <w:tab w:val="num" w:pos="0"/>
        </w:tabs>
        <w:ind w:left="0" w:firstLine="0"/>
      </w:pPr>
      <w:rPr>
        <w:rFonts w:ascii="Times New Roman" w:hAnsi="Times New Roman" w:cs="Times New Roman"/>
      </w:rPr>
    </w:lvl>
    <w:lvl w:ilvl="4">
      <w:start w:val="1"/>
      <w:numFmt w:val="none"/>
      <w:lvlRestart w:val="1"/>
      <w:suff w:val="nothing"/>
      <w:lvlText w:val=""/>
      <w:lvlJc w:val="left"/>
      <w:pPr>
        <w:tabs>
          <w:tab w:val="num" w:pos="0"/>
        </w:tabs>
        <w:ind w:left="0" w:firstLine="0"/>
      </w:pPr>
      <w:rPr>
        <w:rFonts w:ascii="Times New Roman" w:hAnsi="Times New Roman" w:cs="Times New Roman"/>
      </w:rPr>
    </w:lvl>
    <w:lvl w:ilvl="5">
      <w:start w:val="1"/>
      <w:numFmt w:val="none"/>
      <w:lvlRestart w:val="1"/>
      <w:suff w:val="nothing"/>
      <w:lvlText w:val=""/>
      <w:lvlJc w:val="left"/>
      <w:pPr>
        <w:tabs>
          <w:tab w:val="num" w:pos="0"/>
        </w:tabs>
        <w:ind w:left="0" w:firstLine="0"/>
      </w:pPr>
      <w:rPr>
        <w:rFonts w:ascii="Times New Roman" w:hAnsi="Times New Roman" w:cs="Times New Roman"/>
      </w:rPr>
    </w:lvl>
    <w:lvl w:ilvl="6">
      <w:start w:val="1"/>
      <w:numFmt w:val="none"/>
      <w:lvlRestart w:val="1"/>
      <w:suff w:val="nothing"/>
      <w:lvlText w:val=""/>
      <w:lvlJc w:val="left"/>
      <w:pPr>
        <w:tabs>
          <w:tab w:val="num" w:pos="0"/>
        </w:tabs>
        <w:ind w:left="0" w:firstLine="0"/>
      </w:pPr>
      <w:rPr>
        <w:rFonts w:ascii="Times New Roman" w:hAnsi="Times New Roman" w:cs="Times New Roman"/>
      </w:rPr>
    </w:lvl>
    <w:lvl w:ilvl="7">
      <w:start w:val="1"/>
      <w:numFmt w:val="none"/>
      <w:lvlRestart w:val="1"/>
      <w:suff w:val="nothing"/>
      <w:lvlText w:val=""/>
      <w:lvlJc w:val="left"/>
      <w:pPr>
        <w:tabs>
          <w:tab w:val="num" w:pos="0"/>
        </w:tabs>
        <w:ind w:left="0" w:firstLine="0"/>
      </w:pPr>
      <w:rPr>
        <w:rFonts w:ascii="Times New Roman" w:hAnsi="Times New Roman" w:cs="Times New Roman"/>
      </w:rPr>
    </w:lvl>
    <w:lvl w:ilvl="8">
      <w:start w:val="1"/>
      <w:numFmt w:val="none"/>
      <w:lvlRestart w:val="1"/>
      <w:suff w:val="nothing"/>
      <w:lvlText w:val=""/>
      <w:lvlJc w:val="left"/>
      <w:pPr>
        <w:tabs>
          <w:tab w:val="num" w:pos="0"/>
        </w:tabs>
        <w:ind w:left="0" w:firstLine="0"/>
      </w:pPr>
      <w:rPr>
        <w:rFonts w:ascii="Times New Roman" w:hAnsi="Times New Roman" w:cs="Times New Roman"/>
      </w:rPr>
    </w:lvl>
  </w:abstractNum>
  <w:abstractNum w:abstractNumId="11" w15:restartNumberingAfterBreak="0">
    <w:nsid w:val="3E29759A"/>
    <w:multiLevelType w:val="multilevel"/>
    <w:tmpl w:val="E858054A"/>
    <w:name w:val="AOGen2"/>
    <w:lvl w:ilvl="0">
      <w:start w:val="1"/>
      <w:numFmt w:val="decimal"/>
      <w:pStyle w:val="AOGenNum2"/>
      <w:lvlText w:val="%1."/>
      <w:lvlJc w:val="left"/>
      <w:pPr>
        <w:tabs>
          <w:tab w:val="num" w:pos="720"/>
        </w:tabs>
        <w:ind w:left="720" w:hanging="720"/>
      </w:pPr>
    </w:lvl>
    <w:lvl w:ilvl="1">
      <w:start w:val="1"/>
      <w:numFmt w:val="decimal"/>
      <w:lvlText w:val="%1.%2"/>
      <w:lvlJc w:val="left"/>
      <w:pPr>
        <w:tabs>
          <w:tab w:val="num" w:pos="720"/>
        </w:tabs>
        <w:ind w:left="720" w:hanging="720"/>
      </w:pPr>
    </w:lvl>
    <w:lvl w:ilvl="2">
      <w:start w:val="1"/>
      <w:numFmt w:val="lowerLetter"/>
      <w:lvlText w:val="(%3)"/>
      <w:lvlJc w:val="left"/>
      <w:pPr>
        <w:tabs>
          <w:tab w:val="num" w:pos="720"/>
        </w:tabs>
        <w:ind w:left="720" w:hanging="720"/>
      </w:pPr>
    </w:lvl>
    <w:lvl w:ilvl="3">
      <w:start w:val="1"/>
      <w:numFmt w:val="lowerLetter"/>
      <w:lvlText w:val="(%4)"/>
      <w:lvlJc w:val="left"/>
      <w:pPr>
        <w:tabs>
          <w:tab w:val="num" w:pos="1440"/>
        </w:tabs>
        <w:ind w:left="1440" w:hanging="720"/>
      </w:pPr>
    </w:lvl>
    <w:lvl w:ilvl="4">
      <w:start w:val="1"/>
      <w:numFmt w:val="lowerRoman"/>
      <w:lvlText w:val="(%5)"/>
      <w:lvlJc w:val="left"/>
      <w:pPr>
        <w:tabs>
          <w:tab w:val="num" w:pos="1440"/>
        </w:tabs>
        <w:ind w:left="1440" w:hanging="720"/>
      </w:pPr>
    </w:lvl>
    <w:lvl w:ilvl="5">
      <w:start w:val="1"/>
      <w:numFmt w:val="lowerRoman"/>
      <w:lvlText w:val="(%6)"/>
      <w:lvlJc w:val="left"/>
      <w:pPr>
        <w:tabs>
          <w:tab w:val="num" w:pos="2160"/>
        </w:tabs>
        <w:ind w:left="2160" w:hanging="720"/>
      </w:pPr>
    </w:lvl>
    <w:lvl w:ilvl="6">
      <w:start w:val="1"/>
      <w:numFmt w:val="upperLetter"/>
      <w:lvlText w:val="(%7)"/>
      <w:lvlJc w:val="left"/>
      <w:pPr>
        <w:tabs>
          <w:tab w:val="num" w:pos="2160"/>
        </w:tabs>
        <w:ind w:left="2160" w:hanging="720"/>
      </w:pPr>
    </w:lvl>
    <w:lvl w:ilvl="7">
      <w:start w:val="1"/>
      <w:numFmt w:val="upperLetter"/>
      <w:lvlText w:val="(%8)"/>
      <w:lvlJc w:val="left"/>
      <w:pPr>
        <w:tabs>
          <w:tab w:val="num" w:pos="2880"/>
        </w:tabs>
        <w:ind w:left="2880" w:hanging="720"/>
      </w:pPr>
    </w:lvl>
    <w:lvl w:ilvl="8">
      <w:start w:val="1"/>
      <w:numFmt w:val="upperRoman"/>
      <w:lvlText w:val="%9."/>
      <w:lvlJc w:val="left"/>
      <w:pPr>
        <w:tabs>
          <w:tab w:val="num" w:pos="3600"/>
        </w:tabs>
        <w:ind w:left="3600" w:hanging="720"/>
      </w:pPr>
    </w:lvl>
  </w:abstractNum>
  <w:abstractNum w:abstractNumId="12" w15:restartNumberingAfterBreak="0">
    <w:nsid w:val="41F230E7"/>
    <w:multiLevelType w:val="singleLevel"/>
    <w:tmpl w:val="D8EEB1C0"/>
    <w:name w:val="AOBullet4List"/>
    <w:lvl w:ilvl="0">
      <w:start w:val="1"/>
      <w:numFmt w:val="bullet"/>
      <w:pStyle w:val="AOBullet4"/>
      <w:lvlText w:val="§"/>
      <w:lvlJc w:val="left"/>
      <w:pPr>
        <w:tabs>
          <w:tab w:val="num" w:pos="720"/>
        </w:tabs>
        <w:ind w:left="720" w:hanging="720"/>
      </w:pPr>
      <w:rPr>
        <w:rFonts w:ascii="Wingdings" w:hAnsi="Wingdings" w:hint="default"/>
      </w:rPr>
    </w:lvl>
  </w:abstractNum>
  <w:abstractNum w:abstractNumId="13" w15:restartNumberingAfterBreak="0">
    <w:nsid w:val="46D768CD"/>
    <w:multiLevelType w:val="multilevel"/>
    <w:tmpl w:val="2348FC6A"/>
    <w:name w:val="oc_Num_5th"/>
    <w:lvl w:ilvl="0">
      <w:start w:val="1"/>
      <w:numFmt w:val="decimal"/>
      <w:pStyle w:val="ocNum5th1"/>
      <w:lvlText w:val="%1."/>
      <w:lvlJc w:val="left"/>
      <w:pPr>
        <w:tabs>
          <w:tab w:val="num" w:pos="0"/>
        </w:tabs>
        <w:ind w:left="680" w:hanging="680"/>
      </w:pPr>
      <w:rPr>
        <w:rFonts w:ascii="Times New Roman" w:hAnsi="Times New Roman" w:cs="Times New Roman" w:hint="default"/>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none"/>
      <w:pStyle w:val="ocNum5th2"/>
      <w:suff w:val="nothing"/>
      <w:lvlText w:val=""/>
      <w:lvlJc w:val="left"/>
      <w:pPr>
        <w:ind w:left="680" w:firstLine="0"/>
      </w:pPr>
      <w:rPr>
        <w:rFonts w:ascii="Times New Roman" w:hAnsi="Times New Roman" w:cs="Times New Roman" w:hint="default"/>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lowerLetter"/>
      <w:pStyle w:val="ocNum5th3"/>
      <w:lvlText w:val="(%3)"/>
      <w:lvlJc w:val="left"/>
      <w:pPr>
        <w:tabs>
          <w:tab w:val="num" w:pos="680"/>
        </w:tabs>
        <w:ind w:left="680" w:hanging="680"/>
      </w:pPr>
      <w:rPr>
        <w:rFonts w:ascii="Times New Roman" w:hAnsi="Times New Roman" w:cs="Times New Roman" w:hint="default"/>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lowerLetter"/>
      <w:pStyle w:val="ocNum5th4"/>
      <w:lvlText w:val="(%4)"/>
      <w:lvlJc w:val="left"/>
      <w:pPr>
        <w:tabs>
          <w:tab w:val="num" w:pos="1361"/>
        </w:tabs>
        <w:ind w:left="1361" w:hanging="681"/>
      </w:pPr>
      <w:rPr>
        <w:rFonts w:ascii="Times New Roman" w:hAnsi="Times New Roman" w:cs="Times New Roman" w:hint="default"/>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upperLetter"/>
      <w:pStyle w:val="ocNum5th5"/>
      <w:lvlText w:val="(%5)"/>
      <w:lvlJc w:val="left"/>
      <w:pPr>
        <w:tabs>
          <w:tab w:val="num" w:pos="2041"/>
        </w:tabs>
        <w:ind w:left="2041" w:hanging="680"/>
      </w:pPr>
      <w:rPr>
        <w:rFonts w:ascii="Times New Roman" w:hAnsi="Times New Roman" w:cs="Times New Roman" w:hint="default"/>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pStyle w:val="ocNum5th6"/>
      <w:lvlText w:val="(%6)"/>
      <w:lvlJc w:val="left"/>
      <w:pPr>
        <w:tabs>
          <w:tab w:val="num" w:pos="2722"/>
        </w:tabs>
        <w:ind w:left="2722" w:hanging="681"/>
      </w:pPr>
      <w:rPr>
        <w:rFonts w:ascii="Times New Roman" w:hAnsi="Times New Roman" w:cs="Times New Roman" w:hint="default"/>
        <w:b w:val="0"/>
        <w:i w:val="0"/>
        <w:caps w:val="0"/>
        <w:strike w:val="0"/>
        <w:dstrike w:val="0"/>
        <w:vanish w:val="0"/>
        <w:color w:val="auto"/>
        <w:sz w:val="2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none"/>
      <w:pStyle w:val="ocNum5th7"/>
      <w:suff w:val="nothing"/>
      <w:lvlText w:val=""/>
      <w:lvlJc w:val="left"/>
      <w:pPr>
        <w:ind w:left="0" w:firstLine="0"/>
      </w:pPr>
      <w:rPr>
        <w:rFonts w:ascii="Times New Roman" w:hAnsi="Times New Roman" w:cs="Times New Roman" w:hint="default"/>
        <w:b w:val="0"/>
        <w:i w:val="0"/>
        <w:caps w:val="0"/>
        <w:strike w:val="0"/>
        <w:dstrike w:val="0"/>
        <w:vanish w:val="0"/>
        <w:color w:val="auto"/>
        <w:sz w:val="2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start w:val="1"/>
      <w:numFmt w:val="none"/>
      <w:pStyle w:val="ocNum5th8"/>
      <w:suff w:val="nothing"/>
      <w:lvlText w:val=""/>
      <w:lvlJc w:val="left"/>
      <w:pPr>
        <w:ind w:left="0" w:firstLine="0"/>
      </w:pPr>
      <w:rPr>
        <w:rFonts w:ascii="Times New Roman" w:hAnsi="Times New Roman" w:cs="Times New Roman" w:hint="default"/>
        <w:b w:val="0"/>
        <w:i w:val="0"/>
        <w:caps w:val="0"/>
        <w:strike w:val="0"/>
        <w:dstrike w:val="0"/>
        <w:vanish w:val="0"/>
        <w:color w:val="auto"/>
        <w:sz w:val="2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start w:val="1"/>
      <w:numFmt w:val="none"/>
      <w:pStyle w:val="ocNum5th9"/>
      <w:suff w:val="nothing"/>
      <w:lvlText w:val=""/>
      <w:lvlJc w:val="left"/>
      <w:pPr>
        <w:ind w:left="0" w:firstLine="0"/>
      </w:pPr>
      <w:rPr>
        <w:rFonts w:ascii="Times New Roman" w:hAnsi="Times New Roman" w:cs="Times New Roman" w:hint="default"/>
        <w:b w:val="0"/>
        <w:i w:val="0"/>
        <w:caps w:val="0"/>
        <w:strike w:val="0"/>
        <w:dstrike w:val="0"/>
        <w:vanish w:val="0"/>
        <w:color w:val="auto"/>
        <w:sz w:val="2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14" w15:restartNumberingAfterBreak="0">
    <w:nsid w:val="47B238E7"/>
    <w:multiLevelType w:val="multilevel"/>
    <w:tmpl w:val="D2C69366"/>
    <w:name w:val="AOGen3"/>
    <w:lvl w:ilvl="0">
      <w:start w:val="1"/>
      <w:numFmt w:val="decimal"/>
      <w:pStyle w:val="AOGenNum3"/>
      <w:lvlText w:val="%1."/>
      <w:lvlJc w:val="left"/>
      <w:pPr>
        <w:tabs>
          <w:tab w:val="num" w:pos="720"/>
        </w:tabs>
        <w:ind w:left="720" w:hanging="720"/>
      </w:pPr>
    </w:lvl>
    <w:lvl w:ilvl="1">
      <w:start w:val="1"/>
      <w:numFmt w:val="decimal"/>
      <w:pStyle w:val="AOGenNum3List"/>
      <w:lvlText w:val="%1.%2"/>
      <w:lvlJc w:val="left"/>
      <w:pPr>
        <w:tabs>
          <w:tab w:val="num" w:pos="720"/>
        </w:tabs>
        <w:ind w:left="720" w:hanging="720"/>
      </w:pPr>
    </w:lvl>
    <w:lvl w:ilvl="2">
      <w:start w:val="1"/>
      <w:numFmt w:val="lowerLetter"/>
      <w:lvlText w:val="(%3)"/>
      <w:lvlJc w:val="left"/>
      <w:pPr>
        <w:tabs>
          <w:tab w:val="num" w:pos="720"/>
        </w:tabs>
        <w:ind w:left="720" w:hanging="720"/>
      </w:pPr>
    </w:lvl>
    <w:lvl w:ilvl="3">
      <w:start w:val="1"/>
      <w:numFmt w:val="lowerLetter"/>
      <w:lvlText w:val="(%4)"/>
      <w:lvlJc w:val="left"/>
      <w:pPr>
        <w:tabs>
          <w:tab w:val="num" w:pos="1440"/>
        </w:tabs>
        <w:ind w:left="1440" w:hanging="720"/>
      </w:pPr>
    </w:lvl>
    <w:lvl w:ilvl="4">
      <w:start w:val="1"/>
      <w:numFmt w:val="lowerRoman"/>
      <w:lvlText w:val="(%5)"/>
      <w:lvlJc w:val="left"/>
      <w:pPr>
        <w:tabs>
          <w:tab w:val="num" w:pos="1440"/>
        </w:tabs>
        <w:ind w:left="1440" w:hanging="720"/>
      </w:pPr>
    </w:lvl>
    <w:lvl w:ilvl="5">
      <w:start w:val="1"/>
      <w:numFmt w:val="lowerRoman"/>
      <w:lvlText w:val="(%6)"/>
      <w:lvlJc w:val="left"/>
      <w:pPr>
        <w:tabs>
          <w:tab w:val="num" w:pos="2160"/>
        </w:tabs>
        <w:ind w:left="2160" w:hanging="720"/>
      </w:pPr>
    </w:lvl>
    <w:lvl w:ilvl="6">
      <w:start w:val="1"/>
      <w:numFmt w:val="upperLetter"/>
      <w:lvlText w:val="(%7)"/>
      <w:lvlJc w:val="left"/>
      <w:pPr>
        <w:tabs>
          <w:tab w:val="num" w:pos="2160"/>
        </w:tabs>
        <w:ind w:left="2160" w:hanging="720"/>
      </w:pPr>
    </w:lvl>
    <w:lvl w:ilvl="7">
      <w:start w:val="1"/>
      <w:numFmt w:val="upperLetter"/>
      <w:lvlText w:val="(%8)"/>
      <w:lvlJc w:val="left"/>
      <w:pPr>
        <w:tabs>
          <w:tab w:val="num" w:pos="2880"/>
        </w:tabs>
        <w:ind w:left="2880" w:hanging="720"/>
      </w:pPr>
    </w:lvl>
    <w:lvl w:ilvl="8">
      <w:start w:val="1"/>
      <w:numFmt w:val="upperRoman"/>
      <w:lvlText w:val="%9."/>
      <w:lvlJc w:val="left"/>
      <w:pPr>
        <w:tabs>
          <w:tab w:val="num" w:pos="3600"/>
        </w:tabs>
        <w:ind w:left="3600" w:hanging="720"/>
      </w:pPr>
    </w:lvl>
  </w:abstractNum>
  <w:abstractNum w:abstractNumId="15" w15:restartNumberingAfterBreak="0">
    <w:nsid w:val="49C66851"/>
    <w:multiLevelType w:val="multilevel"/>
    <w:tmpl w:val="4E548026"/>
    <w:name w:val="AOAnx"/>
    <w:lvl w:ilvl="0">
      <w:start w:val="1"/>
      <w:numFmt w:val="decimal"/>
      <w:pStyle w:val="AOAnxHead"/>
      <w:suff w:val="nothing"/>
      <w:lvlText w:val="Annex %1"/>
      <w:lvlJc w:val="left"/>
      <w:pPr>
        <w:tabs>
          <w:tab w:val="num" w:pos="0"/>
        </w:tabs>
        <w:ind w:left="0" w:firstLine="0"/>
      </w:pPr>
      <w:rPr>
        <w:rFonts w:ascii="Times New Roman Bold" w:hAnsi="Times New Roman Bold"/>
      </w:rPr>
    </w:lvl>
    <w:lvl w:ilvl="1">
      <w:start w:val="1"/>
      <w:numFmt w:val="decimal"/>
      <w:pStyle w:val="AOAnxPartHead"/>
      <w:suff w:val="nothing"/>
      <w:lvlText w:val="Part %2"/>
      <w:lvlJc w:val="left"/>
      <w:pPr>
        <w:tabs>
          <w:tab w:val="num" w:pos="0"/>
        </w:tabs>
        <w:ind w:left="0" w:firstLine="0"/>
      </w:pPr>
      <w:rPr>
        <w:rFonts w:ascii="Times New Roman Bold" w:hAnsi="Times New Roman Bold"/>
      </w:rPr>
    </w:lvl>
    <w:lvl w:ilvl="2">
      <w:start w:val="1"/>
      <w:numFmt w:val="none"/>
      <w:lvlRestart w:val="1"/>
      <w:suff w:val="nothing"/>
      <w:lvlText w:val=""/>
      <w:lvlJc w:val="left"/>
      <w:pPr>
        <w:tabs>
          <w:tab w:val="num" w:pos="0"/>
        </w:tabs>
        <w:ind w:left="0" w:firstLine="0"/>
      </w:pPr>
      <w:rPr>
        <w:rFonts w:ascii="Times New Roman" w:hAnsi="Times New Roman" w:cs="Times New Roman"/>
      </w:rPr>
    </w:lvl>
    <w:lvl w:ilvl="3">
      <w:start w:val="1"/>
      <w:numFmt w:val="none"/>
      <w:lvlRestart w:val="1"/>
      <w:suff w:val="nothing"/>
      <w:lvlText w:val=""/>
      <w:lvlJc w:val="left"/>
      <w:pPr>
        <w:tabs>
          <w:tab w:val="num" w:pos="0"/>
        </w:tabs>
        <w:ind w:left="0" w:firstLine="0"/>
      </w:pPr>
      <w:rPr>
        <w:rFonts w:ascii="Times New Roman" w:hAnsi="Times New Roman" w:cs="Times New Roman"/>
      </w:rPr>
    </w:lvl>
    <w:lvl w:ilvl="4">
      <w:start w:val="1"/>
      <w:numFmt w:val="none"/>
      <w:lvlRestart w:val="1"/>
      <w:suff w:val="nothing"/>
      <w:lvlText w:val=""/>
      <w:lvlJc w:val="left"/>
      <w:pPr>
        <w:tabs>
          <w:tab w:val="num" w:pos="0"/>
        </w:tabs>
        <w:ind w:left="0" w:firstLine="0"/>
      </w:pPr>
      <w:rPr>
        <w:rFonts w:ascii="Times New Roman" w:hAnsi="Times New Roman" w:cs="Times New Roman"/>
      </w:rPr>
    </w:lvl>
    <w:lvl w:ilvl="5">
      <w:start w:val="1"/>
      <w:numFmt w:val="none"/>
      <w:lvlRestart w:val="1"/>
      <w:suff w:val="nothing"/>
      <w:lvlText w:val=""/>
      <w:lvlJc w:val="left"/>
      <w:pPr>
        <w:tabs>
          <w:tab w:val="num" w:pos="0"/>
        </w:tabs>
        <w:ind w:left="0" w:firstLine="0"/>
      </w:pPr>
      <w:rPr>
        <w:rFonts w:ascii="Times New Roman" w:hAnsi="Times New Roman" w:cs="Times New Roman"/>
      </w:rPr>
    </w:lvl>
    <w:lvl w:ilvl="6">
      <w:start w:val="1"/>
      <w:numFmt w:val="none"/>
      <w:lvlRestart w:val="1"/>
      <w:suff w:val="nothing"/>
      <w:lvlText w:val=""/>
      <w:lvlJc w:val="left"/>
      <w:pPr>
        <w:tabs>
          <w:tab w:val="num" w:pos="0"/>
        </w:tabs>
        <w:ind w:left="0" w:firstLine="0"/>
      </w:pPr>
      <w:rPr>
        <w:rFonts w:ascii="Times New Roman" w:hAnsi="Times New Roman" w:cs="Times New Roman"/>
      </w:rPr>
    </w:lvl>
    <w:lvl w:ilvl="7">
      <w:start w:val="1"/>
      <w:numFmt w:val="none"/>
      <w:lvlRestart w:val="1"/>
      <w:suff w:val="nothing"/>
      <w:lvlText w:val=""/>
      <w:lvlJc w:val="left"/>
      <w:pPr>
        <w:tabs>
          <w:tab w:val="num" w:pos="0"/>
        </w:tabs>
        <w:ind w:left="0" w:firstLine="0"/>
      </w:pPr>
      <w:rPr>
        <w:rFonts w:ascii="Times New Roman" w:hAnsi="Times New Roman" w:cs="Times New Roman"/>
      </w:rPr>
    </w:lvl>
    <w:lvl w:ilvl="8">
      <w:start w:val="1"/>
      <w:numFmt w:val="none"/>
      <w:lvlRestart w:val="1"/>
      <w:suff w:val="nothing"/>
      <w:lvlText w:val=""/>
      <w:lvlJc w:val="left"/>
      <w:pPr>
        <w:tabs>
          <w:tab w:val="num" w:pos="0"/>
        </w:tabs>
        <w:ind w:left="0" w:firstLine="0"/>
      </w:pPr>
      <w:rPr>
        <w:rFonts w:ascii="Times New Roman" w:hAnsi="Times New Roman" w:cs="Times New Roman"/>
      </w:rPr>
    </w:lvl>
  </w:abstractNum>
  <w:abstractNum w:abstractNumId="16" w15:restartNumberingAfterBreak="0">
    <w:nsid w:val="4C4B2AEA"/>
    <w:multiLevelType w:val="multilevel"/>
    <w:tmpl w:val="49E2D1C2"/>
    <w:name w:val="List_4"/>
    <w:lvl w:ilvl="0">
      <w:start w:val="1"/>
      <w:numFmt w:val="lowerLetter"/>
      <w:pStyle w:val="ListAlpha1"/>
      <w:lvlText w:val="(%1)"/>
      <w:lvlJc w:val="left"/>
      <w:pPr>
        <w:tabs>
          <w:tab w:val="num" w:pos="624"/>
        </w:tabs>
        <w:ind w:left="624" w:hanging="624"/>
      </w:pPr>
      <w:rPr>
        <w:rFonts w:ascii="CG Times" w:hAnsi="CG Times"/>
        <w:b w:val="0"/>
        <w:i w:val="0"/>
        <w:sz w:val="20"/>
      </w:rPr>
    </w:lvl>
    <w:lvl w:ilvl="1">
      <w:start w:val="1"/>
      <w:numFmt w:val="lowerLetter"/>
      <w:pStyle w:val="ListAlpha2"/>
      <w:lvlText w:val="(%2)"/>
      <w:lvlJc w:val="left"/>
      <w:pPr>
        <w:tabs>
          <w:tab w:val="num" w:pos="1417"/>
        </w:tabs>
        <w:ind w:left="1417" w:hanging="793"/>
      </w:pPr>
      <w:rPr>
        <w:b w:val="0"/>
        <w:i w:val="0"/>
        <w:sz w:val="20"/>
      </w:rPr>
    </w:lvl>
    <w:lvl w:ilvl="2">
      <w:start w:val="1"/>
      <w:numFmt w:val="lowerLetter"/>
      <w:pStyle w:val="ListAlpha3"/>
      <w:lvlText w:val="(%3)"/>
      <w:lvlJc w:val="left"/>
      <w:pPr>
        <w:tabs>
          <w:tab w:val="num" w:pos="1928"/>
        </w:tabs>
        <w:ind w:left="1928" w:hanging="511"/>
      </w:pPr>
      <w:rPr>
        <w:b w:val="0"/>
        <w:i w:val="0"/>
        <w:sz w:val="20"/>
      </w:rPr>
    </w:lvl>
    <w:lvl w:ilvl="3">
      <w:start w:val="1"/>
      <w:numFmt w:val="lowerLetter"/>
      <w:lvlText w:val="(%4)"/>
      <w:lvlJc w:val="left"/>
      <w:pPr>
        <w:tabs>
          <w:tab w:val="num" w:pos="1928"/>
        </w:tabs>
        <w:ind w:left="1928" w:hanging="511"/>
      </w:pPr>
      <w:rPr>
        <w:b w:val="0"/>
        <w:i w:val="0"/>
        <w:sz w:val="20"/>
      </w:rPr>
    </w:lvl>
    <w:lvl w:ilvl="4">
      <w:start w:val="1"/>
      <w:numFmt w:val="lowerRoman"/>
      <w:lvlText w:val="(%5)"/>
      <w:lvlJc w:val="left"/>
      <w:pPr>
        <w:tabs>
          <w:tab w:val="num" w:pos="2438"/>
        </w:tabs>
        <w:ind w:left="2438" w:hanging="510"/>
      </w:pPr>
      <w:rPr>
        <w:b w:val="0"/>
        <w:i w:val="0"/>
        <w:sz w:val="18"/>
      </w:rPr>
    </w:lvl>
    <w:lvl w:ilvl="5">
      <w:start w:val="1"/>
      <w:numFmt w:val="decimal"/>
      <w:lvlText w:val="(%6)"/>
      <w:lvlJc w:val="left"/>
      <w:pPr>
        <w:tabs>
          <w:tab w:val="num" w:pos="2948"/>
        </w:tabs>
        <w:ind w:left="2948" w:hanging="510"/>
      </w:pPr>
      <w:rPr>
        <w:b w:val="0"/>
        <w:i w:val="0"/>
        <w:sz w:val="20"/>
      </w:r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decimal"/>
      <w:lvlRestart w:val="0"/>
      <w:lvlText w:val="SCHEDULE %9"/>
      <w:lvlJc w:val="left"/>
      <w:pPr>
        <w:tabs>
          <w:tab w:val="num" w:pos="0"/>
        </w:tabs>
        <w:ind w:left="0" w:firstLine="0"/>
      </w:pPr>
      <w:rPr>
        <w:b/>
        <w:i w:val="0"/>
        <w:caps/>
        <w:smallCaps w:val="0"/>
        <w:sz w:val="22"/>
      </w:rPr>
    </w:lvl>
  </w:abstractNum>
  <w:abstractNum w:abstractNumId="17" w15:restartNumberingAfterBreak="0">
    <w:nsid w:val="4CFE7B09"/>
    <w:multiLevelType w:val="multilevel"/>
    <w:tmpl w:val="ED72CCE0"/>
    <w:name w:val="AO1"/>
    <w:lvl w:ilvl="0">
      <w:start w:val="1"/>
      <w:numFmt w:val="decimal"/>
      <w:pStyle w:val="AO1"/>
      <w:lvlText w:val="(%1)"/>
      <w:lvlJc w:val="left"/>
      <w:pPr>
        <w:tabs>
          <w:tab w:val="num" w:pos="720"/>
        </w:tabs>
        <w:ind w:left="720" w:hanging="720"/>
      </w:pPr>
    </w:lvl>
    <w:lvl w:ilvl="1">
      <w:start w:val="1"/>
      <w:numFmt w:val="none"/>
      <w:suff w:val="nothing"/>
      <w:lvlText w:val=""/>
      <w:lvlJc w:val="left"/>
      <w:pPr>
        <w:tabs>
          <w:tab w:val="num" w:pos="0"/>
        </w:tabs>
        <w:ind w:left="0" w:firstLine="0"/>
      </w:pPr>
    </w:lvl>
    <w:lvl w:ilvl="2">
      <w:start w:val="1"/>
      <w:numFmt w:val="none"/>
      <w:lvlRestart w:val="1"/>
      <w:suff w:val="nothing"/>
      <w:lvlText w:val=""/>
      <w:lvlJc w:val="left"/>
      <w:pPr>
        <w:tabs>
          <w:tab w:val="num" w:pos="0"/>
        </w:tabs>
        <w:ind w:left="0" w:firstLine="0"/>
      </w:pPr>
    </w:lvl>
    <w:lvl w:ilvl="3">
      <w:start w:val="1"/>
      <w:numFmt w:val="none"/>
      <w:lvlRestart w:val="1"/>
      <w:suff w:val="nothing"/>
      <w:lvlText w:val=""/>
      <w:lvlJc w:val="left"/>
      <w:pPr>
        <w:tabs>
          <w:tab w:val="num" w:pos="0"/>
        </w:tabs>
        <w:ind w:left="0" w:firstLine="0"/>
      </w:pPr>
    </w:lvl>
    <w:lvl w:ilvl="4">
      <w:start w:val="1"/>
      <w:numFmt w:val="none"/>
      <w:lvlRestart w:val="1"/>
      <w:suff w:val="nothing"/>
      <w:lvlText w:val=""/>
      <w:lvlJc w:val="left"/>
      <w:pPr>
        <w:tabs>
          <w:tab w:val="num" w:pos="0"/>
        </w:tabs>
        <w:ind w:left="0" w:firstLine="0"/>
      </w:pPr>
    </w:lvl>
    <w:lvl w:ilvl="5">
      <w:start w:val="1"/>
      <w:numFmt w:val="none"/>
      <w:lvlRestart w:val="1"/>
      <w:suff w:val="nothing"/>
      <w:lvlText w:val=""/>
      <w:lvlJc w:val="left"/>
      <w:pPr>
        <w:tabs>
          <w:tab w:val="num" w:pos="0"/>
        </w:tabs>
        <w:ind w:left="0" w:firstLine="0"/>
      </w:pPr>
    </w:lvl>
    <w:lvl w:ilvl="6">
      <w:start w:val="1"/>
      <w:numFmt w:val="none"/>
      <w:lvlRestart w:val="1"/>
      <w:suff w:val="nothing"/>
      <w:lvlText w:val=""/>
      <w:lvlJc w:val="left"/>
      <w:pPr>
        <w:tabs>
          <w:tab w:val="num" w:pos="0"/>
        </w:tabs>
        <w:ind w:left="0" w:firstLine="0"/>
      </w:pPr>
    </w:lvl>
    <w:lvl w:ilvl="7">
      <w:start w:val="1"/>
      <w:numFmt w:val="none"/>
      <w:lvlRestart w:val="1"/>
      <w:suff w:val="nothing"/>
      <w:lvlText w:val=""/>
      <w:lvlJc w:val="left"/>
      <w:pPr>
        <w:tabs>
          <w:tab w:val="num" w:pos="0"/>
        </w:tabs>
        <w:ind w:left="0" w:firstLine="0"/>
      </w:pPr>
    </w:lvl>
    <w:lvl w:ilvl="8">
      <w:start w:val="1"/>
      <w:numFmt w:val="none"/>
      <w:lvlRestart w:val="1"/>
      <w:suff w:val="nothing"/>
      <w:lvlText w:val=""/>
      <w:lvlJc w:val="left"/>
      <w:pPr>
        <w:tabs>
          <w:tab w:val="num" w:pos="0"/>
        </w:tabs>
        <w:ind w:left="0" w:firstLine="0"/>
      </w:pPr>
    </w:lvl>
  </w:abstractNum>
  <w:abstractNum w:abstractNumId="18" w15:restartNumberingAfterBreak="0">
    <w:nsid w:val="4E4B4E3E"/>
    <w:multiLevelType w:val="multilevel"/>
    <w:tmpl w:val="5526F7E4"/>
    <w:name w:val="AOHeadX"/>
    <w:lvl w:ilvl="0">
      <w:start w:val="1"/>
      <w:numFmt w:val="decimal"/>
      <w:lvlRestart w:val="0"/>
      <w:pStyle w:val="AOHead1"/>
      <w:lvlText w:val="%1."/>
      <w:lvlJc w:val="left"/>
      <w:pPr>
        <w:tabs>
          <w:tab w:val="num" w:pos="720"/>
        </w:tabs>
        <w:ind w:left="720" w:hanging="720"/>
      </w:pPr>
    </w:lvl>
    <w:lvl w:ilvl="1">
      <w:start w:val="1"/>
      <w:numFmt w:val="decimal"/>
      <w:pStyle w:val="AOHead1"/>
      <w:lvlText w:val="%1.%2"/>
      <w:lvlJc w:val="left"/>
      <w:pPr>
        <w:tabs>
          <w:tab w:val="num" w:pos="720"/>
        </w:tabs>
        <w:ind w:left="720" w:hanging="720"/>
      </w:pPr>
    </w:lvl>
    <w:lvl w:ilvl="2">
      <w:start w:val="1"/>
      <w:numFmt w:val="lowerLetter"/>
      <w:lvlText w:val="(%3)"/>
      <w:lvlJc w:val="left"/>
      <w:pPr>
        <w:tabs>
          <w:tab w:val="num" w:pos="1440"/>
        </w:tabs>
        <w:ind w:left="1440" w:hanging="720"/>
      </w:pPr>
    </w:lvl>
    <w:lvl w:ilvl="3">
      <w:start w:val="1"/>
      <w:numFmt w:val="lowerRoman"/>
      <w:lvlText w:val="(%4)"/>
      <w:lvlJc w:val="left"/>
      <w:pPr>
        <w:tabs>
          <w:tab w:val="num" w:pos="2160"/>
        </w:tabs>
        <w:ind w:left="2160" w:hanging="720"/>
      </w:pPr>
    </w:lvl>
    <w:lvl w:ilvl="4">
      <w:start w:val="1"/>
      <w:numFmt w:val="upperLetter"/>
      <w:lvlText w:val="(%5)"/>
      <w:lvlJc w:val="left"/>
      <w:pPr>
        <w:tabs>
          <w:tab w:val="num" w:pos="2880"/>
        </w:tabs>
        <w:ind w:left="2880" w:hanging="720"/>
      </w:pPr>
    </w:lvl>
    <w:lvl w:ilvl="5">
      <w:start w:val="1"/>
      <w:numFmt w:val="upperRoman"/>
      <w:lvlText w:val="%6."/>
      <w:lvlJc w:val="left"/>
      <w:pPr>
        <w:tabs>
          <w:tab w:val="num" w:pos="3600"/>
        </w:tabs>
        <w:ind w:left="3600" w:hanging="720"/>
      </w:pPr>
    </w:lvl>
    <w:lvl w:ilvl="6">
      <w:start w:val="1"/>
      <w:numFmt w:val="none"/>
      <w:lvlText w:val=""/>
      <w:lvlJc w:val="left"/>
      <w:pPr>
        <w:tabs>
          <w:tab w:val="num" w:pos="0"/>
        </w:tabs>
        <w:ind w:left="0" w:firstLine="0"/>
      </w:pPr>
    </w:lvl>
    <w:lvl w:ilvl="7">
      <w:start w:val="1"/>
      <w:numFmt w:val="none"/>
      <w:lvlText w:val=""/>
      <w:lvlJc w:val="left"/>
      <w:pPr>
        <w:tabs>
          <w:tab w:val="num" w:pos="0"/>
        </w:tabs>
        <w:ind w:left="0" w:firstLine="0"/>
      </w:pPr>
    </w:lvl>
    <w:lvl w:ilvl="8">
      <w:start w:val="1"/>
      <w:numFmt w:val="none"/>
      <w:lvlText w:val=""/>
      <w:lvlJc w:val="left"/>
      <w:pPr>
        <w:tabs>
          <w:tab w:val="num" w:pos="0"/>
        </w:tabs>
        <w:ind w:left="0" w:firstLine="0"/>
      </w:pPr>
    </w:lvl>
  </w:abstractNum>
  <w:abstractNum w:abstractNumId="19" w15:restartNumberingAfterBreak="0">
    <w:nsid w:val="511C70D7"/>
    <w:multiLevelType w:val="multilevel"/>
    <w:tmpl w:val="F258D804"/>
    <w:name w:val="AOTOC34"/>
    <w:lvl w:ilvl="0">
      <w:start w:val="1"/>
      <w:numFmt w:val="decimal"/>
      <w:lvlText w:val="%1."/>
      <w:lvlJc w:val="left"/>
      <w:pPr>
        <w:tabs>
          <w:tab w:val="num" w:pos="720"/>
        </w:tabs>
        <w:ind w:left="720" w:hanging="720"/>
      </w:pPr>
      <w:rPr>
        <w:rFonts w:ascii="Times New Roman" w:hAnsi="Times New Roman" w:cs="Times New Roman"/>
      </w:rPr>
    </w:lvl>
    <w:lvl w:ilvl="1">
      <w:start w:val="1"/>
      <w:numFmt w:val="decimal"/>
      <w:lvlText w:val="Part %2"/>
      <w:lvlJc w:val="left"/>
      <w:pPr>
        <w:ind w:left="1797" w:hanging="1077"/>
      </w:pPr>
      <w:rPr>
        <w:rFonts w:ascii="Times New Roman" w:hAnsi="Times New Roman" w:cs="Times New Roman"/>
      </w:rPr>
    </w:lvl>
    <w:lvl w:ilvl="2">
      <w:start w:val="1"/>
      <w:numFmt w:val="none"/>
      <w:lvlRestart w:val="1"/>
      <w:suff w:val="nothing"/>
      <w:lvlText w:val=""/>
      <w:lvlJc w:val="left"/>
      <w:pPr>
        <w:tabs>
          <w:tab w:val="num" w:pos="0"/>
        </w:tabs>
        <w:ind w:left="0" w:firstLine="0"/>
      </w:pPr>
      <w:rPr>
        <w:rFonts w:ascii="Times New Roman" w:hAnsi="Times New Roman" w:cs="Times New Roman"/>
      </w:rPr>
    </w:lvl>
    <w:lvl w:ilvl="3">
      <w:start w:val="1"/>
      <w:numFmt w:val="none"/>
      <w:lvlRestart w:val="1"/>
      <w:suff w:val="nothing"/>
      <w:lvlText w:val=""/>
      <w:lvlJc w:val="left"/>
      <w:pPr>
        <w:tabs>
          <w:tab w:val="num" w:pos="0"/>
        </w:tabs>
        <w:ind w:left="0" w:firstLine="0"/>
      </w:pPr>
      <w:rPr>
        <w:rFonts w:ascii="Times New Roman" w:hAnsi="Times New Roman" w:cs="Times New Roman"/>
      </w:rPr>
    </w:lvl>
    <w:lvl w:ilvl="4">
      <w:start w:val="1"/>
      <w:numFmt w:val="none"/>
      <w:lvlRestart w:val="1"/>
      <w:suff w:val="nothing"/>
      <w:lvlText w:val=""/>
      <w:lvlJc w:val="left"/>
      <w:pPr>
        <w:tabs>
          <w:tab w:val="num" w:pos="0"/>
        </w:tabs>
        <w:ind w:left="0" w:firstLine="0"/>
      </w:pPr>
      <w:rPr>
        <w:rFonts w:ascii="Times New Roman" w:hAnsi="Times New Roman" w:cs="Times New Roman"/>
      </w:rPr>
    </w:lvl>
    <w:lvl w:ilvl="5">
      <w:start w:val="1"/>
      <w:numFmt w:val="none"/>
      <w:lvlRestart w:val="1"/>
      <w:suff w:val="nothing"/>
      <w:lvlText w:val=""/>
      <w:lvlJc w:val="left"/>
      <w:pPr>
        <w:tabs>
          <w:tab w:val="num" w:pos="0"/>
        </w:tabs>
        <w:ind w:left="0" w:firstLine="0"/>
      </w:pPr>
      <w:rPr>
        <w:rFonts w:ascii="Times New Roman" w:hAnsi="Times New Roman" w:cs="Times New Roman"/>
      </w:rPr>
    </w:lvl>
    <w:lvl w:ilvl="6">
      <w:start w:val="1"/>
      <w:numFmt w:val="none"/>
      <w:lvlRestart w:val="1"/>
      <w:suff w:val="nothing"/>
      <w:lvlText w:val=""/>
      <w:lvlJc w:val="left"/>
      <w:pPr>
        <w:tabs>
          <w:tab w:val="num" w:pos="0"/>
        </w:tabs>
        <w:ind w:left="0" w:firstLine="0"/>
      </w:pPr>
      <w:rPr>
        <w:rFonts w:ascii="Times New Roman" w:hAnsi="Times New Roman" w:cs="Times New Roman"/>
      </w:rPr>
    </w:lvl>
    <w:lvl w:ilvl="7">
      <w:start w:val="1"/>
      <w:numFmt w:val="none"/>
      <w:lvlRestart w:val="1"/>
      <w:suff w:val="nothing"/>
      <w:lvlText w:val=""/>
      <w:lvlJc w:val="left"/>
      <w:pPr>
        <w:tabs>
          <w:tab w:val="num" w:pos="0"/>
        </w:tabs>
        <w:ind w:left="0" w:firstLine="0"/>
      </w:pPr>
      <w:rPr>
        <w:rFonts w:ascii="Times New Roman" w:hAnsi="Times New Roman" w:cs="Times New Roman"/>
      </w:rPr>
    </w:lvl>
    <w:lvl w:ilvl="8">
      <w:start w:val="1"/>
      <w:numFmt w:val="none"/>
      <w:lvlRestart w:val="1"/>
      <w:suff w:val="nothing"/>
      <w:lvlText w:val=""/>
      <w:lvlJc w:val="left"/>
      <w:pPr>
        <w:tabs>
          <w:tab w:val="num" w:pos="0"/>
        </w:tabs>
        <w:ind w:left="0" w:firstLine="0"/>
      </w:pPr>
      <w:rPr>
        <w:rFonts w:ascii="Times New Roman" w:hAnsi="Times New Roman" w:cs="Times New Roman"/>
      </w:rPr>
    </w:lvl>
  </w:abstractNum>
  <w:abstractNum w:abstractNumId="20" w15:restartNumberingAfterBreak="0">
    <w:nsid w:val="52F5562E"/>
    <w:multiLevelType w:val="multilevel"/>
    <w:tmpl w:val="18327456"/>
    <w:name w:val="oc_Num_4th"/>
    <w:lvl w:ilvl="0">
      <w:start w:val="2"/>
      <w:numFmt w:val="none"/>
      <w:pStyle w:val="ocNum4th1"/>
      <w:suff w:val="nothing"/>
      <w:lvlText w:val=""/>
      <w:lvlJc w:val="left"/>
      <w:pPr>
        <w:ind w:left="0" w:firstLine="0"/>
      </w:pPr>
      <w:rPr>
        <w:rFonts w:ascii="Times New Roman" w:hAnsi="Times New Roman" w:cs="Times New Roman" w:hint="default"/>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5"/>
      <w:numFmt w:val="decimal"/>
      <w:pStyle w:val="ocNum4th2"/>
      <w:lvlText w:val="%2."/>
      <w:lvlJc w:val="left"/>
      <w:pPr>
        <w:tabs>
          <w:tab w:val="num" w:pos="680"/>
        </w:tabs>
        <w:ind w:left="680" w:hanging="680"/>
      </w:pPr>
      <w:rPr>
        <w:rFonts w:ascii="Times New Roman" w:hAnsi="Times New Roman" w:cs="Times New Roman" w:hint="default"/>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pStyle w:val="ocNum4th3"/>
      <w:isLgl/>
      <w:lvlText w:val="%2.%3"/>
      <w:lvlJc w:val="left"/>
      <w:pPr>
        <w:tabs>
          <w:tab w:val="num" w:pos="680"/>
        </w:tabs>
        <w:ind w:left="680" w:hanging="680"/>
      </w:pPr>
      <w:rPr>
        <w:rFonts w:ascii="Times New Roman" w:hAnsi="Times New Roman" w:cs="Times New Roman" w:hint="default"/>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none"/>
      <w:pStyle w:val="ocNum4th4"/>
      <w:suff w:val="nothing"/>
      <w:lvlText w:val=""/>
      <w:lvlJc w:val="left"/>
      <w:pPr>
        <w:ind w:left="680" w:firstLine="0"/>
      </w:pPr>
      <w:rPr>
        <w:rFonts w:ascii="Times New Roman" w:hAnsi="Times New Roman" w:cs="Times New Roman" w:hint="default"/>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2"/>
      <w:numFmt w:val="lowerLetter"/>
      <w:pStyle w:val="ocNum4th5"/>
      <w:lvlText w:val="(%5)"/>
      <w:lvlJc w:val="left"/>
      <w:pPr>
        <w:tabs>
          <w:tab w:val="num" w:pos="1361"/>
        </w:tabs>
        <w:ind w:left="1361" w:hanging="681"/>
      </w:pPr>
      <w:rPr>
        <w:rFonts w:ascii="Times New Roman" w:hAnsi="Times New Roman" w:cs="Times New Roman" w:hint="default"/>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lowerRoman"/>
      <w:pStyle w:val="ocNum4th6"/>
      <w:lvlText w:val="(%6)"/>
      <w:lvlJc w:val="left"/>
      <w:pPr>
        <w:tabs>
          <w:tab w:val="num" w:pos="2041"/>
        </w:tabs>
        <w:ind w:left="2041" w:hanging="680"/>
      </w:pPr>
      <w:rPr>
        <w:rFonts w:ascii="Times New Roman" w:hAnsi="Times New Roman" w:cs="Times New Roman" w:hint="default"/>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upperLetter"/>
      <w:pStyle w:val="ocNum4th7"/>
      <w:lvlText w:val="(%7)"/>
      <w:lvlJc w:val="left"/>
      <w:pPr>
        <w:tabs>
          <w:tab w:val="num" w:pos="2722"/>
        </w:tabs>
        <w:ind w:left="2722" w:hanging="681"/>
      </w:pPr>
      <w:rPr>
        <w:rFonts w:ascii="Times New Roman" w:hAnsi="Times New Roman" w:cs="Times New Roman" w:hint="default"/>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start w:val="1"/>
      <w:numFmt w:val="decimal"/>
      <w:pStyle w:val="ocNum4th8"/>
      <w:lvlText w:val="(%8)"/>
      <w:lvlJc w:val="left"/>
      <w:pPr>
        <w:tabs>
          <w:tab w:val="num" w:pos="3402"/>
        </w:tabs>
        <w:ind w:left="3402" w:hanging="680"/>
      </w:pPr>
      <w:rPr>
        <w:rFonts w:ascii="Times New Roman" w:hAnsi="Times New Roman" w:cs="Times New Roman" w:hint="default"/>
        <w:b w:val="0"/>
        <w:i w:val="0"/>
        <w:caps w:val="0"/>
        <w:strike w:val="0"/>
        <w:dstrike w:val="0"/>
        <w:vanish w:val="0"/>
        <w:color w:val="auto"/>
        <w:sz w:val="2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start w:val="1"/>
      <w:numFmt w:val="none"/>
      <w:pStyle w:val="ocNum4th9"/>
      <w:suff w:val="nothing"/>
      <w:lvlText w:val=""/>
      <w:lvlJc w:val="left"/>
      <w:pPr>
        <w:ind w:left="0" w:firstLine="0"/>
      </w:pPr>
      <w:rPr>
        <w:rFonts w:ascii="Times New Roman" w:hAnsi="Times New Roman" w:cs="Times New Roman" w:hint="default"/>
        <w:b w:val="0"/>
        <w:i w:val="0"/>
        <w:caps w:val="0"/>
        <w:strike w:val="0"/>
        <w:dstrike w:val="0"/>
        <w:vanish w:val="0"/>
        <w:color w:val="auto"/>
        <w:sz w:val="2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21" w15:restartNumberingAfterBreak="0">
    <w:nsid w:val="569F4E63"/>
    <w:multiLevelType w:val="multilevel"/>
    <w:tmpl w:val="777C6F1C"/>
    <w:name w:val="oc_Num_2nd"/>
    <w:lvl w:ilvl="0">
      <w:start w:val="1"/>
      <w:numFmt w:val="none"/>
      <w:pStyle w:val="ocNum2nd1"/>
      <w:suff w:val="nothing"/>
      <w:lvlText w:val=""/>
      <w:lvlJc w:val="left"/>
      <w:pPr>
        <w:ind w:left="0" w:firstLine="0"/>
      </w:pPr>
      <w:rPr>
        <w:rFonts w:ascii="Times New Roman" w:hAnsi="Times New Roman" w:cs="Times New Roman"/>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lowerRoman"/>
      <w:pStyle w:val="ocNum2nd2"/>
      <w:lvlText w:val="(%2)"/>
      <w:lvlJc w:val="left"/>
      <w:pPr>
        <w:ind w:left="680" w:hanging="680"/>
      </w:pPr>
      <w:rPr>
        <w:rFonts w:ascii="Times New Roman" w:hAnsi="Times New Roman" w:cs="Times New Roman"/>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lowerLetter"/>
      <w:pStyle w:val="ocNum2nd3"/>
      <w:lvlText w:val="(%3)"/>
      <w:lvlJc w:val="left"/>
      <w:pPr>
        <w:ind w:left="1360" w:hanging="680"/>
      </w:pPr>
      <w:rPr>
        <w:rFonts w:ascii="Times New Roman" w:hAnsi="Times New Roman" w:cs="Times New Roman"/>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pStyle w:val="ocNum2nd4"/>
      <w:lvlText w:val="(%4)"/>
      <w:lvlJc w:val="left"/>
      <w:pPr>
        <w:ind w:left="2041" w:hanging="680"/>
      </w:pPr>
      <w:rPr>
        <w:rFonts w:ascii="Times New Roman" w:hAnsi="Times New Roman" w:cs="Times New Roman"/>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upperLetter"/>
      <w:pStyle w:val="ocNum2nd5"/>
      <w:lvlText w:val="(%5)"/>
      <w:lvlJc w:val="left"/>
      <w:pPr>
        <w:ind w:left="2721" w:hanging="680"/>
      </w:pPr>
      <w:rPr>
        <w:rFonts w:ascii="Times New Roman" w:hAnsi="Times New Roman" w:cs="Times New Roman"/>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none"/>
      <w:pStyle w:val="ocNum2nd6"/>
      <w:suff w:val="nothing"/>
      <w:lvlText w:val=""/>
      <w:lvlJc w:val="left"/>
      <w:pPr>
        <w:ind w:left="0" w:firstLine="0"/>
      </w:pPr>
      <w:rPr>
        <w:rFonts w:ascii="Times New Roman" w:hAnsi="Times New Roman" w:cs="Times New Roman"/>
        <w:b w:val="0"/>
        <w:i w:val="0"/>
        <w:caps w:val="0"/>
        <w:strike w:val="0"/>
        <w:dstrike w:val="0"/>
        <w:vanish w:val="0"/>
        <w:color w:val="auto"/>
        <w:sz w:val="2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none"/>
      <w:pStyle w:val="ocNum2nd7"/>
      <w:suff w:val="nothing"/>
      <w:lvlText w:val=""/>
      <w:lvlJc w:val="left"/>
      <w:pPr>
        <w:ind w:left="0" w:firstLine="0"/>
      </w:pPr>
      <w:rPr>
        <w:rFonts w:ascii="Times New Roman" w:hAnsi="Times New Roman" w:cs="Times New Roman"/>
        <w:b w:val="0"/>
        <w:i w:val="0"/>
        <w:caps w:val="0"/>
        <w:strike w:val="0"/>
        <w:dstrike w:val="0"/>
        <w:vanish w:val="0"/>
        <w:color w:val="auto"/>
        <w:sz w:val="2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start w:val="1"/>
      <w:numFmt w:val="none"/>
      <w:pStyle w:val="ocNum2nd8"/>
      <w:suff w:val="nothing"/>
      <w:lvlText w:val=""/>
      <w:lvlJc w:val="left"/>
      <w:pPr>
        <w:ind w:left="0" w:firstLine="0"/>
      </w:pPr>
      <w:rPr>
        <w:rFonts w:ascii="Times New Roman" w:hAnsi="Times New Roman" w:cs="Times New Roman"/>
        <w:b w:val="0"/>
        <w:i w:val="0"/>
        <w:caps w:val="0"/>
        <w:strike w:val="0"/>
        <w:dstrike w:val="0"/>
        <w:vanish w:val="0"/>
        <w:color w:val="auto"/>
        <w:sz w:val="2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start w:val="1"/>
      <w:numFmt w:val="none"/>
      <w:pStyle w:val="ocNum2nd9"/>
      <w:suff w:val="nothing"/>
      <w:lvlText w:val=""/>
      <w:lvlJc w:val="left"/>
      <w:pPr>
        <w:ind w:left="0" w:firstLine="0"/>
      </w:pPr>
      <w:rPr>
        <w:rFonts w:ascii="Times New Roman" w:hAnsi="Times New Roman" w:cs="Times New Roman"/>
        <w:b w:val="0"/>
        <w:i w:val="0"/>
        <w:caps w:val="0"/>
        <w:strike w:val="0"/>
        <w:dstrike w:val="0"/>
        <w:vanish w:val="0"/>
        <w:color w:val="auto"/>
        <w:sz w:val="2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22" w15:restartNumberingAfterBreak="0">
    <w:nsid w:val="5DD91383"/>
    <w:multiLevelType w:val="hybridMultilevel"/>
    <w:tmpl w:val="8D50E13A"/>
    <w:name w:val="oc_Num_5th2"/>
    <w:lvl w:ilvl="0" w:tplc="F3D48FB8">
      <w:start w:val="27"/>
      <w:numFmt w:val="lowerLetter"/>
      <w:lvlText w:val="(%1)"/>
      <w:lvlJc w:val="left"/>
      <w:pPr>
        <w:ind w:left="140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23" w15:restartNumberingAfterBreak="0">
    <w:nsid w:val="60CE1254"/>
    <w:multiLevelType w:val="hybridMultilevel"/>
    <w:tmpl w:val="CAAC9E0C"/>
    <w:lvl w:ilvl="0" w:tplc="0C0A0017">
      <w:start w:val="1"/>
      <w:numFmt w:val="lowerLetter"/>
      <w:lvlText w:val="%1)"/>
      <w:lvlJc w:val="left"/>
      <w:pPr>
        <w:ind w:left="720" w:hanging="360"/>
      </w:p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24" w15:restartNumberingAfterBreak="0">
    <w:nsid w:val="62830D10"/>
    <w:multiLevelType w:val="multilevel"/>
    <w:tmpl w:val="FB3E2BC8"/>
    <w:name w:val="AOA"/>
    <w:lvl w:ilvl="0">
      <w:start w:val="1"/>
      <w:numFmt w:val="upperLetter"/>
      <w:pStyle w:val="AOA"/>
      <w:lvlText w:val="(%1)"/>
      <w:lvlJc w:val="left"/>
      <w:pPr>
        <w:ind w:left="720" w:hanging="720"/>
      </w:pPr>
    </w:lvl>
    <w:lvl w:ilvl="1">
      <w:start w:val="1"/>
      <w:numFmt w:val="none"/>
      <w:suff w:val="nothing"/>
      <w:lvlText w:val=""/>
      <w:lvlJc w:val="left"/>
      <w:pPr>
        <w:tabs>
          <w:tab w:val="num" w:pos="0"/>
        </w:tabs>
        <w:ind w:left="0" w:firstLine="0"/>
      </w:pPr>
    </w:lvl>
    <w:lvl w:ilvl="2">
      <w:start w:val="1"/>
      <w:numFmt w:val="none"/>
      <w:lvlRestart w:val="1"/>
      <w:suff w:val="nothing"/>
      <w:lvlText w:val=""/>
      <w:lvlJc w:val="left"/>
      <w:pPr>
        <w:tabs>
          <w:tab w:val="num" w:pos="0"/>
        </w:tabs>
        <w:ind w:left="0" w:firstLine="0"/>
      </w:pPr>
    </w:lvl>
    <w:lvl w:ilvl="3">
      <w:start w:val="1"/>
      <w:numFmt w:val="none"/>
      <w:lvlRestart w:val="1"/>
      <w:suff w:val="nothing"/>
      <w:lvlText w:val=""/>
      <w:lvlJc w:val="left"/>
      <w:pPr>
        <w:tabs>
          <w:tab w:val="num" w:pos="0"/>
        </w:tabs>
        <w:ind w:left="0" w:firstLine="0"/>
      </w:pPr>
    </w:lvl>
    <w:lvl w:ilvl="4">
      <w:start w:val="1"/>
      <w:numFmt w:val="none"/>
      <w:lvlRestart w:val="1"/>
      <w:suff w:val="nothing"/>
      <w:lvlText w:val=""/>
      <w:lvlJc w:val="left"/>
      <w:pPr>
        <w:tabs>
          <w:tab w:val="num" w:pos="0"/>
        </w:tabs>
        <w:ind w:left="0" w:firstLine="0"/>
      </w:pPr>
    </w:lvl>
    <w:lvl w:ilvl="5">
      <w:start w:val="1"/>
      <w:numFmt w:val="none"/>
      <w:lvlRestart w:val="1"/>
      <w:suff w:val="nothing"/>
      <w:lvlText w:val=""/>
      <w:lvlJc w:val="left"/>
      <w:pPr>
        <w:tabs>
          <w:tab w:val="num" w:pos="0"/>
        </w:tabs>
        <w:ind w:left="0" w:firstLine="0"/>
      </w:pPr>
    </w:lvl>
    <w:lvl w:ilvl="6">
      <w:start w:val="1"/>
      <w:numFmt w:val="none"/>
      <w:lvlRestart w:val="1"/>
      <w:suff w:val="nothing"/>
      <w:lvlText w:val=""/>
      <w:lvlJc w:val="left"/>
      <w:pPr>
        <w:tabs>
          <w:tab w:val="num" w:pos="0"/>
        </w:tabs>
        <w:ind w:left="0" w:firstLine="0"/>
      </w:pPr>
    </w:lvl>
    <w:lvl w:ilvl="7">
      <w:start w:val="1"/>
      <w:numFmt w:val="none"/>
      <w:lvlRestart w:val="1"/>
      <w:suff w:val="nothing"/>
      <w:lvlText w:val=""/>
      <w:lvlJc w:val="left"/>
      <w:pPr>
        <w:tabs>
          <w:tab w:val="num" w:pos="0"/>
        </w:tabs>
        <w:ind w:left="0" w:firstLine="0"/>
      </w:pPr>
    </w:lvl>
    <w:lvl w:ilvl="8">
      <w:start w:val="1"/>
      <w:numFmt w:val="none"/>
      <w:lvlRestart w:val="1"/>
      <w:suff w:val="nothing"/>
      <w:lvlText w:val=""/>
      <w:lvlJc w:val="left"/>
      <w:pPr>
        <w:tabs>
          <w:tab w:val="num" w:pos="0"/>
        </w:tabs>
        <w:ind w:left="0" w:firstLine="0"/>
      </w:pPr>
    </w:lvl>
  </w:abstractNum>
  <w:abstractNum w:abstractNumId="25" w15:restartNumberingAfterBreak="0">
    <w:nsid w:val="65F82C9F"/>
    <w:multiLevelType w:val="multilevel"/>
    <w:tmpl w:val="68AC04EE"/>
    <w:name w:val="Definition"/>
    <w:lvl w:ilvl="0">
      <w:start w:val="1"/>
      <w:numFmt w:val="none"/>
      <w:pStyle w:val="Defhead"/>
      <w:suff w:val="nothing"/>
      <w:lvlText w:val=""/>
      <w:lvlJc w:val="left"/>
      <w:pPr>
        <w:ind w:left="0" w:firstLine="0"/>
      </w:pPr>
      <w:rPr>
        <w:rFonts w:hint="default"/>
      </w:rPr>
    </w:lvl>
    <w:lvl w:ilvl="1">
      <w:start w:val="1"/>
      <w:numFmt w:val="lowerRoman"/>
      <w:pStyle w:val="Defhead"/>
      <w:lvlText w:val="(%2)"/>
      <w:lvlJc w:val="left"/>
      <w:pPr>
        <w:tabs>
          <w:tab w:val="num" w:pos="720"/>
        </w:tabs>
        <w:ind w:left="720" w:hanging="720"/>
      </w:pPr>
      <w:rPr>
        <w:rFonts w:hint="default"/>
      </w:rPr>
    </w:lvl>
    <w:lvl w:ilvl="2">
      <w:start w:val="1"/>
      <w:numFmt w:val="upperLetter"/>
      <w:lvlText w:val="(%3)"/>
      <w:lvlJc w:val="left"/>
      <w:pPr>
        <w:tabs>
          <w:tab w:val="num" w:pos="1440"/>
        </w:tabs>
        <w:ind w:left="1440" w:hanging="720"/>
      </w:pPr>
      <w:rPr>
        <w:rFonts w:hint="default"/>
      </w:rPr>
    </w:lvl>
    <w:lvl w:ilvl="3">
      <w:start w:val="1"/>
      <w:numFmt w:val="decimal"/>
      <w:lvlText w:val="(%4)"/>
      <w:lvlJc w:val="left"/>
      <w:pPr>
        <w:tabs>
          <w:tab w:val="num" w:pos="2160"/>
        </w:tabs>
        <w:ind w:left="2160" w:hanging="720"/>
      </w:pPr>
      <w:rPr>
        <w:rFonts w:hint="default"/>
      </w:rPr>
    </w:lvl>
    <w:lvl w:ilvl="4">
      <w:start w:val="1"/>
      <w:numFmt w:val="lowerLetter"/>
      <w:lvlText w:val="(%5)"/>
      <w:lvlJc w:val="left"/>
      <w:pPr>
        <w:tabs>
          <w:tab w:val="num" w:pos="720"/>
        </w:tabs>
        <w:ind w:left="720" w:hanging="720"/>
      </w:pPr>
      <w:rPr>
        <w:rFonts w:hint="default"/>
      </w:rPr>
    </w:lvl>
    <w:lvl w:ilvl="5">
      <w:start w:val="1"/>
      <w:numFmt w:val="lowerRoman"/>
      <w:lvlText w:val="(%6)"/>
      <w:lvlJc w:val="left"/>
      <w:pPr>
        <w:tabs>
          <w:tab w:val="num" w:pos="1440"/>
        </w:tabs>
        <w:ind w:left="1440" w:hanging="720"/>
      </w:pPr>
      <w:rPr>
        <w:rFonts w:hint="default"/>
      </w:rPr>
    </w:lvl>
    <w:lvl w:ilvl="6">
      <w:start w:val="1"/>
      <w:numFmt w:val="none"/>
      <w:suff w:val="nothing"/>
      <w:lvlText w:val=""/>
      <w:lvlJc w:val="left"/>
      <w:pPr>
        <w:ind w:left="-720" w:firstLine="0"/>
      </w:pPr>
      <w:rPr>
        <w:rFonts w:hint="default"/>
      </w:rPr>
    </w:lvl>
    <w:lvl w:ilvl="7">
      <w:start w:val="1"/>
      <w:numFmt w:val="none"/>
      <w:suff w:val="nothing"/>
      <w:lvlText w:val=""/>
      <w:lvlJc w:val="left"/>
      <w:pPr>
        <w:ind w:left="-720" w:firstLine="0"/>
      </w:pPr>
      <w:rPr>
        <w:rFonts w:hint="default"/>
      </w:rPr>
    </w:lvl>
    <w:lvl w:ilvl="8">
      <w:start w:val="1"/>
      <w:numFmt w:val="none"/>
      <w:suff w:val="nothing"/>
      <w:lvlText w:val=""/>
      <w:lvlJc w:val="left"/>
      <w:pPr>
        <w:ind w:left="-720" w:firstLine="0"/>
      </w:pPr>
      <w:rPr>
        <w:rFonts w:hint="default"/>
      </w:rPr>
    </w:lvl>
  </w:abstractNum>
  <w:abstractNum w:abstractNumId="26" w15:restartNumberingAfterBreak="0">
    <w:nsid w:val="695B12F7"/>
    <w:multiLevelType w:val="multilevel"/>
    <w:tmpl w:val="1EC00D90"/>
    <w:name w:val="oc_Num_3rd"/>
    <w:lvl w:ilvl="0">
      <w:start w:val="1"/>
      <w:numFmt w:val="none"/>
      <w:pStyle w:val="ocNum3rd1"/>
      <w:suff w:val="nothing"/>
      <w:lvlText w:val=""/>
      <w:lvlJc w:val="left"/>
      <w:pPr>
        <w:ind w:left="680" w:firstLine="0"/>
      </w:pPr>
      <w:rPr>
        <w:rFonts w:ascii="Times New Roman" w:hAnsi="Times New Roman" w:cs="Times New Roman"/>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lowerLetter"/>
      <w:pStyle w:val="ocNum3rd2"/>
      <w:lvlText w:val="(%2)"/>
      <w:lvlJc w:val="left"/>
      <w:pPr>
        <w:ind w:left="1360" w:hanging="680"/>
      </w:pPr>
      <w:rPr>
        <w:rFonts w:ascii="Times New Roman" w:hAnsi="Times New Roman" w:cs="Times New Roman"/>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lowerRoman"/>
      <w:pStyle w:val="ocNum3rd3"/>
      <w:lvlText w:val="(%3)"/>
      <w:lvlJc w:val="left"/>
      <w:pPr>
        <w:ind w:left="2041" w:hanging="680"/>
      </w:pPr>
      <w:rPr>
        <w:rFonts w:ascii="Times New Roman" w:hAnsi="Times New Roman" w:cs="Times New Roman"/>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upperLetter"/>
      <w:pStyle w:val="ocNum3rd4"/>
      <w:lvlText w:val="(%4)"/>
      <w:lvlJc w:val="left"/>
      <w:pPr>
        <w:ind w:left="2721" w:hanging="680"/>
      </w:pPr>
      <w:rPr>
        <w:rFonts w:ascii="Times New Roman" w:hAnsi="Times New Roman" w:cs="Times New Roman"/>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decimal"/>
      <w:pStyle w:val="ocNum3rd5"/>
      <w:lvlText w:val="(%5)"/>
      <w:lvlJc w:val="left"/>
      <w:pPr>
        <w:ind w:left="3402" w:hanging="680"/>
      </w:pPr>
      <w:rPr>
        <w:rFonts w:ascii="Times New Roman" w:hAnsi="Times New Roman" w:cs="Times New Roman"/>
        <w:b w:val="0"/>
        <w:i w:val="0"/>
        <w:caps w:val="0"/>
        <w:strike w:val="0"/>
        <w:dstrike w:val="0"/>
        <w:vanish w:val="0"/>
        <w:color w:val="auto"/>
        <w:sz w:val="18"/>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none"/>
      <w:pStyle w:val="ocNum3rd6"/>
      <w:suff w:val="nothing"/>
      <w:lvlText w:val=""/>
      <w:lvlJc w:val="left"/>
      <w:pPr>
        <w:ind w:left="0" w:firstLine="0"/>
      </w:pPr>
      <w:rPr>
        <w:rFonts w:ascii="CG Times" w:hAnsi="CG Times"/>
        <w:b w:val="0"/>
        <w:i w:val="0"/>
        <w:caps w:val="0"/>
        <w:strike w:val="0"/>
        <w:dstrike w:val="0"/>
        <w:vanish w:val="0"/>
        <w:color w:val="auto"/>
        <w:sz w:val="22"/>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none"/>
      <w:pStyle w:val="ocNum3rd7"/>
      <w:suff w:val="nothing"/>
      <w:lvlText w:val=""/>
      <w:lvlJc w:val="left"/>
      <w:pPr>
        <w:ind w:left="0" w:firstLine="0"/>
      </w:pPr>
      <w:rPr>
        <w:rFonts w:ascii="CG Times" w:hAnsi="CG Times"/>
        <w:b w:val="0"/>
        <w:i w:val="0"/>
        <w:caps w:val="0"/>
        <w:strike w:val="0"/>
        <w:dstrike w:val="0"/>
        <w:vanish w:val="0"/>
        <w:color w:val="auto"/>
        <w:sz w:val="22"/>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start w:val="1"/>
      <w:numFmt w:val="none"/>
      <w:pStyle w:val="ocNum3rd8"/>
      <w:suff w:val="nothing"/>
      <w:lvlText w:val=""/>
      <w:lvlJc w:val="left"/>
      <w:pPr>
        <w:ind w:left="0" w:firstLine="0"/>
      </w:pPr>
      <w:rPr>
        <w:rFonts w:ascii="CG Times" w:hAnsi="CG Times"/>
        <w:b w:val="0"/>
        <w:i w:val="0"/>
        <w:caps w:val="0"/>
        <w:strike w:val="0"/>
        <w:dstrike w:val="0"/>
        <w:vanish w:val="0"/>
        <w:color w:val="auto"/>
        <w:sz w:val="22"/>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start w:val="1"/>
      <w:numFmt w:val="none"/>
      <w:pStyle w:val="ocNum3rd9"/>
      <w:suff w:val="nothing"/>
      <w:lvlText w:val=""/>
      <w:lvlJc w:val="left"/>
      <w:pPr>
        <w:ind w:left="0" w:firstLine="0"/>
      </w:pPr>
      <w:rPr>
        <w:rFonts w:ascii="CG Times" w:hAnsi="CG Times"/>
        <w:b w:val="0"/>
        <w:i w:val="0"/>
        <w:caps w:val="0"/>
        <w:strike w:val="0"/>
        <w:dstrike w:val="0"/>
        <w:vanish w:val="0"/>
        <w:color w:val="auto"/>
        <w:sz w:val="22"/>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27" w15:restartNumberingAfterBreak="0">
    <w:nsid w:val="6AA227D0"/>
    <w:multiLevelType w:val="multilevel"/>
    <w:tmpl w:val="8D7090B4"/>
    <w:name w:val="AOTOC89"/>
    <w:lvl w:ilvl="0">
      <w:start w:val="1"/>
      <w:numFmt w:val="decimal"/>
      <w:pStyle w:val="TOC9"/>
      <w:lvlText w:val="%1."/>
      <w:lvlJc w:val="left"/>
      <w:pPr>
        <w:tabs>
          <w:tab w:val="num" w:pos="720"/>
        </w:tabs>
        <w:ind w:left="720" w:hanging="720"/>
      </w:pPr>
      <w:rPr>
        <w:rFonts w:ascii="Times New Roman" w:hAnsi="Times New Roman" w:cs="Times New Roman"/>
      </w:rPr>
    </w:lvl>
    <w:lvl w:ilvl="1">
      <w:start w:val="1"/>
      <w:numFmt w:val="decimal"/>
      <w:pStyle w:val="TOC9"/>
      <w:lvlText w:val="Part %2"/>
      <w:lvlJc w:val="left"/>
      <w:pPr>
        <w:ind w:left="1797" w:hanging="1077"/>
      </w:pPr>
      <w:rPr>
        <w:rFonts w:ascii="Times New Roman" w:hAnsi="Times New Roman" w:cs="Times New Roman"/>
      </w:rPr>
    </w:lvl>
    <w:lvl w:ilvl="2">
      <w:start w:val="1"/>
      <w:numFmt w:val="none"/>
      <w:lvlRestart w:val="1"/>
      <w:suff w:val="nothing"/>
      <w:lvlText w:val=""/>
      <w:lvlJc w:val="left"/>
      <w:pPr>
        <w:tabs>
          <w:tab w:val="num" w:pos="0"/>
        </w:tabs>
        <w:ind w:left="0" w:firstLine="0"/>
      </w:pPr>
      <w:rPr>
        <w:rFonts w:ascii="Times New Roman" w:hAnsi="Times New Roman" w:cs="Times New Roman"/>
      </w:rPr>
    </w:lvl>
    <w:lvl w:ilvl="3">
      <w:start w:val="1"/>
      <w:numFmt w:val="none"/>
      <w:lvlRestart w:val="1"/>
      <w:suff w:val="nothing"/>
      <w:lvlText w:val=""/>
      <w:lvlJc w:val="left"/>
      <w:pPr>
        <w:tabs>
          <w:tab w:val="num" w:pos="0"/>
        </w:tabs>
        <w:ind w:left="0" w:firstLine="0"/>
      </w:pPr>
      <w:rPr>
        <w:rFonts w:ascii="Times New Roman" w:hAnsi="Times New Roman" w:cs="Times New Roman"/>
      </w:rPr>
    </w:lvl>
    <w:lvl w:ilvl="4">
      <w:start w:val="1"/>
      <w:numFmt w:val="none"/>
      <w:lvlRestart w:val="1"/>
      <w:suff w:val="nothing"/>
      <w:lvlText w:val=""/>
      <w:lvlJc w:val="left"/>
      <w:pPr>
        <w:tabs>
          <w:tab w:val="num" w:pos="0"/>
        </w:tabs>
        <w:ind w:left="0" w:firstLine="0"/>
      </w:pPr>
      <w:rPr>
        <w:rFonts w:ascii="Times New Roman" w:hAnsi="Times New Roman" w:cs="Times New Roman"/>
      </w:rPr>
    </w:lvl>
    <w:lvl w:ilvl="5">
      <w:start w:val="1"/>
      <w:numFmt w:val="none"/>
      <w:lvlRestart w:val="1"/>
      <w:suff w:val="nothing"/>
      <w:lvlText w:val=""/>
      <w:lvlJc w:val="left"/>
      <w:pPr>
        <w:tabs>
          <w:tab w:val="num" w:pos="0"/>
        </w:tabs>
        <w:ind w:left="0" w:firstLine="0"/>
      </w:pPr>
      <w:rPr>
        <w:rFonts w:ascii="Times New Roman" w:hAnsi="Times New Roman" w:cs="Times New Roman"/>
      </w:rPr>
    </w:lvl>
    <w:lvl w:ilvl="6">
      <w:start w:val="1"/>
      <w:numFmt w:val="none"/>
      <w:lvlRestart w:val="1"/>
      <w:suff w:val="nothing"/>
      <w:lvlText w:val=""/>
      <w:lvlJc w:val="left"/>
      <w:pPr>
        <w:tabs>
          <w:tab w:val="num" w:pos="0"/>
        </w:tabs>
        <w:ind w:left="0" w:firstLine="0"/>
      </w:pPr>
      <w:rPr>
        <w:rFonts w:ascii="Times New Roman" w:hAnsi="Times New Roman" w:cs="Times New Roman"/>
      </w:rPr>
    </w:lvl>
    <w:lvl w:ilvl="7">
      <w:start w:val="1"/>
      <w:numFmt w:val="none"/>
      <w:lvlRestart w:val="1"/>
      <w:suff w:val="nothing"/>
      <w:lvlText w:val=""/>
      <w:lvlJc w:val="left"/>
      <w:pPr>
        <w:tabs>
          <w:tab w:val="num" w:pos="0"/>
        </w:tabs>
        <w:ind w:left="0" w:firstLine="0"/>
      </w:pPr>
      <w:rPr>
        <w:rFonts w:ascii="Times New Roman" w:hAnsi="Times New Roman" w:cs="Times New Roman"/>
      </w:rPr>
    </w:lvl>
    <w:lvl w:ilvl="8">
      <w:start w:val="1"/>
      <w:numFmt w:val="none"/>
      <w:lvlRestart w:val="1"/>
      <w:suff w:val="nothing"/>
      <w:lvlText w:val=""/>
      <w:lvlJc w:val="left"/>
      <w:pPr>
        <w:tabs>
          <w:tab w:val="num" w:pos="0"/>
        </w:tabs>
        <w:ind w:left="0" w:firstLine="0"/>
      </w:pPr>
      <w:rPr>
        <w:rFonts w:ascii="Times New Roman" w:hAnsi="Times New Roman" w:cs="Times New Roman"/>
      </w:rPr>
    </w:lvl>
  </w:abstractNum>
  <w:abstractNum w:abstractNumId="28" w15:restartNumberingAfterBreak="0">
    <w:nsid w:val="6B4F0377"/>
    <w:multiLevelType w:val="multilevel"/>
    <w:tmpl w:val="665A1B4C"/>
    <w:name w:val="Standard"/>
    <w:lvl w:ilvl="0">
      <w:start w:val="1"/>
      <w:numFmt w:val="decimal"/>
      <w:lvlRestart w:val="0"/>
      <w:isLgl/>
      <w:lvlText w:val="%1."/>
      <w:lvlJc w:val="left"/>
      <w:pPr>
        <w:tabs>
          <w:tab w:val="num" w:pos="720"/>
        </w:tabs>
        <w:ind w:left="720" w:hanging="720"/>
      </w:pPr>
      <w:rPr>
        <w:rFonts w:ascii="Times New Roman" w:hAnsi="Times New Roman" w:cs="Times New Roman"/>
        <w:b w:val="0"/>
        <w:i w:val="0"/>
        <w:caps w:val="0"/>
        <w:strike w:val="0"/>
        <w:dstrike w:val="0"/>
        <w:vanish w:val="0"/>
        <w:color w:val="auto"/>
        <w:sz w:val="24"/>
        <w:u w:val="none"/>
        <w:vertAlign w:val="baseline"/>
      </w:rPr>
    </w:lvl>
    <w:lvl w:ilvl="1">
      <w:start w:val="1"/>
      <w:numFmt w:val="decimal"/>
      <w:isLgl/>
      <w:lvlText w:val="%1.%2"/>
      <w:lvlJc w:val="left"/>
      <w:pPr>
        <w:tabs>
          <w:tab w:val="num" w:pos="720"/>
        </w:tabs>
        <w:ind w:left="720" w:hanging="720"/>
      </w:pPr>
      <w:rPr>
        <w:rFonts w:ascii="Times New Roman" w:hAnsi="Times New Roman" w:cs="Times New Roman"/>
        <w:b w:val="0"/>
        <w:i w:val="0"/>
        <w:caps w:val="0"/>
        <w:strike w:val="0"/>
        <w:dstrike w:val="0"/>
        <w:vanish w:val="0"/>
        <w:color w:val="auto"/>
        <w:sz w:val="24"/>
        <w:u w:val="none"/>
        <w:vertAlign w:val="baseline"/>
      </w:rPr>
    </w:lvl>
    <w:lvl w:ilvl="2">
      <w:start w:val="1"/>
      <w:numFmt w:val="decimal"/>
      <w:isLgl/>
      <w:lvlText w:val="%1.%2.%3"/>
      <w:lvlJc w:val="left"/>
      <w:pPr>
        <w:tabs>
          <w:tab w:val="num" w:pos="1440"/>
        </w:tabs>
        <w:ind w:left="1440" w:hanging="720"/>
      </w:pPr>
      <w:rPr>
        <w:rFonts w:ascii="Times New Roman" w:hAnsi="Times New Roman" w:cs="Times New Roman"/>
        <w:b w:val="0"/>
        <w:i w:val="0"/>
        <w:caps w:val="0"/>
        <w:strike w:val="0"/>
        <w:dstrike w:val="0"/>
        <w:vanish w:val="0"/>
        <w:color w:val="auto"/>
        <w:sz w:val="20"/>
        <w:u w:val="none"/>
        <w:vertAlign w:val="baseline"/>
      </w:rPr>
    </w:lvl>
    <w:lvl w:ilvl="3">
      <w:start w:val="1"/>
      <w:numFmt w:val="lowerLetter"/>
      <w:lvlText w:val="(%4)"/>
      <w:lvlJc w:val="left"/>
      <w:pPr>
        <w:tabs>
          <w:tab w:val="num" w:pos="2160"/>
        </w:tabs>
        <w:ind w:left="2160" w:hanging="720"/>
      </w:pPr>
      <w:rPr>
        <w:rFonts w:ascii="Times New Roman" w:hAnsi="Times New Roman" w:cs="Times New Roman"/>
        <w:b w:val="0"/>
        <w:i w:val="0"/>
        <w:caps w:val="0"/>
        <w:strike w:val="0"/>
        <w:dstrike w:val="0"/>
        <w:vanish w:val="0"/>
        <w:color w:val="auto"/>
        <w:sz w:val="24"/>
        <w:u w:val="none"/>
        <w:vertAlign w:val="baseline"/>
      </w:rPr>
    </w:lvl>
    <w:lvl w:ilvl="4">
      <w:start w:val="1"/>
      <w:numFmt w:val="lowerRoman"/>
      <w:lvlText w:val="(%5)"/>
      <w:lvlJc w:val="left"/>
      <w:pPr>
        <w:tabs>
          <w:tab w:val="num" w:pos="2880"/>
        </w:tabs>
        <w:ind w:left="2880" w:hanging="720"/>
      </w:pPr>
      <w:rPr>
        <w:rFonts w:ascii="Times New Roman" w:hAnsi="Times New Roman" w:cs="Times New Roman"/>
        <w:b w:val="0"/>
        <w:i w:val="0"/>
        <w:caps w:val="0"/>
        <w:strike w:val="0"/>
        <w:dstrike w:val="0"/>
        <w:vanish w:val="0"/>
        <w:color w:val="auto"/>
        <w:sz w:val="24"/>
        <w:u w:val="none"/>
        <w:vertAlign w:val="baseline"/>
      </w:rPr>
    </w:lvl>
    <w:lvl w:ilvl="5">
      <w:start w:val="1"/>
      <w:numFmt w:val="upperLetter"/>
      <w:lvlText w:val="(%6)"/>
      <w:lvlJc w:val="left"/>
      <w:pPr>
        <w:tabs>
          <w:tab w:val="num" w:pos="3600"/>
        </w:tabs>
        <w:ind w:left="3600" w:hanging="720"/>
      </w:pPr>
      <w:rPr>
        <w:rFonts w:ascii="Times New Roman" w:hAnsi="Times New Roman" w:cs="Times New Roman"/>
        <w:b w:val="0"/>
        <w:i w:val="0"/>
        <w:caps w:val="0"/>
        <w:strike w:val="0"/>
        <w:dstrike w:val="0"/>
        <w:vanish w:val="0"/>
        <w:color w:val="auto"/>
        <w:sz w:val="24"/>
        <w:u w:val="none"/>
        <w:vertAlign w:val="baseline"/>
      </w:rPr>
    </w:lvl>
    <w:lvl w:ilvl="6">
      <w:start w:val="1"/>
      <w:numFmt w:val="decimal"/>
      <w:lvlText w:val="(%7)"/>
      <w:lvlJc w:val="left"/>
      <w:pPr>
        <w:tabs>
          <w:tab w:val="num" w:pos="4320"/>
        </w:tabs>
        <w:ind w:left="4321" w:hanging="721"/>
      </w:pPr>
      <w:rPr>
        <w:rFonts w:ascii="Times New Roman" w:hAnsi="Times New Roman" w:cs="Times New Roman"/>
        <w:b w:val="0"/>
        <w:i w:val="0"/>
        <w:caps w:val="0"/>
        <w:strike w:val="0"/>
        <w:dstrike w:val="0"/>
        <w:vanish w:val="0"/>
        <w:color w:val="auto"/>
        <w:sz w:val="24"/>
        <w:u w:val="none"/>
        <w:vertAlign w:val="baseline"/>
      </w:rPr>
    </w:lvl>
    <w:lvl w:ilvl="7">
      <w:start w:val="1"/>
      <w:numFmt w:val="lowerLetter"/>
      <w:lvlRestart w:val="2"/>
      <w:pStyle w:val="StandardL9"/>
      <w:lvlText w:val="(%8)"/>
      <w:lvlJc w:val="left"/>
      <w:pPr>
        <w:tabs>
          <w:tab w:val="num" w:pos="1440"/>
        </w:tabs>
        <w:ind w:left="1440" w:hanging="720"/>
      </w:pPr>
      <w:rPr>
        <w:rFonts w:ascii="Times New Roman" w:hAnsi="Times New Roman" w:cs="Times New Roman"/>
        <w:b w:val="0"/>
        <w:i w:val="0"/>
        <w:caps w:val="0"/>
        <w:strike w:val="0"/>
        <w:dstrike w:val="0"/>
        <w:vanish w:val="0"/>
        <w:color w:val="auto"/>
        <w:sz w:val="24"/>
        <w:u w:val="none"/>
        <w:vertAlign w:val="baseline"/>
      </w:rPr>
    </w:lvl>
    <w:lvl w:ilvl="8">
      <w:start w:val="1"/>
      <w:numFmt w:val="lowerRoman"/>
      <w:pStyle w:val="StandardL9"/>
      <w:lvlText w:val="(%9)"/>
      <w:lvlJc w:val="left"/>
      <w:pPr>
        <w:tabs>
          <w:tab w:val="num" w:pos="2160"/>
        </w:tabs>
        <w:ind w:left="2160" w:hanging="720"/>
      </w:pPr>
      <w:rPr>
        <w:rFonts w:ascii="Times New Roman" w:hAnsi="Times New Roman" w:cs="Times New Roman"/>
        <w:b w:val="0"/>
        <w:i w:val="0"/>
        <w:caps w:val="0"/>
        <w:strike w:val="0"/>
        <w:dstrike w:val="0"/>
        <w:vanish w:val="0"/>
        <w:color w:val="auto"/>
        <w:sz w:val="24"/>
        <w:u w:val="none"/>
        <w:vertAlign w:val="baseline"/>
      </w:rPr>
    </w:lvl>
  </w:abstractNum>
  <w:abstractNum w:abstractNumId="29" w15:restartNumberingAfterBreak="0">
    <w:nsid w:val="6F025FAA"/>
    <w:multiLevelType w:val="multilevel"/>
    <w:tmpl w:val="81C00400"/>
    <w:name w:val="AODef"/>
    <w:lvl w:ilvl="0">
      <w:start w:val="1"/>
      <w:numFmt w:val="none"/>
      <w:pStyle w:val="AODefHead"/>
      <w:suff w:val="nothing"/>
      <w:lvlText w:val=""/>
      <w:lvlJc w:val="left"/>
      <w:pPr>
        <w:tabs>
          <w:tab w:val="num" w:pos="720"/>
        </w:tabs>
        <w:ind w:left="720" w:firstLine="0"/>
      </w:pPr>
    </w:lvl>
    <w:lvl w:ilvl="1">
      <w:start w:val="1"/>
      <w:numFmt w:val="none"/>
      <w:pStyle w:val="AODefPara"/>
      <w:suff w:val="nothing"/>
      <w:lvlText w:val=""/>
      <w:lvlJc w:val="left"/>
      <w:pPr>
        <w:tabs>
          <w:tab w:val="num" w:pos="720"/>
        </w:tabs>
        <w:ind w:left="720" w:firstLine="0"/>
      </w:pPr>
    </w:lvl>
    <w:lvl w:ilvl="2">
      <w:start w:val="1"/>
      <w:numFmt w:val="lowerLetter"/>
      <w:lvlText w:val="(%3)"/>
      <w:lvlJc w:val="left"/>
      <w:pPr>
        <w:tabs>
          <w:tab w:val="num" w:pos="1440"/>
        </w:tabs>
        <w:ind w:left="1440" w:hanging="720"/>
      </w:pPr>
    </w:lvl>
    <w:lvl w:ilvl="3">
      <w:start w:val="1"/>
      <w:numFmt w:val="lowerRoman"/>
      <w:lvlText w:val="(%4)"/>
      <w:lvlJc w:val="left"/>
      <w:pPr>
        <w:tabs>
          <w:tab w:val="num" w:pos="1440"/>
        </w:tabs>
        <w:ind w:left="1440" w:hanging="720"/>
      </w:pPr>
    </w:lvl>
    <w:lvl w:ilvl="4">
      <w:start w:val="1"/>
      <w:numFmt w:val="lowerLetter"/>
      <w:lvlText w:val="(%5)"/>
      <w:lvlJc w:val="left"/>
      <w:pPr>
        <w:tabs>
          <w:tab w:val="num" w:pos="2160"/>
        </w:tabs>
        <w:ind w:left="2160" w:hanging="720"/>
      </w:pPr>
    </w:lvl>
    <w:lvl w:ilvl="5">
      <w:start w:val="1"/>
      <w:numFmt w:val="lowerRoman"/>
      <w:lvlText w:val="(%6)"/>
      <w:lvlJc w:val="left"/>
      <w:pPr>
        <w:tabs>
          <w:tab w:val="num" w:pos="2160"/>
        </w:tabs>
        <w:ind w:left="2160" w:hanging="720"/>
      </w:pPr>
    </w:lvl>
    <w:lvl w:ilvl="6">
      <w:start w:val="1"/>
      <w:numFmt w:val="upperLetter"/>
      <w:lvlText w:val="(%7)"/>
      <w:lvlJc w:val="left"/>
      <w:pPr>
        <w:tabs>
          <w:tab w:val="num" w:pos="2160"/>
        </w:tabs>
        <w:ind w:left="2160" w:hanging="720"/>
      </w:pPr>
    </w:lvl>
    <w:lvl w:ilvl="7">
      <w:start w:val="1"/>
      <w:numFmt w:val="decimal"/>
      <w:lvlText w:val="(%8)"/>
      <w:lvlJc w:val="left"/>
      <w:pPr>
        <w:tabs>
          <w:tab w:val="num" w:pos="1440"/>
        </w:tabs>
        <w:ind w:left="1440" w:hanging="720"/>
      </w:pPr>
    </w:lvl>
    <w:lvl w:ilvl="8">
      <w:start w:val="1"/>
      <w:numFmt w:val="decimal"/>
      <w:lvlText w:val="(%9)"/>
      <w:lvlJc w:val="left"/>
      <w:pPr>
        <w:tabs>
          <w:tab w:val="num" w:pos="2160"/>
        </w:tabs>
        <w:ind w:left="2160" w:hanging="720"/>
      </w:pPr>
    </w:lvl>
  </w:abstractNum>
  <w:abstractNum w:abstractNumId="30" w15:restartNumberingAfterBreak="0">
    <w:nsid w:val="6F8D3D7A"/>
    <w:multiLevelType w:val="singleLevel"/>
    <w:tmpl w:val="6B6C89F2"/>
    <w:name w:val="AOBullet3List"/>
    <w:lvl w:ilvl="0">
      <w:start w:val="1"/>
      <w:numFmt w:val="bullet"/>
      <w:pStyle w:val="AOBullet3"/>
      <w:lvlText w:val="-"/>
      <w:lvlJc w:val="left"/>
      <w:pPr>
        <w:tabs>
          <w:tab w:val="num" w:pos="720"/>
        </w:tabs>
        <w:ind w:left="720" w:hanging="720"/>
      </w:pPr>
      <w:rPr>
        <w:rFonts w:ascii="Symbol" w:hAnsi="Symbol" w:hint="default"/>
      </w:rPr>
    </w:lvl>
  </w:abstractNum>
  <w:abstractNum w:abstractNumId="31" w15:restartNumberingAfterBreak="0">
    <w:nsid w:val="761544F7"/>
    <w:multiLevelType w:val="multilevel"/>
    <w:tmpl w:val="57468C52"/>
    <w:name w:val="AOGen1"/>
    <w:lvl w:ilvl="0">
      <w:start w:val="1"/>
      <w:numFmt w:val="decimal"/>
      <w:pStyle w:val="AOGenNum1"/>
      <w:lvlText w:val="%1."/>
      <w:lvlJc w:val="left"/>
      <w:pPr>
        <w:tabs>
          <w:tab w:val="num" w:pos="720"/>
        </w:tabs>
        <w:ind w:left="720" w:hanging="720"/>
      </w:pPr>
    </w:lvl>
    <w:lvl w:ilvl="1">
      <w:start w:val="1"/>
      <w:numFmt w:val="decimal"/>
      <w:lvlText w:val="%1.%2"/>
      <w:lvlJc w:val="left"/>
      <w:pPr>
        <w:tabs>
          <w:tab w:val="num" w:pos="720"/>
        </w:tabs>
        <w:ind w:left="720" w:hanging="720"/>
      </w:pPr>
    </w:lvl>
    <w:lvl w:ilvl="2">
      <w:start w:val="1"/>
      <w:numFmt w:val="lowerLetter"/>
      <w:lvlText w:val="(%3)"/>
      <w:lvlJc w:val="left"/>
      <w:pPr>
        <w:tabs>
          <w:tab w:val="num" w:pos="720"/>
        </w:tabs>
        <w:ind w:left="720" w:hanging="720"/>
      </w:pPr>
    </w:lvl>
    <w:lvl w:ilvl="3">
      <w:start w:val="1"/>
      <w:numFmt w:val="lowerLetter"/>
      <w:lvlText w:val="(%4)"/>
      <w:lvlJc w:val="left"/>
      <w:pPr>
        <w:tabs>
          <w:tab w:val="num" w:pos="1440"/>
        </w:tabs>
        <w:ind w:left="1440" w:hanging="720"/>
      </w:pPr>
    </w:lvl>
    <w:lvl w:ilvl="4">
      <w:start w:val="1"/>
      <w:numFmt w:val="lowerRoman"/>
      <w:lvlText w:val="(%5)"/>
      <w:lvlJc w:val="left"/>
      <w:pPr>
        <w:tabs>
          <w:tab w:val="num" w:pos="1440"/>
        </w:tabs>
        <w:ind w:left="1440" w:hanging="720"/>
      </w:pPr>
    </w:lvl>
    <w:lvl w:ilvl="5">
      <w:start w:val="1"/>
      <w:numFmt w:val="lowerRoman"/>
      <w:lvlText w:val="(%6)"/>
      <w:lvlJc w:val="left"/>
      <w:pPr>
        <w:tabs>
          <w:tab w:val="num" w:pos="2160"/>
        </w:tabs>
        <w:ind w:left="2160" w:hanging="720"/>
      </w:pPr>
      <w:rPr>
        <w:rFonts w:ascii="Times New Roman" w:hAnsi="Times New Roman" w:cs="Times New Roman"/>
      </w:rPr>
    </w:lvl>
    <w:lvl w:ilvl="6">
      <w:start w:val="1"/>
      <w:numFmt w:val="upperLetter"/>
      <w:lvlText w:val="(%7)"/>
      <w:lvlJc w:val="left"/>
      <w:pPr>
        <w:tabs>
          <w:tab w:val="num" w:pos="2160"/>
        </w:tabs>
        <w:ind w:left="2160" w:hanging="720"/>
      </w:pPr>
      <w:rPr>
        <w:rFonts w:ascii="Times New Roman" w:hAnsi="Times New Roman" w:cs="Times New Roman"/>
      </w:rPr>
    </w:lvl>
    <w:lvl w:ilvl="7">
      <w:start w:val="1"/>
      <w:numFmt w:val="upperLetter"/>
      <w:lvlText w:val="(%8)"/>
      <w:lvlJc w:val="left"/>
      <w:pPr>
        <w:tabs>
          <w:tab w:val="num" w:pos="2880"/>
        </w:tabs>
        <w:ind w:left="2880" w:hanging="720"/>
      </w:pPr>
    </w:lvl>
    <w:lvl w:ilvl="8">
      <w:start w:val="1"/>
      <w:numFmt w:val="upperRoman"/>
      <w:lvlText w:val="%9."/>
      <w:lvlJc w:val="left"/>
      <w:pPr>
        <w:tabs>
          <w:tab w:val="num" w:pos="3600"/>
        </w:tabs>
        <w:ind w:left="3600" w:hanging="720"/>
      </w:pPr>
    </w:lvl>
  </w:abstractNum>
  <w:abstractNum w:abstractNumId="32" w15:restartNumberingAfterBreak="0">
    <w:nsid w:val="77F136E9"/>
    <w:multiLevelType w:val="hybridMultilevel"/>
    <w:tmpl w:val="9FFAC5DC"/>
    <w:lvl w:ilvl="0" w:tplc="8708BCC2">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num w:numId="1" w16cid:durableId="1539125128">
    <w:abstractNumId w:val="5"/>
  </w:num>
  <w:num w:numId="2" w16cid:durableId="310453555">
    <w:abstractNumId w:val="5"/>
  </w:num>
  <w:num w:numId="3" w16cid:durableId="41175408">
    <w:abstractNumId w:val="21"/>
  </w:num>
  <w:num w:numId="4" w16cid:durableId="1094740880">
    <w:abstractNumId w:val="21"/>
  </w:num>
  <w:num w:numId="5" w16cid:durableId="161118433">
    <w:abstractNumId w:val="26"/>
  </w:num>
  <w:num w:numId="6" w16cid:durableId="734014460">
    <w:abstractNumId w:val="20"/>
  </w:num>
  <w:num w:numId="7" w16cid:durableId="626591395">
    <w:abstractNumId w:val="13"/>
  </w:num>
  <w:num w:numId="8" w16cid:durableId="1279875346">
    <w:abstractNumId w:val="6"/>
  </w:num>
  <w:num w:numId="9" w16cid:durableId="2075733587">
    <w:abstractNumId w:val="5"/>
    <w:lvlOverride w:ilvl="0">
      <w:lvl w:ilvl="0">
        <w:start w:val="1"/>
        <w:numFmt w:val="none"/>
        <w:pStyle w:val="ocNum1st1"/>
        <w:suff w:val="nothing"/>
        <w:lvlText w:val=""/>
        <w:lvlJc w:val="left"/>
        <w:pPr>
          <w:ind w:left="0" w:firstLine="0"/>
        </w:pPr>
        <w:rPr>
          <w:rFonts w:ascii="Times New Roman" w:hAnsi="Times New Roman" w:cs="Times New Roman" w:hint="default"/>
          <w:b w:val="0"/>
          <w:i w:val="0"/>
          <w:caps w:val="0"/>
          <w:strike w:val="0"/>
          <w:dstrike w:val="0"/>
          <w:outline w:val="0"/>
          <w:shadow w:val="0"/>
          <w:emboss w:val="0"/>
          <w:imprint w:val="0"/>
          <w:vanish w:val="0"/>
          <w:color w:val="auto"/>
          <w:sz w:val="18"/>
          <w:u w:val="none"/>
          <w:effect w:val="none"/>
          <w:vertAlign w:val="baseline"/>
        </w:rPr>
      </w:lvl>
    </w:lvlOverride>
    <w:lvlOverride w:ilvl="1">
      <w:lvl w:ilvl="1">
        <w:start w:val="1"/>
        <w:numFmt w:val="lowerLetter"/>
        <w:pStyle w:val="ocNum1st2"/>
        <w:lvlText w:val="(%2)"/>
        <w:lvlJc w:val="left"/>
        <w:pPr>
          <w:ind w:left="680" w:hanging="680"/>
        </w:pPr>
        <w:rPr>
          <w:rFonts w:ascii="Times New Roman" w:hAnsi="Times New Roman" w:cs="Times New Roman" w:hint="default"/>
          <w:b w:val="0"/>
          <w:i w:val="0"/>
          <w:caps w:val="0"/>
          <w:strike w:val="0"/>
          <w:dstrike w:val="0"/>
          <w:outline w:val="0"/>
          <w:shadow w:val="0"/>
          <w:emboss w:val="0"/>
          <w:imprint w:val="0"/>
          <w:vanish w:val="0"/>
          <w:color w:val="auto"/>
          <w:sz w:val="18"/>
          <w:u w:val="none"/>
          <w:effect w:val="none"/>
          <w:vertAlign w:val="baseline"/>
        </w:rPr>
      </w:lvl>
    </w:lvlOverride>
    <w:lvlOverride w:ilvl="2">
      <w:lvl w:ilvl="2">
        <w:start w:val="1"/>
        <w:numFmt w:val="lowerRoman"/>
        <w:pStyle w:val="ocNum1st3"/>
        <w:lvlText w:val="(%3)"/>
        <w:lvlJc w:val="left"/>
        <w:pPr>
          <w:ind w:left="1361" w:hanging="681"/>
        </w:pPr>
        <w:rPr>
          <w:rFonts w:ascii="Times New Roman" w:hAnsi="Times New Roman" w:cs="Times New Roman" w:hint="default"/>
          <w:b w:val="0"/>
          <w:i w:val="0"/>
          <w:caps w:val="0"/>
          <w:strike w:val="0"/>
          <w:dstrike w:val="0"/>
          <w:outline w:val="0"/>
          <w:shadow w:val="0"/>
          <w:emboss w:val="0"/>
          <w:imprint w:val="0"/>
          <w:vanish w:val="0"/>
          <w:color w:val="auto"/>
          <w:sz w:val="18"/>
          <w:u w:val="none"/>
          <w:effect w:val="none"/>
          <w:vertAlign w:val="baseline"/>
        </w:rPr>
      </w:lvl>
    </w:lvlOverride>
    <w:lvlOverride w:ilvl="3">
      <w:lvl w:ilvl="3">
        <w:start w:val="1"/>
        <w:numFmt w:val="upperLetter"/>
        <w:pStyle w:val="ocNum1st4"/>
        <w:lvlText w:val="(%4)"/>
        <w:lvlJc w:val="left"/>
        <w:pPr>
          <w:ind w:left="2325" w:hanging="680"/>
        </w:pPr>
        <w:rPr>
          <w:rFonts w:ascii="Times New Roman" w:hAnsi="Times New Roman" w:cs="Times New Roman" w:hint="default"/>
          <w:b w:val="0"/>
          <w:i w:val="0"/>
          <w:caps w:val="0"/>
          <w:strike w:val="0"/>
          <w:dstrike w:val="0"/>
          <w:outline w:val="0"/>
          <w:shadow w:val="0"/>
          <w:emboss w:val="0"/>
          <w:imprint w:val="0"/>
          <w:vanish w:val="0"/>
          <w:color w:val="auto"/>
          <w:sz w:val="18"/>
          <w:u w:val="none"/>
          <w:effect w:val="none"/>
          <w:vertAlign w:val="baseline"/>
        </w:rPr>
      </w:lvl>
    </w:lvlOverride>
    <w:lvlOverride w:ilvl="4">
      <w:lvl w:ilvl="4">
        <w:start w:val="1"/>
        <w:numFmt w:val="decimal"/>
        <w:pStyle w:val="ocNum1st5"/>
        <w:lvlText w:val="(%5)"/>
        <w:lvlJc w:val="left"/>
        <w:pPr>
          <w:ind w:left="3005" w:hanging="680"/>
        </w:pPr>
        <w:rPr>
          <w:rFonts w:ascii="Times New Roman" w:hAnsi="Times New Roman" w:cs="Times New Roman" w:hint="default"/>
          <w:b w:val="0"/>
          <w:i w:val="0"/>
          <w:caps w:val="0"/>
          <w:strike w:val="0"/>
          <w:dstrike w:val="0"/>
          <w:outline w:val="0"/>
          <w:shadow w:val="0"/>
          <w:emboss w:val="0"/>
          <w:imprint w:val="0"/>
          <w:vanish w:val="0"/>
          <w:color w:val="auto"/>
          <w:sz w:val="18"/>
          <w:u w:val="none"/>
          <w:effect w:val="none"/>
          <w:vertAlign w:val="baseline"/>
        </w:rPr>
      </w:lvl>
    </w:lvlOverride>
    <w:lvlOverride w:ilvl="5">
      <w:lvl w:ilvl="5">
        <w:start w:val="1"/>
        <w:numFmt w:val="none"/>
        <w:pStyle w:val="ocNum1st6"/>
        <w:suff w:val="nothing"/>
        <w:lvlText w:val=""/>
        <w:lvlJc w:val="left"/>
        <w:pPr>
          <w:ind w:left="284" w:firstLine="0"/>
        </w:pPr>
        <w:rPr>
          <w:rFonts w:ascii="Times New Roman" w:hAnsi="Times New Roman" w:cs="Times New Roman" w:hint="default"/>
          <w:b w:val="0"/>
          <w:i w:val="0"/>
          <w:caps w:val="0"/>
          <w:strike w:val="0"/>
          <w:dstrike w:val="0"/>
          <w:outline w:val="0"/>
          <w:shadow w:val="0"/>
          <w:emboss w:val="0"/>
          <w:imprint w:val="0"/>
          <w:vanish w:val="0"/>
          <w:color w:val="auto"/>
          <w:sz w:val="20"/>
          <w:u w:val="none"/>
          <w:effect w:val="none"/>
          <w:vertAlign w:val="baseline"/>
        </w:rPr>
      </w:lvl>
    </w:lvlOverride>
    <w:lvlOverride w:ilvl="6">
      <w:lvl w:ilvl="6">
        <w:start w:val="1"/>
        <w:numFmt w:val="none"/>
        <w:pStyle w:val="ocNum1st7"/>
        <w:suff w:val="nothing"/>
        <w:lvlText w:val=""/>
        <w:lvlJc w:val="left"/>
        <w:pPr>
          <w:ind w:left="284" w:firstLine="0"/>
        </w:pPr>
        <w:rPr>
          <w:rFonts w:ascii="Times New Roman" w:hAnsi="Times New Roman" w:cs="Times New Roman" w:hint="default"/>
          <w:b w:val="0"/>
          <w:i w:val="0"/>
          <w:caps w:val="0"/>
          <w:strike w:val="0"/>
          <w:dstrike w:val="0"/>
          <w:outline w:val="0"/>
          <w:shadow w:val="0"/>
          <w:emboss w:val="0"/>
          <w:imprint w:val="0"/>
          <w:vanish w:val="0"/>
          <w:color w:val="auto"/>
          <w:sz w:val="20"/>
          <w:u w:val="none"/>
          <w:effect w:val="none"/>
          <w:vertAlign w:val="baseline"/>
        </w:rPr>
      </w:lvl>
    </w:lvlOverride>
    <w:lvlOverride w:ilvl="7">
      <w:lvl w:ilvl="7">
        <w:start w:val="1"/>
        <w:numFmt w:val="none"/>
        <w:pStyle w:val="ocNum1st8"/>
        <w:suff w:val="nothing"/>
        <w:lvlText w:val=""/>
        <w:lvlJc w:val="left"/>
        <w:pPr>
          <w:ind w:left="284" w:firstLine="0"/>
        </w:pPr>
        <w:rPr>
          <w:rFonts w:ascii="Times New Roman" w:hAnsi="Times New Roman" w:cs="Times New Roman" w:hint="default"/>
          <w:b w:val="0"/>
          <w:i w:val="0"/>
          <w:caps w:val="0"/>
          <w:strike w:val="0"/>
          <w:dstrike w:val="0"/>
          <w:outline w:val="0"/>
          <w:shadow w:val="0"/>
          <w:emboss w:val="0"/>
          <w:imprint w:val="0"/>
          <w:vanish w:val="0"/>
          <w:color w:val="auto"/>
          <w:sz w:val="20"/>
          <w:u w:val="none"/>
          <w:effect w:val="none"/>
          <w:vertAlign w:val="baseline"/>
        </w:rPr>
      </w:lvl>
    </w:lvlOverride>
    <w:lvlOverride w:ilvl="8">
      <w:lvl w:ilvl="8">
        <w:start w:val="1"/>
        <w:numFmt w:val="none"/>
        <w:pStyle w:val="ocNum1st9"/>
        <w:suff w:val="nothing"/>
        <w:lvlText w:val=""/>
        <w:lvlJc w:val="left"/>
        <w:pPr>
          <w:ind w:left="284" w:firstLine="0"/>
        </w:pPr>
        <w:rPr>
          <w:rFonts w:ascii="Times New Roman" w:hAnsi="Times New Roman" w:cs="Times New Roman" w:hint="default"/>
          <w:b w:val="0"/>
          <w:i w:val="0"/>
          <w:caps w:val="0"/>
          <w:strike w:val="0"/>
          <w:dstrike w:val="0"/>
          <w:outline w:val="0"/>
          <w:shadow w:val="0"/>
          <w:emboss w:val="0"/>
          <w:imprint w:val="0"/>
          <w:vanish w:val="0"/>
          <w:color w:val="auto"/>
          <w:sz w:val="20"/>
          <w:u w:val="none"/>
          <w:effect w:val="none"/>
          <w:vertAlign w:val="baseline"/>
        </w:rPr>
      </w:lvl>
    </w:lvlOverride>
  </w:num>
  <w:num w:numId="10" w16cid:durableId="1131747797">
    <w:abstractNumId w:val="20"/>
    <w:lvlOverride w:ilvl="0">
      <w:startOverride w:val="3"/>
    </w:lvlOverride>
    <w:lvlOverride w:ilvl="1">
      <w:startOverride w:val="1"/>
    </w:lvlOverride>
    <w:lvlOverride w:ilvl="2">
      <w:startOverride w:val="1"/>
    </w:lvlOverride>
    <w:lvlOverride w:ilvl="3">
      <w:startOverride w:val="1"/>
    </w:lvlOverride>
    <w:lvlOverride w:ilvl="4">
      <w:startOverride w:val="2"/>
    </w:lvlOverride>
    <w:lvlOverride w:ilvl="5">
      <w:startOverride w:val="1"/>
    </w:lvlOverride>
    <w:lvlOverride w:ilvl="6">
      <w:startOverride w:val="1"/>
    </w:lvlOverride>
    <w:lvlOverride w:ilvl="7">
      <w:startOverride w:val="1"/>
    </w:lvlOverride>
    <w:lvlOverride w:ilvl="8">
      <w:startOverride w:val="1"/>
    </w:lvlOverride>
  </w:num>
  <w:num w:numId="11" w16cid:durableId="1032192317">
    <w:abstractNumId w:val="28"/>
  </w:num>
  <w:num w:numId="12" w16cid:durableId="18508296">
    <w:abstractNumId w:val="18"/>
  </w:num>
  <w:num w:numId="13" w16cid:durableId="921371135">
    <w:abstractNumId w:val="25"/>
  </w:num>
  <w:num w:numId="14" w16cid:durableId="1956716562">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915164467">
    <w:abstractNumId w:val="20"/>
    <w:lvlOverride w:ilvl="0">
      <w:startOverride w:val="2"/>
    </w:lvlOverride>
    <w:lvlOverride w:ilvl="1">
      <w:startOverride w:val="1"/>
    </w:lvlOverride>
    <w:lvlOverride w:ilvl="2">
      <w:startOverride w:val="1"/>
    </w:lvlOverride>
    <w:lvlOverride w:ilvl="3">
      <w:startOverride w:val="1"/>
    </w:lvlOverride>
    <w:lvlOverride w:ilvl="4">
      <w:startOverride w:val="2"/>
    </w:lvlOverride>
    <w:lvlOverride w:ilvl="5">
      <w:startOverride w:val="1"/>
    </w:lvlOverride>
    <w:lvlOverride w:ilvl="6">
      <w:startOverride w:val="1"/>
    </w:lvlOverride>
    <w:lvlOverride w:ilvl="7">
      <w:startOverride w:val="1"/>
    </w:lvlOverride>
    <w:lvlOverride w:ilvl="8">
      <w:startOverride w:val="1"/>
    </w:lvlOverride>
  </w:num>
  <w:num w:numId="16" w16cid:durableId="973024775">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951161022">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555702481">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474563616">
    <w:abstractNumId w:val="17"/>
  </w:num>
  <w:num w:numId="20" w16cid:durableId="1428188252">
    <w:abstractNumId w:val="31"/>
  </w:num>
  <w:num w:numId="21" w16cid:durableId="1689675424">
    <w:abstractNumId w:val="11"/>
  </w:num>
  <w:num w:numId="22" w16cid:durableId="1532957295">
    <w:abstractNumId w:val="14"/>
  </w:num>
  <w:num w:numId="23" w16cid:durableId="2008746447">
    <w:abstractNumId w:val="29"/>
  </w:num>
  <w:num w:numId="24" w16cid:durableId="620571337">
    <w:abstractNumId w:val="1"/>
  </w:num>
  <w:num w:numId="25" w16cid:durableId="1147355811">
    <w:abstractNumId w:val="15"/>
  </w:num>
  <w:num w:numId="26" w16cid:durableId="1729761953">
    <w:abstractNumId w:val="10"/>
  </w:num>
  <w:num w:numId="27" w16cid:durableId="1413624229">
    <w:abstractNumId w:val="7"/>
  </w:num>
  <w:num w:numId="28" w16cid:durableId="1065950034">
    <w:abstractNumId w:val="3"/>
  </w:num>
  <w:num w:numId="29" w16cid:durableId="1667828923">
    <w:abstractNumId w:val="30"/>
  </w:num>
  <w:num w:numId="30" w16cid:durableId="637106583">
    <w:abstractNumId w:val="12"/>
  </w:num>
  <w:num w:numId="31" w16cid:durableId="1337076847">
    <w:abstractNumId w:val="9"/>
  </w:num>
  <w:num w:numId="32" w16cid:durableId="1634677961">
    <w:abstractNumId w:val="27"/>
  </w:num>
  <w:num w:numId="33" w16cid:durableId="1051150677">
    <w:abstractNumId w:val="2"/>
  </w:num>
  <w:num w:numId="34" w16cid:durableId="90321494">
    <w:abstractNumId w:val="20"/>
    <w:lvlOverride w:ilvl="0">
      <w:startOverride w:val="3"/>
    </w:lvlOverride>
    <w:lvlOverride w:ilvl="1">
      <w:startOverride w:val="5"/>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1212378855">
    <w:abstractNumId w:val="20"/>
    <w:lvlOverride w:ilvl="0">
      <w:startOverride w:val="3"/>
    </w:lvlOverride>
    <w:lvlOverride w:ilvl="1">
      <w:startOverride w:val="5"/>
    </w:lvlOverride>
    <w:lvlOverride w:ilvl="2">
      <w:startOverride w:val="1"/>
    </w:lvlOverride>
    <w:lvlOverride w:ilvl="3">
      <w:startOverride w:val="2"/>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694354615">
    <w:abstractNumId w:val="20"/>
    <w:lvlOverride w:ilvl="0">
      <w:startOverride w:val="3"/>
    </w:lvlOverride>
    <w:lvlOverride w:ilvl="1">
      <w:startOverride w:val="5"/>
    </w:lvlOverride>
    <w:lvlOverride w:ilvl="2">
      <w:startOverride w:val="1"/>
    </w:lvlOverride>
    <w:lvlOverride w:ilvl="3">
      <w:startOverride w:val="6"/>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403942636">
    <w:abstractNumId w:val="20"/>
    <w:lvlOverride w:ilvl="0">
      <w:startOverride w:val="3"/>
    </w:lvlOverride>
    <w:lvlOverride w:ilvl="1">
      <w:startOverride w:val="5"/>
    </w:lvlOverride>
    <w:lvlOverride w:ilvl="2">
      <w:startOverride w:val="1"/>
    </w:lvlOverride>
    <w:lvlOverride w:ilvl="3">
      <w:startOverride w:val="2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986856233">
    <w:abstractNumId w:val="20"/>
    <w:lvlOverride w:ilvl="0">
      <w:startOverride w:val="3"/>
    </w:lvlOverride>
    <w:lvlOverride w:ilvl="1">
      <w:startOverride w:val="5"/>
    </w:lvlOverride>
    <w:lvlOverride w:ilvl="2">
      <w:startOverride w:val="1"/>
    </w:lvlOverride>
    <w:lvlOverride w:ilvl="3">
      <w:startOverride w:val="34"/>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610701318">
    <w:abstractNumId w:val="20"/>
    <w:lvlOverride w:ilvl="0">
      <w:startOverride w:val="3"/>
    </w:lvlOverride>
    <w:lvlOverride w:ilvl="1">
      <w:startOverride w:val="5"/>
    </w:lvlOverride>
    <w:lvlOverride w:ilvl="2">
      <w:startOverride w:val="1"/>
    </w:lvlOverride>
    <w:lvlOverride w:ilvl="3">
      <w:startOverride w:val="44"/>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553735246">
    <w:abstractNumId w:val="20"/>
    <w:lvlOverride w:ilvl="0">
      <w:startOverride w:val="3"/>
    </w:lvlOverride>
    <w:lvlOverride w:ilvl="1">
      <w:startOverride w:val="5"/>
    </w:lvlOverride>
    <w:lvlOverride w:ilvl="2">
      <w:startOverride w:val="1"/>
    </w:lvlOverride>
    <w:lvlOverride w:ilvl="3">
      <w:startOverride w:val="62"/>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298950075">
    <w:abstractNumId w:val="20"/>
    <w:lvlOverride w:ilvl="0">
      <w:startOverride w:val="2"/>
    </w:lvlOverride>
    <w:lvlOverride w:ilvl="1">
      <w:startOverride w:val="5"/>
    </w:lvlOverride>
    <w:lvlOverride w:ilvl="2">
      <w:startOverride w:val="1"/>
    </w:lvlOverride>
    <w:lvlOverride w:ilvl="3">
      <w:startOverride w:val="29"/>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538133000">
    <w:abstractNumId w:val="20"/>
    <w:lvlOverride w:ilvl="0">
      <w:startOverride w:val="2"/>
    </w:lvlOverride>
    <w:lvlOverride w:ilvl="1">
      <w:startOverride w:val="5"/>
    </w:lvlOverride>
    <w:lvlOverride w:ilvl="2">
      <w:startOverride w:val="1"/>
    </w:lvlOverride>
    <w:lvlOverride w:ilvl="3">
      <w:startOverride w:val="32"/>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287273975">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687215364">
    <w:abstractNumId w:val="23"/>
  </w:num>
  <w:num w:numId="45" w16cid:durableId="488835315">
    <w:abstractNumId w:val="20"/>
    <w:lvlOverride w:ilvl="0">
      <w:startOverride w:val="2"/>
    </w:lvlOverride>
    <w:lvlOverride w:ilvl="1">
      <w:startOverride w:val="1"/>
    </w:lvlOverride>
    <w:lvlOverride w:ilvl="2">
      <w:startOverride w:val="1"/>
    </w:lvlOverride>
    <w:lvlOverride w:ilvl="3">
      <w:startOverride w:val="1"/>
    </w:lvlOverride>
    <w:lvlOverride w:ilvl="4">
      <w:startOverride w:val="2"/>
    </w:lvlOverride>
    <w:lvlOverride w:ilvl="5">
      <w:startOverride w:val="1"/>
    </w:lvlOverride>
    <w:lvlOverride w:ilvl="6">
      <w:startOverride w:val="1"/>
    </w:lvlOverride>
    <w:lvlOverride w:ilvl="7">
      <w:startOverride w:val="1"/>
    </w:lvlOverride>
    <w:lvlOverride w:ilvl="8">
      <w:startOverride w:val="1"/>
    </w:lvlOverride>
  </w:num>
  <w:num w:numId="46" w16cid:durableId="1784617289">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16cid:durableId="1634094424">
    <w:abstractNumId w:val="32"/>
  </w:num>
  <w:num w:numId="48" w16cid:durableId="1933857348">
    <w:abstractNumId w:val="16"/>
    <w:lvlOverride w:ilvl="0">
      <w:lvl w:ilvl="0">
        <w:start w:val="1"/>
        <w:numFmt w:val="decimal"/>
        <w:pStyle w:val="ListAlpha1"/>
        <w:lvlText w:val="(%1)"/>
        <w:lvlJc w:val="left"/>
        <w:pPr>
          <w:tabs>
            <w:tab w:val="num" w:pos="624"/>
          </w:tabs>
          <w:ind w:left="624" w:hanging="624"/>
        </w:pPr>
        <w:rPr>
          <w:rFonts w:ascii="CG Times" w:hAnsi="CG Times"/>
          <w:b w:val="0"/>
          <w:i w:val="0"/>
          <w:sz w:val="20"/>
        </w:rPr>
      </w:lvl>
    </w:lvlOverride>
    <w:lvlOverride w:ilvl="1">
      <w:lvl w:ilvl="1">
        <w:start w:val="1"/>
        <w:numFmt w:val="decimal"/>
        <w:pStyle w:val="ListAlpha2"/>
        <w:lvlText w:val="(%2)"/>
        <w:lvlJc w:val="left"/>
        <w:pPr>
          <w:tabs>
            <w:tab w:val="num" w:pos="1417"/>
          </w:tabs>
          <w:ind w:left="1417" w:hanging="793"/>
        </w:pPr>
        <w:rPr>
          <w:b w:val="0"/>
          <w:i w:val="0"/>
          <w:sz w:val="20"/>
        </w:rPr>
      </w:lvl>
    </w:lvlOverride>
    <w:lvlOverride w:ilvl="2">
      <w:lvl w:ilvl="2">
        <w:start w:val="1"/>
        <w:numFmt w:val="decimal"/>
        <w:pStyle w:val="ListAlpha3"/>
        <w:lvlText w:val="(%3)"/>
        <w:lvlJc w:val="left"/>
        <w:pPr>
          <w:tabs>
            <w:tab w:val="num" w:pos="1928"/>
          </w:tabs>
          <w:ind w:left="1928" w:hanging="511"/>
        </w:pPr>
        <w:rPr>
          <w:b w:val="0"/>
          <w:i w:val="0"/>
          <w:sz w:val="20"/>
        </w:rPr>
      </w:lvl>
    </w:lvlOverride>
    <w:lvlOverride w:ilvl="3">
      <w:lvl w:ilvl="3">
        <w:start w:val="1"/>
        <w:numFmt w:val="decimal"/>
        <w:lvlText w:val="(%4)"/>
        <w:lvlJc w:val="left"/>
        <w:pPr>
          <w:tabs>
            <w:tab w:val="num" w:pos="1928"/>
          </w:tabs>
          <w:ind w:left="1928" w:hanging="511"/>
        </w:pPr>
        <w:rPr>
          <w:b w:val="0"/>
          <w:i w:val="0"/>
          <w:sz w:val="20"/>
        </w:rPr>
      </w:lvl>
    </w:lvlOverride>
    <w:lvlOverride w:ilvl="4">
      <w:lvl w:ilvl="4">
        <w:start w:val="1"/>
        <w:numFmt w:val="decimal"/>
        <w:lvlText w:val="(%5)"/>
        <w:lvlJc w:val="left"/>
        <w:pPr>
          <w:tabs>
            <w:tab w:val="num" w:pos="2438"/>
          </w:tabs>
          <w:ind w:left="2438" w:hanging="510"/>
        </w:pPr>
        <w:rPr>
          <w:b w:val="0"/>
          <w:i w:val="0"/>
          <w:sz w:val="18"/>
        </w:rPr>
      </w:lvl>
    </w:lvlOverride>
    <w:lvlOverride w:ilvl="5">
      <w:lvl w:ilvl="5">
        <w:start w:val="1"/>
        <w:numFmt w:val="decimal"/>
        <w:lvlText w:val="(%6)"/>
        <w:lvlJc w:val="left"/>
        <w:pPr>
          <w:tabs>
            <w:tab w:val="num" w:pos="2948"/>
          </w:tabs>
          <w:ind w:left="2948" w:hanging="510"/>
        </w:pPr>
        <w:rPr>
          <w:b w:val="0"/>
          <w:i w:val="0"/>
          <w:sz w:val="20"/>
        </w:rPr>
      </w:lvl>
    </w:lvlOverride>
    <w:lvlOverride w:ilvl="6">
      <w:lvl w:ilvl="6">
        <w:start w:val="1"/>
        <w:numFmt w:val="decimal"/>
        <w:suff w:val="nothing"/>
        <w:lvlText w:val=""/>
        <w:lvlJc w:val="left"/>
        <w:pPr>
          <w:ind w:left="0" w:firstLine="0"/>
        </w:pPr>
      </w:lvl>
    </w:lvlOverride>
    <w:lvlOverride w:ilvl="7">
      <w:lvl w:ilvl="7">
        <w:start w:val="1"/>
        <w:numFmt w:val="decimal"/>
        <w:suff w:val="nothing"/>
        <w:lvlText w:val=""/>
        <w:lvlJc w:val="left"/>
        <w:pPr>
          <w:ind w:left="0" w:firstLine="0"/>
        </w:pPr>
      </w:lvl>
    </w:lvlOverride>
    <w:lvlOverride w:ilvl="8">
      <w:lvl w:ilvl="8">
        <w:start w:val="1"/>
        <w:numFmt w:val="decimal"/>
        <w:lvlRestart w:val="0"/>
        <w:lvlText w:val="SCHEDULE %9"/>
        <w:lvlJc w:val="left"/>
        <w:pPr>
          <w:tabs>
            <w:tab w:val="num" w:pos="0"/>
          </w:tabs>
          <w:ind w:left="0" w:firstLine="0"/>
        </w:pPr>
        <w:rPr>
          <w:b/>
          <w:i w:val="0"/>
          <w:caps/>
          <w:smallCaps w:val="0"/>
          <w:sz w:val="22"/>
        </w:rPr>
      </w:lvl>
    </w:lvlOverride>
  </w:num>
  <w:num w:numId="49" w16cid:durableId="318466123">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2117669394">
    <w:abstractNumId w:val="8"/>
  </w:num>
  <w:num w:numId="51" w16cid:durableId="2009596767">
    <w:abstractNumId w:val="20"/>
    <w:lvlOverride w:ilvl="0">
      <w:startOverride w:val="2"/>
    </w:lvlOverride>
    <w:lvlOverride w:ilvl="1">
      <w:startOverride w:val="5"/>
    </w:lvlOverride>
    <w:lvlOverride w:ilvl="2">
      <w:startOverride w:val="1"/>
    </w:lvlOverride>
    <w:lvlOverride w:ilvl="3">
      <w:startOverride w:val="33"/>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63257945">
    <w:abstractNumId w:val="13"/>
    <w:lvlOverride w:ilvl="0">
      <w:startOverride w:val="7"/>
    </w:lvlOverride>
    <w:lvlOverride w:ilvl="1">
      <w:startOverride w:val="1"/>
    </w:lvlOverride>
    <w:lvlOverride w:ilvl="2">
      <w:startOverride w:val="9"/>
    </w:lvlOverride>
    <w:lvlOverride w:ilvl="3">
      <w:startOverride w:val="27"/>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5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attachedTemplate r:id="rId1"/>
  <w:defaultTabStop w:val="680"/>
  <w:hyphenationZone w:val="425"/>
  <w:characterSpacingControl w:val="doNotCompress"/>
  <w:hdrShapeDefaults>
    <o:shapedefaults v:ext="edit" spidmax="2050"/>
  </w:hdrShapeDefaults>
  <w:footnotePr>
    <w:footnote w:id="-1"/>
    <w:footnote w:id="0"/>
    <w:footnote w:id="1"/>
  </w:footnotePr>
  <w:endnotePr>
    <w:numFmt w:val="decimal"/>
    <w:endnote w:id="-1"/>
    <w:endnote w:id="0"/>
    <w:endnote w:id="1"/>
  </w:endnotePr>
  <w:compat>
    <w:applyBreakingRules/>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3_TOC_c_1" w:val="&lt;TOC Type=&quot;0&quot;&gt;&lt;Name&gt;Doc Table of Contents 1&lt;/Name&gt;&lt;UseHyperlink&gt;False&lt;/UseHyperlink&gt;&lt;PageAlignment&gt;True&lt;/PageAlignment&gt;&lt;KeepDirectFormatting&gt;True&lt;/KeepDirectFormatting&gt;&lt;KeepTabChars&gt;False&lt;/KeepTabChars&gt;&lt;KeepNewlineChars&gt;False&lt;/KeepNewlineChars&gt;&lt;IncludeLabelAndNumber&gt;True&lt;/IncludeLabelAndNumber&gt;&lt;IncludePageNumber&gt;True&lt;/IncludePageNumber&gt;&lt;Levels&gt;&lt;Level ID=&quot;1&quot; IncludePageNumber=&quot;TRUE&quot;&gt;&lt;Styles&gt;&lt;Style&gt;Title 1&lt;/Style&gt;&lt;Style&gt;Title 2&lt;/Style&gt;&lt;/Styles&gt;&lt;Format Value=&quot;&quot; /&gt;&lt;Type Value=&quot;Whole Paragraph&quot; /&gt;&lt;TabLeader&gt;Dots&lt;/TabLeader&gt;&lt;/Level&gt;&lt;Level ID=&quot;2&quot; IncludePageNumber=&quot;TRUE&quot;&gt;&lt;Styles&gt;&lt;Style&gt;Title 4&lt;/Style&gt;&lt;/Styles&gt;&lt;Format Value=&quot;&quot; /&gt;&lt;Type Value=&quot;Whole Paragraph&quot; /&gt;&lt;TabLeader&gt;Dots&lt;/TabLeader&gt;&lt;/Level&gt;&lt;/Levels&gt;&lt;SectionProperties xmlns:xsi=&quot;http://www.w3.org/2001/XMLSchema-instance&quot; xmlns:xsd=&quot;http://www.w3.org/2001/XMLSchema&quot;&gt;&lt;MarginTop&gt;2.5399999618530273&lt;/MarginTop&gt;&lt;MarginLeft&gt;2.5399999618530273&lt;/MarginLeft&gt;&lt;MarginRight&gt;2.5399999618530273&lt;/MarginRight&gt;&lt;MarginBottom&gt;2.5399999618530273&lt;/MarginBottom&gt;&lt;IncludeSection&gt;false&lt;/IncludeSection&gt;&lt;DifferentFirstPage&gt;true&lt;/DifferentFirstPage&gt;&lt;PageTitleText&gt;Table of Contents&lt;/PageTitleText&gt;&lt;InheritSectionProperties&gt;false&lt;/InheritSectionProperties&gt;&lt;NumberTitleText&gt;Page&lt;/NumberTitleText&gt;&lt;SecondaryTitleText&gt;Table of Contents (continued)&lt;/SecondaryTitleText&gt;&lt;SecondaryNumberTitleText&gt;Page&lt;/SecondaryNumberTitleText&gt;&lt;ContinuePageNumberFromPrevious&gt;false&lt;/ContinuePageNumberFromPrevious&gt;&lt;TitleStyle&gt;Normal&lt;/TitleStyle&gt;&lt;PageNumberPrefix /&gt;&lt;PageNumberStyle&gt;roman&lt;/PageNumberStyle&gt;&lt;PageNumberSuffix /&gt;&lt;PageNumberAlignment&gt;wdAlignPageNumberCenter&lt;/PageNumberAlignment&gt;&lt;ColumnCount&gt;1&lt;/ColumnCount&gt;&lt;TabLeader&gt;wdTabLeaderDots&lt;/TabLeader&gt;&lt;TabLeaderSelected&gt;false&lt;/TabLeaderSelected&gt;&lt;TabLeaderOverridenByLevels&gt;false&lt;/TabLeaderOverridenByLevels&gt;&lt;TurnOffSameAsPreviousForNextSection&gt;false&lt;/TurnOffSameAsPreviousForNextSection&gt;&lt;/SectionProperties&gt;&lt;/TOC&gt;"/>
  </w:docVars>
  <w:rsids>
    <w:rsidRoot w:val="004B7950"/>
    <w:rsid w:val="0000132B"/>
    <w:rsid w:val="00001944"/>
    <w:rsid w:val="00001B2C"/>
    <w:rsid w:val="00001DD2"/>
    <w:rsid w:val="0000258F"/>
    <w:rsid w:val="00005410"/>
    <w:rsid w:val="00006D01"/>
    <w:rsid w:val="00010274"/>
    <w:rsid w:val="00010D5A"/>
    <w:rsid w:val="00010DC8"/>
    <w:rsid w:val="000116D3"/>
    <w:rsid w:val="00011D2B"/>
    <w:rsid w:val="000130B1"/>
    <w:rsid w:val="0001315D"/>
    <w:rsid w:val="00014AE9"/>
    <w:rsid w:val="00015065"/>
    <w:rsid w:val="00015350"/>
    <w:rsid w:val="000155C5"/>
    <w:rsid w:val="000158CB"/>
    <w:rsid w:val="000164E3"/>
    <w:rsid w:val="00016F72"/>
    <w:rsid w:val="000220CB"/>
    <w:rsid w:val="00022456"/>
    <w:rsid w:val="00023873"/>
    <w:rsid w:val="000239E8"/>
    <w:rsid w:val="00023E77"/>
    <w:rsid w:val="00026397"/>
    <w:rsid w:val="000268E1"/>
    <w:rsid w:val="00027A9A"/>
    <w:rsid w:val="0003149B"/>
    <w:rsid w:val="0003168E"/>
    <w:rsid w:val="0003179B"/>
    <w:rsid w:val="0003515A"/>
    <w:rsid w:val="00035452"/>
    <w:rsid w:val="00035D61"/>
    <w:rsid w:val="000361EA"/>
    <w:rsid w:val="0003660F"/>
    <w:rsid w:val="00036E91"/>
    <w:rsid w:val="00036EA8"/>
    <w:rsid w:val="000372EA"/>
    <w:rsid w:val="00037B07"/>
    <w:rsid w:val="00037CF4"/>
    <w:rsid w:val="00037DDA"/>
    <w:rsid w:val="00037E77"/>
    <w:rsid w:val="00040461"/>
    <w:rsid w:val="00040524"/>
    <w:rsid w:val="000409EF"/>
    <w:rsid w:val="00043297"/>
    <w:rsid w:val="0004362C"/>
    <w:rsid w:val="00043D59"/>
    <w:rsid w:val="00044F99"/>
    <w:rsid w:val="00045571"/>
    <w:rsid w:val="00045B65"/>
    <w:rsid w:val="00046FE4"/>
    <w:rsid w:val="000506BE"/>
    <w:rsid w:val="00050747"/>
    <w:rsid w:val="000515ED"/>
    <w:rsid w:val="000534E4"/>
    <w:rsid w:val="00053CBF"/>
    <w:rsid w:val="00053F6C"/>
    <w:rsid w:val="00054EAE"/>
    <w:rsid w:val="000550CC"/>
    <w:rsid w:val="00055810"/>
    <w:rsid w:val="00055BC1"/>
    <w:rsid w:val="00057045"/>
    <w:rsid w:val="00057BE7"/>
    <w:rsid w:val="00060638"/>
    <w:rsid w:val="00060646"/>
    <w:rsid w:val="000612D2"/>
    <w:rsid w:val="00062392"/>
    <w:rsid w:val="00063104"/>
    <w:rsid w:val="00063B6B"/>
    <w:rsid w:val="000642AE"/>
    <w:rsid w:val="000663A3"/>
    <w:rsid w:val="0006678A"/>
    <w:rsid w:val="00066B6F"/>
    <w:rsid w:val="00066DE0"/>
    <w:rsid w:val="00067411"/>
    <w:rsid w:val="0006759F"/>
    <w:rsid w:val="0007164E"/>
    <w:rsid w:val="00072419"/>
    <w:rsid w:val="00074216"/>
    <w:rsid w:val="00074A1F"/>
    <w:rsid w:val="00074CF7"/>
    <w:rsid w:val="0007557D"/>
    <w:rsid w:val="00080D10"/>
    <w:rsid w:val="00080E4D"/>
    <w:rsid w:val="00081144"/>
    <w:rsid w:val="000828BC"/>
    <w:rsid w:val="00082A8A"/>
    <w:rsid w:val="00082E93"/>
    <w:rsid w:val="0008364D"/>
    <w:rsid w:val="00083A24"/>
    <w:rsid w:val="00083FB0"/>
    <w:rsid w:val="000841F4"/>
    <w:rsid w:val="00084534"/>
    <w:rsid w:val="0008456B"/>
    <w:rsid w:val="00084750"/>
    <w:rsid w:val="00084951"/>
    <w:rsid w:val="0008502D"/>
    <w:rsid w:val="00085A0C"/>
    <w:rsid w:val="00085BEF"/>
    <w:rsid w:val="00086F2F"/>
    <w:rsid w:val="000874FF"/>
    <w:rsid w:val="00087BFD"/>
    <w:rsid w:val="0009134D"/>
    <w:rsid w:val="00092553"/>
    <w:rsid w:val="00093126"/>
    <w:rsid w:val="0009322F"/>
    <w:rsid w:val="0009330B"/>
    <w:rsid w:val="00093717"/>
    <w:rsid w:val="000942BD"/>
    <w:rsid w:val="00094524"/>
    <w:rsid w:val="00095A48"/>
    <w:rsid w:val="000A054A"/>
    <w:rsid w:val="000A0A92"/>
    <w:rsid w:val="000A1AC9"/>
    <w:rsid w:val="000A2224"/>
    <w:rsid w:val="000A2368"/>
    <w:rsid w:val="000A2C0B"/>
    <w:rsid w:val="000A3BA4"/>
    <w:rsid w:val="000A3EB1"/>
    <w:rsid w:val="000A4E55"/>
    <w:rsid w:val="000A4F7E"/>
    <w:rsid w:val="000A5028"/>
    <w:rsid w:val="000A5DA6"/>
    <w:rsid w:val="000A5FBA"/>
    <w:rsid w:val="000A6528"/>
    <w:rsid w:val="000A6F48"/>
    <w:rsid w:val="000A7327"/>
    <w:rsid w:val="000A7B54"/>
    <w:rsid w:val="000B022A"/>
    <w:rsid w:val="000B0FD9"/>
    <w:rsid w:val="000B1FC2"/>
    <w:rsid w:val="000B2127"/>
    <w:rsid w:val="000B4F70"/>
    <w:rsid w:val="000B4F89"/>
    <w:rsid w:val="000B60B3"/>
    <w:rsid w:val="000B615D"/>
    <w:rsid w:val="000B6B6B"/>
    <w:rsid w:val="000C0708"/>
    <w:rsid w:val="000C101D"/>
    <w:rsid w:val="000C25B7"/>
    <w:rsid w:val="000C2B5A"/>
    <w:rsid w:val="000C4503"/>
    <w:rsid w:val="000C52E5"/>
    <w:rsid w:val="000C535C"/>
    <w:rsid w:val="000C559F"/>
    <w:rsid w:val="000C57AC"/>
    <w:rsid w:val="000C589A"/>
    <w:rsid w:val="000C67BE"/>
    <w:rsid w:val="000C6C94"/>
    <w:rsid w:val="000C7154"/>
    <w:rsid w:val="000D0012"/>
    <w:rsid w:val="000D0C75"/>
    <w:rsid w:val="000D2F1A"/>
    <w:rsid w:val="000D3043"/>
    <w:rsid w:val="000D3833"/>
    <w:rsid w:val="000D4771"/>
    <w:rsid w:val="000D5238"/>
    <w:rsid w:val="000D54EA"/>
    <w:rsid w:val="000D580D"/>
    <w:rsid w:val="000D58D7"/>
    <w:rsid w:val="000D5CE8"/>
    <w:rsid w:val="000D7AF5"/>
    <w:rsid w:val="000E00C1"/>
    <w:rsid w:val="000E05E3"/>
    <w:rsid w:val="000E05F4"/>
    <w:rsid w:val="000E095D"/>
    <w:rsid w:val="000E0F24"/>
    <w:rsid w:val="000E165D"/>
    <w:rsid w:val="000E1B3D"/>
    <w:rsid w:val="000E2A8C"/>
    <w:rsid w:val="000E2F76"/>
    <w:rsid w:val="000E32C2"/>
    <w:rsid w:val="000E341E"/>
    <w:rsid w:val="000E3421"/>
    <w:rsid w:val="000E4E8F"/>
    <w:rsid w:val="000E5BF2"/>
    <w:rsid w:val="000E628A"/>
    <w:rsid w:val="000F04EC"/>
    <w:rsid w:val="000F0625"/>
    <w:rsid w:val="000F1634"/>
    <w:rsid w:val="000F2491"/>
    <w:rsid w:val="000F45F8"/>
    <w:rsid w:val="000F60FF"/>
    <w:rsid w:val="000F6339"/>
    <w:rsid w:val="000F6659"/>
    <w:rsid w:val="000F6ADA"/>
    <w:rsid w:val="000F78B5"/>
    <w:rsid w:val="001007A7"/>
    <w:rsid w:val="001009CA"/>
    <w:rsid w:val="00101515"/>
    <w:rsid w:val="00101A8A"/>
    <w:rsid w:val="00101C38"/>
    <w:rsid w:val="0010230C"/>
    <w:rsid w:val="00102559"/>
    <w:rsid w:val="001029E1"/>
    <w:rsid w:val="001035CB"/>
    <w:rsid w:val="00103C66"/>
    <w:rsid w:val="00104917"/>
    <w:rsid w:val="001052BE"/>
    <w:rsid w:val="00105C26"/>
    <w:rsid w:val="00106024"/>
    <w:rsid w:val="00106219"/>
    <w:rsid w:val="00106F78"/>
    <w:rsid w:val="001075B2"/>
    <w:rsid w:val="00111BF8"/>
    <w:rsid w:val="00111C64"/>
    <w:rsid w:val="00111D03"/>
    <w:rsid w:val="00112092"/>
    <w:rsid w:val="00112A28"/>
    <w:rsid w:val="00112C37"/>
    <w:rsid w:val="001130A8"/>
    <w:rsid w:val="0011330F"/>
    <w:rsid w:val="00113AB3"/>
    <w:rsid w:val="001147D8"/>
    <w:rsid w:val="001162B6"/>
    <w:rsid w:val="00116749"/>
    <w:rsid w:val="00117418"/>
    <w:rsid w:val="00117837"/>
    <w:rsid w:val="00120E42"/>
    <w:rsid w:val="00121EC6"/>
    <w:rsid w:val="00122698"/>
    <w:rsid w:val="001237FE"/>
    <w:rsid w:val="00123AC4"/>
    <w:rsid w:val="00123BB5"/>
    <w:rsid w:val="001241EB"/>
    <w:rsid w:val="0012598C"/>
    <w:rsid w:val="00126971"/>
    <w:rsid w:val="00126C13"/>
    <w:rsid w:val="00132795"/>
    <w:rsid w:val="00132B34"/>
    <w:rsid w:val="00132D56"/>
    <w:rsid w:val="00132DE6"/>
    <w:rsid w:val="00132E79"/>
    <w:rsid w:val="00134401"/>
    <w:rsid w:val="0013523B"/>
    <w:rsid w:val="00135500"/>
    <w:rsid w:val="0013577F"/>
    <w:rsid w:val="00135BB8"/>
    <w:rsid w:val="00135C1D"/>
    <w:rsid w:val="00135EA7"/>
    <w:rsid w:val="00137217"/>
    <w:rsid w:val="001402CC"/>
    <w:rsid w:val="00140D30"/>
    <w:rsid w:val="001425AB"/>
    <w:rsid w:val="00142A19"/>
    <w:rsid w:val="001437EE"/>
    <w:rsid w:val="00143DDA"/>
    <w:rsid w:val="00143F2A"/>
    <w:rsid w:val="00144123"/>
    <w:rsid w:val="00144478"/>
    <w:rsid w:val="0014587F"/>
    <w:rsid w:val="0014689A"/>
    <w:rsid w:val="001471F6"/>
    <w:rsid w:val="0014797D"/>
    <w:rsid w:val="00147EF6"/>
    <w:rsid w:val="00150858"/>
    <w:rsid w:val="00150EFD"/>
    <w:rsid w:val="00152391"/>
    <w:rsid w:val="001534B4"/>
    <w:rsid w:val="001539BB"/>
    <w:rsid w:val="00154DB8"/>
    <w:rsid w:val="001559B6"/>
    <w:rsid w:val="00155CF8"/>
    <w:rsid w:val="00156BC8"/>
    <w:rsid w:val="00157C7C"/>
    <w:rsid w:val="001600A0"/>
    <w:rsid w:val="00160A3B"/>
    <w:rsid w:val="001634D5"/>
    <w:rsid w:val="001637F7"/>
    <w:rsid w:val="00165148"/>
    <w:rsid w:val="0016562F"/>
    <w:rsid w:val="00165A48"/>
    <w:rsid w:val="00165D5B"/>
    <w:rsid w:val="0016603B"/>
    <w:rsid w:val="00167164"/>
    <w:rsid w:val="001672CE"/>
    <w:rsid w:val="00170B7E"/>
    <w:rsid w:val="001718AD"/>
    <w:rsid w:val="00171A5C"/>
    <w:rsid w:val="00171F71"/>
    <w:rsid w:val="001722B7"/>
    <w:rsid w:val="00173295"/>
    <w:rsid w:val="001757C3"/>
    <w:rsid w:val="0017667B"/>
    <w:rsid w:val="0017688F"/>
    <w:rsid w:val="001775A7"/>
    <w:rsid w:val="001778CB"/>
    <w:rsid w:val="00181124"/>
    <w:rsid w:val="00181FBA"/>
    <w:rsid w:val="001820F6"/>
    <w:rsid w:val="00183759"/>
    <w:rsid w:val="001837AF"/>
    <w:rsid w:val="0018549B"/>
    <w:rsid w:val="00185C68"/>
    <w:rsid w:val="00185E45"/>
    <w:rsid w:val="001863B0"/>
    <w:rsid w:val="00186639"/>
    <w:rsid w:val="00186E4E"/>
    <w:rsid w:val="00186FB5"/>
    <w:rsid w:val="00186FFD"/>
    <w:rsid w:val="001874CB"/>
    <w:rsid w:val="00190034"/>
    <w:rsid w:val="001904E3"/>
    <w:rsid w:val="001922A5"/>
    <w:rsid w:val="001928F1"/>
    <w:rsid w:val="00192CBA"/>
    <w:rsid w:val="00192D75"/>
    <w:rsid w:val="00192EFC"/>
    <w:rsid w:val="00193142"/>
    <w:rsid w:val="0019328A"/>
    <w:rsid w:val="00193DA9"/>
    <w:rsid w:val="00194023"/>
    <w:rsid w:val="0019575D"/>
    <w:rsid w:val="00195A46"/>
    <w:rsid w:val="00196542"/>
    <w:rsid w:val="00196CD1"/>
    <w:rsid w:val="001A01E1"/>
    <w:rsid w:val="001A09B6"/>
    <w:rsid w:val="001A0AC1"/>
    <w:rsid w:val="001A1BEA"/>
    <w:rsid w:val="001A1CCF"/>
    <w:rsid w:val="001A39FD"/>
    <w:rsid w:val="001A3C55"/>
    <w:rsid w:val="001A3CE8"/>
    <w:rsid w:val="001A5203"/>
    <w:rsid w:val="001A5F42"/>
    <w:rsid w:val="001A67AF"/>
    <w:rsid w:val="001A6CA7"/>
    <w:rsid w:val="001A7564"/>
    <w:rsid w:val="001A7BC3"/>
    <w:rsid w:val="001B0539"/>
    <w:rsid w:val="001B08FA"/>
    <w:rsid w:val="001B2A33"/>
    <w:rsid w:val="001B2E4B"/>
    <w:rsid w:val="001B3E62"/>
    <w:rsid w:val="001B4157"/>
    <w:rsid w:val="001B479C"/>
    <w:rsid w:val="001B4DDE"/>
    <w:rsid w:val="001B53B9"/>
    <w:rsid w:val="001B58B1"/>
    <w:rsid w:val="001B5E37"/>
    <w:rsid w:val="001B722A"/>
    <w:rsid w:val="001B72E4"/>
    <w:rsid w:val="001B7F80"/>
    <w:rsid w:val="001C07CC"/>
    <w:rsid w:val="001C0D62"/>
    <w:rsid w:val="001C1A2A"/>
    <w:rsid w:val="001C34DE"/>
    <w:rsid w:val="001C3768"/>
    <w:rsid w:val="001C3931"/>
    <w:rsid w:val="001C51A0"/>
    <w:rsid w:val="001C5A1D"/>
    <w:rsid w:val="001C5C32"/>
    <w:rsid w:val="001C786E"/>
    <w:rsid w:val="001C7965"/>
    <w:rsid w:val="001D0962"/>
    <w:rsid w:val="001D0F14"/>
    <w:rsid w:val="001D0F8D"/>
    <w:rsid w:val="001D1C6E"/>
    <w:rsid w:val="001D31A1"/>
    <w:rsid w:val="001D4242"/>
    <w:rsid w:val="001D4B1A"/>
    <w:rsid w:val="001D4F2A"/>
    <w:rsid w:val="001D4FFB"/>
    <w:rsid w:val="001D5BCB"/>
    <w:rsid w:val="001D671D"/>
    <w:rsid w:val="001D6A89"/>
    <w:rsid w:val="001D704F"/>
    <w:rsid w:val="001D7B23"/>
    <w:rsid w:val="001E0078"/>
    <w:rsid w:val="001E0E13"/>
    <w:rsid w:val="001E0F0C"/>
    <w:rsid w:val="001E1672"/>
    <w:rsid w:val="001E2C66"/>
    <w:rsid w:val="001E3B76"/>
    <w:rsid w:val="001E3C5B"/>
    <w:rsid w:val="001E3D40"/>
    <w:rsid w:val="001E4A0C"/>
    <w:rsid w:val="001E5133"/>
    <w:rsid w:val="001E52FB"/>
    <w:rsid w:val="001E5469"/>
    <w:rsid w:val="001E64CC"/>
    <w:rsid w:val="001E74ED"/>
    <w:rsid w:val="001E75A8"/>
    <w:rsid w:val="001F00FE"/>
    <w:rsid w:val="001F110B"/>
    <w:rsid w:val="001F1A95"/>
    <w:rsid w:val="001F2201"/>
    <w:rsid w:val="001F430E"/>
    <w:rsid w:val="001F50B4"/>
    <w:rsid w:val="001F5D54"/>
    <w:rsid w:val="001F5E66"/>
    <w:rsid w:val="001F6322"/>
    <w:rsid w:val="001F632A"/>
    <w:rsid w:val="001F7ABE"/>
    <w:rsid w:val="001F7D91"/>
    <w:rsid w:val="001F7F8D"/>
    <w:rsid w:val="002008E6"/>
    <w:rsid w:val="002009E8"/>
    <w:rsid w:val="002016CE"/>
    <w:rsid w:val="00201769"/>
    <w:rsid w:val="002018AF"/>
    <w:rsid w:val="00201AE1"/>
    <w:rsid w:val="00202063"/>
    <w:rsid w:val="002026BD"/>
    <w:rsid w:val="00202EC6"/>
    <w:rsid w:val="00203D67"/>
    <w:rsid w:val="00203E93"/>
    <w:rsid w:val="00204747"/>
    <w:rsid w:val="00205BDB"/>
    <w:rsid w:val="0020643B"/>
    <w:rsid w:val="00210320"/>
    <w:rsid w:val="00210977"/>
    <w:rsid w:val="00210F2D"/>
    <w:rsid w:val="0021182B"/>
    <w:rsid w:val="002119C4"/>
    <w:rsid w:val="00211E42"/>
    <w:rsid w:val="00211FD8"/>
    <w:rsid w:val="00212036"/>
    <w:rsid w:val="002127EC"/>
    <w:rsid w:val="00212B42"/>
    <w:rsid w:val="00214088"/>
    <w:rsid w:val="00214819"/>
    <w:rsid w:val="00214A9D"/>
    <w:rsid w:val="002159CF"/>
    <w:rsid w:val="00216892"/>
    <w:rsid w:val="002169C7"/>
    <w:rsid w:val="00216AEB"/>
    <w:rsid w:val="00217568"/>
    <w:rsid w:val="00217F43"/>
    <w:rsid w:val="00220B68"/>
    <w:rsid w:val="00221BF0"/>
    <w:rsid w:val="00222253"/>
    <w:rsid w:val="00222339"/>
    <w:rsid w:val="002239A9"/>
    <w:rsid w:val="0022515C"/>
    <w:rsid w:val="00226005"/>
    <w:rsid w:val="0022622A"/>
    <w:rsid w:val="00226B0F"/>
    <w:rsid w:val="00227223"/>
    <w:rsid w:val="00227E1D"/>
    <w:rsid w:val="002300B7"/>
    <w:rsid w:val="0023080C"/>
    <w:rsid w:val="00230E72"/>
    <w:rsid w:val="00230F2C"/>
    <w:rsid w:val="00232964"/>
    <w:rsid w:val="0023364E"/>
    <w:rsid w:val="002339CC"/>
    <w:rsid w:val="00233FB5"/>
    <w:rsid w:val="00234794"/>
    <w:rsid w:val="00237EEF"/>
    <w:rsid w:val="002401E2"/>
    <w:rsid w:val="00240376"/>
    <w:rsid w:val="00242B9A"/>
    <w:rsid w:val="00243F76"/>
    <w:rsid w:val="00244426"/>
    <w:rsid w:val="002448D4"/>
    <w:rsid w:val="002461B8"/>
    <w:rsid w:val="00246481"/>
    <w:rsid w:val="0024657C"/>
    <w:rsid w:val="00246641"/>
    <w:rsid w:val="00250DC0"/>
    <w:rsid w:val="00251818"/>
    <w:rsid w:val="00252C9F"/>
    <w:rsid w:val="00252F22"/>
    <w:rsid w:val="00253FD5"/>
    <w:rsid w:val="0025479F"/>
    <w:rsid w:val="00254B73"/>
    <w:rsid w:val="00254FC6"/>
    <w:rsid w:val="00256D81"/>
    <w:rsid w:val="00257BFB"/>
    <w:rsid w:val="00262B80"/>
    <w:rsid w:val="002631FE"/>
    <w:rsid w:val="002634F0"/>
    <w:rsid w:val="00263593"/>
    <w:rsid w:val="002639A7"/>
    <w:rsid w:val="00264610"/>
    <w:rsid w:val="00264682"/>
    <w:rsid w:val="0026529D"/>
    <w:rsid w:val="0026563E"/>
    <w:rsid w:val="002656ED"/>
    <w:rsid w:val="00265791"/>
    <w:rsid w:val="00265B69"/>
    <w:rsid w:val="00266873"/>
    <w:rsid w:val="002668D2"/>
    <w:rsid w:val="00270070"/>
    <w:rsid w:val="00271A71"/>
    <w:rsid w:val="00271F41"/>
    <w:rsid w:val="002723B9"/>
    <w:rsid w:val="00274DA5"/>
    <w:rsid w:val="002768B7"/>
    <w:rsid w:val="00276FA1"/>
    <w:rsid w:val="0027786F"/>
    <w:rsid w:val="00280CDB"/>
    <w:rsid w:val="00280CE5"/>
    <w:rsid w:val="0028132F"/>
    <w:rsid w:val="0028157D"/>
    <w:rsid w:val="0028266B"/>
    <w:rsid w:val="002829F6"/>
    <w:rsid w:val="00283ED1"/>
    <w:rsid w:val="00285493"/>
    <w:rsid w:val="0028555F"/>
    <w:rsid w:val="002860AA"/>
    <w:rsid w:val="00286C5B"/>
    <w:rsid w:val="00286FD4"/>
    <w:rsid w:val="002879BD"/>
    <w:rsid w:val="00287DD6"/>
    <w:rsid w:val="002902C1"/>
    <w:rsid w:val="0029100E"/>
    <w:rsid w:val="002910DE"/>
    <w:rsid w:val="0029151E"/>
    <w:rsid w:val="00291AE9"/>
    <w:rsid w:val="002924C2"/>
    <w:rsid w:val="002926E6"/>
    <w:rsid w:val="00292A52"/>
    <w:rsid w:val="00292A67"/>
    <w:rsid w:val="002944CF"/>
    <w:rsid w:val="00294C89"/>
    <w:rsid w:val="002954E8"/>
    <w:rsid w:val="00295641"/>
    <w:rsid w:val="00295E88"/>
    <w:rsid w:val="002967A4"/>
    <w:rsid w:val="0029701C"/>
    <w:rsid w:val="002974AC"/>
    <w:rsid w:val="00297813"/>
    <w:rsid w:val="00297989"/>
    <w:rsid w:val="00297B26"/>
    <w:rsid w:val="002A019B"/>
    <w:rsid w:val="002A0C31"/>
    <w:rsid w:val="002A2AA7"/>
    <w:rsid w:val="002A4936"/>
    <w:rsid w:val="002A53E4"/>
    <w:rsid w:val="002A6090"/>
    <w:rsid w:val="002A6137"/>
    <w:rsid w:val="002A6F88"/>
    <w:rsid w:val="002A7414"/>
    <w:rsid w:val="002A75DD"/>
    <w:rsid w:val="002A790F"/>
    <w:rsid w:val="002B0C55"/>
    <w:rsid w:val="002B1E8A"/>
    <w:rsid w:val="002B22DE"/>
    <w:rsid w:val="002B2816"/>
    <w:rsid w:val="002B2F87"/>
    <w:rsid w:val="002B48A5"/>
    <w:rsid w:val="002B6EBA"/>
    <w:rsid w:val="002B7935"/>
    <w:rsid w:val="002B7C97"/>
    <w:rsid w:val="002C0D55"/>
    <w:rsid w:val="002C1B96"/>
    <w:rsid w:val="002C23A0"/>
    <w:rsid w:val="002C2FFA"/>
    <w:rsid w:val="002C307A"/>
    <w:rsid w:val="002C3185"/>
    <w:rsid w:val="002C3685"/>
    <w:rsid w:val="002C3834"/>
    <w:rsid w:val="002C38F8"/>
    <w:rsid w:val="002C44A6"/>
    <w:rsid w:val="002C4E03"/>
    <w:rsid w:val="002C4FF6"/>
    <w:rsid w:val="002C59FD"/>
    <w:rsid w:val="002C612F"/>
    <w:rsid w:val="002D0353"/>
    <w:rsid w:val="002D03FD"/>
    <w:rsid w:val="002D0B7F"/>
    <w:rsid w:val="002D2139"/>
    <w:rsid w:val="002D2176"/>
    <w:rsid w:val="002D2554"/>
    <w:rsid w:val="002D2C52"/>
    <w:rsid w:val="002D310D"/>
    <w:rsid w:val="002D3236"/>
    <w:rsid w:val="002D32EC"/>
    <w:rsid w:val="002D3B11"/>
    <w:rsid w:val="002D418C"/>
    <w:rsid w:val="002D4367"/>
    <w:rsid w:val="002D5827"/>
    <w:rsid w:val="002D5F26"/>
    <w:rsid w:val="002D77DC"/>
    <w:rsid w:val="002E0BCA"/>
    <w:rsid w:val="002E0C35"/>
    <w:rsid w:val="002E11EA"/>
    <w:rsid w:val="002E1C7A"/>
    <w:rsid w:val="002E1CF5"/>
    <w:rsid w:val="002E27FC"/>
    <w:rsid w:val="002E3692"/>
    <w:rsid w:val="002E3A00"/>
    <w:rsid w:val="002E3AFC"/>
    <w:rsid w:val="002E3E2F"/>
    <w:rsid w:val="002E4685"/>
    <w:rsid w:val="002E4B1F"/>
    <w:rsid w:val="002E503A"/>
    <w:rsid w:val="002E65FB"/>
    <w:rsid w:val="002E6646"/>
    <w:rsid w:val="002E73C7"/>
    <w:rsid w:val="002E75C8"/>
    <w:rsid w:val="002E7BCA"/>
    <w:rsid w:val="002F10F7"/>
    <w:rsid w:val="002F11D2"/>
    <w:rsid w:val="002F203C"/>
    <w:rsid w:val="002F3D91"/>
    <w:rsid w:val="002F630D"/>
    <w:rsid w:val="002F73A7"/>
    <w:rsid w:val="002F7977"/>
    <w:rsid w:val="00300869"/>
    <w:rsid w:val="00301FA2"/>
    <w:rsid w:val="00302539"/>
    <w:rsid w:val="00303410"/>
    <w:rsid w:val="003036B5"/>
    <w:rsid w:val="00303C56"/>
    <w:rsid w:val="00303E66"/>
    <w:rsid w:val="00303E9F"/>
    <w:rsid w:val="003048B8"/>
    <w:rsid w:val="00305A28"/>
    <w:rsid w:val="003066B9"/>
    <w:rsid w:val="00306786"/>
    <w:rsid w:val="0030734B"/>
    <w:rsid w:val="00311AC6"/>
    <w:rsid w:val="003136AD"/>
    <w:rsid w:val="00313B85"/>
    <w:rsid w:val="003148C1"/>
    <w:rsid w:val="0031567A"/>
    <w:rsid w:val="00315E0A"/>
    <w:rsid w:val="00315EAB"/>
    <w:rsid w:val="003171FF"/>
    <w:rsid w:val="003175B9"/>
    <w:rsid w:val="003211E4"/>
    <w:rsid w:val="003215AB"/>
    <w:rsid w:val="00321E2F"/>
    <w:rsid w:val="0032230D"/>
    <w:rsid w:val="003226CC"/>
    <w:rsid w:val="00322DDA"/>
    <w:rsid w:val="003232E1"/>
    <w:rsid w:val="00324046"/>
    <w:rsid w:val="00324CA6"/>
    <w:rsid w:val="00324D0D"/>
    <w:rsid w:val="003254FF"/>
    <w:rsid w:val="00325897"/>
    <w:rsid w:val="00325E14"/>
    <w:rsid w:val="003264FD"/>
    <w:rsid w:val="00326DAA"/>
    <w:rsid w:val="00330B62"/>
    <w:rsid w:val="00333B7E"/>
    <w:rsid w:val="00333E4D"/>
    <w:rsid w:val="003348B4"/>
    <w:rsid w:val="00335934"/>
    <w:rsid w:val="00335981"/>
    <w:rsid w:val="00337294"/>
    <w:rsid w:val="00337681"/>
    <w:rsid w:val="0033771D"/>
    <w:rsid w:val="0034019A"/>
    <w:rsid w:val="00340D55"/>
    <w:rsid w:val="00343611"/>
    <w:rsid w:val="003436C7"/>
    <w:rsid w:val="00343E37"/>
    <w:rsid w:val="00343FF8"/>
    <w:rsid w:val="003448B8"/>
    <w:rsid w:val="0034518F"/>
    <w:rsid w:val="003456FF"/>
    <w:rsid w:val="00345718"/>
    <w:rsid w:val="003464DA"/>
    <w:rsid w:val="00346AB0"/>
    <w:rsid w:val="00350733"/>
    <w:rsid w:val="00351556"/>
    <w:rsid w:val="0035188A"/>
    <w:rsid w:val="00352858"/>
    <w:rsid w:val="003531B5"/>
    <w:rsid w:val="00353B81"/>
    <w:rsid w:val="00353D50"/>
    <w:rsid w:val="00353FD7"/>
    <w:rsid w:val="00355095"/>
    <w:rsid w:val="00356FD0"/>
    <w:rsid w:val="00357E43"/>
    <w:rsid w:val="00360D59"/>
    <w:rsid w:val="0036152C"/>
    <w:rsid w:val="00362A4C"/>
    <w:rsid w:val="00363110"/>
    <w:rsid w:val="003653BE"/>
    <w:rsid w:val="00367700"/>
    <w:rsid w:val="00370073"/>
    <w:rsid w:val="00371025"/>
    <w:rsid w:val="00372184"/>
    <w:rsid w:val="00372512"/>
    <w:rsid w:val="00372AFA"/>
    <w:rsid w:val="00372EDC"/>
    <w:rsid w:val="0037488E"/>
    <w:rsid w:val="00374988"/>
    <w:rsid w:val="00374EDB"/>
    <w:rsid w:val="0037648A"/>
    <w:rsid w:val="00376E2C"/>
    <w:rsid w:val="003775BB"/>
    <w:rsid w:val="00380427"/>
    <w:rsid w:val="0038140A"/>
    <w:rsid w:val="003816E9"/>
    <w:rsid w:val="003819E4"/>
    <w:rsid w:val="00381ADB"/>
    <w:rsid w:val="00381D35"/>
    <w:rsid w:val="003825D5"/>
    <w:rsid w:val="00383820"/>
    <w:rsid w:val="00383C26"/>
    <w:rsid w:val="003847E3"/>
    <w:rsid w:val="0038588A"/>
    <w:rsid w:val="00386493"/>
    <w:rsid w:val="00386BAF"/>
    <w:rsid w:val="00386CEF"/>
    <w:rsid w:val="00386E15"/>
    <w:rsid w:val="00387CF7"/>
    <w:rsid w:val="00390844"/>
    <w:rsid w:val="003913AA"/>
    <w:rsid w:val="003923D1"/>
    <w:rsid w:val="003928BD"/>
    <w:rsid w:val="00392E68"/>
    <w:rsid w:val="00394BBC"/>
    <w:rsid w:val="003954C5"/>
    <w:rsid w:val="00396972"/>
    <w:rsid w:val="00396C60"/>
    <w:rsid w:val="0039720D"/>
    <w:rsid w:val="003A0E44"/>
    <w:rsid w:val="003A17DA"/>
    <w:rsid w:val="003A1960"/>
    <w:rsid w:val="003A2948"/>
    <w:rsid w:val="003A392B"/>
    <w:rsid w:val="003A3D34"/>
    <w:rsid w:val="003A4762"/>
    <w:rsid w:val="003A47BF"/>
    <w:rsid w:val="003A5159"/>
    <w:rsid w:val="003A5E8D"/>
    <w:rsid w:val="003A6298"/>
    <w:rsid w:val="003A6A8B"/>
    <w:rsid w:val="003B0881"/>
    <w:rsid w:val="003B0A0C"/>
    <w:rsid w:val="003B24E3"/>
    <w:rsid w:val="003B2F7C"/>
    <w:rsid w:val="003B30E1"/>
    <w:rsid w:val="003B4EB4"/>
    <w:rsid w:val="003B5217"/>
    <w:rsid w:val="003B57AA"/>
    <w:rsid w:val="003B5AC0"/>
    <w:rsid w:val="003B6CEA"/>
    <w:rsid w:val="003C03EB"/>
    <w:rsid w:val="003C0532"/>
    <w:rsid w:val="003C0C15"/>
    <w:rsid w:val="003C1683"/>
    <w:rsid w:val="003C17B4"/>
    <w:rsid w:val="003C3724"/>
    <w:rsid w:val="003C4B58"/>
    <w:rsid w:val="003C5449"/>
    <w:rsid w:val="003C55F2"/>
    <w:rsid w:val="003C6048"/>
    <w:rsid w:val="003C6133"/>
    <w:rsid w:val="003C6C30"/>
    <w:rsid w:val="003C6FD0"/>
    <w:rsid w:val="003C7209"/>
    <w:rsid w:val="003C7349"/>
    <w:rsid w:val="003D03B1"/>
    <w:rsid w:val="003D0933"/>
    <w:rsid w:val="003D1A2B"/>
    <w:rsid w:val="003D2136"/>
    <w:rsid w:val="003D3130"/>
    <w:rsid w:val="003D3E03"/>
    <w:rsid w:val="003D4D3A"/>
    <w:rsid w:val="003D5137"/>
    <w:rsid w:val="003D5F8A"/>
    <w:rsid w:val="003D71D4"/>
    <w:rsid w:val="003D76AF"/>
    <w:rsid w:val="003D7993"/>
    <w:rsid w:val="003E00CE"/>
    <w:rsid w:val="003E1AD2"/>
    <w:rsid w:val="003E268F"/>
    <w:rsid w:val="003E292F"/>
    <w:rsid w:val="003E30FB"/>
    <w:rsid w:val="003E31C7"/>
    <w:rsid w:val="003E32DC"/>
    <w:rsid w:val="003E35B0"/>
    <w:rsid w:val="003E3EAD"/>
    <w:rsid w:val="003E483A"/>
    <w:rsid w:val="003E5AC9"/>
    <w:rsid w:val="003E6A6C"/>
    <w:rsid w:val="003E6A77"/>
    <w:rsid w:val="003E760B"/>
    <w:rsid w:val="003E7CF5"/>
    <w:rsid w:val="003F05A9"/>
    <w:rsid w:val="003F0E5B"/>
    <w:rsid w:val="003F2226"/>
    <w:rsid w:val="003F28EA"/>
    <w:rsid w:val="003F3C4D"/>
    <w:rsid w:val="003F534F"/>
    <w:rsid w:val="003F6184"/>
    <w:rsid w:val="003F627E"/>
    <w:rsid w:val="003F687E"/>
    <w:rsid w:val="003F74E1"/>
    <w:rsid w:val="00400D75"/>
    <w:rsid w:val="00402B29"/>
    <w:rsid w:val="00402C0A"/>
    <w:rsid w:val="004030ED"/>
    <w:rsid w:val="004046D4"/>
    <w:rsid w:val="00404B88"/>
    <w:rsid w:val="00405C39"/>
    <w:rsid w:val="004063F3"/>
    <w:rsid w:val="00407745"/>
    <w:rsid w:val="004078BC"/>
    <w:rsid w:val="00407E2C"/>
    <w:rsid w:val="00410B7D"/>
    <w:rsid w:val="0041395D"/>
    <w:rsid w:val="00413ADC"/>
    <w:rsid w:val="004143B0"/>
    <w:rsid w:val="00415AAD"/>
    <w:rsid w:val="00415DA5"/>
    <w:rsid w:val="00417003"/>
    <w:rsid w:val="0041783B"/>
    <w:rsid w:val="00421CB1"/>
    <w:rsid w:val="00421D24"/>
    <w:rsid w:val="0042212B"/>
    <w:rsid w:val="004248C4"/>
    <w:rsid w:val="00425770"/>
    <w:rsid w:val="0042799B"/>
    <w:rsid w:val="00431D6A"/>
    <w:rsid w:val="00431F41"/>
    <w:rsid w:val="00433245"/>
    <w:rsid w:val="00433FA5"/>
    <w:rsid w:val="00434207"/>
    <w:rsid w:val="00434B5F"/>
    <w:rsid w:val="00434F7B"/>
    <w:rsid w:val="004354EF"/>
    <w:rsid w:val="00435954"/>
    <w:rsid w:val="004360DA"/>
    <w:rsid w:val="004362D5"/>
    <w:rsid w:val="00436A83"/>
    <w:rsid w:val="004371E1"/>
    <w:rsid w:val="00437212"/>
    <w:rsid w:val="004377E4"/>
    <w:rsid w:val="004409F9"/>
    <w:rsid w:val="00441D70"/>
    <w:rsid w:val="00444A58"/>
    <w:rsid w:val="004454BC"/>
    <w:rsid w:val="004454C2"/>
    <w:rsid w:val="004466CA"/>
    <w:rsid w:val="0044691B"/>
    <w:rsid w:val="00446A20"/>
    <w:rsid w:val="00446E48"/>
    <w:rsid w:val="00447775"/>
    <w:rsid w:val="00450B9F"/>
    <w:rsid w:val="00451767"/>
    <w:rsid w:val="00452CE6"/>
    <w:rsid w:val="00452E5E"/>
    <w:rsid w:val="00452E74"/>
    <w:rsid w:val="004534B3"/>
    <w:rsid w:val="004538B6"/>
    <w:rsid w:val="00454685"/>
    <w:rsid w:val="00454DF2"/>
    <w:rsid w:val="00456006"/>
    <w:rsid w:val="0046076B"/>
    <w:rsid w:val="00464B49"/>
    <w:rsid w:val="00464BC2"/>
    <w:rsid w:val="004662CD"/>
    <w:rsid w:val="004667F8"/>
    <w:rsid w:val="004669A3"/>
    <w:rsid w:val="00466ECB"/>
    <w:rsid w:val="00470271"/>
    <w:rsid w:val="00470477"/>
    <w:rsid w:val="00470F73"/>
    <w:rsid w:val="00471195"/>
    <w:rsid w:val="00472314"/>
    <w:rsid w:val="004728A2"/>
    <w:rsid w:val="00473A84"/>
    <w:rsid w:val="00473B8D"/>
    <w:rsid w:val="004745D5"/>
    <w:rsid w:val="0047500B"/>
    <w:rsid w:val="00475323"/>
    <w:rsid w:val="00475371"/>
    <w:rsid w:val="00475795"/>
    <w:rsid w:val="00475BDE"/>
    <w:rsid w:val="00476369"/>
    <w:rsid w:val="00476477"/>
    <w:rsid w:val="00476588"/>
    <w:rsid w:val="00476FCA"/>
    <w:rsid w:val="00477586"/>
    <w:rsid w:val="00480B47"/>
    <w:rsid w:val="00480B67"/>
    <w:rsid w:val="00482493"/>
    <w:rsid w:val="004828EF"/>
    <w:rsid w:val="00482DED"/>
    <w:rsid w:val="004840DC"/>
    <w:rsid w:val="0048443C"/>
    <w:rsid w:val="0048497C"/>
    <w:rsid w:val="00484A51"/>
    <w:rsid w:val="00484E18"/>
    <w:rsid w:val="00485D06"/>
    <w:rsid w:val="00485D37"/>
    <w:rsid w:val="00486289"/>
    <w:rsid w:val="004863CA"/>
    <w:rsid w:val="004866AC"/>
    <w:rsid w:val="00486DF4"/>
    <w:rsid w:val="00487D2A"/>
    <w:rsid w:val="004900C3"/>
    <w:rsid w:val="0049014F"/>
    <w:rsid w:val="00490279"/>
    <w:rsid w:val="0049490B"/>
    <w:rsid w:val="004964F5"/>
    <w:rsid w:val="004969A4"/>
    <w:rsid w:val="00497A45"/>
    <w:rsid w:val="00497EBF"/>
    <w:rsid w:val="004A09AA"/>
    <w:rsid w:val="004A0BEF"/>
    <w:rsid w:val="004A1A53"/>
    <w:rsid w:val="004A2286"/>
    <w:rsid w:val="004A3CBC"/>
    <w:rsid w:val="004A46DB"/>
    <w:rsid w:val="004A50C5"/>
    <w:rsid w:val="004A52D2"/>
    <w:rsid w:val="004A71B4"/>
    <w:rsid w:val="004A7685"/>
    <w:rsid w:val="004B04E9"/>
    <w:rsid w:val="004B0D7A"/>
    <w:rsid w:val="004B12F8"/>
    <w:rsid w:val="004B14D8"/>
    <w:rsid w:val="004B1981"/>
    <w:rsid w:val="004B24D2"/>
    <w:rsid w:val="004B3054"/>
    <w:rsid w:val="004B32C9"/>
    <w:rsid w:val="004B34DD"/>
    <w:rsid w:val="004B3C47"/>
    <w:rsid w:val="004B404F"/>
    <w:rsid w:val="004B412F"/>
    <w:rsid w:val="004B4DE4"/>
    <w:rsid w:val="004B5F6E"/>
    <w:rsid w:val="004B61EB"/>
    <w:rsid w:val="004B67CC"/>
    <w:rsid w:val="004B73B7"/>
    <w:rsid w:val="004B7950"/>
    <w:rsid w:val="004B7B74"/>
    <w:rsid w:val="004C11CC"/>
    <w:rsid w:val="004C2118"/>
    <w:rsid w:val="004C2572"/>
    <w:rsid w:val="004C2BDF"/>
    <w:rsid w:val="004C2D23"/>
    <w:rsid w:val="004C4448"/>
    <w:rsid w:val="004C4A15"/>
    <w:rsid w:val="004C4B52"/>
    <w:rsid w:val="004C7361"/>
    <w:rsid w:val="004D08B1"/>
    <w:rsid w:val="004D0F64"/>
    <w:rsid w:val="004D1B24"/>
    <w:rsid w:val="004D2BFC"/>
    <w:rsid w:val="004D30D4"/>
    <w:rsid w:val="004D324A"/>
    <w:rsid w:val="004D40EA"/>
    <w:rsid w:val="004D4910"/>
    <w:rsid w:val="004D4C53"/>
    <w:rsid w:val="004D60E2"/>
    <w:rsid w:val="004D61FF"/>
    <w:rsid w:val="004D75F2"/>
    <w:rsid w:val="004D7C3F"/>
    <w:rsid w:val="004E0D4B"/>
    <w:rsid w:val="004E0D94"/>
    <w:rsid w:val="004E154B"/>
    <w:rsid w:val="004E225A"/>
    <w:rsid w:val="004E2BC4"/>
    <w:rsid w:val="004E2BF6"/>
    <w:rsid w:val="004E2F67"/>
    <w:rsid w:val="004E305B"/>
    <w:rsid w:val="004E3A09"/>
    <w:rsid w:val="004E3D1E"/>
    <w:rsid w:val="004E566F"/>
    <w:rsid w:val="004E6B64"/>
    <w:rsid w:val="004E7CED"/>
    <w:rsid w:val="004F179D"/>
    <w:rsid w:val="004F1A31"/>
    <w:rsid w:val="004F26BA"/>
    <w:rsid w:val="004F29C8"/>
    <w:rsid w:val="004F2A1A"/>
    <w:rsid w:val="004F2D41"/>
    <w:rsid w:val="004F33E3"/>
    <w:rsid w:val="004F385C"/>
    <w:rsid w:val="004F3BDE"/>
    <w:rsid w:val="004F3F00"/>
    <w:rsid w:val="004F5C48"/>
    <w:rsid w:val="004F5CBF"/>
    <w:rsid w:val="004F61BB"/>
    <w:rsid w:val="004F64B7"/>
    <w:rsid w:val="004F7481"/>
    <w:rsid w:val="004F768B"/>
    <w:rsid w:val="004F7E33"/>
    <w:rsid w:val="004F7E80"/>
    <w:rsid w:val="00501A7E"/>
    <w:rsid w:val="0050360E"/>
    <w:rsid w:val="00504A32"/>
    <w:rsid w:val="00505668"/>
    <w:rsid w:val="00505FB8"/>
    <w:rsid w:val="00507372"/>
    <w:rsid w:val="00510287"/>
    <w:rsid w:val="00511344"/>
    <w:rsid w:val="00511533"/>
    <w:rsid w:val="00511E5D"/>
    <w:rsid w:val="00511FBD"/>
    <w:rsid w:val="005127E7"/>
    <w:rsid w:val="005137D6"/>
    <w:rsid w:val="005148F4"/>
    <w:rsid w:val="0051514A"/>
    <w:rsid w:val="00515F10"/>
    <w:rsid w:val="00516664"/>
    <w:rsid w:val="0051681B"/>
    <w:rsid w:val="00516E10"/>
    <w:rsid w:val="005179DD"/>
    <w:rsid w:val="0052023D"/>
    <w:rsid w:val="00520273"/>
    <w:rsid w:val="005203E0"/>
    <w:rsid w:val="00520CD9"/>
    <w:rsid w:val="0052201C"/>
    <w:rsid w:val="0052208A"/>
    <w:rsid w:val="00522798"/>
    <w:rsid w:val="00523CF9"/>
    <w:rsid w:val="00524055"/>
    <w:rsid w:val="005245F0"/>
    <w:rsid w:val="005248D8"/>
    <w:rsid w:val="00525328"/>
    <w:rsid w:val="00525404"/>
    <w:rsid w:val="00525BEA"/>
    <w:rsid w:val="00526E78"/>
    <w:rsid w:val="005271E0"/>
    <w:rsid w:val="0052783B"/>
    <w:rsid w:val="0053018D"/>
    <w:rsid w:val="005317F3"/>
    <w:rsid w:val="00531CA8"/>
    <w:rsid w:val="00532C1B"/>
    <w:rsid w:val="00533386"/>
    <w:rsid w:val="00533D53"/>
    <w:rsid w:val="00534337"/>
    <w:rsid w:val="00534C35"/>
    <w:rsid w:val="0053579C"/>
    <w:rsid w:val="00536E72"/>
    <w:rsid w:val="00537F6C"/>
    <w:rsid w:val="005406E1"/>
    <w:rsid w:val="00540A18"/>
    <w:rsid w:val="00540B66"/>
    <w:rsid w:val="00540D07"/>
    <w:rsid w:val="005416D8"/>
    <w:rsid w:val="00541BAF"/>
    <w:rsid w:val="0054236A"/>
    <w:rsid w:val="00542589"/>
    <w:rsid w:val="005440FD"/>
    <w:rsid w:val="00544180"/>
    <w:rsid w:val="00544484"/>
    <w:rsid w:val="005448B7"/>
    <w:rsid w:val="0054570A"/>
    <w:rsid w:val="005458C4"/>
    <w:rsid w:val="00546269"/>
    <w:rsid w:val="0054681D"/>
    <w:rsid w:val="00550142"/>
    <w:rsid w:val="00550489"/>
    <w:rsid w:val="0055167B"/>
    <w:rsid w:val="00552E4F"/>
    <w:rsid w:val="00553697"/>
    <w:rsid w:val="005541EF"/>
    <w:rsid w:val="00554F00"/>
    <w:rsid w:val="00555156"/>
    <w:rsid w:val="005558ED"/>
    <w:rsid w:val="00556A33"/>
    <w:rsid w:val="00557015"/>
    <w:rsid w:val="005579E2"/>
    <w:rsid w:val="00561F57"/>
    <w:rsid w:val="00562BA2"/>
    <w:rsid w:val="00562BA8"/>
    <w:rsid w:val="0056387C"/>
    <w:rsid w:val="00564C7B"/>
    <w:rsid w:val="00566548"/>
    <w:rsid w:val="00566E76"/>
    <w:rsid w:val="005673F9"/>
    <w:rsid w:val="005674BA"/>
    <w:rsid w:val="00567C95"/>
    <w:rsid w:val="0057099F"/>
    <w:rsid w:val="00570D4E"/>
    <w:rsid w:val="005713D7"/>
    <w:rsid w:val="00571E95"/>
    <w:rsid w:val="005724AF"/>
    <w:rsid w:val="00572A4B"/>
    <w:rsid w:val="00572A81"/>
    <w:rsid w:val="005749DB"/>
    <w:rsid w:val="005751DA"/>
    <w:rsid w:val="00576288"/>
    <w:rsid w:val="0057705A"/>
    <w:rsid w:val="0057718E"/>
    <w:rsid w:val="00577228"/>
    <w:rsid w:val="0057791F"/>
    <w:rsid w:val="00577B42"/>
    <w:rsid w:val="00577ED3"/>
    <w:rsid w:val="00580499"/>
    <w:rsid w:val="00580658"/>
    <w:rsid w:val="00580C9E"/>
    <w:rsid w:val="005812DF"/>
    <w:rsid w:val="0058158B"/>
    <w:rsid w:val="00581B2D"/>
    <w:rsid w:val="00582516"/>
    <w:rsid w:val="00583E84"/>
    <w:rsid w:val="00584CE0"/>
    <w:rsid w:val="005850E0"/>
    <w:rsid w:val="0058555F"/>
    <w:rsid w:val="005870C2"/>
    <w:rsid w:val="0059044C"/>
    <w:rsid w:val="00590968"/>
    <w:rsid w:val="00590A23"/>
    <w:rsid w:val="00590C75"/>
    <w:rsid w:val="00591730"/>
    <w:rsid w:val="005918BA"/>
    <w:rsid w:val="00592F6B"/>
    <w:rsid w:val="00593105"/>
    <w:rsid w:val="00593FB6"/>
    <w:rsid w:val="00594E82"/>
    <w:rsid w:val="005953E4"/>
    <w:rsid w:val="0059549A"/>
    <w:rsid w:val="005963DC"/>
    <w:rsid w:val="00597331"/>
    <w:rsid w:val="00597404"/>
    <w:rsid w:val="00597796"/>
    <w:rsid w:val="00597C7D"/>
    <w:rsid w:val="005A091C"/>
    <w:rsid w:val="005A11B1"/>
    <w:rsid w:val="005A125F"/>
    <w:rsid w:val="005A1AA5"/>
    <w:rsid w:val="005A230D"/>
    <w:rsid w:val="005A25B5"/>
    <w:rsid w:val="005A3D87"/>
    <w:rsid w:val="005A4A97"/>
    <w:rsid w:val="005A4B9E"/>
    <w:rsid w:val="005A5846"/>
    <w:rsid w:val="005A606A"/>
    <w:rsid w:val="005A621C"/>
    <w:rsid w:val="005A6247"/>
    <w:rsid w:val="005A6897"/>
    <w:rsid w:val="005A78B3"/>
    <w:rsid w:val="005B0D33"/>
    <w:rsid w:val="005B0F90"/>
    <w:rsid w:val="005B1A64"/>
    <w:rsid w:val="005B1B99"/>
    <w:rsid w:val="005B26FA"/>
    <w:rsid w:val="005B3505"/>
    <w:rsid w:val="005B3CF8"/>
    <w:rsid w:val="005B44E8"/>
    <w:rsid w:val="005B58F5"/>
    <w:rsid w:val="005B5F30"/>
    <w:rsid w:val="005B69D4"/>
    <w:rsid w:val="005B7EFC"/>
    <w:rsid w:val="005C1270"/>
    <w:rsid w:val="005C1A54"/>
    <w:rsid w:val="005C29F7"/>
    <w:rsid w:val="005C2AB2"/>
    <w:rsid w:val="005C3726"/>
    <w:rsid w:val="005C43F1"/>
    <w:rsid w:val="005C4799"/>
    <w:rsid w:val="005C698B"/>
    <w:rsid w:val="005C69C2"/>
    <w:rsid w:val="005C7256"/>
    <w:rsid w:val="005C77D4"/>
    <w:rsid w:val="005D0981"/>
    <w:rsid w:val="005D0E27"/>
    <w:rsid w:val="005D1C28"/>
    <w:rsid w:val="005D23C6"/>
    <w:rsid w:val="005D2B1E"/>
    <w:rsid w:val="005D2BCE"/>
    <w:rsid w:val="005D39E1"/>
    <w:rsid w:val="005D42B3"/>
    <w:rsid w:val="005D4920"/>
    <w:rsid w:val="005D4AAF"/>
    <w:rsid w:val="005D520D"/>
    <w:rsid w:val="005D5C8E"/>
    <w:rsid w:val="005D6569"/>
    <w:rsid w:val="005D6C06"/>
    <w:rsid w:val="005E0060"/>
    <w:rsid w:val="005E1091"/>
    <w:rsid w:val="005E184C"/>
    <w:rsid w:val="005E217D"/>
    <w:rsid w:val="005E29CF"/>
    <w:rsid w:val="005E2B6B"/>
    <w:rsid w:val="005E303A"/>
    <w:rsid w:val="005E3C86"/>
    <w:rsid w:val="005E4E82"/>
    <w:rsid w:val="005E5364"/>
    <w:rsid w:val="005E5544"/>
    <w:rsid w:val="005F022F"/>
    <w:rsid w:val="005F0549"/>
    <w:rsid w:val="005F0596"/>
    <w:rsid w:val="005F160C"/>
    <w:rsid w:val="005F1E3B"/>
    <w:rsid w:val="005F204A"/>
    <w:rsid w:val="005F2A43"/>
    <w:rsid w:val="005F31D7"/>
    <w:rsid w:val="005F320A"/>
    <w:rsid w:val="005F37C2"/>
    <w:rsid w:val="005F58AC"/>
    <w:rsid w:val="005F721A"/>
    <w:rsid w:val="005F7AC1"/>
    <w:rsid w:val="00602363"/>
    <w:rsid w:val="00602E3E"/>
    <w:rsid w:val="00603F37"/>
    <w:rsid w:val="0060404E"/>
    <w:rsid w:val="00604CD4"/>
    <w:rsid w:val="0060511E"/>
    <w:rsid w:val="00605BD8"/>
    <w:rsid w:val="006069A6"/>
    <w:rsid w:val="006072EB"/>
    <w:rsid w:val="00607951"/>
    <w:rsid w:val="00607B95"/>
    <w:rsid w:val="00610ADD"/>
    <w:rsid w:val="00611A21"/>
    <w:rsid w:val="00611CE2"/>
    <w:rsid w:val="00612268"/>
    <w:rsid w:val="006131BB"/>
    <w:rsid w:val="006134CE"/>
    <w:rsid w:val="00613F00"/>
    <w:rsid w:val="0061561B"/>
    <w:rsid w:val="00615C04"/>
    <w:rsid w:val="00616024"/>
    <w:rsid w:val="00617425"/>
    <w:rsid w:val="006179E9"/>
    <w:rsid w:val="00620199"/>
    <w:rsid w:val="00620E99"/>
    <w:rsid w:val="006215FC"/>
    <w:rsid w:val="00622FCA"/>
    <w:rsid w:val="006238A1"/>
    <w:rsid w:val="00624DD4"/>
    <w:rsid w:val="00624DE3"/>
    <w:rsid w:val="00624F9C"/>
    <w:rsid w:val="006262F7"/>
    <w:rsid w:val="006265B1"/>
    <w:rsid w:val="0062758B"/>
    <w:rsid w:val="006275F7"/>
    <w:rsid w:val="00630CBD"/>
    <w:rsid w:val="006310EA"/>
    <w:rsid w:val="00631120"/>
    <w:rsid w:val="0063175F"/>
    <w:rsid w:val="00632AC5"/>
    <w:rsid w:val="00632C78"/>
    <w:rsid w:val="006336A1"/>
    <w:rsid w:val="00634376"/>
    <w:rsid w:val="00634E98"/>
    <w:rsid w:val="0063547D"/>
    <w:rsid w:val="00635D76"/>
    <w:rsid w:val="006364EF"/>
    <w:rsid w:val="00637B8E"/>
    <w:rsid w:val="00640515"/>
    <w:rsid w:val="00640D3F"/>
    <w:rsid w:val="00642003"/>
    <w:rsid w:val="00642118"/>
    <w:rsid w:val="006423B1"/>
    <w:rsid w:val="006426A2"/>
    <w:rsid w:val="0064316D"/>
    <w:rsid w:val="0064392E"/>
    <w:rsid w:val="00644182"/>
    <w:rsid w:val="00645D6F"/>
    <w:rsid w:val="00645F32"/>
    <w:rsid w:val="006462E9"/>
    <w:rsid w:val="00646970"/>
    <w:rsid w:val="0064776D"/>
    <w:rsid w:val="00650F9B"/>
    <w:rsid w:val="00650FEA"/>
    <w:rsid w:val="00652DCE"/>
    <w:rsid w:val="00654171"/>
    <w:rsid w:val="006545DD"/>
    <w:rsid w:val="006548CC"/>
    <w:rsid w:val="00654B95"/>
    <w:rsid w:val="00654BE6"/>
    <w:rsid w:val="006551FC"/>
    <w:rsid w:val="00655591"/>
    <w:rsid w:val="00655E12"/>
    <w:rsid w:val="006608B9"/>
    <w:rsid w:val="006613C2"/>
    <w:rsid w:val="006618F6"/>
    <w:rsid w:val="0066208E"/>
    <w:rsid w:val="00662688"/>
    <w:rsid w:val="00663393"/>
    <w:rsid w:val="00664BF5"/>
    <w:rsid w:val="00666A49"/>
    <w:rsid w:val="00666D05"/>
    <w:rsid w:val="00667A5A"/>
    <w:rsid w:val="00667EF5"/>
    <w:rsid w:val="00672037"/>
    <w:rsid w:val="00672339"/>
    <w:rsid w:val="00673716"/>
    <w:rsid w:val="00673C55"/>
    <w:rsid w:val="00673D53"/>
    <w:rsid w:val="0067526D"/>
    <w:rsid w:val="0067556A"/>
    <w:rsid w:val="0067634F"/>
    <w:rsid w:val="00676560"/>
    <w:rsid w:val="006770D5"/>
    <w:rsid w:val="00681234"/>
    <w:rsid w:val="00681544"/>
    <w:rsid w:val="006816BD"/>
    <w:rsid w:val="00682A44"/>
    <w:rsid w:val="00682EB8"/>
    <w:rsid w:val="00683014"/>
    <w:rsid w:val="006833E5"/>
    <w:rsid w:val="00683935"/>
    <w:rsid w:val="00683E8E"/>
    <w:rsid w:val="006849DD"/>
    <w:rsid w:val="00684D33"/>
    <w:rsid w:val="00686804"/>
    <w:rsid w:val="006876A3"/>
    <w:rsid w:val="00687A0B"/>
    <w:rsid w:val="006908EA"/>
    <w:rsid w:val="00690995"/>
    <w:rsid w:val="00690BD5"/>
    <w:rsid w:val="0069103C"/>
    <w:rsid w:val="00691B51"/>
    <w:rsid w:val="00692914"/>
    <w:rsid w:val="00694304"/>
    <w:rsid w:val="006946B1"/>
    <w:rsid w:val="00694F16"/>
    <w:rsid w:val="0069558B"/>
    <w:rsid w:val="00695D19"/>
    <w:rsid w:val="00696FD6"/>
    <w:rsid w:val="00697111"/>
    <w:rsid w:val="00697871"/>
    <w:rsid w:val="00697EE2"/>
    <w:rsid w:val="006A030F"/>
    <w:rsid w:val="006A0334"/>
    <w:rsid w:val="006A1A01"/>
    <w:rsid w:val="006A42A1"/>
    <w:rsid w:val="006A4B1D"/>
    <w:rsid w:val="006A4D63"/>
    <w:rsid w:val="006A583B"/>
    <w:rsid w:val="006A58A5"/>
    <w:rsid w:val="006B1115"/>
    <w:rsid w:val="006B1188"/>
    <w:rsid w:val="006B228A"/>
    <w:rsid w:val="006B245D"/>
    <w:rsid w:val="006B36F9"/>
    <w:rsid w:val="006B4761"/>
    <w:rsid w:val="006B494B"/>
    <w:rsid w:val="006B4DF0"/>
    <w:rsid w:val="006B588D"/>
    <w:rsid w:val="006B5B88"/>
    <w:rsid w:val="006B66B3"/>
    <w:rsid w:val="006B6FA5"/>
    <w:rsid w:val="006C01CB"/>
    <w:rsid w:val="006C02A2"/>
    <w:rsid w:val="006C1BFA"/>
    <w:rsid w:val="006C1E2A"/>
    <w:rsid w:val="006C2610"/>
    <w:rsid w:val="006C3BEB"/>
    <w:rsid w:val="006C4369"/>
    <w:rsid w:val="006C545B"/>
    <w:rsid w:val="006C55E8"/>
    <w:rsid w:val="006C5694"/>
    <w:rsid w:val="006C7A9C"/>
    <w:rsid w:val="006D022C"/>
    <w:rsid w:val="006D0292"/>
    <w:rsid w:val="006D08C7"/>
    <w:rsid w:val="006D0A49"/>
    <w:rsid w:val="006D1036"/>
    <w:rsid w:val="006D5045"/>
    <w:rsid w:val="006D58D0"/>
    <w:rsid w:val="006D635B"/>
    <w:rsid w:val="006D67E2"/>
    <w:rsid w:val="006D6F96"/>
    <w:rsid w:val="006D72C3"/>
    <w:rsid w:val="006D78B9"/>
    <w:rsid w:val="006D7B22"/>
    <w:rsid w:val="006E0A9C"/>
    <w:rsid w:val="006E0F3E"/>
    <w:rsid w:val="006E159F"/>
    <w:rsid w:val="006E1998"/>
    <w:rsid w:val="006E25E4"/>
    <w:rsid w:val="006E27C0"/>
    <w:rsid w:val="006E2FD1"/>
    <w:rsid w:val="006E39AB"/>
    <w:rsid w:val="006E3C12"/>
    <w:rsid w:val="006E5665"/>
    <w:rsid w:val="006E5AFA"/>
    <w:rsid w:val="006E63F0"/>
    <w:rsid w:val="006E7B35"/>
    <w:rsid w:val="006F03FD"/>
    <w:rsid w:val="006F0DE6"/>
    <w:rsid w:val="006F1194"/>
    <w:rsid w:val="006F1611"/>
    <w:rsid w:val="006F20B5"/>
    <w:rsid w:val="006F244F"/>
    <w:rsid w:val="006F2FB8"/>
    <w:rsid w:val="006F43D0"/>
    <w:rsid w:val="006F69AF"/>
    <w:rsid w:val="006F69D6"/>
    <w:rsid w:val="006F6A03"/>
    <w:rsid w:val="006F6D2F"/>
    <w:rsid w:val="006F7307"/>
    <w:rsid w:val="0070225E"/>
    <w:rsid w:val="00702907"/>
    <w:rsid w:val="00702B47"/>
    <w:rsid w:val="00702EDD"/>
    <w:rsid w:val="007036C1"/>
    <w:rsid w:val="00703A0F"/>
    <w:rsid w:val="00703AC7"/>
    <w:rsid w:val="00703B1A"/>
    <w:rsid w:val="00704322"/>
    <w:rsid w:val="007048C1"/>
    <w:rsid w:val="00704FEC"/>
    <w:rsid w:val="0070534F"/>
    <w:rsid w:val="007053BB"/>
    <w:rsid w:val="00705C6E"/>
    <w:rsid w:val="00705EA2"/>
    <w:rsid w:val="007067AA"/>
    <w:rsid w:val="00706AD2"/>
    <w:rsid w:val="00706EDE"/>
    <w:rsid w:val="00710270"/>
    <w:rsid w:val="00711237"/>
    <w:rsid w:val="00711C1D"/>
    <w:rsid w:val="00712377"/>
    <w:rsid w:val="0071279B"/>
    <w:rsid w:val="00712C5A"/>
    <w:rsid w:val="00713A4B"/>
    <w:rsid w:val="0071493F"/>
    <w:rsid w:val="00714C42"/>
    <w:rsid w:val="007165D6"/>
    <w:rsid w:val="00716D25"/>
    <w:rsid w:val="00717246"/>
    <w:rsid w:val="00720187"/>
    <w:rsid w:val="0072028B"/>
    <w:rsid w:val="00720C09"/>
    <w:rsid w:val="00721DC1"/>
    <w:rsid w:val="00722858"/>
    <w:rsid w:val="00722D26"/>
    <w:rsid w:val="00722E96"/>
    <w:rsid w:val="00722F01"/>
    <w:rsid w:val="007232A0"/>
    <w:rsid w:val="00723698"/>
    <w:rsid w:val="00723896"/>
    <w:rsid w:val="00723B81"/>
    <w:rsid w:val="00723CF6"/>
    <w:rsid w:val="00724C98"/>
    <w:rsid w:val="007253B0"/>
    <w:rsid w:val="00725CA4"/>
    <w:rsid w:val="00730106"/>
    <w:rsid w:val="00730382"/>
    <w:rsid w:val="007304A4"/>
    <w:rsid w:val="007307D4"/>
    <w:rsid w:val="00730A47"/>
    <w:rsid w:val="00732677"/>
    <w:rsid w:val="00732E42"/>
    <w:rsid w:val="007336C3"/>
    <w:rsid w:val="00735312"/>
    <w:rsid w:val="00736BDC"/>
    <w:rsid w:val="00740477"/>
    <w:rsid w:val="00740A59"/>
    <w:rsid w:val="00740DF8"/>
    <w:rsid w:val="00740F60"/>
    <w:rsid w:val="0074122E"/>
    <w:rsid w:val="007414B6"/>
    <w:rsid w:val="00741BCB"/>
    <w:rsid w:val="00741DF1"/>
    <w:rsid w:val="007420A8"/>
    <w:rsid w:val="007426A5"/>
    <w:rsid w:val="00742EF9"/>
    <w:rsid w:val="00743F1E"/>
    <w:rsid w:val="00744A9F"/>
    <w:rsid w:val="00744AB5"/>
    <w:rsid w:val="0074697E"/>
    <w:rsid w:val="00746EC3"/>
    <w:rsid w:val="00747E6A"/>
    <w:rsid w:val="00750673"/>
    <w:rsid w:val="00751494"/>
    <w:rsid w:val="00751560"/>
    <w:rsid w:val="00752637"/>
    <w:rsid w:val="00754DD6"/>
    <w:rsid w:val="00756700"/>
    <w:rsid w:val="00756931"/>
    <w:rsid w:val="00756C64"/>
    <w:rsid w:val="0076138C"/>
    <w:rsid w:val="0076170F"/>
    <w:rsid w:val="00762093"/>
    <w:rsid w:val="00764BB4"/>
    <w:rsid w:val="00765133"/>
    <w:rsid w:val="007668AD"/>
    <w:rsid w:val="00766D45"/>
    <w:rsid w:val="00767991"/>
    <w:rsid w:val="00767F43"/>
    <w:rsid w:val="00770605"/>
    <w:rsid w:val="00770EB7"/>
    <w:rsid w:val="00771370"/>
    <w:rsid w:val="00771395"/>
    <w:rsid w:val="00772800"/>
    <w:rsid w:val="0077419A"/>
    <w:rsid w:val="007746CF"/>
    <w:rsid w:val="00774A67"/>
    <w:rsid w:val="007757BE"/>
    <w:rsid w:val="00776A3F"/>
    <w:rsid w:val="007816B3"/>
    <w:rsid w:val="007817F9"/>
    <w:rsid w:val="00781879"/>
    <w:rsid w:val="00781FCE"/>
    <w:rsid w:val="0078383F"/>
    <w:rsid w:val="00783FDE"/>
    <w:rsid w:val="007855B4"/>
    <w:rsid w:val="00787410"/>
    <w:rsid w:val="00790F9B"/>
    <w:rsid w:val="0079359E"/>
    <w:rsid w:val="0079364A"/>
    <w:rsid w:val="007956F7"/>
    <w:rsid w:val="00795830"/>
    <w:rsid w:val="00795DBC"/>
    <w:rsid w:val="00796AEC"/>
    <w:rsid w:val="007971CE"/>
    <w:rsid w:val="007A0023"/>
    <w:rsid w:val="007A0AC9"/>
    <w:rsid w:val="007A1619"/>
    <w:rsid w:val="007A222A"/>
    <w:rsid w:val="007A2A7A"/>
    <w:rsid w:val="007A55E6"/>
    <w:rsid w:val="007A5746"/>
    <w:rsid w:val="007A57E4"/>
    <w:rsid w:val="007A59BB"/>
    <w:rsid w:val="007A6025"/>
    <w:rsid w:val="007A6A8B"/>
    <w:rsid w:val="007A6D56"/>
    <w:rsid w:val="007A7A4A"/>
    <w:rsid w:val="007B0AB6"/>
    <w:rsid w:val="007B0DE2"/>
    <w:rsid w:val="007B39E4"/>
    <w:rsid w:val="007B489A"/>
    <w:rsid w:val="007B4F93"/>
    <w:rsid w:val="007C2544"/>
    <w:rsid w:val="007C2722"/>
    <w:rsid w:val="007C278C"/>
    <w:rsid w:val="007C34DC"/>
    <w:rsid w:val="007C3528"/>
    <w:rsid w:val="007C53EA"/>
    <w:rsid w:val="007C5643"/>
    <w:rsid w:val="007C57E8"/>
    <w:rsid w:val="007C60E4"/>
    <w:rsid w:val="007C6446"/>
    <w:rsid w:val="007C7DA3"/>
    <w:rsid w:val="007C7FD5"/>
    <w:rsid w:val="007D0943"/>
    <w:rsid w:val="007D1270"/>
    <w:rsid w:val="007D1713"/>
    <w:rsid w:val="007D17C7"/>
    <w:rsid w:val="007D1A22"/>
    <w:rsid w:val="007D1DF6"/>
    <w:rsid w:val="007D49FA"/>
    <w:rsid w:val="007D5103"/>
    <w:rsid w:val="007D58AE"/>
    <w:rsid w:val="007D5AA7"/>
    <w:rsid w:val="007D6313"/>
    <w:rsid w:val="007D6F84"/>
    <w:rsid w:val="007D77B7"/>
    <w:rsid w:val="007E00CB"/>
    <w:rsid w:val="007E1046"/>
    <w:rsid w:val="007E1466"/>
    <w:rsid w:val="007E24E0"/>
    <w:rsid w:val="007E2BE0"/>
    <w:rsid w:val="007E3ECF"/>
    <w:rsid w:val="007E4801"/>
    <w:rsid w:val="007E5920"/>
    <w:rsid w:val="007E631B"/>
    <w:rsid w:val="007E67F4"/>
    <w:rsid w:val="007E6A9D"/>
    <w:rsid w:val="007E7785"/>
    <w:rsid w:val="007E7FB2"/>
    <w:rsid w:val="007F0043"/>
    <w:rsid w:val="007F0CB9"/>
    <w:rsid w:val="007F1BED"/>
    <w:rsid w:val="007F1EE9"/>
    <w:rsid w:val="007F3F51"/>
    <w:rsid w:val="007F40E2"/>
    <w:rsid w:val="007F6437"/>
    <w:rsid w:val="007F70EE"/>
    <w:rsid w:val="007F7C94"/>
    <w:rsid w:val="0080148C"/>
    <w:rsid w:val="0080231C"/>
    <w:rsid w:val="00804151"/>
    <w:rsid w:val="008041A7"/>
    <w:rsid w:val="008049C3"/>
    <w:rsid w:val="00804BC4"/>
    <w:rsid w:val="0080559C"/>
    <w:rsid w:val="00805E28"/>
    <w:rsid w:val="00806584"/>
    <w:rsid w:val="00806990"/>
    <w:rsid w:val="00806B2E"/>
    <w:rsid w:val="00806BCC"/>
    <w:rsid w:val="00806FF4"/>
    <w:rsid w:val="0081121F"/>
    <w:rsid w:val="00811228"/>
    <w:rsid w:val="00811506"/>
    <w:rsid w:val="008120BD"/>
    <w:rsid w:val="008124D2"/>
    <w:rsid w:val="00814186"/>
    <w:rsid w:val="0081428B"/>
    <w:rsid w:val="008142EF"/>
    <w:rsid w:val="00814C58"/>
    <w:rsid w:val="00814DCE"/>
    <w:rsid w:val="00816731"/>
    <w:rsid w:val="00816BC7"/>
    <w:rsid w:val="008172C0"/>
    <w:rsid w:val="00817BF0"/>
    <w:rsid w:val="008201DF"/>
    <w:rsid w:val="008207E0"/>
    <w:rsid w:val="008216D1"/>
    <w:rsid w:val="0082248B"/>
    <w:rsid w:val="00822A89"/>
    <w:rsid w:val="0082332E"/>
    <w:rsid w:val="00823418"/>
    <w:rsid w:val="00823E6B"/>
    <w:rsid w:val="00824E87"/>
    <w:rsid w:val="00825A5B"/>
    <w:rsid w:val="00826AC9"/>
    <w:rsid w:val="00826C9A"/>
    <w:rsid w:val="008279B5"/>
    <w:rsid w:val="00827BA3"/>
    <w:rsid w:val="00827D6C"/>
    <w:rsid w:val="00831B71"/>
    <w:rsid w:val="00833234"/>
    <w:rsid w:val="00833F07"/>
    <w:rsid w:val="00834C5D"/>
    <w:rsid w:val="00835104"/>
    <w:rsid w:val="00836572"/>
    <w:rsid w:val="00837106"/>
    <w:rsid w:val="00837588"/>
    <w:rsid w:val="008376D9"/>
    <w:rsid w:val="00837C67"/>
    <w:rsid w:val="00840825"/>
    <w:rsid w:val="00843B67"/>
    <w:rsid w:val="00843D45"/>
    <w:rsid w:val="00843F85"/>
    <w:rsid w:val="008441B4"/>
    <w:rsid w:val="0084529D"/>
    <w:rsid w:val="008456BB"/>
    <w:rsid w:val="00845CAC"/>
    <w:rsid w:val="008461D6"/>
    <w:rsid w:val="00846978"/>
    <w:rsid w:val="008470B9"/>
    <w:rsid w:val="00847261"/>
    <w:rsid w:val="0084726D"/>
    <w:rsid w:val="0085022A"/>
    <w:rsid w:val="00850682"/>
    <w:rsid w:val="00852308"/>
    <w:rsid w:val="00852473"/>
    <w:rsid w:val="008530EC"/>
    <w:rsid w:val="00853893"/>
    <w:rsid w:val="00853A33"/>
    <w:rsid w:val="00853F3B"/>
    <w:rsid w:val="00853F4D"/>
    <w:rsid w:val="008545C6"/>
    <w:rsid w:val="008545FD"/>
    <w:rsid w:val="00854A92"/>
    <w:rsid w:val="00855A12"/>
    <w:rsid w:val="00856808"/>
    <w:rsid w:val="0085700B"/>
    <w:rsid w:val="00860499"/>
    <w:rsid w:val="008605B9"/>
    <w:rsid w:val="00861486"/>
    <w:rsid w:val="00862AE6"/>
    <w:rsid w:val="00862E0B"/>
    <w:rsid w:val="008631DD"/>
    <w:rsid w:val="008638A8"/>
    <w:rsid w:val="00863908"/>
    <w:rsid w:val="0086467D"/>
    <w:rsid w:val="00865B2D"/>
    <w:rsid w:val="00865BDE"/>
    <w:rsid w:val="00867B81"/>
    <w:rsid w:val="00867B84"/>
    <w:rsid w:val="0087093C"/>
    <w:rsid w:val="008714C1"/>
    <w:rsid w:val="008717CF"/>
    <w:rsid w:val="00871A9C"/>
    <w:rsid w:val="00871E60"/>
    <w:rsid w:val="00872174"/>
    <w:rsid w:val="008752E4"/>
    <w:rsid w:val="008759EE"/>
    <w:rsid w:val="00876564"/>
    <w:rsid w:val="00880C57"/>
    <w:rsid w:val="00881C7F"/>
    <w:rsid w:val="00882EF2"/>
    <w:rsid w:val="008831F9"/>
    <w:rsid w:val="00883424"/>
    <w:rsid w:val="00883CFE"/>
    <w:rsid w:val="0088446C"/>
    <w:rsid w:val="00884A25"/>
    <w:rsid w:val="00886236"/>
    <w:rsid w:val="00886642"/>
    <w:rsid w:val="00886FC4"/>
    <w:rsid w:val="00887068"/>
    <w:rsid w:val="00887568"/>
    <w:rsid w:val="00887C35"/>
    <w:rsid w:val="00891BA2"/>
    <w:rsid w:val="00896461"/>
    <w:rsid w:val="008966DD"/>
    <w:rsid w:val="00896C7D"/>
    <w:rsid w:val="008A0199"/>
    <w:rsid w:val="008A0B4F"/>
    <w:rsid w:val="008A1093"/>
    <w:rsid w:val="008A125D"/>
    <w:rsid w:val="008A1DB8"/>
    <w:rsid w:val="008A303F"/>
    <w:rsid w:val="008A4BB1"/>
    <w:rsid w:val="008A4F18"/>
    <w:rsid w:val="008A52F0"/>
    <w:rsid w:val="008A5346"/>
    <w:rsid w:val="008A56B9"/>
    <w:rsid w:val="008A5B46"/>
    <w:rsid w:val="008A7030"/>
    <w:rsid w:val="008A78C1"/>
    <w:rsid w:val="008A7EFB"/>
    <w:rsid w:val="008B1BEB"/>
    <w:rsid w:val="008B1F0B"/>
    <w:rsid w:val="008B2D36"/>
    <w:rsid w:val="008B34BA"/>
    <w:rsid w:val="008B3881"/>
    <w:rsid w:val="008B53FF"/>
    <w:rsid w:val="008B5980"/>
    <w:rsid w:val="008B6AF5"/>
    <w:rsid w:val="008C06FC"/>
    <w:rsid w:val="008C0A5E"/>
    <w:rsid w:val="008C0E1F"/>
    <w:rsid w:val="008C129D"/>
    <w:rsid w:val="008C15C1"/>
    <w:rsid w:val="008C18AC"/>
    <w:rsid w:val="008C1AB4"/>
    <w:rsid w:val="008C2333"/>
    <w:rsid w:val="008C30B4"/>
    <w:rsid w:val="008C3E14"/>
    <w:rsid w:val="008C40C2"/>
    <w:rsid w:val="008C45A8"/>
    <w:rsid w:val="008C4957"/>
    <w:rsid w:val="008C5696"/>
    <w:rsid w:val="008C5988"/>
    <w:rsid w:val="008C5FB1"/>
    <w:rsid w:val="008C6722"/>
    <w:rsid w:val="008C7935"/>
    <w:rsid w:val="008D0338"/>
    <w:rsid w:val="008D1010"/>
    <w:rsid w:val="008D2024"/>
    <w:rsid w:val="008D594D"/>
    <w:rsid w:val="008D6960"/>
    <w:rsid w:val="008D705A"/>
    <w:rsid w:val="008D734D"/>
    <w:rsid w:val="008D77E7"/>
    <w:rsid w:val="008D7C07"/>
    <w:rsid w:val="008E00AF"/>
    <w:rsid w:val="008E1212"/>
    <w:rsid w:val="008E2992"/>
    <w:rsid w:val="008E3C77"/>
    <w:rsid w:val="008E58DC"/>
    <w:rsid w:val="008E622A"/>
    <w:rsid w:val="008E6657"/>
    <w:rsid w:val="008E682E"/>
    <w:rsid w:val="008E6B44"/>
    <w:rsid w:val="008E719E"/>
    <w:rsid w:val="008F0B66"/>
    <w:rsid w:val="008F1926"/>
    <w:rsid w:val="008F1E4B"/>
    <w:rsid w:val="008F2056"/>
    <w:rsid w:val="008F226D"/>
    <w:rsid w:val="008F2411"/>
    <w:rsid w:val="008F2443"/>
    <w:rsid w:val="008F4045"/>
    <w:rsid w:val="008F40D9"/>
    <w:rsid w:val="008F4F72"/>
    <w:rsid w:val="008F528D"/>
    <w:rsid w:val="008F5C3E"/>
    <w:rsid w:val="008F628D"/>
    <w:rsid w:val="008F69FF"/>
    <w:rsid w:val="008F6CB8"/>
    <w:rsid w:val="008F7367"/>
    <w:rsid w:val="00900169"/>
    <w:rsid w:val="009005E7"/>
    <w:rsid w:val="009005FC"/>
    <w:rsid w:val="0090099B"/>
    <w:rsid w:val="009014C9"/>
    <w:rsid w:val="00901A0F"/>
    <w:rsid w:val="00902EB9"/>
    <w:rsid w:val="00903351"/>
    <w:rsid w:val="0090434C"/>
    <w:rsid w:val="00904771"/>
    <w:rsid w:val="00904E3C"/>
    <w:rsid w:val="00906148"/>
    <w:rsid w:val="0090769A"/>
    <w:rsid w:val="00907C7A"/>
    <w:rsid w:val="00911D68"/>
    <w:rsid w:val="009147BB"/>
    <w:rsid w:val="00914E8A"/>
    <w:rsid w:val="00915FB4"/>
    <w:rsid w:val="009166B8"/>
    <w:rsid w:val="0092247A"/>
    <w:rsid w:val="009233C0"/>
    <w:rsid w:val="0092545C"/>
    <w:rsid w:val="0092618B"/>
    <w:rsid w:val="00926B7C"/>
    <w:rsid w:val="00926BD8"/>
    <w:rsid w:val="00927191"/>
    <w:rsid w:val="0092748E"/>
    <w:rsid w:val="00927954"/>
    <w:rsid w:val="0093038B"/>
    <w:rsid w:val="009304C0"/>
    <w:rsid w:val="00930E1A"/>
    <w:rsid w:val="00930EC3"/>
    <w:rsid w:val="00932203"/>
    <w:rsid w:val="00932915"/>
    <w:rsid w:val="00933263"/>
    <w:rsid w:val="00935627"/>
    <w:rsid w:val="009356F7"/>
    <w:rsid w:val="009359B3"/>
    <w:rsid w:val="009361BD"/>
    <w:rsid w:val="00936515"/>
    <w:rsid w:val="009369D1"/>
    <w:rsid w:val="009400C4"/>
    <w:rsid w:val="00940434"/>
    <w:rsid w:val="009412D2"/>
    <w:rsid w:val="00942A80"/>
    <w:rsid w:val="00942BAA"/>
    <w:rsid w:val="0094362C"/>
    <w:rsid w:val="00943686"/>
    <w:rsid w:val="00943C5B"/>
    <w:rsid w:val="00943F70"/>
    <w:rsid w:val="009440B5"/>
    <w:rsid w:val="0094500B"/>
    <w:rsid w:val="0094513D"/>
    <w:rsid w:val="00945657"/>
    <w:rsid w:val="00945698"/>
    <w:rsid w:val="00945A50"/>
    <w:rsid w:val="009462EF"/>
    <w:rsid w:val="00947C9A"/>
    <w:rsid w:val="00947E81"/>
    <w:rsid w:val="00951B20"/>
    <w:rsid w:val="009525F5"/>
    <w:rsid w:val="00952675"/>
    <w:rsid w:val="00952ED6"/>
    <w:rsid w:val="009534FB"/>
    <w:rsid w:val="00953FEC"/>
    <w:rsid w:val="00954BE1"/>
    <w:rsid w:val="00955A11"/>
    <w:rsid w:val="00956DA1"/>
    <w:rsid w:val="00957C39"/>
    <w:rsid w:val="00957FAA"/>
    <w:rsid w:val="009601FD"/>
    <w:rsid w:val="00960586"/>
    <w:rsid w:val="0096063C"/>
    <w:rsid w:val="00960B62"/>
    <w:rsid w:val="00960FB9"/>
    <w:rsid w:val="00961AEE"/>
    <w:rsid w:val="009631B4"/>
    <w:rsid w:val="009632D9"/>
    <w:rsid w:val="0096387E"/>
    <w:rsid w:val="0096484A"/>
    <w:rsid w:val="00964B55"/>
    <w:rsid w:val="00965060"/>
    <w:rsid w:val="009651AC"/>
    <w:rsid w:val="00965A3C"/>
    <w:rsid w:val="00965CD9"/>
    <w:rsid w:val="0096652D"/>
    <w:rsid w:val="0097066B"/>
    <w:rsid w:val="009716C3"/>
    <w:rsid w:val="009722A5"/>
    <w:rsid w:val="009728AE"/>
    <w:rsid w:val="00972A75"/>
    <w:rsid w:val="00972FEB"/>
    <w:rsid w:val="0097423B"/>
    <w:rsid w:val="009766C6"/>
    <w:rsid w:val="00977C75"/>
    <w:rsid w:val="009815A2"/>
    <w:rsid w:val="00982195"/>
    <w:rsid w:val="0098282C"/>
    <w:rsid w:val="00982D27"/>
    <w:rsid w:val="009834E4"/>
    <w:rsid w:val="00983A8B"/>
    <w:rsid w:val="00983C72"/>
    <w:rsid w:val="00984378"/>
    <w:rsid w:val="00984430"/>
    <w:rsid w:val="009849CF"/>
    <w:rsid w:val="00985798"/>
    <w:rsid w:val="0098599E"/>
    <w:rsid w:val="0098687E"/>
    <w:rsid w:val="00986F73"/>
    <w:rsid w:val="00987BE7"/>
    <w:rsid w:val="00990924"/>
    <w:rsid w:val="00990A38"/>
    <w:rsid w:val="009916CE"/>
    <w:rsid w:val="00992347"/>
    <w:rsid w:val="00992711"/>
    <w:rsid w:val="00992A3D"/>
    <w:rsid w:val="00992F02"/>
    <w:rsid w:val="00993405"/>
    <w:rsid w:val="00994451"/>
    <w:rsid w:val="00994BED"/>
    <w:rsid w:val="00994F3E"/>
    <w:rsid w:val="00995239"/>
    <w:rsid w:val="0099620A"/>
    <w:rsid w:val="00996EF9"/>
    <w:rsid w:val="00996F1B"/>
    <w:rsid w:val="00997E57"/>
    <w:rsid w:val="009A00E3"/>
    <w:rsid w:val="009A067B"/>
    <w:rsid w:val="009A0B93"/>
    <w:rsid w:val="009A1B62"/>
    <w:rsid w:val="009A2A80"/>
    <w:rsid w:val="009A2E78"/>
    <w:rsid w:val="009A379C"/>
    <w:rsid w:val="009A4509"/>
    <w:rsid w:val="009A463B"/>
    <w:rsid w:val="009A4BAC"/>
    <w:rsid w:val="009A4EC3"/>
    <w:rsid w:val="009A5316"/>
    <w:rsid w:val="009A5441"/>
    <w:rsid w:val="009A598F"/>
    <w:rsid w:val="009A693E"/>
    <w:rsid w:val="009A733A"/>
    <w:rsid w:val="009A7700"/>
    <w:rsid w:val="009A7C87"/>
    <w:rsid w:val="009B0176"/>
    <w:rsid w:val="009B17F5"/>
    <w:rsid w:val="009B2589"/>
    <w:rsid w:val="009B2F8D"/>
    <w:rsid w:val="009B33F5"/>
    <w:rsid w:val="009B5BDC"/>
    <w:rsid w:val="009B6FA3"/>
    <w:rsid w:val="009B761A"/>
    <w:rsid w:val="009C012F"/>
    <w:rsid w:val="009C016A"/>
    <w:rsid w:val="009C1008"/>
    <w:rsid w:val="009C17CC"/>
    <w:rsid w:val="009C2966"/>
    <w:rsid w:val="009C29DB"/>
    <w:rsid w:val="009C33A2"/>
    <w:rsid w:val="009C3997"/>
    <w:rsid w:val="009C47C3"/>
    <w:rsid w:val="009C4C63"/>
    <w:rsid w:val="009C5803"/>
    <w:rsid w:val="009C58BD"/>
    <w:rsid w:val="009C60DC"/>
    <w:rsid w:val="009C655C"/>
    <w:rsid w:val="009C6D8A"/>
    <w:rsid w:val="009C79D7"/>
    <w:rsid w:val="009D01E1"/>
    <w:rsid w:val="009D04E2"/>
    <w:rsid w:val="009D0780"/>
    <w:rsid w:val="009D1E8A"/>
    <w:rsid w:val="009D206D"/>
    <w:rsid w:val="009D342D"/>
    <w:rsid w:val="009D4184"/>
    <w:rsid w:val="009D503E"/>
    <w:rsid w:val="009D5BF1"/>
    <w:rsid w:val="009D6CB4"/>
    <w:rsid w:val="009D7D4D"/>
    <w:rsid w:val="009D7DB5"/>
    <w:rsid w:val="009E305E"/>
    <w:rsid w:val="009E3093"/>
    <w:rsid w:val="009E4545"/>
    <w:rsid w:val="009E48B4"/>
    <w:rsid w:val="009E4CBE"/>
    <w:rsid w:val="009E5DCE"/>
    <w:rsid w:val="009E6892"/>
    <w:rsid w:val="009E729E"/>
    <w:rsid w:val="009E7C2C"/>
    <w:rsid w:val="009F186A"/>
    <w:rsid w:val="009F1956"/>
    <w:rsid w:val="009F1BF5"/>
    <w:rsid w:val="009F1E24"/>
    <w:rsid w:val="009F2512"/>
    <w:rsid w:val="009F319D"/>
    <w:rsid w:val="009F66F4"/>
    <w:rsid w:val="009F6800"/>
    <w:rsid w:val="009F6A9C"/>
    <w:rsid w:val="009F7437"/>
    <w:rsid w:val="009F7D4A"/>
    <w:rsid w:val="009F7DB8"/>
    <w:rsid w:val="00A009B2"/>
    <w:rsid w:val="00A01146"/>
    <w:rsid w:val="00A0138B"/>
    <w:rsid w:val="00A02334"/>
    <w:rsid w:val="00A0406A"/>
    <w:rsid w:val="00A04162"/>
    <w:rsid w:val="00A04656"/>
    <w:rsid w:val="00A052F4"/>
    <w:rsid w:val="00A0601E"/>
    <w:rsid w:val="00A06102"/>
    <w:rsid w:val="00A066A6"/>
    <w:rsid w:val="00A06898"/>
    <w:rsid w:val="00A06CB1"/>
    <w:rsid w:val="00A07D54"/>
    <w:rsid w:val="00A07F0C"/>
    <w:rsid w:val="00A11362"/>
    <w:rsid w:val="00A114F7"/>
    <w:rsid w:val="00A11C52"/>
    <w:rsid w:val="00A125DA"/>
    <w:rsid w:val="00A1275A"/>
    <w:rsid w:val="00A12985"/>
    <w:rsid w:val="00A14524"/>
    <w:rsid w:val="00A14748"/>
    <w:rsid w:val="00A14C21"/>
    <w:rsid w:val="00A14D77"/>
    <w:rsid w:val="00A152C3"/>
    <w:rsid w:val="00A15EC9"/>
    <w:rsid w:val="00A169EE"/>
    <w:rsid w:val="00A16A3D"/>
    <w:rsid w:val="00A17B9A"/>
    <w:rsid w:val="00A17CB5"/>
    <w:rsid w:val="00A2129B"/>
    <w:rsid w:val="00A21A52"/>
    <w:rsid w:val="00A21E79"/>
    <w:rsid w:val="00A2253F"/>
    <w:rsid w:val="00A22B33"/>
    <w:rsid w:val="00A23965"/>
    <w:rsid w:val="00A2398D"/>
    <w:rsid w:val="00A24729"/>
    <w:rsid w:val="00A2510C"/>
    <w:rsid w:val="00A2555F"/>
    <w:rsid w:val="00A26EA8"/>
    <w:rsid w:val="00A271B3"/>
    <w:rsid w:val="00A31E2C"/>
    <w:rsid w:val="00A31FB6"/>
    <w:rsid w:val="00A32689"/>
    <w:rsid w:val="00A32AB3"/>
    <w:rsid w:val="00A33504"/>
    <w:rsid w:val="00A337F6"/>
    <w:rsid w:val="00A3444C"/>
    <w:rsid w:val="00A34CCC"/>
    <w:rsid w:val="00A3724A"/>
    <w:rsid w:val="00A37923"/>
    <w:rsid w:val="00A37A78"/>
    <w:rsid w:val="00A4201E"/>
    <w:rsid w:val="00A428AD"/>
    <w:rsid w:val="00A432C4"/>
    <w:rsid w:val="00A43589"/>
    <w:rsid w:val="00A4479A"/>
    <w:rsid w:val="00A47409"/>
    <w:rsid w:val="00A505CD"/>
    <w:rsid w:val="00A50A8F"/>
    <w:rsid w:val="00A50FBC"/>
    <w:rsid w:val="00A5243D"/>
    <w:rsid w:val="00A5255B"/>
    <w:rsid w:val="00A52B2F"/>
    <w:rsid w:val="00A53288"/>
    <w:rsid w:val="00A5461A"/>
    <w:rsid w:val="00A54FEF"/>
    <w:rsid w:val="00A5500F"/>
    <w:rsid w:val="00A5515A"/>
    <w:rsid w:val="00A55B30"/>
    <w:rsid w:val="00A56F2C"/>
    <w:rsid w:val="00A57072"/>
    <w:rsid w:val="00A57465"/>
    <w:rsid w:val="00A600D8"/>
    <w:rsid w:val="00A606AB"/>
    <w:rsid w:val="00A60B0F"/>
    <w:rsid w:val="00A627BB"/>
    <w:rsid w:val="00A635CC"/>
    <w:rsid w:val="00A63A8B"/>
    <w:rsid w:val="00A64491"/>
    <w:rsid w:val="00A64623"/>
    <w:rsid w:val="00A65884"/>
    <w:rsid w:val="00A65C39"/>
    <w:rsid w:val="00A66EB3"/>
    <w:rsid w:val="00A676EF"/>
    <w:rsid w:val="00A67751"/>
    <w:rsid w:val="00A70120"/>
    <w:rsid w:val="00A71A4D"/>
    <w:rsid w:val="00A71B3A"/>
    <w:rsid w:val="00A72259"/>
    <w:rsid w:val="00A724AF"/>
    <w:rsid w:val="00A72D95"/>
    <w:rsid w:val="00A736B1"/>
    <w:rsid w:val="00A74634"/>
    <w:rsid w:val="00A75FE8"/>
    <w:rsid w:val="00A8431F"/>
    <w:rsid w:val="00A84F34"/>
    <w:rsid w:val="00A85AD1"/>
    <w:rsid w:val="00A8698A"/>
    <w:rsid w:val="00A86A40"/>
    <w:rsid w:val="00A86AEA"/>
    <w:rsid w:val="00A86CF5"/>
    <w:rsid w:val="00A873D1"/>
    <w:rsid w:val="00A874B8"/>
    <w:rsid w:val="00A9065E"/>
    <w:rsid w:val="00A90A88"/>
    <w:rsid w:val="00A91AF5"/>
    <w:rsid w:val="00A91E3B"/>
    <w:rsid w:val="00A94638"/>
    <w:rsid w:val="00A957CC"/>
    <w:rsid w:val="00A967EF"/>
    <w:rsid w:val="00A96E54"/>
    <w:rsid w:val="00A97E01"/>
    <w:rsid w:val="00AA1314"/>
    <w:rsid w:val="00AA2AEE"/>
    <w:rsid w:val="00AA3F35"/>
    <w:rsid w:val="00AA4BD5"/>
    <w:rsid w:val="00AA528D"/>
    <w:rsid w:val="00AA608B"/>
    <w:rsid w:val="00AA69E6"/>
    <w:rsid w:val="00AA6A7A"/>
    <w:rsid w:val="00AA7367"/>
    <w:rsid w:val="00AA76A8"/>
    <w:rsid w:val="00AB0B8F"/>
    <w:rsid w:val="00AB1527"/>
    <w:rsid w:val="00AB321E"/>
    <w:rsid w:val="00AB547A"/>
    <w:rsid w:val="00AB54F6"/>
    <w:rsid w:val="00AB5D66"/>
    <w:rsid w:val="00AB685E"/>
    <w:rsid w:val="00AC1149"/>
    <w:rsid w:val="00AC1669"/>
    <w:rsid w:val="00AC1A73"/>
    <w:rsid w:val="00AC20F4"/>
    <w:rsid w:val="00AC22DF"/>
    <w:rsid w:val="00AC3C0B"/>
    <w:rsid w:val="00AC4223"/>
    <w:rsid w:val="00AC4DF6"/>
    <w:rsid w:val="00AC61E1"/>
    <w:rsid w:val="00AC62B8"/>
    <w:rsid w:val="00AC686D"/>
    <w:rsid w:val="00AC6F05"/>
    <w:rsid w:val="00AC72C4"/>
    <w:rsid w:val="00AC754F"/>
    <w:rsid w:val="00AC7E7D"/>
    <w:rsid w:val="00AD16FE"/>
    <w:rsid w:val="00AD3BFB"/>
    <w:rsid w:val="00AD3F2E"/>
    <w:rsid w:val="00AD3F65"/>
    <w:rsid w:val="00AD462A"/>
    <w:rsid w:val="00AD571C"/>
    <w:rsid w:val="00AD741E"/>
    <w:rsid w:val="00AE0546"/>
    <w:rsid w:val="00AE0826"/>
    <w:rsid w:val="00AE15D2"/>
    <w:rsid w:val="00AE1B05"/>
    <w:rsid w:val="00AE23D9"/>
    <w:rsid w:val="00AE3247"/>
    <w:rsid w:val="00AE32F3"/>
    <w:rsid w:val="00AE47D5"/>
    <w:rsid w:val="00AE6733"/>
    <w:rsid w:val="00AF00BB"/>
    <w:rsid w:val="00AF0ACD"/>
    <w:rsid w:val="00AF1CF2"/>
    <w:rsid w:val="00AF3C73"/>
    <w:rsid w:val="00AF446F"/>
    <w:rsid w:val="00AF45D1"/>
    <w:rsid w:val="00AF64EB"/>
    <w:rsid w:val="00AF6E94"/>
    <w:rsid w:val="00B0086A"/>
    <w:rsid w:val="00B014E8"/>
    <w:rsid w:val="00B0160B"/>
    <w:rsid w:val="00B029A2"/>
    <w:rsid w:val="00B031EB"/>
    <w:rsid w:val="00B03733"/>
    <w:rsid w:val="00B03FB1"/>
    <w:rsid w:val="00B04374"/>
    <w:rsid w:val="00B05150"/>
    <w:rsid w:val="00B05465"/>
    <w:rsid w:val="00B0577C"/>
    <w:rsid w:val="00B05EB9"/>
    <w:rsid w:val="00B06FB7"/>
    <w:rsid w:val="00B0705D"/>
    <w:rsid w:val="00B0744F"/>
    <w:rsid w:val="00B1011D"/>
    <w:rsid w:val="00B10844"/>
    <w:rsid w:val="00B10F0B"/>
    <w:rsid w:val="00B11707"/>
    <w:rsid w:val="00B11926"/>
    <w:rsid w:val="00B11D12"/>
    <w:rsid w:val="00B11EA9"/>
    <w:rsid w:val="00B1248F"/>
    <w:rsid w:val="00B12570"/>
    <w:rsid w:val="00B12983"/>
    <w:rsid w:val="00B13540"/>
    <w:rsid w:val="00B136F5"/>
    <w:rsid w:val="00B14165"/>
    <w:rsid w:val="00B142FD"/>
    <w:rsid w:val="00B14B2D"/>
    <w:rsid w:val="00B15763"/>
    <w:rsid w:val="00B17C7D"/>
    <w:rsid w:val="00B20A22"/>
    <w:rsid w:val="00B20D39"/>
    <w:rsid w:val="00B20E10"/>
    <w:rsid w:val="00B219D9"/>
    <w:rsid w:val="00B21DF6"/>
    <w:rsid w:val="00B22B1D"/>
    <w:rsid w:val="00B22F16"/>
    <w:rsid w:val="00B24B7C"/>
    <w:rsid w:val="00B2613C"/>
    <w:rsid w:val="00B26E57"/>
    <w:rsid w:val="00B270CE"/>
    <w:rsid w:val="00B27EA2"/>
    <w:rsid w:val="00B30781"/>
    <w:rsid w:val="00B32F01"/>
    <w:rsid w:val="00B33B67"/>
    <w:rsid w:val="00B3549E"/>
    <w:rsid w:val="00B35BE7"/>
    <w:rsid w:val="00B36248"/>
    <w:rsid w:val="00B370DB"/>
    <w:rsid w:val="00B37A05"/>
    <w:rsid w:val="00B37B28"/>
    <w:rsid w:val="00B42D8D"/>
    <w:rsid w:val="00B43427"/>
    <w:rsid w:val="00B4393A"/>
    <w:rsid w:val="00B441A2"/>
    <w:rsid w:val="00B44334"/>
    <w:rsid w:val="00B44648"/>
    <w:rsid w:val="00B446AE"/>
    <w:rsid w:val="00B446EB"/>
    <w:rsid w:val="00B44A0B"/>
    <w:rsid w:val="00B44F9F"/>
    <w:rsid w:val="00B45FBC"/>
    <w:rsid w:val="00B46E57"/>
    <w:rsid w:val="00B50776"/>
    <w:rsid w:val="00B50F45"/>
    <w:rsid w:val="00B5121F"/>
    <w:rsid w:val="00B51531"/>
    <w:rsid w:val="00B5289E"/>
    <w:rsid w:val="00B52A4C"/>
    <w:rsid w:val="00B52BDF"/>
    <w:rsid w:val="00B5405A"/>
    <w:rsid w:val="00B548C1"/>
    <w:rsid w:val="00B55070"/>
    <w:rsid w:val="00B57594"/>
    <w:rsid w:val="00B575C2"/>
    <w:rsid w:val="00B5765A"/>
    <w:rsid w:val="00B576DC"/>
    <w:rsid w:val="00B578A7"/>
    <w:rsid w:val="00B57E55"/>
    <w:rsid w:val="00B6017B"/>
    <w:rsid w:val="00B601C8"/>
    <w:rsid w:val="00B60356"/>
    <w:rsid w:val="00B60813"/>
    <w:rsid w:val="00B608F9"/>
    <w:rsid w:val="00B6171D"/>
    <w:rsid w:val="00B636D2"/>
    <w:rsid w:val="00B63A01"/>
    <w:rsid w:val="00B63F70"/>
    <w:rsid w:val="00B6402D"/>
    <w:rsid w:val="00B65D44"/>
    <w:rsid w:val="00B65E03"/>
    <w:rsid w:val="00B65E15"/>
    <w:rsid w:val="00B67D3B"/>
    <w:rsid w:val="00B7001E"/>
    <w:rsid w:val="00B7189E"/>
    <w:rsid w:val="00B71EBB"/>
    <w:rsid w:val="00B72FFF"/>
    <w:rsid w:val="00B73213"/>
    <w:rsid w:val="00B733F6"/>
    <w:rsid w:val="00B73931"/>
    <w:rsid w:val="00B73B05"/>
    <w:rsid w:val="00B74357"/>
    <w:rsid w:val="00B74C64"/>
    <w:rsid w:val="00B76847"/>
    <w:rsid w:val="00B76AC7"/>
    <w:rsid w:val="00B77212"/>
    <w:rsid w:val="00B802F1"/>
    <w:rsid w:val="00B80B36"/>
    <w:rsid w:val="00B83AFD"/>
    <w:rsid w:val="00B83F70"/>
    <w:rsid w:val="00B84B94"/>
    <w:rsid w:val="00B85808"/>
    <w:rsid w:val="00B85E13"/>
    <w:rsid w:val="00B86260"/>
    <w:rsid w:val="00B867CE"/>
    <w:rsid w:val="00B86BF3"/>
    <w:rsid w:val="00B86D9F"/>
    <w:rsid w:val="00B87E24"/>
    <w:rsid w:val="00B90268"/>
    <w:rsid w:val="00B90C19"/>
    <w:rsid w:val="00B91CCE"/>
    <w:rsid w:val="00B92AD1"/>
    <w:rsid w:val="00B930D5"/>
    <w:rsid w:val="00B940C8"/>
    <w:rsid w:val="00B94B49"/>
    <w:rsid w:val="00B94E82"/>
    <w:rsid w:val="00B94FB3"/>
    <w:rsid w:val="00B96661"/>
    <w:rsid w:val="00BA02A2"/>
    <w:rsid w:val="00BA0CE4"/>
    <w:rsid w:val="00BA0F0F"/>
    <w:rsid w:val="00BA15D3"/>
    <w:rsid w:val="00BA268F"/>
    <w:rsid w:val="00BA3756"/>
    <w:rsid w:val="00BA3953"/>
    <w:rsid w:val="00BA3D44"/>
    <w:rsid w:val="00BA4299"/>
    <w:rsid w:val="00BA45B3"/>
    <w:rsid w:val="00BA4775"/>
    <w:rsid w:val="00BA503E"/>
    <w:rsid w:val="00BA545F"/>
    <w:rsid w:val="00BA56DC"/>
    <w:rsid w:val="00BA5ABB"/>
    <w:rsid w:val="00BB00A9"/>
    <w:rsid w:val="00BB0BCA"/>
    <w:rsid w:val="00BB15BE"/>
    <w:rsid w:val="00BB23DE"/>
    <w:rsid w:val="00BB30CF"/>
    <w:rsid w:val="00BB371B"/>
    <w:rsid w:val="00BB489C"/>
    <w:rsid w:val="00BB577C"/>
    <w:rsid w:val="00BB5BEC"/>
    <w:rsid w:val="00BB69E2"/>
    <w:rsid w:val="00BB6F75"/>
    <w:rsid w:val="00BB70CD"/>
    <w:rsid w:val="00BB7331"/>
    <w:rsid w:val="00BC0079"/>
    <w:rsid w:val="00BC0503"/>
    <w:rsid w:val="00BC0784"/>
    <w:rsid w:val="00BC0D27"/>
    <w:rsid w:val="00BC1040"/>
    <w:rsid w:val="00BC10BA"/>
    <w:rsid w:val="00BC144A"/>
    <w:rsid w:val="00BC1690"/>
    <w:rsid w:val="00BC1A5F"/>
    <w:rsid w:val="00BC1AB0"/>
    <w:rsid w:val="00BC29D8"/>
    <w:rsid w:val="00BC2EBD"/>
    <w:rsid w:val="00BC3C5C"/>
    <w:rsid w:val="00BC43C8"/>
    <w:rsid w:val="00BC4DC4"/>
    <w:rsid w:val="00BC4E39"/>
    <w:rsid w:val="00BC55F1"/>
    <w:rsid w:val="00BC5CCD"/>
    <w:rsid w:val="00BC6006"/>
    <w:rsid w:val="00BC60FE"/>
    <w:rsid w:val="00BC719F"/>
    <w:rsid w:val="00BC73CA"/>
    <w:rsid w:val="00BC7819"/>
    <w:rsid w:val="00BC7D0E"/>
    <w:rsid w:val="00BD00B0"/>
    <w:rsid w:val="00BD0327"/>
    <w:rsid w:val="00BD06D5"/>
    <w:rsid w:val="00BD078E"/>
    <w:rsid w:val="00BD07AE"/>
    <w:rsid w:val="00BD099F"/>
    <w:rsid w:val="00BD128F"/>
    <w:rsid w:val="00BD3B6E"/>
    <w:rsid w:val="00BD3BCF"/>
    <w:rsid w:val="00BD47D4"/>
    <w:rsid w:val="00BD605F"/>
    <w:rsid w:val="00BD7228"/>
    <w:rsid w:val="00BD7D50"/>
    <w:rsid w:val="00BE0C4E"/>
    <w:rsid w:val="00BE1F41"/>
    <w:rsid w:val="00BE2C68"/>
    <w:rsid w:val="00BE2D0E"/>
    <w:rsid w:val="00BE3A73"/>
    <w:rsid w:val="00BE3F73"/>
    <w:rsid w:val="00BE5556"/>
    <w:rsid w:val="00BE6F84"/>
    <w:rsid w:val="00BE70DC"/>
    <w:rsid w:val="00BE7DB9"/>
    <w:rsid w:val="00BF0D3F"/>
    <w:rsid w:val="00BF1605"/>
    <w:rsid w:val="00BF16BB"/>
    <w:rsid w:val="00BF1E35"/>
    <w:rsid w:val="00BF2FAE"/>
    <w:rsid w:val="00BF4D0C"/>
    <w:rsid w:val="00BF57CA"/>
    <w:rsid w:val="00BF6172"/>
    <w:rsid w:val="00BF75E4"/>
    <w:rsid w:val="00C01016"/>
    <w:rsid w:val="00C019E5"/>
    <w:rsid w:val="00C01D54"/>
    <w:rsid w:val="00C0228A"/>
    <w:rsid w:val="00C07027"/>
    <w:rsid w:val="00C102F9"/>
    <w:rsid w:val="00C103CF"/>
    <w:rsid w:val="00C10824"/>
    <w:rsid w:val="00C11E4F"/>
    <w:rsid w:val="00C14B70"/>
    <w:rsid w:val="00C15A8A"/>
    <w:rsid w:val="00C163DA"/>
    <w:rsid w:val="00C1759C"/>
    <w:rsid w:val="00C178C9"/>
    <w:rsid w:val="00C17C53"/>
    <w:rsid w:val="00C17DB3"/>
    <w:rsid w:val="00C21112"/>
    <w:rsid w:val="00C21ED3"/>
    <w:rsid w:val="00C225E9"/>
    <w:rsid w:val="00C22CEE"/>
    <w:rsid w:val="00C22F78"/>
    <w:rsid w:val="00C2365C"/>
    <w:rsid w:val="00C23B9D"/>
    <w:rsid w:val="00C2469E"/>
    <w:rsid w:val="00C25D62"/>
    <w:rsid w:val="00C26DD7"/>
    <w:rsid w:val="00C318D3"/>
    <w:rsid w:val="00C31990"/>
    <w:rsid w:val="00C31A1E"/>
    <w:rsid w:val="00C31F4F"/>
    <w:rsid w:val="00C32BD5"/>
    <w:rsid w:val="00C32EDF"/>
    <w:rsid w:val="00C3300D"/>
    <w:rsid w:val="00C331DC"/>
    <w:rsid w:val="00C34947"/>
    <w:rsid w:val="00C34B82"/>
    <w:rsid w:val="00C354E2"/>
    <w:rsid w:val="00C36DFF"/>
    <w:rsid w:val="00C3764D"/>
    <w:rsid w:val="00C37EB1"/>
    <w:rsid w:val="00C41939"/>
    <w:rsid w:val="00C42162"/>
    <w:rsid w:val="00C4222A"/>
    <w:rsid w:val="00C4476D"/>
    <w:rsid w:val="00C46004"/>
    <w:rsid w:val="00C4658A"/>
    <w:rsid w:val="00C46D64"/>
    <w:rsid w:val="00C500B7"/>
    <w:rsid w:val="00C501A7"/>
    <w:rsid w:val="00C50943"/>
    <w:rsid w:val="00C50E04"/>
    <w:rsid w:val="00C51D80"/>
    <w:rsid w:val="00C51EA8"/>
    <w:rsid w:val="00C52BA5"/>
    <w:rsid w:val="00C531D9"/>
    <w:rsid w:val="00C5418D"/>
    <w:rsid w:val="00C54D87"/>
    <w:rsid w:val="00C5507B"/>
    <w:rsid w:val="00C554B0"/>
    <w:rsid w:val="00C55EB3"/>
    <w:rsid w:val="00C6003D"/>
    <w:rsid w:val="00C60393"/>
    <w:rsid w:val="00C60662"/>
    <w:rsid w:val="00C60F87"/>
    <w:rsid w:val="00C61421"/>
    <w:rsid w:val="00C61D20"/>
    <w:rsid w:val="00C61D86"/>
    <w:rsid w:val="00C62C4B"/>
    <w:rsid w:val="00C644BE"/>
    <w:rsid w:val="00C64C3B"/>
    <w:rsid w:val="00C659AB"/>
    <w:rsid w:val="00C66D40"/>
    <w:rsid w:val="00C67468"/>
    <w:rsid w:val="00C676C3"/>
    <w:rsid w:val="00C70778"/>
    <w:rsid w:val="00C70C55"/>
    <w:rsid w:val="00C714AA"/>
    <w:rsid w:val="00C72697"/>
    <w:rsid w:val="00C743F7"/>
    <w:rsid w:val="00C7492C"/>
    <w:rsid w:val="00C75257"/>
    <w:rsid w:val="00C754D4"/>
    <w:rsid w:val="00C758B6"/>
    <w:rsid w:val="00C76D68"/>
    <w:rsid w:val="00C7719D"/>
    <w:rsid w:val="00C8006D"/>
    <w:rsid w:val="00C801AB"/>
    <w:rsid w:val="00C8110D"/>
    <w:rsid w:val="00C82D6E"/>
    <w:rsid w:val="00C840EB"/>
    <w:rsid w:val="00C842B8"/>
    <w:rsid w:val="00C84A92"/>
    <w:rsid w:val="00C84E0A"/>
    <w:rsid w:val="00C85A76"/>
    <w:rsid w:val="00C86606"/>
    <w:rsid w:val="00C90DD8"/>
    <w:rsid w:val="00C92538"/>
    <w:rsid w:val="00C9286A"/>
    <w:rsid w:val="00C936E6"/>
    <w:rsid w:val="00C9397E"/>
    <w:rsid w:val="00C946E1"/>
    <w:rsid w:val="00C959D8"/>
    <w:rsid w:val="00C97E07"/>
    <w:rsid w:val="00CA01EA"/>
    <w:rsid w:val="00CA1843"/>
    <w:rsid w:val="00CA31FD"/>
    <w:rsid w:val="00CA3564"/>
    <w:rsid w:val="00CA41EB"/>
    <w:rsid w:val="00CA48B9"/>
    <w:rsid w:val="00CA48D1"/>
    <w:rsid w:val="00CA7F68"/>
    <w:rsid w:val="00CB1170"/>
    <w:rsid w:val="00CB18A8"/>
    <w:rsid w:val="00CB2AC9"/>
    <w:rsid w:val="00CB367D"/>
    <w:rsid w:val="00CB3864"/>
    <w:rsid w:val="00CB432D"/>
    <w:rsid w:val="00CB5C4A"/>
    <w:rsid w:val="00CB677C"/>
    <w:rsid w:val="00CB7B84"/>
    <w:rsid w:val="00CC0285"/>
    <w:rsid w:val="00CC04B3"/>
    <w:rsid w:val="00CC20BD"/>
    <w:rsid w:val="00CC23A7"/>
    <w:rsid w:val="00CC36B7"/>
    <w:rsid w:val="00CC3CB5"/>
    <w:rsid w:val="00CC3D1C"/>
    <w:rsid w:val="00CC5875"/>
    <w:rsid w:val="00CC6405"/>
    <w:rsid w:val="00CC7C3A"/>
    <w:rsid w:val="00CD25A5"/>
    <w:rsid w:val="00CD29D8"/>
    <w:rsid w:val="00CD2AA9"/>
    <w:rsid w:val="00CD36CA"/>
    <w:rsid w:val="00CD48E7"/>
    <w:rsid w:val="00CD7416"/>
    <w:rsid w:val="00CD7AAC"/>
    <w:rsid w:val="00CE0382"/>
    <w:rsid w:val="00CE0AC7"/>
    <w:rsid w:val="00CE1CF7"/>
    <w:rsid w:val="00CE1D6E"/>
    <w:rsid w:val="00CE1E96"/>
    <w:rsid w:val="00CE27E6"/>
    <w:rsid w:val="00CE39D3"/>
    <w:rsid w:val="00CE556E"/>
    <w:rsid w:val="00CE5FF6"/>
    <w:rsid w:val="00CE694C"/>
    <w:rsid w:val="00CE6B6B"/>
    <w:rsid w:val="00CE6EFD"/>
    <w:rsid w:val="00CF1508"/>
    <w:rsid w:val="00CF204F"/>
    <w:rsid w:val="00CF238B"/>
    <w:rsid w:val="00CF3923"/>
    <w:rsid w:val="00CF3AF1"/>
    <w:rsid w:val="00CF3E75"/>
    <w:rsid w:val="00CF59DF"/>
    <w:rsid w:val="00CF6B95"/>
    <w:rsid w:val="00D003AC"/>
    <w:rsid w:val="00D01501"/>
    <w:rsid w:val="00D02017"/>
    <w:rsid w:val="00D0239C"/>
    <w:rsid w:val="00D03E77"/>
    <w:rsid w:val="00D050B7"/>
    <w:rsid w:val="00D051B9"/>
    <w:rsid w:val="00D103D3"/>
    <w:rsid w:val="00D11524"/>
    <w:rsid w:val="00D12271"/>
    <w:rsid w:val="00D139C7"/>
    <w:rsid w:val="00D13D20"/>
    <w:rsid w:val="00D1486E"/>
    <w:rsid w:val="00D14AFF"/>
    <w:rsid w:val="00D16D06"/>
    <w:rsid w:val="00D17078"/>
    <w:rsid w:val="00D177DD"/>
    <w:rsid w:val="00D20902"/>
    <w:rsid w:val="00D20C85"/>
    <w:rsid w:val="00D2192D"/>
    <w:rsid w:val="00D21A18"/>
    <w:rsid w:val="00D22FBB"/>
    <w:rsid w:val="00D23501"/>
    <w:rsid w:val="00D245F1"/>
    <w:rsid w:val="00D24C2A"/>
    <w:rsid w:val="00D26408"/>
    <w:rsid w:val="00D2783F"/>
    <w:rsid w:val="00D27DF0"/>
    <w:rsid w:val="00D30713"/>
    <w:rsid w:val="00D31498"/>
    <w:rsid w:val="00D31A9B"/>
    <w:rsid w:val="00D31C59"/>
    <w:rsid w:val="00D33177"/>
    <w:rsid w:val="00D334EC"/>
    <w:rsid w:val="00D3508F"/>
    <w:rsid w:val="00D354E0"/>
    <w:rsid w:val="00D354FD"/>
    <w:rsid w:val="00D35B42"/>
    <w:rsid w:val="00D35BB8"/>
    <w:rsid w:val="00D408C5"/>
    <w:rsid w:val="00D40BCF"/>
    <w:rsid w:val="00D40C4D"/>
    <w:rsid w:val="00D40FED"/>
    <w:rsid w:val="00D410C6"/>
    <w:rsid w:val="00D412F8"/>
    <w:rsid w:val="00D416C4"/>
    <w:rsid w:val="00D444F8"/>
    <w:rsid w:val="00D44854"/>
    <w:rsid w:val="00D451CC"/>
    <w:rsid w:val="00D45579"/>
    <w:rsid w:val="00D45D08"/>
    <w:rsid w:val="00D466C3"/>
    <w:rsid w:val="00D467EC"/>
    <w:rsid w:val="00D472B5"/>
    <w:rsid w:val="00D47581"/>
    <w:rsid w:val="00D50203"/>
    <w:rsid w:val="00D503E7"/>
    <w:rsid w:val="00D50DF6"/>
    <w:rsid w:val="00D50E70"/>
    <w:rsid w:val="00D51132"/>
    <w:rsid w:val="00D51361"/>
    <w:rsid w:val="00D523CC"/>
    <w:rsid w:val="00D52555"/>
    <w:rsid w:val="00D565E3"/>
    <w:rsid w:val="00D5687F"/>
    <w:rsid w:val="00D56A8D"/>
    <w:rsid w:val="00D57335"/>
    <w:rsid w:val="00D5782A"/>
    <w:rsid w:val="00D57D82"/>
    <w:rsid w:val="00D601D8"/>
    <w:rsid w:val="00D6051E"/>
    <w:rsid w:val="00D60EF8"/>
    <w:rsid w:val="00D623A0"/>
    <w:rsid w:val="00D62805"/>
    <w:rsid w:val="00D633A7"/>
    <w:rsid w:val="00D64E6E"/>
    <w:rsid w:val="00D6576C"/>
    <w:rsid w:val="00D705D6"/>
    <w:rsid w:val="00D70991"/>
    <w:rsid w:val="00D70C92"/>
    <w:rsid w:val="00D70DF4"/>
    <w:rsid w:val="00D714DB"/>
    <w:rsid w:val="00D719AD"/>
    <w:rsid w:val="00D71FE5"/>
    <w:rsid w:val="00D72A3E"/>
    <w:rsid w:val="00D743CB"/>
    <w:rsid w:val="00D7522A"/>
    <w:rsid w:val="00D75919"/>
    <w:rsid w:val="00D75CFF"/>
    <w:rsid w:val="00D7729E"/>
    <w:rsid w:val="00D77FCE"/>
    <w:rsid w:val="00D807A1"/>
    <w:rsid w:val="00D80A40"/>
    <w:rsid w:val="00D81560"/>
    <w:rsid w:val="00D81C2E"/>
    <w:rsid w:val="00D8234D"/>
    <w:rsid w:val="00D834F1"/>
    <w:rsid w:val="00D83EA1"/>
    <w:rsid w:val="00D840FC"/>
    <w:rsid w:val="00D84267"/>
    <w:rsid w:val="00D84D4A"/>
    <w:rsid w:val="00D84E8D"/>
    <w:rsid w:val="00D853FB"/>
    <w:rsid w:val="00D85648"/>
    <w:rsid w:val="00D869A0"/>
    <w:rsid w:val="00D9124B"/>
    <w:rsid w:val="00D9135A"/>
    <w:rsid w:val="00D91F5B"/>
    <w:rsid w:val="00D924DF"/>
    <w:rsid w:val="00D9258C"/>
    <w:rsid w:val="00D943FB"/>
    <w:rsid w:val="00D95021"/>
    <w:rsid w:val="00D950C2"/>
    <w:rsid w:val="00D9529C"/>
    <w:rsid w:val="00D95562"/>
    <w:rsid w:val="00D9576D"/>
    <w:rsid w:val="00D95F46"/>
    <w:rsid w:val="00D966B6"/>
    <w:rsid w:val="00D970B2"/>
    <w:rsid w:val="00D970E3"/>
    <w:rsid w:val="00D974CD"/>
    <w:rsid w:val="00D97F56"/>
    <w:rsid w:val="00DA2174"/>
    <w:rsid w:val="00DA2578"/>
    <w:rsid w:val="00DA2FF0"/>
    <w:rsid w:val="00DA3481"/>
    <w:rsid w:val="00DA4E66"/>
    <w:rsid w:val="00DA53B7"/>
    <w:rsid w:val="00DA5AFD"/>
    <w:rsid w:val="00DA5C12"/>
    <w:rsid w:val="00DA6268"/>
    <w:rsid w:val="00DB155D"/>
    <w:rsid w:val="00DB3295"/>
    <w:rsid w:val="00DB4003"/>
    <w:rsid w:val="00DB650C"/>
    <w:rsid w:val="00DB6E39"/>
    <w:rsid w:val="00DB76D6"/>
    <w:rsid w:val="00DC065C"/>
    <w:rsid w:val="00DC0C21"/>
    <w:rsid w:val="00DC1174"/>
    <w:rsid w:val="00DC1B8B"/>
    <w:rsid w:val="00DC1D35"/>
    <w:rsid w:val="00DC22C0"/>
    <w:rsid w:val="00DC2447"/>
    <w:rsid w:val="00DC3B19"/>
    <w:rsid w:val="00DC4BD6"/>
    <w:rsid w:val="00DC57D2"/>
    <w:rsid w:val="00DC6158"/>
    <w:rsid w:val="00DC6504"/>
    <w:rsid w:val="00DC6C5B"/>
    <w:rsid w:val="00DC7009"/>
    <w:rsid w:val="00DC7275"/>
    <w:rsid w:val="00DD0416"/>
    <w:rsid w:val="00DD04D1"/>
    <w:rsid w:val="00DD0532"/>
    <w:rsid w:val="00DD09BD"/>
    <w:rsid w:val="00DD156F"/>
    <w:rsid w:val="00DD1DFC"/>
    <w:rsid w:val="00DD22DE"/>
    <w:rsid w:val="00DD52AF"/>
    <w:rsid w:val="00DD55BD"/>
    <w:rsid w:val="00DD5F3D"/>
    <w:rsid w:val="00DD7469"/>
    <w:rsid w:val="00DE06A9"/>
    <w:rsid w:val="00DE1DFA"/>
    <w:rsid w:val="00DE263D"/>
    <w:rsid w:val="00DE369A"/>
    <w:rsid w:val="00DE3841"/>
    <w:rsid w:val="00DE3AC0"/>
    <w:rsid w:val="00DE416B"/>
    <w:rsid w:val="00DE552E"/>
    <w:rsid w:val="00DE66E4"/>
    <w:rsid w:val="00DE68D8"/>
    <w:rsid w:val="00DE70B9"/>
    <w:rsid w:val="00DE713F"/>
    <w:rsid w:val="00DF0269"/>
    <w:rsid w:val="00DF27BA"/>
    <w:rsid w:val="00DF2C56"/>
    <w:rsid w:val="00DF2DC9"/>
    <w:rsid w:val="00DF4597"/>
    <w:rsid w:val="00DF6830"/>
    <w:rsid w:val="00DF6C56"/>
    <w:rsid w:val="00DF76F5"/>
    <w:rsid w:val="00DF77D3"/>
    <w:rsid w:val="00DF77E6"/>
    <w:rsid w:val="00DF7846"/>
    <w:rsid w:val="00DF7C5A"/>
    <w:rsid w:val="00E0091F"/>
    <w:rsid w:val="00E015FC"/>
    <w:rsid w:val="00E01733"/>
    <w:rsid w:val="00E01B1D"/>
    <w:rsid w:val="00E02949"/>
    <w:rsid w:val="00E03893"/>
    <w:rsid w:val="00E03EE2"/>
    <w:rsid w:val="00E04C80"/>
    <w:rsid w:val="00E05116"/>
    <w:rsid w:val="00E05438"/>
    <w:rsid w:val="00E0575F"/>
    <w:rsid w:val="00E057E4"/>
    <w:rsid w:val="00E05B15"/>
    <w:rsid w:val="00E0627D"/>
    <w:rsid w:val="00E062E0"/>
    <w:rsid w:val="00E10B7D"/>
    <w:rsid w:val="00E117A0"/>
    <w:rsid w:val="00E120C1"/>
    <w:rsid w:val="00E127ED"/>
    <w:rsid w:val="00E13A9A"/>
    <w:rsid w:val="00E13F74"/>
    <w:rsid w:val="00E14578"/>
    <w:rsid w:val="00E1571C"/>
    <w:rsid w:val="00E170C4"/>
    <w:rsid w:val="00E17E22"/>
    <w:rsid w:val="00E20071"/>
    <w:rsid w:val="00E20399"/>
    <w:rsid w:val="00E21C43"/>
    <w:rsid w:val="00E21F39"/>
    <w:rsid w:val="00E21FC1"/>
    <w:rsid w:val="00E22167"/>
    <w:rsid w:val="00E2232E"/>
    <w:rsid w:val="00E2274A"/>
    <w:rsid w:val="00E22E58"/>
    <w:rsid w:val="00E23778"/>
    <w:rsid w:val="00E2389C"/>
    <w:rsid w:val="00E25AB5"/>
    <w:rsid w:val="00E2613A"/>
    <w:rsid w:val="00E263B5"/>
    <w:rsid w:val="00E27113"/>
    <w:rsid w:val="00E30956"/>
    <w:rsid w:val="00E309DA"/>
    <w:rsid w:val="00E31700"/>
    <w:rsid w:val="00E320CF"/>
    <w:rsid w:val="00E328F6"/>
    <w:rsid w:val="00E329D2"/>
    <w:rsid w:val="00E32BD9"/>
    <w:rsid w:val="00E3393C"/>
    <w:rsid w:val="00E3464E"/>
    <w:rsid w:val="00E34A36"/>
    <w:rsid w:val="00E365AB"/>
    <w:rsid w:val="00E370C1"/>
    <w:rsid w:val="00E37853"/>
    <w:rsid w:val="00E40940"/>
    <w:rsid w:val="00E42536"/>
    <w:rsid w:val="00E42811"/>
    <w:rsid w:val="00E43162"/>
    <w:rsid w:val="00E43461"/>
    <w:rsid w:val="00E43A91"/>
    <w:rsid w:val="00E44194"/>
    <w:rsid w:val="00E46201"/>
    <w:rsid w:val="00E47D02"/>
    <w:rsid w:val="00E47FD1"/>
    <w:rsid w:val="00E50163"/>
    <w:rsid w:val="00E50639"/>
    <w:rsid w:val="00E5147D"/>
    <w:rsid w:val="00E517CD"/>
    <w:rsid w:val="00E51F34"/>
    <w:rsid w:val="00E52408"/>
    <w:rsid w:val="00E53664"/>
    <w:rsid w:val="00E536D8"/>
    <w:rsid w:val="00E538E1"/>
    <w:rsid w:val="00E54AB2"/>
    <w:rsid w:val="00E54E92"/>
    <w:rsid w:val="00E5504F"/>
    <w:rsid w:val="00E55E2D"/>
    <w:rsid w:val="00E576DC"/>
    <w:rsid w:val="00E57B86"/>
    <w:rsid w:val="00E57C88"/>
    <w:rsid w:val="00E57F8D"/>
    <w:rsid w:val="00E603A4"/>
    <w:rsid w:val="00E61625"/>
    <w:rsid w:val="00E61704"/>
    <w:rsid w:val="00E6257A"/>
    <w:rsid w:val="00E62F6A"/>
    <w:rsid w:val="00E64417"/>
    <w:rsid w:val="00E65E4A"/>
    <w:rsid w:val="00E662F7"/>
    <w:rsid w:val="00E70320"/>
    <w:rsid w:val="00E70BAB"/>
    <w:rsid w:val="00E70D2A"/>
    <w:rsid w:val="00E718D9"/>
    <w:rsid w:val="00E71EE4"/>
    <w:rsid w:val="00E75470"/>
    <w:rsid w:val="00E75F6F"/>
    <w:rsid w:val="00E76F41"/>
    <w:rsid w:val="00E8062F"/>
    <w:rsid w:val="00E81236"/>
    <w:rsid w:val="00E81879"/>
    <w:rsid w:val="00E82DD0"/>
    <w:rsid w:val="00E83475"/>
    <w:rsid w:val="00E83503"/>
    <w:rsid w:val="00E83D0F"/>
    <w:rsid w:val="00E84398"/>
    <w:rsid w:val="00E845F2"/>
    <w:rsid w:val="00E84D64"/>
    <w:rsid w:val="00E8596E"/>
    <w:rsid w:val="00E861F9"/>
    <w:rsid w:val="00E86781"/>
    <w:rsid w:val="00E86BA3"/>
    <w:rsid w:val="00E8762C"/>
    <w:rsid w:val="00E87807"/>
    <w:rsid w:val="00E90907"/>
    <w:rsid w:val="00E91013"/>
    <w:rsid w:val="00E92B87"/>
    <w:rsid w:val="00E92CCF"/>
    <w:rsid w:val="00E94861"/>
    <w:rsid w:val="00E95C47"/>
    <w:rsid w:val="00E97966"/>
    <w:rsid w:val="00EA085D"/>
    <w:rsid w:val="00EA2094"/>
    <w:rsid w:val="00EA2EC2"/>
    <w:rsid w:val="00EA2F6A"/>
    <w:rsid w:val="00EA4227"/>
    <w:rsid w:val="00EA45E7"/>
    <w:rsid w:val="00EA49DB"/>
    <w:rsid w:val="00EA631D"/>
    <w:rsid w:val="00EA6C02"/>
    <w:rsid w:val="00EA7C53"/>
    <w:rsid w:val="00EB0E26"/>
    <w:rsid w:val="00EB575F"/>
    <w:rsid w:val="00EB58F1"/>
    <w:rsid w:val="00EB6A95"/>
    <w:rsid w:val="00EB6B5B"/>
    <w:rsid w:val="00EB7245"/>
    <w:rsid w:val="00EB7CAB"/>
    <w:rsid w:val="00EB7CDC"/>
    <w:rsid w:val="00EC086E"/>
    <w:rsid w:val="00EC0DE7"/>
    <w:rsid w:val="00EC3E0F"/>
    <w:rsid w:val="00EC466E"/>
    <w:rsid w:val="00EC4EDE"/>
    <w:rsid w:val="00EC4FA8"/>
    <w:rsid w:val="00EC5374"/>
    <w:rsid w:val="00EC5915"/>
    <w:rsid w:val="00EC5D3B"/>
    <w:rsid w:val="00EC6712"/>
    <w:rsid w:val="00EC6876"/>
    <w:rsid w:val="00EC6FA4"/>
    <w:rsid w:val="00EC7C27"/>
    <w:rsid w:val="00ED0A2D"/>
    <w:rsid w:val="00ED1592"/>
    <w:rsid w:val="00ED2150"/>
    <w:rsid w:val="00ED2503"/>
    <w:rsid w:val="00ED28D1"/>
    <w:rsid w:val="00ED555C"/>
    <w:rsid w:val="00ED5CEF"/>
    <w:rsid w:val="00ED628E"/>
    <w:rsid w:val="00ED6462"/>
    <w:rsid w:val="00EE0580"/>
    <w:rsid w:val="00EE0DAB"/>
    <w:rsid w:val="00EE0DBA"/>
    <w:rsid w:val="00EE3235"/>
    <w:rsid w:val="00EE3818"/>
    <w:rsid w:val="00EE42A0"/>
    <w:rsid w:val="00EE44C9"/>
    <w:rsid w:val="00EE4C6B"/>
    <w:rsid w:val="00EE5CF5"/>
    <w:rsid w:val="00EE632E"/>
    <w:rsid w:val="00EE6526"/>
    <w:rsid w:val="00EE69BF"/>
    <w:rsid w:val="00EE6BC6"/>
    <w:rsid w:val="00EE7A99"/>
    <w:rsid w:val="00EE7ACE"/>
    <w:rsid w:val="00EF1082"/>
    <w:rsid w:val="00EF10AF"/>
    <w:rsid w:val="00EF1277"/>
    <w:rsid w:val="00EF2615"/>
    <w:rsid w:val="00EF3EBC"/>
    <w:rsid w:val="00EF496F"/>
    <w:rsid w:val="00EF524E"/>
    <w:rsid w:val="00EF5D32"/>
    <w:rsid w:val="00EF5D3D"/>
    <w:rsid w:val="00EF69EC"/>
    <w:rsid w:val="00EF762A"/>
    <w:rsid w:val="00EF7A37"/>
    <w:rsid w:val="00EF7CD1"/>
    <w:rsid w:val="00F00919"/>
    <w:rsid w:val="00F03885"/>
    <w:rsid w:val="00F03CD0"/>
    <w:rsid w:val="00F03EBC"/>
    <w:rsid w:val="00F04898"/>
    <w:rsid w:val="00F052B2"/>
    <w:rsid w:val="00F05363"/>
    <w:rsid w:val="00F0582A"/>
    <w:rsid w:val="00F06221"/>
    <w:rsid w:val="00F0629E"/>
    <w:rsid w:val="00F0685C"/>
    <w:rsid w:val="00F06934"/>
    <w:rsid w:val="00F06CD7"/>
    <w:rsid w:val="00F070E9"/>
    <w:rsid w:val="00F073F2"/>
    <w:rsid w:val="00F07792"/>
    <w:rsid w:val="00F102A1"/>
    <w:rsid w:val="00F10835"/>
    <w:rsid w:val="00F1186B"/>
    <w:rsid w:val="00F125FF"/>
    <w:rsid w:val="00F12648"/>
    <w:rsid w:val="00F12DA5"/>
    <w:rsid w:val="00F1502A"/>
    <w:rsid w:val="00F16A9A"/>
    <w:rsid w:val="00F175FB"/>
    <w:rsid w:val="00F20ED3"/>
    <w:rsid w:val="00F2209B"/>
    <w:rsid w:val="00F2284F"/>
    <w:rsid w:val="00F237B1"/>
    <w:rsid w:val="00F239E7"/>
    <w:rsid w:val="00F23F8F"/>
    <w:rsid w:val="00F2417A"/>
    <w:rsid w:val="00F24C5E"/>
    <w:rsid w:val="00F260B9"/>
    <w:rsid w:val="00F26D25"/>
    <w:rsid w:val="00F26D44"/>
    <w:rsid w:val="00F26D49"/>
    <w:rsid w:val="00F3009E"/>
    <w:rsid w:val="00F316E3"/>
    <w:rsid w:val="00F31B57"/>
    <w:rsid w:val="00F32002"/>
    <w:rsid w:val="00F32470"/>
    <w:rsid w:val="00F33B91"/>
    <w:rsid w:val="00F33F0F"/>
    <w:rsid w:val="00F35198"/>
    <w:rsid w:val="00F3523A"/>
    <w:rsid w:val="00F3595D"/>
    <w:rsid w:val="00F35C8A"/>
    <w:rsid w:val="00F373F0"/>
    <w:rsid w:val="00F37ABA"/>
    <w:rsid w:val="00F37E67"/>
    <w:rsid w:val="00F37FF4"/>
    <w:rsid w:val="00F41747"/>
    <w:rsid w:val="00F42550"/>
    <w:rsid w:val="00F44A75"/>
    <w:rsid w:val="00F44E4F"/>
    <w:rsid w:val="00F44FD1"/>
    <w:rsid w:val="00F46420"/>
    <w:rsid w:val="00F46F91"/>
    <w:rsid w:val="00F46FE0"/>
    <w:rsid w:val="00F47803"/>
    <w:rsid w:val="00F47DB4"/>
    <w:rsid w:val="00F5018E"/>
    <w:rsid w:val="00F5089D"/>
    <w:rsid w:val="00F50955"/>
    <w:rsid w:val="00F50ED6"/>
    <w:rsid w:val="00F51459"/>
    <w:rsid w:val="00F51526"/>
    <w:rsid w:val="00F51D2F"/>
    <w:rsid w:val="00F522A4"/>
    <w:rsid w:val="00F52BFA"/>
    <w:rsid w:val="00F53408"/>
    <w:rsid w:val="00F53CFA"/>
    <w:rsid w:val="00F54D07"/>
    <w:rsid w:val="00F5690E"/>
    <w:rsid w:val="00F57230"/>
    <w:rsid w:val="00F57CF1"/>
    <w:rsid w:val="00F57D5A"/>
    <w:rsid w:val="00F603E7"/>
    <w:rsid w:val="00F60A75"/>
    <w:rsid w:val="00F60CDD"/>
    <w:rsid w:val="00F60F80"/>
    <w:rsid w:val="00F61B81"/>
    <w:rsid w:val="00F62361"/>
    <w:rsid w:val="00F623E7"/>
    <w:rsid w:val="00F62FA5"/>
    <w:rsid w:val="00F64E7E"/>
    <w:rsid w:val="00F652FF"/>
    <w:rsid w:val="00F65395"/>
    <w:rsid w:val="00F65B8B"/>
    <w:rsid w:val="00F65B93"/>
    <w:rsid w:val="00F65CFA"/>
    <w:rsid w:val="00F66180"/>
    <w:rsid w:val="00F6674B"/>
    <w:rsid w:val="00F704A8"/>
    <w:rsid w:val="00F708C8"/>
    <w:rsid w:val="00F720F2"/>
    <w:rsid w:val="00F755DE"/>
    <w:rsid w:val="00F757D5"/>
    <w:rsid w:val="00F76541"/>
    <w:rsid w:val="00F7670F"/>
    <w:rsid w:val="00F76972"/>
    <w:rsid w:val="00F76AD2"/>
    <w:rsid w:val="00F77544"/>
    <w:rsid w:val="00F776A1"/>
    <w:rsid w:val="00F80EC5"/>
    <w:rsid w:val="00F81099"/>
    <w:rsid w:val="00F81B71"/>
    <w:rsid w:val="00F81F8D"/>
    <w:rsid w:val="00F824A8"/>
    <w:rsid w:val="00F825A3"/>
    <w:rsid w:val="00F831BB"/>
    <w:rsid w:val="00F8338E"/>
    <w:rsid w:val="00F833D6"/>
    <w:rsid w:val="00F83E4A"/>
    <w:rsid w:val="00F84057"/>
    <w:rsid w:val="00F842F7"/>
    <w:rsid w:val="00F84378"/>
    <w:rsid w:val="00F84DA9"/>
    <w:rsid w:val="00F86041"/>
    <w:rsid w:val="00F86E3C"/>
    <w:rsid w:val="00F87049"/>
    <w:rsid w:val="00F87670"/>
    <w:rsid w:val="00F87D37"/>
    <w:rsid w:val="00F87FB5"/>
    <w:rsid w:val="00F90E4A"/>
    <w:rsid w:val="00F91A7C"/>
    <w:rsid w:val="00F94D8D"/>
    <w:rsid w:val="00F94F3E"/>
    <w:rsid w:val="00F9528B"/>
    <w:rsid w:val="00F95D22"/>
    <w:rsid w:val="00F95FC0"/>
    <w:rsid w:val="00F96D00"/>
    <w:rsid w:val="00F97FAD"/>
    <w:rsid w:val="00FA0586"/>
    <w:rsid w:val="00FA2B18"/>
    <w:rsid w:val="00FA2FDD"/>
    <w:rsid w:val="00FA3843"/>
    <w:rsid w:val="00FA3998"/>
    <w:rsid w:val="00FA5C04"/>
    <w:rsid w:val="00FA5F68"/>
    <w:rsid w:val="00FA6E37"/>
    <w:rsid w:val="00FA7296"/>
    <w:rsid w:val="00FA78A1"/>
    <w:rsid w:val="00FB1351"/>
    <w:rsid w:val="00FB1501"/>
    <w:rsid w:val="00FB2357"/>
    <w:rsid w:val="00FB2A28"/>
    <w:rsid w:val="00FB3431"/>
    <w:rsid w:val="00FB3615"/>
    <w:rsid w:val="00FB3A02"/>
    <w:rsid w:val="00FB4812"/>
    <w:rsid w:val="00FB6D0E"/>
    <w:rsid w:val="00FB6EF8"/>
    <w:rsid w:val="00FC00C8"/>
    <w:rsid w:val="00FC0EFA"/>
    <w:rsid w:val="00FC11AE"/>
    <w:rsid w:val="00FC1A80"/>
    <w:rsid w:val="00FC1BE1"/>
    <w:rsid w:val="00FC35F9"/>
    <w:rsid w:val="00FC3788"/>
    <w:rsid w:val="00FC60D8"/>
    <w:rsid w:val="00FC6ED3"/>
    <w:rsid w:val="00FC7902"/>
    <w:rsid w:val="00FD00C9"/>
    <w:rsid w:val="00FD010F"/>
    <w:rsid w:val="00FD02D5"/>
    <w:rsid w:val="00FD1565"/>
    <w:rsid w:val="00FD24CF"/>
    <w:rsid w:val="00FD3DE4"/>
    <w:rsid w:val="00FD47B9"/>
    <w:rsid w:val="00FD555B"/>
    <w:rsid w:val="00FD5B51"/>
    <w:rsid w:val="00FD60CB"/>
    <w:rsid w:val="00FE00CF"/>
    <w:rsid w:val="00FE169C"/>
    <w:rsid w:val="00FE2392"/>
    <w:rsid w:val="00FE2BB8"/>
    <w:rsid w:val="00FE3557"/>
    <w:rsid w:val="00FE356E"/>
    <w:rsid w:val="00FE381B"/>
    <w:rsid w:val="00FE3887"/>
    <w:rsid w:val="00FE4BDB"/>
    <w:rsid w:val="00FE578F"/>
    <w:rsid w:val="00FE5FB4"/>
    <w:rsid w:val="00FE79AE"/>
    <w:rsid w:val="00FF0760"/>
    <w:rsid w:val="00FF22BE"/>
    <w:rsid w:val="00FF22FA"/>
    <w:rsid w:val="00FF3455"/>
    <w:rsid w:val="00FF35A1"/>
    <w:rsid w:val="00FF375E"/>
    <w:rsid w:val="00FF3799"/>
    <w:rsid w:val="00FF38C7"/>
    <w:rsid w:val="00FF405E"/>
    <w:rsid w:val="00FF51CB"/>
    <w:rsid w:val="00FF6EB5"/>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91A9C22"/>
  <w15:docId w15:val="{A18E3D9B-0CBC-4F73-911E-8E9A36762F4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SimSun" w:hAnsi="Calibri" w:cs="Arial"/>
        <w:lang w:val="en-US" w:eastAsia="zh-CN" w:bidi="he-IL"/>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iPriority="9"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iPriority="99" w:unhideWhenUsed="1"/>
    <w:lsdException w:name="index 2" w:semiHidden="1" w:unhideWhenUsed="1"/>
    <w:lsdException w:name="index 3" w:semiHidden="1" w:unhideWhenUsed="1"/>
    <w:lsdException w:name="index 4" w:semiHidden="1" w:uiPriority="99"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iPriority="99"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iPriority="99" w:unhideWhenUsed="1"/>
    <w:lsdException w:name="page number" w:semiHidden="1" w:unhideWhenUsed="1"/>
    <w:lsdException w:name="endnote reference" w:semiHidden="1" w:uiPriority="99" w:unhideWhenUsed="1" w:qFormat="1"/>
    <w:lsdException w:name="endnote text" w:semiHidden="1" w:uiPriority="1" w:unhideWhenUsed="1" w:qFormat="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99" w:unhideWhenUsed="1"/>
    <w:lsdException w:name="List Number" w:semiHidden="1" w:uiPriority="99"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99" w:unhideWhenUsed="1"/>
    <w:lsdException w:name="List Bullet 3" w:semiHidden="1" w:uiPriority="99" w:unhideWhenUsed="1"/>
    <w:lsdException w:name="List Bullet 4" w:semiHidden="1" w:uiPriority="99" w:unhideWhenUsed="1"/>
    <w:lsdException w:name="List Bullet 5" w:semiHidden="1" w:uiPriority="99" w:unhideWhenUsed="1"/>
    <w:lsdException w:name="List Number 2" w:semiHidden="1" w:uiPriority="99" w:unhideWhenUsed="1"/>
    <w:lsdException w:name="List Number 3" w:semiHidden="1" w:uiPriority="99" w:unhideWhenUsed="1"/>
    <w:lsdException w:name="List Number 4" w:semiHidden="1" w:uiPriority="99" w:unhideWhenUsed="1"/>
    <w:lsdException w:name="List Number 5" w:semiHidden="1" w:uiPriority="99"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iPriority="99"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qFormat="1"/>
    <w:lsdException w:name="Document Map" w:semiHidden="1" w:uiPriority="99"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uiPriority="99" w:unhideWhenUsed="1"/>
    <w:lsdException w:name="HTML Address" w:semiHidden="1" w:unhideWhenUsed="1"/>
    <w:lsdException w:name="HTML Cite" w:semiHidden="1" w:uiPriority="99" w:unhideWhenUsed="1"/>
    <w:lsdException w:name="HTML Code" w:semiHidden="1" w:uiPriority="99" w:unhideWhenUsed="1"/>
    <w:lsdException w:name="HTML Definition" w:semiHidden="1" w:uiPriority="99" w:unhideWhenUsed="1"/>
    <w:lsdException w:name="HTML Keyboard" w:semiHidden="1" w:uiPriority="99" w:unhideWhenUsed="1"/>
    <w:lsdException w:name="HTML Preformatted" w:semiHidden="1" w:unhideWhenUsed="1"/>
    <w:lsdException w:name="HTML Sample" w:semiHidden="1" w:uiPriority="99" w:unhideWhenUsed="1"/>
    <w:lsdException w:name="HTML Typewriter" w:semiHidden="1" w:uiPriority="99" w:unhideWhenUsed="1"/>
    <w:lsdException w:name="HTML Variable" w:semiHidden="1" w:uiPriority="99" w:unhideWhenUsed="1"/>
    <w:lsdException w:name="Normal Table" w:semiHidden="1" w:uiPriority="99" w:unhideWhenUsed="1"/>
    <w:lsdException w:name="annotation subject" w:semiHidden="1" w:uiPriority="99"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Intense Quote"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uiPriority="99"/>
    <w:lsdException w:name="Smart Hyperlink" w:uiPriority="99"/>
    <w:lsdException w:name="Hashtag" w:uiPriority="99"/>
    <w:lsdException w:name="Unresolved Mention" w:uiPriority="99"/>
    <w:lsdException w:name="Smart Link" w:uiPriority="99"/>
  </w:latentStyles>
  <w:style w:type="paragraph" w:default="1" w:styleId="Normal">
    <w:name w:val="Normal"/>
    <w:qFormat/>
    <w:rsid w:val="004C2572"/>
    <w:pPr>
      <w:spacing w:after="200"/>
      <w:jc w:val="both"/>
    </w:pPr>
    <w:rPr>
      <w:rFonts w:ascii="Times New Roman" w:hAnsi="Times New Roman" w:cs="Times New Roman"/>
      <w:szCs w:val="24"/>
      <w:lang w:val="en-GB"/>
    </w:rPr>
  </w:style>
  <w:style w:type="paragraph" w:styleId="Heading1">
    <w:name w:val="heading 1"/>
    <w:basedOn w:val="Normal"/>
    <w:next w:val="Normal"/>
    <w:link w:val="Heading1Char"/>
    <w:qFormat/>
    <w:rsid w:val="004B7950"/>
    <w:pPr>
      <w:keepNext/>
      <w:pageBreakBefore/>
      <w:jc w:val="center"/>
      <w:outlineLvl w:val="0"/>
    </w:pPr>
    <w:rPr>
      <w:rFonts w:ascii="Times New Roman Bold" w:eastAsia="Times New Roman" w:hAnsi="Times New Roman Bold" w:cs="Arial"/>
      <w:b/>
      <w:bCs/>
      <w:caps/>
      <w:kern w:val="32"/>
      <w:szCs w:val="32"/>
      <w:lang w:eastAsia="en-US" w:bidi="ar-SA"/>
    </w:rPr>
  </w:style>
  <w:style w:type="paragraph" w:styleId="Heading2">
    <w:name w:val="heading 2"/>
    <w:basedOn w:val="Normal"/>
    <w:next w:val="Normal"/>
    <w:link w:val="Heading2Char"/>
    <w:qFormat/>
    <w:rsid w:val="004B7950"/>
    <w:pPr>
      <w:keepNext/>
      <w:pageBreakBefore/>
      <w:jc w:val="center"/>
      <w:outlineLvl w:val="1"/>
    </w:pPr>
    <w:rPr>
      <w:rFonts w:ascii="Times New Roman Bold" w:eastAsia="Times New Roman" w:hAnsi="Times New Roman Bold" w:cs="Arial"/>
      <w:b/>
      <w:bCs/>
      <w:iCs/>
      <w:caps/>
      <w:szCs w:val="28"/>
      <w:lang w:eastAsia="en-US" w:bidi="ar-SA"/>
    </w:rPr>
  </w:style>
  <w:style w:type="paragraph" w:styleId="Heading3">
    <w:name w:val="heading 3"/>
    <w:basedOn w:val="Normal"/>
    <w:next w:val="Normal"/>
    <w:link w:val="Heading3Char"/>
    <w:uiPriority w:val="9"/>
    <w:qFormat/>
    <w:rsid w:val="004B7950"/>
    <w:pPr>
      <w:keepNext/>
      <w:outlineLvl w:val="2"/>
    </w:pPr>
    <w:rPr>
      <w:rFonts w:ascii="Times New Roman Bold" w:eastAsia="Times New Roman" w:hAnsi="Times New Roman Bold" w:cs="Arial"/>
      <w:b/>
      <w:bCs/>
      <w:szCs w:val="26"/>
      <w:lang w:eastAsia="en-US" w:bidi="ar-SA"/>
    </w:rPr>
  </w:style>
  <w:style w:type="paragraph" w:styleId="Heading4">
    <w:name w:val="heading 4"/>
    <w:basedOn w:val="Normal"/>
    <w:next w:val="Normal"/>
    <w:link w:val="Heading4Char"/>
    <w:qFormat/>
    <w:rsid w:val="004B7950"/>
    <w:pPr>
      <w:keepNext/>
      <w:outlineLvl w:val="3"/>
    </w:pPr>
    <w:rPr>
      <w:rFonts w:ascii="Times New Roman Bold" w:eastAsia="Times New Roman" w:hAnsi="Times New Roman Bold"/>
      <w:b/>
      <w:bCs/>
      <w:szCs w:val="28"/>
      <w:lang w:eastAsia="en-US" w:bidi="ar-SA"/>
    </w:rPr>
  </w:style>
  <w:style w:type="paragraph" w:styleId="Heading5">
    <w:name w:val="heading 5"/>
    <w:basedOn w:val="Normal"/>
    <w:next w:val="Normal"/>
    <w:link w:val="Heading5Char"/>
    <w:qFormat/>
    <w:rsid w:val="004B7950"/>
    <w:pPr>
      <w:keepNext/>
      <w:spacing w:after="120"/>
      <w:outlineLvl w:val="4"/>
    </w:pPr>
    <w:rPr>
      <w:rFonts w:ascii="Times New Roman Bold" w:eastAsia="Times New Roman" w:hAnsi="Times New Roman Bold"/>
      <w:b/>
      <w:bCs/>
      <w:i/>
      <w:iCs/>
      <w:szCs w:val="26"/>
      <w:lang w:eastAsia="en-US" w:bidi="ar-SA"/>
    </w:rPr>
  </w:style>
  <w:style w:type="paragraph" w:styleId="Heading6">
    <w:name w:val="heading 6"/>
    <w:basedOn w:val="Normal"/>
    <w:next w:val="Normal"/>
    <w:link w:val="Heading6Char"/>
    <w:qFormat/>
    <w:rsid w:val="004B7950"/>
    <w:pPr>
      <w:keepNext/>
      <w:outlineLvl w:val="5"/>
    </w:pPr>
    <w:rPr>
      <w:rFonts w:eastAsia="Times New Roman"/>
      <w:bCs/>
      <w:i/>
      <w:szCs w:val="22"/>
      <w:lang w:eastAsia="en-US" w:bidi="ar-SA"/>
    </w:rPr>
  </w:style>
  <w:style w:type="paragraph" w:styleId="Heading7">
    <w:name w:val="heading 7"/>
    <w:basedOn w:val="Normal"/>
    <w:next w:val="Normal"/>
    <w:link w:val="Heading7Char"/>
    <w:qFormat/>
    <w:rsid w:val="004B7950"/>
    <w:pPr>
      <w:keepNext/>
      <w:outlineLvl w:val="6"/>
    </w:pPr>
    <w:rPr>
      <w:rFonts w:eastAsia="Times New Roman"/>
      <w:lang w:eastAsia="en-US" w:bidi="ar-SA"/>
    </w:rPr>
  </w:style>
  <w:style w:type="paragraph" w:styleId="Heading8">
    <w:name w:val="heading 8"/>
    <w:basedOn w:val="Normal"/>
    <w:next w:val="Normal"/>
    <w:link w:val="Heading8Char"/>
    <w:qFormat/>
    <w:rsid w:val="004B7950"/>
    <w:pPr>
      <w:spacing w:before="240" w:after="60"/>
      <w:outlineLvl w:val="7"/>
    </w:pPr>
    <w:rPr>
      <w:i/>
      <w:iCs/>
      <w:sz w:val="24"/>
    </w:rPr>
  </w:style>
  <w:style w:type="paragraph" w:styleId="Heading9">
    <w:name w:val="heading 9"/>
    <w:basedOn w:val="Normal"/>
    <w:next w:val="Normal"/>
    <w:link w:val="Heading9Char"/>
    <w:qFormat/>
    <w:rsid w:val="004B7950"/>
    <w:pPr>
      <w:spacing w:before="240" w:after="60"/>
      <w:outlineLvl w:val="8"/>
    </w:pPr>
    <w:rPr>
      <w:rFonts w:cs="Arial"/>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4B7950"/>
    <w:rPr>
      <w:rFonts w:ascii="Times New Roman Bold" w:eastAsia="Times New Roman" w:hAnsi="Times New Roman Bold" w:cs="Arial"/>
      <w:b/>
      <w:bCs/>
      <w:caps/>
      <w:kern w:val="32"/>
      <w:sz w:val="20"/>
      <w:szCs w:val="32"/>
      <w:lang w:eastAsia="en-US" w:bidi="ar-SA"/>
    </w:rPr>
  </w:style>
  <w:style w:type="character" w:customStyle="1" w:styleId="Heading2Char">
    <w:name w:val="Heading 2 Char"/>
    <w:basedOn w:val="DefaultParagraphFont"/>
    <w:link w:val="Heading2"/>
    <w:rsid w:val="004B7950"/>
    <w:rPr>
      <w:rFonts w:ascii="Times New Roman Bold" w:eastAsia="Times New Roman" w:hAnsi="Times New Roman Bold" w:cs="Arial"/>
      <w:b/>
      <w:bCs/>
      <w:iCs/>
      <w:caps/>
      <w:sz w:val="20"/>
      <w:szCs w:val="28"/>
      <w:lang w:eastAsia="en-US" w:bidi="ar-SA"/>
    </w:rPr>
  </w:style>
  <w:style w:type="character" w:customStyle="1" w:styleId="Heading3Char">
    <w:name w:val="Heading 3 Char"/>
    <w:basedOn w:val="DefaultParagraphFont"/>
    <w:link w:val="Heading3"/>
    <w:uiPriority w:val="9"/>
    <w:rsid w:val="004B7950"/>
    <w:rPr>
      <w:rFonts w:ascii="Times New Roman Bold" w:eastAsia="Times New Roman" w:hAnsi="Times New Roman Bold" w:cs="Arial"/>
      <w:b/>
      <w:bCs/>
      <w:sz w:val="20"/>
      <w:szCs w:val="26"/>
      <w:lang w:eastAsia="en-US" w:bidi="ar-SA"/>
    </w:rPr>
  </w:style>
  <w:style w:type="character" w:customStyle="1" w:styleId="Heading4Char">
    <w:name w:val="Heading 4 Char"/>
    <w:basedOn w:val="DefaultParagraphFont"/>
    <w:link w:val="Heading4"/>
    <w:rsid w:val="004B7950"/>
    <w:rPr>
      <w:rFonts w:ascii="Times New Roman Bold" w:eastAsia="Times New Roman" w:hAnsi="Times New Roman Bold" w:cs="Times New Roman"/>
      <w:b/>
      <w:bCs/>
      <w:sz w:val="20"/>
      <w:szCs w:val="28"/>
      <w:lang w:eastAsia="en-US" w:bidi="ar-SA"/>
    </w:rPr>
  </w:style>
  <w:style w:type="character" w:customStyle="1" w:styleId="Heading5Char">
    <w:name w:val="Heading 5 Char"/>
    <w:basedOn w:val="DefaultParagraphFont"/>
    <w:link w:val="Heading5"/>
    <w:rsid w:val="004B7950"/>
    <w:rPr>
      <w:rFonts w:ascii="Times New Roman Bold" w:eastAsia="Times New Roman" w:hAnsi="Times New Roman Bold" w:cs="Times New Roman"/>
      <w:b/>
      <w:bCs/>
      <w:i/>
      <w:iCs/>
      <w:sz w:val="20"/>
      <w:szCs w:val="26"/>
      <w:lang w:eastAsia="en-US" w:bidi="ar-SA"/>
    </w:rPr>
  </w:style>
  <w:style w:type="character" w:customStyle="1" w:styleId="Heading6Char">
    <w:name w:val="Heading 6 Char"/>
    <w:basedOn w:val="DefaultParagraphFont"/>
    <w:link w:val="Heading6"/>
    <w:rsid w:val="004B7950"/>
    <w:rPr>
      <w:rFonts w:ascii="Times New Roman" w:eastAsia="Times New Roman" w:hAnsi="Times New Roman" w:cs="Times New Roman"/>
      <w:bCs/>
      <w:i/>
      <w:sz w:val="20"/>
      <w:lang w:eastAsia="en-US" w:bidi="ar-SA"/>
    </w:rPr>
  </w:style>
  <w:style w:type="character" w:customStyle="1" w:styleId="Heading7Char">
    <w:name w:val="Heading 7 Char"/>
    <w:basedOn w:val="DefaultParagraphFont"/>
    <w:link w:val="Heading7"/>
    <w:rsid w:val="004B7950"/>
    <w:rPr>
      <w:rFonts w:ascii="Times New Roman" w:eastAsia="Times New Roman" w:hAnsi="Times New Roman" w:cs="Times New Roman"/>
      <w:sz w:val="20"/>
      <w:szCs w:val="24"/>
      <w:lang w:eastAsia="en-US" w:bidi="ar-SA"/>
    </w:rPr>
  </w:style>
  <w:style w:type="character" w:customStyle="1" w:styleId="Heading8Char">
    <w:name w:val="Heading 8 Char"/>
    <w:basedOn w:val="DefaultParagraphFont"/>
    <w:link w:val="Heading8"/>
    <w:rsid w:val="004B7950"/>
    <w:rPr>
      <w:rFonts w:ascii="Times New Roman" w:eastAsia="SimSun" w:hAnsi="Times New Roman" w:cs="Times New Roman"/>
      <w:i/>
      <w:iCs/>
      <w:sz w:val="24"/>
      <w:szCs w:val="24"/>
    </w:rPr>
  </w:style>
  <w:style w:type="character" w:customStyle="1" w:styleId="Heading9Char">
    <w:name w:val="Heading 9 Char"/>
    <w:basedOn w:val="DefaultParagraphFont"/>
    <w:link w:val="Heading9"/>
    <w:rsid w:val="004B7950"/>
    <w:rPr>
      <w:rFonts w:ascii="Times New Roman" w:eastAsia="SimSun" w:hAnsi="Times New Roman" w:cs="Arial"/>
    </w:rPr>
  </w:style>
  <w:style w:type="paragraph" w:styleId="Header">
    <w:name w:val="header"/>
    <w:basedOn w:val="Normal"/>
    <w:link w:val="HeaderChar"/>
    <w:rsid w:val="004B7950"/>
    <w:pPr>
      <w:tabs>
        <w:tab w:val="center" w:pos="4153"/>
        <w:tab w:val="right" w:pos="8306"/>
      </w:tabs>
    </w:pPr>
    <w:rPr>
      <w:rFonts w:eastAsia="Times New Roman"/>
      <w:lang w:eastAsia="en-US" w:bidi="ar-SA"/>
    </w:rPr>
  </w:style>
  <w:style w:type="character" w:customStyle="1" w:styleId="HeaderChar">
    <w:name w:val="Header Char"/>
    <w:basedOn w:val="DefaultParagraphFont"/>
    <w:link w:val="Header"/>
    <w:rsid w:val="004B7950"/>
    <w:rPr>
      <w:rFonts w:ascii="Times New Roman" w:eastAsia="Times New Roman" w:hAnsi="Times New Roman" w:cs="Times New Roman"/>
      <w:sz w:val="20"/>
      <w:szCs w:val="24"/>
      <w:lang w:eastAsia="en-US" w:bidi="ar-SA"/>
    </w:rPr>
  </w:style>
  <w:style w:type="paragraph" w:styleId="Footer">
    <w:name w:val="footer"/>
    <w:basedOn w:val="Normal"/>
    <w:link w:val="FooterChar"/>
    <w:rsid w:val="004B7950"/>
    <w:pPr>
      <w:tabs>
        <w:tab w:val="center" w:pos="4153"/>
        <w:tab w:val="right" w:pos="8306"/>
      </w:tabs>
      <w:spacing w:after="0"/>
      <w:jc w:val="left"/>
    </w:pPr>
    <w:rPr>
      <w:rFonts w:eastAsia="Times New Roman"/>
      <w:sz w:val="16"/>
      <w:lang w:eastAsia="en-US" w:bidi="ar-SA"/>
    </w:rPr>
  </w:style>
  <w:style w:type="character" w:customStyle="1" w:styleId="FooterChar">
    <w:name w:val="Footer Char"/>
    <w:basedOn w:val="DefaultParagraphFont"/>
    <w:link w:val="Footer"/>
    <w:rsid w:val="004B7950"/>
    <w:rPr>
      <w:rFonts w:ascii="Times New Roman" w:eastAsia="Times New Roman" w:hAnsi="Times New Roman" w:cs="Times New Roman"/>
      <w:sz w:val="16"/>
      <w:szCs w:val="24"/>
      <w:lang w:val="en-GB" w:eastAsia="en-US" w:bidi="ar-SA"/>
    </w:rPr>
  </w:style>
  <w:style w:type="paragraph" w:customStyle="1" w:styleId="BodyCAPS">
    <w:name w:val="Body CAPS"/>
    <w:basedOn w:val="Normal"/>
    <w:rsid w:val="004B7950"/>
    <w:rPr>
      <w:rFonts w:eastAsia="Times New Roman" w:cs="Times"/>
      <w:caps/>
      <w:lang w:eastAsia="en-US" w:bidi="ar-SA"/>
    </w:rPr>
  </w:style>
  <w:style w:type="paragraph" w:customStyle="1" w:styleId="BodyCAPS1">
    <w:name w:val="Body CAPS 1"/>
    <w:basedOn w:val="Normal"/>
    <w:rsid w:val="004B7950"/>
    <w:pPr>
      <w:ind w:left="680"/>
    </w:pPr>
    <w:rPr>
      <w:rFonts w:eastAsia="Times New Roman" w:cs="Times"/>
      <w:caps/>
      <w:lang w:eastAsia="en-US" w:bidi="ar-SA"/>
    </w:rPr>
  </w:style>
  <w:style w:type="paragraph" w:customStyle="1" w:styleId="BodyCAPS2">
    <w:name w:val="Body CAPS 2"/>
    <w:basedOn w:val="Normal"/>
    <w:rsid w:val="004B7950"/>
    <w:pPr>
      <w:ind w:left="1361"/>
    </w:pPr>
    <w:rPr>
      <w:rFonts w:eastAsia="Times New Roman" w:cs="Times"/>
      <w:caps/>
      <w:lang w:eastAsia="en-US" w:bidi="ar-SA"/>
    </w:rPr>
  </w:style>
  <w:style w:type="paragraph" w:customStyle="1" w:styleId="BodyCAPS3">
    <w:name w:val="Body CAPS 3"/>
    <w:basedOn w:val="Normal"/>
    <w:rsid w:val="004B7950"/>
    <w:pPr>
      <w:ind w:left="2041"/>
    </w:pPr>
    <w:rPr>
      <w:rFonts w:eastAsia="Times New Roman" w:cs="Times"/>
      <w:caps/>
      <w:lang w:eastAsia="en-US" w:bidi="ar-SA"/>
    </w:rPr>
  </w:style>
  <w:style w:type="paragraph" w:customStyle="1" w:styleId="BodyCAPS4">
    <w:name w:val="Body CAPS 4"/>
    <w:basedOn w:val="Normal"/>
    <w:rsid w:val="004B7950"/>
    <w:pPr>
      <w:ind w:left="2722"/>
    </w:pPr>
    <w:rPr>
      <w:rFonts w:eastAsia="Times New Roman" w:cs="Times"/>
      <w:caps/>
      <w:lang w:eastAsia="en-US" w:bidi="ar-SA"/>
    </w:rPr>
  </w:style>
  <w:style w:type="paragraph" w:customStyle="1" w:styleId="BodyCAPS5">
    <w:name w:val="Body CAPS 5"/>
    <w:basedOn w:val="Normal"/>
    <w:rsid w:val="004B7950"/>
    <w:pPr>
      <w:ind w:left="3402"/>
    </w:pPr>
    <w:rPr>
      <w:rFonts w:eastAsia="Times New Roman" w:cs="Times"/>
      <w:caps/>
      <w:lang w:eastAsia="en-US" w:bidi="ar-SA"/>
    </w:rPr>
  </w:style>
  <w:style w:type="paragraph" w:styleId="BodyText">
    <w:name w:val="Body Text"/>
    <w:basedOn w:val="Normal"/>
    <w:link w:val="BodyTextChar"/>
    <w:qFormat/>
    <w:rsid w:val="004B7950"/>
    <w:rPr>
      <w:rFonts w:eastAsia="Times New Roman" w:cs="Times"/>
      <w:lang w:eastAsia="en-US" w:bidi="ar-SA"/>
    </w:rPr>
  </w:style>
  <w:style w:type="character" w:customStyle="1" w:styleId="BodyTextChar">
    <w:name w:val="Body Text Char"/>
    <w:basedOn w:val="DefaultParagraphFont"/>
    <w:link w:val="BodyText"/>
    <w:rsid w:val="004B7950"/>
    <w:rPr>
      <w:rFonts w:ascii="Times New Roman" w:eastAsia="Times New Roman" w:hAnsi="Times New Roman" w:cs="Times"/>
      <w:sz w:val="20"/>
      <w:szCs w:val="24"/>
      <w:lang w:eastAsia="en-US" w:bidi="ar-SA"/>
    </w:rPr>
  </w:style>
  <w:style w:type="paragraph" w:customStyle="1" w:styleId="BodyText1">
    <w:name w:val="Body Text 1"/>
    <w:basedOn w:val="Normal"/>
    <w:link w:val="BodyText1Char"/>
    <w:qFormat/>
    <w:rsid w:val="004B7950"/>
    <w:pPr>
      <w:ind w:left="680"/>
    </w:pPr>
    <w:rPr>
      <w:rFonts w:eastAsia="Times New Roman" w:cs="Times"/>
      <w:lang w:eastAsia="en-US" w:bidi="ar-SA"/>
    </w:rPr>
  </w:style>
  <w:style w:type="paragraph" w:styleId="BodyText2">
    <w:name w:val="Body Text 2"/>
    <w:basedOn w:val="Normal"/>
    <w:link w:val="BodyText2Char"/>
    <w:rsid w:val="004B7950"/>
    <w:pPr>
      <w:ind w:left="1361"/>
    </w:pPr>
    <w:rPr>
      <w:rFonts w:eastAsia="Times New Roman" w:cs="Times"/>
      <w:lang w:eastAsia="en-US" w:bidi="ar-SA"/>
    </w:rPr>
  </w:style>
  <w:style w:type="character" w:customStyle="1" w:styleId="BodyText2Char">
    <w:name w:val="Body Text 2 Char"/>
    <w:basedOn w:val="DefaultParagraphFont"/>
    <w:link w:val="BodyText2"/>
    <w:rsid w:val="004B7950"/>
    <w:rPr>
      <w:rFonts w:ascii="Times New Roman" w:eastAsia="Times New Roman" w:hAnsi="Times New Roman" w:cs="Times"/>
      <w:sz w:val="20"/>
      <w:szCs w:val="24"/>
      <w:lang w:eastAsia="en-US" w:bidi="ar-SA"/>
    </w:rPr>
  </w:style>
  <w:style w:type="paragraph" w:styleId="BodyText3">
    <w:name w:val="Body Text 3"/>
    <w:basedOn w:val="Normal"/>
    <w:link w:val="BodyText3Char"/>
    <w:rsid w:val="004B7950"/>
    <w:pPr>
      <w:ind w:left="2041"/>
    </w:pPr>
    <w:rPr>
      <w:rFonts w:eastAsia="Times New Roman" w:cs="Times"/>
      <w:szCs w:val="16"/>
      <w:lang w:eastAsia="en-US" w:bidi="ar-SA"/>
    </w:rPr>
  </w:style>
  <w:style w:type="character" w:customStyle="1" w:styleId="BodyText3Char">
    <w:name w:val="Body Text 3 Char"/>
    <w:basedOn w:val="DefaultParagraphFont"/>
    <w:link w:val="BodyText3"/>
    <w:rsid w:val="004B7950"/>
    <w:rPr>
      <w:rFonts w:ascii="Times New Roman" w:eastAsia="Times New Roman" w:hAnsi="Times New Roman" w:cs="Times"/>
      <w:sz w:val="20"/>
      <w:szCs w:val="16"/>
      <w:lang w:eastAsia="en-US" w:bidi="ar-SA"/>
    </w:rPr>
  </w:style>
  <w:style w:type="paragraph" w:customStyle="1" w:styleId="BodyText4">
    <w:name w:val="Body Text 4"/>
    <w:basedOn w:val="Normal"/>
    <w:rsid w:val="004B7950"/>
    <w:pPr>
      <w:ind w:left="2722"/>
    </w:pPr>
    <w:rPr>
      <w:rFonts w:eastAsia="Times New Roman" w:cs="Times"/>
      <w:lang w:eastAsia="en-US" w:bidi="ar-SA"/>
    </w:rPr>
  </w:style>
  <w:style w:type="paragraph" w:customStyle="1" w:styleId="BodyText5">
    <w:name w:val="Body Text 5"/>
    <w:basedOn w:val="Normal"/>
    <w:rsid w:val="004B7950"/>
    <w:pPr>
      <w:ind w:left="3402"/>
    </w:pPr>
    <w:rPr>
      <w:rFonts w:eastAsia="Times New Roman" w:cs="Times"/>
      <w:lang w:eastAsia="en-US" w:bidi="ar-SA"/>
    </w:rPr>
  </w:style>
  <w:style w:type="paragraph" w:customStyle="1" w:styleId="CoverPage1">
    <w:name w:val="Cover Page 1"/>
    <w:basedOn w:val="Normal"/>
    <w:next w:val="BodyText"/>
    <w:rsid w:val="004B7950"/>
    <w:pPr>
      <w:keepNext/>
      <w:jc w:val="center"/>
    </w:pPr>
    <w:rPr>
      <w:rFonts w:ascii="Times New Roman Bold" w:eastAsia="Times New Roman" w:hAnsi="Times New Roman Bold" w:cs="Times"/>
      <w:b/>
      <w:caps/>
      <w:sz w:val="32"/>
      <w:lang w:eastAsia="en-US" w:bidi="ar-SA"/>
    </w:rPr>
  </w:style>
  <w:style w:type="paragraph" w:customStyle="1" w:styleId="CoverPage2">
    <w:name w:val="Cover Page 2"/>
    <w:basedOn w:val="Normal"/>
    <w:next w:val="BodyText"/>
    <w:rsid w:val="004B7950"/>
    <w:pPr>
      <w:keepNext/>
      <w:jc w:val="center"/>
    </w:pPr>
    <w:rPr>
      <w:rFonts w:eastAsia="Times New Roman" w:cs="Times"/>
      <w:i/>
      <w:sz w:val="18"/>
      <w:lang w:eastAsia="en-US" w:bidi="ar-SA"/>
    </w:rPr>
  </w:style>
  <w:style w:type="paragraph" w:customStyle="1" w:styleId="CoverPage3">
    <w:name w:val="Cover Page 3"/>
    <w:basedOn w:val="Normal"/>
    <w:next w:val="BodyText"/>
    <w:rsid w:val="004B7950"/>
    <w:pPr>
      <w:keepNext/>
      <w:jc w:val="center"/>
    </w:pPr>
    <w:rPr>
      <w:rFonts w:eastAsia="Times New Roman" w:cs="Times"/>
      <w:sz w:val="18"/>
      <w:lang w:eastAsia="en-US" w:bidi="ar-SA"/>
    </w:rPr>
  </w:style>
  <w:style w:type="paragraph" w:customStyle="1" w:styleId="CoverPage4">
    <w:name w:val="Cover Page 4"/>
    <w:basedOn w:val="Normal"/>
    <w:next w:val="BodyText"/>
    <w:rsid w:val="004B7950"/>
    <w:pPr>
      <w:keepNext/>
      <w:jc w:val="center"/>
    </w:pPr>
    <w:rPr>
      <w:rFonts w:ascii="Times New Roman Bold" w:eastAsia="Times New Roman" w:hAnsi="Times New Roman Bold" w:cs="Times"/>
      <w:b/>
      <w:sz w:val="24"/>
      <w:lang w:eastAsia="en-US" w:bidi="ar-SA"/>
    </w:rPr>
  </w:style>
  <w:style w:type="paragraph" w:customStyle="1" w:styleId="CoverPage5">
    <w:name w:val="Cover Page 5"/>
    <w:basedOn w:val="Normal"/>
    <w:next w:val="BodyText"/>
    <w:rsid w:val="004B7950"/>
    <w:pPr>
      <w:keepNext/>
      <w:jc w:val="center"/>
    </w:pPr>
    <w:rPr>
      <w:rFonts w:eastAsia="Times New Roman" w:cs="Times"/>
      <w:sz w:val="16"/>
      <w:lang w:eastAsia="en-US" w:bidi="ar-SA"/>
    </w:rPr>
  </w:style>
  <w:style w:type="paragraph" w:customStyle="1" w:styleId="CoverPage6">
    <w:name w:val="Cover Page 6"/>
    <w:basedOn w:val="Normal"/>
    <w:next w:val="BodyText"/>
    <w:rsid w:val="004B7950"/>
    <w:pPr>
      <w:keepNext/>
      <w:jc w:val="center"/>
    </w:pPr>
    <w:rPr>
      <w:rFonts w:eastAsia="Times New Roman" w:cs="Times"/>
      <w:lang w:eastAsia="en-US" w:bidi="ar-SA"/>
    </w:rPr>
  </w:style>
  <w:style w:type="character" w:styleId="Hyperlink">
    <w:name w:val="Hyperlink"/>
    <w:basedOn w:val="DefaultParagraphFont"/>
    <w:uiPriority w:val="99"/>
    <w:rsid w:val="004B7950"/>
    <w:rPr>
      <w:color w:val="0000FF"/>
      <w:u w:val="single"/>
    </w:rPr>
  </w:style>
  <w:style w:type="paragraph" w:styleId="Index1">
    <w:name w:val="index 1"/>
    <w:basedOn w:val="Normal"/>
    <w:next w:val="Normal"/>
    <w:autoRedefine/>
    <w:uiPriority w:val="99"/>
    <w:rsid w:val="004B7950"/>
    <w:pPr>
      <w:spacing w:after="0"/>
      <w:ind w:left="198" w:hanging="198"/>
    </w:pPr>
  </w:style>
  <w:style w:type="paragraph" w:customStyle="1" w:styleId="MarginNoteRight">
    <w:name w:val="Margin Note Right"/>
    <w:basedOn w:val="Normal"/>
    <w:qFormat/>
    <w:rsid w:val="004B7950"/>
    <w:pPr>
      <w:framePr w:w="1134" w:hSpace="181" w:vSpace="181" w:wrap="around" w:vAnchor="text" w:hAnchor="page" w:xAlign="right" w:y="1"/>
      <w:spacing w:after="80"/>
    </w:pPr>
    <w:rPr>
      <w:rFonts w:eastAsia="Times New Roman"/>
      <w:sz w:val="16"/>
      <w:szCs w:val="20"/>
      <w:lang w:eastAsia="en-US" w:bidi="ar-SA"/>
    </w:rPr>
  </w:style>
  <w:style w:type="paragraph" w:customStyle="1" w:styleId="ocNum1st1">
    <w:name w:val="oc_Num_1st 1"/>
    <w:basedOn w:val="Normal"/>
    <w:next w:val="BodyText"/>
    <w:rsid w:val="004B7950"/>
    <w:pPr>
      <w:numPr>
        <w:numId w:val="2"/>
      </w:numPr>
      <w:outlineLvl w:val="0"/>
    </w:pPr>
  </w:style>
  <w:style w:type="paragraph" w:customStyle="1" w:styleId="ocNum1st2">
    <w:name w:val="oc_Num_1st 2"/>
    <w:basedOn w:val="Normal"/>
    <w:next w:val="BodyText1"/>
    <w:rsid w:val="004B7950"/>
    <w:pPr>
      <w:numPr>
        <w:ilvl w:val="1"/>
        <w:numId w:val="1"/>
      </w:numPr>
      <w:outlineLvl w:val="1"/>
    </w:pPr>
  </w:style>
  <w:style w:type="paragraph" w:customStyle="1" w:styleId="ocNum1st3">
    <w:name w:val="oc_Num_1st 3"/>
    <w:basedOn w:val="Normal"/>
    <w:next w:val="BodyText2"/>
    <w:rsid w:val="004B7950"/>
    <w:pPr>
      <w:numPr>
        <w:ilvl w:val="2"/>
        <w:numId w:val="2"/>
      </w:numPr>
      <w:outlineLvl w:val="2"/>
    </w:pPr>
  </w:style>
  <w:style w:type="paragraph" w:customStyle="1" w:styleId="ocNum1st4">
    <w:name w:val="oc_Num_1st 4"/>
    <w:basedOn w:val="Normal"/>
    <w:next w:val="BodyText3"/>
    <w:rsid w:val="004B7950"/>
    <w:pPr>
      <w:numPr>
        <w:ilvl w:val="3"/>
        <w:numId w:val="2"/>
      </w:numPr>
      <w:outlineLvl w:val="3"/>
    </w:pPr>
  </w:style>
  <w:style w:type="paragraph" w:customStyle="1" w:styleId="ocNum1st5">
    <w:name w:val="oc_Num_1st 5"/>
    <w:basedOn w:val="Normal"/>
    <w:next w:val="BodyText4"/>
    <w:rsid w:val="004B7950"/>
    <w:pPr>
      <w:numPr>
        <w:ilvl w:val="4"/>
        <w:numId w:val="2"/>
      </w:numPr>
      <w:outlineLvl w:val="4"/>
    </w:pPr>
  </w:style>
  <w:style w:type="paragraph" w:customStyle="1" w:styleId="ocNum1st6">
    <w:name w:val="oc_Num_1st 6"/>
    <w:basedOn w:val="Normal"/>
    <w:next w:val="BodyText"/>
    <w:rsid w:val="004B7950"/>
    <w:pPr>
      <w:numPr>
        <w:ilvl w:val="5"/>
        <w:numId w:val="2"/>
      </w:numPr>
      <w:outlineLvl w:val="5"/>
    </w:pPr>
  </w:style>
  <w:style w:type="paragraph" w:customStyle="1" w:styleId="ocNum1st7">
    <w:name w:val="oc_Num_1st 7"/>
    <w:basedOn w:val="Normal"/>
    <w:next w:val="BodyText"/>
    <w:rsid w:val="004B7950"/>
    <w:pPr>
      <w:numPr>
        <w:ilvl w:val="6"/>
        <w:numId w:val="2"/>
      </w:numPr>
      <w:outlineLvl w:val="6"/>
    </w:pPr>
  </w:style>
  <w:style w:type="paragraph" w:customStyle="1" w:styleId="ocNum1st8">
    <w:name w:val="oc_Num_1st 8"/>
    <w:basedOn w:val="Normal"/>
    <w:next w:val="BodyText"/>
    <w:rsid w:val="004B7950"/>
    <w:pPr>
      <w:numPr>
        <w:ilvl w:val="7"/>
        <w:numId w:val="2"/>
      </w:numPr>
      <w:outlineLvl w:val="7"/>
    </w:pPr>
  </w:style>
  <w:style w:type="paragraph" w:customStyle="1" w:styleId="ocNum1st9">
    <w:name w:val="oc_Num_1st 9"/>
    <w:basedOn w:val="Normal"/>
    <w:next w:val="BodyText"/>
    <w:rsid w:val="004B7950"/>
    <w:pPr>
      <w:numPr>
        <w:ilvl w:val="8"/>
        <w:numId w:val="2"/>
      </w:numPr>
      <w:outlineLvl w:val="8"/>
    </w:pPr>
  </w:style>
  <w:style w:type="paragraph" w:customStyle="1" w:styleId="ocNum2nd1">
    <w:name w:val="oc_Num_2nd 1"/>
    <w:basedOn w:val="Normal"/>
    <w:next w:val="BodyText"/>
    <w:rsid w:val="004B7950"/>
    <w:pPr>
      <w:numPr>
        <w:numId w:val="4"/>
      </w:numPr>
      <w:outlineLvl w:val="0"/>
    </w:pPr>
  </w:style>
  <w:style w:type="paragraph" w:customStyle="1" w:styleId="ocNum2nd2">
    <w:name w:val="oc_Num_2nd 2"/>
    <w:basedOn w:val="Normal"/>
    <w:next w:val="BodyText1"/>
    <w:rsid w:val="004B7950"/>
    <w:pPr>
      <w:numPr>
        <w:ilvl w:val="1"/>
        <w:numId w:val="4"/>
      </w:numPr>
      <w:outlineLvl w:val="1"/>
    </w:pPr>
  </w:style>
  <w:style w:type="paragraph" w:customStyle="1" w:styleId="ocNum2nd3">
    <w:name w:val="oc_Num_2nd 3"/>
    <w:basedOn w:val="Normal"/>
    <w:next w:val="BodyText2"/>
    <w:rsid w:val="004B7950"/>
    <w:pPr>
      <w:numPr>
        <w:ilvl w:val="2"/>
        <w:numId w:val="4"/>
      </w:numPr>
      <w:outlineLvl w:val="2"/>
    </w:pPr>
  </w:style>
  <w:style w:type="paragraph" w:customStyle="1" w:styleId="ocNum2nd4">
    <w:name w:val="oc_Num_2nd 4"/>
    <w:basedOn w:val="Normal"/>
    <w:next w:val="BodyText3"/>
    <w:rsid w:val="004B7950"/>
    <w:pPr>
      <w:numPr>
        <w:ilvl w:val="3"/>
        <w:numId w:val="4"/>
      </w:numPr>
      <w:outlineLvl w:val="3"/>
    </w:pPr>
  </w:style>
  <w:style w:type="paragraph" w:customStyle="1" w:styleId="ocNum2nd5">
    <w:name w:val="oc_Num_2nd 5"/>
    <w:basedOn w:val="Normal"/>
    <w:next w:val="BodyText4"/>
    <w:rsid w:val="004B7950"/>
    <w:pPr>
      <w:numPr>
        <w:ilvl w:val="4"/>
        <w:numId w:val="4"/>
      </w:numPr>
      <w:outlineLvl w:val="4"/>
    </w:pPr>
  </w:style>
  <w:style w:type="paragraph" w:customStyle="1" w:styleId="ocNum2nd6">
    <w:name w:val="oc_Num_2nd 6"/>
    <w:basedOn w:val="Normal"/>
    <w:next w:val="BodyText"/>
    <w:rsid w:val="004B7950"/>
    <w:pPr>
      <w:numPr>
        <w:ilvl w:val="5"/>
        <w:numId w:val="4"/>
      </w:numPr>
      <w:outlineLvl w:val="5"/>
    </w:pPr>
  </w:style>
  <w:style w:type="paragraph" w:customStyle="1" w:styleId="ocNum2nd7">
    <w:name w:val="oc_Num_2nd 7"/>
    <w:basedOn w:val="Normal"/>
    <w:next w:val="BodyText"/>
    <w:rsid w:val="004B7950"/>
    <w:pPr>
      <w:numPr>
        <w:ilvl w:val="6"/>
        <w:numId w:val="4"/>
      </w:numPr>
      <w:outlineLvl w:val="6"/>
    </w:pPr>
  </w:style>
  <w:style w:type="paragraph" w:customStyle="1" w:styleId="ocNum2nd8">
    <w:name w:val="oc_Num_2nd 8"/>
    <w:basedOn w:val="Normal"/>
    <w:next w:val="BodyText"/>
    <w:rsid w:val="004B7950"/>
    <w:pPr>
      <w:numPr>
        <w:ilvl w:val="7"/>
        <w:numId w:val="4"/>
      </w:numPr>
      <w:outlineLvl w:val="7"/>
    </w:pPr>
  </w:style>
  <w:style w:type="paragraph" w:customStyle="1" w:styleId="ocNum2nd9">
    <w:name w:val="oc_Num_2nd 9"/>
    <w:basedOn w:val="Normal"/>
    <w:next w:val="BodyText"/>
    <w:rsid w:val="004B7950"/>
    <w:pPr>
      <w:numPr>
        <w:ilvl w:val="8"/>
        <w:numId w:val="4"/>
      </w:numPr>
      <w:outlineLvl w:val="8"/>
    </w:pPr>
  </w:style>
  <w:style w:type="paragraph" w:customStyle="1" w:styleId="ocNum3rd1">
    <w:name w:val="oc_Num_3rd 1"/>
    <w:basedOn w:val="Normal"/>
    <w:next w:val="BodyText1"/>
    <w:rsid w:val="004B7950"/>
    <w:pPr>
      <w:numPr>
        <w:numId w:val="5"/>
      </w:numPr>
      <w:outlineLvl w:val="0"/>
    </w:pPr>
  </w:style>
  <w:style w:type="paragraph" w:customStyle="1" w:styleId="ocNum3rd2">
    <w:name w:val="oc_Num_3rd 2"/>
    <w:basedOn w:val="Normal"/>
    <w:next w:val="BodyText2"/>
    <w:rsid w:val="004B7950"/>
    <w:pPr>
      <w:numPr>
        <w:ilvl w:val="1"/>
        <w:numId w:val="5"/>
      </w:numPr>
      <w:outlineLvl w:val="1"/>
    </w:pPr>
  </w:style>
  <w:style w:type="paragraph" w:customStyle="1" w:styleId="ocNum3rd3">
    <w:name w:val="oc_Num_3rd 3"/>
    <w:basedOn w:val="Normal"/>
    <w:next w:val="BodyText3"/>
    <w:rsid w:val="004B7950"/>
    <w:pPr>
      <w:numPr>
        <w:ilvl w:val="2"/>
        <w:numId w:val="5"/>
      </w:numPr>
      <w:outlineLvl w:val="2"/>
    </w:pPr>
  </w:style>
  <w:style w:type="paragraph" w:customStyle="1" w:styleId="ocNum3rd4">
    <w:name w:val="oc_Num_3rd 4"/>
    <w:basedOn w:val="Normal"/>
    <w:next w:val="BodyText4"/>
    <w:rsid w:val="004B7950"/>
    <w:pPr>
      <w:numPr>
        <w:ilvl w:val="3"/>
        <w:numId w:val="5"/>
      </w:numPr>
      <w:outlineLvl w:val="3"/>
    </w:pPr>
  </w:style>
  <w:style w:type="paragraph" w:customStyle="1" w:styleId="ocNum3rd5">
    <w:name w:val="oc_Num_3rd 5"/>
    <w:basedOn w:val="Normal"/>
    <w:next w:val="BodyText5"/>
    <w:rsid w:val="004B7950"/>
    <w:pPr>
      <w:numPr>
        <w:ilvl w:val="4"/>
        <w:numId w:val="5"/>
      </w:numPr>
      <w:outlineLvl w:val="4"/>
    </w:pPr>
  </w:style>
  <w:style w:type="paragraph" w:customStyle="1" w:styleId="ocNum3rd6">
    <w:name w:val="oc_Num_3rd 6"/>
    <w:basedOn w:val="Normal"/>
    <w:next w:val="BodyText"/>
    <w:rsid w:val="004B7950"/>
    <w:pPr>
      <w:numPr>
        <w:ilvl w:val="5"/>
        <w:numId w:val="5"/>
      </w:numPr>
      <w:spacing w:line="280" w:lineRule="auto"/>
      <w:outlineLvl w:val="5"/>
    </w:pPr>
    <w:rPr>
      <w:sz w:val="24"/>
    </w:rPr>
  </w:style>
  <w:style w:type="paragraph" w:customStyle="1" w:styleId="ocNum3rd7">
    <w:name w:val="oc_Num_3rd 7"/>
    <w:basedOn w:val="Normal"/>
    <w:next w:val="BodyText"/>
    <w:rsid w:val="004B7950"/>
    <w:pPr>
      <w:numPr>
        <w:ilvl w:val="6"/>
        <w:numId w:val="5"/>
      </w:numPr>
      <w:spacing w:line="280" w:lineRule="auto"/>
      <w:outlineLvl w:val="6"/>
    </w:pPr>
  </w:style>
  <w:style w:type="paragraph" w:customStyle="1" w:styleId="ocNum3rd8">
    <w:name w:val="oc_Num_3rd 8"/>
    <w:basedOn w:val="Normal"/>
    <w:next w:val="BodyText"/>
    <w:rsid w:val="004B7950"/>
    <w:pPr>
      <w:numPr>
        <w:ilvl w:val="7"/>
        <w:numId w:val="5"/>
      </w:numPr>
      <w:spacing w:line="280" w:lineRule="auto"/>
      <w:outlineLvl w:val="7"/>
    </w:pPr>
  </w:style>
  <w:style w:type="paragraph" w:customStyle="1" w:styleId="ocNum3rd9">
    <w:name w:val="oc_Num_3rd 9"/>
    <w:basedOn w:val="Normal"/>
    <w:next w:val="BodyText"/>
    <w:rsid w:val="004B7950"/>
    <w:pPr>
      <w:numPr>
        <w:ilvl w:val="8"/>
        <w:numId w:val="5"/>
      </w:numPr>
      <w:spacing w:line="280" w:lineRule="auto"/>
      <w:outlineLvl w:val="8"/>
    </w:pPr>
  </w:style>
  <w:style w:type="paragraph" w:customStyle="1" w:styleId="ocNum4th1">
    <w:name w:val="oc_Num_4th 1"/>
    <w:basedOn w:val="Normal"/>
    <w:next w:val="BodyText"/>
    <w:rsid w:val="004B7950"/>
    <w:pPr>
      <w:numPr>
        <w:numId w:val="6"/>
      </w:numPr>
      <w:outlineLvl w:val="0"/>
    </w:pPr>
  </w:style>
  <w:style w:type="paragraph" w:customStyle="1" w:styleId="ocNum4th2">
    <w:name w:val="oc_Num_4th 2"/>
    <w:basedOn w:val="Normal"/>
    <w:next w:val="BodyText1"/>
    <w:rsid w:val="004B7950"/>
    <w:pPr>
      <w:numPr>
        <w:ilvl w:val="1"/>
        <w:numId w:val="6"/>
      </w:numPr>
      <w:outlineLvl w:val="1"/>
    </w:pPr>
  </w:style>
  <w:style w:type="paragraph" w:customStyle="1" w:styleId="ocNum4th3">
    <w:name w:val="oc_Num_4th 3"/>
    <w:basedOn w:val="Normal"/>
    <w:next w:val="BodyText1"/>
    <w:rsid w:val="004B7950"/>
    <w:pPr>
      <w:numPr>
        <w:ilvl w:val="2"/>
        <w:numId w:val="6"/>
      </w:numPr>
      <w:outlineLvl w:val="2"/>
    </w:pPr>
  </w:style>
  <w:style w:type="paragraph" w:customStyle="1" w:styleId="ocNum4th4">
    <w:name w:val="oc_Num_4th 4"/>
    <w:basedOn w:val="Normal"/>
    <w:next w:val="BodyText1"/>
    <w:rsid w:val="004B7950"/>
    <w:pPr>
      <w:numPr>
        <w:ilvl w:val="3"/>
        <w:numId w:val="6"/>
      </w:numPr>
      <w:outlineLvl w:val="3"/>
    </w:pPr>
  </w:style>
  <w:style w:type="paragraph" w:customStyle="1" w:styleId="ocNum4th5">
    <w:name w:val="oc_Num_4th 5"/>
    <w:basedOn w:val="Normal"/>
    <w:next w:val="BodyText2"/>
    <w:rsid w:val="004B7950"/>
    <w:pPr>
      <w:numPr>
        <w:ilvl w:val="4"/>
        <w:numId w:val="6"/>
      </w:numPr>
      <w:outlineLvl w:val="4"/>
    </w:pPr>
  </w:style>
  <w:style w:type="paragraph" w:customStyle="1" w:styleId="ocNum4th6">
    <w:name w:val="oc_Num_4th 6"/>
    <w:basedOn w:val="Normal"/>
    <w:next w:val="BodyText3"/>
    <w:rsid w:val="004B7950"/>
    <w:pPr>
      <w:numPr>
        <w:ilvl w:val="5"/>
        <w:numId w:val="6"/>
      </w:numPr>
      <w:outlineLvl w:val="5"/>
    </w:pPr>
  </w:style>
  <w:style w:type="paragraph" w:customStyle="1" w:styleId="ocNum4th7">
    <w:name w:val="oc_Num_4th 7"/>
    <w:basedOn w:val="Normal"/>
    <w:next w:val="BodyText4"/>
    <w:rsid w:val="004B7950"/>
    <w:pPr>
      <w:numPr>
        <w:ilvl w:val="6"/>
        <w:numId w:val="6"/>
      </w:numPr>
      <w:outlineLvl w:val="6"/>
    </w:pPr>
  </w:style>
  <w:style w:type="paragraph" w:customStyle="1" w:styleId="ocNum4th8">
    <w:name w:val="oc_Num_4th 8"/>
    <w:basedOn w:val="Normal"/>
    <w:next w:val="BodyText5"/>
    <w:rsid w:val="004B7950"/>
    <w:pPr>
      <w:numPr>
        <w:ilvl w:val="7"/>
        <w:numId w:val="6"/>
      </w:numPr>
      <w:outlineLvl w:val="7"/>
    </w:pPr>
  </w:style>
  <w:style w:type="paragraph" w:customStyle="1" w:styleId="ocNum4th9">
    <w:name w:val="oc_Num_4th 9"/>
    <w:basedOn w:val="Normal"/>
    <w:next w:val="BodyText"/>
    <w:rsid w:val="004B7950"/>
    <w:pPr>
      <w:numPr>
        <w:ilvl w:val="8"/>
        <w:numId w:val="6"/>
      </w:numPr>
      <w:outlineLvl w:val="8"/>
    </w:pPr>
  </w:style>
  <w:style w:type="paragraph" w:customStyle="1" w:styleId="ocNum5th1">
    <w:name w:val="oc_Num_5th 1"/>
    <w:basedOn w:val="Normal"/>
    <w:next w:val="BodyText1"/>
    <w:rsid w:val="004B7950"/>
    <w:pPr>
      <w:numPr>
        <w:numId w:val="7"/>
      </w:numPr>
      <w:outlineLvl w:val="0"/>
    </w:pPr>
  </w:style>
  <w:style w:type="paragraph" w:customStyle="1" w:styleId="ocNum5th2">
    <w:name w:val="oc_Num_5th 2"/>
    <w:basedOn w:val="Normal"/>
    <w:next w:val="BodyText1"/>
    <w:rsid w:val="004B7950"/>
    <w:pPr>
      <w:numPr>
        <w:ilvl w:val="1"/>
        <w:numId w:val="7"/>
      </w:numPr>
      <w:outlineLvl w:val="1"/>
    </w:pPr>
  </w:style>
  <w:style w:type="paragraph" w:customStyle="1" w:styleId="ocNum5th3">
    <w:name w:val="oc_Num_5th 3"/>
    <w:basedOn w:val="Normal"/>
    <w:next w:val="BodyText1"/>
    <w:rsid w:val="004B7950"/>
    <w:pPr>
      <w:numPr>
        <w:ilvl w:val="2"/>
        <w:numId w:val="7"/>
      </w:numPr>
      <w:outlineLvl w:val="2"/>
    </w:pPr>
  </w:style>
  <w:style w:type="paragraph" w:customStyle="1" w:styleId="ocNum5th4">
    <w:name w:val="oc_Num_5th 4"/>
    <w:basedOn w:val="Normal"/>
    <w:next w:val="BodyText2"/>
    <w:rsid w:val="004B7950"/>
    <w:pPr>
      <w:numPr>
        <w:ilvl w:val="3"/>
        <w:numId w:val="7"/>
      </w:numPr>
      <w:outlineLvl w:val="3"/>
    </w:pPr>
  </w:style>
  <w:style w:type="paragraph" w:customStyle="1" w:styleId="ocNum5th5">
    <w:name w:val="oc_Num_5th 5"/>
    <w:basedOn w:val="Normal"/>
    <w:next w:val="BodyText3"/>
    <w:rsid w:val="004B7950"/>
    <w:pPr>
      <w:numPr>
        <w:ilvl w:val="4"/>
        <w:numId w:val="7"/>
      </w:numPr>
      <w:outlineLvl w:val="4"/>
    </w:pPr>
  </w:style>
  <w:style w:type="paragraph" w:customStyle="1" w:styleId="ocNum5th6">
    <w:name w:val="oc_Num_5th 6"/>
    <w:basedOn w:val="Normal"/>
    <w:next w:val="BodyText4"/>
    <w:rsid w:val="004B7950"/>
    <w:pPr>
      <w:numPr>
        <w:ilvl w:val="5"/>
        <w:numId w:val="7"/>
      </w:numPr>
      <w:outlineLvl w:val="5"/>
    </w:pPr>
  </w:style>
  <w:style w:type="paragraph" w:customStyle="1" w:styleId="ocNum5th7">
    <w:name w:val="oc_Num_5th 7"/>
    <w:basedOn w:val="Normal"/>
    <w:next w:val="BodyText"/>
    <w:rsid w:val="004B7950"/>
    <w:pPr>
      <w:numPr>
        <w:ilvl w:val="6"/>
        <w:numId w:val="7"/>
      </w:numPr>
      <w:outlineLvl w:val="6"/>
    </w:pPr>
  </w:style>
  <w:style w:type="paragraph" w:customStyle="1" w:styleId="ocNum5th8">
    <w:name w:val="oc_Num_5th 8"/>
    <w:basedOn w:val="Normal"/>
    <w:next w:val="BodyText"/>
    <w:rsid w:val="004B7950"/>
    <w:pPr>
      <w:numPr>
        <w:ilvl w:val="7"/>
        <w:numId w:val="7"/>
      </w:numPr>
      <w:outlineLvl w:val="7"/>
    </w:pPr>
  </w:style>
  <w:style w:type="paragraph" w:customStyle="1" w:styleId="ocNum5th9">
    <w:name w:val="oc_Num_5th 9"/>
    <w:basedOn w:val="Normal"/>
    <w:next w:val="BodyText"/>
    <w:rsid w:val="004B7950"/>
    <w:pPr>
      <w:numPr>
        <w:ilvl w:val="8"/>
        <w:numId w:val="7"/>
      </w:numPr>
      <w:outlineLvl w:val="8"/>
    </w:pPr>
  </w:style>
  <w:style w:type="character" w:styleId="PageNumber">
    <w:name w:val="page number"/>
    <w:basedOn w:val="DefaultParagraphFont"/>
    <w:rsid w:val="004B7950"/>
    <w:rPr>
      <w:rFonts w:ascii="Times New Roman" w:hAnsi="Times New Roman" w:cs="Times New Roman"/>
      <w:b w:val="0"/>
      <w:sz w:val="24"/>
    </w:rPr>
  </w:style>
  <w:style w:type="paragraph" w:customStyle="1" w:styleId="TableMiddleRows">
    <w:name w:val="Table Middle Rows"/>
    <w:basedOn w:val="Normal"/>
    <w:rsid w:val="004B7950"/>
    <w:pPr>
      <w:tabs>
        <w:tab w:val="right" w:leader="dot" w:pos="4140"/>
      </w:tabs>
      <w:spacing w:after="0"/>
    </w:pPr>
    <w:rPr>
      <w:rFonts w:eastAsia="Times New Roman" w:cs="Times"/>
      <w:iCs/>
      <w:sz w:val="16"/>
      <w:lang w:eastAsia="en-US" w:bidi="ar-SA"/>
    </w:rPr>
  </w:style>
  <w:style w:type="paragraph" w:customStyle="1" w:styleId="TableBottomRow">
    <w:name w:val="Table Bottom Row"/>
    <w:basedOn w:val="TableMiddleRows"/>
    <w:next w:val="Normal"/>
    <w:rsid w:val="004B7950"/>
    <w:pPr>
      <w:tabs>
        <w:tab w:val="clear" w:pos="4140"/>
        <w:tab w:val="right" w:leader="dot" w:pos="5724"/>
      </w:tabs>
      <w:spacing w:after="80"/>
    </w:pPr>
  </w:style>
  <w:style w:type="paragraph" w:customStyle="1" w:styleId="TableFootnote">
    <w:name w:val="Table Footnote"/>
    <w:basedOn w:val="Normal"/>
    <w:rsid w:val="004B7950"/>
    <w:pPr>
      <w:ind w:left="284" w:hanging="284"/>
    </w:pPr>
    <w:rPr>
      <w:rFonts w:eastAsia="Times New Roman" w:cs="Times"/>
      <w:sz w:val="16"/>
      <w:szCs w:val="20"/>
      <w:lang w:eastAsia="en-US" w:bidi="ar-SA"/>
    </w:rPr>
  </w:style>
  <w:style w:type="paragraph" w:customStyle="1" w:styleId="TableHeader">
    <w:name w:val="Table Header"/>
    <w:basedOn w:val="Normal"/>
    <w:rsid w:val="004B7950"/>
    <w:pPr>
      <w:keepNext/>
      <w:tabs>
        <w:tab w:val="right" w:leader="dot" w:pos="4140"/>
      </w:tabs>
      <w:spacing w:after="80"/>
      <w:jc w:val="center"/>
    </w:pPr>
    <w:rPr>
      <w:rFonts w:eastAsia="Times New Roman" w:cs="Times"/>
      <w:bCs/>
      <w:sz w:val="16"/>
      <w:lang w:eastAsia="en-US" w:bidi="ar-SA"/>
    </w:rPr>
  </w:style>
  <w:style w:type="paragraph" w:customStyle="1" w:styleId="Tableheaderrow">
    <w:name w:val="Table header row"/>
    <w:basedOn w:val="Normal"/>
    <w:rsid w:val="004B7950"/>
    <w:pPr>
      <w:keepNext/>
      <w:tabs>
        <w:tab w:val="right" w:leader="dot" w:pos="4140"/>
      </w:tabs>
      <w:spacing w:after="80"/>
      <w:jc w:val="center"/>
    </w:pPr>
    <w:rPr>
      <w:rFonts w:ascii="Times New Roman Bold" w:eastAsia="Times New Roman" w:hAnsi="Times New Roman Bold" w:cs="Times"/>
      <w:b/>
      <w:bCs/>
      <w:sz w:val="16"/>
      <w:lang w:eastAsia="en-US" w:bidi="ar-SA"/>
    </w:rPr>
  </w:style>
  <w:style w:type="paragraph" w:customStyle="1" w:styleId="Tableheaderrowitalic">
    <w:name w:val="Table header row italic"/>
    <w:basedOn w:val="Tableheaderrow"/>
    <w:rsid w:val="004B7950"/>
    <w:pPr>
      <w:tabs>
        <w:tab w:val="clear" w:pos="4140"/>
        <w:tab w:val="right" w:leader="dot" w:pos="5291"/>
      </w:tabs>
    </w:pPr>
    <w:rPr>
      <w:rFonts w:ascii="Times New Roman" w:hAnsi="Times New Roman"/>
      <w:b w:val="0"/>
      <w:i/>
      <w:iCs/>
    </w:rPr>
  </w:style>
  <w:style w:type="paragraph" w:customStyle="1" w:styleId="TableLine">
    <w:name w:val="Table Line"/>
    <w:basedOn w:val="Normal"/>
    <w:rsid w:val="004B7950"/>
    <w:pPr>
      <w:tabs>
        <w:tab w:val="right" w:leader="underscore" w:pos="1622"/>
      </w:tabs>
      <w:spacing w:after="0" w:line="288" w:lineRule="auto"/>
    </w:pPr>
    <w:rPr>
      <w:rFonts w:eastAsia="Times New Roman" w:cs="Times"/>
      <w:szCs w:val="20"/>
      <w:lang w:eastAsia="en-US" w:bidi="ar-SA"/>
    </w:rPr>
  </w:style>
  <w:style w:type="paragraph" w:customStyle="1" w:styleId="TableMarginNote">
    <w:name w:val="Table Margin Note"/>
    <w:basedOn w:val="Normal"/>
    <w:rsid w:val="004B7950"/>
    <w:pPr>
      <w:spacing w:line="288" w:lineRule="auto"/>
    </w:pPr>
    <w:rPr>
      <w:rFonts w:eastAsia="Times New Roman" w:cs="Times"/>
      <w:sz w:val="16"/>
      <w:szCs w:val="20"/>
      <w:lang w:eastAsia="en-US" w:bidi="ar-SA"/>
    </w:rPr>
  </w:style>
  <w:style w:type="paragraph" w:customStyle="1" w:styleId="Tablerow">
    <w:name w:val="Table row"/>
    <w:basedOn w:val="Tableheaderrow"/>
    <w:rsid w:val="004B7950"/>
    <w:pPr>
      <w:tabs>
        <w:tab w:val="clear" w:pos="4140"/>
        <w:tab w:val="right" w:leader="dot" w:pos="6300"/>
      </w:tabs>
      <w:jc w:val="left"/>
    </w:pPr>
    <w:rPr>
      <w:rFonts w:ascii="Times New Roman" w:hAnsi="Times New Roman"/>
      <w:b w:val="0"/>
    </w:rPr>
  </w:style>
  <w:style w:type="paragraph" w:customStyle="1" w:styleId="Title1">
    <w:name w:val="Title 1"/>
    <w:basedOn w:val="Normal"/>
    <w:next w:val="BodyText"/>
    <w:rsid w:val="004B7950"/>
    <w:pPr>
      <w:pageBreakBefore/>
      <w:jc w:val="center"/>
    </w:pPr>
    <w:rPr>
      <w:rFonts w:ascii="Times New Roman Bold" w:hAnsi="Times New Roman Bold" w:cs="Times"/>
      <w:b/>
      <w:caps/>
    </w:rPr>
  </w:style>
  <w:style w:type="paragraph" w:customStyle="1" w:styleId="Title2">
    <w:name w:val="Title 2"/>
    <w:basedOn w:val="Normal"/>
    <w:next w:val="BodyText"/>
    <w:rsid w:val="004B7950"/>
    <w:pPr>
      <w:keepNext/>
      <w:jc w:val="center"/>
    </w:pPr>
    <w:rPr>
      <w:rFonts w:ascii="Times New Roman Bold" w:eastAsia="Times New Roman" w:hAnsi="Times New Roman Bold" w:cs="Times"/>
      <w:b/>
      <w:caps/>
      <w:lang w:eastAsia="en-US" w:bidi="ar-SA"/>
    </w:rPr>
  </w:style>
  <w:style w:type="paragraph" w:customStyle="1" w:styleId="Title3">
    <w:name w:val="Title 3"/>
    <w:basedOn w:val="Normal"/>
    <w:next w:val="BodyText"/>
    <w:rsid w:val="004B7950"/>
    <w:pPr>
      <w:keepNext/>
      <w:jc w:val="center"/>
    </w:pPr>
    <w:rPr>
      <w:rFonts w:ascii="Times New Roman Bold" w:hAnsi="Times New Roman Bold" w:cs="Times"/>
      <w:b/>
      <w:caps/>
    </w:rPr>
  </w:style>
  <w:style w:type="paragraph" w:customStyle="1" w:styleId="Title4">
    <w:name w:val="Title 4"/>
    <w:basedOn w:val="Normal"/>
    <w:next w:val="BodyText"/>
    <w:rsid w:val="004B7950"/>
    <w:pPr>
      <w:keepNext/>
    </w:pPr>
    <w:rPr>
      <w:rFonts w:ascii="Times New Roman Bold" w:hAnsi="Times New Roman Bold" w:cs="Times"/>
      <w:b/>
    </w:rPr>
  </w:style>
  <w:style w:type="paragraph" w:customStyle="1" w:styleId="Title5">
    <w:name w:val="Title 5"/>
    <w:basedOn w:val="Normal"/>
    <w:next w:val="BodyText1"/>
    <w:rsid w:val="004B7950"/>
    <w:pPr>
      <w:keepNext/>
      <w:ind w:left="680"/>
    </w:pPr>
    <w:rPr>
      <w:rFonts w:ascii="Times New Roman Bold" w:hAnsi="Times New Roman Bold" w:cs="Times"/>
      <w:b/>
    </w:rPr>
  </w:style>
  <w:style w:type="paragraph" w:customStyle="1" w:styleId="Title6">
    <w:name w:val="Title 6"/>
    <w:basedOn w:val="Normal"/>
    <w:next w:val="BodyText1"/>
    <w:rsid w:val="004B7950"/>
    <w:pPr>
      <w:keepNext/>
      <w:ind w:left="680"/>
    </w:pPr>
    <w:rPr>
      <w:rFonts w:ascii="Times New Roman Bold" w:hAnsi="Times New Roman Bold" w:cs="Times"/>
      <w:b/>
      <w:i/>
    </w:rPr>
  </w:style>
  <w:style w:type="paragraph" w:customStyle="1" w:styleId="Title7">
    <w:name w:val="Title 7"/>
    <w:basedOn w:val="Normal"/>
    <w:next w:val="BodyText"/>
    <w:link w:val="Title7Char"/>
    <w:qFormat/>
    <w:rsid w:val="004B7950"/>
    <w:pPr>
      <w:keepNext/>
    </w:pPr>
    <w:rPr>
      <w:rFonts w:cs="Times"/>
      <w:i/>
    </w:rPr>
  </w:style>
  <w:style w:type="character" w:customStyle="1" w:styleId="Title7Char">
    <w:name w:val="Title 7 Char"/>
    <w:basedOn w:val="DefaultParagraphFont"/>
    <w:link w:val="Title7"/>
    <w:rsid w:val="00C75257"/>
    <w:rPr>
      <w:rFonts w:ascii="Times New Roman" w:hAnsi="Times New Roman" w:cs="Times"/>
      <w:i/>
      <w:szCs w:val="24"/>
      <w:lang w:val="en-GB"/>
    </w:rPr>
  </w:style>
  <w:style w:type="paragraph" w:styleId="TOC1">
    <w:name w:val="toc 1"/>
    <w:basedOn w:val="Normal"/>
    <w:next w:val="Normal"/>
    <w:autoRedefine/>
    <w:uiPriority w:val="39"/>
    <w:rsid w:val="0080148C"/>
    <w:pPr>
      <w:spacing w:after="60"/>
      <w:ind w:right="567"/>
      <w:jc w:val="left"/>
    </w:pPr>
    <w:rPr>
      <w:rFonts w:eastAsia="Times New Roman"/>
      <w:lang w:eastAsia="en-US" w:bidi="ar-SA"/>
    </w:rPr>
  </w:style>
  <w:style w:type="paragraph" w:styleId="TOC2">
    <w:name w:val="toc 2"/>
    <w:basedOn w:val="Normal"/>
    <w:next w:val="Normal"/>
    <w:autoRedefine/>
    <w:rsid w:val="004B7950"/>
    <w:pPr>
      <w:spacing w:after="60"/>
      <w:ind w:left="198"/>
      <w:jc w:val="left"/>
    </w:pPr>
    <w:rPr>
      <w:rFonts w:eastAsia="Times New Roman"/>
      <w:lang w:eastAsia="en-US" w:bidi="ar-SA"/>
    </w:rPr>
  </w:style>
  <w:style w:type="paragraph" w:styleId="TOC3">
    <w:name w:val="toc 3"/>
    <w:basedOn w:val="Normal"/>
    <w:next w:val="Normal"/>
    <w:autoRedefine/>
    <w:rsid w:val="004B7950"/>
    <w:pPr>
      <w:spacing w:after="60"/>
      <w:ind w:left="403"/>
      <w:jc w:val="left"/>
    </w:pPr>
    <w:rPr>
      <w:rFonts w:eastAsia="Times New Roman"/>
      <w:lang w:eastAsia="en-US" w:bidi="ar-SA"/>
    </w:rPr>
  </w:style>
  <w:style w:type="paragraph" w:styleId="TOC4">
    <w:name w:val="toc 4"/>
    <w:basedOn w:val="Normal"/>
    <w:next w:val="Normal"/>
    <w:autoRedefine/>
    <w:rsid w:val="004B7950"/>
    <w:pPr>
      <w:spacing w:after="60"/>
      <w:ind w:left="601"/>
      <w:jc w:val="left"/>
    </w:pPr>
    <w:rPr>
      <w:rFonts w:eastAsia="Times New Roman"/>
      <w:lang w:eastAsia="en-US" w:bidi="ar-SA"/>
    </w:rPr>
  </w:style>
  <w:style w:type="paragraph" w:customStyle="1" w:styleId="BulletL9">
    <w:name w:val="Bullet L9"/>
    <w:basedOn w:val="Normal"/>
    <w:link w:val="BulletL9Char"/>
    <w:rsid w:val="004B7950"/>
    <w:pPr>
      <w:numPr>
        <w:ilvl w:val="8"/>
        <w:numId w:val="8"/>
      </w:numPr>
    </w:pPr>
    <w:rPr>
      <w:sz w:val="24"/>
    </w:rPr>
  </w:style>
  <w:style w:type="character" w:customStyle="1" w:styleId="BulletL9Char">
    <w:name w:val="Bullet L9 Char"/>
    <w:basedOn w:val="BodyTextChar"/>
    <w:link w:val="BulletL9"/>
    <w:rsid w:val="004B7950"/>
    <w:rPr>
      <w:rFonts w:ascii="Times New Roman" w:eastAsia="Times New Roman" w:hAnsi="Times New Roman" w:cs="Times New Roman"/>
      <w:sz w:val="24"/>
      <w:szCs w:val="24"/>
      <w:lang w:val="en-GB" w:eastAsia="en-US" w:bidi="ar-SA"/>
    </w:rPr>
  </w:style>
  <w:style w:type="paragraph" w:customStyle="1" w:styleId="BulletL8">
    <w:name w:val="Bullet L8"/>
    <w:basedOn w:val="Normal"/>
    <w:link w:val="BulletL8Char"/>
    <w:rsid w:val="004B7950"/>
    <w:pPr>
      <w:numPr>
        <w:ilvl w:val="7"/>
        <w:numId w:val="8"/>
      </w:numPr>
    </w:pPr>
    <w:rPr>
      <w:sz w:val="24"/>
    </w:rPr>
  </w:style>
  <w:style w:type="character" w:customStyle="1" w:styleId="BulletL8Char">
    <w:name w:val="Bullet L8 Char"/>
    <w:basedOn w:val="BodyTextChar"/>
    <w:link w:val="BulletL8"/>
    <w:rsid w:val="004B7950"/>
    <w:rPr>
      <w:rFonts w:ascii="Times New Roman" w:eastAsia="Times New Roman" w:hAnsi="Times New Roman" w:cs="Times New Roman"/>
      <w:sz w:val="24"/>
      <w:szCs w:val="24"/>
      <w:lang w:val="en-GB" w:eastAsia="en-US" w:bidi="ar-SA"/>
    </w:rPr>
  </w:style>
  <w:style w:type="paragraph" w:customStyle="1" w:styleId="BulletL7">
    <w:name w:val="Bullet L7"/>
    <w:basedOn w:val="Normal"/>
    <w:link w:val="BulletL7Char"/>
    <w:rsid w:val="004B7950"/>
    <w:pPr>
      <w:numPr>
        <w:ilvl w:val="6"/>
        <w:numId w:val="8"/>
      </w:numPr>
      <w:outlineLvl w:val="6"/>
    </w:pPr>
  </w:style>
  <w:style w:type="character" w:customStyle="1" w:styleId="BulletL7Char">
    <w:name w:val="Bullet L7 Char"/>
    <w:basedOn w:val="BodyTextChar"/>
    <w:link w:val="BulletL7"/>
    <w:rsid w:val="004B7950"/>
    <w:rPr>
      <w:rFonts w:ascii="Times New Roman" w:eastAsia="Times New Roman" w:hAnsi="Times New Roman" w:cs="Times New Roman"/>
      <w:sz w:val="20"/>
      <w:szCs w:val="24"/>
      <w:lang w:val="en-GB" w:eastAsia="en-US" w:bidi="ar-SA"/>
    </w:rPr>
  </w:style>
  <w:style w:type="paragraph" w:customStyle="1" w:styleId="BulletL6">
    <w:name w:val="Bullet L6"/>
    <w:basedOn w:val="Normal"/>
    <w:link w:val="BulletL6Char"/>
    <w:rsid w:val="004B7950"/>
    <w:pPr>
      <w:numPr>
        <w:ilvl w:val="5"/>
        <w:numId w:val="8"/>
      </w:numPr>
      <w:outlineLvl w:val="5"/>
    </w:pPr>
  </w:style>
  <w:style w:type="character" w:customStyle="1" w:styleId="BulletL6Char">
    <w:name w:val="Bullet L6 Char"/>
    <w:basedOn w:val="BodyTextChar"/>
    <w:link w:val="BulletL6"/>
    <w:rsid w:val="004B7950"/>
    <w:rPr>
      <w:rFonts w:ascii="Times New Roman" w:eastAsia="Times New Roman" w:hAnsi="Times New Roman" w:cs="Times New Roman"/>
      <w:sz w:val="20"/>
      <w:szCs w:val="24"/>
      <w:lang w:val="en-GB" w:eastAsia="en-US" w:bidi="ar-SA"/>
    </w:rPr>
  </w:style>
  <w:style w:type="paragraph" w:customStyle="1" w:styleId="BulletL5">
    <w:name w:val="Bullet L5"/>
    <w:basedOn w:val="Normal"/>
    <w:link w:val="BulletL5Char"/>
    <w:rsid w:val="004B7950"/>
    <w:pPr>
      <w:numPr>
        <w:ilvl w:val="4"/>
        <w:numId w:val="8"/>
      </w:numPr>
      <w:outlineLvl w:val="4"/>
    </w:pPr>
  </w:style>
  <w:style w:type="character" w:customStyle="1" w:styleId="BulletL5Char">
    <w:name w:val="Bullet L5 Char"/>
    <w:basedOn w:val="BodyTextChar"/>
    <w:link w:val="BulletL5"/>
    <w:rsid w:val="004B7950"/>
    <w:rPr>
      <w:rFonts w:ascii="Times New Roman" w:eastAsia="Times New Roman" w:hAnsi="Times New Roman" w:cs="Times New Roman"/>
      <w:sz w:val="20"/>
      <w:szCs w:val="24"/>
      <w:lang w:val="en-GB" w:eastAsia="en-US" w:bidi="ar-SA"/>
    </w:rPr>
  </w:style>
  <w:style w:type="paragraph" w:customStyle="1" w:styleId="BulletL4">
    <w:name w:val="Bullet L4"/>
    <w:basedOn w:val="Normal"/>
    <w:link w:val="BulletL4Char"/>
    <w:rsid w:val="004B7950"/>
    <w:pPr>
      <w:numPr>
        <w:ilvl w:val="3"/>
        <w:numId w:val="8"/>
      </w:numPr>
      <w:outlineLvl w:val="3"/>
    </w:pPr>
  </w:style>
  <w:style w:type="character" w:customStyle="1" w:styleId="BulletL4Char">
    <w:name w:val="Bullet L4 Char"/>
    <w:basedOn w:val="BodyTextChar"/>
    <w:link w:val="BulletL4"/>
    <w:rsid w:val="004B7950"/>
    <w:rPr>
      <w:rFonts w:ascii="Times New Roman" w:eastAsia="Times New Roman" w:hAnsi="Times New Roman" w:cs="Times New Roman"/>
      <w:sz w:val="20"/>
      <w:szCs w:val="24"/>
      <w:lang w:val="en-GB" w:eastAsia="en-US" w:bidi="ar-SA"/>
    </w:rPr>
  </w:style>
  <w:style w:type="paragraph" w:customStyle="1" w:styleId="BulletL3">
    <w:name w:val="Bullet L3"/>
    <w:basedOn w:val="Normal"/>
    <w:link w:val="BulletL3Char"/>
    <w:rsid w:val="004B7950"/>
    <w:pPr>
      <w:numPr>
        <w:ilvl w:val="2"/>
        <w:numId w:val="8"/>
      </w:numPr>
      <w:outlineLvl w:val="2"/>
    </w:pPr>
  </w:style>
  <w:style w:type="character" w:customStyle="1" w:styleId="BulletL3Char">
    <w:name w:val="Bullet L3 Char"/>
    <w:basedOn w:val="BodyTextChar"/>
    <w:link w:val="BulletL3"/>
    <w:rsid w:val="004B7950"/>
    <w:rPr>
      <w:rFonts w:ascii="Times New Roman" w:eastAsia="Times New Roman" w:hAnsi="Times New Roman" w:cs="Times New Roman"/>
      <w:sz w:val="20"/>
      <w:szCs w:val="24"/>
      <w:lang w:val="en-GB" w:eastAsia="en-US" w:bidi="ar-SA"/>
    </w:rPr>
  </w:style>
  <w:style w:type="paragraph" w:customStyle="1" w:styleId="BulletL2">
    <w:name w:val="Bullet L2"/>
    <w:basedOn w:val="Normal"/>
    <w:link w:val="BulletL2Char"/>
    <w:rsid w:val="004B7950"/>
    <w:pPr>
      <w:numPr>
        <w:ilvl w:val="1"/>
        <w:numId w:val="8"/>
      </w:numPr>
      <w:outlineLvl w:val="1"/>
    </w:pPr>
  </w:style>
  <w:style w:type="character" w:customStyle="1" w:styleId="BulletL2Char">
    <w:name w:val="Bullet L2 Char"/>
    <w:basedOn w:val="BodyTextChar"/>
    <w:link w:val="BulletL2"/>
    <w:rsid w:val="004B7950"/>
    <w:rPr>
      <w:rFonts w:ascii="Times New Roman" w:eastAsia="Times New Roman" w:hAnsi="Times New Roman" w:cs="Times New Roman"/>
      <w:sz w:val="20"/>
      <w:szCs w:val="24"/>
      <w:lang w:val="en-GB" w:eastAsia="en-US" w:bidi="ar-SA"/>
    </w:rPr>
  </w:style>
  <w:style w:type="paragraph" w:customStyle="1" w:styleId="BulletL1">
    <w:name w:val="Bullet L1"/>
    <w:basedOn w:val="Normal"/>
    <w:link w:val="BulletL1Char"/>
    <w:rsid w:val="004B7950"/>
    <w:pPr>
      <w:numPr>
        <w:numId w:val="8"/>
      </w:numPr>
      <w:outlineLvl w:val="0"/>
    </w:pPr>
  </w:style>
  <w:style w:type="character" w:customStyle="1" w:styleId="BulletL1Char">
    <w:name w:val="Bullet L1 Char"/>
    <w:basedOn w:val="BodyTextChar"/>
    <w:link w:val="BulletL1"/>
    <w:rsid w:val="004B7950"/>
    <w:rPr>
      <w:rFonts w:ascii="Times New Roman" w:eastAsia="Times New Roman" w:hAnsi="Times New Roman" w:cs="Times New Roman"/>
      <w:sz w:val="20"/>
      <w:szCs w:val="24"/>
      <w:lang w:val="en-GB" w:eastAsia="en-US" w:bidi="ar-SA"/>
    </w:rPr>
  </w:style>
  <w:style w:type="paragraph" w:styleId="FootnoteText">
    <w:name w:val="footnote text"/>
    <w:basedOn w:val="Normal"/>
    <w:link w:val="FootnoteTextChar"/>
    <w:uiPriority w:val="99"/>
    <w:unhideWhenUsed/>
    <w:qFormat/>
    <w:rsid w:val="00270070"/>
    <w:pPr>
      <w:ind w:left="284" w:hanging="284"/>
    </w:pPr>
    <w:rPr>
      <w:szCs w:val="20"/>
    </w:rPr>
  </w:style>
  <w:style w:type="character" w:customStyle="1" w:styleId="FootnoteTextChar">
    <w:name w:val="Footnote Text Char"/>
    <w:basedOn w:val="DefaultParagraphFont"/>
    <w:link w:val="FootnoteText"/>
    <w:uiPriority w:val="99"/>
    <w:rsid w:val="00270070"/>
    <w:rPr>
      <w:rFonts w:ascii="Times New Roman" w:hAnsi="Times New Roman" w:cs="Times New Roman"/>
      <w:lang w:val="en-GB"/>
    </w:rPr>
  </w:style>
  <w:style w:type="character" w:styleId="FootnoteReference">
    <w:name w:val="footnote reference"/>
    <w:basedOn w:val="DefaultParagraphFont"/>
    <w:uiPriority w:val="99"/>
    <w:unhideWhenUsed/>
    <w:rsid w:val="004B7950"/>
    <w:rPr>
      <w:vertAlign w:val="superscript"/>
    </w:rPr>
  </w:style>
  <w:style w:type="paragraph" w:customStyle="1" w:styleId="Bullet">
    <w:name w:val="Bullet"/>
    <w:basedOn w:val="BodyText"/>
    <w:next w:val="BodyText"/>
    <w:rsid w:val="004B7950"/>
    <w:pPr>
      <w:ind w:left="680" w:hanging="680"/>
    </w:pPr>
  </w:style>
  <w:style w:type="character" w:styleId="EndnoteReference">
    <w:name w:val="endnote reference"/>
    <w:basedOn w:val="DefaultParagraphFont"/>
    <w:uiPriority w:val="99"/>
    <w:qFormat/>
    <w:rsid w:val="004B7950"/>
    <w:rPr>
      <w:rFonts w:ascii="CG Times" w:hAnsi="CG Times"/>
      <w:vertAlign w:val="superscript"/>
    </w:rPr>
  </w:style>
  <w:style w:type="paragraph" w:customStyle="1" w:styleId="Bullet1">
    <w:name w:val="Bullet 1"/>
    <w:basedOn w:val="BodyText"/>
    <w:next w:val="BodyText"/>
    <w:rsid w:val="004B7950"/>
    <w:pPr>
      <w:ind w:left="1360" w:hanging="680"/>
    </w:pPr>
  </w:style>
  <w:style w:type="paragraph" w:customStyle="1" w:styleId="Bullet2">
    <w:name w:val="Bullet 2"/>
    <w:basedOn w:val="BodyText"/>
    <w:next w:val="BodyText"/>
    <w:rsid w:val="004B7950"/>
    <w:pPr>
      <w:ind w:left="2041" w:hanging="680"/>
    </w:pPr>
  </w:style>
  <w:style w:type="paragraph" w:customStyle="1" w:styleId="Bullet3">
    <w:name w:val="Bullet 3"/>
    <w:basedOn w:val="BodyText"/>
    <w:next w:val="BodyText"/>
    <w:rsid w:val="004B7950"/>
    <w:pPr>
      <w:ind w:left="2041" w:hanging="680"/>
    </w:pPr>
  </w:style>
  <w:style w:type="paragraph" w:styleId="EndnoteText">
    <w:name w:val="endnote text"/>
    <w:basedOn w:val="Normal"/>
    <w:link w:val="EndnoteTextChar"/>
    <w:uiPriority w:val="1"/>
    <w:qFormat/>
    <w:rsid w:val="004B7950"/>
    <w:pPr>
      <w:tabs>
        <w:tab w:val="left" w:pos="284"/>
      </w:tabs>
      <w:spacing w:after="100" w:line="288" w:lineRule="auto"/>
      <w:ind w:left="284" w:hanging="284"/>
    </w:pPr>
    <w:rPr>
      <w:rFonts w:ascii="CG Times" w:eastAsia="Times New Roman" w:hAnsi="CG Times"/>
      <w:sz w:val="18"/>
      <w:szCs w:val="20"/>
      <w:lang w:eastAsia="en-US" w:bidi="ar-SA"/>
    </w:rPr>
  </w:style>
  <w:style w:type="character" w:customStyle="1" w:styleId="EndnoteTextChar">
    <w:name w:val="Endnote Text Char"/>
    <w:basedOn w:val="DefaultParagraphFont"/>
    <w:link w:val="EndnoteText"/>
    <w:uiPriority w:val="1"/>
    <w:rsid w:val="004B7950"/>
    <w:rPr>
      <w:rFonts w:ascii="CG Times" w:eastAsia="Times New Roman" w:hAnsi="CG Times" w:cs="Times New Roman"/>
      <w:sz w:val="18"/>
      <w:lang w:val="en-GB" w:eastAsia="en-US" w:bidi="ar-SA"/>
    </w:rPr>
  </w:style>
  <w:style w:type="paragraph" w:customStyle="1" w:styleId="FooterRight">
    <w:name w:val="Footer Right"/>
    <w:basedOn w:val="Footer"/>
    <w:link w:val="FooterRightChar"/>
    <w:rsid w:val="004B7950"/>
    <w:pPr>
      <w:tabs>
        <w:tab w:val="clear" w:pos="4153"/>
        <w:tab w:val="clear" w:pos="8306"/>
      </w:tabs>
      <w:jc w:val="right"/>
    </w:pPr>
    <w:rPr>
      <w:szCs w:val="20"/>
      <w:lang w:val="en-US"/>
    </w:rPr>
  </w:style>
  <w:style w:type="character" w:customStyle="1" w:styleId="FooterRightChar">
    <w:name w:val="Footer Right Char"/>
    <w:basedOn w:val="DefaultParagraphFont"/>
    <w:link w:val="FooterRight"/>
    <w:rsid w:val="004B7950"/>
    <w:rPr>
      <w:rFonts w:ascii="Times New Roman" w:eastAsia="Times New Roman" w:hAnsi="Times New Roman" w:cs="Times New Roman"/>
      <w:sz w:val="16"/>
      <w:lang w:eastAsia="en-US" w:bidi="ar-SA"/>
    </w:rPr>
  </w:style>
  <w:style w:type="character" w:styleId="PlaceholderText">
    <w:name w:val="Placeholder Text"/>
    <w:basedOn w:val="DefaultParagraphFont"/>
    <w:uiPriority w:val="99"/>
    <w:rsid w:val="004B7950"/>
    <w:rPr>
      <w:color w:val="808080"/>
    </w:rPr>
  </w:style>
  <w:style w:type="paragraph" w:styleId="BalloonText">
    <w:name w:val="Balloon Text"/>
    <w:basedOn w:val="Normal"/>
    <w:link w:val="BalloonTextChar"/>
    <w:uiPriority w:val="99"/>
    <w:unhideWhenUsed/>
    <w:rsid w:val="004B7950"/>
    <w:pPr>
      <w:spacing w:after="0"/>
    </w:pPr>
    <w:rPr>
      <w:rFonts w:ascii="Tahoma" w:hAnsi="Tahoma" w:cs="Tahoma"/>
      <w:sz w:val="16"/>
      <w:szCs w:val="16"/>
    </w:rPr>
  </w:style>
  <w:style w:type="character" w:customStyle="1" w:styleId="BalloonTextChar">
    <w:name w:val="Balloon Text Char"/>
    <w:basedOn w:val="DefaultParagraphFont"/>
    <w:link w:val="BalloonText"/>
    <w:uiPriority w:val="99"/>
    <w:rsid w:val="004B7950"/>
    <w:rPr>
      <w:rFonts w:ascii="Tahoma" w:eastAsia="SimSun" w:hAnsi="Tahoma" w:cs="Tahoma"/>
      <w:sz w:val="16"/>
      <w:szCs w:val="16"/>
      <w:lang w:val="en-GB"/>
    </w:rPr>
  </w:style>
  <w:style w:type="paragraph" w:styleId="ListParagraph">
    <w:name w:val="List Paragraph"/>
    <w:basedOn w:val="Normal"/>
    <w:link w:val="ListParagraphChar"/>
    <w:uiPriority w:val="34"/>
    <w:qFormat/>
    <w:rsid w:val="0080148C"/>
    <w:pPr>
      <w:ind w:left="720" w:right="567"/>
      <w:contextualSpacing/>
      <w:jc w:val="left"/>
    </w:pPr>
  </w:style>
  <w:style w:type="paragraph" w:customStyle="1" w:styleId="appendindent">
    <w:name w:val="append/indent"/>
    <w:basedOn w:val="Normal"/>
    <w:rsid w:val="004B7950"/>
    <w:pPr>
      <w:widowControl w:val="0"/>
      <w:tabs>
        <w:tab w:val="left" w:pos="432"/>
      </w:tabs>
      <w:autoSpaceDE w:val="0"/>
      <w:autoSpaceDN w:val="0"/>
      <w:adjustRightInd w:val="0"/>
      <w:spacing w:before="244" w:after="0" w:line="288" w:lineRule="auto"/>
      <w:ind w:left="432" w:hanging="144"/>
      <w:textAlignment w:val="center"/>
    </w:pPr>
    <w:rPr>
      <w:rFonts w:ascii="Times" w:eastAsia="Times New Roman" w:hAnsi="Times"/>
      <w:color w:val="000000"/>
      <w:szCs w:val="20"/>
      <w:lang w:val="en-US" w:eastAsia="en-US" w:bidi="ar-SA"/>
    </w:rPr>
  </w:style>
  <w:style w:type="character" w:styleId="FollowedHyperlink">
    <w:name w:val="FollowedHyperlink"/>
    <w:basedOn w:val="DefaultParagraphFont"/>
    <w:uiPriority w:val="99"/>
    <w:semiHidden/>
    <w:unhideWhenUsed/>
    <w:rsid w:val="004B7950"/>
    <w:rPr>
      <w:color w:val="800080"/>
      <w:u w:val="single"/>
    </w:rPr>
  </w:style>
  <w:style w:type="paragraph" w:customStyle="1" w:styleId="App11indpricing">
    <w:name w:val="App/1/1 ind pricing"/>
    <w:basedOn w:val="Normal"/>
    <w:next w:val="Normal"/>
    <w:rsid w:val="004B7950"/>
    <w:pPr>
      <w:widowControl w:val="0"/>
      <w:tabs>
        <w:tab w:val="left" w:pos="425"/>
        <w:tab w:val="left" w:pos="850"/>
        <w:tab w:val="left" w:pos="3458"/>
      </w:tabs>
      <w:autoSpaceDE w:val="0"/>
      <w:autoSpaceDN w:val="0"/>
      <w:adjustRightInd w:val="0"/>
      <w:spacing w:before="173" w:after="0" w:line="288" w:lineRule="auto"/>
      <w:ind w:left="3458" w:hanging="3458"/>
      <w:jc w:val="left"/>
      <w:textAlignment w:val="center"/>
    </w:pPr>
    <w:rPr>
      <w:rFonts w:ascii="Times" w:eastAsia="Times New Roman" w:hAnsi="Times"/>
      <w:color w:val="000000"/>
      <w:szCs w:val="20"/>
      <w:lang w:val="en-US" w:eastAsia="en-US" w:bidi="ar-SA"/>
    </w:rPr>
  </w:style>
  <w:style w:type="paragraph" w:customStyle="1" w:styleId="App11indpricingcont">
    <w:name w:val="App/1/1 ind pricing cont."/>
    <w:basedOn w:val="App11indpricing"/>
    <w:rsid w:val="004B7950"/>
    <w:pPr>
      <w:spacing w:before="0"/>
    </w:pPr>
  </w:style>
  <w:style w:type="character" w:customStyle="1" w:styleId="Italicfont">
    <w:name w:val="Italic font"/>
    <w:rsid w:val="004B7950"/>
    <w:rPr>
      <w:i/>
    </w:rPr>
  </w:style>
  <w:style w:type="paragraph" w:customStyle="1" w:styleId="AppNotes">
    <w:name w:val="App Notes"/>
    <w:basedOn w:val="Normal"/>
    <w:next w:val="Normal"/>
    <w:rsid w:val="004B7950"/>
    <w:pPr>
      <w:widowControl w:val="0"/>
      <w:tabs>
        <w:tab w:val="left" w:pos="142"/>
        <w:tab w:val="left" w:pos="547"/>
        <w:tab w:val="left" w:pos="648"/>
        <w:tab w:val="left" w:pos="821"/>
        <w:tab w:val="left" w:pos="4536"/>
      </w:tabs>
      <w:autoSpaceDE w:val="0"/>
      <w:autoSpaceDN w:val="0"/>
      <w:adjustRightInd w:val="0"/>
      <w:spacing w:before="173" w:after="0" w:line="288" w:lineRule="auto"/>
      <w:ind w:left="170" w:hanging="170"/>
      <w:textAlignment w:val="center"/>
    </w:pPr>
    <w:rPr>
      <w:rFonts w:ascii="Times" w:eastAsia="Times New Roman" w:hAnsi="Times"/>
      <w:i/>
      <w:color w:val="000000"/>
      <w:szCs w:val="20"/>
      <w:lang w:val="en-US" w:eastAsia="en-US" w:bidi="ar-SA"/>
    </w:rPr>
  </w:style>
  <w:style w:type="table" w:styleId="TableGrid">
    <w:name w:val="Table Grid"/>
    <w:basedOn w:val="TableNormal"/>
    <w:rsid w:val="004B795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Endnotetest">
    <w:name w:val="Endnote test"/>
    <w:basedOn w:val="EndnoteText"/>
    <w:rsid w:val="004B7950"/>
    <w:pPr>
      <w:jc w:val="left"/>
    </w:pPr>
    <w:rPr>
      <w:rFonts w:ascii="Times New Roman" w:hAnsi="Times New Roman"/>
      <w:szCs w:val="18"/>
    </w:rPr>
  </w:style>
  <w:style w:type="paragraph" w:customStyle="1" w:styleId="NoteContinuation">
    <w:name w:val="Note Continuation"/>
    <w:basedOn w:val="Normal"/>
    <w:rsid w:val="004B7950"/>
    <w:pPr>
      <w:spacing w:after="120"/>
      <w:ind w:left="340"/>
    </w:pPr>
    <w:rPr>
      <w:rFonts w:cs="Simplified Arabic"/>
      <w:szCs w:val="20"/>
      <w:lang w:eastAsia="en-US" w:bidi="ar-SA"/>
    </w:rPr>
  </w:style>
  <w:style w:type="character" w:styleId="CommentReference">
    <w:name w:val="annotation reference"/>
    <w:basedOn w:val="DefaultParagraphFont"/>
    <w:uiPriority w:val="99"/>
    <w:unhideWhenUsed/>
    <w:rsid w:val="004B7950"/>
    <w:rPr>
      <w:sz w:val="16"/>
      <w:szCs w:val="16"/>
    </w:rPr>
  </w:style>
  <w:style w:type="paragraph" w:styleId="CommentText">
    <w:name w:val="annotation text"/>
    <w:basedOn w:val="Normal"/>
    <w:link w:val="CommentTextChar"/>
    <w:uiPriority w:val="99"/>
    <w:unhideWhenUsed/>
    <w:rsid w:val="004B7950"/>
    <w:rPr>
      <w:szCs w:val="20"/>
    </w:rPr>
  </w:style>
  <w:style w:type="character" w:customStyle="1" w:styleId="CommentTextChar">
    <w:name w:val="Comment Text Char"/>
    <w:basedOn w:val="DefaultParagraphFont"/>
    <w:link w:val="CommentText"/>
    <w:uiPriority w:val="99"/>
    <w:rsid w:val="004B7950"/>
    <w:rPr>
      <w:rFonts w:ascii="Times New Roman" w:eastAsia="SimSun" w:hAnsi="Times New Roman" w:cs="Times New Roman"/>
      <w:lang w:val="en-GB"/>
    </w:rPr>
  </w:style>
  <w:style w:type="paragraph" w:styleId="CommentSubject">
    <w:name w:val="annotation subject"/>
    <w:basedOn w:val="CommentText"/>
    <w:next w:val="CommentText"/>
    <w:link w:val="CommentSubjectChar"/>
    <w:uiPriority w:val="99"/>
    <w:unhideWhenUsed/>
    <w:rsid w:val="004B7950"/>
    <w:rPr>
      <w:b/>
      <w:bCs/>
    </w:rPr>
  </w:style>
  <w:style w:type="character" w:customStyle="1" w:styleId="CommentSubjectChar">
    <w:name w:val="Comment Subject Char"/>
    <w:basedOn w:val="CommentTextChar"/>
    <w:link w:val="CommentSubject"/>
    <w:uiPriority w:val="99"/>
    <w:rsid w:val="004B7950"/>
    <w:rPr>
      <w:rFonts w:ascii="Times New Roman" w:eastAsia="SimSun" w:hAnsi="Times New Roman" w:cs="Times New Roman"/>
      <w:b/>
      <w:bCs/>
      <w:lang w:val="en-GB"/>
    </w:rPr>
  </w:style>
  <w:style w:type="paragraph" w:styleId="Revision">
    <w:name w:val="Revision"/>
    <w:hidden/>
    <w:uiPriority w:val="99"/>
    <w:semiHidden/>
    <w:rsid w:val="004B7950"/>
    <w:rPr>
      <w:rFonts w:ascii="Times New Roman" w:hAnsi="Times New Roman" w:cs="Times New Roman"/>
      <w:szCs w:val="24"/>
      <w:lang w:val="en-GB"/>
    </w:rPr>
  </w:style>
  <w:style w:type="paragraph" w:customStyle="1" w:styleId="Default">
    <w:name w:val="Default"/>
    <w:rsid w:val="004B7950"/>
    <w:pPr>
      <w:autoSpaceDE w:val="0"/>
      <w:autoSpaceDN w:val="0"/>
      <w:adjustRightInd w:val="0"/>
    </w:pPr>
    <w:rPr>
      <w:rFonts w:ascii="Times New Roman" w:hAnsi="Times New Roman" w:cs="Times New Roman"/>
      <w:color w:val="000000"/>
      <w:sz w:val="24"/>
      <w:szCs w:val="24"/>
      <w:lang w:val="en-GB" w:bidi="ar-SA"/>
    </w:rPr>
  </w:style>
  <w:style w:type="paragraph" w:styleId="DocumentMap">
    <w:name w:val="Document Map"/>
    <w:basedOn w:val="Normal"/>
    <w:link w:val="DocumentMapChar"/>
    <w:uiPriority w:val="99"/>
    <w:unhideWhenUsed/>
    <w:rsid w:val="004B7950"/>
    <w:pPr>
      <w:spacing w:after="0"/>
    </w:pPr>
    <w:rPr>
      <w:rFonts w:ascii="Tahoma" w:hAnsi="Tahoma" w:cs="Tahoma"/>
      <w:sz w:val="16"/>
      <w:szCs w:val="16"/>
    </w:rPr>
  </w:style>
  <w:style w:type="character" w:customStyle="1" w:styleId="DocumentMapChar">
    <w:name w:val="Document Map Char"/>
    <w:basedOn w:val="DefaultParagraphFont"/>
    <w:link w:val="DocumentMap"/>
    <w:uiPriority w:val="99"/>
    <w:rsid w:val="004B7950"/>
    <w:rPr>
      <w:rFonts w:ascii="Tahoma" w:eastAsia="SimSun" w:hAnsi="Tahoma" w:cs="Tahoma"/>
      <w:sz w:val="16"/>
      <w:szCs w:val="16"/>
      <w:lang w:val="en-GB"/>
    </w:rPr>
  </w:style>
  <w:style w:type="character" w:customStyle="1" w:styleId="UnresolvedMention1">
    <w:name w:val="Unresolved Mention1"/>
    <w:basedOn w:val="DefaultParagraphFont"/>
    <w:uiPriority w:val="99"/>
    <w:semiHidden/>
    <w:unhideWhenUsed/>
    <w:rsid w:val="00A627BB"/>
    <w:rPr>
      <w:color w:val="605E5C"/>
      <w:shd w:val="clear" w:color="auto" w:fill="E1DFDD"/>
    </w:rPr>
  </w:style>
  <w:style w:type="paragraph" w:customStyle="1" w:styleId="a">
    <w:name w:val="(a)"/>
    <w:basedOn w:val="BodyText1"/>
    <w:rsid w:val="002A7414"/>
    <w:rPr>
      <w:lang w:eastAsia="zh-CN" w:bidi="he-IL"/>
    </w:rPr>
  </w:style>
  <w:style w:type="paragraph" w:styleId="BodyTextIndent3">
    <w:name w:val="Body Text Indent 3"/>
    <w:basedOn w:val="Normal"/>
    <w:link w:val="BodyTextIndent3Char"/>
    <w:uiPriority w:val="99"/>
    <w:unhideWhenUsed/>
    <w:rsid w:val="006D635B"/>
    <w:pPr>
      <w:spacing w:after="120"/>
      <w:ind w:left="283"/>
    </w:pPr>
    <w:rPr>
      <w:sz w:val="16"/>
      <w:szCs w:val="16"/>
    </w:rPr>
  </w:style>
  <w:style w:type="character" w:customStyle="1" w:styleId="BodyTextIndent3Char">
    <w:name w:val="Body Text Indent 3 Char"/>
    <w:basedOn w:val="DefaultParagraphFont"/>
    <w:link w:val="BodyTextIndent3"/>
    <w:uiPriority w:val="99"/>
    <w:rsid w:val="006D635B"/>
    <w:rPr>
      <w:rFonts w:ascii="Times New Roman" w:hAnsi="Times New Roman" w:cs="Times New Roman"/>
      <w:sz w:val="16"/>
      <w:szCs w:val="16"/>
      <w:lang w:val="en-GB"/>
    </w:rPr>
  </w:style>
  <w:style w:type="paragraph" w:styleId="Index4">
    <w:name w:val="index 4"/>
    <w:basedOn w:val="Normal"/>
    <w:next w:val="Normal"/>
    <w:autoRedefine/>
    <w:uiPriority w:val="99"/>
    <w:unhideWhenUsed/>
    <w:rsid w:val="008C7935"/>
    <w:pPr>
      <w:spacing w:after="0"/>
      <w:ind w:left="800" w:hanging="200"/>
    </w:pPr>
  </w:style>
  <w:style w:type="paragraph" w:styleId="NormalWeb">
    <w:name w:val="Normal (Web)"/>
    <w:basedOn w:val="Normal"/>
    <w:uiPriority w:val="99"/>
    <w:unhideWhenUsed/>
    <w:rsid w:val="007C6446"/>
    <w:pPr>
      <w:spacing w:before="100" w:beforeAutospacing="1" w:after="100" w:afterAutospacing="1"/>
      <w:jc w:val="left"/>
    </w:pPr>
    <w:rPr>
      <w:rFonts w:eastAsia="Times New Roman"/>
      <w:sz w:val="24"/>
      <w:lang w:eastAsia="en-GB" w:bidi="ar-SA"/>
    </w:rPr>
  </w:style>
  <w:style w:type="character" w:styleId="Strong">
    <w:name w:val="Strong"/>
    <w:basedOn w:val="DefaultParagraphFont"/>
    <w:uiPriority w:val="22"/>
    <w:qFormat/>
    <w:rsid w:val="007C6446"/>
    <w:rPr>
      <w:b/>
      <w:bCs/>
    </w:rPr>
  </w:style>
  <w:style w:type="character" w:customStyle="1" w:styleId="legpblocktitle">
    <w:name w:val="legpblocktitle"/>
    <w:basedOn w:val="DefaultParagraphFont"/>
    <w:rsid w:val="007C6446"/>
  </w:style>
  <w:style w:type="paragraph" w:customStyle="1" w:styleId="StandardL9">
    <w:name w:val="Standard L9"/>
    <w:basedOn w:val="Normal"/>
    <w:next w:val="BodyText3"/>
    <w:link w:val="StandardL9Char"/>
    <w:rsid w:val="00940434"/>
    <w:pPr>
      <w:numPr>
        <w:ilvl w:val="8"/>
        <w:numId w:val="11"/>
      </w:numPr>
      <w:spacing w:after="240"/>
      <w:outlineLvl w:val="8"/>
    </w:pPr>
    <w:rPr>
      <w:sz w:val="24"/>
      <w:lang w:bidi="ar-AE"/>
    </w:rPr>
  </w:style>
  <w:style w:type="paragraph" w:customStyle="1" w:styleId="StandardL8">
    <w:name w:val="Standard L8"/>
    <w:basedOn w:val="Normal"/>
    <w:next w:val="BodyText2"/>
    <w:link w:val="StandardL8Char"/>
    <w:rsid w:val="00940434"/>
    <w:pPr>
      <w:tabs>
        <w:tab w:val="num" w:pos="1440"/>
      </w:tabs>
      <w:spacing w:after="240"/>
      <w:ind w:left="1440" w:hanging="720"/>
      <w:outlineLvl w:val="7"/>
    </w:pPr>
    <w:rPr>
      <w:sz w:val="24"/>
      <w:lang w:bidi="ar-AE"/>
    </w:rPr>
  </w:style>
  <w:style w:type="paragraph" w:customStyle="1" w:styleId="StandardL7">
    <w:name w:val="Standard L7"/>
    <w:basedOn w:val="Normal"/>
    <w:next w:val="Normal"/>
    <w:link w:val="StandardL7Char"/>
    <w:rsid w:val="00940434"/>
    <w:pPr>
      <w:tabs>
        <w:tab w:val="num" w:pos="4320"/>
      </w:tabs>
      <w:spacing w:after="240"/>
      <w:ind w:left="4321" w:hanging="721"/>
      <w:outlineLvl w:val="6"/>
    </w:pPr>
    <w:rPr>
      <w:sz w:val="24"/>
      <w:lang w:bidi="ar-AE"/>
    </w:rPr>
  </w:style>
  <w:style w:type="paragraph" w:customStyle="1" w:styleId="StandardL6">
    <w:name w:val="Standard L6"/>
    <w:basedOn w:val="Normal"/>
    <w:next w:val="BodyText5"/>
    <w:link w:val="StandardL6Char"/>
    <w:rsid w:val="00940434"/>
    <w:pPr>
      <w:tabs>
        <w:tab w:val="num" w:pos="3600"/>
      </w:tabs>
      <w:spacing w:after="240"/>
      <w:ind w:left="3600" w:hanging="720"/>
      <w:outlineLvl w:val="5"/>
    </w:pPr>
    <w:rPr>
      <w:sz w:val="24"/>
      <w:lang w:bidi="ar-AE"/>
    </w:rPr>
  </w:style>
  <w:style w:type="paragraph" w:customStyle="1" w:styleId="StandardL5">
    <w:name w:val="Standard L5"/>
    <w:basedOn w:val="Normal"/>
    <w:next w:val="BodyText4"/>
    <w:link w:val="StandardL5Char"/>
    <w:rsid w:val="00940434"/>
    <w:pPr>
      <w:tabs>
        <w:tab w:val="num" w:pos="2880"/>
      </w:tabs>
      <w:spacing w:after="240"/>
      <w:ind w:left="2880" w:hanging="720"/>
      <w:outlineLvl w:val="4"/>
    </w:pPr>
    <w:rPr>
      <w:sz w:val="24"/>
      <w:lang w:bidi="ar-AE"/>
    </w:rPr>
  </w:style>
  <w:style w:type="paragraph" w:customStyle="1" w:styleId="StandardL4">
    <w:name w:val="Standard L4"/>
    <w:basedOn w:val="Normal"/>
    <w:next w:val="BodyText3"/>
    <w:link w:val="StandardL4Char"/>
    <w:rsid w:val="00940434"/>
    <w:pPr>
      <w:tabs>
        <w:tab w:val="num" w:pos="2160"/>
      </w:tabs>
      <w:spacing w:after="240"/>
      <w:ind w:left="2160" w:hanging="720"/>
      <w:outlineLvl w:val="3"/>
    </w:pPr>
    <w:rPr>
      <w:sz w:val="24"/>
      <w:lang w:bidi="ar-AE"/>
    </w:rPr>
  </w:style>
  <w:style w:type="paragraph" w:customStyle="1" w:styleId="StandardL3">
    <w:name w:val="Standard L3"/>
    <w:basedOn w:val="Normal"/>
    <w:next w:val="BodyText2"/>
    <w:link w:val="StandardL3Char"/>
    <w:rsid w:val="00940434"/>
    <w:pPr>
      <w:tabs>
        <w:tab w:val="num" w:pos="1440"/>
      </w:tabs>
      <w:spacing w:after="240"/>
      <w:ind w:left="1440" w:hanging="720"/>
      <w:outlineLvl w:val="2"/>
    </w:pPr>
    <w:rPr>
      <w:sz w:val="24"/>
      <w:lang w:bidi="ar-AE"/>
    </w:rPr>
  </w:style>
  <w:style w:type="paragraph" w:customStyle="1" w:styleId="StandardL2">
    <w:name w:val="Standard L2"/>
    <w:basedOn w:val="Normal"/>
    <w:next w:val="BodyText1"/>
    <w:link w:val="StandardL2Char"/>
    <w:rsid w:val="00940434"/>
    <w:pPr>
      <w:tabs>
        <w:tab w:val="num" w:pos="720"/>
      </w:tabs>
      <w:spacing w:after="240"/>
      <w:ind w:left="720" w:hanging="720"/>
      <w:outlineLvl w:val="1"/>
    </w:pPr>
    <w:rPr>
      <w:sz w:val="24"/>
      <w:lang w:bidi="ar-AE"/>
    </w:rPr>
  </w:style>
  <w:style w:type="paragraph" w:customStyle="1" w:styleId="StandardL1">
    <w:name w:val="Standard L1"/>
    <w:basedOn w:val="Normal"/>
    <w:next w:val="BodyText1"/>
    <w:link w:val="StandardL1Char"/>
    <w:rsid w:val="00940434"/>
    <w:pPr>
      <w:keepNext/>
      <w:tabs>
        <w:tab w:val="num" w:pos="720"/>
      </w:tabs>
      <w:suppressAutoHyphens/>
      <w:spacing w:after="240"/>
      <w:ind w:left="720" w:hanging="720"/>
      <w:jc w:val="left"/>
      <w:outlineLvl w:val="0"/>
    </w:pPr>
    <w:rPr>
      <w:b/>
      <w:caps/>
      <w:sz w:val="24"/>
      <w:lang w:bidi="ar-AE"/>
    </w:rPr>
  </w:style>
  <w:style w:type="paragraph" w:customStyle="1" w:styleId="AODocTxt">
    <w:name w:val="AODocTxt"/>
    <w:basedOn w:val="Normal"/>
    <w:uiPriority w:val="99"/>
    <w:qFormat/>
    <w:rsid w:val="00222339"/>
    <w:pPr>
      <w:spacing w:before="240" w:after="0" w:line="260" w:lineRule="atLeast"/>
    </w:pPr>
    <w:rPr>
      <w:rFonts w:eastAsiaTheme="minorHAnsi"/>
      <w:sz w:val="22"/>
      <w:szCs w:val="22"/>
      <w:lang w:eastAsia="en-US" w:bidi="ar-SA"/>
    </w:rPr>
  </w:style>
  <w:style w:type="paragraph" w:customStyle="1" w:styleId="AOHead1">
    <w:name w:val="AOHead1"/>
    <w:basedOn w:val="Normal"/>
    <w:next w:val="Normal"/>
    <w:rsid w:val="008049C3"/>
    <w:pPr>
      <w:keepNext/>
      <w:numPr>
        <w:numId w:val="12"/>
      </w:numPr>
      <w:spacing w:before="240" w:after="0" w:line="260" w:lineRule="atLeast"/>
      <w:outlineLvl w:val="0"/>
    </w:pPr>
    <w:rPr>
      <w:rFonts w:eastAsiaTheme="minorHAnsi"/>
      <w:b/>
      <w:caps/>
      <w:kern w:val="28"/>
      <w:sz w:val="22"/>
      <w:szCs w:val="22"/>
      <w:lang w:eastAsia="en-US" w:bidi="ar-SA"/>
    </w:rPr>
  </w:style>
  <w:style w:type="paragraph" w:customStyle="1" w:styleId="AOHead2">
    <w:name w:val="AOHead2"/>
    <w:basedOn w:val="Normal"/>
    <w:next w:val="Normal"/>
    <w:rsid w:val="008049C3"/>
    <w:pPr>
      <w:keepNext/>
      <w:tabs>
        <w:tab w:val="num" w:pos="720"/>
      </w:tabs>
      <w:spacing w:before="240" w:after="0" w:line="260" w:lineRule="atLeast"/>
      <w:ind w:left="720" w:hanging="720"/>
      <w:outlineLvl w:val="1"/>
    </w:pPr>
    <w:rPr>
      <w:rFonts w:eastAsiaTheme="minorHAnsi"/>
      <w:b/>
      <w:sz w:val="22"/>
      <w:szCs w:val="22"/>
      <w:lang w:eastAsia="en-US" w:bidi="ar-SA"/>
    </w:rPr>
  </w:style>
  <w:style w:type="paragraph" w:customStyle="1" w:styleId="AOHead3">
    <w:name w:val="AOHead3"/>
    <w:basedOn w:val="Normal"/>
    <w:next w:val="Normal"/>
    <w:rsid w:val="008049C3"/>
    <w:pPr>
      <w:tabs>
        <w:tab w:val="num" w:pos="1440"/>
      </w:tabs>
      <w:spacing w:before="240" w:after="0" w:line="260" w:lineRule="atLeast"/>
      <w:ind w:left="1440" w:hanging="720"/>
      <w:outlineLvl w:val="2"/>
    </w:pPr>
    <w:rPr>
      <w:rFonts w:eastAsiaTheme="minorHAnsi"/>
      <w:sz w:val="22"/>
      <w:szCs w:val="22"/>
      <w:lang w:eastAsia="en-US" w:bidi="ar-SA"/>
    </w:rPr>
  </w:style>
  <w:style w:type="paragraph" w:customStyle="1" w:styleId="AOHead4">
    <w:name w:val="AOHead4"/>
    <w:basedOn w:val="Normal"/>
    <w:next w:val="Normal"/>
    <w:rsid w:val="008049C3"/>
    <w:pPr>
      <w:tabs>
        <w:tab w:val="num" w:pos="2160"/>
      </w:tabs>
      <w:spacing w:before="240" w:after="0" w:line="260" w:lineRule="atLeast"/>
      <w:ind w:left="2160" w:hanging="720"/>
      <w:outlineLvl w:val="3"/>
    </w:pPr>
    <w:rPr>
      <w:rFonts w:eastAsiaTheme="minorHAnsi"/>
      <w:sz w:val="22"/>
      <w:szCs w:val="22"/>
      <w:lang w:eastAsia="en-US" w:bidi="ar-SA"/>
    </w:rPr>
  </w:style>
  <w:style w:type="paragraph" w:customStyle="1" w:styleId="AOHead5">
    <w:name w:val="AOHead5"/>
    <w:basedOn w:val="Normal"/>
    <w:next w:val="Normal"/>
    <w:rsid w:val="008049C3"/>
    <w:pPr>
      <w:tabs>
        <w:tab w:val="num" w:pos="2880"/>
      </w:tabs>
      <w:spacing w:before="240" w:after="0" w:line="260" w:lineRule="atLeast"/>
      <w:ind w:left="2880" w:hanging="720"/>
      <w:outlineLvl w:val="4"/>
    </w:pPr>
    <w:rPr>
      <w:rFonts w:eastAsiaTheme="minorHAnsi"/>
      <w:sz w:val="22"/>
      <w:szCs w:val="22"/>
      <w:lang w:eastAsia="en-US" w:bidi="ar-SA"/>
    </w:rPr>
  </w:style>
  <w:style w:type="paragraph" w:customStyle="1" w:styleId="AOHead6">
    <w:name w:val="AOHead6"/>
    <w:basedOn w:val="Normal"/>
    <w:next w:val="Normal"/>
    <w:rsid w:val="008049C3"/>
    <w:pPr>
      <w:tabs>
        <w:tab w:val="num" w:pos="3600"/>
      </w:tabs>
      <w:spacing w:before="240" w:after="0" w:line="260" w:lineRule="atLeast"/>
      <w:ind w:left="3600" w:hanging="720"/>
      <w:outlineLvl w:val="5"/>
    </w:pPr>
    <w:rPr>
      <w:rFonts w:eastAsiaTheme="minorHAnsi"/>
      <w:sz w:val="22"/>
      <w:szCs w:val="22"/>
      <w:lang w:eastAsia="en-US" w:bidi="ar-SA"/>
    </w:rPr>
  </w:style>
  <w:style w:type="paragraph" w:customStyle="1" w:styleId="AOAltHead3">
    <w:name w:val="AOAltHead3"/>
    <w:basedOn w:val="AOHead3"/>
    <w:next w:val="Normal"/>
    <w:rsid w:val="008049C3"/>
    <w:pPr>
      <w:tabs>
        <w:tab w:val="clear" w:pos="1440"/>
      </w:tabs>
      <w:ind w:left="720"/>
    </w:pPr>
  </w:style>
  <w:style w:type="paragraph" w:customStyle="1" w:styleId="AOAltHead4">
    <w:name w:val="AOAltHead4"/>
    <w:basedOn w:val="AOHead4"/>
    <w:next w:val="Normal"/>
    <w:rsid w:val="008049C3"/>
    <w:pPr>
      <w:tabs>
        <w:tab w:val="clear" w:pos="2160"/>
      </w:tabs>
      <w:ind w:left="1440"/>
    </w:pPr>
  </w:style>
  <w:style w:type="paragraph" w:customStyle="1" w:styleId="Defhead">
    <w:name w:val="Defhead"/>
    <w:qFormat/>
    <w:rsid w:val="008049C3"/>
    <w:pPr>
      <w:numPr>
        <w:numId w:val="13"/>
      </w:numPr>
      <w:spacing w:before="240" w:line="260" w:lineRule="atLeast"/>
      <w:jc w:val="both"/>
    </w:pPr>
    <w:rPr>
      <w:rFonts w:ascii="Times New Roman" w:eastAsia="Calibri" w:hAnsi="Times New Roman" w:cs="Times New Roman"/>
      <w:sz w:val="22"/>
      <w:szCs w:val="22"/>
      <w:lang w:val="en-GB" w:eastAsia="en-US" w:bidi="ar-SA"/>
    </w:rPr>
  </w:style>
  <w:style w:type="paragraph" w:customStyle="1" w:styleId="Defpara1">
    <w:name w:val="Defpara1"/>
    <w:qFormat/>
    <w:rsid w:val="008049C3"/>
    <w:pPr>
      <w:tabs>
        <w:tab w:val="num" w:pos="720"/>
      </w:tabs>
      <w:spacing w:before="240" w:line="260" w:lineRule="atLeast"/>
      <w:ind w:left="720" w:hanging="720"/>
      <w:jc w:val="both"/>
    </w:pPr>
    <w:rPr>
      <w:rFonts w:ascii="Times New Roman" w:eastAsia="Calibri" w:hAnsi="Times New Roman" w:cs="Times New Roman"/>
      <w:sz w:val="22"/>
      <w:szCs w:val="22"/>
      <w:lang w:val="en-GB" w:eastAsia="en-US" w:bidi="ar-SA"/>
    </w:rPr>
  </w:style>
  <w:style w:type="paragraph" w:customStyle="1" w:styleId="Defpara2">
    <w:name w:val="Defpara2"/>
    <w:qFormat/>
    <w:rsid w:val="008049C3"/>
    <w:pPr>
      <w:tabs>
        <w:tab w:val="num" w:pos="1440"/>
      </w:tabs>
      <w:spacing w:before="240" w:line="260" w:lineRule="atLeast"/>
      <w:ind w:left="1440" w:hanging="720"/>
      <w:jc w:val="both"/>
    </w:pPr>
    <w:rPr>
      <w:rFonts w:ascii="Times New Roman" w:eastAsia="Calibri" w:hAnsi="Times New Roman" w:cs="Times New Roman"/>
      <w:sz w:val="22"/>
      <w:szCs w:val="22"/>
      <w:lang w:val="en-GB" w:eastAsia="en-US" w:bidi="ar-SA"/>
    </w:rPr>
  </w:style>
  <w:style w:type="paragraph" w:customStyle="1" w:styleId="Defpara3">
    <w:name w:val="Defpara3"/>
    <w:qFormat/>
    <w:rsid w:val="008049C3"/>
    <w:pPr>
      <w:tabs>
        <w:tab w:val="num" w:pos="2160"/>
      </w:tabs>
      <w:spacing w:before="240" w:line="260" w:lineRule="atLeast"/>
      <w:ind w:left="2160" w:hanging="720"/>
      <w:jc w:val="both"/>
    </w:pPr>
    <w:rPr>
      <w:rFonts w:ascii="Times New Roman" w:eastAsia="Calibri" w:hAnsi="Times New Roman" w:cs="Times New Roman"/>
      <w:sz w:val="22"/>
      <w:szCs w:val="22"/>
      <w:lang w:val="en-GB" w:eastAsia="en-US" w:bidi="ar-SA"/>
    </w:rPr>
  </w:style>
  <w:style w:type="paragraph" w:customStyle="1" w:styleId="Defpara4">
    <w:name w:val="Defpara4"/>
    <w:qFormat/>
    <w:rsid w:val="008049C3"/>
    <w:pPr>
      <w:tabs>
        <w:tab w:val="num" w:pos="720"/>
      </w:tabs>
      <w:spacing w:before="240" w:line="260" w:lineRule="atLeast"/>
      <w:ind w:left="720" w:hanging="720"/>
      <w:jc w:val="both"/>
    </w:pPr>
    <w:rPr>
      <w:rFonts w:ascii="Times New Roman" w:eastAsia="Calibri" w:hAnsi="Times New Roman" w:cs="Times New Roman"/>
      <w:sz w:val="22"/>
      <w:szCs w:val="22"/>
      <w:lang w:val="en-GB" w:eastAsia="en-US" w:bidi="ar-SA"/>
    </w:rPr>
  </w:style>
  <w:style w:type="paragraph" w:customStyle="1" w:styleId="Defpara5">
    <w:name w:val="Defpara5"/>
    <w:qFormat/>
    <w:rsid w:val="008049C3"/>
    <w:pPr>
      <w:tabs>
        <w:tab w:val="num" w:pos="1440"/>
      </w:tabs>
      <w:spacing w:before="240" w:line="260" w:lineRule="atLeast"/>
      <w:ind w:left="1440" w:hanging="720"/>
      <w:jc w:val="both"/>
    </w:pPr>
    <w:rPr>
      <w:rFonts w:ascii="Times New Roman" w:eastAsia="Calibri" w:hAnsi="Times New Roman" w:cs="Times New Roman"/>
      <w:sz w:val="22"/>
      <w:szCs w:val="22"/>
      <w:lang w:val="en-GB" w:eastAsia="en-US" w:bidi="ar-SA"/>
    </w:rPr>
  </w:style>
  <w:style w:type="paragraph" w:customStyle="1" w:styleId="AOA">
    <w:name w:val="AO(A)"/>
    <w:basedOn w:val="Normal"/>
    <w:next w:val="Normal"/>
    <w:rsid w:val="00992711"/>
    <w:pPr>
      <w:numPr>
        <w:numId w:val="14"/>
      </w:numPr>
      <w:spacing w:before="240" w:after="0" w:line="260" w:lineRule="atLeast"/>
    </w:pPr>
    <w:rPr>
      <w:rFonts w:eastAsiaTheme="minorHAnsi"/>
      <w:sz w:val="22"/>
      <w:szCs w:val="22"/>
      <w:lang w:eastAsia="en-US" w:bidi="ar-SA"/>
    </w:rPr>
  </w:style>
  <w:style w:type="character" w:styleId="UnresolvedMention">
    <w:name w:val="Unresolved Mention"/>
    <w:basedOn w:val="DefaultParagraphFont"/>
    <w:uiPriority w:val="99"/>
    <w:rsid w:val="00E2232E"/>
    <w:rPr>
      <w:color w:val="605E5C"/>
      <w:shd w:val="clear" w:color="auto" w:fill="E1DFDD"/>
    </w:rPr>
  </w:style>
  <w:style w:type="paragraph" w:customStyle="1" w:styleId="Endnote">
    <w:name w:val="Endnote"/>
    <w:basedOn w:val="Normal"/>
    <w:rsid w:val="005A6247"/>
  </w:style>
  <w:style w:type="character" w:customStyle="1" w:styleId="cofootnotenode">
    <w:name w:val="co_footnotenode"/>
    <w:basedOn w:val="DefaultParagraphFont"/>
    <w:rsid w:val="00624DD4"/>
  </w:style>
  <w:style w:type="paragraph" w:customStyle="1" w:styleId="legp1paratext">
    <w:name w:val="legp1paratext"/>
    <w:basedOn w:val="Normal"/>
    <w:rsid w:val="006F6A03"/>
    <w:pPr>
      <w:spacing w:before="100" w:beforeAutospacing="1" w:after="100" w:afterAutospacing="1"/>
      <w:jc w:val="left"/>
    </w:pPr>
    <w:rPr>
      <w:rFonts w:eastAsia="Times New Roman"/>
      <w:sz w:val="24"/>
      <w:lang w:eastAsia="en-GB" w:bidi="ar-SA"/>
    </w:rPr>
  </w:style>
  <w:style w:type="character" w:customStyle="1" w:styleId="legp1no">
    <w:name w:val="legp1no"/>
    <w:basedOn w:val="DefaultParagraphFont"/>
    <w:rsid w:val="006F6A03"/>
  </w:style>
  <w:style w:type="paragraph" w:customStyle="1" w:styleId="legp2paratext">
    <w:name w:val="legp2paratext"/>
    <w:basedOn w:val="Normal"/>
    <w:rsid w:val="006F6A03"/>
    <w:pPr>
      <w:spacing w:before="100" w:beforeAutospacing="1" w:after="100" w:afterAutospacing="1"/>
      <w:jc w:val="left"/>
    </w:pPr>
    <w:rPr>
      <w:rFonts w:eastAsia="Times New Roman"/>
      <w:sz w:val="24"/>
      <w:lang w:eastAsia="en-GB" w:bidi="ar-SA"/>
    </w:rPr>
  </w:style>
  <w:style w:type="paragraph" w:customStyle="1" w:styleId="legclearfix">
    <w:name w:val="legclearfix"/>
    <w:basedOn w:val="Normal"/>
    <w:rsid w:val="006F6A03"/>
    <w:pPr>
      <w:spacing w:before="100" w:beforeAutospacing="1" w:after="100" w:afterAutospacing="1"/>
      <w:jc w:val="left"/>
    </w:pPr>
    <w:rPr>
      <w:rFonts w:eastAsia="Times New Roman"/>
      <w:sz w:val="24"/>
      <w:lang w:eastAsia="en-GB" w:bidi="ar-SA"/>
    </w:rPr>
  </w:style>
  <w:style w:type="character" w:customStyle="1" w:styleId="legds">
    <w:name w:val="legds"/>
    <w:basedOn w:val="DefaultParagraphFont"/>
    <w:rsid w:val="006F6A03"/>
  </w:style>
  <w:style w:type="paragraph" w:customStyle="1" w:styleId="legrhs">
    <w:name w:val="legrhs"/>
    <w:basedOn w:val="Normal"/>
    <w:rsid w:val="006F6A03"/>
    <w:pPr>
      <w:spacing w:before="100" w:beforeAutospacing="1" w:after="100" w:afterAutospacing="1"/>
      <w:jc w:val="left"/>
    </w:pPr>
    <w:rPr>
      <w:rFonts w:eastAsia="Times New Roman"/>
      <w:sz w:val="24"/>
      <w:lang w:eastAsia="en-GB" w:bidi="ar-SA"/>
    </w:rPr>
  </w:style>
  <w:style w:type="character" w:customStyle="1" w:styleId="ms-rtethemeforecolor-9-0">
    <w:name w:val="ms-rtethemeforecolor-9-0"/>
    <w:basedOn w:val="DefaultParagraphFont"/>
    <w:rsid w:val="006F6A03"/>
  </w:style>
  <w:style w:type="paragraph" w:customStyle="1" w:styleId="AONormal">
    <w:name w:val="AONormal"/>
    <w:qFormat/>
    <w:rsid w:val="00F95D22"/>
    <w:pPr>
      <w:spacing w:line="260" w:lineRule="atLeast"/>
    </w:pPr>
    <w:rPr>
      <w:rFonts w:ascii="Times New Roman" w:eastAsiaTheme="minorHAnsi" w:hAnsi="Times New Roman" w:cs="Times New Roman"/>
      <w:sz w:val="22"/>
      <w:szCs w:val="22"/>
      <w:lang w:val="en-GB" w:eastAsia="en-US" w:bidi="ar-SA"/>
    </w:rPr>
  </w:style>
  <w:style w:type="paragraph" w:customStyle="1" w:styleId="AOBodyTxt">
    <w:name w:val="AOBodyTxt"/>
    <w:basedOn w:val="AONormal"/>
    <w:next w:val="AODocTxt"/>
    <w:rsid w:val="00F95D22"/>
    <w:pPr>
      <w:spacing w:before="240"/>
      <w:jc w:val="both"/>
    </w:pPr>
  </w:style>
  <w:style w:type="paragraph" w:customStyle="1" w:styleId="AODocTxtL1">
    <w:name w:val="AODocTxtL1"/>
    <w:basedOn w:val="AODocTxt"/>
    <w:qFormat/>
    <w:rsid w:val="00F95D22"/>
    <w:pPr>
      <w:ind w:left="720"/>
    </w:pPr>
  </w:style>
  <w:style w:type="paragraph" w:customStyle="1" w:styleId="AODocTxtL2">
    <w:name w:val="AODocTxtL2"/>
    <w:basedOn w:val="AODocTxt"/>
    <w:rsid w:val="00F95D22"/>
    <w:pPr>
      <w:ind w:left="1440"/>
    </w:pPr>
  </w:style>
  <w:style w:type="paragraph" w:customStyle="1" w:styleId="AODocTxtL3">
    <w:name w:val="AODocTxtL3"/>
    <w:basedOn w:val="AODocTxt"/>
    <w:rsid w:val="00F95D22"/>
    <w:pPr>
      <w:ind w:left="2160"/>
    </w:pPr>
  </w:style>
  <w:style w:type="paragraph" w:customStyle="1" w:styleId="AODocTxtL4">
    <w:name w:val="AODocTxtL4"/>
    <w:basedOn w:val="AODocTxt"/>
    <w:rsid w:val="00F95D22"/>
    <w:pPr>
      <w:ind w:left="2880"/>
    </w:pPr>
  </w:style>
  <w:style w:type="paragraph" w:customStyle="1" w:styleId="AODocTxtL5">
    <w:name w:val="AODocTxtL5"/>
    <w:basedOn w:val="AODocTxt"/>
    <w:rsid w:val="00F95D22"/>
    <w:pPr>
      <w:ind w:left="3600"/>
    </w:pPr>
  </w:style>
  <w:style w:type="paragraph" w:customStyle="1" w:styleId="AODocTxtL6">
    <w:name w:val="AODocTxtL6"/>
    <w:basedOn w:val="AODocTxt"/>
    <w:rsid w:val="00F95D22"/>
    <w:pPr>
      <w:ind w:left="4320"/>
    </w:pPr>
  </w:style>
  <w:style w:type="paragraph" w:customStyle="1" w:styleId="AODocTxtL7">
    <w:name w:val="AODocTxtL7"/>
    <w:basedOn w:val="AODocTxt"/>
    <w:rsid w:val="00F95D22"/>
    <w:pPr>
      <w:ind w:left="5040"/>
    </w:pPr>
  </w:style>
  <w:style w:type="paragraph" w:customStyle="1" w:styleId="AODocTxtL8">
    <w:name w:val="AODocTxtL8"/>
    <w:basedOn w:val="AODocTxt"/>
    <w:rsid w:val="00F95D22"/>
    <w:pPr>
      <w:ind w:left="5760"/>
    </w:pPr>
  </w:style>
  <w:style w:type="paragraph" w:customStyle="1" w:styleId="AO1">
    <w:name w:val="AO(1)"/>
    <w:basedOn w:val="AOBodyTxt"/>
    <w:next w:val="AODocTxt"/>
    <w:rsid w:val="00F95D22"/>
    <w:pPr>
      <w:numPr>
        <w:numId w:val="19"/>
      </w:numPr>
      <w:tabs>
        <w:tab w:val="clear" w:pos="720"/>
      </w:tabs>
    </w:pPr>
  </w:style>
  <w:style w:type="paragraph" w:customStyle="1" w:styleId="AOHeadings">
    <w:name w:val="AOHeadings"/>
    <w:basedOn w:val="AOBodyTxt"/>
    <w:next w:val="AODocTxt"/>
    <w:rsid w:val="00F95D22"/>
  </w:style>
  <w:style w:type="paragraph" w:customStyle="1" w:styleId="AOAltHead1">
    <w:name w:val="AOAltHead1"/>
    <w:basedOn w:val="AOHead1"/>
    <w:next w:val="AODocTxtL1"/>
    <w:rsid w:val="00F95D22"/>
    <w:pPr>
      <w:keepNext w:val="0"/>
      <w:numPr>
        <w:numId w:val="0"/>
      </w:numPr>
    </w:pPr>
    <w:rPr>
      <w:b w:val="0"/>
      <w:caps w:val="0"/>
    </w:rPr>
  </w:style>
  <w:style w:type="paragraph" w:customStyle="1" w:styleId="AOAltHead2">
    <w:name w:val="AOAltHead2"/>
    <w:basedOn w:val="AOHead2"/>
    <w:next w:val="AODocTxtL1"/>
    <w:rsid w:val="00F95D22"/>
    <w:pPr>
      <w:keepNext w:val="0"/>
      <w:tabs>
        <w:tab w:val="clear" w:pos="720"/>
      </w:tabs>
      <w:ind w:left="0" w:firstLine="0"/>
    </w:pPr>
    <w:rPr>
      <w:b w:val="0"/>
    </w:rPr>
  </w:style>
  <w:style w:type="paragraph" w:customStyle="1" w:styleId="AOAltHead5">
    <w:name w:val="AOAltHead5"/>
    <w:basedOn w:val="AOHead5"/>
    <w:next w:val="AODocTxtL3"/>
    <w:rsid w:val="00F95D22"/>
    <w:pPr>
      <w:tabs>
        <w:tab w:val="clear" w:pos="2880"/>
      </w:tabs>
      <w:ind w:left="2160" w:firstLine="0"/>
    </w:pPr>
  </w:style>
  <w:style w:type="paragraph" w:customStyle="1" w:styleId="AOAltHead6">
    <w:name w:val="AOAltHead6"/>
    <w:basedOn w:val="AOHead6"/>
    <w:next w:val="AODocTxtL4"/>
    <w:rsid w:val="00F95D22"/>
    <w:pPr>
      <w:tabs>
        <w:tab w:val="clear" w:pos="3600"/>
      </w:tabs>
      <w:ind w:left="2880" w:firstLine="0"/>
    </w:pPr>
  </w:style>
  <w:style w:type="paragraph" w:customStyle="1" w:styleId="AOHeading1">
    <w:name w:val="AOHeading1"/>
    <w:basedOn w:val="AOHeadings"/>
    <w:next w:val="AODocTxt"/>
    <w:qFormat/>
    <w:rsid w:val="00F95D22"/>
    <w:pPr>
      <w:keepNext/>
      <w:outlineLvl w:val="0"/>
    </w:pPr>
    <w:rPr>
      <w:b/>
      <w:caps/>
      <w:kern w:val="28"/>
    </w:rPr>
  </w:style>
  <w:style w:type="paragraph" w:customStyle="1" w:styleId="AOHeading2">
    <w:name w:val="AOHeading2"/>
    <w:basedOn w:val="AOHeadings"/>
    <w:next w:val="AODocTxt"/>
    <w:qFormat/>
    <w:rsid w:val="00F95D22"/>
    <w:pPr>
      <w:keepNext/>
      <w:outlineLvl w:val="1"/>
    </w:pPr>
    <w:rPr>
      <w:b/>
    </w:rPr>
  </w:style>
  <w:style w:type="paragraph" w:customStyle="1" w:styleId="AOHeading3">
    <w:name w:val="AOHeading3"/>
    <w:basedOn w:val="AOHeadings"/>
    <w:next w:val="AODocTxtL1"/>
    <w:qFormat/>
    <w:rsid w:val="00F95D22"/>
    <w:pPr>
      <w:keepNext/>
      <w:ind w:left="720"/>
      <w:outlineLvl w:val="2"/>
    </w:pPr>
    <w:rPr>
      <w:b/>
    </w:rPr>
  </w:style>
  <w:style w:type="paragraph" w:customStyle="1" w:styleId="AOHeading4">
    <w:name w:val="AOHeading4"/>
    <w:basedOn w:val="AOHeadings"/>
    <w:next w:val="AODocTxt"/>
    <w:rsid w:val="00F95D22"/>
    <w:pPr>
      <w:keepNext/>
      <w:outlineLvl w:val="3"/>
    </w:pPr>
    <w:rPr>
      <w:i/>
    </w:rPr>
  </w:style>
  <w:style w:type="paragraph" w:customStyle="1" w:styleId="AOAttachments">
    <w:name w:val="AOAttachments"/>
    <w:basedOn w:val="AOBodyTxt"/>
    <w:next w:val="AODocTxt"/>
    <w:rsid w:val="00F95D22"/>
    <w:pPr>
      <w:jc w:val="center"/>
    </w:pPr>
    <w:rPr>
      <w:caps/>
    </w:rPr>
  </w:style>
  <w:style w:type="paragraph" w:customStyle="1" w:styleId="AOAppTitle">
    <w:name w:val="AOAppTitle"/>
    <w:basedOn w:val="AOAttachments"/>
    <w:next w:val="AODocTxt"/>
    <w:rsid w:val="00F95D22"/>
    <w:pPr>
      <w:outlineLvl w:val="1"/>
    </w:pPr>
    <w:rPr>
      <w:b/>
    </w:rPr>
  </w:style>
  <w:style w:type="paragraph" w:customStyle="1" w:styleId="AOAppPartTitle">
    <w:name w:val="AOAppPartTitle"/>
    <w:basedOn w:val="AOAppTitle"/>
    <w:next w:val="AODocTxt"/>
    <w:rsid w:val="00F95D22"/>
  </w:style>
  <w:style w:type="paragraph" w:customStyle="1" w:styleId="AOAppHead">
    <w:name w:val="AOAppHead"/>
    <w:basedOn w:val="AOAttachments"/>
    <w:next w:val="AOAppTitle"/>
    <w:rsid w:val="00F95D22"/>
    <w:pPr>
      <w:pageBreakBefore/>
      <w:numPr>
        <w:numId w:val="24"/>
      </w:numPr>
      <w:tabs>
        <w:tab w:val="clear" w:pos="0"/>
      </w:tabs>
      <w:outlineLvl w:val="0"/>
    </w:pPr>
  </w:style>
  <w:style w:type="paragraph" w:customStyle="1" w:styleId="AOAppPartHead">
    <w:name w:val="AOAppPartHead"/>
    <w:basedOn w:val="AOAppHead"/>
    <w:next w:val="AOAppPartTitle"/>
    <w:rsid w:val="00F95D22"/>
    <w:pPr>
      <w:pageBreakBefore w:val="0"/>
      <w:numPr>
        <w:ilvl w:val="1"/>
      </w:numPr>
      <w:tabs>
        <w:tab w:val="clear" w:pos="0"/>
      </w:tabs>
    </w:pPr>
  </w:style>
  <w:style w:type="paragraph" w:customStyle="1" w:styleId="AOAnxTitle">
    <w:name w:val="AOAnxTitle"/>
    <w:basedOn w:val="AOAttachments"/>
    <w:next w:val="AODocTxt"/>
    <w:rsid w:val="00F95D22"/>
    <w:pPr>
      <w:outlineLvl w:val="1"/>
    </w:pPr>
    <w:rPr>
      <w:b/>
    </w:rPr>
  </w:style>
  <w:style w:type="paragraph" w:customStyle="1" w:styleId="AOAnxPartTitle">
    <w:name w:val="AOAnxPartTitle"/>
    <w:basedOn w:val="AOAnxTitle"/>
    <w:next w:val="AODocTxt"/>
    <w:rsid w:val="00F95D22"/>
  </w:style>
  <w:style w:type="paragraph" w:customStyle="1" w:styleId="AOAnxHead">
    <w:name w:val="AOAnxHead"/>
    <w:basedOn w:val="AOAttachments"/>
    <w:next w:val="AOAnxTitle"/>
    <w:rsid w:val="00F95D22"/>
    <w:pPr>
      <w:pageBreakBefore/>
      <w:numPr>
        <w:numId w:val="25"/>
      </w:numPr>
      <w:tabs>
        <w:tab w:val="clear" w:pos="0"/>
      </w:tabs>
      <w:outlineLvl w:val="0"/>
    </w:pPr>
  </w:style>
  <w:style w:type="paragraph" w:customStyle="1" w:styleId="AOAnxPartHead">
    <w:name w:val="AOAnxPartHead"/>
    <w:basedOn w:val="AOAnxHead"/>
    <w:next w:val="AOAnxPartTitle"/>
    <w:rsid w:val="00F95D22"/>
    <w:pPr>
      <w:pageBreakBefore w:val="0"/>
      <w:numPr>
        <w:ilvl w:val="1"/>
      </w:numPr>
      <w:tabs>
        <w:tab w:val="clear" w:pos="0"/>
      </w:tabs>
    </w:pPr>
  </w:style>
  <w:style w:type="paragraph" w:customStyle="1" w:styleId="AOSchTitle">
    <w:name w:val="AOSchTitle"/>
    <w:basedOn w:val="AOAttachments"/>
    <w:next w:val="AODocTxt"/>
    <w:rsid w:val="00F95D22"/>
    <w:pPr>
      <w:outlineLvl w:val="1"/>
    </w:pPr>
    <w:rPr>
      <w:b/>
    </w:rPr>
  </w:style>
  <w:style w:type="paragraph" w:customStyle="1" w:styleId="AOSchPartTitle">
    <w:name w:val="AOSchPartTitle"/>
    <w:basedOn w:val="AOSchTitle"/>
    <w:next w:val="AODocTxt"/>
    <w:rsid w:val="00F95D22"/>
  </w:style>
  <w:style w:type="paragraph" w:customStyle="1" w:styleId="AOSchHead">
    <w:name w:val="AOSchHead"/>
    <w:basedOn w:val="AOAttachments"/>
    <w:next w:val="AOSchTitle"/>
    <w:rsid w:val="00F95D22"/>
    <w:pPr>
      <w:pageBreakBefore/>
      <w:numPr>
        <w:numId w:val="26"/>
      </w:numPr>
      <w:tabs>
        <w:tab w:val="clear" w:pos="0"/>
      </w:tabs>
      <w:outlineLvl w:val="0"/>
    </w:pPr>
  </w:style>
  <w:style w:type="paragraph" w:customStyle="1" w:styleId="AOSchPartHead">
    <w:name w:val="AOSchPartHead"/>
    <w:basedOn w:val="AOSchHead"/>
    <w:next w:val="AOSchPartTitle"/>
    <w:rsid w:val="00F95D22"/>
    <w:pPr>
      <w:pageBreakBefore w:val="0"/>
      <w:numPr>
        <w:ilvl w:val="1"/>
      </w:numPr>
      <w:tabs>
        <w:tab w:val="clear" w:pos="0"/>
      </w:tabs>
    </w:pPr>
  </w:style>
  <w:style w:type="paragraph" w:customStyle="1" w:styleId="AODefHead">
    <w:name w:val="AODefHead"/>
    <w:basedOn w:val="AOBodyTxt"/>
    <w:next w:val="AODefPara"/>
    <w:rsid w:val="00F95D22"/>
    <w:pPr>
      <w:numPr>
        <w:numId w:val="23"/>
      </w:numPr>
      <w:tabs>
        <w:tab w:val="clear" w:pos="720"/>
      </w:tabs>
      <w:outlineLvl w:val="5"/>
    </w:pPr>
  </w:style>
  <w:style w:type="paragraph" w:customStyle="1" w:styleId="AODefPara">
    <w:name w:val="AODefPara"/>
    <w:basedOn w:val="AODefHead"/>
    <w:rsid w:val="00F95D22"/>
    <w:pPr>
      <w:numPr>
        <w:ilvl w:val="1"/>
      </w:numPr>
      <w:tabs>
        <w:tab w:val="clear" w:pos="720"/>
      </w:tabs>
      <w:outlineLvl w:val="6"/>
    </w:pPr>
  </w:style>
  <w:style w:type="paragraph" w:customStyle="1" w:styleId="AOBullet">
    <w:name w:val="AOBullet"/>
    <w:basedOn w:val="AOBodyTxt"/>
    <w:rsid w:val="00F95D22"/>
    <w:pPr>
      <w:numPr>
        <w:numId w:val="27"/>
      </w:numPr>
      <w:tabs>
        <w:tab w:val="clear" w:pos="720"/>
      </w:tabs>
    </w:pPr>
  </w:style>
  <w:style w:type="paragraph" w:customStyle="1" w:styleId="AOBullet2">
    <w:name w:val="AOBullet2"/>
    <w:basedOn w:val="AOBullet"/>
    <w:rsid w:val="00F95D22"/>
    <w:pPr>
      <w:numPr>
        <w:numId w:val="28"/>
      </w:numPr>
      <w:tabs>
        <w:tab w:val="clear" w:pos="720"/>
      </w:tabs>
      <w:spacing w:before="120"/>
    </w:pPr>
  </w:style>
  <w:style w:type="paragraph" w:customStyle="1" w:styleId="AOBullet3">
    <w:name w:val="AOBullet3"/>
    <w:basedOn w:val="AOBodyTxt"/>
    <w:rsid w:val="00F95D22"/>
    <w:pPr>
      <w:numPr>
        <w:numId w:val="29"/>
      </w:numPr>
      <w:tabs>
        <w:tab w:val="clear" w:pos="720"/>
      </w:tabs>
      <w:spacing w:before="120"/>
    </w:pPr>
  </w:style>
  <w:style w:type="paragraph" w:customStyle="1" w:styleId="AOBullet4">
    <w:name w:val="AOBullet4"/>
    <w:basedOn w:val="AOBodyTxt"/>
    <w:rsid w:val="00F95D22"/>
    <w:pPr>
      <w:numPr>
        <w:numId w:val="30"/>
      </w:numPr>
      <w:tabs>
        <w:tab w:val="clear" w:pos="720"/>
      </w:tabs>
      <w:spacing w:before="120"/>
    </w:pPr>
  </w:style>
  <w:style w:type="paragraph" w:customStyle="1" w:styleId="AOGenNum1">
    <w:name w:val="AOGenNum1"/>
    <w:basedOn w:val="AOBodyTxt"/>
    <w:next w:val="AOGenNum1Para"/>
    <w:rsid w:val="00F95D22"/>
    <w:pPr>
      <w:keepNext/>
      <w:numPr>
        <w:numId w:val="20"/>
      </w:numPr>
    </w:pPr>
    <w:rPr>
      <w:b/>
      <w:caps/>
    </w:rPr>
  </w:style>
  <w:style w:type="paragraph" w:customStyle="1" w:styleId="AOGenNum1Para">
    <w:name w:val="AOGenNum1Para"/>
    <w:basedOn w:val="AOGenNum1"/>
    <w:next w:val="AOGenNum1List"/>
    <w:rsid w:val="00F95D22"/>
    <w:pPr>
      <w:numPr>
        <w:numId w:val="0"/>
      </w:numPr>
      <w:tabs>
        <w:tab w:val="num" w:pos="720"/>
      </w:tabs>
      <w:ind w:left="720" w:hanging="720"/>
    </w:pPr>
    <w:rPr>
      <w:caps w:val="0"/>
    </w:rPr>
  </w:style>
  <w:style w:type="paragraph" w:customStyle="1" w:styleId="AOGenNum1List">
    <w:name w:val="AOGenNum1List"/>
    <w:basedOn w:val="AOGenNum1"/>
    <w:rsid w:val="00F95D22"/>
    <w:pPr>
      <w:keepNext w:val="0"/>
      <w:numPr>
        <w:numId w:val="0"/>
      </w:numPr>
      <w:tabs>
        <w:tab w:val="num" w:pos="720"/>
      </w:tabs>
      <w:ind w:left="720" w:hanging="720"/>
    </w:pPr>
    <w:rPr>
      <w:b w:val="0"/>
      <w:caps w:val="0"/>
    </w:rPr>
  </w:style>
  <w:style w:type="paragraph" w:customStyle="1" w:styleId="AOGenNum2">
    <w:name w:val="AOGenNum2"/>
    <w:basedOn w:val="AOBodyTxt"/>
    <w:next w:val="AOGenNum2Para"/>
    <w:rsid w:val="00F95D22"/>
    <w:pPr>
      <w:keepNext/>
      <w:numPr>
        <w:numId w:val="21"/>
      </w:numPr>
    </w:pPr>
    <w:rPr>
      <w:b/>
    </w:rPr>
  </w:style>
  <w:style w:type="paragraph" w:customStyle="1" w:styleId="AOGenNum2Para">
    <w:name w:val="AOGenNum2Para"/>
    <w:basedOn w:val="AOGenNum2"/>
    <w:next w:val="AOGenNum2List"/>
    <w:rsid w:val="00F95D22"/>
    <w:pPr>
      <w:keepNext w:val="0"/>
      <w:numPr>
        <w:numId w:val="0"/>
      </w:numPr>
      <w:tabs>
        <w:tab w:val="num" w:pos="720"/>
      </w:tabs>
      <w:ind w:left="720" w:hanging="720"/>
    </w:pPr>
    <w:rPr>
      <w:b w:val="0"/>
    </w:rPr>
  </w:style>
  <w:style w:type="paragraph" w:customStyle="1" w:styleId="AOGenNum2List">
    <w:name w:val="AOGenNum2List"/>
    <w:basedOn w:val="AOGenNum2"/>
    <w:rsid w:val="00F95D22"/>
    <w:pPr>
      <w:keepNext w:val="0"/>
      <w:numPr>
        <w:numId w:val="0"/>
      </w:numPr>
      <w:tabs>
        <w:tab w:val="num" w:pos="720"/>
      </w:tabs>
      <w:ind w:left="720" w:hanging="720"/>
    </w:pPr>
    <w:rPr>
      <w:b w:val="0"/>
    </w:rPr>
  </w:style>
  <w:style w:type="paragraph" w:customStyle="1" w:styleId="AOGenNum3">
    <w:name w:val="AOGenNum3"/>
    <w:basedOn w:val="AOBodyTxt"/>
    <w:next w:val="AOGenNum3List"/>
    <w:rsid w:val="00F95D22"/>
    <w:pPr>
      <w:numPr>
        <w:numId w:val="22"/>
      </w:numPr>
    </w:pPr>
  </w:style>
  <w:style w:type="paragraph" w:customStyle="1" w:styleId="AOGenNum3List">
    <w:name w:val="AOGenNum3List"/>
    <w:basedOn w:val="AOGenNum3"/>
    <w:rsid w:val="00F95D22"/>
    <w:pPr>
      <w:numPr>
        <w:ilvl w:val="1"/>
      </w:numPr>
    </w:pPr>
  </w:style>
  <w:style w:type="paragraph" w:customStyle="1" w:styleId="AOTitle">
    <w:name w:val="AOTitle"/>
    <w:basedOn w:val="AOHeadings"/>
    <w:next w:val="AODocTxt"/>
    <w:rsid w:val="00F95D22"/>
    <w:pPr>
      <w:jc w:val="center"/>
    </w:pPr>
    <w:rPr>
      <w:b/>
      <w:caps/>
    </w:rPr>
  </w:style>
  <w:style w:type="paragraph" w:customStyle="1" w:styleId="AOTOCHeading">
    <w:name w:val="AOTOCHeading"/>
    <w:basedOn w:val="AOHeadings"/>
    <w:next w:val="AODocTxt"/>
    <w:rsid w:val="00F95D22"/>
    <w:pPr>
      <w:tabs>
        <w:tab w:val="right" w:pos="9609"/>
      </w:tabs>
      <w:spacing w:after="240"/>
    </w:pPr>
    <w:rPr>
      <w:b/>
    </w:rPr>
  </w:style>
  <w:style w:type="paragraph" w:customStyle="1" w:styleId="AOTOCs">
    <w:name w:val="AOTOCs"/>
    <w:basedOn w:val="AONormal"/>
    <w:next w:val="TOC1"/>
    <w:rsid w:val="00F95D22"/>
    <w:pPr>
      <w:tabs>
        <w:tab w:val="right" w:leader="dot" w:pos="9638"/>
      </w:tabs>
      <w:jc w:val="both"/>
    </w:pPr>
  </w:style>
  <w:style w:type="paragraph" w:customStyle="1" w:styleId="AOTOC1">
    <w:name w:val="AOTOC1"/>
    <w:basedOn w:val="AOTOCs"/>
    <w:rsid w:val="00F95D22"/>
    <w:pPr>
      <w:tabs>
        <w:tab w:val="left" w:pos="720"/>
      </w:tabs>
    </w:pPr>
    <w:rPr>
      <w:b/>
      <w:caps/>
    </w:rPr>
  </w:style>
  <w:style w:type="paragraph" w:customStyle="1" w:styleId="AOTOC2">
    <w:name w:val="AOTOC2"/>
    <w:basedOn w:val="AOTOCs"/>
    <w:rsid w:val="00F95D22"/>
    <w:pPr>
      <w:tabs>
        <w:tab w:val="left" w:pos="720"/>
      </w:tabs>
    </w:pPr>
  </w:style>
  <w:style w:type="paragraph" w:customStyle="1" w:styleId="AOTOC3">
    <w:name w:val="AOTOC3"/>
    <w:basedOn w:val="AOTOCs"/>
    <w:rsid w:val="00F95D22"/>
    <w:pPr>
      <w:ind w:left="720"/>
    </w:pPr>
    <w:rPr>
      <w:b/>
    </w:rPr>
  </w:style>
  <w:style w:type="paragraph" w:customStyle="1" w:styleId="AOTOC4">
    <w:name w:val="AOTOC4"/>
    <w:basedOn w:val="AOTOCs"/>
    <w:rsid w:val="00F95D22"/>
    <w:pPr>
      <w:ind w:left="720"/>
    </w:pPr>
  </w:style>
  <w:style w:type="paragraph" w:customStyle="1" w:styleId="AOTOC5">
    <w:name w:val="AOTOC5"/>
    <w:basedOn w:val="AOTOCs"/>
    <w:rsid w:val="00F95D22"/>
    <w:pPr>
      <w:ind w:left="720"/>
    </w:pPr>
    <w:rPr>
      <w:i/>
    </w:rPr>
  </w:style>
  <w:style w:type="paragraph" w:styleId="TOC6">
    <w:name w:val="toc 6"/>
    <w:basedOn w:val="AOTOCs"/>
    <w:next w:val="AONormal"/>
    <w:autoRedefine/>
    <w:rsid w:val="00F95D22"/>
    <w:pPr>
      <w:tabs>
        <w:tab w:val="clear" w:pos="9638"/>
      </w:tabs>
      <w:ind w:left="720" w:right="720" w:hanging="720"/>
      <w:jc w:val="left"/>
    </w:pPr>
  </w:style>
  <w:style w:type="paragraph" w:styleId="TOC7">
    <w:name w:val="toc 7"/>
    <w:basedOn w:val="AOTOCs"/>
    <w:next w:val="AONormal"/>
    <w:autoRedefine/>
    <w:rsid w:val="00F95D22"/>
    <w:pPr>
      <w:numPr>
        <w:ilvl w:val="1"/>
        <w:numId w:val="31"/>
      </w:numPr>
      <w:tabs>
        <w:tab w:val="clear" w:pos="9638"/>
      </w:tabs>
      <w:ind w:right="720"/>
      <w:jc w:val="left"/>
    </w:pPr>
  </w:style>
  <w:style w:type="paragraph" w:styleId="TOC8">
    <w:name w:val="toc 8"/>
    <w:basedOn w:val="AOTOCs"/>
    <w:next w:val="AONormal"/>
    <w:autoRedefine/>
    <w:rsid w:val="00F95D22"/>
    <w:pPr>
      <w:tabs>
        <w:tab w:val="clear" w:pos="9638"/>
      </w:tabs>
      <w:ind w:left="720" w:right="720" w:hanging="720"/>
      <w:jc w:val="left"/>
    </w:pPr>
  </w:style>
  <w:style w:type="paragraph" w:styleId="TOC9">
    <w:name w:val="toc 9"/>
    <w:basedOn w:val="AOTOCs"/>
    <w:next w:val="AONormal"/>
    <w:autoRedefine/>
    <w:rsid w:val="00F95D22"/>
    <w:pPr>
      <w:numPr>
        <w:ilvl w:val="1"/>
        <w:numId w:val="32"/>
      </w:numPr>
      <w:tabs>
        <w:tab w:val="clear" w:pos="9638"/>
      </w:tabs>
      <w:ind w:right="720"/>
      <w:jc w:val="left"/>
    </w:pPr>
  </w:style>
  <w:style w:type="paragraph" w:customStyle="1" w:styleId="AOFPBP">
    <w:name w:val="AOFPBP"/>
    <w:basedOn w:val="AONormal"/>
    <w:next w:val="AOFPTxt"/>
    <w:rsid w:val="00F95D22"/>
    <w:pPr>
      <w:jc w:val="center"/>
    </w:pPr>
  </w:style>
  <w:style w:type="paragraph" w:customStyle="1" w:styleId="AOFPTxt">
    <w:name w:val="AOFPTxt"/>
    <w:basedOn w:val="AOFPBP"/>
    <w:rsid w:val="00F95D22"/>
    <w:rPr>
      <w:b/>
    </w:rPr>
  </w:style>
  <w:style w:type="paragraph" w:customStyle="1" w:styleId="AOBPTitle">
    <w:name w:val="AOBPTitle"/>
    <w:basedOn w:val="AOFPBP"/>
    <w:rsid w:val="00F95D22"/>
    <w:rPr>
      <w:b/>
      <w:caps/>
    </w:rPr>
  </w:style>
  <w:style w:type="paragraph" w:customStyle="1" w:styleId="AOBPTxtC">
    <w:name w:val="AOBPTxtC"/>
    <w:basedOn w:val="AOFPBP"/>
    <w:rsid w:val="00F95D22"/>
  </w:style>
  <w:style w:type="paragraph" w:customStyle="1" w:styleId="AOBPTxtL">
    <w:name w:val="AOBPTxtL"/>
    <w:basedOn w:val="AOFPBP"/>
    <w:rsid w:val="00F95D22"/>
    <w:pPr>
      <w:jc w:val="left"/>
    </w:pPr>
  </w:style>
  <w:style w:type="paragraph" w:customStyle="1" w:styleId="AOBPTxtR">
    <w:name w:val="AOBPTxtR"/>
    <w:basedOn w:val="AOFPBP"/>
    <w:rsid w:val="00F95D22"/>
    <w:pPr>
      <w:jc w:val="right"/>
    </w:pPr>
  </w:style>
  <w:style w:type="paragraph" w:customStyle="1" w:styleId="AOLocation">
    <w:name w:val="AOLocation"/>
    <w:basedOn w:val="AOFPBP"/>
    <w:rsid w:val="00F95D22"/>
    <w:pPr>
      <w:spacing w:before="160"/>
    </w:pPr>
    <w:rPr>
      <w:b/>
      <w:caps/>
    </w:rPr>
  </w:style>
  <w:style w:type="paragraph" w:customStyle="1" w:styleId="AOFPTxtCaps">
    <w:name w:val="AOFPTxtCaps"/>
    <w:basedOn w:val="AOFPTxt"/>
    <w:rsid w:val="00F95D22"/>
    <w:rPr>
      <w:caps/>
    </w:rPr>
  </w:style>
  <w:style w:type="paragraph" w:customStyle="1" w:styleId="AOFPTitle">
    <w:name w:val="AOFPTitle"/>
    <w:basedOn w:val="AOFPTxt"/>
    <w:rsid w:val="00F95D22"/>
    <w:rPr>
      <w:caps/>
      <w:sz w:val="32"/>
    </w:rPr>
  </w:style>
  <w:style w:type="paragraph" w:customStyle="1" w:styleId="AOFPDate">
    <w:name w:val="AOFPDate"/>
    <w:basedOn w:val="AOFPTxt"/>
    <w:rsid w:val="00F95D22"/>
    <w:rPr>
      <w:caps/>
    </w:rPr>
  </w:style>
  <w:style w:type="paragraph" w:customStyle="1" w:styleId="AOFPCopyright">
    <w:name w:val="AOFPCopyright"/>
    <w:basedOn w:val="AOFPTxt"/>
    <w:rsid w:val="00F95D22"/>
    <w:pPr>
      <w:jc w:val="left"/>
    </w:pPr>
    <w:rPr>
      <w:caps/>
    </w:rPr>
  </w:style>
  <w:style w:type="paragraph" w:customStyle="1" w:styleId="AOHeading5">
    <w:name w:val="AOHeading5"/>
    <w:basedOn w:val="AOHeadings"/>
    <w:next w:val="AODocTxtL1"/>
    <w:rsid w:val="00F95D22"/>
    <w:pPr>
      <w:keepNext/>
      <w:ind w:left="720"/>
      <w:outlineLvl w:val="4"/>
    </w:pPr>
    <w:rPr>
      <w:i/>
    </w:rPr>
  </w:style>
  <w:style w:type="paragraph" w:customStyle="1" w:styleId="AOHeading6">
    <w:name w:val="AOHeading6"/>
    <w:basedOn w:val="AOHeadings"/>
    <w:next w:val="AODocTxt"/>
    <w:rsid w:val="00F95D22"/>
    <w:pPr>
      <w:keepNext/>
      <w:outlineLvl w:val="5"/>
    </w:pPr>
    <w:rPr>
      <w:b/>
      <w:i/>
    </w:rPr>
  </w:style>
  <w:style w:type="paragraph" w:customStyle="1" w:styleId="AOHeading7">
    <w:name w:val="AOHeading7"/>
    <w:basedOn w:val="AOHeadings"/>
    <w:next w:val="AODocTxtL1"/>
    <w:rsid w:val="00F95D22"/>
    <w:pPr>
      <w:keepNext/>
      <w:ind w:left="720"/>
      <w:outlineLvl w:val="6"/>
    </w:pPr>
    <w:rPr>
      <w:b/>
      <w:i/>
    </w:rPr>
  </w:style>
  <w:style w:type="paragraph" w:customStyle="1" w:styleId="AONormal10">
    <w:name w:val="AONormal10"/>
    <w:basedOn w:val="AONormal"/>
    <w:rsid w:val="00F95D22"/>
    <w:rPr>
      <w:sz w:val="20"/>
    </w:rPr>
  </w:style>
  <w:style w:type="paragraph" w:customStyle="1" w:styleId="AONormal8L">
    <w:name w:val="AONormal8L"/>
    <w:basedOn w:val="AONormal"/>
    <w:rsid w:val="00F95D22"/>
    <w:pPr>
      <w:spacing w:line="220" w:lineRule="atLeast"/>
    </w:pPr>
    <w:rPr>
      <w:rFonts w:ascii="Arial" w:hAnsi="Arial" w:cs="Arial"/>
      <w:sz w:val="16"/>
    </w:rPr>
  </w:style>
  <w:style w:type="paragraph" w:customStyle="1" w:styleId="AONormal8LBold">
    <w:name w:val="AONormal8LBold"/>
    <w:basedOn w:val="AONormal8L"/>
    <w:rsid w:val="00F95D22"/>
    <w:rPr>
      <w:b/>
    </w:rPr>
  </w:style>
  <w:style w:type="paragraph" w:customStyle="1" w:styleId="AONormal8C">
    <w:name w:val="AONormal8C"/>
    <w:basedOn w:val="AONormal8L"/>
    <w:rsid w:val="00F95D22"/>
    <w:pPr>
      <w:jc w:val="center"/>
    </w:pPr>
  </w:style>
  <w:style w:type="paragraph" w:customStyle="1" w:styleId="AONormal8R">
    <w:name w:val="AONormal8R"/>
    <w:basedOn w:val="AONormal8L"/>
    <w:rsid w:val="00F95D22"/>
    <w:pPr>
      <w:jc w:val="right"/>
    </w:pPr>
  </w:style>
  <w:style w:type="paragraph" w:customStyle="1" w:styleId="AONormalBold">
    <w:name w:val="AONormalBold"/>
    <w:basedOn w:val="AONormal"/>
    <w:rsid w:val="00F95D22"/>
    <w:rPr>
      <w:b/>
    </w:rPr>
  </w:style>
  <w:style w:type="paragraph" w:customStyle="1" w:styleId="AONormal6L">
    <w:name w:val="AONormal6L"/>
    <w:basedOn w:val="AONormal8L"/>
    <w:rsid w:val="00F95D22"/>
    <w:pPr>
      <w:spacing w:line="160" w:lineRule="atLeast"/>
      <w:jc w:val="both"/>
    </w:pPr>
    <w:rPr>
      <w:sz w:val="12"/>
    </w:rPr>
  </w:style>
  <w:style w:type="paragraph" w:customStyle="1" w:styleId="AONormal6C">
    <w:name w:val="AONormal6C"/>
    <w:basedOn w:val="AONormal6L"/>
    <w:rsid w:val="00F95D22"/>
    <w:pPr>
      <w:jc w:val="center"/>
    </w:pPr>
  </w:style>
  <w:style w:type="paragraph" w:customStyle="1" w:styleId="AONormal6R">
    <w:name w:val="AONormal6R"/>
    <w:basedOn w:val="AONormal6L"/>
    <w:rsid w:val="00F95D22"/>
    <w:pPr>
      <w:jc w:val="right"/>
    </w:pPr>
  </w:style>
  <w:style w:type="paragraph" w:customStyle="1" w:styleId="AOTitle18">
    <w:name w:val="AOTitle18"/>
    <w:basedOn w:val="AONormal"/>
    <w:rsid w:val="00F95D22"/>
    <w:rPr>
      <w:b/>
      <w:sz w:val="36"/>
    </w:rPr>
  </w:style>
  <w:style w:type="paragraph" w:customStyle="1" w:styleId="AOSignatory">
    <w:name w:val="AOSignatory"/>
    <w:basedOn w:val="AOBodyTxt"/>
    <w:next w:val="AODocTxt"/>
    <w:rsid w:val="00F95D22"/>
    <w:pPr>
      <w:pageBreakBefore/>
      <w:spacing w:after="240"/>
      <w:jc w:val="center"/>
    </w:pPr>
    <w:rPr>
      <w:b/>
      <w:caps/>
    </w:rPr>
  </w:style>
  <w:style w:type="paragraph" w:customStyle="1" w:styleId="AOTOCTitle">
    <w:name w:val="AOTOCTitle"/>
    <w:basedOn w:val="AOHeadings"/>
    <w:next w:val="AOTOCHeading"/>
    <w:rsid w:val="00F95D22"/>
    <w:pPr>
      <w:jc w:val="center"/>
    </w:pPr>
    <w:rPr>
      <w:b/>
      <w:caps/>
    </w:rPr>
  </w:style>
  <w:style w:type="paragraph" w:customStyle="1" w:styleId="AOHidden">
    <w:name w:val="AOHidden"/>
    <w:basedOn w:val="AONormal"/>
    <w:rsid w:val="00F95D22"/>
    <w:pPr>
      <w:spacing w:before="240"/>
      <w:jc w:val="both"/>
    </w:pPr>
    <w:rPr>
      <w:vanish/>
    </w:rPr>
  </w:style>
  <w:style w:type="paragraph" w:customStyle="1" w:styleId="AOListNumber">
    <w:name w:val="AOListNumber"/>
    <w:basedOn w:val="AOBodyTxt"/>
    <w:rsid w:val="00F95D22"/>
    <w:pPr>
      <w:numPr>
        <w:numId w:val="33"/>
      </w:numPr>
      <w:tabs>
        <w:tab w:val="clear" w:pos="720"/>
      </w:tabs>
    </w:pPr>
  </w:style>
  <w:style w:type="paragraph" w:styleId="TOC5">
    <w:name w:val="toc 5"/>
    <w:basedOn w:val="Normal"/>
    <w:next w:val="Normal"/>
    <w:autoRedefine/>
    <w:unhideWhenUsed/>
    <w:rsid w:val="0006678A"/>
    <w:pPr>
      <w:spacing w:after="100"/>
      <w:ind w:left="800"/>
      <w:jc w:val="left"/>
    </w:pPr>
  </w:style>
  <w:style w:type="paragraph" w:customStyle="1" w:styleId="BodyText6">
    <w:name w:val="Body Text 6"/>
    <w:basedOn w:val="Normal"/>
    <w:rsid w:val="00D408C5"/>
    <w:pPr>
      <w:ind w:left="4320"/>
    </w:pPr>
    <w:rPr>
      <w:lang w:eastAsia="en-GB"/>
    </w:rPr>
  </w:style>
  <w:style w:type="paragraph" w:customStyle="1" w:styleId="BodyText7">
    <w:name w:val="Body Text 7"/>
    <w:basedOn w:val="Normal"/>
    <w:rsid w:val="00D408C5"/>
    <w:pPr>
      <w:ind w:left="5041"/>
    </w:pPr>
    <w:rPr>
      <w:lang w:eastAsia="en-GB"/>
    </w:rPr>
  </w:style>
  <w:style w:type="paragraph" w:styleId="BodyTextFirstIndent">
    <w:name w:val="Body Text First Indent"/>
    <w:basedOn w:val="BodyText"/>
    <w:link w:val="BodyTextFirstIndentChar"/>
    <w:rsid w:val="00D408C5"/>
    <w:pPr>
      <w:ind w:firstLine="720"/>
    </w:pPr>
    <w:rPr>
      <w:rFonts w:eastAsia="SimSun" w:cs="Times New Roman"/>
      <w:lang w:eastAsia="en-GB" w:bidi="he-IL"/>
    </w:rPr>
  </w:style>
  <w:style w:type="character" w:customStyle="1" w:styleId="BodyTextFirstIndentChar">
    <w:name w:val="Body Text First Indent Char"/>
    <w:basedOn w:val="BodyTextChar"/>
    <w:link w:val="BodyTextFirstIndent"/>
    <w:rsid w:val="00D408C5"/>
    <w:rPr>
      <w:rFonts w:ascii="Times New Roman" w:eastAsia="Times New Roman" w:hAnsi="Times New Roman" w:cs="Times New Roman"/>
      <w:sz w:val="20"/>
      <w:szCs w:val="24"/>
      <w:lang w:val="en-GB" w:eastAsia="en-GB" w:bidi="ar-SA"/>
    </w:rPr>
  </w:style>
  <w:style w:type="paragraph" w:styleId="BodyTextIndent">
    <w:name w:val="Body Text Indent"/>
    <w:basedOn w:val="Normal"/>
    <w:link w:val="BodyTextIndentChar"/>
    <w:rsid w:val="00D408C5"/>
    <w:pPr>
      <w:spacing w:after="120"/>
      <w:ind w:left="283"/>
    </w:pPr>
  </w:style>
  <w:style w:type="character" w:customStyle="1" w:styleId="BodyTextIndentChar">
    <w:name w:val="Body Text Indent Char"/>
    <w:basedOn w:val="DefaultParagraphFont"/>
    <w:link w:val="BodyTextIndent"/>
    <w:rsid w:val="00D408C5"/>
    <w:rPr>
      <w:rFonts w:ascii="Times New Roman" w:hAnsi="Times New Roman" w:cs="Times New Roman"/>
      <w:szCs w:val="24"/>
      <w:lang w:val="en-GB"/>
    </w:rPr>
  </w:style>
  <w:style w:type="paragraph" w:styleId="BodyTextFirstIndent2">
    <w:name w:val="Body Text First Indent 2"/>
    <w:basedOn w:val="BodyTextFirstIndent"/>
    <w:link w:val="BodyTextFirstIndent2Char"/>
    <w:rsid w:val="00D408C5"/>
    <w:pPr>
      <w:ind w:firstLine="1440"/>
    </w:pPr>
  </w:style>
  <w:style w:type="character" w:customStyle="1" w:styleId="BodyTextFirstIndent2Char">
    <w:name w:val="Body Text First Indent 2 Char"/>
    <w:basedOn w:val="BodyTextIndentChar"/>
    <w:link w:val="BodyTextFirstIndent2"/>
    <w:rsid w:val="00D408C5"/>
    <w:rPr>
      <w:rFonts w:ascii="Times New Roman" w:hAnsi="Times New Roman" w:cs="Times New Roman"/>
      <w:szCs w:val="24"/>
      <w:lang w:val="en-GB" w:eastAsia="en-GB"/>
    </w:rPr>
  </w:style>
  <w:style w:type="character" w:styleId="Emphasis">
    <w:name w:val="Emphasis"/>
    <w:qFormat/>
    <w:rsid w:val="00D408C5"/>
    <w:rPr>
      <w:i/>
      <w:iCs/>
    </w:rPr>
  </w:style>
  <w:style w:type="paragraph" w:customStyle="1" w:styleId="Footnote">
    <w:name w:val="Footnote"/>
    <w:basedOn w:val="FootnoteText"/>
    <w:rsid w:val="00D408C5"/>
    <w:pPr>
      <w:tabs>
        <w:tab w:val="left" w:pos="340"/>
      </w:tabs>
      <w:spacing w:after="120"/>
      <w:ind w:left="340" w:hanging="340"/>
    </w:pPr>
  </w:style>
  <w:style w:type="paragraph" w:styleId="IndexHeading">
    <w:name w:val="index heading"/>
    <w:basedOn w:val="Normal"/>
    <w:next w:val="Normal"/>
    <w:rsid w:val="00D408C5"/>
    <w:rPr>
      <w:b/>
      <w:bCs/>
    </w:rPr>
  </w:style>
  <w:style w:type="paragraph" w:styleId="NoSpacing">
    <w:name w:val="No Spacing"/>
    <w:basedOn w:val="Normal"/>
    <w:qFormat/>
    <w:rsid w:val="00D408C5"/>
    <w:pPr>
      <w:spacing w:after="0"/>
    </w:pPr>
  </w:style>
  <w:style w:type="paragraph" w:customStyle="1" w:styleId="NormalBold">
    <w:name w:val="NormalBold"/>
    <w:basedOn w:val="Normal"/>
    <w:next w:val="Normal"/>
    <w:rsid w:val="00D408C5"/>
    <w:rPr>
      <w:b/>
      <w:bCs/>
    </w:rPr>
  </w:style>
  <w:style w:type="paragraph" w:customStyle="1" w:styleId="NormalBoldNS">
    <w:name w:val="NormalBoldNS"/>
    <w:basedOn w:val="Normal"/>
    <w:next w:val="Normal"/>
    <w:rsid w:val="00D408C5"/>
    <w:pPr>
      <w:spacing w:after="0"/>
      <w:jc w:val="left"/>
    </w:pPr>
    <w:rPr>
      <w:b/>
      <w:bCs/>
    </w:rPr>
  </w:style>
  <w:style w:type="paragraph" w:customStyle="1" w:styleId="NormalNS">
    <w:name w:val="NormalNS"/>
    <w:basedOn w:val="Normal"/>
    <w:rsid w:val="00D408C5"/>
    <w:pPr>
      <w:spacing w:after="0"/>
    </w:pPr>
  </w:style>
  <w:style w:type="paragraph" w:customStyle="1" w:styleId="NormalRight">
    <w:name w:val="NormalRight"/>
    <w:basedOn w:val="NormalNS"/>
    <w:rsid w:val="00D408C5"/>
    <w:pPr>
      <w:jc w:val="right"/>
    </w:pPr>
  </w:style>
  <w:style w:type="paragraph" w:styleId="Subtitle">
    <w:name w:val="Subtitle"/>
    <w:basedOn w:val="Normal"/>
    <w:next w:val="BodyText"/>
    <w:link w:val="SubtitleChar"/>
    <w:qFormat/>
    <w:rsid w:val="00D408C5"/>
    <w:pPr>
      <w:numPr>
        <w:ilvl w:val="1"/>
      </w:numPr>
      <w:jc w:val="center"/>
    </w:pPr>
  </w:style>
  <w:style w:type="character" w:customStyle="1" w:styleId="SubtitleChar">
    <w:name w:val="Subtitle Char"/>
    <w:basedOn w:val="DefaultParagraphFont"/>
    <w:link w:val="Subtitle"/>
    <w:rsid w:val="00D408C5"/>
    <w:rPr>
      <w:rFonts w:ascii="Times New Roman" w:hAnsi="Times New Roman" w:cs="Times New Roman"/>
      <w:szCs w:val="24"/>
      <w:lang w:val="en-GB"/>
    </w:rPr>
  </w:style>
  <w:style w:type="paragraph" w:styleId="Title">
    <w:name w:val="Title"/>
    <w:basedOn w:val="Normal"/>
    <w:next w:val="BodyText"/>
    <w:link w:val="TitleChar"/>
    <w:qFormat/>
    <w:rsid w:val="00D408C5"/>
    <w:pPr>
      <w:jc w:val="center"/>
    </w:pPr>
    <w:rPr>
      <w:b/>
      <w:bCs/>
    </w:rPr>
  </w:style>
  <w:style w:type="character" w:customStyle="1" w:styleId="TitleChar">
    <w:name w:val="Title Char"/>
    <w:basedOn w:val="DefaultParagraphFont"/>
    <w:link w:val="Title"/>
    <w:rsid w:val="00D408C5"/>
    <w:rPr>
      <w:rFonts w:ascii="Times New Roman" w:hAnsi="Times New Roman" w:cs="Times New Roman"/>
      <w:b/>
      <w:bCs/>
      <w:szCs w:val="24"/>
      <w:lang w:val="en-GB"/>
    </w:rPr>
  </w:style>
  <w:style w:type="paragraph" w:styleId="TOCHeading">
    <w:name w:val="TOC Heading"/>
    <w:basedOn w:val="Normal"/>
    <w:next w:val="Normal"/>
    <w:qFormat/>
    <w:rsid w:val="00D408C5"/>
    <w:pPr>
      <w:jc w:val="center"/>
    </w:pPr>
    <w:rPr>
      <w:b/>
      <w:bCs/>
      <w:caps/>
    </w:rPr>
  </w:style>
  <w:style w:type="paragraph" w:customStyle="1" w:styleId="BGHStandard">
    <w:name w:val="BGH Standard"/>
    <w:basedOn w:val="Normal"/>
    <w:rsid w:val="00D408C5"/>
    <w:pPr>
      <w:ind w:left="1985"/>
    </w:pPr>
    <w:rPr>
      <w:lang w:eastAsia="en-GB"/>
    </w:rPr>
  </w:style>
  <w:style w:type="paragraph" w:customStyle="1" w:styleId="NormalRight12">
    <w:name w:val="NormalRight12"/>
    <w:basedOn w:val="NormalRight"/>
    <w:rsid w:val="00D408C5"/>
    <w:pPr>
      <w:spacing w:after="240"/>
    </w:pPr>
  </w:style>
  <w:style w:type="paragraph" w:customStyle="1" w:styleId="SubTitle0">
    <w:name w:val="SubTitle0"/>
    <w:basedOn w:val="Subtitle"/>
    <w:rsid w:val="00D408C5"/>
    <w:pPr>
      <w:spacing w:after="0"/>
    </w:pPr>
  </w:style>
  <w:style w:type="paragraph" w:customStyle="1" w:styleId="OptionLabel">
    <w:name w:val="OptionLabel"/>
    <w:rsid w:val="00D408C5"/>
    <w:rPr>
      <w:rFonts w:ascii="Times New Roman" w:hAnsi="Times New Roman" w:cs="Simplified Arabic"/>
      <w:b/>
      <w:bCs/>
      <w:sz w:val="24"/>
      <w:szCs w:val="24"/>
      <w:lang w:val="en-GB" w:bidi="ar-AE"/>
    </w:rPr>
  </w:style>
  <w:style w:type="paragraph" w:customStyle="1" w:styleId="NormalLeft">
    <w:name w:val="NormalLeft"/>
    <w:basedOn w:val="Normal"/>
    <w:next w:val="Normal"/>
    <w:rsid w:val="00D408C5"/>
    <w:pPr>
      <w:jc w:val="left"/>
    </w:pPr>
  </w:style>
  <w:style w:type="paragraph" w:styleId="Bibliography">
    <w:name w:val="Bibliography"/>
    <w:basedOn w:val="Normal"/>
    <w:next w:val="Normal"/>
    <w:rsid w:val="00D408C5"/>
  </w:style>
  <w:style w:type="paragraph" w:styleId="BlockText">
    <w:name w:val="Block Text"/>
    <w:basedOn w:val="Normal"/>
    <w:rsid w:val="00D408C5"/>
    <w:pPr>
      <w:spacing w:after="120"/>
      <w:ind w:left="1440" w:right="1440"/>
    </w:pPr>
  </w:style>
  <w:style w:type="paragraph" w:styleId="BodyTextIndent2">
    <w:name w:val="Body Text Indent 2"/>
    <w:basedOn w:val="Normal"/>
    <w:link w:val="BodyTextIndent2Char"/>
    <w:rsid w:val="00D408C5"/>
    <w:pPr>
      <w:spacing w:after="120"/>
      <w:ind w:left="360"/>
    </w:pPr>
  </w:style>
  <w:style w:type="character" w:customStyle="1" w:styleId="BodyTextIndent2Char">
    <w:name w:val="Body Text Indent 2 Char"/>
    <w:basedOn w:val="DefaultParagraphFont"/>
    <w:link w:val="BodyTextIndent2"/>
    <w:rsid w:val="00D408C5"/>
    <w:rPr>
      <w:rFonts w:ascii="Times New Roman" w:hAnsi="Times New Roman" w:cs="Times New Roman"/>
      <w:szCs w:val="24"/>
      <w:lang w:val="en-GB"/>
    </w:rPr>
  </w:style>
  <w:style w:type="paragraph" w:styleId="Caption">
    <w:name w:val="caption"/>
    <w:basedOn w:val="Normal"/>
    <w:next w:val="Normal"/>
    <w:qFormat/>
    <w:rsid w:val="00D408C5"/>
    <w:rPr>
      <w:b/>
      <w:bCs/>
      <w:szCs w:val="20"/>
    </w:rPr>
  </w:style>
  <w:style w:type="paragraph" w:styleId="Closing">
    <w:name w:val="Closing"/>
    <w:basedOn w:val="Normal"/>
    <w:link w:val="ClosingChar"/>
    <w:rsid w:val="00D408C5"/>
    <w:pPr>
      <w:ind w:left="4320"/>
    </w:pPr>
  </w:style>
  <w:style w:type="character" w:customStyle="1" w:styleId="ClosingChar">
    <w:name w:val="Closing Char"/>
    <w:basedOn w:val="DefaultParagraphFont"/>
    <w:link w:val="Closing"/>
    <w:rsid w:val="00D408C5"/>
    <w:rPr>
      <w:rFonts w:ascii="Times New Roman" w:hAnsi="Times New Roman" w:cs="Times New Roman"/>
      <w:szCs w:val="24"/>
      <w:lang w:val="en-GB"/>
    </w:rPr>
  </w:style>
  <w:style w:type="table" w:customStyle="1" w:styleId="ColorfulGrid1">
    <w:name w:val="Colorful Grid1"/>
    <w:basedOn w:val="TableNormal"/>
    <w:rsid w:val="00D408C5"/>
    <w:rPr>
      <w:rFonts w:ascii="Times New Roman" w:hAnsi="Times New Roman" w:cs="Simplified Arabic"/>
      <w:color w:val="000000"/>
      <w:lang w:val="en-GB" w:bidi="ar-SA"/>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styleId="ColorfulGrid-Accent1">
    <w:name w:val="Colorful Grid Accent 1"/>
    <w:basedOn w:val="TableNormal"/>
    <w:rsid w:val="00D408C5"/>
    <w:rPr>
      <w:rFonts w:ascii="Times New Roman" w:hAnsi="Times New Roman" w:cs="Simplified Arabic"/>
      <w:color w:val="000000"/>
      <w:lang w:val="en-GB" w:bidi="ar-SA"/>
    </w:rPr>
    <w:tblPr>
      <w:tblStyleRowBandSize w:val="1"/>
      <w:tblStyleColBandSize w:val="1"/>
      <w:tblBorders>
        <w:insideH w:val="single" w:sz="4" w:space="0" w:color="FFFFFF"/>
      </w:tblBorders>
    </w:tblPr>
    <w:tcPr>
      <w:shd w:val="clear" w:color="auto" w:fill="DBE5F1"/>
    </w:tcPr>
    <w:tblStylePr w:type="firstRow">
      <w:rPr>
        <w:b/>
        <w:bCs/>
      </w:rPr>
      <w:tblPr/>
      <w:tcPr>
        <w:shd w:val="clear" w:color="auto" w:fill="B8CCE4"/>
      </w:tcPr>
    </w:tblStylePr>
    <w:tblStylePr w:type="lastRow">
      <w:rPr>
        <w:b/>
        <w:bCs/>
        <w:color w:val="000000"/>
      </w:rPr>
      <w:tblPr/>
      <w:tcPr>
        <w:shd w:val="clear" w:color="auto" w:fill="B8CCE4"/>
      </w:tcPr>
    </w:tblStylePr>
    <w:tblStylePr w:type="firstCol">
      <w:rPr>
        <w:color w:val="FFFFFF"/>
      </w:rPr>
      <w:tblPr/>
      <w:tcPr>
        <w:shd w:val="clear" w:color="auto" w:fill="365F91"/>
      </w:tcPr>
    </w:tblStylePr>
    <w:tblStylePr w:type="lastCol">
      <w:rPr>
        <w:color w:val="FFFFFF"/>
      </w:rPr>
      <w:tblPr/>
      <w:tcPr>
        <w:shd w:val="clear" w:color="auto" w:fill="365F91"/>
      </w:tcPr>
    </w:tblStylePr>
    <w:tblStylePr w:type="band1Vert">
      <w:tblPr/>
      <w:tcPr>
        <w:shd w:val="clear" w:color="auto" w:fill="A7BFDE"/>
      </w:tcPr>
    </w:tblStylePr>
    <w:tblStylePr w:type="band1Horz">
      <w:tblPr/>
      <w:tcPr>
        <w:shd w:val="clear" w:color="auto" w:fill="A7BFDE"/>
      </w:tcPr>
    </w:tblStylePr>
  </w:style>
  <w:style w:type="table" w:styleId="ColorfulGrid-Accent2">
    <w:name w:val="Colorful Grid Accent 2"/>
    <w:basedOn w:val="TableNormal"/>
    <w:rsid w:val="00D408C5"/>
    <w:rPr>
      <w:rFonts w:ascii="Times New Roman" w:hAnsi="Times New Roman" w:cs="Simplified Arabic"/>
      <w:color w:val="000000"/>
      <w:lang w:val="en-GB" w:bidi="ar-SA"/>
    </w:rPr>
    <w:tblPr>
      <w:tblStyleRowBandSize w:val="1"/>
      <w:tblStyleColBandSize w:val="1"/>
      <w:tblBorders>
        <w:insideH w:val="single" w:sz="4" w:space="0" w:color="FFFFFF"/>
      </w:tblBorders>
    </w:tblPr>
    <w:tcPr>
      <w:shd w:val="clear" w:color="auto" w:fill="F2DBDB"/>
    </w:tcPr>
    <w:tblStylePr w:type="firstRow">
      <w:rPr>
        <w:b/>
        <w:bCs/>
      </w:rPr>
      <w:tblPr/>
      <w:tcPr>
        <w:shd w:val="clear" w:color="auto" w:fill="E5B8B7"/>
      </w:tcPr>
    </w:tblStylePr>
    <w:tblStylePr w:type="lastRow">
      <w:rPr>
        <w:b/>
        <w:bCs/>
        <w:color w:val="000000"/>
      </w:rPr>
      <w:tblPr/>
      <w:tcPr>
        <w:shd w:val="clear" w:color="auto" w:fill="E5B8B7"/>
      </w:tcPr>
    </w:tblStylePr>
    <w:tblStylePr w:type="firstCol">
      <w:rPr>
        <w:color w:val="FFFFFF"/>
      </w:rPr>
      <w:tblPr/>
      <w:tcPr>
        <w:shd w:val="clear" w:color="auto" w:fill="943634"/>
      </w:tcPr>
    </w:tblStylePr>
    <w:tblStylePr w:type="lastCol">
      <w:rPr>
        <w:color w:val="FFFFFF"/>
      </w:rPr>
      <w:tblPr/>
      <w:tcPr>
        <w:shd w:val="clear" w:color="auto" w:fill="943634"/>
      </w:tcPr>
    </w:tblStylePr>
    <w:tblStylePr w:type="band1Vert">
      <w:tblPr/>
      <w:tcPr>
        <w:shd w:val="clear" w:color="auto" w:fill="DFA7A6"/>
      </w:tcPr>
    </w:tblStylePr>
    <w:tblStylePr w:type="band1Horz">
      <w:tblPr/>
      <w:tcPr>
        <w:shd w:val="clear" w:color="auto" w:fill="DFA7A6"/>
      </w:tcPr>
    </w:tblStylePr>
  </w:style>
  <w:style w:type="table" w:styleId="ColorfulGrid-Accent3">
    <w:name w:val="Colorful Grid Accent 3"/>
    <w:basedOn w:val="TableNormal"/>
    <w:rsid w:val="00D408C5"/>
    <w:rPr>
      <w:rFonts w:ascii="Times New Roman" w:hAnsi="Times New Roman" w:cs="Simplified Arabic"/>
      <w:color w:val="000000"/>
      <w:lang w:val="en-GB" w:bidi="ar-SA"/>
    </w:rPr>
    <w:tblPr>
      <w:tblStyleRowBandSize w:val="1"/>
      <w:tblStyleColBandSize w:val="1"/>
      <w:tblBorders>
        <w:insideH w:val="single" w:sz="4" w:space="0" w:color="FFFFFF"/>
      </w:tblBorders>
    </w:tblPr>
    <w:tcPr>
      <w:shd w:val="clear" w:color="auto" w:fill="EAF1DD"/>
    </w:tcPr>
    <w:tblStylePr w:type="firstRow">
      <w:rPr>
        <w:b/>
        <w:bCs/>
      </w:rPr>
      <w:tblPr/>
      <w:tcPr>
        <w:shd w:val="clear" w:color="auto" w:fill="D6E3BC"/>
      </w:tcPr>
    </w:tblStylePr>
    <w:tblStylePr w:type="lastRow">
      <w:rPr>
        <w:b/>
        <w:bCs/>
        <w:color w:val="000000"/>
      </w:rPr>
      <w:tblPr/>
      <w:tcPr>
        <w:shd w:val="clear" w:color="auto" w:fill="D6E3BC"/>
      </w:tcPr>
    </w:tblStylePr>
    <w:tblStylePr w:type="firstCol">
      <w:rPr>
        <w:color w:val="FFFFFF"/>
      </w:rPr>
      <w:tblPr/>
      <w:tcPr>
        <w:shd w:val="clear" w:color="auto" w:fill="76923C"/>
      </w:tcPr>
    </w:tblStylePr>
    <w:tblStylePr w:type="lastCol">
      <w:rPr>
        <w:color w:val="FFFFFF"/>
      </w:rPr>
      <w:tblPr/>
      <w:tcPr>
        <w:shd w:val="clear" w:color="auto" w:fill="76923C"/>
      </w:tcPr>
    </w:tblStylePr>
    <w:tblStylePr w:type="band1Vert">
      <w:tblPr/>
      <w:tcPr>
        <w:shd w:val="clear" w:color="auto" w:fill="CDDDAC"/>
      </w:tcPr>
    </w:tblStylePr>
    <w:tblStylePr w:type="band1Horz">
      <w:tblPr/>
      <w:tcPr>
        <w:shd w:val="clear" w:color="auto" w:fill="CDDDAC"/>
      </w:tcPr>
    </w:tblStylePr>
  </w:style>
  <w:style w:type="table" w:styleId="ColorfulGrid-Accent4">
    <w:name w:val="Colorful Grid Accent 4"/>
    <w:basedOn w:val="TableNormal"/>
    <w:rsid w:val="00D408C5"/>
    <w:rPr>
      <w:rFonts w:ascii="Times New Roman" w:hAnsi="Times New Roman" w:cs="Simplified Arabic"/>
      <w:color w:val="000000"/>
      <w:lang w:val="en-GB" w:bidi="ar-SA"/>
    </w:rPr>
    <w:tblPr>
      <w:tblStyleRowBandSize w:val="1"/>
      <w:tblStyleColBandSize w:val="1"/>
      <w:tblBorders>
        <w:insideH w:val="single" w:sz="4" w:space="0" w:color="FFFFFF"/>
      </w:tblBorders>
    </w:tblPr>
    <w:tcPr>
      <w:shd w:val="clear" w:color="auto" w:fill="E5DFEC"/>
    </w:tcPr>
    <w:tblStylePr w:type="firstRow">
      <w:rPr>
        <w:b/>
        <w:bCs/>
      </w:rPr>
      <w:tblPr/>
      <w:tcPr>
        <w:shd w:val="clear" w:color="auto" w:fill="CCC0D9"/>
      </w:tcPr>
    </w:tblStylePr>
    <w:tblStylePr w:type="lastRow">
      <w:rPr>
        <w:b/>
        <w:bCs/>
        <w:color w:val="000000"/>
      </w:rPr>
      <w:tblPr/>
      <w:tcPr>
        <w:shd w:val="clear" w:color="auto" w:fill="CCC0D9"/>
      </w:tcPr>
    </w:tblStylePr>
    <w:tblStylePr w:type="firstCol">
      <w:rPr>
        <w:color w:val="FFFFFF"/>
      </w:rPr>
      <w:tblPr/>
      <w:tcPr>
        <w:shd w:val="clear" w:color="auto" w:fill="5F497A"/>
      </w:tcPr>
    </w:tblStylePr>
    <w:tblStylePr w:type="lastCol">
      <w:rPr>
        <w:color w:val="FFFFFF"/>
      </w:rPr>
      <w:tblPr/>
      <w:tcPr>
        <w:shd w:val="clear" w:color="auto" w:fill="5F497A"/>
      </w:tcPr>
    </w:tblStylePr>
    <w:tblStylePr w:type="band1Vert">
      <w:tblPr/>
      <w:tcPr>
        <w:shd w:val="clear" w:color="auto" w:fill="BFB1D0"/>
      </w:tcPr>
    </w:tblStylePr>
    <w:tblStylePr w:type="band1Horz">
      <w:tblPr/>
      <w:tcPr>
        <w:shd w:val="clear" w:color="auto" w:fill="BFB1D0"/>
      </w:tcPr>
    </w:tblStylePr>
  </w:style>
  <w:style w:type="table" w:styleId="ColorfulGrid-Accent5">
    <w:name w:val="Colorful Grid Accent 5"/>
    <w:basedOn w:val="TableNormal"/>
    <w:rsid w:val="00D408C5"/>
    <w:rPr>
      <w:rFonts w:ascii="Times New Roman" w:hAnsi="Times New Roman" w:cs="Simplified Arabic"/>
      <w:color w:val="000000"/>
      <w:lang w:val="en-GB" w:bidi="ar-SA"/>
    </w:rPr>
    <w:tblPr>
      <w:tblStyleRowBandSize w:val="1"/>
      <w:tblStyleColBandSize w:val="1"/>
      <w:tblBorders>
        <w:insideH w:val="single" w:sz="4" w:space="0" w:color="FFFFFF"/>
      </w:tblBorders>
    </w:tblPr>
    <w:tcPr>
      <w:shd w:val="clear" w:color="auto" w:fill="DAEEF3"/>
    </w:tcPr>
    <w:tblStylePr w:type="firstRow">
      <w:rPr>
        <w:b/>
        <w:bCs/>
      </w:rPr>
      <w:tblPr/>
      <w:tcPr>
        <w:shd w:val="clear" w:color="auto" w:fill="B6DDE8"/>
      </w:tcPr>
    </w:tblStylePr>
    <w:tblStylePr w:type="lastRow">
      <w:rPr>
        <w:b/>
        <w:bCs/>
        <w:color w:val="000000"/>
      </w:rPr>
      <w:tblPr/>
      <w:tcPr>
        <w:shd w:val="clear" w:color="auto" w:fill="B6DDE8"/>
      </w:tcPr>
    </w:tblStylePr>
    <w:tblStylePr w:type="firstCol">
      <w:rPr>
        <w:color w:val="FFFFFF"/>
      </w:rPr>
      <w:tblPr/>
      <w:tcPr>
        <w:shd w:val="clear" w:color="auto" w:fill="31849B"/>
      </w:tcPr>
    </w:tblStylePr>
    <w:tblStylePr w:type="lastCol">
      <w:rPr>
        <w:color w:val="FFFFFF"/>
      </w:rPr>
      <w:tblPr/>
      <w:tcPr>
        <w:shd w:val="clear" w:color="auto" w:fill="31849B"/>
      </w:tcPr>
    </w:tblStylePr>
    <w:tblStylePr w:type="band1Vert">
      <w:tblPr/>
      <w:tcPr>
        <w:shd w:val="clear" w:color="auto" w:fill="A5D5E2"/>
      </w:tcPr>
    </w:tblStylePr>
    <w:tblStylePr w:type="band1Horz">
      <w:tblPr/>
      <w:tcPr>
        <w:shd w:val="clear" w:color="auto" w:fill="A5D5E2"/>
      </w:tcPr>
    </w:tblStylePr>
  </w:style>
  <w:style w:type="table" w:styleId="ColorfulGrid-Accent6">
    <w:name w:val="Colorful Grid Accent 6"/>
    <w:basedOn w:val="TableNormal"/>
    <w:rsid w:val="00D408C5"/>
    <w:rPr>
      <w:rFonts w:ascii="Times New Roman" w:hAnsi="Times New Roman" w:cs="Simplified Arabic"/>
      <w:color w:val="000000"/>
      <w:lang w:val="en-GB" w:bidi="ar-SA"/>
    </w:rPr>
    <w:tblPr>
      <w:tblStyleRowBandSize w:val="1"/>
      <w:tblStyleColBandSize w:val="1"/>
      <w:tblBorders>
        <w:insideH w:val="single" w:sz="4" w:space="0" w:color="FFFFFF"/>
      </w:tblBorders>
    </w:tblPr>
    <w:tcPr>
      <w:shd w:val="clear" w:color="auto" w:fill="FDE9D9"/>
    </w:tcPr>
    <w:tblStylePr w:type="firstRow">
      <w:rPr>
        <w:b/>
        <w:bCs/>
      </w:rPr>
      <w:tblPr/>
      <w:tcPr>
        <w:shd w:val="clear" w:color="auto" w:fill="FBD4B4"/>
      </w:tcPr>
    </w:tblStylePr>
    <w:tblStylePr w:type="lastRow">
      <w:rPr>
        <w:b/>
        <w:bCs/>
        <w:color w:val="000000"/>
      </w:rPr>
      <w:tblPr/>
      <w:tcPr>
        <w:shd w:val="clear" w:color="auto" w:fill="FBD4B4"/>
      </w:tcPr>
    </w:tblStylePr>
    <w:tblStylePr w:type="firstCol">
      <w:rPr>
        <w:color w:val="FFFFFF"/>
      </w:rPr>
      <w:tblPr/>
      <w:tcPr>
        <w:shd w:val="clear" w:color="auto" w:fill="E36C0A"/>
      </w:tcPr>
    </w:tblStylePr>
    <w:tblStylePr w:type="lastCol">
      <w:rPr>
        <w:color w:val="FFFFFF"/>
      </w:rPr>
      <w:tblPr/>
      <w:tcPr>
        <w:shd w:val="clear" w:color="auto" w:fill="E36C0A"/>
      </w:tcPr>
    </w:tblStylePr>
    <w:tblStylePr w:type="band1Vert">
      <w:tblPr/>
      <w:tcPr>
        <w:shd w:val="clear" w:color="auto" w:fill="FBCAA2"/>
      </w:tcPr>
    </w:tblStylePr>
    <w:tblStylePr w:type="band1Horz">
      <w:tblPr/>
      <w:tcPr>
        <w:shd w:val="clear" w:color="auto" w:fill="FBCAA2"/>
      </w:tcPr>
    </w:tblStylePr>
  </w:style>
  <w:style w:type="table" w:customStyle="1" w:styleId="ColorfulList1">
    <w:name w:val="Colorful List1"/>
    <w:basedOn w:val="TableNormal"/>
    <w:rsid w:val="00D408C5"/>
    <w:rPr>
      <w:rFonts w:ascii="Times New Roman" w:hAnsi="Times New Roman" w:cs="Simplified Arabic"/>
      <w:color w:val="000000"/>
      <w:lang w:val="en-GB" w:bidi="ar-SA"/>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styleId="ColorfulList-Accent1">
    <w:name w:val="Colorful List Accent 1"/>
    <w:basedOn w:val="TableNormal"/>
    <w:rsid w:val="00D408C5"/>
    <w:rPr>
      <w:rFonts w:ascii="Times New Roman" w:hAnsi="Times New Roman" w:cs="Simplified Arabic"/>
      <w:color w:val="000000"/>
      <w:lang w:val="en-GB" w:bidi="ar-SA"/>
    </w:rPr>
    <w:tblPr>
      <w:tblStyleRowBandSize w:val="1"/>
      <w:tblStyleColBandSize w:val="1"/>
    </w:tblPr>
    <w:tcPr>
      <w:shd w:val="clear" w:color="auto" w:fill="EDF2F8"/>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cPr>
    </w:tblStylePr>
    <w:tblStylePr w:type="band1Horz">
      <w:tblPr/>
      <w:tcPr>
        <w:shd w:val="clear" w:color="auto" w:fill="DBE5F1"/>
      </w:tcPr>
    </w:tblStylePr>
  </w:style>
  <w:style w:type="table" w:styleId="ColorfulList-Accent2">
    <w:name w:val="Colorful List Accent 2"/>
    <w:basedOn w:val="TableNormal"/>
    <w:rsid w:val="00D408C5"/>
    <w:rPr>
      <w:rFonts w:ascii="Times New Roman" w:hAnsi="Times New Roman" w:cs="Simplified Arabic"/>
      <w:color w:val="000000"/>
      <w:lang w:val="en-GB" w:bidi="ar-SA"/>
    </w:rPr>
    <w:tblPr>
      <w:tblStyleRowBandSize w:val="1"/>
      <w:tblStyleColBandSize w:val="1"/>
    </w:tblPr>
    <w:tcPr>
      <w:shd w:val="clear" w:color="auto" w:fill="F8EDED"/>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cPr>
    </w:tblStylePr>
    <w:tblStylePr w:type="band1Horz">
      <w:tblPr/>
      <w:tcPr>
        <w:shd w:val="clear" w:color="auto" w:fill="F2DBDB"/>
      </w:tcPr>
    </w:tblStylePr>
  </w:style>
  <w:style w:type="table" w:styleId="ColorfulList-Accent3">
    <w:name w:val="Colorful List Accent 3"/>
    <w:basedOn w:val="TableNormal"/>
    <w:rsid w:val="00D408C5"/>
    <w:rPr>
      <w:rFonts w:ascii="Times New Roman" w:hAnsi="Times New Roman" w:cs="Simplified Arabic"/>
      <w:color w:val="000000"/>
      <w:lang w:val="en-GB" w:bidi="ar-SA"/>
    </w:rPr>
    <w:tblPr>
      <w:tblStyleRowBandSize w:val="1"/>
      <w:tblStyleColBandSize w:val="1"/>
    </w:tblPr>
    <w:tcPr>
      <w:shd w:val="clear" w:color="auto" w:fill="F5F8EE"/>
    </w:tcPr>
    <w:tblStylePr w:type="firstRow">
      <w:rPr>
        <w:b/>
        <w:bCs/>
        <w:color w:val="FFFFFF"/>
      </w:rPr>
      <w:tblPr/>
      <w:tcPr>
        <w:tcBorders>
          <w:bottom w:val="single" w:sz="12" w:space="0" w:color="FFFFFF"/>
        </w:tcBorders>
        <w:shd w:val="clear" w:color="auto" w:fill="664E82"/>
      </w:tcPr>
    </w:tblStylePr>
    <w:tblStylePr w:type="lastRow">
      <w:rPr>
        <w:b/>
        <w:bCs/>
        <w:color w:val="664E8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cPr>
    </w:tblStylePr>
    <w:tblStylePr w:type="band1Horz">
      <w:tblPr/>
      <w:tcPr>
        <w:shd w:val="clear" w:color="auto" w:fill="EAF1DD"/>
      </w:tcPr>
    </w:tblStylePr>
  </w:style>
  <w:style w:type="table" w:styleId="ColorfulList-Accent4">
    <w:name w:val="Colorful List Accent 4"/>
    <w:basedOn w:val="TableNormal"/>
    <w:rsid w:val="00D408C5"/>
    <w:rPr>
      <w:rFonts w:ascii="Times New Roman" w:hAnsi="Times New Roman" w:cs="Simplified Arabic"/>
      <w:color w:val="000000"/>
      <w:lang w:val="en-GB" w:bidi="ar-SA"/>
    </w:rPr>
    <w:tblPr>
      <w:tblStyleRowBandSize w:val="1"/>
      <w:tblStyleColBandSize w:val="1"/>
    </w:tblPr>
    <w:tcPr>
      <w:shd w:val="clear" w:color="auto" w:fill="F2EFF6"/>
    </w:tcPr>
    <w:tblStylePr w:type="firstRow">
      <w:rPr>
        <w:b/>
        <w:bCs/>
        <w:color w:val="FFFFFF"/>
      </w:rPr>
      <w:tblPr/>
      <w:tcPr>
        <w:tcBorders>
          <w:bottom w:val="single" w:sz="12" w:space="0" w:color="FFFFFF"/>
        </w:tcBorders>
        <w:shd w:val="clear" w:color="auto" w:fill="7E9C40"/>
      </w:tcPr>
    </w:tblStylePr>
    <w:tblStylePr w:type="lastRow">
      <w:rPr>
        <w:b/>
        <w:bCs/>
        <w:color w:val="7E9C4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cPr>
    </w:tblStylePr>
    <w:tblStylePr w:type="band1Horz">
      <w:tblPr/>
      <w:tcPr>
        <w:shd w:val="clear" w:color="auto" w:fill="E5DFEC"/>
      </w:tcPr>
    </w:tblStylePr>
  </w:style>
  <w:style w:type="table" w:styleId="ColorfulList-Accent5">
    <w:name w:val="Colorful List Accent 5"/>
    <w:basedOn w:val="TableNormal"/>
    <w:rsid w:val="00D408C5"/>
    <w:rPr>
      <w:rFonts w:ascii="Times New Roman" w:hAnsi="Times New Roman" w:cs="Simplified Arabic"/>
      <w:color w:val="000000"/>
      <w:lang w:val="en-GB" w:bidi="ar-SA"/>
    </w:rPr>
    <w:tblPr>
      <w:tblStyleRowBandSize w:val="1"/>
      <w:tblStyleColBandSize w:val="1"/>
    </w:tblPr>
    <w:tcPr>
      <w:shd w:val="clear" w:color="auto" w:fill="EDF6F9"/>
    </w:tcPr>
    <w:tblStylePr w:type="firstRow">
      <w:rPr>
        <w:b/>
        <w:bCs/>
        <w:color w:val="FFFFFF"/>
      </w:rPr>
      <w:tblPr/>
      <w:tcPr>
        <w:tcBorders>
          <w:bottom w:val="single" w:sz="12" w:space="0" w:color="FFFFFF"/>
        </w:tcBorders>
        <w:shd w:val="clear" w:color="auto" w:fill="F2730A"/>
      </w:tcPr>
    </w:tblStylePr>
    <w:tblStylePr w:type="lastRow">
      <w:rPr>
        <w:b/>
        <w:bCs/>
        <w:color w:val="F2730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cPr>
    </w:tblStylePr>
    <w:tblStylePr w:type="band1Horz">
      <w:tblPr/>
      <w:tcPr>
        <w:shd w:val="clear" w:color="auto" w:fill="DAEEF3"/>
      </w:tcPr>
    </w:tblStylePr>
  </w:style>
  <w:style w:type="table" w:styleId="ColorfulList-Accent6">
    <w:name w:val="Colorful List Accent 6"/>
    <w:basedOn w:val="TableNormal"/>
    <w:rsid w:val="00D408C5"/>
    <w:rPr>
      <w:rFonts w:ascii="Times New Roman" w:hAnsi="Times New Roman" w:cs="Simplified Arabic"/>
      <w:color w:val="000000"/>
      <w:lang w:val="en-GB" w:bidi="ar-SA"/>
    </w:rPr>
    <w:tblPr>
      <w:tblStyleRowBandSize w:val="1"/>
      <w:tblStyleColBandSize w:val="1"/>
    </w:tblPr>
    <w:tcPr>
      <w:shd w:val="clear" w:color="auto" w:fill="FEF4EC"/>
    </w:tcPr>
    <w:tblStylePr w:type="firstRow">
      <w:rPr>
        <w:b/>
        <w:bCs/>
        <w:color w:val="FFFFFF"/>
      </w:rPr>
      <w:tblPr/>
      <w:tcPr>
        <w:tcBorders>
          <w:bottom w:val="single" w:sz="12" w:space="0" w:color="FFFFFF"/>
        </w:tcBorders>
        <w:shd w:val="clear" w:color="auto" w:fill="348DA5"/>
      </w:tcPr>
    </w:tblStylePr>
    <w:tblStylePr w:type="lastRow">
      <w:rPr>
        <w:b/>
        <w:bCs/>
        <w:color w:val="348DA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cPr>
    </w:tblStylePr>
    <w:tblStylePr w:type="band1Horz">
      <w:tblPr/>
      <w:tcPr>
        <w:shd w:val="clear" w:color="auto" w:fill="FDE9D9"/>
      </w:tcPr>
    </w:tblStylePr>
  </w:style>
  <w:style w:type="table" w:customStyle="1" w:styleId="ColorfulShading1">
    <w:name w:val="Colorful Shading1"/>
    <w:basedOn w:val="TableNormal"/>
    <w:rsid w:val="00D408C5"/>
    <w:rPr>
      <w:rFonts w:ascii="Times New Roman" w:hAnsi="Times New Roman" w:cs="Simplified Arabic"/>
      <w:color w:val="000000"/>
      <w:lang w:val="en-GB" w:bidi="ar-SA"/>
    </w:rPr>
    <w:tblPr>
      <w:tblStyleRowBandSize w:val="1"/>
      <w:tblStyleColBandSize w:val="1"/>
      <w:tblBorders>
        <w:top w:val="single" w:sz="24" w:space="0" w:color="C0504D"/>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styleId="ColorfulShading-Accent1">
    <w:name w:val="Colorful Shading Accent 1"/>
    <w:basedOn w:val="TableNormal"/>
    <w:rsid w:val="00D408C5"/>
    <w:rPr>
      <w:rFonts w:ascii="Times New Roman" w:hAnsi="Times New Roman" w:cs="Simplified Arabic"/>
      <w:color w:val="000000"/>
      <w:lang w:val="en-GB" w:bidi="ar-SA"/>
    </w:rPr>
    <w:tblPr>
      <w:tblStyleRowBandSize w:val="1"/>
      <w:tblStyleColBandSize w:val="1"/>
      <w:tblBorders>
        <w:top w:val="single" w:sz="24" w:space="0" w:color="C0504D"/>
        <w:left w:val="single" w:sz="4" w:space="0" w:color="4F81BD"/>
        <w:bottom w:val="single" w:sz="4" w:space="0" w:color="4F81BD"/>
        <w:right w:val="single" w:sz="4" w:space="0" w:color="4F81BD"/>
        <w:insideH w:val="single" w:sz="4" w:space="0" w:color="FFFFFF"/>
        <w:insideV w:val="single" w:sz="4" w:space="0" w:color="FFFFFF"/>
      </w:tblBorders>
    </w:tblPr>
    <w:tcPr>
      <w:shd w:val="clear" w:color="auto" w:fill="EDF2F8"/>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C4C74"/>
      </w:tcPr>
    </w:tblStylePr>
    <w:tblStylePr w:type="firstCol">
      <w:rPr>
        <w:color w:val="FFFFFF"/>
      </w:rPr>
      <w:tblPr/>
      <w:tcPr>
        <w:tcBorders>
          <w:top w:val="nil"/>
          <w:left w:val="nil"/>
          <w:bottom w:val="nil"/>
          <w:right w:val="nil"/>
          <w:insideH w:val="single" w:sz="4" w:space="0" w:color="2C4C74"/>
          <w:insideV w:val="nil"/>
        </w:tcBorders>
        <w:shd w:val="clear" w:color="auto" w:fill="2C4C74"/>
      </w:tcPr>
    </w:tblStylePr>
    <w:tblStylePr w:type="lastCol">
      <w:rPr>
        <w:color w:val="FFFFFF"/>
      </w:rPr>
      <w:tblPr/>
      <w:tcPr>
        <w:tcBorders>
          <w:top w:val="nil"/>
          <w:left w:val="nil"/>
          <w:bottom w:val="nil"/>
          <w:right w:val="nil"/>
          <w:insideH w:val="nil"/>
          <w:insideV w:val="nil"/>
        </w:tcBorders>
        <w:shd w:val="clear" w:color="auto" w:fill="2C4C74"/>
      </w:tcPr>
    </w:tblStylePr>
    <w:tblStylePr w:type="band1Vert">
      <w:tblPr/>
      <w:tcPr>
        <w:shd w:val="clear" w:color="auto" w:fill="B8CCE4"/>
      </w:tcPr>
    </w:tblStylePr>
    <w:tblStylePr w:type="band1Horz">
      <w:tblPr/>
      <w:tcPr>
        <w:shd w:val="clear" w:color="auto" w:fill="A7BFDE"/>
      </w:tcPr>
    </w:tblStylePr>
    <w:tblStylePr w:type="neCell">
      <w:rPr>
        <w:color w:val="000000"/>
      </w:rPr>
    </w:tblStylePr>
    <w:tblStylePr w:type="nwCell">
      <w:rPr>
        <w:color w:val="000000"/>
      </w:rPr>
    </w:tblStylePr>
  </w:style>
  <w:style w:type="table" w:styleId="ColorfulShading-Accent2">
    <w:name w:val="Colorful Shading Accent 2"/>
    <w:basedOn w:val="TableNormal"/>
    <w:rsid w:val="00D408C5"/>
    <w:rPr>
      <w:rFonts w:ascii="Times New Roman" w:hAnsi="Times New Roman" w:cs="Simplified Arabic"/>
      <w:color w:val="000000"/>
      <w:lang w:val="en-GB" w:bidi="ar-SA"/>
    </w:rPr>
    <w:tblPr>
      <w:tblStyleRowBandSize w:val="1"/>
      <w:tblStyleColBandSize w:val="1"/>
      <w:tblBorders>
        <w:top w:val="single" w:sz="24" w:space="0" w:color="C0504D"/>
        <w:left w:val="single" w:sz="4" w:space="0" w:color="C0504D"/>
        <w:bottom w:val="single" w:sz="4" w:space="0" w:color="C0504D"/>
        <w:right w:val="single" w:sz="4" w:space="0" w:color="C0504D"/>
        <w:insideH w:val="single" w:sz="4" w:space="0" w:color="FFFFFF"/>
        <w:insideV w:val="single" w:sz="4" w:space="0" w:color="FFFFFF"/>
      </w:tblBorders>
    </w:tblPr>
    <w:tcPr>
      <w:shd w:val="clear" w:color="auto" w:fill="F8EDED"/>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772C2A"/>
      </w:tcPr>
    </w:tblStylePr>
    <w:tblStylePr w:type="firstCol">
      <w:rPr>
        <w:color w:val="FFFFFF"/>
      </w:rPr>
      <w:tblPr/>
      <w:tcPr>
        <w:tcBorders>
          <w:top w:val="nil"/>
          <w:left w:val="nil"/>
          <w:bottom w:val="nil"/>
          <w:right w:val="nil"/>
          <w:insideH w:val="single" w:sz="4" w:space="0" w:color="772C2A"/>
          <w:insideV w:val="nil"/>
        </w:tcBorders>
        <w:shd w:val="clear" w:color="auto" w:fill="772C2A"/>
      </w:tcPr>
    </w:tblStylePr>
    <w:tblStylePr w:type="lastCol">
      <w:rPr>
        <w:color w:val="FFFFFF"/>
      </w:rPr>
      <w:tblPr/>
      <w:tcPr>
        <w:tcBorders>
          <w:top w:val="nil"/>
          <w:left w:val="nil"/>
          <w:bottom w:val="nil"/>
          <w:right w:val="nil"/>
          <w:insideH w:val="nil"/>
          <w:insideV w:val="nil"/>
        </w:tcBorders>
        <w:shd w:val="clear" w:color="auto" w:fill="772C2A"/>
      </w:tcPr>
    </w:tblStylePr>
    <w:tblStylePr w:type="band1Vert">
      <w:tblPr/>
      <w:tcPr>
        <w:shd w:val="clear" w:color="auto" w:fill="E5B8B7"/>
      </w:tcPr>
    </w:tblStylePr>
    <w:tblStylePr w:type="band1Horz">
      <w:tblPr/>
      <w:tcPr>
        <w:shd w:val="clear" w:color="auto" w:fill="DFA7A6"/>
      </w:tcPr>
    </w:tblStylePr>
    <w:tblStylePr w:type="neCell">
      <w:rPr>
        <w:color w:val="000000"/>
      </w:rPr>
    </w:tblStylePr>
    <w:tblStylePr w:type="nwCell">
      <w:rPr>
        <w:color w:val="000000"/>
      </w:rPr>
    </w:tblStylePr>
  </w:style>
  <w:style w:type="table" w:styleId="ColorfulShading-Accent3">
    <w:name w:val="Colorful Shading Accent 3"/>
    <w:basedOn w:val="TableNormal"/>
    <w:rsid w:val="00D408C5"/>
    <w:rPr>
      <w:rFonts w:ascii="Times New Roman" w:hAnsi="Times New Roman" w:cs="Simplified Arabic"/>
      <w:color w:val="000000"/>
      <w:lang w:val="en-GB" w:bidi="ar-SA"/>
    </w:rPr>
    <w:tblPr>
      <w:tblStyleRowBandSize w:val="1"/>
      <w:tblStyleColBandSize w:val="1"/>
      <w:tblBorders>
        <w:top w:val="single" w:sz="24" w:space="0" w:color="8064A2"/>
        <w:left w:val="single" w:sz="4" w:space="0" w:color="9BBB59"/>
        <w:bottom w:val="single" w:sz="4" w:space="0" w:color="9BBB59"/>
        <w:right w:val="single" w:sz="4" w:space="0" w:color="9BBB59"/>
        <w:insideH w:val="single" w:sz="4" w:space="0" w:color="FFFFFF"/>
        <w:insideV w:val="single" w:sz="4" w:space="0" w:color="FFFFFF"/>
      </w:tblBorders>
    </w:tblPr>
    <w:tcPr>
      <w:shd w:val="clear" w:color="auto" w:fill="F5F8EE"/>
    </w:tcPr>
    <w:tblStylePr w:type="firstRow">
      <w:rPr>
        <w:b/>
        <w:bCs/>
      </w:rPr>
      <w:tblPr/>
      <w:tcPr>
        <w:tcBorders>
          <w:top w:val="nil"/>
          <w:left w:val="nil"/>
          <w:bottom w:val="single" w:sz="24" w:space="0" w:color="8064A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E7530"/>
      </w:tcPr>
    </w:tblStylePr>
    <w:tblStylePr w:type="firstCol">
      <w:rPr>
        <w:color w:val="FFFFFF"/>
      </w:rPr>
      <w:tblPr/>
      <w:tcPr>
        <w:tcBorders>
          <w:top w:val="nil"/>
          <w:left w:val="nil"/>
          <w:bottom w:val="nil"/>
          <w:right w:val="nil"/>
          <w:insideH w:val="single" w:sz="4" w:space="0" w:color="5E7530"/>
          <w:insideV w:val="nil"/>
        </w:tcBorders>
        <w:shd w:val="clear" w:color="auto" w:fill="5E7530"/>
      </w:tcPr>
    </w:tblStylePr>
    <w:tblStylePr w:type="lastCol">
      <w:rPr>
        <w:color w:val="FFFFFF"/>
      </w:rPr>
      <w:tblPr/>
      <w:tcPr>
        <w:tcBorders>
          <w:top w:val="nil"/>
          <w:left w:val="nil"/>
          <w:bottom w:val="nil"/>
          <w:right w:val="nil"/>
          <w:insideH w:val="nil"/>
          <w:insideV w:val="nil"/>
        </w:tcBorders>
        <w:shd w:val="clear" w:color="auto" w:fill="5E7530"/>
      </w:tcPr>
    </w:tblStylePr>
    <w:tblStylePr w:type="band1Vert">
      <w:tblPr/>
      <w:tcPr>
        <w:shd w:val="clear" w:color="auto" w:fill="D6E3BC"/>
      </w:tcPr>
    </w:tblStylePr>
    <w:tblStylePr w:type="band1Horz">
      <w:tblPr/>
      <w:tcPr>
        <w:shd w:val="clear" w:color="auto" w:fill="CDDDAC"/>
      </w:tcPr>
    </w:tblStylePr>
  </w:style>
  <w:style w:type="table" w:styleId="ColorfulShading-Accent4">
    <w:name w:val="Colorful Shading Accent 4"/>
    <w:basedOn w:val="TableNormal"/>
    <w:rsid w:val="00D408C5"/>
    <w:rPr>
      <w:rFonts w:ascii="Times New Roman" w:hAnsi="Times New Roman" w:cs="Simplified Arabic"/>
      <w:color w:val="000000"/>
      <w:lang w:val="en-GB" w:bidi="ar-SA"/>
    </w:rPr>
    <w:tblPr>
      <w:tblStyleRowBandSize w:val="1"/>
      <w:tblStyleColBandSize w:val="1"/>
      <w:tblBorders>
        <w:top w:val="single" w:sz="24" w:space="0" w:color="9BBB59"/>
        <w:left w:val="single" w:sz="4" w:space="0" w:color="8064A2"/>
        <w:bottom w:val="single" w:sz="4" w:space="0" w:color="8064A2"/>
        <w:right w:val="single" w:sz="4" w:space="0" w:color="8064A2"/>
        <w:insideH w:val="single" w:sz="4" w:space="0" w:color="FFFFFF"/>
        <w:insideV w:val="single" w:sz="4" w:space="0" w:color="FFFFFF"/>
      </w:tblBorders>
    </w:tblPr>
    <w:tcPr>
      <w:shd w:val="clear" w:color="auto" w:fill="F2EFF6"/>
    </w:tcPr>
    <w:tblStylePr w:type="firstRow">
      <w:rPr>
        <w:b/>
        <w:bCs/>
      </w:rPr>
      <w:tblPr/>
      <w:tcPr>
        <w:tcBorders>
          <w:top w:val="nil"/>
          <w:left w:val="nil"/>
          <w:bottom w:val="single" w:sz="24" w:space="0" w:color="9BBB59"/>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4C3B62"/>
      </w:tcPr>
    </w:tblStylePr>
    <w:tblStylePr w:type="firstCol">
      <w:rPr>
        <w:color w:val="FFFFFF"/>
      </w:rPr>
      <w:tblPr/>
      <w:tcPr>
        <w:tcBorders>
          <w:top w:val="nil"/>
          <w:left w:val="nil"/>
          <w:bottom w:val="nil"/>
          <w:right w:val="nil"/>
          <w:insideH w:val="single" w:sz="4" w:space="0" w:color="4C3B62"/>
          <w:insideV w:val="nil"/>
        </w:tcBorders>
        <w:shd w:val="clear" w:color="auto" w:fill="4C3B62"/>
      </w:tcPr>
    </w:tblStylePr>
    <w:tblStylePr w:type="lastCol">
      <w:rPr>
        <w:color w:val="FFFFFF"/>
      </w:rPr>
      <w:tblPr/>
      <w:tcPr>
        <w:tcBorders>
          <w:top w:val="nil"/>
          <w:left w:val="nil"/>
          <w:bottom w:val="nil"/>
          <w:right w:val="nil"/>
          <w:insideH w:val="nil"/>
          <w:insideV w:val="nil"/>
        </w:tcBorders>
        <w:shd w:val="clear" w:color="auto" w:fill="4C3B62"/>
      </w:tcPr>
    </w:tblStylePr>
    <w:tblStylePr w:type="band1Vert">
      <w:tblPr/>
      <w:tcPr>
        <w:shd w:val="clear" w:color="auto" w:fill="CCC0D9"/>
      </w:tcPr>
    </w:tblStylePr>
    <w:tblStylePr w:type="band1Horz">
      <w:tblPr/>
      <w:tcPr>
        <w:shd w:val="clear" w:color="auto" w:fill="BFB1D0"/>
      </w:tcPr>
    </w:tblStylePr>
    <w:tblStylePr w:type="neCell">
      <w:rPr>
        <w:color w:val="000000"/>
      </w:rPr>
    </w:tblStylePr>
    <w:tblStylePr w:type="nwCell">
      <w:rPr>
        <w:color w:val="000000"/>
      </w:rPr>
    </w:tblStylePr>
  </w:style>
  <w:style w:type="table" w:styleId="ColorfulShading-Accent5">
    <w:name w:val="Colorful Shading Accent 5"/>
    <w:basedOn w:val="TableNormal"/>
    <w:rsid w:val="00D408C5"/>
    <w:rPr>
      <w:rFonts w:ascii="Times New Roman" w:hAnsi="Times New Roman" w:cs="Simplified Arabic"/>
      <w:color w:val="000000"/>
      <w:lang w:val="en-GB" w:bidi="ar-SA"/>
    </w:rPr>
    <w:tblPr>
      <w:tblStyleRowBandSize w:val="1"/>
      <w:tblStyleColBandSize w:val="1"/>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styleId="ColorfulShading-Accent6">
    <w:name w:val="Colorful Shading Accent 6"/>
    <w:basedOn w:val="TableNormal"/>
    <w:rsid w:val="00D408C5"/>
    <w:rPr>
      <w:rFonts w:ascii="Times New Roman" w:hAnsi="Times New Roman" w:cs="Simplified Arabic"/>
      <w:color w:val="000000"/>
      <w:lang w:val="en-GB" w:bidi="ar-SA"/>
    </w:rPr>
    <w:tblPr>
      <w:tblStyleRowBandSize w:val="1"/>
      <w:tblStyleColBandSize w:val="1"/>
      <w:tblBorders>
        <w:top w:val="single" w:sz="24" w:space="0" w:color="4BACC6"/>
        <w:left w:val="single" w:sz="4" w:space="0" w:color="F79646"/>
        <w:bottom w:val="single" w:sz="4" w:space="0" w:color="F79646"/>
        <w:right w:val="single" w:sz="4" w:space="0" w:color="F79646"/>
        <w:insideH w:val="single" w:sz="4" w:space="0" w:color="FFFFFF"/>
        <w:insideV w:val="single" w:sz="4" w:space="0" w:color="FFFFFF"/>
      </w:tblBorders>
    </w:tblPr>
    <w:tcPr>
      <w:shd w:val="clear" w:color="auto" w:fill="FEF4EC"/>
    </w:tcPr>
    <w:tblStylePr w:type="firstRow">
      <w:rPr>
        <w:b/>
        <w:bCs/>
      </w:rPr>
      <w:tblPr/>
      <w:tcPr>
        <w:tcBorders>
          <w:top w:val="nil"/>
          <w:left w:val="nil"/>
          <w:bottom w:val="single" w:sz="24" w:space="0" w:color="4BACC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B65608"/>
      </w:tcPr>
    </w:tblStylePr>
    <w:tblStylePr w:type="firstCol">
      <w:rPr>
        <w:color w:val="FFFFFF"/>
      </w:rPr>
      <w:tblPr/>
      <w:tcPr>
        <w:tcBorders>
          <w:top w:val="nil"/>
          <w:left w:val="nil"/>
          <w:bottom w:val="nil"/>
          <w:right w:val="nil"/>
          <w:insideH w:val="single" w:sz="4" w:space="0" w:color="B65608"/>
          <w:insideV w:val="nil"/>
        </w:tcBorders>
        <w:shd w:val="clear" w:color="auto" w:fill="B65608"/>
      </w:tcPr>
    </w:tblStylePr>
    <w:tblStylePr w:type="lastCol">
      <w:rPr>
        <w:color w:val="FFFFFF"/>
      </w:rPr>
      <w:tblPr/>
      <w:tcPr>
        <w:tcBorders>
          <w:top w:val="nil"/>
          <w:left w:val="nil"/>
          <w:bottom w:val="nil"/>
          <w:right w:val="nil"/>
          <w:insideH w:val="nil"/>
          <w:insideV w:val="nil"/>
        </w:tcBorders>
        <w:shd w:val="clear" w:color="auto" w:fill="B65608"/>
      </w:tcPr>
    </w:tblStylePr>
    <w:tblStylePr w:type="band1Vert">
      <w:tblPr/>
      <w:tcPr>
        <w:shd w:val="clear" w:color="auto" w:fill="FBD4B4"/>
      </w:tcPr>
    </w:tblStylePr>
    <w:tblStylePr w:type="band1Horz">
      <w:tblPr/>
      <w:tcPr>
        <w:shd w:val="clear" w:color="auto" w:fill="FBCAA2"/>
      </w:tcPr>
    </w:tblStylePr>
    <w:tblStylePr w:type="neCell">
      <w:rPr>
        <w:color w:val="000000"/>
      </w:rPr>
    </w:tblStylePr>
    <w:tblStylePr w:type="nwCell">
      <w:rPr>
        <w:color w:val="000000"/>
      </w:rPr>
    </w:tblStylePr>
  </w:style>
  <w:style w:type="table" w:customStyle="1" w:styleId="DarkList1">
    <w:name w:val="Dark List1"/>
    <w:basedOn w:val="TableNormal"/>
    <w:rsid w:val="00D408C5"/>
    <w:rPr>
      <w:rFonts w:ascii="Times New Roman" w:hAnsi="Times New Roman" w:cs="Simplified Arabic"/>
      <w:color w:val="FFFFFF"/>
      <w:lang w:val="en-GB" w:bidi="ar-SA"/>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styleId="DarkList-Accent1">
    <w:name w:val="Dark List Accent 1"/>
    <w:basedOn w:val="TableNormal"/>
    <w:rsid w:val="00D408C5"/>
    <w:rPr>
      <w:rFonts w:ascii="Times New Roman" w:hAnsi="Times New Roman" w:cs="Simplified Arabic"/>
      <w:color w:val="FFFFFF"/>
      <w:lang w:val="en-GB" w:bidi="ar-SA"/>
    </w:rPr>
    <w:tblPr>
      <w:tblStyleRowBandSize w:val="1"/>
      <w:tblStyleColBandSize w:val="1"/>
    </w:tblPr>
    <w:tcPr>
      <w:shd w:val="clear" w:color="auto" w:fill="4F81BD"/>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43F60"/>
      </w:tcPr>
    </w:tblStylePr>
    <w:tblStylePr w:type="firstCol">
      <w:tblPr/>
      <w:tcPr>
        <w:tcBorders>
          <w:top w:val="nil"/>
          <w:left w:val="nil"/>
          <w:bottom w:val="nil"/>
          <w:right w:val="single" w:sz="18" w:space="0" w:color="FFFFFF"/>
          <w:insideH w:val="nil"/>
          <w:insideV w:val="nil"/>
        </w:tcBorders>
        <w:shd w:val="clear" w:color="auto" w:fill="365F91"/>
      </w:tcPr>
    </w:tblStylePr>
    <w:tblStylePr w:type="lastCol">
      <w:tblPr/>
      <w:tcPr>
        <w:tcBorders>
          <w:top w:val="nil"/>
          <w:left w:val="single" w:sz="18" w:space="0" w:color="FFFFFF"/>
          <w:bottom w:val="nil"/>
          <w:right w:val="nil"/>
          <w:insideH w:val="nil"/>
          <w:insideV w:val="nil"/>
        </w:tcBorders>
        <w:shd w:val="clear" w:color="auto" w:fill="365F91"/>
      </w:tcPr>
    </w:tblStylePr>
    <w:tblStylePr w:type="band1Vert">
      <w:tblPr/>
      <w:tcPr>
        <w:tcBorders>
          <w:top w:val="nil"/>
          <w:left w:val="nil"/>
          <w:bottom w:val="nil"/>
          <w:right w:val="nil"/>
          <w:insideH w:val="nil"/>
          <w:insideV w:val="nil"/>
        </w:tcBorders>
        <w:shd w:val="clear" w:color="auto" w:fill="365F91"/>
      </w:tcPr>
    </w:tblStylePr>
    <w:tblStylePr w:type="band1Horz">
      <w:tblPr/>
      <w:tcPr>
        <w:tcBorders>
          <w:top w:val="nil"/>
          <w:left w:val="nil"/>
          <w:bottom w:val="nil"/>
          <w:right w:val="nil"/>
          <w:insideH w:val="nil"/>
          <w:insideV w:val="nil"/>
        </w:tcBorders>
        <w:shd w:val="clear" w:color="auto" w:fill="365F91"/>
      </w:tcPr>
    </w:tblStylePr>
  </w:style>
  <w:style w:type="table" w:styleId="DarkList-Accent2">
    <w:name w:val="Dark List Accent 2"/>
    <w:basedOn w:val="TableNormal"/>
    <w:rsid w:val="00D408C5"/>
    <w:rPr>
      <w:rFonts w:ascii="Times New Roman" w:hAnsi="Times New Roman" w:cs="Simplified Arabic"/>
      <w:color w:val="FFFFFF"/>
      <w:lang w:val="en-GB" w:bidi="ar-SA"/>
    </w:rPr>
    <w:tblPr>
      <w:tblStyleRowBandSize w:val="1"/>
      <w:tblStyleColBandSize w:val="1"/>
    </w:tblPr>
    <w:tcPr>
      <w:shd w:val="clear" w:color="auto" w:fill="C0504D"/>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622423"/>
      </w:tcPr>
    </w:tblStylePr>
    <w:tblStylePr w:type="firstCol">
      <w:tblPr/>
      <w:tcPr>
        <w:tcBorders>
          <w:top w:val="nil"/>
          <w:left w:val="nil"/>
          <w:bottom w:val="nil"/>
          <w:right w:val="single" w:sz="18" w:space="0" w:color="FFFFFF"/>
          <w:insideH w:val="nil"/>
          <w:insideV w:val="nil"/>
        </w:tcBorders>
        <w:shd w:val="clear" w:color="auto" w:fill="943634"/>
      </w:tcPr>
    </w:tblStylePr>
    <w:tblStylePr w:type="lastCol">
      <w:tblPr/>
      <w:tcPr>
        <w:tcBorders>
          <w:top w:val="nil"/>
          <w:left w:val="single" w:sz="18" w:space="0" w:color="FFFFFF"/>
          <w:bottom w:val="nil"/>
          <w:right w:val="nil"/>
          <w:insideH w:val="nil"/>
          <w:insideV w:val="nil"/>
        </w:tcBorders>
        <w:shd w:val="clear" w:color="auto" w:fill="943634"/>
      </w:tcPr>
    </w:tblStylePr>
    <w:tblStylePr w:type="band1Vert">
      <w:tblPr/>
      <w:tcPr>
        <w:tcBorders>
          <w:top w:val="nil"/>
          <w:left w:val="nil"/>
          <w:bottom w:val="nil"/>
          <w:right w:val="nil"/>
          <w:insideH w:val="nil"/>
          <w:insideV w:val="nil"/>
        </w:tcBorders>
        <w:shd w:val="clear" w:color="auto" w:fill="943634"/>
      </w:tcPr>
    </w:tblStylePr>
    <w:tblStylePr w:type="band1Horz">
      <w:tblPr/>
      <w:tcPr>
        <w:tcBorders>
          <w:top w:val="nil"/>
          <w:left w:val="nil"/>
          <w:bottom w:val="nil"/>
          <w:right w:val="nil"/>
          <w:insideH w:val="nil"/>
          <w:insideV w:val="nil"/>
        </w:tcBorders>
        <w:shd w:val="clear" w:color="auto" w:fill="943634"/>
      </w:tcPr>
    </w:tblStylePr>
  </w:style>
  <w:style w:type="table" w:styleId="DarkList-Accent3">
    <w:name w:val="Dark List Accent 3"/>
    <w:basedOn w:val="TableNormal"/>
    <w:rsid w:val="00D408C5"/>
    <w:rPr>
      <w:rFonts w:ascii="Times New Roman" w:hAnsi="Times New Roman" w:cs="Simplified Arabic"/>
      <w:color w:val="FFFFFF"/>
      <w:lang w:val="en-GB" w:bidi="ar-SA"/>
    </w:rPr>
    <w:tblPr>
      <w:tblStyleRowBandSize w:val="1"/>
      <w:tblStyleColBandSize w:val="1"/>
    </w:tblPr>
    <w:tcPr>
      <w:shd w:val="clear" w:color="auto" w:fill="9BBB59"/>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E6128"/>
      </w:tcPr>
    </w:tblStylePr>
    <w:tblStylePr w:type="firstCol">
      <w:tblPr/>
      <w:tcPr>
        <w:tcBorders>
          <w:top w:val="nil"/>
          <w:left w:val="nil"/>
          <w:bottom w:val="nil"/>
          <w:right w:val="single" w:sz="18" w:space="0" w:color="FFFFFF"/>
          <w:insideH w:val="nil"/>
          <w:insideV w:val="nil"/>
        </w:tcBorders>
        <w:shd w:val="clear" w:color="auto" w:fill="76923C"/>
      </w:tcPr>
    </w:tblStylePr>
    <w:tblStylePr w:type="lastCol">
      <w:tblPr/>
      <w:tcPr>
        <w:tcBorders>
          <w:top w:val="nil"/>
          <w:left w:val="single" w:sz="18" w:space="0" w:color="FFFFFF"/>
          <w:bottom w:val="nil"/>
          <w:right w:val="nil"/>
          <w:insideH w:val="nil"/>
          <w:insideV w:val="nil"/>
        </w:tcBorders>
        <w:shd w:val="clear" w:color="auto" w:fill="76923C"/>
      </w:tcPr>
    </w:tblStylePr>
    <w:tblStylePr w:type="band1Vert">
      <w:tblPr/>
      <w:tcPr>
        <w:tcBorders>
          <w:top w:val="nil"/>
          <w:left w:val="nil"/>
          <w:bottom w:val="nil"/>
          <w:right w:val="nil"/>
          <w:insideH w:val="nil"/>
          <w:insideV w:val="nil"/>
        </w:tcBorders>
        <w:shd w:val="clear" w:color="auto" w:fill="76923C"/>
      </w:tcPr>
    </w:tblStylePr>
    <w:tblStylePr w:type="band1Horz">
      <w:tblPr/>
      <w:tcPr>
        <w:tcBorders>
          <w:top w:val="nil"/>
          <w:left w:val="nil"/>
          <w:bottom w:val="nil"/>
          <w:right w:val="nil"/>
          <w:insideH w:val="nil"/>
          <w:insideV w:val="nil"/>
        </w:tcBorders>
        <w:shd w:val="clear" w:color="auto" w:fill="76923C"/>
      </w:tcPr>
    </w:tblStylePr>
  </w:style>
  <w:style w:type="table" w:styleId="DarkList-Accent4">
    <w:name w:val="Dark List Accent 4"/>
    <w:basedOn w:val="TableNormal"/>
    <w:rsid w:val="00D408C5"/>
    <w:rPr>
      <w:rFonts w:ascii="Times New Roman" w:hAnsi="Times New Roman" w:cs="Simplified Arabic"/>
      <w:color w:val="FFFFFF"/>
      <w:lang w:val="en-GB" w:bidi="ar-SA"/>
    </w:rPr>
    <w:tblPr>
      <w:tblStyleRowBandSize w:val="1"/>
      <w:tblStyleColBandSize w:val="1"/>
    </w:tblPr>
    <w:tcPr>
      <w:shd w:val="clear" w:color="auto" w:fill="8064A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3F3151"/>
      </w:tcPr>
    </w:tblStylePr>
    <w:tblStylePr w:type="firstCol">
      <w:tblPr/>
      <w:tcPr>
        <w:tcBorders>
          <w:top w:val="nil"/>
          <w:left w:val="nil"/>
          <w:bottom w:val="nil"/>
          <w:right w:val="single" w:sz="18" w:space="0" w:color="FFFFFF"/>
          <w:insideH w:val="nil"/>
          <w:insideV w:val="nil"/>
        </w:tcBorders>
        <w:shd w:val="clear" w:color="auto" w:fill="5F497A"/>
      </w:tcPr>
    </w:tblStylePr>
    <w:tblStylePr w:type="lastCol">
      <w:tblPr/>
      <w:tcPr>
        <w:tcBorders>
          <w:top w:val="nil"/>
          <w:left w:val="single" w:sz="18" w:space="0" w:color="FFFFFF"/>
          <w:bottom w:val="nil"/>
          <w:right w:val="nil"/>
          <w:insideH w:val="nil"/>
          <w:insideV w:val="nil"/>
        </w:tcBorders>
        <w:shd w:val="clear" w:color="auto" w:fill="5F497A"/>
      </w:tcPr>
    </w:tblStylePr>
    <w:tblStylePr w:type="band1Vert">
      <w:tblPr/>
      <w:tcPr>
        <w:tcBorders>
          <w:top w:val="nil"/>
          <w:left w:val="nil"/>
          <w:bottom w:val="nil"/>
          <w:right w:val="nil"/>
          <w:insideH w:val="nil"/>
          <w:insideV w:val="nil"/>
        </w:tcBorders>
        <w:shd w:val="clear" w:color="auto" w:fill="5F497A"/>
      </w:tcPr>
    </w:tblStylePr>
    <w:tblStylePr w:type="band1Horz">
      <w:tblPr/>
      <w:tcPr>
        <w:tcBorders>
          <w:top w:val="nil"/>
          <w:left w:val="nil"/>
          <w:bottom w:val="nil"/>
          <w:right w:val="nil"/>
          <w:insideH w:val="nil"/>
          <w:insideV w:val="nil"/>
        </w:tcBorders>
        <w:shd w:val="clear" w:color="auto" w:fill="5F497A"/>
      </w:tcPr>
    </w:tblStylePr>
  </w:style>
  <w:style w:type="table" w:styleId="DarkList-Accent5">
    <w:name w:val="Dark List Accent 5"/>
    <w:basedOn w:val="TableNormal"/>
    <w:rsid w:val="00D408C5"/>
    <w:rPr>
      <w:rFonts w:ascii="Times New Roman" w:hAnsi="Times New Roman" w:cs="Simplified Arabic"/>
      <w:color w:val="FFFFFF"/>
      <w:lang w:val="en-GB" w:bidi="ar-SA"/>
    </w:rPr>
    <w:tblPr>
      <w:tblStyleRowBandSize w:val="1"/>
      <w:tblStyleColBandSize w:val="1"/>
    </w:tblPr>
    <w:tcPr>
      <w:shd w:val="clear" w:color="auto" w:fill="4BACC6"/>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05867"/>
      </w:tcPr>
    </w:tblStylePr>
    <w:tblStylePr w:type="firstCol">
      <w:tblPr/>
      <w:tcPr>
        <w:tcBorders>
          <w:top w:val="nil"/>
          <w:left w:val="nil"/>
          <w:bottom w:val="nil"/>
          <w:right w:val="single" w:sz="18" w:space="0" w:color="FFFFFF"/>
          <w:insideH w:val="nil"/>
          <w:insideV w:val="nil"/>
        </w:tcBorders>
        <w:shd w:val="clear" w:color="auto" w:fill="31849B"/>
      </w:tcPr>
    </w:tblStylePr>
    <w:tblStylePr w:type="lastCol">
      <w:tblPr/>
      <w:tcPr>
        <w:tcBorders>
          <w:top w:val="nil"/>
          <w:left w:val="single" w:sz="18" w:space="0" w:color="FFFFFF"/>
          <w:bottom w:val="nil"/>
          <w:right w:val="nil"/>
          <w:insideH w:val="nil"/>
          <w:insideV w:val="nil"/>
        </w:tcBorders>
        <w:shd w:val="clear" w:color="auto" w:fill="31849B"/>
      </w:tcPr>
    </w:tblStylePr>
    <w:tblStylePr w:type="band1Vert">
      <w:tblPr/>
      <w:tcPr>
        <w:tcBorders>
          <w:top w:val="nil"/>
          <w:left w:val="nil"/>
          <w:bottom w:val="nil"/>
          <w:right w:val="nil"/>
          <w:insideH w:val="nil"/>
          <w:insideV w:val="nil"/>
        </w:tcBorders>
        <w:shd w:val="clear" w:color="auto" w:fill="31849B"/>
      </w:tcPr>
    </w:tblStylePr>
    <w:tblStylePr w:type="band1Horz">
      <w:tblPr/>
      <w:tcPr>
        <w:tcBorders>
          <w:top w:val="nil"/>
          <w:left w:val="nil"/>
          <w:bottom w:val="nil"/>
          <w:right w:val="nil"/>
          <w:insideH w:val="nil"/>
          <w:insideV w:val="nil"/>
        </w:tcBorders>
        <w:shd w:val="clear" w:color="auto" w:fill="31849B"/>
      </w:tcPr>
    </w:tblStylePr>
  </w:style>
  <w:style w:type="table" w:styleId="DarkList-Accent6">
    <w:name w:val="Dark List Accent 6"/>
    <w:basedOn w:val="TableNormal"/>
    <w:rsid w:val="00D408C5"/>
    <w:rPr>
      <w:rFonts w:ascii="Times New Roman" w:hAnsi="Times New Roman" w:cs="Simplified Arabic"/>
      <w:color w:val="FFFFFF"/>
      <w:lang w:val="en-GB" w:bidi="ar-SA"/>
    </w:rPr>
    <w:tblPr>
      <w:tblStyleRowBandSize w:val="1"/>
      <w:tblStyleColBandSize w:val="1"/>
    </w:tblPr>
    <w:tcPr>
      <w:shd w:val="clear" w:color="auto" w:fill="F79646"/>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974706"/>
      </w:tcPr>
    </w:tblStylePr>
    <w:tblStylePr w:type="firstCol">
      <w:tblPr/>
      <w:tcPr>
        <w:tcBorders>
          <w:top w:val="nil"/>
          <w:left w:val="nil"/>
          <w:bottom w:val="nil"/>
          <w:right w:val="single" w:sz="18" w:space="0" w:color="FFFFFF"/>
          <w:insideH w:val="nil"/>
          <w:insideV w:val="nil"/>
        </w:tcBorders>
        <w:shd w:val="clear" w:color="auto" w:fill="E36C0A"/>
      </w:tcPr>
    </w:tblStylePr>
    <w:tblStylePr w:type="lastCol">
      <w:tblPr/>
      <w:tcPr>
        <w:tcBorders>
          <w:top w:val="nil"/>
          <w:left w:val="single" w:sz="18" w:space="0" w:color="FFFFFF"/>
          <w:bottom w:val="nil"/>
          <w:right w:val="nil"/>
          <w:insideH w:val="nil"/>
          <w:insideV w:val="nil"/>
        </w:tcBorders>
        <w:shd w:val="clear" w:color="auto" w:fill="E36C0A"/>
      </w:tcPr>
    </w:tblStylePr>
    <w:tblStylePr w:type="band1Vert">
      <w:tblPr/>
      <w:tcPr>
        <w:tcBorders>
          <w:top w:val="nil"/>
          <w:left w:val="nil"/>
          <w:bottom w:val="nil"/>
          <w:right w:val="nil"/>
          <w:insideH w:val="nil"/>
          <w:insideV w:val="nil"/>
        </w:tcBorders>
        <w:shd w:val="clear" w:color="auto" w:fill="E36C0A"/>
      </w:tcPr>
    </w:tblStylePr>
    <w:tblStylePr w:type="band1Horz">
      <w:tblPr/>
      <w:tcPr>
        <w:tcBorders>
          <w:top w:val="nil"/>
          <w:left w:val="nil"/>
          <w:bottom w:val="nil"/>
          <w:right w:val="nil"/>
          <w:insideH w:val="nil"/>
          <w:insideV w:val="nil"/>
        </w:tcBorders>
        <w:shd w:val="clear" w:color="auto" w:fill="E36C0A"/>
      </w:tcPr>
    </w:tblStylePr>
  </w:style>
  <w:style w:type="paragraph" w:styleId="Date">
    <w:name w:val="Date"/>
    <w:basedOn w:val="Normal"/>
    <w:next w:val="Normal"/>
    <w:link w:val="DateChar"/>
    <w:rsid w:val="00D408C5"/>
  </w:style>
  <w:style w:type="character" w:customStyle="1" w:styleId="DateChar">
    <w:name w:val="Date Char"/>
    <w:basedOn w:val="DefaultParagraphFont"/>
    <w:link w:val="Date"/>
    <w:rsid w:val="00D408C5"/>
    <w:rPr>
      <w:rFonts w:ascii="Times New Roman" w:hAnsi="Times New Roman" w:cs="Times New Roman"/>
      <w:szCs w:val="24"/>
      <w:lang w:val="en-GB"/>
    </w:rPr>
  </w:style>
  <w:style w:type="paragraph" w:styleId="E-mailSignature">
    <w:name w:val="E-mail Signature"/>
    <w:basedOn w:val="Normal"/>
    <w:link w:val="E-mailSignatureChar"/>
    <w:rsid w:val="00D408C5"/>
  </w:style>
  <w:style w:type="character" w:customStyle="1" w:styleId="E-mailSignatureChar">
    <w:name w:val="E-mail Signature Char"/>
    <w:basedOn w:val="DefaultParagraphFont"/>
    <w:link w:val="E-mailSignature"/>
    <w:rsid w:val="00D408C5"/>
    <w:rPr>
      <w:rFonts w:ascii="Times New Roman" w:hAnsi="Times New Roman" w:cs="Times New Roman"/>
      <w:szCs w:val="24"/>
      <w:lang w:val="en-GB"/>
    </w:rPr>
  </w:style>
  <w:style w:type="paragraph" w:styleId="EnvelopeAddress">
    <w:name w:val="envelope address"/>
    <w:basedOn w:val="Normal"/>
    <w:rsid w:val="00D408C5"/>
    <w:pPr>
      <w:framePr w:w="7920" w:h="1980" w:hRule="exact" w:hSpace="180" w:wrap="auto" w:hAnchor="page" w:xAlign="center" w:yAlign="bottom"/>
      <w:ind w:left="2880"/>
    </w:pPr>
    <w:rPr>
      <w:rFonts w:cs="Simplified Arabic"/>
    </w:rPr>
  </w:style>
  <w:style w:type="paragraph" w:styleId="EnvelopeReturn">
    <w:name w:val="envelope return"/>
    <w:basedOn w:val="Normal"/>
    <w:rsid w:val="00D408C5"/>
    <w:rPr>
      <w:rFonts w:cs="Simplified Arabic"/>
      <w:szCs w:val="20"/>
    </w:rPr>
  </w:style>
  <w:style w:type="paragraph" w:styleId="HTMLAddress">
    <w:name w:val="HTML Address"/>
    <w:basedOn w:val="Normal"/>
    <w:link w:val="HTMLAddressChar"/>
    <w:rsid w:val="00D408C5"/>
    <w:rPr>
      <w:i/>
      <w:iCs/>
    </w:rPr>
  </w:style>
  <w:style w:type="character" w:customStyle="1" w:styleId="HTMLAddressChar">
    <w:name w:val="HTML Address Char"/>
    <w:basedOn w:val="DefaultParagraphFont"/>
    <w:link w:val="HTMLAddress"/>
    <w:rsid w:val="00D408C5"/>
    <w:rPr>
      <w:rFonts w:ascii="Times New Roman" w:hAnsi="Times New Roman" w:cs="Times New Roman"/>
      <w:i/>
      <w:iCs/>
      <w:szCs w:val="24"/>
      <w:lang w:val="en-GB"/>
    </w:rPr>
  </w:style>
  <w:style w:type="paragraph" w:styleId="HTMLPreformatted">
    <w:name w:val="HTML Preformatted"/>
    <w:basedOn w:val="Normal"/>
    <w:link w:val="HTMLPreformattedChar"/>
    <w:rsid w:val="00D408C5"/>
    <w:rPr>
      <w:rFonts w:ascii="Courier New" w:hAnsi="Courier New" w:cs="Courier New"/>
      <w:szCs w:val="20"/>
    </w:rPr>
  </w:style>
  <w:style w:type="character" w:customStyle="1" w:styleId="HTMLPreformattedChar">
    <w:name w:val="HTML Preformatted Char"/>
    <w:basedOn w:val="DefaultParagraphFont"/>
    <w:link w:val="HTMLPreformatted"/>
    <w:rsid w:val="00D408C5"/>
    <w:rPr>
      <w:rFonts w:ascii="Courier New" w:hAnsi="Courier New" w:cs="Courier New"/>
      <w:lang w:val="en-GB"/>
    </w:rPr>
  </w:style>
  <w:style w:type="paragraph" w:styleId="Index2">
    <w:name w:val="index 2"/>
    <w:basedOn w:val="Normal"/>
    <w:next w:val="Normal"/>
    <w:autoRedefine/>
    <w:rsid w:val="00D408C5"/>
    <w:pPr>
      <w:ind w:left="480" w:hanging="240"/>
    </w:pPr>
  </w:style>
  <w:style w:type="paragraph" w:styleId="Index3">
    <w:name w:val="index 3"/>
    <w:basedOn w:val="Normal"/>
    <w:next w:val="Normal"/>
    <w:autoRedefine/>
    <w:rsid w:val="00D408C5"/>
    <w:pPr>
      <w:ind w:left="720" w:hanging="240"/>
    </w:pPr>
  </w:style>
  <w:style w:type="paragraph" w:styleId="Index5">
    <w:name w:val="index 5"/>
    <w:basedOn w:val="Normal"/>
    <w:next w:val="Normal"/>
    <w:autoRedefine/>
    <w:rsid w:val="00D408C5"/>
    <w:pPr>
      <w:ind w:left="1200" w:hanging="240"/>
    </w:pPr>
  </w:style>
  <w:style w:type="paragraph" w:styleId="Index6">
    <w:name w:val="index 6"/>
    <w:basedOn w:val="Normal"/>
    <w:next w:val="Normal"/>
    <w:autoRedefine/>
    <w:rsid w:val="00D408C5"/>
    <w:pPr>
      <w:ind w:left="1440" w:hanging="240"/>
    </w:pPr>
  </w:style>
  <w:style w:type="paragraph" w:styleId="Index7">
    <w:name w:val="index 7"/>
    <w:basedOn w:val="Normal"/>
    <w:next w:val="Normal"/>
    <w:autoRedefine/>
    <w:rsid w:val="00D408C5"/>
    <w:pPr>
      <w:ind w:left="1680" w:hanging="240"/>
    </w:pPr>
  </w:style>
  <w:style w:type="paragraph" w:styleId="Index8">
    <w:name w:val="index 8"/>
    <w:basedOn w:val="Normal"/>
    <w:next w:val="Normal"/>
    <w:autoRedefine/>
    <w:rsid w:val="00D408C5"/>
    <w:pPr>
      <w:ind w:left="1920" w:hanging="240"/>
    </w:pPr>
  </w:style>
  <w:style w:type="paragraph" w:styleId="Index9">
    <w:name w:val="index 9"/>
    <w:basedOn w:val="Normal"/>
    <w:next w:val="Normal"/>
    <w:autoRedefine/>
    <w:rsid w:val="00D408C5"/>
    <w:pPr>
      <w:ind w:left="2160" w:hanging="240"/>
    </w:pPr>
  </w:style>
  <w:style w:type="paragraph" w:styleId="IntenseQuote">
    <w:name w:val="Intense Quote"/>
    <w:basedOn w:val="Normal"/>
    <w:next w:val="Normal"/>
    <w:link w:val="IntenseQuoteChar"/>
    <w:qFormat/>
    <w:rsid w:val="00D408C5"/>
    <w:pPr>
      <w:pBdr>
        <w:bottom w:val="single" w:sz="4" w:space="4" w:color="4F81BD"/>
      </w:pBdr>
      <w:spacing w:before="200" w:after="280"/>
      <w:ind w:left="936" w:right="936"/>
    </w:pPr>
    <w:rPr>
      <w:b/>
      <w:bCs/>
      <w:i/>
      <w:iCs/>
      <w:color w:val="4F81BD"/>
    </w:rPr>
  </w:style>
  <w:style w:type="character" w:customStyle="1" w:styleId="IntenseQuoteChar">
    <w:name w:val="Intense Quote Char"/>
    <w:basedOn w:val="DefaultParagraphFont"/>
    <w:link w:val="IntenseQuote"/>
    <w:rsid w:val="00D408C5"/>
    <w:rPr>
      <w:rFonts w:ascii="Times New Roman" w:hAnsi="Times New Roman" w:cs="Times New Roman"/>
      <w:b/>
      <w:bCs/>
      <w:i/>
      <w:iCs/>
      <w:color w:val="4F81BD"/>
      <w:szCs w:val="24"/>
      <w:lang w:val="en-GB"/>
    </w:rPr>
  </w:style>
  <w:style w:type="table" w:customStyle="1" w:styleId="LightGrid1">
    <w:name w:val="Light Grid1"/>
    <w:basedOn w:val="TableNormal"/>
    <w:rsid w:val="00D408C5"/>
    <w:rPr>
      <w:rFonts w:ascii="Times New Roman" w:hAnsi="Times New Roman" w:cs="Simplified Arabic"/>
      <w:lang w:val="en-GB" w:bidi="ar-SA"/>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Times New Roman" w:eastAsia="SimSun" w:hAnsi="Times New Roman" w:cs="Yu Mincho Light"/>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Times New Roman" w:eastAsia="SimSun" w:hAnsi="Times New Roman" w:cs="Yu Mincho Light"/>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Times New Roman" w:eastAsia="SimSun" w:hAnsi="Times New Roman" w:cs="Yu Mincho Light"/>
        <w:b/>
        <w:bCs/>
      </w:rPr>
    </w:tblStylePr>
    <w:tblStylePr w:type="lastCol">
      <w:rPr>
        <w:rFonts w:ascii="Times New Roman" w:eastAsia="SimSun" w:hAnsi="Times New Roman" w:cs="Yu Mincho Light"/>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1">
    <w:name w:val="Light Grid - Accent 11"/>
    <w:basedOn w:val="TableNormal"/>
    <w:rsid w:val="00D408C5"/>
    <w:rPr>
      <w:rFonts w:ascii="Times New Roman" w:hAnsi="Times New Roman" w:cs="Simplified Arabic"/>
      <w:lang w:val="en-GB" w:bidi="ar-SA"/>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0" w:after="0" w:line="240" w:lineRule="auto"/>
      </w:pPr>
      <w:rPr>
        <w:rFonts w:ascii="Times New Roman" w:eastAsia="SimSun" w:hAnsi="Times New Roman" w:cs="Yu Mincho Light"/>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0" w:after="0" w:line="240" w:lineRule="auto"/>
      </w:pPr>
      <w:rPr>
        <w:rFonts w:ascii="Times New Roman" w:eastAsia="SimSun" w:hAnsi="Times New Roman" w:cs="Yu Mincho Light"/>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rFonts w:ascii="Times New Roman" w:eastAsia="SimSun" w:hAnsi="Times New Roman" w:cs="Yu Mincho Light"/>
        <w:b/>
        <w:bCs/>
      </w:rPr>
    </w:tblStylePr>
    <w:tblStylePr w:type="lastCol">
      <w:rPr>
        <w:rFonts w:ascii="Times New Roman" w:eastAsia="SimSun" w:hAnsi="Times New Roman" w:cs="Yu Mincho Light"/>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table" w:styleId="LightGrid-Accent2">
    <w:name w:val="Light Grid Accent 2"/>
    <w:basedOn w:val="TableNormal"/>
    <w:rsid w:val="00D408C5"/>
    <w:rPr>
      <w:rFonts w:ascii="Times New Roman" w:hAnsi="Times New Roman" w:cs="Simplified Arabic"/>
      <w:lang w:val="en-GB" w:bidi="ar-SA"/>
    </w:rPr>
    <w:tblPr>
      <w:tblStyleRowBandSize w:val="1"/>
      <w:tblStyleColBandSize w:val="1"/>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blStylePr w:type="firstRow">
      <w:pPr>
        <w:spacing w:before="0" w:after="0" w:line="240" w:lineRule="auto"/>
      </w:pPr>
      <w:rPr>
        <w:rFonts w:ascii="Times New Roman" w:eastAsia="SimSun" w:hAnsi="Times New Roman" w:cs="Yu Mincho Light"/>
        <w:b/>
        <w:bCs/>
      </w:rPr>
      <w:tblPr/>
      <w:tcPr>
        <w:tcBorders>
          <w:top w:val="single" w:sz="8" w:space="0" w:color="C0504D"/>
          <w:left w:val="single" w:sz="8" w:space="0" w:color="C0504D"/>
          <w:bottom w:val="single" w:sz="18" w:space="0" w:color="C0504D"/>
          <w:right w:val="single" w:sz="8" w:space="0" w:color="C0504D"/>
          <w:insideH w:val="nil"/>
          <w:insideV w:val="single" w:sz="8" w:space="0" w:color="C0504D"/>
        </w:tcBorders>
      </w:tcPr>
    </w:tblStylePr>
    <w:tblStylePr w:type="lastRow">
      <w:pPr>
        <w:spacing w:before="0" w:after="0" w:line="240" w:lineRule="auto"/>
      </w:pPr>
      <w:rPr>
        <w:rFonts w:ascii="Times New Roman" w:eastAsia="SimSun" w:hAnsi="Times New Roman" w:cs="Yu Mincho Light"/>
        <w:b/>
        <w:bCs/>
      </w:rPr>
      <w:tblPr/>
      <w:tcPr>
        <w:tcBorders>
          <w:top w:val="double" w:sz="6" w:space="0" w:color="C0504D"/>
          <w:left w:val="single" w:sz="8" w:space="0" w:color="C0504D"/>
          <w:bottom w:val="single" w:sz="8" w:space="0" w:color="C0504D"/>
          <w:right w:val="single" w:sz="8" w:space="0" w:color="C0504D"/>
          <w:insideH w:val="nil"/>
          <w:insideV w:val="single" w:sz="8" w:space="0" w:color="C0504D"/>
        </w:tcBorders>
      </w:tcPr>
    </w:tblStylePr>
    <w:tblStylePr w:type="firstCol">
      <w:rPr>
        <w:rFonts w:ascii="Times New Roman" w:eastAsia="SimSun" w:hAnsi="Times New Roman" w:cs="Yu Mincho Light"/>
        <w:b/>
        <w:bCs/>
      </w:rPr>
    </w:tblStylePr>
    <w:tblStylePr w:type="lastCol">
      <w:rPr>
        <w:rFonts w:ascii="Times New Roman" w:eastAsia="SimSun" w:hAnsi="Times New Roman" w:cs="Yu Mincho Light"/>
        <w:b/>
        <w:bCs/>
      </w:rPr>
      <w:tblPr/>
      <w:tcPr>
        <w:tcBorders>
          <w:top w:val="single" w:sz="8" w:space="0" w:color="C0504D"/>
          <w:left w:val="single" w:sz="8" w:space="0" w:color="C0504D"/>
          <w:bottom w:val="single" w:sz="8" w:space="0" w:color="C0504D"/>
          <w:right w:val="single" w:sz="8" w:space="0" w:color="C0504D"/>
        </w:tcBorders>
      </w:tcPr>
    </w:tblStylePr>
    <w:tblStylePr w:type="band1Vert">
      <w:tblPr/>
      <w:tcPr>
        <w:tcBorders>
          <w:top w:val="single" w:sz="8" w:space="0" w:color="C0504D"/>
          <w:left w:val="single" w:sz="8" w:space="0" w:color="C0504D"/>
          <w:bottom w:val="single" w:sz="8" w:space="0" w:color="C0504D"/>
          <w:right w:val="single" w:sz="8" w:space="0" w:color="C0504D"/>
        </w:tcBorders>
        <w:shd w:val="clear" w:color="auto" w:fill="EFD3D2"/>
      </w:tcPr>
    </w:tblStylePr>
    <w:tblStylePr w:type="band1Horz">
      <w:tblPr/>
      <w:tcPr>
        <w:tcBorders>
          <w:top w:val="single" w:sz="8" w:space="0" w:color="C0504D"/>
          <w:left w:val="single" w:sz="8" w:space="0" w:color="C0504D"/>
          <w:bottom w:val="single" w:sz="8" w:space="0" w:color="C0504D"/>
          <w:right w:val="single" w:sz="8" w:space="0" w:color="C0504D"/>
          <w:insideV w:val="single" w:sz="8" w:space="0" w:color="C0504D"/>
        </w:tcBorders>
        <w:shd w:val="clear" w:color="auto" w:fill="EFD3D2"/>
      </w:tcPr>
    </w:tblStylePr>
    <w:tblStylePr w:type="band2Horz">
      <w:tblPr/>
      <w:tcPr>
        <w:tcBorders>
          <w:top w:val="single" w:sz="8" w:space="0" w:color="C0504D"/>
          <w:left w:val="single" w:sz="8" w:space="0" w:color="C0504D"/>
          <w:bottom w:val="single" w:sz="8" w:space="0" w:color="C0504D"/>
          <w:right w:val="single" w:sz="8" w:space="0" w:color="C0504D"/>
          <w:insideV w:val="single" w:sz="8" w:space="0" w:color="C0504D"/>
        </w:tcBorders>
      </w:tcPr>
    </w:tblStylePr>
  </w:style>
  <w:style w:type="table" w:styleId="LightGrid-Accent3">
    <w:name w:val="Light Grid Accent 3"/>
    <w:basedOn w:val="TableNormal"/>
    <w:rsid w:val="00D408C5"/>
    <w:rPr>
      <w:rFonts w:ascii="Times New Roman" w:hAnsi="Times New Roman" w:cs="Simplified Arabic"/>
      <w:lang w:val="en-GB" w:bidi="ar-SA"/>
    </w:rPr>
    <w:tblPr>
      <w:tblStyleRowBandSize w:val="1"/>
      <w:tblStyleColBandSize w:val="1"/>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blStylePr w:type="firstRow">
      <w:pPr>
        <w:spacing w:before="0" w:after="0" w:line="240" w:lineRule="auto"/>
      </w:pPr>
      <w:rPr>
        <w:rFonts w:ascii="Times New Roman" w:eastAsia="SimSun" w:hAnsi="Times New Roman" w:cs="Yu Mincho Light"/>
        <w:b/>
        <w:bCs/>
      </w:rPr>
      <w:tblPr/>
      <w:tcPr>
        <w:tcBorders>
          <w:top w:val="single" w:sz="8" w:space="0" w:color="9BBB59"/>
          <w:left w:val="single" w:sz="8" w:space="0" w:color="9BBB59"/>
          <w:bottom w:val="single" w:sz="18" w:space="0" w:color="9BBB59"/>
          <w:right w:val="single" w:sz="8" w:space="0" w:color="9BBB59"/>
          <w:insideH w:val="nil"/>
          <w:insideV w:val="single" w:sz="8" w:space="0" w:color="9BBB59"/>
        </w:tcBorders>
      </w:tcPr>
    </w:tblStylePr>
    <w:tblStylePr w:type="lastRow">
      <w:pPr>
        <w:spacing w:before="0" w:after="0" w:line="240" w:lineRule="auto"/>
      </w:pPr>
      <w:rPr>
        <w:rFonts w:ascii="Times New Roman" w:eastAsia="SimSun" w:hAnsi="Times New Roman" w:cs="Yu Mincho Light"/>
        <w:b/>
        <w:bCs/>
      </w:rPr>
      <w:tblPr/>
      <w:tcPr>
        <w:tcBorders>
          <w:top w:val="double" w:sz="6" w:space="0" w:color="9BBB59"/>
          <w:left w:val="single" w:sz="8" w:space="0" w:color="9BBB59"/>
          <w:bottom w:val="single" w:sz="8" w:space="0" w:color="9BBB59"/>
          <w:right w:val="single" w:sz="8" w:space="0" w:color="9BBB59"/>
          <w:insideH w:val="nil"/>
          <w:insideV w:val="single" w:sz="8" w:space="0" w:color="9BBB59"/>
        </w:tcBorders>
      </w:tcPr>
    </w:tblStylePr>
    <w:tblStylePr w:type="firstCol">
      <w:rPr>
        <w:rFonts w:ascii="Times New Roman" w:eastAsia="SimSun" w:hAnsi="Times New Roman" w:cs="Yu Mincho Light"/>
        <w:b/>
        <w:bCs/>
      </w:rPr>
    </w:tblStylePr>
    <w:tblStylePr w:type="lastCol">
      <w:rPr>
        <w:rFonts w:ascii="Times New Roman" w:eastAsia="SimSun" w:hAnsi="Times New Roman" w:cs="Yu Mincho Light"/>
        <w:b/>
        <w:bCs/>
      </w:rPr>
      <w:tblPr/>
      <w:tcPr>
        <w:tcBorders>
          <w:top w:val="single" w:sz="8" w:space="0" w:color="9BBB59"/>
          <w:left w:val="single" w:sz="8" w:space="0" w:color="9BBB59"/>
          <w:bottom w:val="single" w:sz="8" w:space="0" w:color="9BBB59"/>
          <w:right w:val="single" w:sz="8" w:space="0" w:color="9BBB59"/>
        </w:tcBorders>
      </w:tcPr>
    </w:tblStylePr>
    <w:tblStylePr w:type="band1Vert">
      <w:tblPr/>
      <w:tcPr>
        <w:tcBorders>
          <w:top w:val="single" w:sz="8" w:space="0" w:color="9BBB59"/>
          <w:left w:val="single" w:sz="8" w:space="0" w:color="9BBB59"/>
          <w:bottom w:val="single" w:sz="8" w:space="0" w:color="9BBB59"/>
          <w:right w:val="single" w:sz="8" w:space="0" w:color="9BBB59"/>
        </w:tcBorders>
        <w:shd w:val="clear" w:color="auto" w:fill="E6EED5"/>
      </w:tcPr>
    </w:tblStylePr>
    <w:tblStylePr w:type="band1Horz">
      <w:tblPr/>
      <w:tcPr>
        <w:tcBorders>
          <w:top w:val="single" w:sz="8" w:space="0" w:color="9BBB59"/>
          <w:left w:val="single" w:sz="8" w:space="0" w:color="9BBB59"/>
          <w:bottom w:val="single" w:sz="8" w:space="0" w:color="9BBB59"/>
          <w:right w:val="single" w:sz="8" w:space="0" w:color="9BBB59"/>
          <w:insideV w:val="single" w:sz="8" w:space="0" w:color="9BBB59"/>
        </w:tcBorders>
        <w:shd w:val="clear" w:color="auto" w:fill="E6EED5"/>
      </w:tcPr>
    </w:tblStylePr>
    <w:tblStylePr w:type="band2Horz">
      <w:tblPr/>
      <w:tcPr>
        <w:tcBorders>
          <w:top w:val="single" w:sz="8" w:space="0" w:color="9BBB59"/>
          <w:left w:val="single" w:sz="8" w:space="0" w:color="9BBB59"/>
          <w:bottom w:val="single" w:sz="8" w:space="0" w:color="9BBB59"/>
          <w:right w:val="single" w:sz="8" w:space="0" w:color="9BBB59"/>
          <w:insideV w:val="single" w:sz="8" w:space="0" w:color="9BBB59"/>
        </w:tcBorders>
      </w:tcPr>
    </w:tblStylePr>
  </w:style>
  <w:style w:type="table" w:styleId="LightGrid-Accent4">
    <w:name w:val="Light Grid Accent 4"/>
    <w:basedOn w:val="TableNormal"/>
    <w:rsid w:val="00D408C5"/>
    <w:rPr>
      <w:rFonts w:ascii="Times New Roman" w:hAnsi="Times New Roman" w:cs="Simplified Arabic"/>
      <w:lang w:val="en-GB" w:bidi="ar-SA"/>
    </w:rPr>
    <w:tblPr>
      <w:tblStyleRowBandSize w:val="1"/>
      <w:tblStyleColBandSize w:val="1"/>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blStylePr w:type="firstRow">
      <w:pPr>
        <w:spacing w:before="0" w:after="0" w:line="240" w:lineRule="auto"/>
      </w:pPr>
      <w:rPr>
        <w:rFonts w:ascii="Times New Roman" w:eastAsia="SimSun" w:hAnsi="Times New Roman" w:cs="Yu Mincho Light"/>
        <w:b/>
        <w:bCs/>
      </w:rPr>
      <w:tblPr/>
      <w:tcPr>
        <w:tcBorders>
          <w:top w:val="single" w:sz="8" w:space="0" w:color="8064A2"/>
          <w:left w:val="single" w:sz="8" w:space="0" w:color="8064A2"/>
          <w:bottom w:val="single" w:sz="18" w:space="0" w:color="8064A2"/>
          <w:right w:val="single" w:sz="8" w:space="0" w:color="8064A2"/>
          <w:insideH w:val="nil"/>
          <w:insideV w:val="single" w:sz="8" w:space="0" w:color="8064A2"/>
        </w:tcBorders>
      </w:tcPr>
    </w:tblStylePr>
    <w:tblStylePr w:type="lastRow">
      <w:pPr>
        <w:spacing w:before="0" w:after="0" w:line="240" w:lineRule="auto"/>
      </w:pPr>
      <w:rPr>
        <w:rFonts w:ascii="Times New Roman" w:eastAsia="SimSun" w:hAnsi="Times New Roman" w:cs="Yu Mincho Light"/>
        <w:b/>
        <w:bCs/>
      </w:rPr>
      <w:tblPr/>
      <w:tcPr>
        <w:tcBorders>
          <w:top w:val="double" w:sz="6" w:space="0" w:color="8064A2"/>
          <w:left w:val="single" w:sz="8" w:space="0" w:color="8064A2"/>
          <w:bottom w:val="single" w:sz="8" w:space="0" w:color="8064A2"/>
          <w:right w:val="single" w:sz="8" w:space="0" w:color="8064A2"/>
          <w:insideH w:val="nil"/>
          <w:insideV w:val="single" w:sz="8" w:space="0" w:color="8064A2"/>
        </w:tcBorders>
      </w:tcPr>
    </w:tblStylePr>
    <w:tblStylePr w:type="firstCol">
      <w:rPr>
        <w:rFonts w:ascii="Times New Roman" w:eastAsia="SimSun" w:hAnsi="Times New Roman" w:cs="Yu Mincho Light"/>
        <w:b/>
        <w:bCs/>
      </w:rPr>
    </w:tblStylePr>
    <w:tblStylePr w:type="lastCol">
      <w:rPr>
        <w:rFonts w:ascii="Times New Roman" w:eastAsia="SimSun" w:hAnsi="Times New Roman" w:cs="Yu Mincho Light"/>
        <w:b/>
        <w:bCs/>
      </w:rPr>
      <w:tblPr/>
      <w:tcPr>
        <w:tcBorders>
          <w:top w:val="single" w:sz="8" w:space="0" w:color="8064A2"/>
          <w:left w:val="single" w:sz="8" w:space="0" w:color="8064A2"/>
          <w:bottom w:val="single" w:sz="8" w:space="0" w:color="8064A2"/>
          <w:right w:val="single" w:sz="8" w:space="0" w:color="8064A2"/>
        </w:tcBorders>
      </w:tcPr>
    </w:tblStylePr>
    <w:tblStylePr w:type="band1Vert">
      <w:tblPr/>
      <w:tcPr>
        <w:tcBorders>
          <w:top w:val="single" w:sz="8" w:space="0" w:color="8064A2"/>
          <w:left w:val="single" w:sz="8" w:space="0" w:color="8064A2"/>
          <w:bottom w:val="single" w:sz="8" w:space="0" w:color="8064A2"/>
          <w:right w:val="single" w:sz="8" w:space="0" w:color="8064A2"/>
        </w:tcBorders>
        <w:shd w:val="clear" w:color="auto" w:fill="DFD8E8"/>
      </w:tcPr>
    </w:tblStylePr>
    <w:tblStylePr w:type="band1Horz">
      <w:tblPr/>
      <w:tcPr>
        <w:tcBorders>
          <w:top w:val="single" w:sz="8" w:space="0" w:color="8064A2"/>
          <w:left w:val="single" w:sz="8" w:space="0" w:color="8064A2"/>
          <w:bottom w:val="single" w:sz="8" w:space="0" w:color="8064A2"/>
          <w:right w:val="single" w:sz="8" w:space="0" w:color="8064A2"/>
          <w:insideV w:val="single" w:sz="8" w:space="0" w:color="8064A2"/>
        </w:tcBorders>
        <w:shd w:val="clear" w:color="auto" w:fill="DFD8E8"/>
      </w:tcPr>
    </w:tblStylePr>
    <w:tblStylePr w:type="band2Horz">
      <w:tblPr/>
      <w:tcPr>
        <w:tcBorders>
          <w:top w:val="single" w:sz="8" w:space="0" w:color="8064A2"/>
          <w:left w:val="single" w:sz="8" w:space="0" w:color="8064A2"/>
          <w:bottom w:val="single" w:sz="8" w:space="0" w:color="8064A2"/>
          <w:right w:val="single" w:sz="8" w:space="0" w:color="8064A2"/>
          <w:insideV w:val="single" w:sz="8" w:space="0" w:color="8064A2"/>
        </w:tcBorders>
      </w:tcPr>
    </w:tblStylePr>
  </w:style>
  <w:style w:type="table" w:styleId="LightGrid-Accent5">
    <w:name w:val="Light Grid Accent 5"/>
    <w:basedOn w:val="TableNormal"/>
    <w:rsid w:val="00D408C5"/>
    <w:rPr>
      <w:rFonts w:ascii="Times New Roman" w:hAnsi="Times New Roman" w:cs="Simplified Arabic"/>
      <w:lang w:val="en-GB" w:bidi="ar-SA"/>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0" w:after="0" w:line="240" w:lineRule="auto"/>
      </w:pPr>
      <w:rPr>
        <w:rFonts w:ascii="Times New Roman" w:eastAsia="SimSun" w:hAnsi="Times New Roman" w:cs="Yu Mincho Light"/>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0" w:after="0" w:line="240" w:lineRule="auto"/>
      </w:pPr>
      <w:rPr>
        <w:rFonts w:ascii="Times New Roman" w:eastAsia="SimSun" w:hAnsi="Times New Roman" w:cs="Yu Mincho Light"/>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Times New Roman" w:eastAsia="SimSun" w:hAnsi="Times New Roman" w:cs="Yu Mincho Light"/>
        <w:b/>
        <w:bCs/>
      </w:rPr>
    </w:tblStylePr>
    <w:tblStylePr w:type="lastCol">
      <w:rPr>
        <w:rFonts w:ascii="Times New Roman" w:eastAsia="SimSun" w:hAnsi="Times New Roman" w:cs="Yu Mincho Light"/>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styleId="LightGrid-Accent6">
    <w:name w:val="Light Grid Accent 6"/>
    <w:basedOn w:val="TableNormal"/>
    <w:rsid w:val="00D408C5"/>
    <w:rPr>
      <w:rFonts w:ascii="Times New Roman" w:hAnsi="Times New Roman" w:cs="Simplified Arabic"/>
      <w:lang w:val="en-GB" w:bidi="ar-SA"/>
    </w:rPr>
    <w:tblPr>
      <w:tblStyleRowBandSize w:val="1"/>
      <w:tblStyleColBandSize w:val="1"/>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blStylePr w:type="firstRow">
      <w:pPr>
        <w:spacing w:before="0" w:after="0" w:line="240" w:lineRule="auto"/>
      </w:pPr>
      <w:rPr>
        <w:rFonts w:ascii="Times New Roman" w:eastAsia="SimSun" w:hAnsi="Times New Roman" w:cs="Yu Mincho Light"/>
        <w:b/>
        <w:bCs/>
      </w:rPr>
      <w:tblPr/>
      <w:tcPr>
        <w:tcBorders>
          <w:top w:val="single" w:sz="8" w:space="0" w:color="F79646"/>
          <w:left w:val="single" w:sz="8" w:space="0" w:color="F79646"/>
          <w:bottom w:val="single" w:sz="18" w:space="0" w:color="F79646"/>
          <w:right w:val="single" w:sz="8" w:space="0" w:color="F79646"/>
          <w:insideH w:val="nil"/>
          <w:insideV w:val="single" w:sz="8" w:space="0" w:color="F79646"/>
        </w:tcBorders>
      </w:tcPr>
    </w:tblStylePr>
    <w:tblStylePr w:type="lastRow">
      <w:pPr>
        <w:spacing w:before="0" w:after="0" w:line="240" w:lineRule="auto"/>
      </w:pPr>
      <w:rPr>
        <w:rFonts w:ascii="Times New Roman" w:eastAsia="SimSun" w:hAnsi="Times New Roman" w:cs="Yu Mincho Light"/>
        <w:b/>
        <w:bCs/>
      </w:rPr>
      <w:tblPr/>
      <w:tcPr>
        <w:tcBorders>
          <w:top w:val="double" w:sz="6" w:space="0" w:color="F79646"/>
          <w:left w:val="single" w:sz="8" w:space="0" w:color="F79646"/>
          <w:bottom w:val="single" w:sz="8" w:space="0" w:color="F79646"/>
          <w:right w:val="single" w:sz="8" w:space="0" w:color="F79646"/>
          <w:insideH w:val="nil"/>
          <w:insideV w:val="single" w:sz="8" w:space="0" w:color="F79646"/>
        </w:tcBorders>
      </w:tcPr>
    </w:tblStylePr>
    <w:tblStylePr w:type="firstCol">
      <w:rPr>
        <w:rFonts w:ascii="Times New Roman" w:eastAsia="SimSun" w:hAnsi="Times New Roman" w:cs="Yu Mincho Light"/>
        <w:b/>
        <w:bCs/>
      </w:rPr>
    </w:tblStylePr>
    <w:tblStylePr w:type="lastCol">
      <w:rPr>
        <w:rFonts w:ascii="Times New Roman" w:eastAsia="SimSun" w:hAnsi="Times New Roman" w:cs="Yu Mincho Light"/>
        <w:b/>
        <w:bCs/>
      </w:rPr>
      <w:tblPr/>
      <w:tcPr>
        <w:tcBorders>
          <w:top w:val="single" w:sz="8" w:space="0" w:color="F79646"/>
          <w:left w:val="single" w:sz="8" w:space="0" w:color="F79646"/>
          <w:bottom w:val="single" w:sz="8" w:space="0" w:color="F79646"/>
          <w:right w:val="single" w:sz="8" w:space="0" w:color="F79646"/>
        </w:tcBorders>
      </w:tcPr>
    </w:tblStylePr>
    <w:tblStylePr w:type="band1Vert">
      <w:tblPr/>
      <w:tcPr>
        <w:tcBorders>
          <w:top w:val="single" w:sz="8" w:space="0" w:color="F79646"/>
          <w:left w:val="single" w:sz="8" w:space="0" w:color="F79646"/>
          <w:bottom w:val="single" w:sz="8" w:space="0" w:color="F79646"/>
          <w:right w:val="single" w:sz="8" w:space="0" w:color="F79646"/>
        </w:tcBorders>
        <w:shd w:val="clear" w:color="auto" w:fill="FDE4D0"/>
      </w:tcPr>
    </w:tblStylePr>
    <w:tblStylePr w:type="band1Horz">
      <w:tblPr/>
      <w:tcPr>
        <w:tcBorders>
          <w:top w:val="single" w:sz="8" w:space="0" w:color="F79646"/>
          <w:left w:val="single" w:sz="8" w:space="0" w:color="F79646"/>
          <w:bottom w:val="single" w:sz="8" w:space="0" w:color="F79646"/>
          <w:right w:val="single" w:sz="8" w:space="0" w:color="F79646"/>
          <w:insideV w:val="single" w:sz="8" w:space="0" w:color="F79646"/>
        </w:tcBorders>
        <w:shd w:val="clear" w:color="auto" w:fill="FDE4D0"/>
      </w:tcPr>
    </w:tblStylePr>
    <w:tblStylePr w:type="band2Horz">
      <w:tblPr/>
      <w:tcPr>
        <w:tcBorders>
          <w:top w:val="single" w:sz="8" w:space="0" w:color="F79646"/>
          <w:left w:val="single" w:sz="8" w:space="0" w:color="F79646"/>
          <w:bottom w:val="single" w:sz="8" w:space="0" w:color="F79646"/>
          <w:right w:val="single" w:sz="8" w:space="0" w:color="F79646"/>
          <w:insideV w:val="single" w:sz="8" w:space="0" w:color="F79646"/>
        </w:tcBorders>
      </w:tcPr>
    </w:tblStylePr>
  </w:style>
  <w:style w:type="table" w:customStyle="1" w:styleId="LightList1">
    <w:name w:val="Light List1"/>
    <w:basedOn w:val="TableNormal"/>
    <w:rsid w:val="00D408C5"/>
    <w:rPr>
      <w:rFonts w:ascii="Times New Roman" w:hAnsi="Times New Roman" w:cs="Simplified Arabic"/>
      <w:lang w:val="en-GB" w:bidi="ar-SA"/>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1">
    <w:name w:val="Light List - Accent 11"/>
    <w:basedOn w:val="TableNormal"/>
    <w:rsid w:val="00D408C5"/>
    <w:rPr>
      <w:rFonts w:ascii="Times New Roman" w:hAnsi="Times New Roman" w:cs="Simplified Arabic"/>
      <w:lang w:val="en-GB" w:bidi="ar-SA"/>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styleId="LightList-Accent2">
    <w:name w:val="Light List Accent 2"/>
    <w:basedOn w:val="TableNormal"/>
    <w:rsid w:val="00D408C5"/>
    <w:rPr>
      <w:rFonts w:ascii="Times New Roman" w:hAnsi="Times New Roman" w:cs="Simplified Arabic"/>
      <w:lang w:val="en-GB" w:bidi="ar-SA"/>
    </w:rPr>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pPr>
        <w:spacing w:before="0" w:after="0" w:line="240" w:lineRule="auto"/>
      </w:pPr>
      <w:rPr>
        <w:b/>
        <w:bCs/>
        <w:color w:val="FFFFFF"/>
      </w:rPr>
      <w:tblPr/>
      <w:tcPr>
        <w:shd w:val="clear" w:color="auto" w:fill="C0504D"/>
      </w:tcPr>
    </w:tblStylePr>
    <w:tblStylePr w:type="lastRow">
      <w:pPr>
        <w:spacing w:before="0" w:after="0" w:line="240" w:lineRule="auto"/>
      </w:pPr>
      <w:rPr>
        <w:b/>
        <w:bCs/>
      </w:rPr>
      <w:tblPr/>
      <w:tcPr>
        <w:tcBorders>
          <w:top w:val="double" w:sz="6" w:space="0" w:color="C0504D"/>
          <w:left w:val="single" w:sz="8" w:space="0" w:color="C0504D"/>
          <w:bottom w:val="single" w:sz="8" w:space="0" w:color="C0504D"/>
          <w:right w:val="single" w:sz="8" w:space="0" w:color="C0504D"/>
        </w:tcBorders>
      </w:tcPr>
    </w:tblStylePr>
    <w:tblStylePr w:type="firstCol">
      <w:rPr>
        <w:b/>
        <w:bCs/>
      </w:rPr>
    </w:tblStylePr>
    <w:tblStylePr w:type="lastCol">
      <w:rPr>
        <w:b/>
        <w:bCs/>
      </w:rPr>
    </w:tblStylePr>
    <w:tblStylePr w:type="band1Vert">
      <w:tblPr/>
      <w:tcPr>
        <w:tcBorders>
          <w:top w:val="single" w:sz="8" w:space="0" w:color="C0504D"/>
          <w:left w:val="single" w:sz="8" w:space="0" w:color="C0504D"/>
          <w:bottom w:val="single" w:sz="8" w:space="0" w:color="C0504D"/>
          <w:right w:val="single" w:sz="8" w:space="0" w:color="C0504D"/>
        </w:tcBorders>
      </w:tcPr>
    </w:tblStylePr>
    <w:tblStylePr w:type="band1Horz">
      <w:tblPr/>
      <w:tcPr>
        <w:tcBorders>
          <w:top w:val="single" w:sz="8" w:space="0" w:color="C0504D"/>
          <w:left w:val="single" w:sz="8" w:space="0" w:color="C0504D"/>
          <w:bottom w:val="single" w:sz="8" w:space="0" w:color="C0504D"/>
          <w:right w:val="single" w:sz="8" w:space="0" w:color="C0504D"/>
        </w:tcBorders>
      </w:tcPr>
    </w:tblStylePr>
  </w:style>
  <w:style w:type="table" w:styleId="LightList-Accent3">
    <w:name w:val="Light List Accent 3"/>
    <w:basedOn w:val="TableNormal"/>
    <w:rsid w:val="00D408C5"/>
    <w:rPr>
      <w:rFonts w:ascii="Times New Roman" w:hAnsi="Times New Roman" w:cs="Simplified Arabic"/>
      <w:lang w:val="en-GB" w:bidi="ar-SA"/>
    </w:rPr>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pPr>
        <w:spacing w:before="0" w:after="0" w:line="240" w:lineRule="auto"/>
      </w:pPr>
      <w:rPr>
        <w:b/>
        <w:bCs/>
        <w:color w:val="FFFFFF"/>
      </w:rPr>
      <w:tblPr/>
      <w:tcPr>
        <w:shd w:val="clear" w:color="auto" w:fill="9BBB59"/>
      </w:tcPr>
    </w:tblStylePr>
    <w:tblStylePr w:type="lastRow">
      <w:pPr>
        <w:spacing w:before="0" w:after="0" w:line="240" w:lineRule="auto"/>
      </w:pPr>
      <w:rPr>
        <w:b/>
        <w:bCs/>
      </w:rPr>
      <w:tblPr/>
      <w:tcPr>
        <w:tcBorders>
          <w:top w:val="double" w:sz="6" w:space="0" w:color="9BBB59"/>
          <w:left w:val="single" w:sz="8" w:space="0" w:color="9BBB59"/>
          <w:bottom w:val="single" w:sz="8" w:space="0" w:color="9BBB59"/>
          <w:right w:val="single" w:sz="8" w:space="0" w:color="9BBB59"/>
        </w:tcBorders>
      </w:tcPr>
    </w:tblStylePr>
    <w:tblStylePr w:type="firstCol">
      <w:rPr>
        <w:b/>
        <w:bCs/>
      </w:rPr>
    </w:tblStylePr>
    <w:tblStylePr w:type="lastCol">
      <w:rPr>
        <w:b/>
        <w:bCs/>
      </w:rPr>
    </w:tblStylePr>
    <w:tblStylePr w:type="band1Vert">
      <w:tblPr/>
      <w:tcPr>
        <w:tcBorders>
          <w:top w:val="single" w:sz="8" w:space="0" w:color="9BBB59"/>
          <w:left w:val="single" w:sz="8" w:space="0" w:color="9BBB59"/>
          <w:bottom w:val="single" w:sz="8" w:space="0" w:color="9BBB59"/>
          <w:right w:val="single" w:sz="8" w:space="0" w:color="9BBB59"/>
        </w:tcBorders>
      </w:tcPr>
    </w:tblStylePr>
    <w:tblStylePr w:type="band1Horz">
      <w:tblPr/>
      <w:tcPr>
        <w:tcBorders>
          <w:top w:val="single" w:sz="8" w:space="0" w:color="9BBB59"/>
          <w:left w:val="single" w:sz="8" w:space="0" w:color="9BBB59"/>
          <w:bottom w:val="single" w:sz="8" w:space="0" w:color="9BBB59"/>
          <w:right w:val="single" w:sz="8" w:space="0" w:color="9BBB59"/>
        </w:tcBorders>
      </w:tcPr>
    </w:tblStylePr>
  </w:style>
  <w:style w:type="table" w:styleId="LightList-Accent4">
    <w:name w:val="Light List Accent 4"/>
    <w:basedOn w:val="TableNormal"/>
    <w:rsid w:val="00D408C5"/>
    <w:rPr>
      <w:rFonts w:ascii="Times New Roman" w:hAnsi="Times New Roman" w:cs="Simplified Arabic"/>
      <w:lang w:val="en-GB" w:bidi="ar-SA"/>
    </w:rPr>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pPr>
        <w:spacing w:before="0" w:after="0" w:line="240" w:lineRule="auto"/>
      </w:pPr>
      <w:rPr>
        <w:b/>
        <w:bCs/>
        <w:color w:val="FFFFFF"/>
      </w:rPr>
      <w:tblPr/>
      <w:tcPr>
        <w:shd w:val="clear" w:color="auto" w:fill="8064A2"/>
      </w:tcPr>
    </w:tblStylePr>
    <w:tblStylePr w:type="lastRow">
      <w:pPr>
        <w:spacing w:before="0" w:after="0" w:line="240" w:lineRule="auto"/>
      </w:pPr>
      <w:rPr>
        <w:b/>
        <w:bCs/>
      </w:rPr>
      <w:tblPr/>
      <w:tcPr>
        <w:tcBorders>
          <w:top w:val="double" w:sz="6" w:space="0" w:color="8064A2"/>
          <w:left w:val="single" w:sz="8" w:space="0" w:color="8064A2"/>
          <w:bottom w:val="single" w:sz="8" w:space="0" w:color="8064A2"/>
          <w:right w:val="single" w:sz="8" w:space="0" w:color="8064A2"/>
        </w:tcBorders>
      </w:tcPr>
    </w:tblStylePr>
    <w:tblStylePr w:type="firstCol">
      <w:rPr>
        <w:b/>
        <w:bCs/>
      </w:rPr>
    </w:tblStylePr>
    <w:tblStylePr w:type="lastCol">
      <w:rPr>
        <w:b/>
        <w:bCs/>
      </w:rPr>
    </w:tblStylePr>
    <w:tblStylePr w:type="band1Vert">
      <w:tblPr/>
      <w:tcPr>
        <w:tcBorders>
          <w:top w:val="single" w:sz="8" w:space="0" w:color="8064A2"/>
          <w:left w:val="single" w:sz="8" w:space="0" w:color="8064A2"/>
          <w:bottom w:val="single" w:sz="8" w:space="0" w:color="8064A2"/>
          <w:right w:val="single" w:sz="8" w:space="0" w:color="8064A2"/>
        </w:tcBorders>
      </w:tcPr>
    </w:tblStylePr>
    <w:tblStylePr w:type="band1Horz">
      <w:tblPr/>
      <w:tcPr>
        <w:tcBorders>
          <w:top w:val="single" w:sz="8" w:space="0" w:color="8064A2"/>
          <w:left w:val="single" w:sz="8" w:space="0" w:color="8064A2"/>
          <w:bottom w:val="single" w:sz="8" w:space="0" w:color="8064A2"/>
          <w:right w:val="single" w:sz="8" w:space="0" w:color="8064A2"/>
        </w:tcBorders>
      </w:tcPr>
    </w:tblStylePr>
  </w:style>
  <w:style w:type="table" w:styleId="LightList-Accent5">
    <w:name w:val="Light List Accent 5"/>
    <w:basedOn w:val="TableNormal"/>
    <w:rsid w:val="00D408C5"/>
    <w:rPr>
      <w:rFonts w:ascii="Times New Roman" w:hAnsi="Times New Roman" w:cs="Simplified Arabic"/>
      <w:lang w:val="en-GB" w:bidi="ar-SA"/>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styleId="LightList-Accent6">
    <w:name w:val="Light List Accent 6"/>
    <w:basedOn w:val="TableNormal"/>
    <w:rsid w:val="00D408C5"/>
    <w:rPr>
      <w:rFonts w:ascii="Times New Roman" w:hAnsi="Times New Roman" w:cs="Simplified Arabic"/>
      <w:lang w:val="en-GB" w:bidi="ar-SA"/>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LightShading1">
    <w:name w:val="Light Shading1"/>
    <w:basedOn w:val="TableNormal"/>
    <w:rsid w:val="00D408C5"/>
    <w:rPr>
      <w:rFonts w:ascii="Times New Roman" w:hAnsi="Times New Roman" w:cs="Simplified Arabic"/>
      <w:color w:val="000000"/>
      <w:lang w:val="en-GB" w:bidi="ar-SA"/>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1">
    <w:name w:val="Light Shading - Accent 11"/>
    <w:basedOn w:val="TableNormal"/>
    <w:rsid w:val="00D408C5"/>
    <w:rPr>
      <w:rFonts w:ascii="Times New Roman" w:hAnsi="Times New Roman" w:cs="Simplified Arabic"/>
      <w:color w:val="365F91"/>
      <w:lang w:val="en-GB" w:bidi="ar-SA"/>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styleId="LightShading-Accent2">
    <w:name w:val="Light Shading Accent 2"/>
    <w:basedOn w:val="TableNormal"/>
    <w:rsid w:val="00D408C5"/>
    <w:rPr>
      <w:rFonts w:ascii="Times New Roman" w:hAnsi="Times New Roman" w:cs="Simplified Arabic"/>
      <w:color w:val="943634"/>
      <w:lang w:val="en-GB" w:bidi="ar-SA"/>
    </w:rPr>
    <w:tblPr>
      <w:tblStyleRowBandSize w:val="1"/>
      <w:tblStyleColBandSize w:val="1"/>
      <w:tblBorders>
        <w:top w:val="single" w:sz="8" w:space="0" w:color="C0504D"/>
        <w:bottom w:val="single" w:sz="8" w:space="0" w:color="C0504D"/>
      </w:tblBorders>
    </w:tblPr>
    <w:tblStylePr w:type="fir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la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cPr>
    </w:tblStylePr>
    <w:tblStylePr w:type="band1Horz">
      <w:tblPr/>
      <w:tcPr>
        <w:tcBorders>
          <w:left w:val="nil"/>
          <w:right w:val="nil"/>
          <w:insideH w:val="nil"/>
          <w:insideV w:val="nil"/>
        </w:tcBorders>
        <w:shd w:val="clear" w:color="auto" w:fill="EFD3D2"/>
      </w:tcPr>
    </w:tblStylePr>
  </w:style>
  <w:style w:type="table" w:styleId="LightShading-Accent3">
    <w:name w:val="Light Shading Accent 3"/>
    <w:basedOn w:val="TableNormal"/>
    <w:rsid w:val="00D408C5"/>
    <w:rPr>
      <w:rFonts w:ascii="Times New Roman" w:hAnsi="Times New Roman" w:cs="Simplified Arabic"/>
      <w:color w:val="76923C"/>
      <w:lang w:val="en-GB" w:bidi="ar-SA"/>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styleId="LightShading-Accent4">
    <w:name w:val="Light Shading Accent 4"/>
    <w:basedOn w:val="TableNormal"/>
    <w:rsid w:val="00D408C5"/>
    <w:rPr>
      <w:rFonts w:ascii="Times New Roman" w:hAnsi="Times New Roman" w:cs="Simplified Arabic"/>
      <w:color w:val="5F497A"/>
      <w:lang w:val="en-GB" w:bidi="ar-SA"/>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styleId="LightShading-Accent5">
    <w:name w:val="Light Shading Accent 5"/>
    <w:basedOn w:val="TableNormal"/>
    <w:rsid w:val="00D408C5"/>
    <w:rPr>
      <w:rFonts w:ascii="Times New Roman" w:hAnsi="Times New Roman" w:cs="Simplified Arabic"/>
      <w:color w:val="31849B"/>
      <w:lang w:val="en-GB" w:bidi="ar-SA"/>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styleId="LightShading-Accent6">
    <w:name w:val="Light Shading Accent 6"/>
    <w:basedOn w:val="TableNormal"/>
    <w:rsid w:val="00D408C5"/>
    <w:rPr>
      <w:rFonts w:ascii="Times New Roman" w:hAnsi="Times New Roman" w:cs="Simplified Arabic"/>
      <w:color w:val="E36C0A"/>
      <w:lang w:val="en-GB" w:bidi="ar-SA"/>
    </w:rPr>
    <w:tblPr>
      <w:tblStyleRowBandSize w:val="1"/>
      <w:tblStyleColBandSize w:val="1"/>
      <w:tblBorders>
        <w:top w:val="single" w:sz="8" w:space="0" w:color="F79646"/>
        <w:bottom w:val="single" w:sz="8" w:space="0" w:color="F79646"/>
      </w:tblBorders>
    </w:tblPr>
    <w:tblStylePr w:type="fir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la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cPr>
    </w:tblStylePr>
    <w:tblStylePr w:type="band1Horz">
      <w:tblPr/>
      <w:tcPr>
        <w:tcBorders>
          <w:left w:val="nil"/>
          <w:right w:val="nil"/>
          <w:insideH w:val="nil"/>
          <w:insideV w:val="nil"/>
        </w:tcBorders>
        <w:shd w:val="clear" w:color="auto" w:fill="FDE4D0"/>
      </w:tcPr>
    </w:tblStylePr>
  </w:style>
  <w:style w:type="paragraph" w:styleId="List">
    <w:name w:val="List"/>
    <w:basedOn w:val="Normal"/>
    <w:rsid w:val="00D408C5"/>
    <w:pPr>
      <w:ind w:left="360" w:hanging="360"/>
      <w:contextualSpacing/>
    </w:pPr>
  </w:style>
  <w:style w:type="paragraph" w:styleId="List2">
    <w:name w:val="List 2"/>
    <w:basedOn w:val="Normal"/>
    <w:rsid w:val="00D408C5"/>
    <w:pPr>
      <w:ind w:left="720" w:hanging="360"/>
      <w:contextualSpacing/>
    </w:pPr>
  </w:style>
  <w:style w:type="paragraph" w:styleId="List3">
    <w:name w:val="List 3"/>
    <w:basedOn w:val="Normal"/>
    <w:rsid w:val="00D408C5"/>
    <w:pPr>
      <w:ind w:left="1080" w:hanging="360"/>
      <w:contextualSpacing/>
    </w:pPr>
  </w:style>
  <w:style w:type="paragraph" w:styleId="List4">
    <w:name w:val="List 4"/>
    <w:basedOn w:val="Normal"/>
    <w:rsid w:val="00D408C5"/>
    <w:pPr>
      <w:ind w:left="1440" w:hanging="360"/>
      <w:contextualSpacing/>
    </w:pPr>
  </w:style>
  <w:style w:type="paragraph" w:styleId="List5">
    <w:name w:val="List 5"/>
    <w:basedOn w:val="Normal"/>
    <w:rsid w:val="00D408C5"/>
    <w:pPr>
      <w:ind w:left="1800" w:hanging="360"/>
      <w:contextualSpacing/>
    </w:pPr>
  </w:style>
  <w:style w:type="paragraph" w:styleId="ListContinue">
    <w:name w:val="List Continue"/>
    <w:basedOn w:val="Normal"/>
    <w:rsid w:val="00D408C5"/>
    <w:pPr>
      <w:spacing w:after="120"/>
      <w:ind w:left="360"/>
      <w:contextualSpacing/>
    </w:pPr>
  </w:style>
  <w:style w:type="paragraph" w:styleId="ListContinue2">
    <w:name w:val="List Continue 2"/>
    <w:basedOn w:val="Normal"/>
    <w:rsid w:val="00D408C5"/>
    <w:pPr>
      <w:spacing w:after="120"/>
      <w:ind w:left="720"/>
      <w:contextualSpacing/>
    </w:pPr>
  </w:style>
  <w:style w:type="paragraph" w:styleId="ListContinue3">
    <w:name w:val="List Continue 3"/>
    <w:basedOn w:val="Normal"/>
    <w:rsid w:val="00D408C5"/>
    <w:pPr>
      <w:spacing w:after="120"/>
      <w:ind w:left="1080"/>
      <w:contextualSpacing/>
    </w:pPr>
  </w:style>
  <w:style w:type="paragraph" w:styleId="ListContinue4">
    <w:name w:val="List Continue 4"/>
    <w:basedOn w:val="Normal"/>
    <w:rsid w:val="00D408C5"/>
    <w:pPr>
      <w:spacing w:after="120"/>
      <w:ind w:left="1440"/>
      <w:contextualSpacing/>
    </w:pPr>
  </w:style>
  <w:style w:type="paragraph" w:styleId="ListContinue5">
    <w:name w:val="List Continue 5"/>
    <w:basedOn w:val="Normal"/>
    <w:rsid w:val="00D408C5"/>
    <w:pPr>
      <w:spacing w:after="120"/>
      <w:ind w:left="1800"/>
      <w:contextualSpacing/>
    </w:pPr>
  </w:style>
  <w:style w:type="paragraph" w:styleId="MacroText">
    <w:name w:val="macro"/>
    <w:link w:val="MacroTextChar"/>
    <w:rsid w:val="00D408C5"/>
    <w:pPr>
      <w:tabs>
        <w:tab w:val="left" w:pos="480"/>
        <w:tab w:val="left" w:pos="960"/>
        <w:tab w:val="left" w:pos="1440"/>
        <w:tab w:val="left" w:pos="1920"/>
        <w:tab w:val="left" w:pos="2400"/>
        <w:tab w:val="left" w:pos="2880"/>
        <w:tab w:val="left" w:pos="3360"/>
        <w:tab w:val="left" w:pos="3840"/>
        <w:tab w:val="left" w:pos="4320"/>
      </w:tabs>
      <w:spacing w:after="240"/>
      <w:jc w:val="both"/>
    </w:pPr>
    <w:rPr>
      <w:rFonts w:ascii="Courier New" w:hAnsi="Courier New" w:cs="Courier New"/>
      <w:lang w:val="en-GB" w:bidi="ar-AE"/>
    </w:rPr>
  </w:style>
  <w:style w:type="character" w:customStyle="1" w:styleId="MacroTextChar">
    <w:name w:val="Macro Text Char"/>
    <w:basedOn w:val="DefaultParagraphFont"/>
    <w:link w:val="MacroText"/>
    <w:rsid w:val="00D408C5"/>
    <w:rPr>
      <w:rFonts w:ascii="Courier New" w:hAnsi="Courier New" w:cs="Courier New"/>
      <w:lang w:val="en-GB" w:bidi="ar-AE"/>
    </w:rPr>
  </w:style>
  <w:style w:type="table" w:customStyle="1" w:styleId="MediumGrid11">
    <w:name w:val="Medium Grid 11"/>
    <w:basedOn w:val="TableNormal"/>
    <w:rsid w:val="00D408C5"/>
    <w:rPr>
      <w:rFonts w:ascii="Times New Roman" w:hAnsi="Times New Roman" w:cs="Simplified Arabic"/>
      <w:lang w:val="en-GB" w:bidi="ar-SA"/>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styleId="MediumGrid1-Accent1">
    <w:name w:val="Medium Grid 1 Accent 1"/>
    <w:basedOn w:val="TableNormal"/>
    <w:rsid w:val="00D408C5"/>
    <w:rPr>
      <w:rFonts w:ascii="Times New Roman" w:hAnsi="Times New Roman" w:cs="Simplified Arabic"/>
      <w:lang w:val="en-GB" w:bidi="ar-SA"/>
    </w:rPr>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insideV w:val="single" w:sz="8" w:space="0" w:color="7BA0CD"/>
      </w:tblBorders>
    </w:tblPr>
    <w:tcPr>
      <w:shd w:val="clear" w:color="auto" w:fill="D3DFEE"/>
    </w:tcPr>
    <w:tblStylePr w:type="firstRow">
      <w:rPr>
        <w:b/>
        <w:bCs/>
      </w:rPr>
    </w:tblStylePr>
    <w:tblStylePr w:type="lastRow">
      <w:rPr>
        <w:b/>
        <w:bCs/>
      </w:rPr>
      <w:tblPr/>
      <w:tcPr>
        <w:tcBorders>
          <w:top w:val="single" w:sz="18" w:space="0" w:color="7BA0CD"/>
        </w:tcBorders>
      </w:tcPr>
    </w:tblStylePr>
    <w:tblStylePr w:type="firstCol">
      <w:rPr>
        <w:b/>
        <w:bCs/>
      </w:rPr>
    </w:tblStylePr>
    <w:tblStylePr w:type="lastCol">
      <w:rPr>
        <w:b/>
        <w:bCs/>
      </w:rPr>
    </w:tblStylePr>
    <w:tblStylePr w:type="band1Vert">
      <w:tblPr/>
      <w:tcPr>
        <w:shd w:val="clear" w:color="auto" w:fill="A7BFDE"/>
      </w:tcPr>
    </w:tblStylePr>
    <w:tblStylePr w:type="band1Horz">
      <w:tblPr/>
      <w:tcPr>
        <w:shd w:val="clear" w:color="auto" w:fill="A7BFDE"/>
      </w:tcPr>
    </w:tblStylePr>
  </w:style>
  <w:style w:type="table" w:styleId="MediumGrid1-Accent2">
    <w:name w:val="Medium Grid 1 Accent 2"/>
    <w:basedOn w:val="TableNormal"/>
    <w:rsid w:val="00D408C5"/>
    <w:rPr>
      <w:rFonts w:ascii="Times New Roman" w:hAnsi="Times New Roman" w:cs="Simplified Arabic"/>
      <w:lang w:val="en-GB" w:bidi="ar-SA"/>
    </w:rPr>
    <w:tblPr>
      <w:tblStyleRowBandSize w:val="1"/>
      <w:tblStyleColBandSize w:val="1"/>
      <w:tblBorders>
        <w:top w:val="single" w:sz="8" w:space="0" w:color="CF7B79"/>
        <w:left w:val="single" w:sz="8" w:space="0" w:color="CF7B79"/>
        <w:bottom w:val="single" w:sz="8" w:space="0" w:color="CF7B79"/>
        <w:right w:val="single" w:sz="8" w:space="0" w:color="CF7B79"/>
        <w:insideH w:val="single" w:sz="8" w:space="0" w:color="CF7B79"/>
        <w:insideV w:val="single" w:sz="8" w:space="0" w:color="CF7B79"/>
      </w:tblBorders>
    </w:tblPr>
    <w:tcPr>
      <w:shd w:val="clear" w:color="auto" w:fill="EFD3D2"/>
    </w:tcPr>
    <w:tblStylePr w:type="firstRow">
      <w:rPr>
        <w:b/>
        <w:bCs/>
      </w:rPr>
    </w:tblStylePr>
    <w:tblStylePr w:type="lastRow">
      <w:rPr>
        <w:b/>
        <w:bCs/>
      </w:rPr>
      <w:tblPr/>
      <w:tcPr>
        <w:tcBorders>
          <w:top w:val="single" w:sz="18" w:space="0" w:color="CF7B79"/>
        </w:tcBorders>
      </w:tcPr>
    </w:tblStylePr>
    <w:tblStylePr w:type="firstCol">
      <w:rPr>
        <w:b/>
        <w:bCs/>
      </w:rPr>
    </w:tblStylePr>
    <w:tblStylePr w:type="lastCol">
      <w:rPr>
        <w:b/>
        <w:bCs/>
      </w:rPr>
    </w:tblStylePr>
    <w:tblStylePr w:type="band1Vert">
      <w:tblPr/>
      <w:tcPr>
        <w:shd w:val="clear" w:color="auto" w:fill="DFA7A6"/>
      </w:tcPr>
    </w:tblStylePr>
    <w:tblStylePr w:type="band1Horz">
      <w:tblPr/>
      <w:tcPr>
        <w:shd w:val="clear" w:color="auto" w:fill="DFA7A6"/>
      </w:tcPr>
    </w:tblStylePr>
  </w:style>
  <w:style w:type="table" w:styleId="MediumGrid1-Accent3">
    <w:name w:val="Medium Grid 1 Accent 3"/>
    <w:basedOn w:val="TableNormal"/>
    <w:rsid w:val="00D408C5"/>
    <w:rPr>
      <w:rFonts w:ascii="Times New Roman" w:hAnsi="Times New Roman" w:cs="Simplified Arabic"/>
      <w:lang w:val="en-GB" w:bidi="ar-SA"/>
    </w:rPr>
    <w:tblPr>
      <w:tblStyleRowBandSize w:val="1"/>
      <w:tblStyleColBandSize w:val="1"/>
      <w:tblBorders>
        <w:top w:val="single" w:sz="8" w:space="0" w:color="B3CC82"/>
        <w:left w:val="single" w:sz="8" w:space="0" w:color="B3CC82"/>
        <w:bottom w:val="single" w:sz="8" w:space="0" w:color="B3CC82"/>
        <w:right w:val="single" w:sz="8" w:space="0" w:color="B3CC82"/>
        <w:insideH w:val="single" w:sz="8" w:space="0" w:color="B3CC82"/>
        <w:insideV w:val="single" w:sz="8" w:space="0" w:color="B3CC82"/>
      </w:tblBorders>
    </w:tblPr>
    <w:tcPr>
      <w:shd w:val="clear" w:color="auto" w:fill="E6EED5"/>
    </w:tcPr>
    <w:tblStylePr w:type="firstRow">
      <w:rPr>
        <w:b/>
        <w:bCs/>
      </w:rPr>
    </w:tblStylePr>
    <w:tblStylePr w:type="lastRow">
      <w:rPr>
        <w:b/>
        <w:bCs/>
      </w:rPr>
      <w:tblPr/>
      <w:tcPr>
        <w:tcBorders>
          <w:top w:val="single" w:sz="18" w:space="0" w:color="B3CC82"/>
        </w:tcBorders>
      </w:tcPr>
    </w:tblStylePr>
    <w:tblStylePr w:type="firstCol">
      <w:rPr>
        <w:b/>
        <w:bCs/>
      </w:rPr>
    </w:tblStylePr>
    <w:tblStylePr w:type="lastCol">
      <w:rPr>
        <w:b/>
        <w:bCs/>
      </w:rPr>
    </w:tblStylePr>
    <w:tblStylePr w:type="band1Vert">
      <w:tblPr/>
      <w:tcPr>
        <w:shd w:val="clear" w:color="auto" w:fill="CDDDAC"/>
      </w:tcPr>
    </w:tblStylePr>
    <w:tblStylePr w:type="band1Horz">
      <w:tblPr/>
      <w:tcPr>
        <w:shd w:val="clear" w:color="auto" w:fill="CDDDAC"/>
      </w:tcPr>
    </w:tblStylePr>
  </w:style>
  <w:style w:type="table" w:styleId="MediumGrid1-Accent4">
    <w:name w:val="Medium Grid 1 Accent 4"/>
    <w:basedOn w:val="TableNormal"/>
    <w:rsid w:val="00D408C5"/>
    <w:rPr>
      <w:rFonts w:ascii="Times New Roman" w:hAnsi="Times New Roman" w:cs="Simplified Arabic"/>
      <w:lang w:val="en-GB" w:bidi="ar-SA"/>
    </w:rPr>
    <w:tblPr>
      <w:tblStyleRowBandSize w:val="1"/>
      <w:tblStyleColBandSize w:val="1"/>
      <w:tblBorders>
        <w:top w:val="single" w:sz="8" w:space="0" w:color="9F8AB9"/>
        <w:left w:val="single" w:sz="8" w:space="0" w:color="9F8AB9"/>
        <w:bottom w:val="single" w:sz="8" w:space="0" w:color="9F8AB9"/>
        <w:right w:val="single" w:sz="8" w:space="0" w:color="9F8AB9"/>
        <w:insideH w:val="single" w:sz="8" w:space="0" w:color="9F8AB9"/>
        <w:insideV w:val="single" w:sz="8" w:space="0" w:color="9F8AB9"/>
      </w:tblBorders>
    </w:tblPr>
    <w:tcPr>
      <w:shd w:val="clear" w:color="auto" w:fill="DFD8E8"/>
    </w:tcPr>
    <w:tblStylePr w:type="firstRow">
      <w:rPr>
        <w:b/>
        <w:bCs/>
      </w:rPr>
    </w:tblStylePr>
    <w:tblStylePr w:type="lastRow">
      <w:rPr>
        <w:b/>
        <w:bCs/>
      </w:rPr>
      <w:tblPr/>
      <w:tcPr>
        <w:tcBorders>
          <w:top w:val="single" w:sz="18" w:space="0" w:color="9F8AB9"/>
        </w:tcBorders>
      </w:tcPr>
    </w:tblStylePr>
    <w:tblStylePr w:type="firstCol">
      <w:rPr>
        <w:b/>
        <w:bCs/>
      </w:rPr>
    </w:tblStylePr>
    <w:tblStylePr w:type="lastCol">
      <w:rPr>
        <w:b/>
        <w:bCs/>
      </w:rPr>
    </w:tblStylePr>
    <w:tblStylePr w:type="band1Vert">
      <w:tblPr/>
      <w:tcPr>
        <w:shd w:val="clear" w:color="auto" w:fill="BFB1D0"/>
      </w:tcPr>
    </w:tblStylePr>
    <w:tblStylePr w:type="band1Horz">
      <w:tblPr/>
      <w:tcPr>
        <w:shd w:val="clear" w:color="auto" w:fill="BFB1D0"/>
      </w:tcPr>
    </w:tblStylePr>
  </w:style>
  <w:style w:type="table" w:styleId="MediumGrid1-Accent5">
    <w:name w:val="Medium Grid 1 Accent 5"/>
    <w:basedOn w:val="TableNormal"/>
    <w:rsid w:val="00D408C5"/>
    <w:rPr>
      <w:rFonts w:ascii="Times New Roman" w:hAnsi="Times New Roman" w:cs="Simplified Arabic"/>
      <w:lang w:val="en-GB" w:bidi="ar-SA"/>
    </w:rPr>
    <w:tblPr>
      <w:tblStyleRowBandSize w:val="1"/>
      <w:tblStyleColBandSize w:val="1"/>
      <w:tblBorders>
        <w:top w:val="single" w:sz="8" w:space="0" w:color="78C0D4"/>
        <w:left w:val="single" w:sz="8" w:space="0" w:color="78C0D4"/>
        <w:bottom w:val="single" w:sz="8" w:space="0" w:color="78C0D4"/>
        <w:right w:val="single" w:sz="8" w:space="0" w:color="78C0D4"/>
        <w:insideH w:val="single" w:sz="8" w:space="0" w:color="78C0D4"/>
        <w:insideV w:val="single" w:sz="8" w:space="0" w:color="78C0D4"/>
      </w:tblBorders>
    </w:tblPr>
    <w:tcPr>
      <w:shd w:val="clear" w:color="auto" w:fill="D2EAF1"/>
    </w:tcPr>
    <w:tblStylePr w:type="firstRow">
      <w:rPr>
        <w:b/>
        <w:bCs/>
      </w:rPr>
    </w:tblStylePr>
    <w:tblStylePr w:type="lastRow">
      <w:rPr>
        <w:b/>
        <w:bCs/>
      </w:rPr>
      <w:tblPr/>
      <w:tcPr>
        <w:tcBorders>
          <w:top w:val="single" w:sz="18" w:space="0" w:color="78C0D4"/>
        </w:tcBorders>
      </w:tcPr>
    </w:tblStylePr>
    <w:tblStylePr w:type="firstCol">
      <w:rPr>
        <w:b/>
        <w:bCs/>
      </w:rPr>
    </w:tblStylePr>
    <w:tblStylePr w:type="lastCol">
      <w:rPr>
        <w:b/>
        <w:bCs/>
      </w:rPr>
    </w:tblStylePr>
    <w:tblStylePr w:type="band1Vert">
      <w:tblPr/>
      <w:tcPr>
        <w:shd w:val="clear" w:color="auto" w:fill="A5D5E2"/>
      </w:tcPr>
    </w:tblStylePr>
    <w:tblStylePr w:type="band1Horz">
      <w:tblPr/>
      <w:tcPr>
        <w:shd w:val="clear" w:color="auto" w:fill="A5D5E2"/>
      </w:tcPr>
    </w:tblStylePr>
  </w:style>
  <w:style w:type="table" w:styleId="MediumGrid1-Accent6">
    <w:name w:val="Medium Grid 1 Accent 6"/>
    <w:basedOn w:val="TableNormal"/>
    <w:rsid w:val="00D408C5"/>
    <w:rPr>
      <w:rFonts w:ascii="Times New Roman" w:hAnsi="Times New Roman" w:cs="Simplified Arabic"/>
      <w:lang w:val="en-GB" w:bidi="ar-SA"/>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insideV w:val="single" w:sz="8" w:space="0" w:color="F9B074"/>
      </w:tblBorders>
    </w:tblPr>
    <w:tcPr>
      <w:shd w:val="clear" w:color="auto" w:fill="FDE4D0"/>
    </w:tcPr>
    <w:tblStylePr w:type="firstRow">
      <w:rPr>
        <w:b/>
        <w:bCs/>
      </w:rPr>
    </w:tblStylePr>
    <w:tblStylePr w:type="lastRow">
      <w:rPr>
        <w:b/>
        <w:bCs/>
      </w:rPr>
      <w:tblPr/>
      <w:tcPr>
        <w:tcBorders>
          <w:top w:val="single" w:sz="18" w:space="0" w:color="F9B074"/>
        </w:tcBorders>
      </w:tcPr>
    </w:tblStylePr>
    <w:tblStylePr w:type="firstCol">
      <w:rPr>
        <w:b/>
        <w:bCs/>
      </w:rPr>
    </w:tblStylePr>
    <w:tblStylePr w:type="lastCol">
      <w:rPr>
        <w:b/>
        <w:bCs/>
      </w:rPr>
    </w:tblStylePr>
    <w:tblStylePr w:type="band1Vert">
      <w:tblPr/>
      <w:tcPr>
        <w:shd w:val="clear" w:color="auto" w:fill="FBCAA2"/>
      </w:tcPr>
    </w:tblStylePr>
    <w:tblStylePr w:type="band1Horz">
      <w:tblPr/>
      <w:tcPr>
        <w:shd w:val="clear" w:color="auto" w:fill="FBCAA2"/>
      </w:tcPr>
    </w:tblStylePr>
  </w:style>
  <w:style w:type="table" w:customStyle="1" w:styleId="MediumGrid21">
    <w:name w:val="Medium Grid 21"/>
    <w:basedOn w:val="TableNormal"/>
    <w:rsid w:val="00D408C5"/>
    <w:rPr>
      <w:rFonts w:ascii="Times New Roman" w:hAnsi="Times New Roman" w:cs="Simplified Arabic"/>
      <w:color w:val="000000"/>
      <w:lang w:val="en-GB" w:bidi="ar-SA"/>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styleId="MediumGrid2-Accent1">
    <w:name w:val="Medium Grid 2 Accent 1"/>
    <w:basedOn w:val="TableNormal"/>
    <w:rsid w:val="00D408C5"/>
    <w:rPr>
      <w:rFonts w:ascii="Times New Roman" w:hAnsi="Times New Roman" w:cs="Simplified Arabic"/>
      <w:color w:val="000000"/>
      <w:lang w:val="en-GB" w:bidi="ar-SA"/>
    </w:rPr>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cPr>
      <w:shd w:val="clear" w:color="auto" w:fill="D3DFEE"/>
    </w:tcPr>
    <w:tblStylePr w:type="firstRow">
      <w:rPr>
        <w:b/>
        <w:bCs/>
        <w:color w:val="000000"/>
      </w:rPr>
      <w:tblPr/>
      <w:tcPr>
        <w:shd w:val="clear" w:color="auto" w:fill="EDF2F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BE5F1"/>
      </w:tcPr>
    </w:tblStylePr>
    <w:tblStylePr w:type="band1Vert">
      <w:tblPr/>
      <w:tcPr>
        <w:shd w:val="clear" w:color="auto" w:fill="A7BFDE"/>
      </w:tcPr>
    </w:tblStylePr>
    <w:tblStylePr w:type="band1Horz">
      <w:tblPr/>
      <w:tcPr>
        <w:tcBorders>
          <w:insideH w:val="single" w:sz="6" w:space="0" w:color="4F81BD"/>
          <w:insideV w:val="single" w:sz="6" w:space="0" w:color="4F81BD"/>
        </w:tcBorders>
        <w:shd w:val="clear" w:color="auto" w:fill="A7BFDE"/>
      </w:tcPr>
    </w:tblStylePr>
    <w:tblStylePr w:type="nwCell">
      <w:tblPr/>
      <w:tcPr>
        <w:shd w:val="clear" w:color="auto" w:fill="FFFFFF"/>
      </w:tcPr>
    </w:tblStylePr>
  </w:style>
  <w:style w:type="table" w:styleId="MediumGrid2-Accent2">
    <w:name w:val="Medium Grid 2 Accent 2"/>
    <w:basedOn w:val="TableNormal"/>
    <w:rsid w:val="00D408C5"/>
    <w:rPr>
      <w:rFonts w:ascii="Times New Roman" w:hAnsi="Times New Roman" w:cs="Simplified Arabic"/>
      <w:color w:val="000000"/>
      <w:lang w:val="en-GB" w:bidi="ar-SA"/>
    </w:rPr>
    <w:tblPr>
      <w:tblStyleRowBandSize w:val="1"/>
      <w:tblStyleColBandSize w:val="1"/>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cPr>
      <w:shd w:val="clear" w:color="auto" w:fill="EFD3D2"/>
    </w:tcPr>
    <w:tblStylePr w:type="firstRow">
      <w:rPr>
        <w:b/>
        <w:bCs/>
        <w:color w:val="000000"/>
      </w:rPr>
      <w:tblPr/>
      <w:tcPr>
        <w:shd w:val="clear" w:color="auto" w:fill="F8EDE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DBDB"/>
      </w:tcPr>
    </w:tblStylePr>
    <w:tblStylePr w:type="band1Vert">
      <w:tblPr/>
      <w:tcPr>
        <w:shd w:val="clear" w:color="auto" w:fill="DFA7A6"/>
      </w:tcPr>
    </w:tblStylePr>
    <w:tblStylePr w:type="band1Horz">
      <w:tblPr/>
      <w:tcPr>
        <w:tcBorders>
          <w:insideH w:val="single" w:sz="6" w:space="0" w:color="C0504D"/>
          <w:insideV w:val="single" w:sz="6" w:space="0" w:color="C0504D"/>
        </w:tcBorders>
        <w:shd w:val="clear" w:color="auto" w:fill="DFA7A6"/>
      </w:tcPr>
    </w:tblStylePr>
    <w:tblStylePr w:type="nwCell">
      <w:tblPr/>
      <w:tcPr>
        <w:shd w:val="clear" w:color="auto" w:fill="FFFFFF"/>
      </w:tcPr>
    </w:tblStylePr>
  </w:style>
  <w:style w:type="table" w:styleId="MediumGrid2-Accent3">
    <w:name w:val="Medium Grid 2 Accent 3"/>
    <w:basedOn w:val="TableNormal"/>
    <w:rsid w:val="00D408C5"/>
    <w:rPr>
      <w:rFonts w:ascii="Times New Roman" w:hAnsi="Times New Roman" w:cs="Simplified Arabic"/>
      <w:color w:val="000000"/>
      <w:lang w:val="en-GB" w:bidi="ar-SA"/>
    </w:rPr>
    <w:tblPr>
      <w:tblStyleRowBandSize w:val="1"/>
      <w:tblStyleColBandSize w:val="1"/>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cPr>
      <w:shd w:val="clear" w:color="auto" w:fill="E6EED5"/>
    </w:tcPr>
    <w:tblStylePr w:type="firstRow">
      <w:rPr>
        <w:b/>
        <w:bCs/>
        <w:color w:val="000000"/>
      </w:rPr>
      <w:tblPr/>
      <w:tcPr>
        <w:shd w:val="clear" w:color="auto" w:fill="F5F8EE"/>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AF1DD"/>
      </w:tcPr>
    </w:tblStylePr>
    <w:tblStylePr w:type="band1Vert">
      <w:tblPr/>
      <w:tcPr>
        <w:shd w:val="clear" w:color="auto" w:fill="CDDDAC"/>
      </w:tcPr>
    </w:tblStylePr>
    <w:tblStylePr w:type="band1Horz">
      <w:tblPr/>
      <w:tcPr>
        <w:tcBorders>
          <w:insideH w:val="single" w:sz="6" w:space="0" w:color="9BBB59"/>
          <w:insideV w:val="single" w:sz="6" w:space="0" w:color="9BBB59"/>
        </w:tcBorders>
        <w:shd w:val="clear" w:color="auto" w:fill="CDDDAC"/>
      </w:tcPr>
    </w:tblStylePr>
    <w:tblStylePr w:type="nwCell">
      <w:tblPr/>
      <w:tcPr>
        <w:shd w:val="clear" w:color="auto" w:fill="FFFFFF"/>
      </w:tcPr>
    </w:tblStylePr>
  </w:style>
  <w:style w:type="table" w:styleId="MediumGrid2-Accent4">
    <w:name w:val="Medium Grid 2 Accent 4"/>
    <w:basedOn w:val="TableNormal"/>
    <w:rsid w:val="00D408C5"/>
    <w:rPr>
      <w:rFonts w:ascii="Times New Roman" w:hAnsi="Times New Roman" w:cs="Simplified Arabic"/>
      <w:color w:val="000000"/>
      <w:lang w:val="en-GB" w:bidi="ar-SA"/>
    </w:rPr>
    <w:tblPr>
      <w:tblStyleRowBandSize w:val="1"/>
      <w:tblStyleColBandSize w:val="1"/>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cPr>
      <w:shd w:val="clear" w:color="auto" w:fill="DFD8E8"/>
    </w:tcPr>
    <w:tblStylePr w:type="firstRow">
      <w:rPr>
        <w:b/>
        <w:bCs/>
        <w:color w:val="000000"/>
      </w:rPr>
      <w:tblPr/>
      <w:tcPr>
        <w:shd w:val="clear" w:color="auto" w:fill="F2EF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5DFEC"/>
      </w:tcPr>
    </w:tblStylePr>
    <w:tblStylePr w:type="band1Vert">
      <w:tblPr/>
      <w:tcPr>
        <w:shd w:val="clear" w:color="auto" w:fill="BFB1D0"/>
      </w:tcPr>
    </w:tblStylePr>
    <w:tblStylePr w:type="band1Horz">
      <w:tblPr/>
      <w:tcPr>
        <w:tcBorders>
          <w:insideH w:val="single" w:sz="6" w:space="0" w:color="8064A2"/>
          <w:insideV w:val="single" w:sz="6" w:space="0" w:color="8064A2"/>
        </w:tcBorders>
        <w:shd w:val="clear" w:color="auto" w:fill="BFB1D0"/>
      </w:tcPr>
    </w:tblStylePr>
    <w:tblStylePr w:type="nwCell">
      <w:tblPr/>
      <w:tcPr>
        <w:shd w:val="clear" w:color="auto" w:fill="FFFFFF"/>
      </w:tcPr>
    </w:tblStylePr>
  </w:style>
  <w:style w:type="table" w:styleId="MediumGrid2-Accent5">
    <w:name w:val="Medium Grid 2 Accent 5"/>
    <w:basedOn w:val="TableNormal"/>
    <w:rsid w:val="00D408C5"/>
    <w:rPr>
      <w:rFonts w:ascii="Times New Roman" w:hAnsi="Times New Roman" w:cs="Simplified Arabic"/>
      <w:color w:val="000000"/>
      <w:lang w:val="en-GB" w:bidi="ar-SA"/>
    </w:rPr>
    <w:tblPr>
      <w:tblStyleRowBandSize w:val="1"/>
      <w:tblStyleColBandSize w:val="1"/>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cPr>
      <w:shd w:val="clear" w:color="auto" w:fill="D2EAF1"/>
    </w:tcPr>
    <w:tblStylePr w:type="firstRow">
      <w:rPr>
        <w:b/>
        <w:bCs/>
        <w:color w:val="000000"/>
      </w:rPr>
      <w:tblPr/>
      <w:tcPr>
        <w:shd w:val="clear" w:color="auto" w:fill="EDF6F9"/>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AEEF3"/>
      </w:tcPr>
    </w:tblStylePr>
    <w:tblStylePr w:type="band1Vert">
      <w:tblPr/>
      <w:tcPr>
        <w:shd w:val="clear" w:color="auto" w:fill="A5D5E2"/>
      </w:tcPr>
    </w:tblStylePr>
    <w:tblStylePr w:type="band1Horz">
      <w:tblPr/>
      <w:tcPr>
        <w:tcBorders>
          <w:insideH w:val="single" w:sz="6" w:space="0" w:color="4BACC6"/>
          <w:insideV w:val="single" w:sz="6" w:space="0" w:color="4BACC6"/>
        </w:tcBorders>
        <w:shd w:val="clear" w:color="auto" w:fill="A5D5E2"/>
      </w:tcPr>
    </w:tblStylePr>
    <w:tblStylePr w:type="nwCell">
      <w:tblPr/>
      <w:tcPr>
        <w:shd w:val="clear" w:color="auto" w:fill="FFFFFF"/>
      </w:tcPr>
    </w:tblStylePr>
  </w:style>
  <w:style w:type="table" w:styleId="MediumGrid2-Accent6">
    <w:name w:val="Medium Grid 2 Accent 6"/>
    <w:basedOn w:val="TableNormal"/>
    <w:rsid w:val="00D408C5"/>
    <w:rPr>
      <w:rFonts w:ascii="Times New Roman" w:hAnsi="Times New Roman" w:cs="Simplified Arabic"/>
      <w:color w:val="000000"/>
      <w:lang w:val="en-GB" w:bidi="ar-SA"/>
    </w:rPr>
    <w:tblPr>
      <w:tblStyleRowBandSize w:val="1"/>
      <w:tblStyleColBandSize w:val="1"/>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cPr>
      <w:shd w:val="clear" w:color="auto" w:fill="FDE4D0"/>
    </w:tcPr>
    <w:tblStylePr w:type="firstRow">
      <w:rPr>
        <w:b/>
        <w:bCs/>
        <w:color w:val="000000"/>
      </w:rPr>
      <w:tblPr/>
      <w:tcPr>
        <w:shd w:val="clear" w:color="auto" w:fill="FEF4EC"/>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DE9D9"/>
      </w:tcPr>
    </w:tblStylePr>
    <w:tblStylePr w:type="band1Vert">
      <w:tblPr/>
      <w:tcPr>
        <w:shd w:val="clear" w:color="auto" w:fill="FBCAA2"/>
      </w:tcPr>
    </w:tblStylePr>
    <w:tblStylePr w:type="band1Horz">
      <w:tblPr/>
      <w:tcPr>
        <w:tcBorders>
          <w:insideH w:val="single" w:sz="6" w:space="0" w:color="F79646"/>
          <w:insideV w:val="single" w:sz="6" w:space="0" w:color="F79646"/>
        </w:tcBorders>
        <w:shd w:val="clear" w:color="auto" w:fill="FBCAA2"/>
      </w:tcPr>
    </w:tblStylePr>
    <w:tblStylePr w:type="nwCell">
      <w:tblPr/>
      <w:tcPr>
        <w:shd w:val="clear" w:color="auto" w:fill="FFFFFF"/>
      </w:tcPr>
    </w:tblStylePr>
  </w:style>
  <w:style w:type="table" w:customStyle="1" w:styleId="MediumGrid31">
    <w:name w:val="Medium Grid 31"/>
    <w:basedOn w:val="TableNormal"/>
    <w:rsid w:val="00D408C5"/>
    <w:rPr>
      <w:rFonts w:ascii="Times New Roman" w:hAnsi="Times New Roman" w:cs="Simplified Arabic"/>
      <w:lang w:val="en-GB" w:bidi="ar-SA"/>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styleId="MediumGrid3-Accent1">
    <w:name w:val="Medium Grid 3 Accent 1"/>
    <w:basedOn w:val="TableNormal"/>
    <w:rsid w:val="00D408C5"/>
    <w:rPr>
      <w:rFonts w:ascii="Times New Roman" w:hAnsi="Times New Roman" w:cs="Simplified Arabic"/>
      <w:lang w:val="en-GB" w:bidi="ar-SA"/>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styleId="MediumGrid3-Accent2">
    <w:name w:val="Medium Grid 3 Accent 2"/>
    <w:basedOn w:val="TableNormal"/>
    <w:rsid w:val="00D408C5"/>
    <w:rPr>
      <w:rFonts w:ascii="Times New Roman" w:hAnsi="Times New Roman" w:cs="Simplified Arabic"/>
      <w:lang w:val="en-GB" w:bidi="ar-SA"/>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D3D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C0504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C0504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C0504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C0504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FA7A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FA7A6"/>
      </w:tcPr>
    </w:tblStylePr>
  </w:style>
  <w:style w:type="table" w:styleId="MediumGrid3-Accent3">
    <w:name w:val="Medium Grid 3 Accent 3"/>
    <w:basedOn w:val="TableNormal"/>
    <w:rsid w:val="00D408C5"/>
    <w:rPr>
      <w:rFonts w:ascii="Times New Roman" w:hAnsi="Times New Roman" w:cs="Simplified Arabic"/>
      <w:lang w:val="en-GB" w:bidi="ar-SA"/>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6EED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9BBB59"/>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9BBB59"/>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9BBB59"/>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9BBB59"/>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CDDDAC"/>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CDDDAC"/>
      </w:tcPr>
    </w:tblStylePr>
  </w:style>
  <w:style w:type="table" w:styleId="MediumGrid3-Accent4">
    <w:name w:val="Medium Grid 3 Accent 4"/>
    <w:basedOn w:val="TableNormal"/>
    <w:rsid w:val="00D408C5"/>
    <w:rPr>
      <w:rFonts w:ascii="Times New Roman" w:hAnsi="Times New Roman" w:cs="Simplified Arabic"/>
      <w:lang w:val="en-GB" w:bidi="ar-SA"/>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FD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8064A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8064A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8064A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8064A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FB1D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FB1D0"/>
      </w:tcPr>
    </w:tblStylePr>
  </w:style>
  <w:style w:type="table" w:styleId="MediumGrid3-Accent5">
    <w:name w:val="Medium Grid 3 Accent 5"/>
    <w:basedOn w:val="TableNormal"/>
    <w:rsid w:val="00D408C5"/>
    <w:rPr>
      <w:rFonts w:ascii="Times New Roman" w:hAnsi="Times New Roman" w:cs="Simplified Arabic"/>
      <w:lang w:val="en-GB" w:bidi="ar-SA"/>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styleId="MediumGrid3-Accent6">
    <w:name w:val="Medium Grid 3 Accent 6"/>
    <w:basedOn w:val="TableNormal"/>
    <w:rsid w:val="00D408C5"/>
    <w:rPr>
      <w:rFonts w:ascii="Times New Roman" w:hAnsi="Times New Roman" w:cs="Simplified Arabic"/>
      <w:lang w:val="en-GB" w:bidi="ar-SA"/>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DE4D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F7964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F7964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F7964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F7964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BCAA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BCAA2"/>
      </w:tcPr>
    </w:tblStylePr>
  </w:style>
  <w:style w:type="table" w:customStyle="1" w:styleId="MediumList11">
    <w:name w:val="Medium List 11"/>
    <w:basedOn w:val="TableNormal"/>
    <w:rsid w:val="00D408C5"/>
    <w:rPr>
      <w:rFonts w:ascii="Times New Roman" w:hAnsi="Times New Roman" w:cs="Simplified Arabic"/>
      <w:color w:val="000000"/>
      <w:lang w:val="en-GB" w:bidi="ar-SA"/>
    </w:rPr>
    <w:tblPr>
      <w:tblStyleRowBandSize w:val="1"/>
      <w:tblStyleColBandSize w:val="1"/>
      <w:tblBorders>
        <w:top w:val="single" w:sz="8" w:space="0" w:color="000000"/>
        <w:bottom w:val="single" w:sz="8" w:space="0" w:color="000000"/>
      </w:tblBorders>
    </w:tblPr>
    <w:tblStylePr w:type="firstRow">
      <w:rPr>
        <w:rFonts w:ascii="Times New Roman" w:eastAsia="SimSun" w:hAnsi="Times New Roman" w:cs="Yu Mincho Light"/>
      </w:rPr>
      <w:tblPr/>
      <w:tcPr>
        <w:tcBorders>
          <w:top w:val="nil"/>
          <w:bottom w:val="single" w:sz="8" w:space="0" w:color="000000"/>
        </w:tcBorders>
      </w:tcPr>
    </w:tblStylePr>
    <w:tblStylePr w:type="lastRow">
      <w:rPr>
        <w:b/>
        <w:bCs/>
        <w:color w:val="1F497D"/>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1">
    <w:name w:val="Medium List 1 - Accent 11"/>
    <w:basedOn w:val="TableNormal"/>
    <w:rsid w:val="00D408C5"/>
    <w:rPr>
      <w:rFonts w:ascii="Times New Roman" w:hAnsi="Times New Roman" w:cs="Simplified Arabic"/>
      <w:color w:val="000000"/>
      <w:lang w:val="en-GB" w:bidi="ar-SA"/>
    </w:rPr>
    <w:tblPr>
      <w:tblStyleRowBandSize w:val="1"/>
      <w:tblStyleColBandSize w:val="1"/>
      <w:tblBorders>
        <w:top w:val="single" w:sz="8" w:space="0" w:color="4F81BD"/>
        <w:bottom w:val="single" w:sz="8" w:space="0" w:color="4F81BD"/>
      </w:tblBorders>
    </w:tblPr>
    <w:tblStylePr w:type="firstRow">
      <w:rPr>
        <w:rFonts w:ascii="Times New Roman" w:eastAsia="SimSun" w:hAnsi="Times New Roman" w:cs="Yu Mincho Light"/>
      </w:rPr>
      <w:tblPr/>
      <w:tcPr>
        <w:tcBorders>
          <w:top w:val="nil"/>
          <w:bottom w:val="single" w:sz="8" w:space="0" w:color="4F81BD"/>
        </w:tcBorders>
      </w:tcPr>
    </w:tblStylePr>
    <w:tblStylePr w:type="lastRow">
      <w:rPr>
        <w:b/>
        <w:bCs/>
        <w:color w:val="1F497D"/>
      </w:rPr>
      <w:tblPr/>
      <w:tcPr>
        <w:tcBorders>
          <w:top w:val="single" w:sz="8" w:space="0" w:color="4F81BD"/>
          <w:bottom w:val="single" w:sz="8" w:space="0" w:color="4F81BD"/>
        </w:tcBorders>
      </w:tcPr>
    </w:tblStylePr>
    <w:tblStylePr w:type="firstCol">
      <w:rPr>
        <w:b/>
        <w:bCs/>
      </w:rPr>
    </w:tblStylePr>
    <w:tblStylePr w:type="lastCol">
      <w:rPr>
        <w:b/>
        <w:bCs/>
      </w:rPr>
      <w:tblPr/>
      <w:tcPr>
        <w:tcBorders>
          <w:top w:val="single" w:sz="8" w:space="0" w:color="4F81BD"/>
          <w:bottom w:val="single" w:sz="8" w:space="0" w:color="4F81BD"/>
        </w:tcBorders>
      </w:tcPr>
    </w:tblStylePr>
    <w:tblStylePr w:type="band1Vert">
      <w:tblPr/>
      <w:tcPr>
        <w:shd w:val="clear" w:color="auto" w:fill="D3DFEE"/>
      </w:tcPr>
    </w:tblStylePr>
    <w:tblStylePr w:type="band1Horz">
      <w:tblPr/>
      <w:tcPr>
        <w:shd w:val="clear" w:color="auto" w:fill="D3DFEE"/>
      </w:tcPr>
    </w:tblStylePr>
  </w:style>
  <w:style w:type="table" w:styleId="MediumList1-Accent2">
    <w:name w:val="Medium List 1 Accent 2"/>
    <w:basedOn w:val="TableNormal"/>
    <w:rsid w:val="00D408C5"/>
    <w:rPr>
      <w:rFonts w:ascii="Times New Roman" w:hAnsi="Times New Roman" w:cs="Simplified Arabic"/>
      <w:color w:val="000000"/>
      <w:lang w:val="en-GB" w:bidi="ar-SA"/>
    </w:rPr>
    <w:tblPr>
      <w:tblStyleRowBandSize w:val="1"/>
      <w:tblStyleColBandSize w:val="1"/>
      <w:tblBorders>
        <w:top w:val="single" w:sz="8" w:space="0" w:color="C0504D"/>
        <w:bottom w:val="single" w:sz="8" w:space="0" w:color="C0504D"/>
      </w:tblBorders>
    </w:tblPr>
    <w:tblStylePr w:type="firstRow">
      <w:rPr>
        <w:rFonts w:ascii="Times New Roman" w:eastAsia="SimSun" w:hAnsi="Times New Roman" w:cs="Yu Mincho Light"/>
      </w:rPr>
      <w:tblPr/>
      <w:tcPr>
        <w:tcBorders>
          <w:top w:val="nil"/>
          <w:bottom w:val="single" w:sz="8" w:space="0" w:color="C0504D"/>
        </w:tcBorders>
      </w:tcPr>
    </w:tblStylePr>
    <w:tblStylePr w:type="lastRow">
      <w:rPr>
        <w:b/>
        <w:bCs/>
        <w:color w:val="1F497D"/>
      </w:rPr>
      <w:tblPr/>
      <w:tcPr>
        <w:tcBorders>
          <w:top w:val="single" w:sz="8" w:space="0" w:color="C0504D"/>
          <w:bottom w:val="single" w:sz="8" w:space="0" w:color="C0504D"/>
        </w:tcBorders>
      </w:tcPr>
    </w:tblStylePr>
    <w:tblStylePr w:type="firstCol">
      <w:rPr>
        <w:b/>
        <w:bCs/>
      </w:rPr>
    </w:tblStylePr>
    <w:tblStylePr w:type="lastCol">
      <w:rPr>
        <w:b/>
        <w:bCs/>
      </w:rPr>
      <w:tblPr/>
      <w:tcPr>
        <w:tcBorders>
          <w:top w:val="single" w:sz="8" w:space="0" w:color="C0504D"/>
          <w:bottom w:val="single" w:sz="8" w:space="0" w:color="C0504D"/>
        </w:tcBorders>
      </w:tcPr>
    </w:tblStylePr>
    <w:tblStylePr w:type="band1Vert">
      <w:tblPr/>
      <w:tcPr>
        <w:shd w:val="clear" w:color="auto" w:fill="EFD3D2"/>
      </w:tcPr>
    </w:tblStylePr>
    <w:tblStylePr w:type="band1Horz">
      <w:tblPr/>
      <w:tcPr>
        <w:shd w:val="clear" w:color="auto" w:fill="EFD3D2"/>
      </w:tcPr>
    </w:tblStylePr>
  </w:style>
  <w:style w:type="table" w:styleId="MediumList1-Accent3">
    <w:name w:val="Medium List 1 Accent 3"/>
    <w:basedOn w:val="TableNormal"/>
    <w:rsid w:val="00D408C5"/>
    <w:rPr>
      <w:rFonts w:ascii="Times New Roman" w:hAnsi="Times New Roman" w:cs="Simplified Arabic"/>
      <w:color w:val="000000"/>
      <w:lang w:val="en-GB" w:bidi="ar-SA"/>
    </w:rPr>
    <w:tblPr>
      <w:tblStyleRowBandSize w:val="1"/>
      <w:tblStyleColBandSize w:val="1"/>
      <w:tblBorders>
        <w:top w:val="single" w:sz="8" w:space="0" w:color="9BBB59"/>
        <w:bottom w:val="single" w:sz="8" w:space="0" w:color="9BBB59"/>
      </w:tblBorders>
    </w:tblPr>
    <w:tblStylePr w:type="firstRow">
      <w:rPr>
        <w:rFonts w:ascii="Times New Roman" w:eastAsia="SimSun" w:hAnsi="Times New Roman" w:cs="Yu Mincho Light"/>
      </w:rPr>
      <w:tblPr/>
      <w:tcPr>
        <w:tcBorders>
          <w:top w:val="nil"/>
          <w:bottom w:val="single" w:sz="8" w:space="0" w:color="9BBB59"/>
        </w:tcBorders>
      </w:tcPr>
    </w:tblStylePr>
    <w:tblStylePr w:type="lastRow">
      <w:rPr>
        <w:b/>
        <w:bCs/>
        <w:color w:val="1F497D"/>
      </w:rPr>
      <w:tblPr/>
      <w:tcPr>
        <w:tcBorders>
          <w:top w:val="single" w:sz="8" w:space="0" w:color="9BBB59"/>
          <w:bottom w:val="single" w:sz="8" w:space="0" w:color="9BBB59"/>
        </w:tcBorders>
      </w:tcPr>
    </w:tblStylePr>
    <w:tblStylePr w:type="firstCol">
      <w:rPr>
        <w:b/>
        <w:bCs/>
      </w:rPr>
    </w:tblStylePr>
    <w:tblStylePr w:type="lastCol">
      <w:rPr>
        <w:b/>
        <w:bCs/>
      </w:rPr>
      <w:tblPr/>
      <w:tcPr>
        <w:tcBorders>
          <w:top w:val="single" w:sz="8" w:space="0" w:color="9BBB59"/>
          <w:bottom w:val="single" w:sz="8" w:space="0" w:color="9BBB59"/>
        </w:tcBorders>
      </w:tcPr>
    </w:tblStylePr>
    <w:tblStylePr w:type="band1Vert">
      <w:tblPr/>
      <w:tcPr>
        <w:shd w:val="clear" w:color="auto" w:fill="E6EED5"/>
      </w:tcPr>
    </w:tblStylePr>
    <w:tblStylePr w:type="band1Horz">
      <w:tblPr/>
      <w:tcPr>
        <w:shd w:val="clear" w:color="auto" w:fill="E6EED5"/>
      </w:tcPr>
    </w:tblStylePr>
  </w:style>
  <w:style w:type="table" w:styleId="MediumList1-Accent4">
    <w:name w:val="Medium List 1 Accent 4"/>
    <w:basedOn w:val="TableNormal"/>
    <w:rsid w:val="00D408C5"/>
    <w:rPr>
      <w:rFonts w:ascii="Times New Roman" w:hAnsi="Times New Roman" w:cs="Simplified Arabic"/>
      <w:color w:val="000000"/>
      <w:lang w:val="en-GB" w:bidi="ar-SA"/>
    </w:rPr>
    <w:tblPr>
      <w:tblStyleRowBandSize w:val="1"/>
      <w:tblStyleColBandSize w:val="1"/>
      <w:tblBorders>
        <w:top w:val="single" w:sz="8" w:space="0" w:color="8064A2"/>
        <w:bottom w:val="single" w:sz="8" w:space="0" w:color="8064A2"/>
      </w:tblBorders>
    </w:tblPr>
    <w:tblStylePr w:type="firstRow">
      <w:rPr>
        <w:rFonts w:ascii="Times New Roman" w:eastAsia="SimSun" w:hAnsi="Times New Roman" w:cs="Yu Mincho Light"/>
      </w:rPr>
      <w:tblPr/>
      <w:tcPr>
        <w:tcBorders>
          <w:top w:val="nil"/>
          <w:bottom w:val="single" w:sz="8" w:space="0" w:color="8064A2"/>
        </w:tcBorders>
      </w:tcPr>
    </w:tblStylePr>
    <w:tblStylePr w:type="lastRow">
      <w:rPr>
        <w:b/>
        <w:bCs/>
        <w:color w:val="1F497D"/>
      </w:rPr>
      <w:tblPr/>
      <w:tcPr>
        <w:tcBorders>
          <w:top w:val="single" w:sz="8" w:space="0" w:color="8064A2"/>
          <w:bottom w:val="single" w:sz="8" w:space="0" w:color="8064A2"/>
        </w:tcBorders>
      </w:tcPr>
    </w:tblStylePr>
    <w:tblStylePr w:type="firstCol">
      <w:rPr>
        <w:b/>
        <w:bCs/>
      </w:rPr>
    </w:tblStylePr>
    <w:tblStylePr w:type="lastCol">
      <w:rPr>
        <w:b/>
        <w:bCs/>
      </w:rPr>
      <w:tblPr/>
      <w:tcPr>
        <w:tcBorders>
          <w:top w:val="single" w:sz="8" w:space="0" w:color="8064A2"/>
          <w:bottom w:val="single" w:sz="8" w:space="0" w:color="8064A2"/>
        </w:tcBorders>
      </w:tcPr>
    </w:tblStylePr>
    <w:tblStylePr w:type="band1Vert">
      <w:tblPr/>
      <w:tcPr>
        <w:shd w:val="clear" w:color="auto" w:fill="DFD8E8"/>
      </w:tcPr>
    </w:tblStylePr>
    <w:tblStylePr w:type="band1Horz">
      <w:tblPr/>
      <w:tcPr>
        <w:shd w:val="clear" w:color="auto" w:fill="DFD8E8"/>
      </w:tcPr>
    </w:tblStylePr>
  </w:style>
  <w:style w:type="table" w:styleId="MediumList1-Accent5">
    <w:name w:val="Medium List 1 Accent 5"/>
    <w:basedOn w:val="TableNormal"/>
    <w:rsid w:val="00D408C5"/>
    <w:rPr>
      <w:rFonts w:ascii="Times New Roman" w:hAnsi="Times New Roman" w:cs="Simplified Arabic"/>
      <w:color w:val="000000"/>
      <w:lang w:val="en-GB" w:bidi="ar-SA"/>
    </w:rPr>
    <w:tblPr>
      <w:tblStyleRowBandSize w:val="1"/>
      <w:tblStyleColBandSize w:val="1"/>
      <w:tblBorders>
        <w:top w:val="single" w:sz="8" w:space="0" w:color="4BACC6"/>
        <w:bottom w:val="single" w:sz="8" w:space="0" w:color="4BACC6"/>
      </w:tblBorders>
    </w:tblPr>
    <w:tblStylePr w:type="firstRow">
      <w:rPr>
        <w:rFonts w:ascii="Times New Roman" w:eastAsia="SimSun" w:hAnsi="Times New Roman" w:cs="Yu Mincho Light"/>
      </w:rPr>
      <w:tblPr/>
      <w:tcPr>
        <w:tcBorders>
          <w:top w:val="nil"/>
          <w:bottom w:val="single" w:sz="8" w:space="0" w:color="4BACC6"/>
        </w:tcBorders>
      </w:tcPr>
    </w:tblStylePr>
    <w:tblStylePr w:type="lastRow">
      <w:rPr>
        <w:b/>
        <w:bCs/>
        <w:color w:val="1F497D"/>
      </w:rPr>
      <w:tblPr/>
      <w:tcPr>
        <w:tcBorders>
          <w:top w:val="single" w:sz="8" w:space="0" w:color="4BACC6"/>
          <w:bottom w:val="single" w:sz="8" w:space="0" w:color="4BACC6"/>
        </w:tcBorders>
      </w:tcPr>
    </w:tblStylePr>
    <w:tblStylePr w:type="firstCol">
      <w:rPr>
        <w:b/>
        <w:bCs/>
      </w:rPr>
    </w:tblStylePr>
    <w:tblStylePr w:type="lastCol">
      <w:rPr>
        <w:b/>
        <w:bCs/>
      </w:rPr>
      <w:tblPr/>
      <w:tcPr>
        <w:tcBorders>
          <w:top w:val="single" w:sz="8" w:space="0" w:color="4BACC6"/>
          <w:bottom w:val="single" w:sz="8" w:space="0" w:color="4BACC6"/>
        </w:tcBorders>
      </w:tcPr>
    </w:tblStylePr>
    <w:tblStylePr w:type="band1Vert">
      <w:tblPr/>
      <w:tcPr>
        <w:shd w:val="clear" w:color="auto" w:fill="D2EAF1"/>
      </w:tcPr>
    </w:tblStylePr>
    <w:tblStylePr w:type="band1Horz">
      <w:tblPr/>
      <w:tcPr>
        <w:shd w:val="clear" w:color="auto" w:fill="D2EAF1"/>
      </w:tcPr>
    </w:tblStylePr>
  </w:style>
  <w:style w:type="table" w:styleId="MediumList1-Accent6">
    <w:name w:val="Medium List 1 Accent 6"/>
    <w:basedOn w:val="TableNormal"/>
    <w:rsid w:val="00D408C5"/>
    <w:rPr>
      <w:rFonts w:ascii="Times New Roman" w:hAnsi="Times New Roman" w:cs="Simplified Arabic"/>
      <w:color w:val="000000"/>
      <w:lang w:val="en-GB" w:bidi="ar-SA"/>
    </w:rPr>
    <w:tblPr>
      <w:tblStyleRowBandSize w:val="1"/>
      <w:tblStyleColBandSize w:val="1"/>
      <w:tblBorders>
        <w:top w:val="single" w:sz="8" w:space="0" w:color="F79646"/>
        <w:bottom w:val="single" w:sz="8" w:space="0" w:color="F79646"/>
      </w:tblBorders>
    </w:tblPr>
    <w:tblStylePr w:type="firstRow">
      <w:rPr>
        <w:rFonts w:ascii="Times New Roman" w:eastAsia="SimSun" w:hAnsi="Times New Roman" w:cs="Yu Mincho Light"/>
      </w:rPr>
      <w:tblPr/>
      <w:tcPr>
        <w:tcBorders>
          <w:top w:val="nil"/>
          <w:bottom w:val="single" w:sz="8" w:space="0" w:color="F79646"/>
        </w:tcBorders>
      </w:tcPr>
    </w:tblStylePr>
    <w:tblStylePr w:type="lastRow">
      <w:rPr>
        <w:b/>
        <w:bCs/>
        <w:color w:val="1F497D"/>
      </w:rPr>
      <w:tblPr/>
      <w:tcPr>
        <w:tcBorders>
          <w:top w:val="single" w:sz="8" w:space="0" w:color="F79646"/>
          <w:bottom w:val="single" w:sz="8" w:space="0" w:color="F79646"/>
        </w:tcBorders>
      </w:tcPr>
    </w:tblStylePr>
    <w:tblStylePr w:type="firstCol">
      <w:rPr>
        <w:b/>
        <w:bCs/>
      </w:rPr>
    </w:tblStylePr>
    <w:tblStylePr w:type="lastCol">
      <w:rPr>
        <w:b/>
        <w:bCs/>
      </w:rPr>
      <w:tblPr/>
      <w:tcPr>
        <w:tcBorders>
          <w:top w:val="single" w:sz="8" w:space="0" w:color="F79646"/>
          <w:bottom w:val="single" w:sz="8" w:space="0" w:color="F79646"/>
        </w:tcBorders>
      </w:tcPr>
    </w:tblStylePr>
    <w:tblStylePr w:type="band1Vert">
      <w:tblPr/>
      <w:tcPr>
        <w:shd w:val="clear" w:color="auto" w:fill="FDE4D0"/>
      </w:tcPr>
    </w:tblStylePr>
    <w:tblStylePr w:type="band1Horz">
      <w:tblPr/>
      <w:tcPr>
        <w:shd w:val="clear" w:color="auto" w:fill="FDE4D0"/>
      </w:tcPr>
    </w:tblStylePr>
  </w:style>
  <w:style w:type="table" w:customStyle="1" w:styleId="MediumList21">
    <w:name w:val="Medium List 21"/>
    <w:basedOn w:val="TableNormal"/>
    <w:rsid w:val="00D408C5"/>
    <w:rPr>
      <w:rFonts w:ascii="Times New Roman" w:hAnsi="Times New Roman" w:cs="Simplified Arabic"/>
      <w:color w:val="000000"/>
      <w:lang w:val="en-GB" w:bidi="ar-SA"/>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styleId="MediumList2-Accent1">
    <w:name w:val="Medium List 2 Accent 1"/>
    <w:basedOn w:val="TableNormal"/>
    <w:rsid w:val="00D408C5"/>
    <w:rPr>
      <w:rFonts w:ascii="Times New Roman" w:hAnsi="Times New Roman" w:cs="Simplified Arabic"/>
      <w:color w:val="000000"/>
      <w:lang w:val="en-GB" w:bidi="ar-SA"/>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rPr>
        <w:sz w:val="24"/>
        <w:szCs w:val="24"/>
      </w:rPr>
      <w:tblPr/>
      <w:tcPr>
        <w:tcBorders>
          <w:top w:val="nil"/>
          <w:left w:val="nil"/>
          <w:bottom w:val="single" w:sz="24" w:space="0" w:color="4F81BD"/>
          <w:right w:val="nil"/>
          <w:insideH w:val="nil"/>
          <w:insideV w:val="nil"/>
        </w:tcBorders>
        <w:shd w:val="clear" w:color="auto" w:fill="FFFFFF"/>
      </w:tcPr>
    </w:tblStylePr>
    <w:tblStylePr w:type="lastRow">
      <w:tblPr/>
      <w:tcPr>
        <w:tcBorders>
          <w:top w:val="single" w:sz="8" w:space="0" w:color="4F81BD"/>
          <w:left w:val="nil"/>
          <w:bottom w:val="nil"/>
          <w:right w:val="nil"/>
          <w:insideH w:val="nil"/>
          <w:insideV w:val="nil"/>
        </w:tcBorders>
        <w:shd w:val="clear" w:color="auto" w:fill="FFFFFF"/>
      </w:tcPr>
    </w:tblStylePr>
    <w:tblStylePr w:type="firstCol">
      <w:tblPr/>
      <w:tcPr>
        <w:tcBorders>
          <w:top w:val="nil"/>
          <w:left w:val="nil"/>
          <w:bottom w:val="nil"/>
          <w:right w:val="single" w:sz="8" w:space="0" w:color="4F81BD"/>
          <w:insideH w:val="nil"/>
          <w:insideV w:val="nil"/>
        </w:tcBorders>
        <w:shd w:val="clear" w:color="auto" w:fill="FFFFFF"/>
      </w:tcPr>
    </w:tblStylePr>
    <w:tblStylePr w:type="lastCol">
      <w:tblPr/>
      <w:tcPr>
        <w:tcBorders>
          <w:top w:val="nil"/>
          <w:left w:val="single" w:sz="8" w:space="0" w:color="4F81B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3DFEE"/>
      </w:tcPr>
    </w:tblStylePr>
    <w:tblStylePr w:type="band1Horz">
      <w:tblPr/>
      <w:tcPr>
        <w:tcBorders>
          <w:top w:val="nil"/>
          <w:bottom w:val="nil"/>
          <w:insideH w:val="nil"/>
          <w:insideV w:val="nil"/>
        </w:tcBorders>
        <w:shd w:val="clear" w:color="auto" w:fill="D3DFEE"/>
      </w:tcPr>
    </w:tblStylePr>
    <w:tblStylePr w:type="nwCell">
      <w:tblPr/>
      <w:tcPr>
        <w:shd w:val="clear" w:color="auto" w:fill="FFFFFF"/>
      </w:tcPr>
    </w:tblStylePr>
    <w:tblStylePr w:type="swCell">
      <w:tblPr/>
      <w:tcPr>
        <w:tcBorders>
          <w:top w:val="nil"/>
        </w:tcBorders>
      </w:tcPr>
    </w:tblStylePr>
  </w:style>
  <w:style w:type="table" w:styleId="MediumList2-Accent2">
    <w:name w:val="Medium List 2 Accent 2"/>
    <w:basedOn w:val="TableNormal"/>
    <w:rsid w:val="00D408C5"/>
    <w:rPr>
      <w:rFonts w:ascii="Times New Roman" w:hAnsi="Times New Roman" w:cs="Simplified Arabic"/>
      <w:color w:val="000000"/>
      <w:lang w:val="en-GB" w:bidi="ar-SA"/>
    </w:rPr>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rPr>
        <w:sz w:val="24"/>
        <w:szCs w:val="24"/>
      </w:rPr>
      <w:tblPr/>
      <w:tcPr>
        <w:tcBorders>
          <w:top w:val="nil"/>
          <w:left w:val="nil"/>
          <w:bottom w:val="single" w:sz="24" w:space="0" w:color="C0504D"/>
          <w:right w:val="nil"/>
          <w:insideH w:val="nil"/>
          <w:insideV w:val="nil"/>
        </w:tcBorders>
        <w:shd w:val="clear" w:color="auto" w:fill="FFFFFF"/>
      </w:tcPr>
    </w:tblStylePr>
    <w:tblStylePr w:type="lastRow">
      <w:tblPr/>
      <w:tcPr>
        <w:tcBorders>
          <w:top w:val="single" w:sz="8" w:space="0" w:color="C0504D"/>
          <w:left w:val="nil"/>
          <w:bottom w:val="nil"/>
          <w:right w:val="nil"/>
          <w:insideH w:val="nil"/>
          <w:insideV w:val="nil"/>
        </w:tcBorders>
        <w:shd w:val="clear" w:color="auto" w:fill="FFFFFF"/>
      </w:tcPr>
    </w:tblStylePr>
    <w:tblStylePr w:type="firstCol">
      <w:tblPr/>
      <w:tcPr>
        <w:tcBorders>
          <w:top w:val="nil"/>
          <w:left w:val="nil"/>
          <w:bottom w:val="nil"/>
          <w:right w:val="single" w:sz="8" w:space="0" w:color="C0504D"/>
          <w:insideH w:val="nil"/>
          <w:insideV w:val="nil"/>
        </w:tcBorders>
        <w:shd w:val="clear" w:color="auto" w:fill="FFFFFF"/>
      </w:tcPr>
    </w:tblStylePr>
    <w:tblStylePr w:type="lastCol">
      <w:tblPr/>
      <w:tcPr>
        <w:tcBorders>
          <w:top w:val="nil"/>
          <w:left w:val="single" w:sz="8" w:space="0" w:color="C0504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D3D2"/>
      </w:tcPr>
    </w:tblStylePr>
    <w:tblStylePr w:type="band1Horz">
      <w:tblPr/>
      <w:tcPr>
        <w:tcBorders>
          <w:top w:val="nil"/>
          <w:bottom w:val="nil"/>
          <w:insideH w:val="nil"/>
          <w:insideV w:val="nil"/>
        </w:tcBorders>
        <w:shd w:val="clear" w:color="auto" w:fill="EFD3D2"/>
      </w:tcPr>
    </w:tblStylePr>
    <w:tblStylePr w:type="nwCell">
      <w:tblPr/>
      <w:tcPr>
        <w:shd w:val="clear" w:color="auto" w:fill="FFFFFF"/>
      </w:tcPr>
    </w:tblStylePr>
    <w:tblStylePr w:type="swCell">
      <w:tblPr/>
      <w:tcPr>
        <w:tcBorders>
          <w:top w:val="nil"/>
        </w:tcBorders>
      </w:tcPr>
    </w:tblStylePr>
  </w:style>
  <w:style w:type="table" w:styleId="MediumList2-Accent3">
    <w:name w:val="Medium List 2 Accent 3"/>
    <w:basedOn w:val="TableNormal"/>
    <w:rsid w:val="00D408C5"/>
    <w:rPr>
      <w:rFonts w:ascii="Times New Roman" w:hAnsi="Times New Roman" w:cs="Simplified Arabic"/>
      <w:color w:val="000000"/>
      <w:lang w:val="en-GB" w:bidi="ar-SA"/>
    </w:rPr>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rPr>
        <w:sz w:val="24"/>
        <w:szCs w:val="24"/>
      </w:rPr>
      <w:tblPr/>
      <w:tcPr>
        <w:tcBorders>
          <w:top w:val="nil"/>
          <w:left w:val="nil"/>
          <w:bottom w:val="single" w:sz="24" w:space="0" w:color="9BBB59"/>
          <w:right w:val="nil"/>
          <w:insideH w:val="nil"/>
          <w:insideV w:val="nil"/>
        </w:tcBorders>
        <w:shd w:val="clear" w:color="auto" w:fill="FFFFFF"/>
      </w:tcPr>
    </w:tblStylePr>
    <w:tblStylePr w:type="lastRow">
      <w:tblPr/>
      <w:tcPr>
        <w:tcBorders>
          <w:top w:val="single" w:sz="8" w:space="0" w:color="9BBB59"/>
          <w:left w:val="nil"/>
          <w:bottom w:val="nil"/>
          <w:right w:val="nil"/>
          <w:insideH w:val="nil"/>
          <w:insideV w:val="nil"/>
        </w:tcBorders>
        <w:shd w:val="clear" w:color="auto" w:fill="FFFFFF"/>
      </w:tcPr>
    </w:tblStylePr>
    <w:tblStylePr w:type="firstCol">
      <w:tblPr/>
      <w:tcPr>
        <w:tcBorders>
          <w:top w:val="nil"/>
          <w:left w:val="nil"/>
          <w:bottom w:val="nil"/>
          <w:right w:val="single" w:sz="8" w:space="0" w:color="9BBB59"/>
          <w:insideH w:val="nil"/>
          <w:insideV w:val="nil"/>
        </w:tcBorders>
        <w:shd w:val="clear" w:color="auto" w:fill="FFFFFF"/>
      </w:tcPr>
    </w:tblStylePr>
    <w:tblStylePr w:type="lastCol">
      <w:tblPr/>
      <w:tcPr>
        <w:tcBorders>
          <w:top w:val="nil"/>
          <w:left w:val="single" w:sz="8" w:space="0" w:color="9BBB59"/>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6EED5"/>
      </w:tcPr>
    </w:tblStylePr>
    <w:tblStylePr w:type="band1Horz">
      <w:tblPr/>
      <w:tcPr>
        <w:tcBorders>
          <w:top w:val="nil"/>
          <w:bottom w:val="nil"/>
          <w:insideH w:val="nil"/>
          <w:insideV w:val="nil"/>
        </w:tcBorders>
        <w:shd w:val="clear" w:color="auto" w:fill="E6EED5"/>
      </w:tcPr>
    </w:tblStylePr>
    <w:tblStylePr w:type="nwCell">
      <w:tblPr/>
      <w:tcPr>
        <w:shd w:val="clear" w:color="auto" w:fill="FFFFFF"/>
      </w:tcPr>
    </w:tblStylePr>
    <w:tblStylePr w:type="swCell">
      <w:tblPr/>
      <w:tcPr>
        <w:tcBorders>
          <w:top w:val="nil"/>
        </w:tcBorders>
      </w:tcPr>
    </w:tblStylePr>
  </w:style>
  <w:style w:type="table" w:styleId="MediumList2-Accent4">
    <w:name w:val="Medium List 2 Accent 4"/>
    <w:basedOn w:val="TableNormal"/>
    <w:rsid w:val="00D408C5"/>
    <w:rPr>
      <w:rFonts w:ascii="Times New Roman" w:hAnsi="Times New Roman" w:cs="Simplified Arabic"/>
      <w:color w:val="000000"/>
      <w:lang w:val="en-GB" w:bidi="ar-SA"/>
    </w:rPr>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rPr>
        <w:sz w:val="24"/>
        <w:szCs w:val="24"/>
      </w:rPr>
      <w:tblPr/>
      <w:tcPr>
        <w:tcBorders>
          <w:top w:val="nil"/>
          <w:left w:val="nil"/>
          <w:bottom w:val="single" w:sz="24" w:space="0" w:color="8064A2"/>
          <w:right w:val="nil"/>
          <w:insideH w:val="nil"/>
          <w:insideV w:val="nil"/>
        </w:tcBorders>
        <w:shd w:val="clear" w:color="auto" w:fill="FFFFFF"/>
      </w:tcPr>
    </w:tblStylePr>
    <w:tblStylePr w:type="lastRow">
      <w:tblPr/>
      <w:tcPr>
        <w:tcBorders>
          <w:top w:val="single" w:sz="8" w:space="0" w:color="8064A2"/>
          <w:left w:val="nil"/>
          <w:bottom w:val="nil"/>
          <w:right w:val="nil"/>
          <w:insideH w:val="nil"/>
          <w:insideV w:val="nil"/>
        </w:tcBorders>
        <w:shd w:val="clear" w:color="auto" w:fill="FFFFFF"/>
      </w:tcPr>
    </w:tblStylePr>
    <w:tblStylePr w:type="firstCol">
      <w:tblPr/>
      <w:tcPr>
        <w:tcBorders>
          <w:top w:val="nil"/>
          <w:left w:val="nil"/>
          <w:bottom w:val="nil"/>
          <w:right w:val="single" w:sz="8" w:space="0" w:color="8064A2"/>
          <w:insideH w:val="nil"/>
          <w:insideV w:val="nil"/>
        </w:tcBorders>
        <w:shd w:val="clear" w:color="auto" w:fill="FFFFFF"/>
      </w:tcPr>
    </w:tblStylePr>
    <w:tblStylePr w:type="lastCol">
      <w:tblPr/>
      <w:tcPr>
        <w:tcBorders>
          <w:top w:val="nil"/>
          <w:left w:val="single" w:sz="8" w:space="0" w:color="8064A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FD8E8"/>
      </w:tcPr>
    </w:tblStylePr>
    <w:tblStylePr w:type="band1Horz">
      <w:tblPr/>
      <w:tcPr>
        <w:tcBorders>
          <w:top w:val="nil"/>
          <w:bottom w:val="nil"/>
          <w:insideH w:val="nil"/>
          <w:insideV w:val="nil"/>
        </w:tcBorders>
        <w:shd w:val="clear" w:color="auto" w:fill="DFD8E8"/>
      </w:tcPr>
    </w:tblStylePr>
    <w:tblStylePr w:type="nwCell">
      <w:tblPr/>
      <w:tcPr>
        <w:shd w:val="clear" w:color="auto" w:fill="FFFFFF"/>
      </w:tcPr>
    </w:tblStylePr>
    <w:tblStylePr w:type="swCell">
      <w:tblPr/>
      <w:tcPr>
        <w:tcBorders>
          <w:top w:val="nil"/>
        </w:tcBorders>
      </w:tcPr>
    </w:tblStylePr>
  </w:style>
  <w:style w:type="table" w:styleId="MediumList2-Accent5">
    <w:name w:val="Medium List 2 Accent 5"/>
    <w:basedOn w:val="TableNormal"/>
    <w:rsid w:val="00D408C5"/>
    <w:rPr>
      <w:rFonts w:ascii="Times New Roman" w:hAnsi="Times New Roman" w:cs="Simplified Arabic"/>
      <w:color w:val="000000"/>
      <w:lang w:val="en-GB" w:bidi="ar-SA"/>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rPr>
        <w:sz w:val="24"/>
        <w:szCs w:val="24"/>
      </w:rPr>
      <w:tblPr/>
      <w:tcPr>
        <w:tcBorders>
          <w:top w:val="nil"/>
          <w:left w:val="nil"/>
          <w:bottom w:val="single" w:sz="24" w:space="0" w:color="4BACC6"/>
          <w:right w:val="nil"/>
          <w:insideH w:val="nil"/>
          <w:insideV w:val="nil"/>
        </w:tcBorders>
        <w:shd w:val="clear" w:color="auto" w:fill="FFFFFF"/>
      </w:tcPr>
    </w:tblStylePr>
    <w:tblStylePr w:type="lastRow">
      <w:tblPr/>
      <w:tcPr>
        <w:tcBorders>
          <w:top w:val="single" w:sz="8" w:space="0" w:color="4BACC6"/>
          <w:left w:val="nil"/>
          <w:bottom w:val="nil"/>
          <w:right w:val="nil"/>
          <w:insideH w:val="nil"/>
          <w:insideV w:val="nil"/>
        </w:tcBorders>
        <w:shd w:val="clear" w:color="auto" w:fill="FFFFFF"/>
      </w:tcPr>
    </w:tblStylePr>
    <w:tblStylePr w:type="firstCol">
      <w:tblPr/>
      <w:tcPr>
        <w:tcBorders>
          <w:top w:val="nil"/>
          <w:left w:val="nil"/>
          <w:bottom w:val="nil"/>
          <w:right w:val="single" w:sz="8" w:space="0" w:color="4BACC6"/>
          <w:insideH w:val="nil"/>
          <w:insideV w:val="nil"/>
        </w:tcBorders>
        <w:shd w:val="clear" w:color="auto" w:fill="FFFFFF"/>
      </w:tcPr>
    </w:tblStylePr>
    <w:tblStylePr w:type="lastCol">
      <w:tblPr/>
      <w:tcPr>
        <w:tcBorders>
          <w:top w:val="nil"/>
          <w:left w:val="single" w:sz="8" w:space="0" w:color="4BACC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2EAF1"/>
      </w:tcPr>
    </w:tblStylePr>
    <w:tblStylePr w:type="band1Horz">
      <w:tblPr/>
      <w:tcPr>
        <w:tcBorders>
          <w:top w:val="nil"/>
          <w:bottom w:val="nil"/>
          <w:insideH w:val="nil"/>
          <w:insideV w:val="nil"/>
        </w:tcBorders>
        <w:shd w:val="clear" w:color="auto" w:fill="D2EAF1"/>
      </w:tcPr>
    </w:tblStylePr>
    <w:tblStylePr w:type="nwCell">
      <w:tblPr/>
      <w:tcPr>
        <w:shd w:val="clear" w:color="auto" w:fill="FFFFFF"/>
      </w:tcPr>
    </w:tblStylePr>
    <w:tblStylePr w:type="swCell">
      <w:tblPr/>
      <w:tcPr>
        <w:tcBorders>
          <w:top w:val="nil"/>
        </w:tcBorders>
      </w:tcPr>
    </w:tblStylePr>
  </w:style>
  <w:style w:type="table" w:styleId="MediumList2-Accent6">
    <w:name w:val="Medium List 2 Accent 6"/>
    <w:basedOn w:val="TableNormal"/>
    <w:rsid w:val="00D408C5"/>
    <w:rPr>
      <w:rFonts w:ascii="Times New Roman" w:hAnsi="Times New Roman" w:cs="Simplified Arabic"/>
      <w:color w:val="000000"/>
      <w:lang w:val="en-GB" w:bidi="ar-SA"/>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rPr>
        <w:sz w:val="24"/>
        <w:szCs w:val="24"/>
      </w:rPr>
      <w:tblPr/>
      <w:tcPr>
        <w:tcBorders>
          <w:top w:val="nil"/>
          <w:left w:val="nil"/>
          <w:bottom w:val="single" w:sz="24" w:space="0" w:color="F79646"/>
          <w:right w:val="nil"/>
          <w:insideH w:val="nil"/>
          <w:insideV w:val="nil"/>
        </w:tcBorders>
        <w:shd w:val="clear" w:color="auto" w:fill="FFFFFF"/>
      </w:tcPr>
    </w:tblStylePr>
    <w:tblStylePr w:type="lastRow">
      <w:tblPr/>
      <w:tcPr>
        <w:tcBorders>
          <w:top w:val="single" w:sz="8" w:space="0" w:color="F79646"/>
          <w:left w:val="nil"/>
          <w:bottom w:val="nil"/>
          <w:right w:val="nil"/>
          <w:insideH w:val="nil"/>
          <w:insideV w:val="nil"/>
        </w:tcBorders>
        <w:shd w:val="clear" w:color="auto" w:fill="FFFFFF"/>
      </w:tcPr>
    </w:tblStylePr>
    <w:tblStylePr w:type="firstCol">
      <w:tblPr/>
      <w:tcPr>
        <w:tcBorders>
          <w:top w:val="nil"/>
          <w:left w:val="nil"/>
          <w:bottom w:val="nil"/>
          <w:right w:val="single" w:sz="8" w:space="0" w:color="F79646"/>
          <w:insideH w:val="nil"/>
          <w:insideV w:val="nil"/>
        </w:tcBorders>
        <w:shd w:val="clear" w:color="auto" w:fill="FFFFFF"/>
      </w:tcPr>
    </w:tblStylePr>
    <w:tblStylePr w:type="lastCol">
      <w:tblPr/>
      <w:tcPr>
        <w:tcBorders>
          <w:top w:val="nil"/>
          <w:left w:val="single" w:sz="8" w:space="0" w:color="F7964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DE4D0"/>
      </w:tcPr>
    </w:tblStylePr>
    <w:tblStylePr w:type="band1Horz">
      <w:tblPr/>
      <w:tcPr>
        <w:tcBorders>
          <w:top w:val="nil"/>
          <w:bottom w:val="nil"/>
          <w:insideH w:val="nil"/>
          <w:insideV w:val="nil"/>
        </w:tcBorders>
        <w:shd w:val="clear" w:color="auto" w:fill="FDE4D0"/>
      </w:tcPr>
    </w:tblStylePr>
    <w:tblStylePr w:type="nwCell">
      <w:tblPr/>
      <w:tcPr>
        <w:shd w:val="clear" w:color="auto" w:fill="FFFFFF"/>
      </w:tcPr>
    </w:tblStylePr>
    <w:tblStylePr w:type="swCell">
      <w:tblPr/>
      <w:tcPr>
        <w:tcBorders>
          <w:top w:val="nil"/>
        </w:tcBorders>
      </w:tcPr>
    </w:tblStylePr>
  </w:style>
  <w:style w:type="table" w:customStyle="1" w:styleId="MediumShading11">
    <w:name w:val="Medium Shading 11"/>
    <w:basedOn w:val="TableNormal"/>
    <w:rsid w:val="00D408C5"/>
    <w:rPr>
      <w:rFonts w:ascii="Times New Roman" w:hAnsi="Times New Roman" w:cs="Simplified Arabic"/>
      <w:lang w:val="en-GB" w:bidi="ar-SA"/>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1">
    <w:name w:val="Medium Shading 1 - Accent 11"/>
    <w:basedOn w:val="TableNormal"/>
    <w:rsid w:val="00D408C5"/>
    <w:rPr>
      <w:rFonts w:ascii="Times New Roman" w:hAnsi="Times New Roman" w:cs="Simplified Arabic"/>
      <w:lang w:val="en-GB" w:bidi="ar-SA"/>
    </w:rPr>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tblBorders>
    </w:tblPr>
    <w:tblStylePr w:type="firstRow">
      <w:pPr>
        <w:spacing w:before="0" w:after="0" w:line="240" w:lineRule="auto"/>
      </w:pPr>
      <w:rPr>
        <w:b/>
        <w:bCs/>
        <w:color w:val="FFFFFF"/>
      </w:rPr>
      <w:tblPr/>
      <w:tcPr>
        <w:tcBorders>
          <w:top w:val="single" w:sz="8" w:space="0" w:color="7BA0CD"/>
          <w:left w:val="single" w:sz="8" w:space="0" w:color="7BA0CD"/>
          <w:bottom w:val="single" w:sz="8" w:space="0" w:color="7BA0CD"/>
          <w:right w:val="single" w:sz="8" w:space="0" w:color="7BA0CD"/>
          <w:insideH w:val="nil"/>
          <w:insideV w:val="nil"/>
        </w:tcBorders>
        <w:shd w:val="clear" w:color="auto" w:fill="4F81BD"/>
      </w:tcPr>
    </w:tblStylePr>
    <w:tblStylePr w:type="lastRow">
      <w:pPr>
        <w:spacing w:before="0" w:after="0" w:line="240" w:lineRule="auto"/>
      </w:pPr>
      <w:rPr>
        <w:b/>
        <w:bCs/>
      </w:rPr>
      <w:tblPr/>
      <w:tcPr>
        <w:tcBorders>
          <w:top w:val="double" w:sz="6" w:space="0" w:color="7BA0CD"/>
          <w:left w:val="single" w:sz="8" w:space="0" w:color="7BA0CD"/>
          <w:bottom w:val="single" w:sz="8" w:space="0" w:color="7BA0CD"/>
          <w:right w:val="single" w:sz="8" w:space="0" w:color="7BA0CD"/>
          <w:insideH w:val="nil"/>
          <w:insideV w:val="nil"/>
        </w:tcBorders>
      </w:tcPr>
    </w:tblStylePr>
    <w:tblStylePr w:type="firstCol">
      <w:rPr>
        <w:b/>
        <w:bCs/>
      </w:rPr>
    </w:tblStylePr>
    <w:tblStylePr w:type="lastCol">
      <w:rPr>
        <w:b/>
        <w:bCs/>
      </w:rPr>
    </w:tblStylePr>
    <w:tblStylePr w:type="band1Vert">
      <w:tblPr/>
      <w:tcPr>
        <w:shd w:val="clear" w:color="auto" w:fill="D3DFEE"/>
      </w:tcPr>
    </w:tblStylePr>
    <w:tblStylePr w:type="band1Horz">
      <w:tblPr/>
      <w:tcPr>
        <w:tcBorders>
          <w:insideH w:val="nil"/>
          <w:insideV w:val="nil"/>
        </w:tcBorders>
        <w:shd w:val="clear" w:color="auto" w:fill="D3DFEE"/>
      </w:tcPr>
    </w:tblStylePr>
    <w:tblStylePr w:type="band2Horz">
      <w:tblPr/>
      <w:tcPr>
        <w:tcBorders>
          <w:insideH w:val="nil"/>
          <w:insideV w:val="nil"/>
        </w:tcBorders>
      </w:tcPr>
    </w:tblStylePr>
  </w:style>
  <w:style w:type="table" w:styleId="MediumShading1-Accent2">
    <w:name w:val="Medium Shading 1 Accent 2"/>
    <w:basedOn w:val="TableNormal"/>
    <w:rsid w:val="00D408C5"/>
    <w:rPr>
      <w:rFonts w:ascii="Times New Roman" w:hAnsi="Times New Roman" w:cs="Simplified Arabic"/>
      <w:lang w:val="en-GB" w:bidi="ar-SA"/>
    </w:rPr>
    <w:tblPr>
      <w:tblStyleRowBandSize w:val="1"/>
      <w:tblStyleColBandSize w:val="1"/>
      <w:tblBorders>
        <w:top w:val="single" w:sz="8" w:space="0" w:color="CF7B79"/>
        <w:left w:val="single" w:sz="8" w:space="0" w:color="CF7B79"/>
        <w:bottom w:val="single" w:sz="8" w:space="0" w:color="CF7B79"/>
        <w:right w:val="single" w:sz="8" w:space="0" w:color="CF7B79"/>
        <w:insideH w:val="single" w:sz="8" w:space="0" w:color="CF7B79"/>
      </w:tblBorders>
    </w:tblPr>
    <w:tblStylePr w:type="firstRow">
      <w:pPr>
        <w:spacing w:before="0" w:after="0" w:line="240" w:lineRule="auto"/>
      </w:pPr>
      <w:rPr>
        <w:b/>
        <w:bCs/>
        <w:color w:val="FFFFFF"/>
      </w:rPr>
      <w:tblPr/>
      <w:tcPr>
        <w:tcBorders>
          <w:top w:val="single" w:sz="8" w:space="0" w:color="CF7B79"/>
          <w:left w:val="single" w:sz="8" w:space="0" w:color="CF7B79"/>
          <w:bottom w:val="single" w:sz="8" w:space="0" w:color="CF7B79"/>
          <w:right w:val="single" w:sz="8" w:space="0" w:color="CF7B79"/>
          <w:insideH w:val="nil"/>
          <w:insideV w:val="nil"/>
        </w:tcBorders>
        <w:shd w:val="clear" w:color="auto" w:fill="C0504D"/>
      </w:tcPr>
    </w:tblStylePr>
    <w:tblStylePr w:type="lastRow">
      <w:pPr>
        <w:spacing w:before="0" w:after="0" w:line="240" w:lineRule="auto"/>
      </w:pPr>
      <w:rPr>
        <w:b/>
        <w:bCs/>
      </w:rPr>
      <w:tblPr/>
      <w:tcPr>
        <w:tcBorders>
          <w:top w:val="double" w:sz="6" w:space="0" w:color="CF7B79"/>
          <w:left w:val="single" w:sz="8" w:space="0" w:color="CF7B79"/>
          <w:bottom w:val="single" w:sz="8" w:space="0" w:color="CF7B79"/>
          <w:right w:val="single" w:sz="8" w:space="0" w:color="CF7B79"/>
          <w:insideH w:val="nil"/>
          <w:insideV w:val="nil"/>
        </w:tcBorders>
      </w:tcPr>
    </w:tblStylePr>
    <w:tblStylePr w:type="firstCol">
      <w:rPr>
        <w:b/>
        <w:bCs/>
      </w:rPr>
    </w:tblStylePr>
    <w:tblStylePr w:type="lastCol">
      <w:rPr>
        <w:b/>
        <w:bCs/>
      </w:rPr>
    </w:tblStylePr>
    <w:tblStylePr w:type="band1Vert">
      <w:tblPr/>
      <w:tcPr>
        <w:shd w:val="clear" w:color="auto" w:fill="EFD3D2"/>
      </w:tcPr>
    </w:tblStylePr>
    <w:tblStylePr w:type="band1Horz">
      <w:tblPr/>
      <w:tcPr>
        <w:tcBorders>
          <w:insideH w:val="nil"/>
          <w:insideV w:val="nil"/>
        </w:tcBorders>
        <w:shd w:val="clear" w:color="auto" w:fill="EFD3D2"/>
      </w:tcPr>
    </w:tblStylePr>
    <w:tblStylePr w:type="band2Horz">
      <w:tblPr/>
      <w:tcPr>
        <w:tcBorders>
          <w:insideH w:val="nil"/>
          <w:insideV w:val="nil"/>
        </w:tcBorders>
      </w:tcPr>
    </w:tblStylePr>
  </w:style>
  <w:style w:type="table" w:styleId="MediumShading1-Accent3">
    <w:name w:val="Medium Shading 1 Accent 3"/>
    <w:basedOn w:val="TableNormal"/>
    <w:rsid w:val="00D408C5"/>
    <w:rPr>
      <w:rFonts w:ascii="Times New Roman" w:hAnsi="Times New Roman" w:cs="Simplified Arabic"/>
      <w:lang w:val="en-GB" w:bidi="ar-SA"/>
    </w:rPr>
    <w:tblPr>
      <w:tblStyleRowBandSize w:val="1"/>
      <w:tblStyleColBandSize w:val="1"/>
      <w:tblBorders>
        <w:top w:val="single" w:sz="8" w:space="0" w:color="B3CC82"/>
        <w:left w:val="single" w:sz="8" w:space="0" w:color="B3CC82"/>
        <w:bottom w:val="single" w:sz="8" w:space="0" w:color="B3CC82"/>
        <w:right w:val="single" w:sz="8" w:space="0" w:color="B3CC82"/>
        <w:insideH w:val="single" w:sz="8" w:space="0" w:color="B3CC82"/>
      </w:tblBorders>
    </w:tblPr>
    <w:tblStylePr w:type="firstRow">
      <w:pPr>
        <w:spacing w:before="0" w:after="0" w:line="240" w:lineRule="auto"/>
      </w:pPr>
      <w:rPr>
        <w:b/>
        <w:bCs/>
        <w:color w:val="FFFFFF"/>
      </w:rPr>
      <w:tblPr/>
      <w:tcPr>
        <w:tcBorders>
          <w:top w:val="single" w:sz="8" w:space="0" w:color="B3CC82"/>
          <w:left w:val="single" w:sz="8" w:space="0" w:color="B3CC82"/>
          <w:bottom w:val="single" w:sz="8" w:space="0" w:color="B3CC82"/>
          <w:right w:val="single" w:sz="8" w:space="0" w:color="B3CC82"/>
          <w:insideH w:val="nil"/>
          <w:insideV w:val="nil"/>
        </w:tcBorders>
        <w:shd w:val="clear" w:color="auto" w:fill="9BBB59"/>
      </w:tcPr>
    </w:tblStylePr>
    <w:tblStylePr w:type="lastRow">
      <w:pPr>
        <w:spacing w:before="0" w:after="0" w:line="240" w:lineRule="auto"/>
      </w:pPr>
      <w:rPr>
        <w:b/>
        <w:bCs/>
      </w:rPr>
      <w:tblPr/>
      <w:tcPr>
        <w:tcBorders>
          <w:top w:val="double" w:sz="6" w:space="0" w:color="B3CC82"/>
          <w:left w:val="single" w:sz="8" w:space="0" w:color="B3CC82"/>
          <w:bottom w:val="single" w:sz="8" w:space="0" w:color="B3CC82"/>
          <w:right w:val="single" w:sz="8" w:space="0" w:color="B3CC82"/>
          <w:insideH w:val="nil"/>
          <w:insideV w:val="nil"/>
        </w:tcBorders>
      </w:tcPr>
    </w:tblStylePr>
    <w:tblStylePr w:type="firstCol">
      <w:rPr>
        <w:b/>
        <w:bCs/>
      </w:rPr>
    </w:tblStylePr>
    <w:tblStylePr w:type="lastCol">
      <w:rPr>
        <w:b/>
        <w:bCs/>
      </w:rPr>
    </w:tblStylePr>
    <w:tblStylePr w:type="band1Vert">
      <w:tblPr/>
      <w:tcPr>
        <w:shd w:val="clear" w:color="auto" w:fill="E6EED5"/>
      </w:tcPr>
    </w:tblStylePr>
    <w:tblStylePr w:type="band1Horz">
      <w:tblPr/>
      <w:tcPr>
        <w:tcBorders>
          <w:insideH w:val="nil"/>
          <w:insideV w:val="nil"/>
        </w:tcBorders>
        <w:shd w:val="clear" w:color="auto" w:fill="E6EED5"/>
      </w:tcPr>
    </w:tblStylePr>
    <w:tblStylePr w:type="band2Horz">
      <w:tblPr/>
      <w:tcPr>
        <w:tcBorders>
          <w:insideH w:val="nil"/>
          <w:insideV w:val="nil"/>
        </w:tcBorders>
      </w:tcPr>
    </w:tblStylePr>
  </w:style>
  <w:style w:type="table" w:styleId="MediumShading1-Accent4">
    <w:name w:val="Medium Shading 1 Accent 4"/>
    <w:basedOn w:val="TableNormal"/>
    <w:rsid w:val="00D408C5"/>
    <w:rPr>
      <w:rFonts w:ascii="Times New Roman" w:hAnsi="Times New Roman" w:cs="Simplified Arabic"/>
      <w:lang w:val="en-GB" w:bidi="ar-SA"/>
    </w:rPr>
    <w:tblPr>
      <w:tblStyleRowBandSize w:val="1"/>
      <w:tblStyleColBandSize w:val="1"/>
      <w:tblBorders>
        <w:top w:val="single" w:sz="8" w:space="0" w:color="9F8AB9"/>
        <w:left w:val="single" w:sz="8" w:space="0" w:color="9F8AB9"/>
        <w:bottom w:val="single" w:sz="8" w:space="0" w:color="9F8AB9"/>
        <w:right w:val="single" w:sz="8" w:space="0" w:color="9F8AB9"/>
        <w:insideH w:val="single" w:sz="8" w:space="0" w:color="9F8AB9"/>
      </w:tblBorders>
    </w:tblPr>
    <w:tblStylePr w:type="firstRow">
      <w:pPr>
        <w:spacing w:before="0" w:after="0" w:line="240" w:lineRule="auto"/>
      </w:pPr>
      <w:rPr>
        <w:b/>
        <w:bCs/>
        <w:color w:val="FFFFFF"/>
      </w:rPr>
      <w:tblPr/>
      <w:tcPr>
        <w:tcBorders>
          <w:top w:val="single" w:sz="8" w:space="0" w:color="9F8AB9"/>
          <w:left w:val="single" w:sz="8" w:space="0" w:color="9F8AB9"/>
          <w:bottom w:val="single" w:sz="8" w:space="0" w:color="9F8AB9"/>
          <w:right w:val="single" w:sz="8" w:space="0" w:color="9F8AB9"/>
          <w:insideH w:val="nil"/>
          <w:insideV w:val="nil"/>
        </w:tcBorders>
        <w:shd w:val="clear" w:color="auto" w:fill="8064A2"/>
      </w:tcPr>
    </w:tblStylePr>
    <w:tblStylePr w:type="lastRow">
      <w:pPr>
        <w:spacing w:before="0" w:after="0" w:line="240" w:lineRule="auto"/>
      </w:pPr>
      <w:rPr>
        <w:b/>
        <w:bCs/>
      </w:rPr>
      <w:tblPr/>
      <w:tcPr>
        <w:tcBorders>
          <w:top w:val="double" w:sz="6" w:space="0" w:color="9F8AB9"/>
          <w:left w:val="single" w:sz="8" w:space="0" w:color="9F8AB9"/>
          <w:bottom w:val="single" w:sz="8" w:space="0" w:color="9F8AB9"/>
          <w:right w:val="single" w:sz="8" w:space="0" w:color="9F8AB9"/>
          <w:insideH w:val="nil"/>
          <w:insideV w:val="nil"/>
        </w:tcBorders>
      </w:tcPr>
    </w:tblStylePr>
    <w:tblStylePr w:type="firstCol">
      <w:rPr>
        <w:b/>
        <w:bCs/>
      </w:rPr>
    </w:tblStylePr>
    <w:tblStylePr w:type="lastCol">
      <w:rPr>
        <w:b/>
        <w:bCs/>
      </w:rPr>
    </w:tblStylePr>
    <w:tblStylePr w:type="band1Vert">
      <w:tblPr/>
      <w:tcPr>
        <w:shd w:val="clear" w:color="auto" w:fill="DFD8E8"/>
      </w:tcPr>
    </w:tblStylePr>
    <w:tblStylePr w:type="band1Horz">
      <w:tblPr/>
      <w:tcPr>
        <w:tcBorders>
          <w:insideH w:val="nil"/>
          <w:insideV w:val="nil"/>
        </w:tcBorders>
        <w:shd w:val="clear" w:color="auto" w:fill="DFD8E8"/>
      </w:tcPr>
    </w:tblStylePr>
    <w:tblStylePr w:type="band2Horz">
      <w:tblPr/>
      <w:tcPr>
        <w:tcBorders>
          <w:insideH w:val="nil"/>
          <w:insideV w:val="nil"/>
        </w:tcBorders>
      </w:tcPr>
    </w:tblStylePr>
  </w:style>
  <w:style w:type="table" w:styleId="MediumShading1-Accent5">
    <w:name w:val="Medium Shading 1 Accent 5"/>
    <w:basedOn w:val="TableNormal"/>
    <w:rsid w:val="00D408C5"/>
    <w:rPr>
      <w:rFonts w:ascii="Times New Roman" w:hAnsi="Times New Roman" w:cs="Simplified Arabic"/>
      <w:lang w:val="en-GB" w:bidi="ar-SA"/>
    </w:rPr>
    <w:tblPr>
      <w:tblStyleRowBandSize w:val="1"/>
      <w:tblStyleColBandSize w:val="1"/>
      <w:tblBorders>
        <w:top w:val="single" w:sz="8" w:space="0" w:color="78C0D4"/>
        <w:left w:val="single" w:sz="8" w:space="0" w:color="78C0D4"/>
        <w:bottom w:val="single" w:sz="8" w:space="0" w:color="78C0D4"/>
        <w:right w:val="single" w:sz="8" w:space="0" w:color="78C0D4"/>
        <w:insideH w:val="single" w:sz="8" w:space="0" w:color="78C0D4"/>
      </w:tblBorders>
    </w:tblPr>
    <w:tblStylePr w:type="firstRow">
      <w:pPr>
        <w:spacing w:before="0" w:after="0" w:line="240" w:lineRule="auto"/>
      </w:pPr>
      <w:rPr>
        <w:b/>
        <w:bCs/>
        <w:color w:val="FFFFFF"/>
      </w:rPr>
      <w:tblPr/>
      <w:tcPr>
        <w:tcBorders>
          <w:top w:val="single" w:sz="8" w:space="0" w:color="78C0D4"/>
          <w:left w:val="single" w:sz="8" w:space="0" w:color="78C0D4"/>
          <w:bottom w:val="single" w:sz="8" w:space="0" w:color="78C0D4"/>
          <w:right w:val="single" w:sz="8" w:space="0" w:color="78C0D4"/>
          <w:insideH w:val="nil"/>
          <w:insideV w:val="nil"/>
        </w:tcBorders>
        <w:shd w:val="clear" w:color="auto" w:fill="4BACC6"/>
      </w:tcPr>
    </w:tblStylePr>
    <w:tblStylePr w:type="lastRow">
      <w:pPr>
        <w:spacing w:before="0" w:after="0" w:line="240" w:lineRule="auto"/>
      </w:pPr>
      <w:rPr>
        <w:b/>
        <w:bCs/>
      </w:rPr>
      <w:tblPr/>
      <w:tcPr>
        <w:tcBorders>
          <w:top w:val="double" w:sz="6" w:space="0" w:color="78C0D4"/>
          <w:left w:val="single" w:sz="8" w:space="0" w:color="78C0D4"/>
          <w:bottom w:val="single" w:sz="8" w:space="0" w:color="78C0D4"/>
          <w:right w:val="single" w:sz="8" w:space="0" w:color="78C0D4"/>
          <w:insideH w:val="nil"/>
          <w:insideV w:val="nil"/>
        </w:tcBorders>
      </w:tcPr>
    </w:tblStylePr>
    <w:tblStylePr w:type="firstCol">
      <w:rPr>
        <w:b/>
        <w:bCs/>
      </w:rPr>
    </w:tblStylePr>
    <w:tblStylePr w:type="lastCol">
      <w:rPr>
        <w:b/>
        <w:bCs/>
      </w:rPr>
    </w:tblStylePr>
    <w:tblStylePr w:type="band1Vert">
      <w:tblPr/>
      <w:tcPr>
        <w:shd w:val="clear" w:color="auto" w:fill="D2EAF1"/>
      </w:tcPr>
    </w:tblStylePr>
    <w:tblStylePr w:type="band1Horz">
      <w:tblPr/>
      <w:tcPr>
        <w:tcBorders>
          <w:insideH w:val="nil"/>
          <w:insideV w:val="nil"/>
        </w:tcBorders>
        <w:shd w:val="clear" w:color="auto" w:fill="D2EAF1"/>
      </w:tcPr>
    </w:tblStylePr>
    <w:tblStylePr w:type="band2Horz">
      <w:tblPr/>
      <w:tcPr>
        <w:tcBorders>
          <w:insideH w:val="nil"/>
          <w:insideV w:val="nil"/>
        </w:tcBorders>
      </w:tcPr>
    </w:tblStylePr>
  </w:style>
  <w:style w:type="table" w:styleId="MediumShading1-Accent6">
    <w:name w:val="Medium Shading 1 Accent 6"/>
    <w:basedOn w:val="TableNormal"/>
    <w:rsid w:val="00D408C5"/>
    <w:rPr>
      <w:rFonts w:ascii="Times New Roman" w:hAnsi="Times New Roman" w:cs="Simplified Arabic"/>
      <w:lang w:val="en-GB" w:bidi="ar-SA"/>
    </w:rPr>
    <w:tblPr>
      <w:tblStyleRowBandSize w:val="1"/>
      <w:tblStyleColBandSize w:val="1"/>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0" w:after="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0" w:after="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MediumShading21">
    <w:name w:val="Medium Shading 21"/>
    <w:basedOn w:val="TableNormal"/>
    <w:rsid w:val="00D408C5"/>
    <w:rPr>
      <w:rFonts w:ascii="Times New Roman" w:hAnsi="Times New Roman" w:cs="Simplified Arabic"/>
      <w:lang w:val="en-GB" w:bidi="ar-SA"/>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1">
    <w:name w:val="Medium Shading 2 - Accent 11"/>
    <w:basedOn w:val="TableNormal"/>
    <w:rsid w:val="00D408C5"/>
    <w:rPr>
      <w:rFonts w:ascii="Times New Roman" w:hAnsi="Times New Roman" w:cs="Simplified Arabic"/>
      <w:lang w:val="en-GB" w:bidi="ar-SA"/>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F81B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F81BD"/>
      </w:tcPr>
    </w:tblStylePr>
    <w:tblStylePr w:type="lastCol">
      <w:rPr>
        <w:b/>
        <w:bCs/>
        <w:color w:val="FFFFFF"/>
      </w:rPr>
      <w:tblPr/>
      <w:tcPr>
        <w:tcBorders>
          <w:left w:val="nil"/>
          <w:right w:val="nil"/>
          <w:insideH w:val="nil"/>
          <w:insideV w:val="nil"/>
        </w:tcBorders>
        <w:shd w:val="clear" w:color="auto" w:fill="4F81B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rsid w:val="00D408C5"/>
    <w:rPr>
      <w:rFonts w:ascii="Times New Roman" w:hAnsi="Times New Roman" w:cs="Simplified Arabic"/>
      <w:lang w:val="en-GB" w:bidi="ar-SA"/>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C0504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C0504D"/>
      </w:tcPr>
    </w:tblStylePr>
    <w:tblStylePr w:type="lastCol">
      <w:rPr>
        <w:b/>
        <w:bCs/>
        <w:color w:val="FFFFFF"/>
      </w:rPr>
      <w:tblPr/>
      <w:tcPr>
        <w:tcBorders>
          <w:left w:val="nil"/>
          <w:right w:val="nil"/>
          <w:insideH w:val="nil"/>
          <w:insideV w:val="nil"/>
        </w:tcBorders>
        <w:shd w:val="clear" w:color="auto" w:fill="C0504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rsid w:val="00D408C5"/>
    <w:rPr>
      <w:rFonts w:ascii="Times New Roman" w:hAnsi="Times New Roman" w:cs="Simplified Arabic"/>
      <w:lang w:val="en-GB" w:bidi="ar-SA"/>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9BBB59"/>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9BBB59"/>
      </w:tcPr>
    </w:tblStylePr>
    <w:tblStylePr w:type="lastCol">
      <w:rPr>
        <w:b/>
        <w:bCs/>
        <w:color w:val="FFFFFF"/>
      </w:rPr>
      <w:tblPr/>
      <w:tcPr>
        <w:tcBorders>
          <w:left w:val="nil"/>
          <w:right w:val="nil"/>
          <w:insideH w:val="nil"/>
          <w:insideV w:val="nil"/>
        </w:tcBorders>
        <w:shd w:val="clear" w:color="auto" w:fill="9BBB59"/>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rsid w:val="00D408C5"/>
    <w:rPr>
      <w:rFonts w:ascii="Times New Roman" w:hAnsi="Times New Roman" w:cs="Simplified Arabic"/>
      <w:lang w:val="en-GB" w:bidi="ar-SA"/>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8064A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8064A2"/>
      </w:tcPr>
    </w:tblStylePr>
    <w:tblStylePr w:type="lastCol">
      <w:rPr>
        <w:b/>
        <w:bCs/>
        <w:color w:val="FFFFFF"/>
      </w:rPr>
      <w:tblPr/>
      <w:tcPr>
        <w:tcBorders>
          <w:left w:val="nil"/>
          <w:right w:val="nil"/>
          <w:insideH w:val="nil"/>
          <w:insideV w:val="nil"/>
        </w:tcBorders>
        <w:shd w:val="clear" w:color="auto" w:fill="8064A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rsid w:val="00D408C5"/>
    <w:rPr>
      <w:rFonts w:ascii="Times New Roman" w:hAnsi="Times New Roman" w:cs="Simplified Arabic"/>
      <w:lang w:val="en-GB" w:bidi="ar-SA"/>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BACC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BACC6"/>
      </w:tcPr>
    </w:tblStylePr>
    <w:tblStylePr w:type="lastCol">
      <w:rPr>
        <w:b/>
        <w:bCs/>
        <w:color w:val="FFFFFF"/>
      </w:rPr>
      <w:tblPr/>
      <w:tcPr>
        <w:tcBorders>
          <w:left w:val="nil"/>
          <w:right w:val="nil"/>
          <w:insideH w:val="nil"/>
          <w:insideV w:val="nil"/>
        </w:tcBorders>
        <w:shd w:val="clear" w:color="auto" w:fill="4BACC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rsid w:val="00D408C5"/>
    <w:rPr>
      <w:rFonts w:ascii="Times New Roman" w:hAnsi="Times New Roman" w:cs="Simplified Arabic"/>
      <w:lang w:val="en-GB" w:bidi="ar-SA"/>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F7964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F79646"/>
      </w:tcPr>
    </w:tblStylePr>
    <w:tblStylePr w:type="lastCol">
      <w:rPr>
        <w:b/>
        <w:bCs/>
        <w:color w:val="FFFFFF"/>
      </w:rPr>
      <w:tblPr/>
      <w:tcPr>
        <w:tcBorders>
          <w:left w:val="nil"/>
          <w:right w:val="nil"/>
          <w:insideH w:val="nil"/>
          <w:insideV w:val="nil"/>
        </w:tcBorders>
        <w:shd w:val="clear" w:color="auto" w:fill="F7964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paragraph" w:styleId="MessageHeader">
    <w:name w:val="Message Header"/>
    <w:basedOn w:val="Normal"/>
    <w:link w:val="MessageHeaderChar"/>
    <w:rsid w:val="00D408C5"/>
    <w:pPr>
      <w:pBdr>
        <w:top w:val="single" w:sz="6" w:space="1" w:color="auto"/>
        <w:left w:val="single" w:sz="6" w:space="1" w:color="auto"/>
        <w:bottom w:val="single" w:sz="6" w:space="1" w:color="auto"/>
        <w:right w:val="single" w:sz="6" w:space="1" w:color="auto"/>
      </w:pBdr>
      <w:shd w:val="pct20" w:color="auto" w:fill="auto"/>
      <w:ind w:left="1080" w:hanging="1080"/>
    </w:pPr>
    <w:rPr>
      <w:rFonts w:cs="Simplified Arabic"/>
    </w:rPr>
  </w:style>
  <w:style w:type="character" w:customStyle="1" w:styleId="MessageHeaderChar">
    <w:name w:val="Message Header Char"/>
    <w:basedOn w:val="DefaultParagraphFont"/>
    <w:link w:val="MessageHeader"/>
    <w:rsid w:val="00D408C5"/>
    <w:rPr>
      <w:rFonts w:ascii="Times New Roman" w:hAnsi="Times New Roman" w:cs="Simplified Arabic"/>
      <w:szCs w:val="24"/>
      <w:shd w:val="pct20" w:color="auto" w:fill="auto"/>
      <w:lang w:val="en-GB"/>
    </w:rPr>
  </w:style>
  <w:style w:type="paragraph" w:styleId="NormalIndent">
    <w:name w:val="Normal Indent"/>
    <w:basedOn w:val="Normal"/>
    <w:rsid w:val="00D408C5"/>
    <w:pPr>
      <w:ind w:left="720"/>
    </w:pPr>
  </w:style>
  <w:style w:type="paragraph" w:styleId="NoteHeading">
    <w:name w:val="Note Heading"/>
    <w:basedOn w:val="Normal"/>
    <w:next w:val="Normal"/>
    <w:link w:val="NoteHeadingChar"/>
    <w:rsid w:val="00D408C5"/>
  </w:style>
  <w:style w:type="character" w:customStyle="1" w:styleId="NoteHeadingChar">
    <w:name w:val="Note Heading Char"/>
    <w:basedOn w:val="DefaultParagraphFont"/>
    <w:link w:val="NoteHeading"/>
    <w:rsid w:val="00D408C5"/>
    <w:rPr>
      <w:rFonts w:ascii="Times New Roman" w:hAnsi="Times New Roman" w:cs="Times New Roman"/>
      <w:szCs w:val="24"/>
      <w:lang w:val="en-GB"/>
    </w:rPr>
  </w:style>
  <w:style w:type="paragraph" w:styleId="PlainText">
    <w:name w:val="Plain Text"/>
    <w:basedOn w:val="Normal"/>
    <w:link w:val="PlainTextChar"/>
    <w:rsid w:val="00D408C5"/>
    <w:rPr>
      <w:rFonts w:ascii="Courier New" w:hAnsi="Courier New" w:cs="Courier New"/>
      <w:szCs w:val="20"/>
    </w:rPr>
  </w:style>
  <w:style w:type="character" w:customStyle="1" w:styleId="PlainTextChar">
    <w:name w:val="Plain Text Char"/>
    <w:basedOn w:val="DefaultParagraphFont"/>
    <w:link w:val="PlainText"/>
    <w:rsid w:val="00D408C5"/>
    <w:rPr>
      <w:rFonts w:ascii="Courier New" w:hAnsi="Courier New" w:cs="Courier New"/>
      <w:lang w:val="en-GB"/>
    </w:rPr>
  </w:style>
  <w:style w:type="paragraph" w:styleId="Quote">
    <w:name w:val="Quote"/>
    <w:basedOn w:val="Normal"/>
    <w:next w:val="Normal"/>
    <w:link w:val="QuoteChar"/>
    <w:qFormat/>
    <w:rsid w:val="00D408C5"/>
    <w:rPr>
      <w:i/>
      <w:iCs/>
      <w:color w:val="000000"/>
    </w:rPr>
  </w:style>
  <w:style w:type="character" w:customStyle="1" w:styleId="QuoteChar">
    <w:name w:val="Quote Char"/>
    <w:basedOn w:val="DefaultParagraphFont"/>
    <w:link w:val="Quote"/>
    <w:rsid w:val="00D408C5"/>
    <w:rPr>
      <w:rFonts w:ascii="Times New Roman" w:hAnsi="Times New Roman" w:cs="Times New Roman"/>
      <w:i/>
      <w:iCs/>
      <w:color w:val="000000"/>
      <w:szCs w:val="24"/>
      <w:lang w:val="en-GB"/>
    </w:rPr>
  </w:style>
  <w:style w:type="paragraph" w:styleId="Salutation">
    <w:name w:val="Salutation"/>
    <w:basedOn w:val="Normal"/>
    <w:next w:val="Normal"/>
    <w:link w:val="SalutationChar"/>
    <w:rsid w:val="00D408C5"/>
  </w:style>
  <w:style w:type="character" w:customStyle="1" w:styleId="SalutationChar">
    <w:name w:val="Salutation Char"/>
    <w:basedOn w:val="DefaultParagraphFont"/>
    <w:link w:val="Salutation"/>
    <w:rsid w:val="00D408C5"/>
    <w:rPr>
      <w:rFonts w:ascii="Times New Roman" w:hAnsi="Times New Roman" w:cs="Times New Roman"/>
      <w:szCs w:val="24"/>
      <w:lang w:val="en-GB"/>
    </w:rPr>
  </w:style>
  <w:style w:type="paragraph" w:styleId="Signature">
    <w:name w:val="Signature"/>
    <w:basedOn w:val="Normal"/>
    <w:link w:val="SignatureChar"/>
    <w:rsid w:val="00D408C5"/>
    <w:pPr>
      <w:ind w:left="4320"/>
    </w:pPr>
  </w:style>
  <w:style w:type="character" w:customStyle="1" w:styleId="SignatureChar">
    <w:name w:val="Signature Char"/>
    <w:basedOn w:val="DefaultParagraphFont"/>
    <w:link w:val="Signature"/>
    <w:rsid w:val="00D408C5"/>
    <w:rPr>
      <w:rFonts w:ascii="Times New Roman" w:hAnsi="Times New Roman" w:cs="Times New Roman"/>
      <w:szCs w:val="24"/>
      <w:lang w:val="en-GB"/>
    </w:rPr>
  </w:style>
  <w:style w:type="table" w:styleId="Table3Deffects1">
    <w:name w:val="Table 3D effects 1"/>
    <w:basedOn w:val="TableNormal"/>
    <w:rsid w:val="00D408C5"/>
    <w:pPr>
      <w:spacing w:after="240"/>
      <w:jc w:val="both"/>
    </w:pPr>
    <w:rPr>
      <w:rFonts w:ascii="Times New Roman" w:hAnsi="Times New Roman" w:cs="Simplified Arabic"/>
      <w:lang w:val="en-GB" w:bidi="ar-SA"/>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rsid w:val="00D408C5"/>
    <w:pPr>
      <w:spacing w:after="240"/>
      <w:jc w:val="both"/>
    </w:pPr>
    <w:rPr>
      <w:rFonts w:ascii="Times New Roman" w:hAnsi="Times New Roman" w:cs="Simplified Arabic"/>
      <w:lang w:val="en-GB" w:bidi="ar-SA"/>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rsid w:val="00D408C5"/>
    <w:pPr>
      <w:spacing w:after="240"/>
      <w:jc w:val="both"/>
    </w:pPr>
    <w:rPr>
      <w:rFonts w:ascii="Times New Roman" w:hAnsi="Times New Roman" w:cs="Simplified Arabic"/>
      <w:lang w:val="en-GB" w:bidi="ar-SA"/>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rsid w:val="00D408C5"/>
    <w:pPr>
      <w:spacing w:after="240"/>
      <w:jc w:val="both"/>
    </w:pPr>
    <w:rPr>
      <w:rFonts w:ascii="Times New Roman" w:hAnsi="Times New Roman" w:cs="Simplified Arabic"/>
      <w:lang w:val="en-GB" w:bidi="ar-SA"/>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rsid w:val="00D408C5"/>
    <w:pPr>
      <w:spacing w:after="240"/>
      <w:jc w:val="both"/>
    </w:pPr>
    <w:rPr>
      <w:rFonts w:ascii="Times New Roman" w:hAnsi="Times New Roman" w:cs="Simplified Arabic"/>
      <w:lang w:val="en-GB" w:bidi="ar-SA"/>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rsid w:val="00D408C5"/>
    <w:pPr>
      <w:spacing w:after="240"/>
      <w:jc w:val="both"/>
    </w:pPr>
    <w:rPr>
      <w:rFonts w:ascii="Times New Roman" w:hAnsi="Times New Roman" w:cs="Simplified Arabic"/>
      <w:color w:val="000080"/>
      <w:lang w:val="en-GB" w:bidi="ar-SA"/>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rsid w:val="00D408C5"/>
    <w:pPr>
      <w:spacing w:after="240"/>
      <w:jc w:val="both"/>
    </w:pPr>
    <w:rPr>
      <w:rFonts w:ascii="Times New Roman" w:hAnsi="Times New Roman" w:cs="Simplified Arabic"/>
      <w:lang w:val="en-GB" w:bidi="ar-SA"/>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rsid w:val="00D408C5"/>
    <w:pPr>
      <w:spacing w:after="240"/>
      <w:jc w:val="both"/>
    </w:pPr>
    <w:rPr>
      <w:rFonts w:ascii="Times New Roman" w:hAnsi="Times New Roman" w:cs="Simplified Arabic"/>
      <w:color w:val="FFFFFF"/>
      <w:lang w:val="en-GB" w:bidi="ar-SA"/>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rsid w:val="00D408C5"/>
    <w:pPr>
      <w:spacing w:after="240"/>
      <w:jc w:val="both"/>
    </w:pPr>
    <w:rPr>
      <w:rFonts w:ascii="Times New Roman" w:hAnsi="Times New Roman" w:cs="Simplified Arabic"/>
      <w:lang w:val="en-GB" w:bidi="ar-SA"/>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rsid w:val="00D408C5"/>
    <w:pPr>
      <w:spacing w:after="240"/>
      <w:jc w:val="both"/>
    </w:pPr>
    <w:rPr>
      <w:rFonts w:ascii="Times New Roman" w:hAnsi="Times New Roman" w:cs="Simplified Arabic"/>
      <w:lang w:val="en-GB" w:bidi="ar-SA"/>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rsid w:val="00D408C5"/>
    <w:pPr>
      <w:spacing w:after="240"/>
      <w:jc w:val="both"/>
    </w:pPr>
    <w:rPr>
      <w:rFonts w:ascii="Times New Roman" w:hAnsi="Times New Roman" w:cs="Simplified Arabic"/>
      <w:b/>
      <w:bCs/>
      <w:lang w:val="en-GB" w:bidi="ar-SA"/>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rsid w:val="00D408C5"/>
    <w:pPr>
      <w:spacing w:after="240"/>
      <w:jc w:val="both"/>
    </w:pPr>
    <w:rPr>
      <w:rFonts w:ascii="Times New Roman" w:hAnsi="Times New Roman" w:cs="Simplified Arabic"/>
      <w:b/>
      <w:bCs/>
      <w:lang w:val="en-GB" w:bidi="ar-SA"/>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rsid w:val="00D408C5"/>
    <w:pPr>
      <w:spacing w:after="240"/>
      <w:jc w:val="both"/>
    </w:pPr>
    <w:rPr>
      <w:rFonts w:ascii="Times New Roman" w:hAnsi="Times New Roman" w:cs="Simplified Arabic"/>
      <w:b/>
      <w:bCs/>
      <w:lang w:val="en-GB" w:bidi="ar-SA"/>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rsid w:val="00D408C5"/>
    <w:pPr>
      <w:spacing w:after="240"/>
      <w:jc w:val="both"/>
    </w:pPr>
    <w:rPr>
      <w:rFonts w:ascii="Times New Roman" w:hAnsi="Times New Roman" w:cs="Simplified Arabic"/>
      <w:lang w:val="en-GB" w:bidi="ar-SA"/>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rsid w:val="00D408C5"/>
    <w:pPr>
      <w:spacing w:after="240"/>
      <w:jc w:val="both"/>
    </w:pPr>
    <w:rPr>
      <w:rFonts w:ascii="Times New Roman" w:hAnsi="Times New Roman" w:cs="Simplified Arabic"/>
      <w:lang w:val="en-GB" w:bidi="ar-SA"/>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rsid w:val="00D408C5"/>
    <w:pPr>
      <w:spacing w:after="240"/>
      <w:jc w:val="both"/>
    </w:pPr>
    <w:rPr>
      <w:rFonts w:ascii="Times New Roman" w:hAnsi="Times New Roman" w:cs="Simplified Arabic"/>
      <w:lang w:val="en-GB" w:bidi="ar-SA"/>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rsid w:val="00D408C5"/>
    <w:pPr>
      <w:spacing w:after="240"/>
      <w:jc w:val="both"/>
    </w:pPr>
    <w:rPr>
      <w:rFonts w:ascii="Times New Roman" w:hAnsi="Times New Roman" w:cs="Simplified Arabic"/>
      <w:lang w:val="en-GB" w:bidi="ar-SA"/>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rsid w:val="00D408C5"/>
    <w:pPr>
      <w:spacing w:after="240"/>
      <w:jc w:val="both"/>
    </w:pPr>
    <w:rPr>
      <w:rFonts w:ascii="Times New Roman" w:hAnsi="Times New Roman" w:cs="Simplified Arabic"/>
      <w:lang w:val="en-GB" w:bidi="ar-SA"/>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rsid w:val="00D408C5"/>
    <w:pPr>
      <w:spacing w:after="240"/>
      <w:jc w:val="both"/>
    </w:pPr>
    <w:rPr>
      <w:rFonts w:ascii="Times New Roman" w:hAnsi="Times New Roman" w:cs="Simplified Arabic"/>
      <w:lang w:val="en-GB" w:bidi="ar-SA"/>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rsid w:val="00D408C5"/>
    <w:pPr>
      <w:spacing w:after="240"/>
      <w:jc w:val="both"/>
    </w:pPr>
    <w:rPr>
      <w:rFonts w:ascii="Times New Roman" w:hAnsi="Times New Roman" w:cs="Simplified Arabic"/>
      <w:lang w:val="en-GB" w:bidi="ar-SA"/>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rsid w:val="00D408C5"/>
    <w:pPr>
      <w:spacing w:after="240"/>
      <w:jc w:val="both"/>
    </w:pPr>
    <w:rPr>
      <w:rFonts w:ascii="Times New Roman" w:hAnsi="Times New Roman" w:cs="Simplified Arabic"/>
      <w:lang w:val="en-GB" w:bidi="ar-SA"/>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rsid w:val="00D408C5"/>
    <w:pPr>
      <w:spacing w:after="240"/>
      <w:jc w:val="both"/>
    </w:pPr>
    <w:rPr>
      <w:rFonts w:ascii="Times New Roman" w:hAnsi="Times New Roman" w:cs="Simplified Arabic"/>
      <w:lang w:val="en-GB" w:bidi="ar-SA"/>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rsid w:val="00D408C5"/>
    <w:pPr>
      <w:spacing w:after="240"/>
      <w:jc w:val="both"/>
    </w:pPr>
    <w:rPr>
      <w:rFonts w:ascii="Times New Roman" w:hAnsi="Times New Roman" w:cs="Simplified Arabic"/>
      <w:lang w:val="en-GB" w:bidi="ar-SA"/>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rsid w:val="00D408C5"/>
    <w:pPr>
      <w:spacing w:after="240"/>
      <w:jc w:val="both"/>
    </w:pPr>
    <w:rPr>
      <w:rFonts w:ascii="Times New Roman" w:hAnsi="Times New Roman" w:cs="Simplified Arabic"/>
      <w:b/>
      <w:bCs/>
      <w:lang w:val="en-GB" w:bidi="ar-SA"/>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rsid w:val="00D408C5"/>
    <w:pPr>
      <w:spacing w:after="240"/>
      <w:jc w:val="both"/>
    </w:pPr>
    <w:rPr>
      <w:rFonts w:ascii="Times New Roman" w:hAnsi="Times New Roman" w:cs="Simplified Arabic"/>
      <w:lang w:val="en-GB" w:bidi="ar-SA"/>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rsid w:val="00D408C5"/>
    <w:pPr>
      <w:spacing w:after="240"/>
      <w:jc w:val="both"/>
    </w:pPr>
    <w:rPr>
      <w:rFonts w:ascii="Times New Roman" w:hAnsi="Times New Roman" w:cs="Simplified Arabic"/>
      <w:lang w:val="en-GB" w:bidi="ar-SA"/>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rsid w:val="00D408C5"/>
    <w:pPr>
      <w:spacing w:after="240"/>
      <w:jc w:val="both"/>
    </w:pPr>
    <w:rPr>
      <w:rFonts w:ascii="Times New Roman" w:hAnsi="Times New Roman" w:cs="Simplified Arabic"/>
      <w:lang w:val="en-GB" w:bidi="ar-SA"/>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rsid w:val="00D408C5"/>
    <w:pPr>
      <w:spacing w:after="240"/>
      <w:jc w:val="both"/>
    </w:pPr>
    <w:rPr>
      <w:rFonts w:ascii="Times New Roman" w:hAnsi="Times New Roman" w:cs="Simplified Arabic"/>
      <w:lang w:val="en-GB" w:bidi="ar-SA"/>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rsid w:val="00D408C5"/>
    <w:pPr>
      <w:spacing w:after="240"/>
      <w:jc w:val="both"/>
    </w:pPr>
    <w:rPr>
      <w:rFonts w:ascii="Times New Roman" w:hAnsi="Times New Roman" w:cs="Simplified Arabic"/>
      <w:lang w:val="en-GB" w:bidi="ar-SA"/>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rsid w:val="00D408C5"/>
    <w:pPr>
      <w:spacing w:after="240"/>
      <w:jc w:val="both"/>
    </w:pPr>
    <w:rPr>
      <w:rFonts w:ascii="Times New Roman" w:hAnsi="Times New Roman" w:cs="Simplified Arabic"/>
      <w:lang w:val="en-GB" w:bidi="ar-SA"/>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rsid w:val="00D408C5"/>
    <w:pPr>
      <w:spacing w:after="240"/>
      <w:jc w:val="both"/>
    </w:pPr>
    <w:rPr>
      <w:rFonts w:ascii="Times New Roman" w:hAnsi="Times New Roman" w:cs="Simplified Arabic"/>
      <w:lang w:val="en-GB" w:bidi="ar-SA"/>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rsid w:val="00D408C5"/>
    <w:pPr>
      <w:spacing w:after="240"/>
      <w:jc w:val="both"/>
    </w:pPr>
    <w:rPr>
      <w:rFonts w:ascii="Times New Roman" w:hAnsi="Times New Roman" w:cs="Simplified Arabic"/>
      <w:lang w:val="en-GB" w:bidi="ar-SA"/>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rsid w:val="00D408C5"/>
    <w:pPr>
      <w:spacing w:after="240"/>
      <w:jc w:val="both"/>
    </w:pPr>
    <w:rPr>
      <w:rFonts w:ascii="Times New Roman" w:hAnsi="Times New Roman" w:cs="Simplified Arabic"/>
      <w:lang w:val="en-GB" w:bidi="ar-SA"/>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rsid w:val="00D408C5"/>
    <w:pPr>
      <w:ind w:left="240" w:hanging="240"/>
    </w:pPr>
  </w:style>
  <w:style w:type="paragraph" w:styleId="TableofFigures">
    <w:name w:val="table of figures"/>
    <w:basedOn w:val="Normal"/>
    <w:next w:val="Normal"/>
    <w:rsid w:val="00D408C5"/>
  </w:style>
  <w:style w:type="table" w:styleId="TableProfessional">
    <w:name w:val="Table Professional"/>
    <w:basedOn w:val="TableNormal"/>
    <w:rsid w:val="00D408C5"/>
    <w:pPr>
      <w:spacing w:after="240"/>
      <w:jc w:val="both"/>
    </w:pPr>
    <w:rPr>
      <w:rFonts w:ascii="Times New Roman" w:hAnsi="Times New Roman" w:cs="Simplified Arabic"/>
      <w:lang w:val="en-GB" w:bidi="ar-SA"/>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rsid w:val="00D408C5"/>
    <w:pPr>
      <w:spacing w:after="240"/>
      <w:jc w:val="both"/>
    </w:pPr>
    <w:rPr>
      <w:rFonts w:ascii="Times New Roman" w:hAnsi="Times New Roman" w:cs="Simplified Arabic"/>
      <w:lang w:val="en-GB" w:bidi="ar-SA"/>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rsid w:val="00D408C5"/>
    <w:pPr>
      <w:spacing w:after="240"/>
      <w:jc w:val="both"/>
    </w:pPr>
    <w:rPr>
      <w:rFonts w:ascii="Times New Roman" w:hAnsi="Times New Roman" w:cs="Simplified Arabic"/>
      <w:lang w:val="en-GB" w:bidi="ar-SA"/>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rsid w:val="00D408C5"/>
    <w:pPr>
      <w:spacing w:after="240"/>
      <w:jc w:val="both"/>
    </w:pPr>
    <w:rPr>
      <w:rFonts w:ascii="Times New Roman" w:hAnsi="Times New Roman" w:cs="Simplified Arabic"/>
      <w:lang w:val="en-GB" w:bidi="ar-SA"/>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rsid w:val="00D408C5"/>
    <w:pPr>
      <w:spacing w:after="240"/>
      <w:jc w:val="both"/>
    </w:pPr>
    <w:rPr>
      <w:rFonts w:ascii="Times New Roman" w:hAnsi="Times New Roman" w:cs="Simplified Arabic"/>
      <w:lang w:val="en-GB" w:bidi="ar-SA"/>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rsid w:val="00D408C5"/>
    <w:pPr>
      <w:spacing w:after="240"/>
      <w:jc w:val="both"/>
    </w:pPr>
    <w:rPr>
      <w:rFonts w:ascii="Times New Roman" w:hAnsi="Times New Roman" w:cs="Simplified Arabic"/>
      <w:lang w:val="en-GB" w:bidi="ar-SA"/>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rsid w:val="00D408C5"/>
    <w:pPr>
      <w:spacing w:after="240"/>
      <w:jc w:val="both"/>
    </w:pPr>
    <w:rPr>
      <w:rFonts w:ascii="Times New Roman" w:hAnsi="Times New Roman" w:cs="Simplified Arabic"/>
      <w:lang w:val="en-GB" w:bidi="ar-S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rsid w:val="00D408C5"/>
    <w:pPr>
      <w:spacing w:after="240"/>
      <w:jc w:val="both"/>
    </w:pPr>
    <w:rPr>
      <w:rFonts w:ascii="Times New Roman" w:hAnsi="Times New Roman" w:cs="Simplified Arabic"/>
      <w:lang w:val="en-GB" w:bidi="ar-SA"/>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rsid w:val="00D408C5"/>
    <w:pPr>
      <w:spacing w:after="240"/>
      <w:jc w:val="both"/>
    </w:pPr>
    <w:rPr>
      <w:rFonts w:ascii="Times New Roman" w:hAnsi="Times New Roman" w:cs="Simplified Arabic"/>
      <w:lang w:val="en-GB" w:bidi="ar-SA"/>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rsid w:val="00D408C5"/>
    <w:pPr>
      <w:spacing w:after="240"/>
      <w:jc w:val="both"/>
    </w:pPr>
    <w:rPr>
      <w:rFonts w:ascii="Times New Roman" w:hAnsi="Times New Roman" w:cs="Simplified Arabic"/>
      <w:lang w:val="en-GB" w:bidi="ar-SA"/>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AHeading">
    <w:name w:val="toa heading"/>
    <w:basedOn w:val="Normal"/>
    <w:next w:val="Normal"/>
    <w:rsid w:val="00D408C5"/>
    <w:pPr>
      <w:spacing w:before="120"/>
    </w:pPr>
    <w:rPr>
      <w:rFonts w:cs="Simplified Arabic"/>
      <w:b/>
      <w:bCs/>
    </w:rPr>
  </w:style>
  <w:style w:type="character" w:customStyle="1" w:styleId="StandardL9Char">
    <w:name w:val="Standard L9 Char"/>
    <w:basedOn w:val="DefaultParagraphFont"/>
    <w:link w:val="StandardL9"/>
    <w:rsid w:val="00D408C5"/>
    <w:rPr>
      <w:rFonts w:ascii="Times New Roman" w:hAnsi="Times New Roman" w:cs="Times New Roman"/>
      <w:sz w:val="24"/>
      <w:szCs w:val="24"/>
      <w:lang w:val="en-GB" w:bidi="ar-AE"/>
    </w:rPr>
  </w:style>
  <w:style w:type="character" w:customStyle="1" w:styleId="StandardL8Char">
    <w:name w:val="Standard L8 Char"/>
    <w:basedOn w:val="DefaultParagraphFont"/>
    <w:link w:val="StandardL8"/>
    <w:rsid w:val="00D408C5"/>
    <w:rPr>
      <w:rFonts w:ascii="Times New Roman" w:hAnsi="Times New Roman" w:cs="Times New Roman"/>
      <w:sz w:val="24"/>
      <w:szCs w:val="24"/>
      <w:lang w:val="en-GB" w:bidi="ar-AE"/>
    </w:rPr>
  </w:style>
  <w:style w:type="character" w:customStyle="1" w:styleId="StandardL7Char">
    <w:name w:val="Standard L7 Char"/>
    <w:basedOn w:val="DefaultParagraphFont"/>
    <w:link w:val="StandardL7"/>
    <w:rsid w:val="00D408C5"/>
    <w:rPr>
      <w:rFonts w:ascii="Times New Roman" w:hAnsi="Times New Roman" w:cs="Times New Roman"/>
      <w:sz w:val="24"/>
      <w:szCs w:val="24"/>
      <w:lang w:val="en-GB" w:bidi="ar-AE"/>
    </w:rPr>
  </w:style>
  <w:style w:type="character" w:customStyle="1" w:styleId="StandardL6Char">
    <w:name w:val="Standard L6 Char"/>
    <w:basedOn w:val="DefaultParagraphFont"/>
    <w:link w:val="StandardL6"/>
    <w:rsid w:val="00D408C5"/>
    <w:rPr>
      <w:rFonts w:ascii="Times New Roman" w:hAnsi="Times New Roman" w:cs="Times New Roman"/>
      <w:sz w:val="24"/>
      <w:szCs w:val="24"/>
      <w:lang w:val="en-GB" w:bidi="ar-AE"/>
    </w:rPr>
  </w:style>
  <w:style w:type="character" w:customStyle="1" w:styleId="StandardL5Char">
    <w:name w:val="Standard L5 Char"/>
    <w:basedOn w:val="DefaultParagraphFont"/>
    <w:link w:val="StandardL5"/>
    <w:rsid w:val="00D408C5"/>
    <w:rPr>
      <w:rFonts w:ascii="Times New Roman" w:hAnsi="Times New Roman" w:cs="Times New Roman"/>
      <w:sz w:val="24"/>
      <w:szCs w:val="24"/>
      <w:lang w:val="en-GB" w:bidi="ar-AE"/>
    </w:rPr>
  </w:style>
  <w:style w:type="character" w:customStyle="1" w:styleId="StandardL4Char">
    <w:name w:val="Standard L4 Char"/>
    <w:basedOn w:val="DefaultParagraphFont"/>
    <w:link w:val="StandardL4"/>
    <w:rsid w:val="00D408C5"/>
    <w:rPr>
      <w:rFonts w:ascii="Times New Roman" w:hAnsi="Times New Roman" w:cs="Times New Roman"/>
      <w:sz w:val="24"/>
      <w:szCs w:val="24"/>
      <w:lang w:val="en-GB" w:bidi="ar-AE"/>
    </w:rPr>
  </w:style>
  <w:style w:type="character" w:customStyle="1" w:styleId="StandardL3Char">
    <w:name w:val="Standard L3 Char"/>
    <w:basedOn w:val="DefaultParagraphFont"/>
    <w:link w:val="StandardL3"/>
    <w:rsid w:val="00D408C5"/>
    <w:rPr>
      <w:rFonts w:ascii="Times New Roman" w:hAnsi="Times New Roman" w:cs="Times New Roman"/>
      <w:sz w:val="24"/>
      <w:szCs w:val="24"/>
      <w:lang w:val="en-GB" w:bidi="ar-AE"/>
    </w:rPr>
  </w:style>
  <w:style w:type="character" w:customStyle="1" w:styleId="StandardL2Char">
    <w:name w:val="Standard L2 Char"/>
    <w:basedOn w:val="DefaultParagraphFont"/>
    <w:link w:val="StandardL2"/>
    <w:rsid w:val="00D408C5"/>
    <w:rPr>
      <w:rFonts w:ascii="Times New Roman" w:hAnsi="Times New Roman" w:cs="Times New Roman"/>
      <w:sz w:val="24"/>
      <w:szCs w:val="24"/>
      <w:lang w:val="en-GB" w:bidi="ar-AE"/>
    </w:rPr>
  </w:style>
  <w:style w:type="character" w:customStyle="1" w:styleId="StandardL1Char">
    <w:name w:val="Standard L1 Char"/>
    <w:basedOn w:val="DefaultParagraphFont"/>
    <w:link w:val="StandardL1"/>
    <w:rsid w:val="00D408C5"/>
    <w:rPr>
      <w:rFonts w:ascii="Times New Roman" w:hAnsi="Times New Roman" w:cs="Times New Roman"/>
      <w:b/>
      <w:caps/>
      <w:sz w:val="24"/>
      <w:szCs w:val="24"/>
      <w:lang w:val="en-GB" w:bidi="ar-AE"/>
    </w:rPr>
  </w:style>
  <w:style w:type="paragraph" w:customStyle="1" w:styleId="Regulatory">
    <w:name w:val="Regulatory"/>
    <w:basedOn w:val="Normal"/>
    <w:next w:val="Footer"/>
    <w:semiHidden/>
    <w:rsid w:val="00D408C5"/>
    <w:pPr>
      <w:spacing w:before="120" w:line="288" w:lineRule="auto"/>
      <w:jc w:val="left"/>
    </w:pPr>
    <w:rPr>
      <w:rFonts w:ascii="Arial" w:hAnsi="Arial"/>
      <w:caps/>
      <w:spacing w:val="8"/>
      <w:sz w:val="14"/>
      <w:szCs w:val="14"/>
    </w:rPr>
  </w:style>
  <w:style w:type="paragraph" w:customStyle="1" w:styleId="ListAlpha1">
    <w:name w:val="List Alpha 1"/>
    <w:basedOn w:val="Normal"/>
    <w:next w:val="BodyText"/>
    <w:rsid w:val="00840825"/>
    <w:pPr>
      <w:numPr>
        <w:numId w:val="48"/>
      </w:numPr>
      <w:tabs>
        <w:tab w:val="left" w:pos="22"/>
      </w:tabs>
      <w:spacing w:before="200"/>
    </w:pPr>
    <w:rPr>
      <w:rFonts w:eastAsia="Times New Roman"/>
      <w:szCs w:val="20"/>
      <w:lang w:eastAsia="en-US" w:bidi="ar-SA"/>
    </w:rPr>
  </w:style>
  <w:style w:type="paragraph" w:customStyle="1" w:styleId="ListAlpha2">
    <w:name w:val="List Alpha 2"/>
    <w:basedOn w:val="Normal"/>
    <w:next w:val="BodyText2"/>
    <w:rsid w:val="00840825"/>
    <w:pPr>
      <w:numPr>
        <w:ilvl w:val="1"/>
        <w:numId w:val="48"/>
      </w:numPr>
      <w:tabs>
        <w:tab w:val="left" w:pos="50"/>
      </w:tabs>
      <w:spacing w:before="200"/>
      <w:ind w:left="1418" w:hanging="794"/>
    </w:pPr>
    <w:rPr>
      <w:rFonts w:eastAsia="Times New Roman"/>
      <w:szCs w:val="20"/>
      <w:lang w:eastAsia="en-US" w:bidi="ar-SA"/>
    </w:rPr>
  </w:style>
  <w:style w:type="paragraph" w:customStyle="1" w:styleId="ListAlpha3">
    <w:name w:val="List Alpha 3"/>
    <w:basedOn w:val="Normal"/>
    <w:next w:val="BodyText3"/>
    <w:rsid w:val="00840825"/>
    <w:pPr>
      <w:numPr>
        <w:ilvl w:val="2"/>
        <w:numId w:val="48"/>
      </w:numPr>
      <w:tabs>
        <w:tab w:val="left" w:pos="68"/>
      </w:tabs>
      <w:spacing w:before="200" w:line="288" w:lineRule="auto"/>
    </w:pPr>
    <w:rPr>
      <w:rFonts w:ascii="CG Times" w:eastAsia="Times New Roman" w:hAnsi="CG Times"/>
      <w:sz w:val="22"/>
      <w:szCs w:val="20"/>
      <w:lang w:eastAsia="en-US" w:bidi="ar-SA"/>
    </w:rPr>
  </w:style>
  <w:style w:type="character" w:customStyle="1" w:styleId="BodyText1Char">
    <w:name w:val="Body Text 1 Char"/>
    <w:basedOn w:val="DefaultParagraphFont"/>
    <w:link w:val="BodyText1"/>
    <w:locked/>
    <w:rsid w:val="002E7BCA"/>
    <w:rPr>
      <w:rFonts w:ascii="Times New Roman" w:eastAsia="Times New Roman" w:hAnsi="Times New Roman" w:cs="Times"/>
      <w:szCs w:val="24"/>
      <w:lang w:val="en-GB" w:eastAsia="en-US" w:bidi="ar-SA"/>
    </w:rPr>
  </w:style>
  <w:style w:type="character" w:customStyle="1" w:styleId="ListParagraphChar">
    <w:name w:val="List Paragraph Char"/>
    <w:link w:val="ListParagraph"/>
    <w:uiPriority w:val="34"/>
    <w:locked/>
    <w:rsid w:val="002E7BCA"/>
    <w:rPr>
      <w:rFonts w:ascii="Times New Roman" w:hAnsi="Times New Roman" w:cs="Times New Roman"/>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640252">
      <w:bodyDiv w:val="1"/>
      <w:marLeft w:val="0"/>
      <w:marRight w:val="0"/>
      <w:marTop w:val="0"/>
      <w:marBottom w:val="0"/>
      <w:divBdr>
        <w:top w:val="none" w:sz="0" w:space="0" w:color="auto"/>
        <w:left w:val="none" w:sz="0" w:space="0" w:color="auto"/>
        <w:bottom w:val="none" w:sz="0" w:space="0" w:color="auto"/>
        <w:right w:val="none" w:sz="0" w:space="0" w:color="auto"/>
      </w:divBdr>
    </w:div>
    <w:div w:id="116459804">
      <w:bodyDiv w:val="1"/>
      <w:marLeft w:val="0"/>
      <w:marRight w:val="0"/>
      <w:marTop w:val="0"/>
      <w:marBottom w:val="0"/>
      <w:divBdr>
        <w:top w:val="none" w:sz="0" w:space="0" w:color="auto"/>
        <w:left w:val="none" w:sz="0" w:space="0" w:color="auto"/>
        <w:bottom w:val="none" w:sz="0" w:space="0" w:color="auto"/>
        <w:right w:val="none" w:sz="0" w:space="0" w:color="auto"/>
      </w:divBdr>
    </w:div>
    <w:div w:id="290064534">
      <w:bodyDiv w:val="1"/>
      <w:marLeft w:val="0"/>
      <w:marRight w:val="0"/>
      <w:marTop w:val="0"/>
      <w:marBottom w:val="0"/>
      <w:divBdr>
        <w:top w:val="none" w:sz="0" w:space="0" w:color="auto"/>
        <w:left w:val="none" w:sz="0" w:space="0" w:color="auto"/>
        <w:bottom w:val="none" w:sz="0" w:space="0" w:color="auto"/>
        <w:right w:val="none" w:sz="0" w:space="0" w:color="auto"/>
      </w:divBdr>
    </w:div>
    <w:div w:id="307905156">
      <w:bodyDiv w:val="1"/>
      <w:marLeft w:val="0"/>
      <w:marRight w:val="0"/>
      <w:marTop w:val="0"/>
      <w:marBottom w:val="0"/>
      <w:divBdr>
        <w:top w:val="none" w:sz="0" w:space="0" w:color="auto"/>
        <w:left w:val="none" w:sz="0" w:space="0" w:color="auto"/>
        <w:bottom w:val="none" w:sz="0" w:space="0" w:color="auto"/>
        <w:right w:val="none" w:sz="0" w:space="0" w:color="auto"/>
      </w:divBdr>
    </w:div>
    <w:div w:id="563875998">
      <w:bodyDiv w:val="1"/>
      <w:marLeft w:val="0"/>
      <w:marRight w:val="0"/>
      <w:marTop w:val="0"/>
      <w:marBottom w:val="0"/>
      <w:divBdr>
        <w:top w:val="none" w:sz="0" w:space="0" w:color="auto"/>
        <w:left w:val="none" w:sz="0" w:space="0" w:color="auto"/>
        <w:bottom w:val="none" w:sz="0" w:space="0" w:color="auto"/>
        <w:right w:val="none" w:sz="0" w:space="0" w:color="auto"/>
      </w:divBdr>
    </w:div>
    <w:div w:id="694695773">
      <w:bodyDiv w:val="1"/>
      <w:marLeft w:val="0"/>
      <w:marRight w:val="0"/>
      <w:marTop w:val="0"/>
      <w:marBottom w:val="0"/>
      <w:divBdr>
        <w:top w:val="none" w:sz="0" w:space="0" w:color="auto"/>
        <w:left w:val="none" w:sz="0" w:space="0" w:color="auto"/>
        <w:bottom w:val="none" w:sz="0" w:space="0" w:color="auto"/>
        <w:right w:val="none" w:sz="0" w:space="0" w:color="auto"/>
      </w:divBdr>
    </w:div>
    <w:div w:id="772476594">
      <w:bodyDiv w:val="1"/>
      <w:marLeft w:val="0"/>
      <w:marRight w:val="0"/>
      <w:marTop w:val="0"/>
      <w:marBottom w:val="0"/>
      <w:divBdr>
        <w:top w:val="none" w:sz="0" w:space="0" w:color="auto"/>
        <w:left w:val="none" w:sz="0" w:space="0" w:color="auto"/>
        <w:bottom w:val="none" w:sz="0" w:space="0" w:color="auto"/>
        <w:right w:val="none" w:sz="0" w:space="0" w:color="auto"/>
      </w:divBdr>
    </w:div>
    <w:div w:id="849836391">
      <w:bodyDiv w:val="1"/>
      <w:marLeft w:val="0"/>
      <w:marRight w:val="0"/>
      <w:marTop w:val="0"/>
      <w:marBottom w:val="0"/>
      <w:divBdr>
        <w:top w:val="none" w:sz="0" w:space="0" w:color="auto"/>
        <w:left w:val="none" w:sz="0" w:space="0" w:color="auto"/>
        <w:bottom w:val="none" w:sz="0" w:space="0" w:color="auto"/>
        <w:right w:val="none" w:sz="0" w:space="0" w:color="auto"/>
      </w:divBdr>
    </w:div>
    <w:div w:id="895360974">
      <w:bodyDiv w:val="1"/>
      <w:marLeft w:val="0"/>
      <w:marRight w:val="0"/>
      <w:marTop w:val="0"/>
      <w:marBottom w:val="0"/>
      <w:divBdr>
        <w:top w:val="none" w:sz="0" w:space="0" w:color="auto"/>
        <w:left w:val="none" w:sz="0" w:space="0" w:color="auto"/>
        <w:bottom w:val="none" w:sz="0" w:space="0" w:color="auto"/>
        <w:right w:val="none" w:sz="0" w:space="0" w:color="auto"/>
      </w:divBdr>
    </w:div>
    <w:div w:id="976953722">
      <w:bodyDiv w:val="1"/>
      <w:marLeft w:val="0"/>
      <w:marRight w:val="0"/>
      <w:marTop w:val="0"/>
      <w:marBottom w:val="0"/>
      <w:divBdr>
        <w:top w:val="none" w:sz="0" w:space="0" w:color="auto"/>
        <w:left w:val="none" w:sz="0" w:space="0" w:color="auto"/>
        <w:bottom w:val="none" w:sz="0" w:space="0" w:color="auto"/>
        <w:right w:val="none" w:sz="0" w:space="0" w:color="auto"/>
      </w:divBdr>
    </w:div>
    <w:div w:id="981540554">
      <w:bodyDiv w:val="1"/>
      <w:marLeft w:val="0"/>
      <w:marRight w:val="0"/>
      <w:marTop w:val="0"/>
      <w:marBottom w:val="0"/>
      <w:divBdr>
        <w:top w:val="none" w:sz="0" w:space="0" w:color="auto"/>
        <w:left w:val="none" w:sz="0" w:space="0" w:color="auto"/>
        <w:bottom w:val="none" w:sz="0" w:space="0" w:color="auto"/>
        <w:right w:val="none" w:sz="0" w:space="0" w:color="auto"/>
      </w:divBdr>
    </w:div>
    <w:div w:id="1011378196">
      <w:bodyDiv w:val="1"/>
      <w:marLeft w:val="0"/>
      <w:marRight w:val="0"/>
      <w:marTop w:val="0"/>
      <w:marBottom w:val="0"/>
      <w:divBdr>
        <w:top w:val="none" w:sz="0" w:space="0" w:color="auto"/>
        <w:left w:val="none" w:sz="0" w:space="0" w:color="auto"/>
        <w:bottom w:val="none" w:sz="0" w:space="0" w:color="auto"/>
        <w:right w:val="none" w:sz="0" w:space="0" w:color="auto"/>
      </w:divBdr>
    </w:div>
    <w:div w:id="1022704038">
      <w:bodyDiv w:val="1"/>
      <w:marLeft w:val="0"/>
      <w:marRight w:val="0"/>
      <w:marTop w:val="0"/>
      <w:marBottom w:val="0"/>
      <w:divBdr>
        <w:top w:val="none" w:sz="0" w:space="0" w:color="auto"/>
        <w:left w:val="none" w:sz="0" w:space="0" w:color="auto"/>
        <w:bottom w:val="none" w:sz="0" w:space="0" w:color="auto"/>
        <w:right w:val="none" w:sz="0" w:space="0" w:color="auto"/>
      </w:divBdr>
    </w:div>
    <w:div w:id="1106577419">
      <w:bodyDiv w:val="1"/>
      <w:marLeft w:val="0"/>
      <w:marRight w:val="0"/>
      <w:marTop w:val="0"/>
      <w:marBottom w:val="0"/>
      <w:divBdr>
        <w:top w:val="none" w:sz="0" w:space="0" w:color="auto"/>
        <w:left w:val="none" w:sz="0" w:space="0" w:color="auto"/>
        <w:bottom w:val="none" w:sz="0" w:space="0" w:color="auto"/>
        <w:right w:val="none" w:sz="0" w:space="0" w:color="auto"/>
      </w:divBdr>
    </w:div>
    <w:div w:id="1346399939">
      <w:bodyDiv w:val="1"/>
      <w:marLeft w:val="0"/>
      <w:marRight w:val="0"/>
      <w:marTop w:val="0"/>
      <w:marBottom w:val="0"/>
      <w:divBdr>
        <w:top w:val="none" w:sz="0" w:space="0" w:color="auto"/>
        <w:left w:val="none" w:sz="0" w:space="0" w:color="auto"/>
        <w:bottom w:val="none" w:sz="0" w:space="0" w:color="auto"/>
        <w:right w:val="none" w:sz="0" w:space="0" w:color="auto"/>
      </w:divBdr>
    </w:div>
    <w:div w:id="1437287326">
      <w:bodyDiv w:val="1"/>
      <w:marLeft w:val="0"/>
      <w:marRight w:val="0"/>
      <w:marTop w:val="0"/>
      <w:marBottom w:val="0"/>
      <w:divBdr>
        <w:top w:val="none" w:sz="0" w:space="0" w:color="auto"/>
        <w:left w:val="none" w:sz="0" w:space="0" w:color="auto"/>
        <w:bottom w:val="none" w:sz="0" w:space="0" w:color="auto"/>
        <w:right w:val="none" w:sz="0" w:space="0" w:color="auto"/>
      </w:divBdr>
    </w:div>
    <w:div w:id="1522011615">
      <w:bodyDiv w:val="1"/>
      <w:marLeft w:val="0"/>
      <w:marRight w:val="0"/>
      <w:marTop w:val="0"/>
      <w:marBottom w:val="0"/>
      <w:divBdr>
        <w:top w:val="none" w:sz="0" w:space="0" w:color="auto"/>
        <w:left w:val="none" w:sz="0" w:space="0" w:color="auto"/>
        <w:bottom w:val="none" w:sz="0" w:space="0" w:color="auto"/>
        <w:right w:val="none" w:sz="0" w:space="0" w:color="auto"/>
      </w:divBdr>
    </w:div>
    <w:div w:id="1547982694">
      <w:bodyDiv w:val="1"/>
      <w:marLeft w:val="0"/>
      <w:marRight w:val="0"/>
      <w:marTop w:val="0"/>
      <w:marBottom w:val="0"/>
      <w:divBdr>
        <w:top w:val="none" w:sz="0" w:space="0" w:color="auto"/>
        <w:left w:val="none" w:sz="0" w:space="0" w:color="auto"/>
        <w:bottom w:val="none" w:sz="0" w:space="0" w:color="auto"/>
        <w:right w:val="none" w:sz="0" w:space="0" w:color="auto"/>
      </w:divBdr>
    </w:div>
    <w:div w:id="1594704852">
      <w:bodyDiv w:val="1"/>
      <w:marLeft w:val="0"/>
      <w:marRight w:val="0"/>
      <w:marTop w:val="0"/>
      <w:marBottom w:val="0"/>
      <w:divBdr>
        <w:top w:val="none" w:sz="0" w:space="0" w:color="auto"/>
        <w:left w:val="none" w:sz="0" w:space="0" w:color="auto"/>
        <w:bottom w:val="none" w:sz="0" w:space="0" w:color="auto"/>
        <w:right w:val="none" w:sz="0" w:space="0" w:color="auto"/>
      </w:divBdr>
    </w:div>
    <w:div w:id="1723096331">
      <w:bodyDiv w:val="1"/>
      <w:marLeft w:val="0"/>
      <w:marRight w:val="0"/>
      <w:marTop w:val="0"/>
      <w:marBottom w:val="0"/>
      <w:divBdr>
        <w:top w:val="none" w:sz="0" w:space="0" w:color="auto"/>
        <w:left w:val="none" w:sz="0" w:space="0" w:color="auto"/>
        <w:bottom w:val="none" w:sz="0" w:space="0" w:color="auto"/>
        <w:right w:val="none" w:sz="0" w:space="0" w:color="auto"/>
      </w:divBdr>
    </w:div>
    <w:div w:id="1795100059">
      <w:bodyDiv w:val="1"/>
      <w:marLeft w:val="0"/>
      <w:marRight w:val="0"/>
      <w:marTop w:val="0"/>
      <w:marBottom w:val="0"/>
      <w:divBdr>
        <w:top w:val="none" w:sz="0" w:space="0" w:color="auto"/>
        <w:left w:val="none" w:sz="0" w:space="0" w:color="auto"/>
        <w:bottom w:val="none" w:sz="0" w:space="0" w:color="auto"/>
        <w:right w:val="none" w:sz="0" w:space="0" w:color="auto"/>
      </w:divBdr>
    </w:div>
    <w:div w:id="1797487485">
      <w:bodyDiv w:val="1"/>
      <w:marLeft w:val="0"/>
      <w:marRight w:val="0"/>
      <w:marTop w:val="0"/>
      <w:marBottom w:val="0"/>
      <w:divBdr>
        <w:top w:val="none" w:sz="0" w:space="0" w:color="auto"/>
        <w:left w:val="none" w:sz="0" w:space="0" w:color="auto"/>
        <w:bottom w:val="none" w:sz="0" w:space="0" w:color="auto"/>
        <w:right w:val="none" w:sz="0" w:space="0" w:color="auto"/>
      </w:divBdr>
    </w:div>
    <w:div w:id="1984505673">
      <w:bodyDiv w:val="1"/>
      <w:marLeft w:val="0"/>
      <w:marRight w:val="0"/>
      <w:marTop w:val="0"/>
      <w:marBottom w:val="0"/>
      <w:divBdr>
        <w:top w:val="none" w:sz="0" w:space="0" w:color="auto"/>
        <w:left w:val="none" w:sz="0" w:space="0" w:color="auto"/>
        <w:bottom w:val="none" w:sz="0" w:space="0" w:color="auto"/>
        <w:right w:val="none" w:sz="0" w:space="0" w:color="auto"/>
      </w:divBdr>
    </w:div>
    <w:div w:id="1993294429">
      <w:bodyDiv w:val="1"/>
      <w:marLeft w:val="0"/>
      <w:marRight w:val="0"/>
      <w:marTop w:val="0"/>
      <w:marBottom w:val="0"/>
      <w:divBdr>
        <w:top w:val="none" w:sz="0" w:space="0" w:color="auto"/>
        <w:left w:val="none" w:sz="0" w:space="0" w:color="auto"/>
        <w:bottom w:val="none" w:sz="0" w:space="0" w:color="auto"/>
        <w:right w:val="none" w:sz="0" w:space="0" w:color="auto"/>
      </w:divBdr>
    </w:div>
    <w:div w:id="204945555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styles" Target="styles.xml"/><Relationship Id="rId18" Type="http://schemas.openxmlformats.org/officeDocument/2006/relationships/image" Target="media/image1.png"/><Relationship Id="rId26" Type="http://schemas.openxmlformats.org/officeDocument/2006/relationships/footer" Target="footer4.xml"/><Relationship Id="rId39" Type="http://schemas.openxmlformats.org/officeDocument/2006/relationships/oleObject" Target="embeddings/oleObject3.bin"/><Relationship Id="rId21" Type="http://schemas.openxmlformats.org/officeDocument/2006/relationships/footer" Target="footer2.xml"/><Relationship Id="rId34" Type="http://schemas.openxmlformats.org/officeDocument/2006/relationships/image" Target="media/image2.wmf"/><Relationship Id="rId42" Type="http://schemas.openxmlformats.org/officeDocument/2006/relationships/hyperlink" Target="http://www.luxse.com" TargetMode="External"/><Relationship Id="rId47" Type="http://schemas.openxmlformats.org/officeDocument/2006/relationships/hyperlink" Target="https://www.finances.ad/liquidacions-de-comptes" TargetMode="External"/><Relationship Id="rId50" Type="http://schemas.openxmlformats.org/officeDocument/2006/relationships/hyperlink" Target="http://www.luxse.com" TargetMode="External"/><Relationship Id="rId55" Type="http://schemas.openxmlformats.org/officeDocument/2006/relationships/footer" Target="footer7.xml"/><Relationship Id="rId7" Type="http://schemas.openxmlformats.org/officeDocument/2006/relationships/customXml" Target="../customXml/item6.xml"/><Relationship Id="rId2" Type="http://schemas.openxmlformats.org/officeDocument/2006/relationships/customXml" Target="../customXml/item1.xml"/><Relationship Id="rId16" Type="http://schemas.openxmlformats.org/officeDocument/2006/relationships/footnotes" Target="footnotes.xml"/><Relationship Id="rId29" Type="http://schemas.openxmlformats.org/officeDocument/2006/relationships/hyperlink" Target="https://www.finances.ad/emissions-de-deute-public" TargetMode="External"/><Relationship Id="rId11" Type="http://schemas.openxmlformats.org/officeDocument/2006/relationships/customXml" Target="../customXml/item10.xml"/><Relationship Id="rId24" Type="http://schemas.openxmlformats.org/officeDocument/2006/relationships/footer" Target="footer3.xml"/><Relationship Id="rId32" Type="http://schemas.openxmlformats.org/officeDocument/2006/relationships/hyperlink" Target="https://www.finances.ad/emissions-de-deute-public" TargetMode="External"/><Relationship Id="rId37" Type="http://schemas.openxmlformats.org/officeDocument/2006/relationships/oleObject" Target="embeddings/oleObject2.bin"/><Relationship Id="rId40" Type="http://schemas.openxmlformats.org/officeDocument/2006/relationships/hyperlink" Target="http://www.luxse.com" TargetMode="External"/><Relationship Id="rId45" Type="http://schemas.openxmlformats.org/officeDocument/2006/relationships/image" Target="media/image5.emf"/><Relationship Id="rId53" Type="http://schemas.openxmlformats.org/officeDocument/2006/relationships/header" Target="header5.xml"/><Relationship Id="rId58" Type="http://schemas.openxmlformats.org/officeDocument/2006/relationships/fontTable" Target="fontTable.xml"/><Relationship Id="rId5" Type="http://schemas.openxmlformats.org/officeDocument/2006/relationships/customXml" Target="../customXml/item4.xml"/><Relationship Id="rId19" Type="http://schemas.openxmlformats.org/officeDocument/2006/relationships/hyperlink" Target="https://www.esma.europa.eu/" TargetMode="External"/><Relationship Id="rId4" Type="http://schemas.openxmlformats.org/officeDocument/2006/relationships/customXml" Target="../customXml/item3.xml"/><Relationship Id="rId9" Type="http://schemas.openxmlformats.org/officeDocument/2006/relationships/customXml" Target="../customXml/item8.xml"/><Relationship Id="rId14" Type="http://schemas.openxmlformats.org/officeDocument/2006/relationships/settings" Target="settings.xml"/><Relationship Id="rId22" Type="http://schemas.openxmlformats.org/officeDocument/2006/relationships/header" Target="header1.xml"/><Relationship Id="rId27" Type="http://schemas.openxmlformats.org/officeDocument/2006/relationships/footer" Target="footer5.xml"/><Relationship Id="rId30" Type="http://schemas.openxmlformats.org/officeDocument/2006/relationships/hyperlink" Target="https://www.govern.ad/documents/1898932/2635468/21042301.1_Annex+1_angles_Fullet_bas.pdf/8f264766-6213-2139-c77a-ca6820435de0?t=1731397104503" TargetMode="External"/><Relationship Id="rId35" Type="http://schemas.openxmlformats.org/officeDocument/2006/relationships/oleObject" Target="embeddings/oleObject1.bin"/><Relationship Id="rId43" Type="http://schemas.openxmlformats.org/officeDocument/2006/relationships/hyperlink" Target="https://www.finances.ad/emissions-de-deute-public" TargetMode="External"/><Relationship Id="rId48" Type="http://schemas.openxmlformats.org/officeDocument/2006/relationships/hyperlink" Target="https://www.finances.ad/pressupostos-del-govern-d-andorra" TargetMode="External"/><Relationship Id="rId56" Type="http://schemas.openxmlformats.org/officeDocument/2006/relationships/header" Target="header6.xml"/><Relationship Id="rId8" Type="http://schemas.openxmlformats.org/officeDocument/2006/relationships/customXml" Target="../customXml/item7.xml"/><Relationship Id="rId51" Type="http://schemas.openxmlformats.org/officeDocument/2006/relationships/hyperlink" Target="https://www.finances.ad/emissions-de-deute-public" TargetMode="External"/><Relationship Id="rId3" Type="http://schemas.openxmlformats.org/officeDocument/2006/relationships/customXml" Target="../customXml/item2.xml"/><Relationship Id="rId12" Type="http://schemas.openxmlformats.org/officeDocument/2006/relationships/numbering" Target="numbering.xml"/><Relationship Id="rId17" Type="http://schemas.openxmlformats.org/officeDocument/2006/relationships/endnotes" Target="endnotes.xml"/><Relationship Id="rId25" Type="http://schemas.openxmlformats.org/officeDocument/2006/relationships/header" Target="header3.xml"/><Relationship Id="rId33" Type="http://schemas.openxmlformats.org/officeDocument/2006/relationships/hyperlink" Target="http://www.luxse.com" TargetMode="External"/><Relationship Id="rId38" Type="http://schemas.openxmlformats.org/officeDocument/2006/relationships/image" Target="media/image4.wmf"/><Relationship Id="rId46" Type="http://schemas.openxmlformats.org/officeDocument/2006/relationships/hyperlink" Target="https://www.who.int/publications/i/item/924156198X" TargetMode="External"/><Relationship Id="rId59" Type="http://schemas.openxmlformats.org/officeDocument/2006/relationships/glossaryDocument" Target="glossary/document.xml"/><Relationship Id="rId20" Type="http://schemas.openxmlformats.org/officeDocument/2006/relationships/footer" Target="footer1.xml"/><Relationship Id="rId41" Type="http://schemas.openxmlformats.org/officeDocument/2006/relationships/hyperlink" Target="https://www.finances.ad/emissions-de-deute-public" TargetMode="External"/><Relationship Id="rId54" Type="http://schemas.openxmlformats.org/officeDocument/2006/relationships/footer" Target="footer6.xml"/><Relationship Id="rId1" Type="http://schemas.microsoft.com/office/2006/relationships/keyMapCustomizations" Target="customizations.xml"/><Relationship Id="rId6" Type="http://schemas.openxmlformats.org/officeDocument/2006/relationships/customXml" Target="../customXml/item5.xml"/><Relationship Id="rId15" Type="http://schemas.openxmlformats.org/officeDocument/2006/relationships/webSettings" Target="webSettings.xml"/><Relationship Id="rId23" Type="http://schemas.openxmlformats.org/officeDocument/2006/relationships/header" Target="header2.xml"/><Relationship Id="rId28" Type="http://schemas.openxmlformats.org/officeDocument/2006/relationships/hyperlink" Target="https://www.luxse.com/" TargetMode="External"/><Relationship Id="rId36" Type="http://schemas.openxmlformats.org/officeDocument/2006/relationships/image" Target="media/image3.wmf"/><Relationship Id="rId49" Type="http://schemas.openxmlformats.org/officeDocument/2006/relationships/hyperlink" Target="https://www.finances.ad/emissions-de-deute-public" TargetMode="External"/><Relationship Id="rId57" Type="http://schemas.openxmlformats.org/officeDocument/2006/relationships/footer" Target="footer8.xml"/><Relationship Id="rId10" Type="http://schemas.openxmlformats.org/officeDocument/2006/relationships/customXml" Target="../customXml/item9.xml"/><Relationship Id="rId31" Type="http://schemas.openxmlformats.org/officeDocument/2006/relationships/hyperlink" Target="http://www.luxse.com" TargetMode="External"/><Relationship Id="rId44" Type="http://schemas.openxmlformats.org/officeDocument/2006/relationships/hyperlink" Target="https://www.finances.ad/emissions-de-deute-public" TargetMode="External"/><Relationship Id="rId52" Type="http://schemas.openxmlformats.org/officeDocument/2006/relationships/header" Target="header4.xml"/><Relationship Id="rId60"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20(x86)\Microsoft%20Office\Templates\CCTemplates\Local\1%20&#8211;%20Additional%20CC%20Templates\Offering%20Circular.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08209D79DD4432D83810520829BE7F7"/>
        <w:category>
          <w:name w:val="General"/>
          <w:gallery w:val="placeholder"/>
        </w:category>
        <w:types>
          <w:type w:val="bbPlcHdr"/>
        </w:types>
        <w:behaviors>
          <w:behavior w:val="content"/>
        </w:behaviors>
        <w:guid w:val="{F0C46740-059F-4A08-B135-E06665AC866E}"/>
      </w:docPartPr>
      <w:docPartBody>
        <w:p w:rsidR="00B06374" w:rsidRDefault="00B06374"/>
      </w:docPartBody>
    </w:docPart>
    <w:docPart>
      <w:docPartPr>
        <w:name w:val="9A4BBDFB78C54DC1989170616B50A317"/>
        <w:category>
          <w:name w:val="General"/>
          <w:gallery w:val="placeholder"/>
        </w:category>
        <w:types>
          <w:type w:val="bbPlcHdr"/>
        </w:types>
        <w:behaviors>
          <w:behavior w:val="content"/>
        </w:behaviors>
        <w:guid w:val="{2FAA37F3-9898-4783-B216-557A8F98472D}"/>
      </w:docPartPr>
      <w:docPartBody>
        <w:p w:rsidR="00B06374" w:rsidRDefault="00B06374"/>
      </w:docPartBody>
    </w:docPart>
    <w:docPart>
      <w:docPartPr>
        <w:name w:val="0C3CE38F460343ADAD00B56DDFF32869"/>
        <w:category>
          <w:name w:val="General"/>
          <w:gallery w:val="placeholder"/>
        </w:category>
        <w:types>
          <w:type w:val="bbPlcHdr"/>
        </w:types>
        <w:behaviors>
          <w:behavior w:val="content"/>
        </w:behaviors>
        <w:guid w:val="{F93268E6-4C11-490B-85FC-3A8C5C6C912C}"/>
      </w:docPartPr>
      <w:docPartBody>
        <w:p w:rsidR="00B06374" w:rsidRDefault="00B06374"/>
      </w:docPartBody>
    </w:docPart>
    <w:docPart>
      <w:docPartPr>
        <w:name w:val="DDEE43C6747748B985DBF723639791D8"/>
        <w:category>
          <w:name w:val="General"/>
          <w:gallery w:val="placeholder"/>
        </w:category>
        <w:types>
          <w:type w:val="bbPlcHdr"/>
        </w:types>
        <w:behaviors>
          <w:behavior w:val="content"/>
        </w:behaviors>
        <w:guid w:val="{4814E69B-0631-4B6D-A7EE-E7D371E936EC}"/>
      </w:docPartPr>
      <w:docPartBody>
        <w:p w:rsidR="00B06374" w:rsidRDefault="00B06374"/>
      </w:docPartBody>
    </w:docPart>
    <w:docPart>
      <w:docPartPr>
        <w:name w:val="49A3210F4B524044919D5AF13B5AC7E2"/>
        <w:category>
          <w:name w:val="General"/>
          <w:gallery w:val="placeholder"/>
        </w:category>
        <w:types>
          <w:type w:val="bbPlcHdr"/>
        </w:types>
        <w:behaviors>
          <w:behavior w:val="content"/>
        </w:behaviors>
        <w:guid w:val="{D53E855E-E3A0-4BE0-943C-FE77386C954F}"/>
      </w:docPartPr>
      <w:docPartBody>
        <w:p w:rsidR="00B06374" w:rsidRDefault="00B06374"/>
      </w:docPartBody>
    </w:docPart>
    <w:docPart>
      <w:docPartPr>
        <w:name w:val="A4D4AC0040314A168524AA7A4BD01189"/>
        <w:category>
          <w:name w:val="General"/>
          <w:gallery w:val="placeholder"/>
        </w:category>
        <w:types>
          <w:type w:val="bbPlcHdr"/>
        </w:types>
        <w:behaviors>
          <w:behavior w:val="content"/>
        </w:behaviors>
        <w:guid w:val="{FA68B651-7B27-4BD1-99A7-0A6989F71731}"/>
      </w:docPartPr>
      <w:docPartBody>
        <w:p w:rsidR="00B06374" w:rsidRDefault="00B06374"/>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G Times">
    <w:altName w:val="Times New Roman"/>
    <w:charset w:val="00"/>
    <w:family w:val="auto"/>
    <w:pitch w:val="default"/>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imes">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plified Arabic">
    <w:charset w:val="B2"/>
    <w:family w:val="roman"/>
    <w:pitch w:val="variable"/>
    <w:sig w:usb0="00002003" w:usb1="80000000" w:usb2="00000008" w:usb3="00000000" w:csb0="00000041" w:csb1="00000000"/>
  </w:font>
  <w:font w:name="Yu Mincho Light">
    <w:charset w:val="80"/>
    <w:family w:val="roman"/>
    <w:pitch w:val="variable"/>
    <w:sig w:usb0="800002E7" w:usb1="2AC7FCFF" w:usb2="00000012" w:usb3="00000000" w:csb0="0002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50549"/>
    <w:rsid w:val="00022EDB"/>
    <w:rsid w:val="0007733C"/>
    <w:rsid w:val="000A7B54"/>
    <w:rsid w:val="000C67BE"/>
    <w:rsid w:val="000E0F24"/>
    <w:rsid w:val="000F04EC"/>
    <w:rsid w:val="00101B53"/>
    <w:rsid w:val="0014232B"/>
    <w:rsid w:val="00165119"/>
    <w:rsid w:val="00170CDF"/>
    <w:rsid w:val="001928F1"/>
    <w:rsid w:val="00195A46"/>
    <w:rsid w:val="001E2013"/>
    <w:rsid w:val="002159CF"/>
    <w:rsid w:val="0025520F"/>
    <w:rsid w:val="00264682"/>
    <w:rsid w:val="00270D32"/>
    <w:rsid w:val="0028132F"/>
    <w:rsid w:val="00286C5B"/>
    <w:rsid w:val="00287F8A"/>
    <w:rsid w:val="002909AC"/>
    <w:rsid w:val="003101C3"/>
    <w:rsid w:val="00321E2F"/>
    <w:rsid w:val="00364F7A"/>
    <w:rsid w:val="00367724"/>
    <w:rsid w:val="00383C26"/>
    <w:rsid w:val="003A1770"/>
    <w:rsid w:val="003E3EAD"/>
    <w:rsid w:val="003E4483"/>
    <w:rsid w:val="00407745"/>
    <w:rsid w:val="00421161"/>
    <w:rsid w:val="004254B1"/>
    <w:rsid w:val="00444A58"/>
    <w:rsid w:val="00454DF2"/>
    <w:rsid w:val="0047502C"/>
    <w:rsid w:val="00476FCA"/>
    <w:rsid w:val="0048551B"/>
    <w:rsid w:val="00497E44"/>
    <w:rsid w:val="004A0CA9"/>
    <w:rsid w:val="004F64B7"/>
    <w:rsid w:val="004F7481"/>
    <w:rsid w:val="004F7E80"/>
    <w:rsid w:val="00544C0F"/>
    <w:rsid w:val="00597796"/>
    <w:rsid w:val="005C69C2"/>
    <w:rsid w:val="005E6317"/>
    <w:rsid w:val="005F022F"/>
    <w:rsid w:val="005F31D7"/>
    <w:rsid w:val="00602EF4"/>
    <w:rsid w:val="00640515"/>
    <w:rsid w:val="006934DD"/>
    <w:rsid w:val="00716D25"/>
    <w:rsid w:val="00750549"/>
    <w:rsid w:val="00752465"/>
    <w:rsid w:val="00771395"/>
    <w:rsid w:val="00776A3F"/>
    <w:rsid w:val="007816B3"/>
    <w:rsid w:val="007C34B3"/>
    <w:rsid w:val="007C34DC"/>
    <w:rsid w:val="007D3DD6"/>
    <w:rsid w:val="007D4268"/>
    <w:rsid w:val="007F0CB9"/>
    <w:rsid w:val="007F5141"/>
    <w:rsid w:val="0081428B"/>
    <w:rsid w:val="00823117"/>
    <w:rsid w:val="008624F5"/>
    <w:rsid w:val="00865EC3"/>
    <w:rsid w:val="008A5DB1"/>
    <w:rsid w:val="008D2024"/>
    <w:rsid w:val="008D63A7"/>
    <w:rsid w:val="008D6DAF"/>
    <w:rsid w:val="00942AAD"/>
    <w:rsid w:val="009642AB"/>
    <w:rsid w:val="0099018D"/>
    <w:rsid w:val="00990924"/>
    <w:rsid w:val="009B0176"/>
    <w:rsid w:val="009B4DE5"/>
    <w:rsid w:val="009B59C7"/>
    <w:rsid w:val="009C6D59"/>
    <w:rsid w:val="00A009B2"/>
    <w:rsid w:val="00A21E79"/>
    <w:rsid w:val="00A23275"/>
    <w:rsid w:val="00A43589"/>
    <w:rsid w:val="00A84922"/>
    <w:rsid w:val="00A967F9"/>
    <w:rsid w:val="00AB4F23"/>
    <w:rsid w:val="00AB6C6B"/>
    <w:rsid w:val="00AC2D1B"/>
    <w:rsid w:val="00AF18E9"/>
    <w:rsid w:val="00B014E8"/>
    <w:rsid w:val="00B0633D"/>
    <w:rsid w:val="00B06374"/>
    <w:rsid w:val="00B12A12"/>
    <w:rsid w:val="00B13540"/>
    <w:rsid w:val="00B22F16"/>
    <w:rsid w:val="00B351B5"/>
    <w:rsid w:val="00B441A2"/>
    <w:rsid w:val="00B51531"/>
    <w:rsid w:val="00B7314B"/>
    <w:rsid w:val="00B80F0B"/>
    <w:rsid w:val="00BC2EBD"/>
    <w:rsid w:val="00BF6F2B"/>
    <w:rsid w:val="00C037A4"/>
    <w:rsid w:val="00C043A4"/>
    <w:rsid w:val="00C52B06"/>
    <w:rsid w:val="00C61D71"/>
    <w:rsid w:val="00CA1748"/>
    <w:rsid w:val="00CB5895"/>
    <w:rsid w:val="00CF0D1E"/>
    <w:rsid w:val="00D13587"/>
    <w:rsid w:val="00D3099B"/>
    <w:rsid w:val="00D36B76"/>
    <w:rsid w:val="00D40BCF"/>
    <w:rsid w:val="00D40FED"/>
    <w:rsid w:val="00D95F46"/>
    <w:rsid w:val="00DB78B7"/>
    <w:rsid w:val="00DC634B"/>
    <w:rsid w:val="00DE7A1B"/>
    <w:rsid w:val="00DF35E2"/>
    <w:rsid w:val="00E57937"/>
    <w:rsid w:val="00E62EAE"/>
    <w:rsid w:val="00E71EE4"/>
    <w:rsid w:val="00E86B25"/>
    <w:rsid w:val="00EC7C27"/>
    <w:rsid w:val="00EE44C9"/>
    <w:rsid w:val="00EF1BB8"/>
    <w:rsid w:val="00F052B2"/>
    <w:rsid w:val="00F171DA"/>
    <w:rsid w:val="00F45941"/>
    <w:rsid w:val="00F654AA"/>
    <w:rsid w:val="00F6719A"/>
    <w:rsid w:val="00FD121F"/>
    <w:rsid w:val="00FD2A9B"/>
    <w:rsid w:val="00FE169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48551B"/>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p:properties xmlns:p="http://schemas.microsoft.com/office/2006/metadata/properties" xmlns:xsi="http://www.w3.org/2001/XMLSchema-instance" xmlns:pc="http://schemas.microsoft.com/office/infopath/2007/PartnerControls">
  <documentManagement>
    <CCOffice xmlns="http://schema.microsoft.com/sharepoint/v3/fields">Madrid</CCOffice>
    <LegacyInformation xmlns="http://schema.microsoft.com/sharepoint/v3/fields" xsi:nil="true"/>
    <MatterName xmlns="http://schema.microsoft.com/sharepoint/v3/fields">Government of Andorra EMTN Programme Establishment</MatterName>
    <LegalTopicTaxHTField0 xmlns="84e8189d-2f07-4d07-be7d-de46b9fe3006">
      <Terms xmlns="http://schemas.microsoft.com/office/infopath/2007/PartnerControls"/>
    </LegalTopicTaxHTField0>
    <JurisdictionTaxHTField0 xmlns="84e8189d-2f07-4d07-be7d-de46b9fe3006">
      <Terms xmlns="http://schemas.microsoft.com/office/infopath/2007/PartnerControls"/>
    </JurisdictionTaxHTField0>
    <ClientNumber xmlns="http://schema.microsoft.com/sharepoint/v3/fields">227559</ClientNumber>
    <KeyDocument xmlns="http://schema.microsoft.com/sharepoint/v3/fields">false</KeyDocument>
    <ClientReference xmlns="http://schema.microsoft.com/sharepoint/v3/fields" xsi:nil="true"/>
    <WorkType xmlns="http://schema.microsoft.com/sharepoint/v3/fields">Debt Capital Markets</WorkType>
    <LegacyDocumentID xmlns="http://schema.microsoft.com/sharepoint/v3/fields" xsi:nil="true"/>
    <ClientName xmlns="http://schema.microsoft.com/sharepoint/v3/fields" xsi:nil="true"/>
    <ConfigListSynch xmlns="http://schema.microsoft.com/sharepoint/v3/fields">2021-04-17T19:43:08+00:00</ConfigListSynch>
    <LegalDocumentTypeTaxHTField0 xmlns="84e8189d-2f07-4d07-be7d-de46b9fe3006">
      <Terms xmlns="http://schemas.microsoft.com/office/infopath/2007/PartnerControls"/>
    </LegalDocumentTypeTaxHTField0>
    <SectorTaxHTField0 xmlns="84e8189d-2f07-4d07-be7d-de46b9fe3006">
      <Terms xmlns="http://schemas.microsoft.com/office/infopath/2007/PartnerControls"/>
    </SectorTaxHTField0>
    <DocumentOwner xmlns="http://schema.microsoft.com/sharepoint/v3/fields">
      <UserInfo>
        <DisplayName>Ceballos, Mariana (Finance-MAD)</DisplayName>
        <AccountId>55</AccountId>
        <AccountType/>
      </UserInfo>
    </DocumentOwner>
    <MatterStatus xmlns="http://schema.microsoft.com/sharepoint/v3/fields">Current</MatterStatus>
    <MatterNumber xmlns="http://schema.microsoft.com/sharepoint/v3/fields">66-41009330</MatterNumber>
    <PracticeArea xmlns="http://schema.microsoft.com/sharepoint/v3/fields">Banking &amp; Finance</PracticeArea>
    <PracticeGroup xmlns="http://schema.microsoft.com/sharepoint/v3/fields">Capital Markets Group (B&amp;F)</PracticeGroup>
    <_dlc_DocId xmlns="84e8189d-2f07-4d07-be7d-de46b9fe3006">263137-1211431323-21</_dlc_DocId>
    <_dlc_DocIdUrl xmlns="84e8189d-2f07-4d07-be7d-de46b9fe3006">
      <Url>http://spr1.intranet.cliffordchance.com/sites/66-41009330/_layouts/DocIdRedir.aspx?ID=263137-1211431323-21</Url>
      <Description>263137-1211431323-21</Description>
    </_dlc_DocIdUrl>
    <DocumentIcons xmlns="http://schema.microsoft.com/sharepoint/v3/fields">/_layouts/images/attach.gif¬Document has attachments|-7,0~</DocumentIcons>
    <TaxCatchAll xmlns="5dad3194-050d-4b7b-a15f-c79bbe251c09"/>
    <DLCPolicyLabelLock xmlns="fba0a6a1-d6f6-4131-9794-214f66f30ab6" xsi:nil="true"/>
    <DLCPolicyLabelValue xmlns="fba0a6a1-d6f6-4131-9794-214f66f30ab6">263137-1211431323-21-v8.0</DLCPolicyLabelValue>
    <DLCPolicyLabelClientValue xmlns="fba0a6a1-d6f6-4131-9794-214f66f30ab6">263137-1211431323-21-v{_UIVersionString}</DLCPolicyLabelClientValue>
  </documentManagement>
</p:properties>
</file>

<file path=customXml/item2.xml><?xml version="1.0" encoding="utf-8"?>
<FormTemplates xmlns="http://schemas.microsoft.com/sharepoint/v3/contenttype/forms">
  <Display>DocumentLibraryForm</Display>
  <Edit>DocumentLibraryForm</Edit>
  <New>DocumentLibraryForm</New>
</FormTemplates>
</file>

<file path=customXml/item3.xml><?xml version="1.0" encoding="utf-8"?>
<Dictionary xmlns="http://schemas.business-integrity.com/dealbuilder/2006/dictionary" SavedByVersion="4.4.2952.0" MinimumVersion="4.4.0.0"/>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spe:Receivers xmlns:spe="http://schemas.microsoft.com/sharepoint/events">
  <Receiver>
    <Name>DMA Social Events</Name>
    <Synchronization>Synchronous</Synchronization>
    <Type>10001</Type>
    <SequenceNumber>1001</SequenceNumber>
    <Assembly>MCS.Documents.Server.IA, Version=1.0.0.0, Culture=neutral, PublicKeyToken=203fdb9dda4562ff</Assembly>
    <Class>MCS.Documents.Server.IA.SocialDataReceiver</Class>
    <Data/>
    <Filter/>
  </Receiver>
  <Receiver>
    <Name>DMA Social Events</Name>
    <Synchronization>Synchronous</Synchronization>
    <Type>10002</Type>
    <SequenceNumber>1002</SequenceNumber>
    <Assembly>MCS.Documents.Server.IA, Version=1.0.0.0, Culture=neutral, PublicKeyToken=203fdb9dda4562ff</Assembly>
    <Class>MCS.Documents.Server.IA.SocialDataReceiver</Class>
    <Data/>
    <Filter/>
  </Receiver>
  <Receiver>
    <Name>DMA Social Events</Name>
    <Synchronization>Synchronous</Synchronization>
    <Type>10005</Type>
    <SequenceNumber>1003</SequenceNumber>
    <Assembly>MCS.Documents.Server.IA, Version=1.0.0.0, Culture=neutral, PublicKeyToken=203fdb9dda4562ff</Assembly>
    <Class>MCS.Documents.Server.IA.SocialDataReceiver</Class>
    <Data/>
    <Filter/>
  </Receiver>
  <Receiver>
    <Name>DMA Social Events</Name>
    <Synchronization>Synchronous</Synchronization>
    <Type>10004</Type>
    <SequenceNumber>1004</SequenceNumber>
    <Assembly>MCS.Documents.Server.IA, Version=1.0.0.0, Culture=neutral, PublicKeyToken=203fdb9dda4562ff</Assembly>
    <Class>MCS.Documents.Server.IA.SocialDataReceiver</Class>
    <Data/>
    <Filter/>
  </Receiver>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DMA Social Events</Name>
    <Synchronization>Synchronous</Synchronization>
    <Type>3</Type>
    <SequenceNumber>1005</SequenceNumber>
    <Assembly>MCS.Documents.Server.IA, Version=1.0.0.0, Culture=neutral, PublicKeyToken=203fdb9dda4562ff</Assembly>
    <Class>MCS.Documents.Server.IA.SocialDataReceiver</Class>
    <Data/>
    <Filter/>
  </Receiver>
</spe:Receivers>
</file>

<file path=customXml/item6.xml><?xml version="1.0" encoding="utf-8"?>
<?mso-contentType ?>
<p:Policy xmlns:p="office.server.policy" id="" local="true">
  <p:Name>Legal Document</p:Name>
  <p:Description/>
  <p:Statement/>
  <p:PolicyItems>
    <p:PolicyItem featureId="Microsoft.Office.RecordsManagement.PolicyFeatures.PolicyLabel" staticId="0x01010066AAA4A189E15340A8F90A14B5E3178D01006A859AB037E6354F908AB7F73DC86311|689439171" UniqueId="9c31aa20-8938-4cf0-a853-18df40912ce5">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metadata">_dlc_DocId</segment>
          <segment type="literal">-v</segment>
          <segment type="metadata">_UIVersionString</segment>
        </label>
      </p:CustomData>
    </p:PolicyItem>
  </p:PolicyItems>
</p:Policy>
</file>

<file path=customXml/item7.xml><?xml version="1.0" encoding="utf-8"?>
<ct:contentTypeSchema xmlns:ct="http://schemas.microsoft.com/office/2006/metadata/contentType" xmlns:ma="http://schemas.microsoft.com/office/2006/metadata/properties/metaAttributes" ct:_="" ma:_="" ma:contentTypeName="Legal Document" ma:contentTypeID="0x01010066AAA4A189E15340A8F90A14B5E3178D01006A859AB037E6354F908AB7F73DC86311" ma:contentTypeVersion="7" ma:contentTypeDescription="Stores client and matter information common to all Legal Documents" ma:contentTypeScope="" ma:versionID="5cddd8c19194d6bb1c8e1be0a50b208f">
  <xsd:schema xmlns:xsd="http://www.w3.org/2001/XMLSchema" xmlns:xs="http://www.w3.org/2001/XMLSchema" xmlns:p="http://schemas.microsoft.com/office/2006/metadata/properties" xmlns:ns1="http://schemas.microsoft.com/sharepoint/v3" xmlns:ns2="http://schema.microsoft.com/sharepoint/v3/fields" xmlns:ns3="84e8189d-2f07-4d07-be7d-de46b9fe3006" xmlns:ns4="5dad3194-050d-4b7b-a15f-c79bbe251c09" xmlns:ns5="fba0a6a1-d6f6-4131-9794-214f66f30ab6" targetNamespace="http://schemas.microsoft.com/office/2006/metadata/properties" ma:root="true" ma:fieldsID="6fee53eead78b810397ec193f5245e89" ns1:_="" ns2:_="" ns3:_="" ns4:_="" ns5:_="">
    <xsd:import namespace="http://schemas.microsoft.com/sharepoint/v3"/>
    <xsd:import namespace="http://schema.microsoft.com/sharepoint/v3/fields"/>
    <xsd:import namespace="84e8189d-2f07-4d07-be7d-de46b9fe3006"/>
    <xsd:import namespace="5dad3194-050d-4b7b-a15f-c79bbe251c09"/>
    <xsd:import namespace="fba0a6a1-d6f6-4131-9794-214f66f30ab6"/>
    <xsd:element name="properties">
      <xsd:complexType>
        <xsd:sequence>
          <xsd:element name="documentManagement">
            <xsd:complexType>
              <xsd:all>
                <xsd:element ref="ns2:DocumentOwner" minOccurs="0"/>
                <xsd:element ref="ns2:LegacyDocumentID" minOccurs="0"/>
                <xsd:element ref="ns2:LegacyInformation" minOccurs="0"/>
                <xsd:element ref="ns2:ConfigListSynch" minOccurs="0"/>
                <xsd:element ref="ns2:KeyDocument" minOccurs="0"/>
                <xsd:element ref="ns3:LegalTopicTaxHTField0" minOccurs="0"/>
                <xsd:element ref="ns3:LegalDocumentTypeTaxHTField0" minOccurs="0"/>
                <xsd:element ref="ns3:JurisdictionTaxHTField0" minOccurs="0"/>
                <xsd:element ref="ns2:MatterNumber" minOccurs="0"/>
                <xsd:element ref="ns2:MatterName" minOccurs="0"/>
                <xsd:element ref="ns2:MatterStatus" minOccurs="0"/>
                <xsd:element ref="ns2:ClientNumber" minOccurs="0"/>
                <xsd:element ref="ns2:ClientName" minOccurs="0"/>
                <xsd:element ref="ns2:ClientReference" minOccurs="0"/>
                <xsd:element ref="ns2:CCOffice" minOccurs="0"/>
                <xsd:element ref="ns2:PracticeArea" minOccurs="0"/>
                <xsd:element ref="ns2:PracticeGroup" minOccurs="0"/>
                <xsd:element ref="ns3:SectorTaxHTField0" minOccurs="0"/>
                <xsd:element ref="ns2:DocumentIcons" minOccurs="0"/>
                <xsd:element ref="ns3:_dlc_DocId" minOccurs="0"/>
                <xsd:element ref="ns3:_dlc_DocIdUrl" minOccurs="0"/>
                <xsd:element ref="ns3:_dlc_DocIdPersistId" minOccurs="0"/>
                <xsd:element ref="ns2:WorkType" minOccurs="0"/>
                <xsd:element ref="ns4:TaxCatchAll" minOccurs="0"/>
                <xsd:element ref="ns1:_dlc_Exempt" minOccurs="0"/>
                <xsd:element ref="ns5:DLCPolicyLabelValue" minOccurs="0"/>
                <xsd:element ref="ns5:DLCPolicyLabelClientValue" minOccurs="0"/>
                <xsd:element ref="ns5:DLCPolicyLabelLock"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microsoft.com/sharepoint/v3/fields" elementFormDefault="qualified">
    <xsd:import namespace="http://schemas.microsoft.com/office/2006/documentManagement/types"/>
    <xsd:import namespace="http://schemas.microsoft.com/office/infopath/2007/PartnerControls"/>
    <xsd:element name="DocumentOwner" ma:index="8" nillable="true" ma:displayName="Document Owner" ma:list="UserInfo" ma:internalName="Document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LegacyDocumentID" ma:index="9" nillable="true" ma:displayName="Legacy Document ID" ma:hidden="true" ma:internalName="LegacyDocumentID">
      <xsd:simpleType>
        <xsd:restriction base="dms:Text">
          <xsd:maxLength value="255"/>
        </xsd:restriction>
      </xsd:simpleType>
    </xsd:element>
    <xsd:element name="LegacyInformation" ma:index="10" nillable="true" ma:displayName="Legacy Information" ma:hidden="true" ma:internalName="LegacyInformation">
      <xsd:simpleType>
        <xsd:restriction base="dms:Note"/>
      </xsd:simpleType>
    </xsd:element>
    <xsd:element name="ConfigListSynch" ma:index="11" nillable="true" ma:displayName="Config List Synch" ma:format="DateTime" ma:hidden="true" ma:internalName="ConfigListSynch">
      <xsd:simpleType>
        <xsd:restriction base="dms:DateTime"/>
      </xsd:simpleType>
    </xsd:element>
    <xsd:element name="KeyDocument" ma:index="12" nillable="true" ma:displayName="Key Document" ma:default="0" ma:internalName="KeyDocument">
      <xsd:simpleType>
        <xsd:restriction base="dms:Boolean"/>
      </xsd:simpleType>
    </xsd:element>
    <xsd:element name="MatterNumber" ma:index="19" nillable="true" ma:displayName="Matter Number" ma:default="66-41009330" ma:hidden="true" ma:internalName="MatterNumber">
      <xsd:simpleType>
        <xsd:restriction base="dms:Text">
          <xsd:maxLength value="15"/>
        </xsd:restriction>
      </xsd:simpleType>
    </xsd:element>
    <xsd:element name="MatterName" ma:index="20" nillable="true" ma:displayName="Matter Name" ma:default="Government of Andorra EMTN Programme Establishment" ma:hidden="true" ma:internalName="MatterName">
      <xsd:simpleType>
        <xsd:restriction base="dms:Text">
          <xsd:maxLength value="255"/>
        </xsd:restriction>
      </xsd:simpleType>
    </xsd:element>
    <xsd:element name="MatterStatus" ma:index="21" nillable="true" ma:displayName="Matter Status" ma:default="Current" ma:hidden="true" ma:internalName="MatterStatus">
      <xsd:simpleType>
        <xsd:restriction base="dms:Choice">
          <xsd:enumeration value="Current"/>
          <xsd:enumeration value="Dormant"/>
        </xsd:restriction>
      </xsd:simpleType>
    </xsd:element>
    <xsd:element name="ClientNumber" ma:index="22" nillable="true" ma:displayName="Client Number" ma:default="227559" ma:hidden="true" ma:internalName="ClientNumber">
      <xsd:simpleType>
        <xsd:restriction base="dms:Text">
          <xsd:maxLength value="50"/>
        </xsd:restriction>
      </xsd:simpleType>
    </xsd:element>
    <xsd:element name="ClientName" ma:index="23" nillable="true" ma:displayName="Client Name" ma:hidden="true" ma:internalName="ClientName">
      <xsd:simpleType>
        <xsd:restriction base="dms:Text">
          <xsd:maxLength value="255"/>
        </xsd:restriction>
      </xsd:simpleType>
    </xsd:element>
    <xsd:element name="ClientReference" ma:index="24" nillable="true" ma:displayName="Client Reference" ma:hidden="true" ma:internalName="ClientReference">
      <xsd:simpleType>
        <xsd:restriction base="dms:Text">
          <xsd:maxLength value="255"/>
        </xsd:restriction>
      </xsd:simpleType>
    </xsd:element>
    <xsd:element name="CCOffice" ma:index="25" nillable="true" ma:displayName="CC Office" ma:default="Madrid" ma:hidden="true" ma:internalName="CCOffice">
      <xsd:simpleType>
        <xsd:restriction base="dms:Text">
          <xsd:maxLength value="255"/>
        </xsd:restriction>
      </xsd:simpleType>
    </xsd:element>
    <xsd:element name="PracticeArea" ma:index="26" nillable="true" ma:displayName="Practice Area" ma:default="Banking &amp; Finance" ma:hidden="true" ma:internalName="PracticeArea">
      <xsd:simpleType>
        <xsd:restriction base="dms:Text">
          <xsd:maxLength value="255"/>
        </xsd:restriction>
      </xsd:simpleType>
    </xsd:element>
    <xsd:element name="PracticeGroup" ma:index="27" nillable="true" ma:displayName="Practice Group" ma:default="Capital Markets Group (B&amp;F)" ma:hidden="true" ma:internalName="PracticeGroup">
      <xsd:simpleType>
        <xsd:restriction base="dms:Text">
          <xsd:maxLength value="255"/>
        </xsd:restriction>
      </xsd:simpleType>
    </xsd:element>
    <xsd:element name="DocumentIcons" ma:index="30" nillable="true" ma:displayName="Relationship Icons" ma:internalName="DocumentIcons" ma:readOnly="true">
      <xsd:simpleType>
        <xsd:restriction base="dms:Note"/>
      </xsd:simpleType>
    </xsd:element>
    <xsd:element name="WorkType" ma:index="34" nillable="true" ma:displayName="Work Type" ma:default="Debt Capital Markets" ma:internalName="WorkTyp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4e8189d-2f07-4d07-be7d-de46b9fe3006" elementFormDefault="qualified">
    <xsd:import namespace="http://schemas.microsoft.com/office/2006/documentManagement/types"/>
    <xsd:import namespace="http://schemas.microsoft.com/office/infopath/2007/PartnerControls"/>
    <xsd:element name="LegalTopicTaxHTField0" ma:index="13" nillable="true" ma:taxonomy="true" ma:internalName="LegalTopicTaxHTField0" ma:taxonomyFieldName="LegalTopic" ma:displayName="Legal Topic" ma:fieldId="{298694be-6880-4cab-a213-05b418c55f8d}" ma:taxonomyMulti="true" ma:sspId="da97c454-82a7-458e-b02b-a23c149c4c8f" ma:termSetId="4eade391-4385-4947-91c4-c7e0045c62f5" ma:anchorId="00000000-0000-0000-0000-000000000000" ma:open="false" ma:isKeyword="false">
      <xsd:complexType>
        <xsd:sequence>
          <xsd:element ref="pc:Terms" minOccurs="0" maxOccurs="1"/>
        </xsd:sequence>
      </xsd:complexType>
    </xsd:element>
    <xsd:element name="LegalDocumentTypeTaxHTField0" ma:index="15" nillable="true" ma:taxonomy="true" ma:internalName="LegalDocumentTypeTaxHTField0" ma:taxonomyFieldName="LegalDocumentType" ma:displayName="Legal Document Type" ma:fieldId="{cee04788-c694-4d93-868f-7a1bb6a22dc9}" ma:taxonomyMulti="true" ma:sspId="da97c454-82a7-458e-b02b-a23c149c4c8f" ma:termSetId="3893581f-22c8-437d-8e06-6a9355261526" ma:anchorId="00000000-0000-0000-0000-000000000000" ma:open="false" ma:isKeyword="false">
      <xsd:complexType>
        <xsd:sequence>
          <xsd:element ref="pc:Terms" minOccurs="0" maxOccurs="1"/>
        </xsd:sequence>
      </xsd:complexType>
    </xsd:element>
    <xsd:element name="JurisdictionTaxHTField0" ma:index="17" nillable="true" ma:taxonomy="true" ma:internalName="JurisdictionTaxHTField0" ma:taxonomyFieldName="Jurisdiction" ma:displayName="Jurisdiction" ma:fieldId="{9a9a92f4-56e3-4d35-a012-d7b34af74b8b}" ma:sspId="da97c454-82a7-458e-b02b-a23c149c4c8f" ma:termSetId="fb719a8b-b148-4c96-bf3d-16d5d6b87eba" ma:anchorId="00000000-0000-0000-0000-000000000000" ma:open="false" ma:isKeyword="false">
      <xsd:complexType>
        <xsd:sequence>
          <xsd:element ref="pc:Terms" minOccurs="0" maxOccurs="1"/>
        </xsd:sequence>
      </xsd:complexType>
    </xsd:element>
    <xsd:element name="SectorTaxHTField0" ma:index="28" nillable="true" ma:taxonomy="true" ma:internalName="SectorTaxHTField0" ma:taxonomyFieldName="Sector" ma:displayName="Sector" ma:fieldId="{593f98d8-f2a9-43f5-ba02-84af10bfacc9}" ma:sspId="da97c454-82a7-458e-b02b-a23c149c4c8f" ma:termSetId="ecebdddb-d213-4950-88a7-c092025248aa" ma:anchorId="00000000-0000-0000-0000-000000000000" ma:open="false" ma:isKeyword="false">
      <xsd:complexType>
        <xsd:sequence>
          <xsd:element ref="pc:Terms" minOccurs="0" maxOccurs="1"/>
        </xsd:sequence>
      </xsd:complexType>
    </xsd:element>
    <xsd:element name="_dlc_DocId" ma:index="31" nillable="true" ma:displayName="Document ID Value" ma:description="The value of the document ID assigned to this item." ma:internalName="_dlc_DocId" ma:readOnly="true">
      <xsd:simpleType>
        <xsd:restriction base="dms:Text"/>
      </xsd:simpleType>
    </xsd:element>
    <xsd:element name="_dlc_DocIdUrl" ma:index="3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3"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5dad3194-050d-4b7b-a15f-c79bbe251c09" elementFormDefault="qualified">
    <xsd:import namespace="http://schemas.microsoft.com/office/2006/documentManagement/types"/>
    <xsd:import namespace="http://schemas.microsoft.com/office/infopath/2007/PartnerControls"/>
    <xsd:element name="TaxCatchAll" ma:index="35" nillable="true" ma:displayName="Taxonomy Catch All Column" ma:hidden="true" ma:list="{c719993f-a5a0-4315-bf0c-b742dd8d75fd}" ma:internalName="TaxCatchAll" ma:showField="CatchAllData" ma:web="5dad3194-050d-4b7b-a15f-c79bbe251c09">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a0a6a1-d6f6-4131-9794-214f66f30ab6" elementFormDefault="qualified">
    <xsd:import namespace="http://schemas.microsoft.com/office/2006/documentManagement/types"/>
    <xsd:import namespace="http://schemas.microsoft.com/office/infopath/2007/PartnerControls"/>
    <xsd:element name="DLCPolicyLabelValue" ma:index="37"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38"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39" nillable="true" ma:displayName="Label Locked" ma:description="Indicates whether the label should be updated when item properties are modified." ma:hidden="true" ma:internalName="DLCPolicyLabelLock"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ContentControlsMetadata xmlns="http://tempuri.org/ContentControlsMetadata.xsd"/>
</file>

<file path=customXml/item9.xml><?xml version="1.0" encoding="utf-8"?>
<Session xmlns="http://schemas.business-integrity.com/dealbuilder/2006/answers">
  <Variable Name="mode" Relevant="false">
    <Value>test</Value>
  </Variable>
  <Variable Name="__viewstategenerator" Relevant="false">
    <Value>8B67305E</Value>
  </Variable>
  <Variable Name="launchdivaction" Known="false" Relevant="false"/>
  <Variable Name="issuerlegalname" Defer="true"/>
  <Variable Name="issuermarketingname" Defer="true"/>
  <Variable Name="arrangermarketingname" Defer="true"/>
  <Variable Name="questionguarantee" Defer="true"/>
  <Variable Name="guarantorlegalname" Known="false"/>
  <Variable Name="guarantormarketingname" Known="false"/>
  <Variable Name="regulatoryauthority" Defer="true"/>
  <Variable Name="regulations144a" Defer="true"/>
  <Variable Name="formofnotes" Defer="true"/>
  <Variable Name="denominations">
    <Value>Wholesale notes only</Value>
  </Variable>
  <Variable Name="questiontrustdeed" Defer="true"/>
  <Variable Name="agentname" Known="false"/>
  <Variable Name="payingagentname" Defer="true"/>
  <Variable Name="trusteename" Known="false"/>
  <Parameter Name="db_profile_reference">
    <Value>CCDefault</Value>
  </Parameter>
  <Parameter Name="db_profile_description">
    <Value>Default CC Profile</Value>
  </Parameter>
  <Parameter Name="db_custom_output_action">
    <Value>default</Value>
  </Parameter>
  <Parameter Name="db_alert_compulsory_stop">
    <Value>true</Value>
  </Parameter>
  <Parameter Name="db_disable_when_unknown_compulsory">
    <Value>false</Value>
  </Parameter>
  <Parameter Name="db_disable_when_unknown_noncompulsory">
    <Value>false</Value>
  </Parameter>
  <Parameter Name="db_display_all_comments">
    <Value>false</Value>
  </Parameter>
  <Parameter Name="db_implied_alttext">
    <Value>markup</Value>
  </Parameter>
  <Parameter Name="db_implied_boolean_layout">
    <Value>vertical</Value>
  </Parameter>
  <Parameter Name="db_implied_buttonlist_layout">
    <Value>vertical</Value>
  </Parameter>
  <Parameter Name="db_implied_print_unsure">
    <Value>true</Value>
  </Parameter>
  <Parameter Name="db_implied_repeat_layout">
    <Value>collapsed</Value>
  </Parameter>
  <Parameter Name="db_implied_repeat_title_single">
    <Value/>
  </Parameter>
  <Parameter Name="db_locale_input">
    <Value>english_uk</Value>
  </Parameter>
  <Parameter Name="db_locale_output">
    <Value>english_uk</Value>
  </Parameter>
  <Parameter Name="db_next_button_on_last_page">
    <Value>disabled</Value>
  </Parameter>
  <Parameter Name="db_output_answer_templates">
    <Value>CCAnswers_TEST</Value>
  </Parameter>
  <Parameter Name="db_output_bracket_format">
    <Value>&lt;w:rPr xmlns:w="http://schemas.openxmlformats.org/wordprocessingml/2006/main"&gt;&lt;w:highlight w:val="green"/&gt;&lt;/w:rPr&gt;</Value>
  </Parameter>
  <Parameter Name="db_output_document_format">
    <Value>docx</Value>
  </Parameter>
  <Parameter Name="db_output_field_brackets">
    <Value>[]</Value>
  </Parameter>
  <Parameter Name="db_output_field_prefix">
    <Value>Enter </Value>
  </Parameter>
  <Parameter Name="db_output_include_answers">
    <Value>true</Value>
  </Parameter>
  <Parameter Name="db_output_include_markup_definitions">
    <Value>false</Value>
  </Parameter>
  <Parameter Name="db_output_invoke_macro">
    <Value/>
  </Parameter>
  <Parameter Name="db_output_notes">
    <Value>conditional</Value>
  </Parameter>
  <Parameter Name="db_output_smart_spacing">
    <Value>true</Value>
  </Parameter>
  <Parameter Name="db_output_update_fields">
    <Value>true</Value>
  </Parameter>
  <Parameter Name="db_output_variable_guidance">
    <Value>first_when_unknown</Value>
  </Parameter>
  <Parameter Name="db_output_variable_guidance_as">
    <Value>footnote</Value>
  </Parameter>
  <Parameter Name="db_profile">
    <Value>ccdefault</Value>
  </Parameter>
  <Parameter Name="db_show_state">
    <Value>true</Value>
  </Parameter>
  <Parameter Name="db_show_summary">
    <Value>disabled</Value>
  </Parameter>
  <Parameter Name="db_template_form">
    <Value>8c5f5270-e444-4331-889e-1a42e14824f6</Value>
  </Parameter>
  <Parameter Name="db_template_reference">
    <Value>CM_MTN_BASE_PROSPECTUS</Value>
  </Parameter>
  <Parameter Name="db_template_version">
    <Value>11</Value>
  </Parameter>
  <Parameter Name="db_transaction_basedon_reference">
    <Value/>
  </Parameter>
  <Parameter Name="db_transaction_external_reference">
    <Value>4E58B88033FC1BFB92874C229DD630151824E033</Value>
  </Parameter>
  <Parameter Name="db_transaction_id">
    <Value>59544</Value>
  </Parameter>
  <Parameter Name="db_transient">
    <Value>false</Value>
  </Parameter>
  <Parameter Name="db_visited_pages">
    <Value>1</Value>
  </Parameter>
  <Parameter Name="dbl_date_sequence">
    <Value>day_month_year</Value>
  </Parameter>
  <Parameter Name="dbl_time_format">
    <Value>hh12:mm ampm</Value>
  </Parameter>
  <Parameter Name="dbl_thousand_point">
    <Value>,</Value>
  </Parameter>
  <Parameter Name="dbl_decimal_point">
    <Value>.</Value>
  </Parameter>
  <Parameter Name="dbl_unknown_option">
    <Value>Please select...</Value>
  </Parameter>
  <Parameter Name="dbl_date_format">
    <Value>d MM yyyy</Value>
  </Parameter>
  <Parameter Name="dbl_other_option">
    <Value>Other</Value>
  </Parameter>
  <Parameter Name="dbl_boolean_true">
    <Value>Yes</Value>
  </Parameter>
  <Parameter Name="dbl_boolean_false">
    <Value>No</Value>
  </Parameter>
  <Parameter Name="dbl_integer_format">
    <Value>-0,0</Value>
  </Parameter>
  <Parameter Name="dbl_list_format">
    <Value>, |, |</Value>
  </Parameter>
  <Parameter Name="dbl_float_format">
    <Value>-0,0.##############</Value>
  </Parameter>
</Session>
</file>

<file path=customXml/item10.xml><?xml version="1.0" encoding="utf-8"?>
<?mso-contentType ?>
<SharedContentType xmlns="Microsoft.SharePoint.Taxonomy.ContentTypeSync" SourceId="da97c454-82a7-458e-b02b-a23c149c4c8f" ContentTypeId="0x01010066AAA4A189E15340A8F90A14B5E3178D01" PreviousValue="false"/>
</file>

<file path=customXml/itemProps1.xml><?xml version="1.0" encoding="utf-8"?>
<ds:datastoreItem xmlns:ds="http://schemas.openxmlformats.org/officeDocument/2006/customXml" ds:itemID="{4F0E5A21-1F98-4F02-8403-A6868E7329AF}">
  <ds:schemaRefs>
    <ds:schemaRef ds:uri="http://schemas.microsoft.com/office/2006/metadata/properties"/>
    <ds:schemaRef ds:uri="http://schemas.microsoft.com/office/infopath/2007/PartnerControls"/>
    <ds:schemaRef ds:uri="http://schema.microsoft.com/sharepoint/v3/fields"/>
    <ds:schemaRef ds:uri="84e8189d-2f07-4d07-be7d-de46b9fe3006"/>
    <ds:schemaRef ds:uri="5dad3194-050d-4b7b-a15f-c79bbe251c09"/>
    <ds:schemaRef ds:uri="fba0a6a1-d6f6-4131-9794-214f66f30ab6"/>
  </ds:schemaRefs>
</ds:datastoreItem>
</file>

<file path=customXml/itemProps2.xml><?xml version="1.0" encoding="utf-8"?>
<ds:datastoreItem xmlns:ds="http://schemas.openxmlformats.org/officeDocument/2006/customXml" ds:itemID="{8DCFB7FA-A177-4E94-B957-57CA5CD1CBBA}">
  <ds:schemaRefs>
    <ds:schemaRef ds:uri="http://schemas.microsoft.com/sharepoint/v3/contenttype/forms"/>
  </ds:schemaRefs>
</ds:datastoreItem>
</file>

<file path=customXml/itemProps3.xml><?xml version="1.0" encoding="utf-8"?>
<ds:datastoreItem xmlns:ds="http://schemas.openxmlformats.org/officeDocument/2006/customXml" ds:itemID="{5BC091B2-A3BB-4DC4-80B2-82A3F281E9B5}">
  <ds:schemaRefs>
    <ds:schemaRef ds:uri="http://schemas.business-integrity.com/dealbuilder/2006/dictionary"/>
  </ds:schemaRefs>
</ds:datastoreItem>
</file>

<file path=customXml/itemProps4.xml><?xml version="1.0" encoding="utf-8"?>
<ds:datastoreItem xmlns:ds="http://schemas.openxmlformats.org/officeDocument/2006/customXml" ds:itemID="{B235212E-3270-4D5F-952F-62881B097E0F}">
  <ds:schemaRefs>
    <ds:schemaRef ds:uri="http://schemas.openxmlformats.org/officeDocument/2006/bibliography"/>
  </ds:schemaRefs>
</ds:datastoreItem>
</file>

<file path=customXml/itemProps5.xml><?xml version="1.0" encoding="utf-8"?>
<ds:datastoreItem xmlns:ds="http://schemas.openxmlformats.org/officeDocument/2006/customXml" ds:itemID="{A34A277D-59C9-4B8E-9720-3E99920D8BB0}">
  <ds:schemaRefs>
    <ds:schemaRef ds:uri="http://schemas.microsoft.com/sharepoint/events"/>
  </ds:schemaRefs>
</ds:datastoreItem>
</file>

<file path=customXml/itemProps6.xml><?xml version="1.0" encoding="utf-8"?>
<ds:datastoreItem xmlns:ds="http://schemas.openxmlformats.org/officeDocument/2006/customXml" ds:itemID="{DC5ACE4A-E381-4B61-B9C1-52A8EC41260D}">
  <ds:schemaRefs>
    <ds:schemaRef ds:uri="office.server.policy"/>
  </ds:schemaRefs>
</ds:datastoreItem>
</file>

<file path=customXml/itemProps7.xml><?xml version="1.0" encoding="utf-8"?>
<ds:datastoreItem xmlns:ds="http://schemas.openxmlformats.org/officeDocument/2006/customXml" ds:itemID="{490E4BAA-31E6-4DDE-97E6-EE8E35C20E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microsoft.com/sharepoint/v3/fields"/>
    <ds:schemaRef ds:uri="84e8189d-2f07-4d07-be7d-de46b9fe3006"/>
    <ds:schemaRef ds:uri="5dad3194-050d-4b7b-a15f-c79bbe251c09"/>
    <ds:schemaRef ds:uri="fba0a6a1-d6f6-4131-9794-214f66f30a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F19A6D20-7380-4FBC-A377-13DE155EBA03}">
  <ds:schemaRefs>
    <ds:schemaRef ds:uri="http://tempuri.org/ContentControlsMetadata.xsd"/>
  </ds:schemaRefs>
</ds:datastoreItem>
</file>

<file path=customXml/itemProps9.xml><?xml version="1.0" encoding="utf-8"?>
<ds:datastoreItem xmlns:ds="http://schemas.openxmlformats.org/officeDocument/2006/customXml" ds:itemID="{4E15788D-D7C4-4AEF-AC85-AB2FE17C80BB}">
  <ds:schemaRefs>
    <ds:schemaRef ds:uri="http://schemas.business-integrity.com/dealbuilder/2006/answers"/>
  </ds:schemaRefs>
</ds:datastoreItem>
</file>

<file path=customXml/itemProps10.xml><?xml version="1.0" encoding="utf-8"?>
<ds:datastoreItem xmlns:ds="http://schemas.openxmlformats.org/officeDocument/2006/customXml" ds:itemID="{EE03C985-D036-4B3C-AA9F-B49D2EAF0833}">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Offering Circular</Template>
  <TotalTime>7</TotalTime>
  <Pages>136</Pages>
  <Words>71123</Words>
  <Characters>382647</Characters>
  <Application>Microsoft Office Word</Application>
  <DocSecurity>0</DocSecurity>
  <Lines>9110</Lines>
  <Paragraphs>5467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448303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Koshal, Ayan (Capital Markets-LON)</dc:creator>
  <cp:lastModifiedBy>Pais, Enrique</cp:lastModifiedBy>
  <cp:revision>5</cp:revision>
  <cp:lastPrinted>2026-09-25T07:59:00Z</cp:lastPrinted>
  <dcterms:created xsi:type="dcterms:W3CDTF">2026-09-24T17:45:00Z</dcterms:created>
  <dcterms:modified xsi:type="dcterms:W3CDTF">2026-09-25T08:01:00Z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CDocID">
    <vt:lpwstr>10341334488-v23</vt:lpwstr>
  </property>
  <property fmtid="{D5CDD505-2E9C-101B-9397-08002B2CF9AE}" pid="3" name="CCLanguage">
    <vt:lpwstr>en-GB</vt:lpwstr>
  </property>
  <property fmtid="{D5CDD505-2E9C-101B-9397-08002B2CF9AE}" pid="4" name="CCMatter">
    <vt:lpwstr>66-41112371</vt:lpwstr>
  </property>
  <property fmtid="{D5CDD505-2E9C-101B-9397-08002B2CF9AE}" pid="5" name="CompareParentFileUrlForSaveAs">
    <vt:lpwstr>P:\MTN Base Prospectus\6170_20150220_MJB(v4) PUBLISHED.docx</vt:lpwstr>
  </property>
  <property fmtid="{D5CDD505-2E9C-101B-9397-08002B2CF9AE}" pid="6" name="Comparison_Filename">
    <vt:lpwstr>MTN Base Prospectus v2 7.4.15 and 6170_20150220_MJB(v4) PUBLISHED on 14-Apr-2015 09-53</vt:lpwstr>
  </property>
  <property fmtid="{D5CDD505-2E9C-101B-9397-08002B2CF9AE}" pid="7" name="ContentTypeId">
    <vt:lpwstr>0x01010066AAA4A189E15340A8F90A14B5E3178D01006A859AB037E6354F908AB7F73DC86311</vt:lpwstr>
  </property>
  <property fmtid="{D5CDD505-2E9C-101B-9397-08002B2CF9AE}" pid="8" name="db_document_id">
    <vt:lpwstr>108420</vt:lpwstr>
  </property>
  <property fmtid="{D5CDD505-2E9C-101B-9397-08002B2CF9AE}" pid="9" name="Jurisdiction">
    <vt:lpwstr/>
  </property>
  <property fmtid="{D5CDD505-2E9C-101B-9397-08002B2CF9AE}" pid="10" name="LegalDocumentType">
    <vt:lpwstr/>
  </property>
  <property fmtid="{D5CDD505-2E9C-101B-9397-08002B2CF9AE}" pid="11" name="LegalTopic">
    <vt:lpwstr/>
  </property>
  <property fmtid="{D5CDD505-2E9C-101B-9397-08002B2CF9AE}" pid="12" name="OriginalDocID">
    <vt:lpwstr>
    </vt:lpwstr>
  </property>
  <property fmtid="{D5CDD505-2E9C-101B-9397-08002B2CF9AE}" pid="13" name="OriginalVersion">
    <vt:lpwstr>
    </vt:lpwstr>
  </property>
  <property fmtid="{D5CDD505-2E9C-101B-9397-08002B2CF9AE}" pid="14" name="RevisedDocID">
    <vt:lpwstr>
    </vt:lpwstr>
  </property>
  <property fmtid="{D5CDD505-2E9C-101B-9397-08002B2CF9AE}" pid="15" name="RevisedVersion">
    <vt:lpwstr>
    </vt:lpwstr>
  </property>
  <property fmtid="{D5CDD505-2E9C-101B-9397-08002B2CF9AE}" pid="16" name="_dlc_DocIdItemGuid">
    <vt:lpwstr>232ff9b4-8edf-4614-8457-6fec28858b34</vt:lpwstr>
  </property>
</Properties>
</file>