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11"/>
      <p:bold r:id="rId12"/>
      <p:italic r:id="rId13"/>
      <p:boldItalic r:id="rId14"/>
    </p:embeddedFont>
    <p:embeddedFont>
      <p:font typeface="Pacifico" panose="00000500000000000000" pitchFamily="2" charset="0"/>
      <p:regular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576" y="4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262a4144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262a4144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28baf460ae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28baf460ae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29a2d275c0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29a2d275c0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29db49a44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29db49a44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29db49a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29db49a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29a2d275c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29a2d275c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29db49a44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29db49a44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-4240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latin typeface="Comic Sans MS"/>
                <a:ea typeface="Comic Sans MS"/>
                <a:cs typeface="Comic Sans MS"/>
                <a:sym typeface="Comic Sans MS"/>
              </a:rPr>
              <a:t>Incendis forestals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90904"/>
            <a:ext cx="2952750" cy="20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1250" y="3057025"/>
            <a:ext cx="2952750" cy="21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296425"/>
            <a:ext cx="2700725" cy="179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lin ang="5400012" scaled="0"/>
        </a:gra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b="1" i="1" u="sng">
                <a:latin typeface="Comic Sans MS"/>
                <a:ea typeface="Comic Sans MS"/>
                <a:cs typeface="Comic Sans MS"/>
                <a:sym typeface="Comic Sans MS"/>
              </a:rPr>
              <a:t>     CONSELLS D'AUTOPROTECCIÓ</a:t>
            </a:r>
            <a:endParaRPr sz="3577" b="1" i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909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a" sz="21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 PODEM ENCENDRE LLUMINS,CIGARRETES NI FOCS AL BOSC O EN ZONES PROPERES.</a:t>
            </a:r>
            <a:endParaRPr sz="21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3738" y="0"/>
            <a:ext cx="1997225" cy="282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3100" y="2457175"/>
            <a:ext cx="3207550" cy="268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5275" y="3411626"/>
            <a:ext cx="1618500" cy="16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6">
            <a:alphaModFix/>
          </a:blip>
          <a:srcRect l="13308" r="30536"/>
          <a:stretch/>
        </p:blipFill>
        <p:spPr>
          <a:xfrm>
            <a:off x="2534525" y="3247088"/>
            <a:ext cx="1172600" cy="16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693" y="3198751"/>
            <a:ext cx="1618500" cy="1770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982"/>
            </a:gs>
            <a:gs pos="100000">
              <a:srgbClr val="F58F0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10864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a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NO PODEM DEIXAR ESCOMBRARIES PERQUÈ A PART DE CONTAMINAR PODEM ORIGINAR INCENDIS.                                                                                  TAMPOC PODEM DEIXAR VIDRES,I SI EN VEIEM ALGUN,L'HEM DE RECOLLIR.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275" y="3636247"/>
            <a:ext cx="2056375" cy="13634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2337425" y="3337425"/>
            <a:ext cx="3647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9600" b="1" i="1"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  <a:r>
              <a:rPr lang="ca" sz="96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9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49525" y="532725"/>
            <a:ext cx="9317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3600" b="1" i="1" u="sng">
                <a:latin typeface="Comic Sans MS"/>
                <a:ea typeface="Comic Sans MS"/>
                <a:cs typeface="Comic Sans MS"/>
                <a:sym typeface="Comic Sans MS"/>
              </a:rPr>
              <a:t>CONSELLS D’AUTOPROTECCIÓ</a:t>
            </a:r>
            <a:endParaRPr sz="3600" b="1" i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4">
            <a:alphaModFix/>
          </a:blip>
          <a:srcRect l="26625" t="35398" r="23894" b="15403"/>
          <a:stretch/>
        </p:blipFill>
        <p:spPr>
          <a:xfrm>
            <a:off x="3266425" y="3936350"/>
            <a:ext cx="1305575" cy="8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8300" y="3863328"/>
            <a:ext cx="2056375" cy="107462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5271175" y="4147025"/>
            <a:ext cx="388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4572000" y="3486838"/>
            <a:ext cx="1268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9600" b="1" i="1">
                <a:latin typeface="Comic Sans MS"/>
                <a:ea typeface="Comic Sans MS"/>
                <a:cs typeface="Comic Sans MS"/>
                <a:sym typeface="Comic Sans MS"/>
              </a:rPr>
              <a:t>=</a:t>
            </a:r>
            <a:endParaRPr sz="9600" b="1" i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2080425" y="437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b="1" i="1" u="sng">
                <a:latin typeface="Comic Sans MS"/>
                <a:ea typeface="Comic Sans MS"/>
                <a:cs typeface="Comic Sans MS"/>
                <a:sym typeface="Comic Sans MS"/>
              </a:rPr>
              <a:t>CONSELLS D’AUTOPROTECCIÓ</a:t>
            </a:r>
            <a:endParaRPr b="1" i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73750" y="1626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DURANT L’INCENDI HEM DE TRUCAR AL 118 (BOMBERS)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a" sz="2000" b="1" i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 SOM AL BOSC</a:t>
            </a:r>
            <a:r>
              <a:rPr lang="ca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ENS HEM D’ALLUNYAR 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a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 PER ZONES LATERALS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a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-ON HI HAGI MENYS VEGETACIÓ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a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-DIRECCIÓ CONTRÀRIA DEL VENT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0875" y="977350"/>
            <a:ext cx="1221375" cy="9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t="11197" r="30444"/>
          <a:stretch/>
        </p:blipFill>
        <p:spPr>
          <a:xfrm>
            <a:off x="5090938" y="2971238"/>
            <a:ext cx="1359125" cy="6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858502">
            <a:off x="5370331" y="2830303"/>
            <a:ext cx="800367" cy="800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push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F83"/>
            </a:gs>
            <a:gs pos="100000">
              <a:srgbClr val="E3F609"/>
            </a:gs>
          </a:gsLst>
          <a:lin ang="5400012" scaled="0"/>
        </a:gra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0" y="432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b="1" i="1" u="sng">
                <a:latin typeface="Comic Sans MS"/>
                <a:ea typeface="Comic Sans MS"/>
                <a:cs typeface="Comic Sans MS"/>
                <a:sym typeface="Comic Sans MS"/>
              </a:rPr>
              <a:t>CONSELLS D'AUTOPROTECCIÓ</a:t>
            </a:r>
            <a:endParaRPr b="1" i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b="1" i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 SOM A CASA 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a" sz="1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TRUCAR IMMEDIATAMENT AL 112 O 118</a:t>
            </a:r>
            <a:endParaRPr sz="1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a" sz="2000" b="1" i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 les forces o els cossos de seguretat et demanen d'evacuar la casa,</a:t>
            </a:r>
            <a:r>
              <a:rPr lang="ca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ho has de fer de seguit, amb molta calma i ordenadament. Tanca la casa i deixa obertes les entrades al teu habitatge.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829" y="3551100"/>
            <a:ext cx="1599478" cy="15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7225" y="3690338"/>
            <a:ext cx="1873075" cy="13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0305" y="3474607"/>
            <a:ext cx="2136525" cy="192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1050" y="3551089"/>
            <a:ext cx="1873075" cy="18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48424" y="-1"/>
            <a:ext cx="2595575" cy="17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/>
          <p:nvPr/>
        </p:nvSpPr>
        <p:spPr>
          <a:xfrm rot="-1037100">
            <a:off x="7417969" y="2984291"/>
            <a:ext cx="1143963" cy="70567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7"/>
          <p:cNvSpPr txBox="1"/>
          <p:nvPr/>
        </p:nvSpPr>
        <p:spPr>
          <a:xfrm rot="-1292880">
            <a:off x="7436811" y="2986122"/>
            <a:ext cx="1675285" cy="49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 i="1" u="sng">
                <a:latin typeface="Comic Sans MS"/>
                <a:ea typeface="Comic Sans MS"/>
                <a:cs typeface="Comic Sans MS"/>
                <a:sym typeface="Comic Sans MS"/>
              </a:rPr>
              <a:t>CALMA</a:t>
            </a:r>
            <a:endParaRPr sz="2000" b="1" i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5585699" y="7"/>
            <a:ext cx="1697700" cy="761700"/>
          </a:xfrm>
          <a:prstGeom prst="wedgeRoundRectCallout">
            <a:avLst>
              <a:gd name="adj1" fmla="val 49686"/>
              <a:gd name="adj2" fmla="val 7215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 txBox="1"/>
          <p:nvPr/>
        </p:nvSpPr>
        <p:spPr>
          <a:xfrm rot="-744">
            <a:off x="5741550" y="144"/>
            <a:ext cx="1386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b="1" i="1" u="sng">
                <a:latin typeface="Comic Sans MS"/>
                <a:ea typeface="Comic Sans MS"/>
                <a:cs typeface="Comic Sans MS"/>
                <a:sym typeface="Comic Sans MS"/>
              </a:rPr>
              <a:t>MAI PUJAR A L'ASCENSOR</a:t>
            </a:r>
            <a:endParaRPr b="1" i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b="1" i="1" u="sng">
                <a:latin typeface="Comic Sans MS"/>
                <a:ea typeface="Comic Sans MS"/>
                <a:cs typeface="Comic Sans MS"/>
                <a:sym typeface="Comic Sans MS"/>
              </a:rPr>
              <a:t>CONSELLS D'AUTOPROTECCIÓ</a:t>
            </a:r>
            <a:endParaRPr b="1" i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1900" b="1" i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 t'han demanat quedar-te a casa, o ja és massa tard per sortir-ne</a:t>
            </a:r>
            <a:endParaRPr sz="1900" b="1" i="1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900" b="1" i="1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a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RETIRA TOTS ELS OBJECTES COMBUSTIBLES</a:t>
            </a:r>
            <a:endParaRPr sz="1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a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OMPLE D’AIGUA ELS RECIPIENTS QUE PUGUIS</a:t>
            </a:r>
            <a:endParaRPr sz="1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a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TAPA LES ENTRADES AMB TOVALLOLES MULLADES</a:t>
            </a:r>
            <a:endParaRPr sz="1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a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VESTEIX-TE AMB ROBA MULLADA DE COTÓ,BOTES,ULLERES DE PROTECCIÓ,ETC… </a:t>
            </a:r>
            <a:endParaRPr sz="1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000" b="1" i="1" u="sng">
              <a:solidFill>
                <a:schemeClr val="dk1"/>
              </a:solidFill>
            </a:endParaRPr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5599" y="1847325"/>
            <a:ext cx="1245925" cy="93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5575" y="1960963"/>
            <a:ext cx="705974" cy="70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2375" y="3892294"/>
            <a:ext cx="1407525" cy="93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2275" y="1783700"/>
            <a:ext cx="1680100" cy="10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6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00"/>
            </a:gs>
            <a:gs pos="100000">
              <a:srgbClr val="203E13"/>
            </a:gs>
          </a:gsLst>
          <a:lin ang="5400012" scaled="0"/>
        </a:gra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latin typeface="Comic Sans MS"/>
                <a:ea typeface="Comic Sans MS"/>
                <a:cs typeface="Comic Sans MS"/>
                <a:sym typeface="Comic Sans MS"/>
              </a:rPr>
              <a:t>                 </a:t>
            </a:r>
            <a:r>
              <a:rPr lang="ca" b="1" i="1" u="sng">
                <a:latin typeface="Comic Sans MS"/>
                <a:ea typeface="Comic Sans MS"/>
                <a:cs typeface="Comic Sans MS"/>
                <a:sym typeface="Comic Sans MS"/>
              </a:rPr>
              <a:t>   NÚMEROS DE TELÈFON</a:t>
            </a:r>
            <a:endParaRPr b="1" i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0" y="2379900"/>
            <a:ext cx="4141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4000">
                <a:latin typeface="Pacifico"/>
                <a:ea typeface="Pacifico"/>
                <a:cs typeface="Pacifico"/>
                <a:sym typeface="Pacifico"/>
              </a:rPr>
              <a:t>118 =</a:t>
            </a:r>
            <a:endParaRPr sz="40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7662" y="2049850"/>
            <a:ext cx="1486476" cy="10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0" y="3343175"/>
            <a:ext cx="5051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4000">
                <a:latin typeface="Pacifico"/>
                <a:ea typeface="Pacifico"/>
                <a:cs typeface="Pacifico"/>
                <a:sym typeface="Pacifico"/>
              </a:rPr>
              <a:t>110=</a:t>
            </a:r>
            <a:endParaRPr sz="40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0" y="4343100"/>
            <a:ext cx="5420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4000">
                <a:latin typeface="Pacifico"/>
                <a:ea typeface="Pacifico"/>
                <a:cs typeface="Pacifico"/>
                <a:sym typeface="Pacifico"/>
              </a:rPr>
              <a:t>112=</a:t>
            </a:r>
            <a:endParaRPr sz="40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25" name="Google Shape;125;p19"/>
          <p:cNvPicPr preferRelativeResize="0"/>
          <p:nvPr/>
        </p:nvPicPr>
        <p:blipFill rotWithShape="1">
          <a:blip r:embed="rId4">
            <a:alphaModFix/>
          </a:blip>
          <a:srcRect l="3536" t="18333" r="8713" b="13102"/>
          <a:stretch/>
        </p:blipFill>
        <p:spPr>
          <a:xfrm>
            <a:off x="1119975" y="3180288"/>
            <a:ext cx="862950" cy="10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 rotWithShape="1">
          <a:blip r:embed="rId5">
            <a:alphaModFix/>
          </a:blip>
          <a:srcRect t="-17467" r="-17467"/>
          <a:stretch/>
        </p:blipFill>
        <p:spPr>
          <a:xfrm>
            <a:off x="1119974" y="4143574"/>
            <a:ext cx="1061600" cy="10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 txBox="1"/>
          <p:nvPr/>
        </p:nvSpPr>
        <p:spPr>
          <a:xfrm>
            <a:off x="4572000" y="2839638"/>
            <a:ext cx="115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Emergency</a:t>
            </a:r>
            <a:endParaRPr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0350" y="-26005"/>
            <a:ext cx="1061600" cy="15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 rotWithShape="1">
          <a:blip r:embed="rId7">
            <a:alphaModFix/>
          </a:blip>
          <a:srcRect t="8051" b="15414"/>
          <a:stretch/>
        </p:blipFill>
        <p:spPr>
          <a:xfrm>
            <a:off x="1982925" y="3700050"/>
            <a:ext cx="2428875" cy="144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 rotWithShape="1">
          <a:blip r:embed="rId8">
            <a:alphaModFix/>
          </a:blip>
          <a:srcRect l="22265" t="21228" r="32644"/>
          <a:stretch/>
        </p:blipFill>
        <p:spPr>
          <a:xfrm>
            <a:off x="4667349" y="1997213"/>
            <a:ext cx="862950" cy="9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129325" y="1306263"/>
            <a:ext cx="37077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3900">
                <a:latin typeface="Pacifico"/>
                <a:ea typeface="Pacifico"/>
                <a:cs typeface="Pacifico"/>
                <a:sym typeface="Pacifico"/>
              </a:rPr>
              <a:t>116=</a:t>
            </a:r>
            <a:endParaRPr sz="39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32" name="Google Shape;132;p19"/>
          <p:cNvPicPr preferRelativeResize="0"/>
          <p:nvPr/>
        </p:nvPicPr>
        <p:blipFill rotWithShape="1">
          <a:blip r:embed="rId9">
            <a:alphaModFix/>
          </a:blip>
          <a:srcRect l="25905" t="41114" r="22076" b="8868"/>
          <a:stretch/>
        </p:blipFill>
        <p:spPr>
          <a:xfrm>
            <a:off x="1191707" y="1195900"/>
            <a:ext cx="1458074" cy="7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 rotWithShape="1">
          <a:blip r:embed="rId10">
            <a:alphaModFix/>
          </a:blip>
          <a:srcRect l="5808" t="17228" r="23183" b="3083"/>
          <a:stretch/>
        </p:blipFill>
        <p:spPr>
          <a:xfrm>
            <a:off x="2649785" y="1195900"/>
            <a:ext cx="1407965" cy="78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body" idx="1"/>
          </p:nvPr>
        </p:nvSpPr>
        <p:spPr>
          <a:xfrm>
            <a:off x="3282975" y="43609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a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MARC,JORDI,TEO I NAGORE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2388875" y="662450"/>
            <a:ext cx="39324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3700" b="1">
                <a:latin typeface="Comic Sans MS"/>
                <a:ea typeface="Comic Sans MS"/>
                <a:cs typeface="Comic Sans MS"/>
                <a:sym typeface="Comic Sans MS"/>
              </a:rPr>
              <a:t>ADÉU</a:t>
            </a:r>
            <a:endParaRPr sz="43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0" name="Google Shape;14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2475" y="3589425"/>
            <a:ext cx="2351524" cy="156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825" y="251525"/>
            <a:ext cx="1563833" cy="182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2200" y="1957475"/>
            <a:ext cx="1228550" cy="122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0850" y="3343275"/>
            <a:ext cx="254317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74000" y="1789200"/>
            <a:ext cx="1449574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 rotWithShape="1">
          <a:blip r:embed="rId9">
            <a:alphaModFix/>
          </a:blip>
          <a:srcRect t="30260"/>
          <a:stretch/>
        </p:blipFill>
        <p:spPr>
          <a:xfrm>
            <a:off x="7353959" y="540835"/>
            <a:ext cx="1228550" cy="124836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/>
          <p:nvPr/>
        </p:nvSpPr>
        <p:spPr>
          <a:xfrm>
            <a:off x="1438250" y="1488000"/>
            <a:ext cx="10320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300"/>
          </a:p>
        </p:txBody>
      </p:sp>
      <p:sp>
        <p:nvSpPr>
          <p:cNvPr id="147" name="Google Shape;147;p20"/>
          <p:cNvSpPr txBox="1"/>
          <p:nvPr/>
        </p:nvSpPr>
        <p:spPr>
          <a:xfrm>
            <a:off x="212825" y="2103475"/>
            <a:ext cx="82845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4900" b="1"/>
              <a:t>SAFA</a:t>
            </a:r>
            <a:endParaRPr sz="49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</Words>
  <Application>Microsoft Office PowerPoint</Application>
  <PresentationFormat>Presentació en pantalla (16:9)</PresentationFormat>
  <Paragraphs>35</Paragraphs>
  <Slides>8</Slides>
  <Notes>8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8</vt:i4>
      </vt:variant>
    </vt:vector>
  </HeadingPairs>
  <TitlesOfParts>
    <vt:vector size="12" baseType="lpstr">
      <vt:lpstr>Arial</vt:lpstr>
      <vt:lpstr>Pacifico</vt:lpstr>
      <vt:lpstr>Comic Sans MS</vt:lpstr>
      <vt:lpstr>Simple Light</vt:lpstr>
      <vt:lpstr>Incendis forestals </vt:lpstr>
      <vt:lpstr>     CONSELLS D'AUTOPROTECCIÓ</vt:lpstr>
      <vt:lpstr>Presentació del PowerPoint</vt:lpstr>
      <vt:lpstr>CONSELLS D’AUTOPROTECCIÓ</vt:lpstr>
      <vt:lpstr>CONSELLS D'AUTOPROTECCIÓ</vt:lpstr>
      <vt:lpstr>CONSELLS D'AUTOPROTECCIÓ</vt:lpstr>
      <vt:lpstr>                    NÚMEROS DE TELÈFON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Incendis forestals </dc:title>
  <dc:creator>safa</dc:creator>
  <cp:lastModifiedBy>safa</cp:lastModifiedBy>
  <cp:revision>1</cp:revision>
  <dcterms:modified xsi:type="dcterms:W3CDTF">2023-04-20T08:31:54Z</dcterms:modified>
</cp:coreProperties>
</file>