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Comic Sans MS" panose="030F0702030302020204" pitchFamily="66" charset="0"/>
      <p:regular r:id="rId11"/>
      <p:bold r:id="rId12"/>
      <p:italic r:id="rId13"/>
      <p:boldItalic r:id="rId14"/>
    </p:embeddedFont>
    <p:embeddedFont>
      <p:font typeface="Pacifico" panose="00000500000000000000" pitchFamily="2" charset="0"/>
      <p:regular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2" d="100"/>
          <a:sy n="32" d="100"/>
        </p:scale>
        <p:origin x="576" y="4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262a41448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262a41448a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28baf460ae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28baf460ae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29a2d275c0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29a2d275c0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229db49a44c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229db49a44c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29db49a44c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29db49a44c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29a2d275c0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29a2d275c0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29db49a44c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29db49a44c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gif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jpg"/><Relationship Id="rId4" Type="http://schemas.openxmlformats.org/officeDocument/2006/relationships/image" Target="../media/image27.jpg"/><Relationship Id="rId9" Type="http://schemas.openxmlformats.org/officeDocument/2006/relationships/image" Target="../media/image32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3" Type="http://schemas.openxmlformats.org/officeDocument/2006/relationships/image" Target="../media/image34.jp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jpg"/><Relationship Id="rId4" Type="http://schemas.openxmlformats.org/officeDocument/2006/relationships/image" Target="../media/image35.png"/><Relationship Id="rId9" Type="http://schemas.openxmlformats.org/officeDocument/2006/relationships/image" Target="../media/image4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-4240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Incendis forestals</a:t>
            </a:r>
            <a:endParaRPr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090904"/>
            <a:ext cx="2952750" cy="2052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91250" y="3057025"/>
            <a:ext cx="2952750" cy="2120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1296425"/>
            <a:ext cx="2700725" cy="179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gallery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1077D2"/>
            </a:gs>
            <a:gs pos="100000">
              <a:srgbClr val="093153"/>
            </a:gs>
          </a:gsLst>
          <a:lin ang="5400012" scaled="0"/>
        </a:grad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b="1" i="1" u="sng">
                <a:latin typeface="Comic Sans MS"/>
                <a:ea typeface="Comic Sans MS"/>
                <a:cs typeface="Comic Sans MS"/>
                <a:sym typeface="Comic Sans MS"/>
              </a:rPr>
              <a:t>     CONSELLS D'AUTOPROTECCIÓ</a:t>
            </a:r>
            <a:endParaRPr sz="3577" b="1" i="1" u="sng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4" name="Google Shape;64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909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ca" sz="2100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NO PODEM ENCENDRE LLUMINS,CIGARRETES NI FOCS AL BOSC O EN ZONES PROPERES.</a:t>
            </a:r>
            <a:endParaRPr sz="2100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83738" y="0"/>
            <a:ext cx="1997225" cy="2821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3100" y="2457175"/>
            <a:ext cx="3207550" cy="268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25275" y="3411626"/>
            <a:ext cx="1618500" cy="161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 rotWithShape="1">
          <a:blip r:embed="rId6">
            <a:alphaModFix/>
          </a:blip>
          <a:srcRect l="13308" r="30536"/>
          <a:stretch/>
        </p:blipFill>
        <p:spPr>
          <a:xfrm>
            <a:off x="2534525" y="3247088"/>
            <a:ext cx="1172600" cy="167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1693" y="3198751"/>
            <a:ext cx="1618500" cy="17708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14:prism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982"/>
            </a:gs>
            <a:gs pos="100000">
              <a:srgbClr val="F58F0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>
            <a:spLocks noGrp="1"/>
          </p:cNvSpPr>
          <p:nvPr>
            <p:ph type="body" idx="1"/>
          </p:nvPr>
        </p:nvSpPr>
        <p:spPr>
          <a:xfrm>
            <a:off x="311700" y="10864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ca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NO PODEM DEIXAR ESCOMBRARIES PERQUÈ A PART DE CONTAMINAR PODEM ORIGINAR INCENDIS.                                                                                  TAMPOC PODEM DEIXAR VIDRES,I SI EN VEIEM ALGUN,L'HEM DE RECOLLIR.</a:t>
            </a:r>
            <a:endParaRPr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75" name="Google Shape;7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1275" y="3636247"/>
            <a:ext cx="2056375" cy="136347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5"/>
          <p:cNvSpPr txBox="1"/>
          <p:nvPr/>
        </p:nvSpPr>
        <p:spPr>
          <a:xfrm>
            <a:off x="2337425" y="3337425"/>
            <a:ext cx="36477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9600" b="1" i="1">
                <a:latin typeface="Comic Sans MS"/>
                <a:ea typeface="Comic Sans MS"/>
                <a:cs typeface="Comic Sans MS"/>
                <a:sym typeface="Comic Sans MS"/>
              </a:rPr>
              <a:t>+</a:t>
            </a:r>
            <a:r>
              <a:rPr lang="ca" sz="9600"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endParaRPr sz="9600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49525" y="532725"/>
            <a:ext cx="93177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3600" b="1" i="1" u="sng">
                <a:latin typeface="Comic Sans MS"/>
                <a:ea typeface="Comic Sans MS"/>
                <a:cs typeface="Comic Sans MS"/>
                <a:sym typeface="Comic Sans MS"/>
              </a:rPr>
              <a:t>CONSELLS D’AUTOPROTECCIÓ</a:t>
            </a:r>
            <a:endParaRPr sz="3600" b="1" i="1" u="sng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78" name="Google Shape;78;p15"/>
          <p:cNvPicPr preferRelativeResize="0"/>
          <p:nvPr/>
        </p:nvPicPr>
        <p:blipFill rotWithShape="1">
          <a:blip r:embed="rId4">
            <a:alphaModFix/>
          </a:blip>
          <a:srcRect l="26625" t="35398" r="23894" b="15403"/>
          <a:stretch/>
        </p:blipFill>
        <p:spPr>
          <a:xfrm>
            <a:off x="3266425" y="3936350"/>
            <a:ext cx="1305575" cy="85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98300" y="3863328"/>
            <a:ext cx="2056375" cy="1074626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5"/>
          <p:cNvSpPr txBox="1"/>
          <p:nvPr/>
        </p:nvSpPr>
        <p:spPr>
          <a:xfrm>
            <a:off x="5271175" y="4147025"/>
            <a:ext cx="3886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15"/>
          <p:cNvSpPr txBox="1"/>
          <p:nvPr/>
        </p:nvSpPr>
        <p:spPr>
          <a:xfrm>
            <a:off x="4572000" y="3486838"/>
            <a:ext cx="1268100" cy="16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9600" b="1" i="1">
                <a:latin typeface="Comic Sans MS"/>
                <a:ea typeface="Comic Sans MS"/>
                <a:cs typeface="Comic Sans MS"/>
                <a:sym typeface="Comic Sans MS"/>
              </a:rPr>
              <a:t>=</a:t>
            </a:r>
            <a:endParaRPr sz="9600" b="1" i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14:flip dir="l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B0000"/>
            </a:gs>
            <a:gs pos="100000">
              <a:srgbClr val="54030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2080425" y="4379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b="1" i="1" u="sng">
                <a:latin typeface="Comic Sans MS"/>
                <a:ea typeface="Comic Sans MS"/>
                <a:cs typeface="Comic Sans MS"/>
                <a:sym typeface="Comic Sans MS"/>
              </a:rPr>
              <a:t>CONSELLS D’AUTOPROTECCIÓ</a:t>
            </a:r>
            <a:endParaRPr b="1" i="1" u="sng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7" name="Google Shape;87;p16"/>
          <p:cNvSpPr txBox="1">
            <a:spLocks noGrp="1"/>
          </p:cNvSpPr>
          <p:nvPr>
            <p:ph type="body" idx="1"/>
          </p:nvPr>
        </p:nvSpPr>
        <p:spPr>
          <a:xfrm>
            <a:off x="673750" y="16268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DURANT L’INCENDI HEM DE TRUCAR AL 118 (BOMBERS)</a:t>
            </a:r>
            <a:endParaRPr sz="20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a" sz="2000" b="1" i="1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SI SOM AL BOSC</a:t>
            </a:r>
            <a:r>
              <a:rPr lang="ca" sz="2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ENS HEM D’ALLUNYAR </a:t>
            </a:r>
            <a:endParaRPr sz="20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a" sz="2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- PER ZONES LATERALS</a:t>
            </a:r>
            <a:endParaRPr sz="20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a" sz="2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-ON HI HAGI MENYS VEGETACIÓ</a:t>
            </a:r>
            <a:endParaRPr sz="20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a" sz="2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-DIRECCIÓ CONTRÀRIA DEL VENT</a:t>
            </a:r>
            <a:endParaRPr sz="20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0875" y="977350"/>
            <a:ext cx="1221375" cy="96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 rotWithShape="1">
          <a:blip r:embed="rId4">
            <a:alphaModFix/>
          </a:blip>
          <a:srcRect t="11197" r="30444"/>
          <a:stretch/>
        </p:blipFill>
        <p:spPr>
          <a:xfrm>
            <a:off x="5090938" y="2971238"/>
            <a:ext cx="1359125" cy="618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2858502">
            <a:off x="5370331" y="2830303"/>
            <a:ext cx="800367" cy="8003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push dir="r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5FF83"/>
            </a:gs>
            <a:gs pos="100000">
              <a:srgbClr val="E3F609"/>
            </a:gs>
          </a:gsLst>
          <a:lin ang="5400012" scaled="0"/>
        </a:gra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>
            <a:spLocks noGrp="1"/>
          </p:cNvSpPr>
          <p:nvPr>
            <p:ph type="title"/>
          </p:nvPr>
        </p:nvSpPr>
        <p:spPr>
          <a:xfrm>
            <a:off x="0" y="4325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b="1" i="1" u="sng">
                <a:latin typeface="Comic Sans MS"/>
                <a:ea typeface="Comic Sans MS"/>
                <a:cs typeface="Comic Sans MS"/>
                <a:sym typeface="Comic Sans MS"/>
              </a:rPr>
              <a:t>CONSELLS D'AUTOPROTECCIÓ</a:t>
            </a:r>
            <a:endParaRPr b="1" i="1" u="sng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6" name="Google Shape;96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b="1" i="1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SI SOM A CASA </a:t>
            </a:r>
            <a:endParaRPr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a" sz="15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TRUCAR IMMEDIATAMENT AL 112 O 118</a:t>
            </a:r>
            <a:endParaRPr sz="15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a" sz="2000" b="1" i="1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Si les forces o els cossos de seguretat et demanen d'evacuar la casa,</a:t>
            </a:r>
            <a:r>
              <a:rPr lang="ca" sz="2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 ho has de fer de seguit, amb molta calma i ordenadament. Tanca la casa i deixa obertes les entrades al teu habitatge.</a:t>
            </a:r>
            <a:endParaRPr sz="20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97" name="Google Shape;9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829" y="3551100"/>
            <a:ext cx="1599478" cy="1592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47225" y="3690338"/>
            <a:ext cx="1873075" cy="131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20305" y="3474607"/>
            <a:ext cx="2136525" cy="192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71050" y="3551089"/>
            <a:ext cx="1873075" cy="187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548424" y="-1"/>
            <a:ext cx="2595575" cy="172725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7"/>
          <p:cNvSpPr/>
          <p:nvPr/>
        </p:nvSpPr>
        <p:spPr>
          <a:xfrm rot="-1037100">
            <a:off x="7417969" y="2984291"/>
            <a:ext cx="1143963" cy="705677"/>
          </a:xfrm>
          <a:prstGeom prst="wedgeRectCallout">
            <a:avLst>
              <a:gd name="adj1" fmla="val -20833"/>
              <a:gd name="adj2" fmla="val 625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7"/>
          <p:cNvSpPr txBox="1"/>
          <p:nvPr/>
        </p:nvSpPr>
        <p:spPr>
          <a:xfrm rot="-1292880">
            <a:off x="7436811" y="2986122"/>
            <a:ext cx="1675285" cy="492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2000" b="1" i="1" u="sng">
                <a:latin typeface="Comic Sans MS"/>
                <a:ea typeface="Comic Sans MS"/>
                <a:cs typeface="Comic Sans MS"/>
                <a:sym typeface="Comic Sans MS"/>
              </a:rPr>
              <a:t>CALMA</a:t>
            </a:r>
            <a:endParaRPr sz="2000" b="1" i="1" u="sng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4" name="Google Shape;104;p17"/>
          <p:cNvSpPr/>
          <p:nvPr/>
        </p:nvSpPr>
        <p:spPr>
          <a:xfrm>
            <a:off x="5585699" y="7"/>
            <a:ext cx="1697700" cy="761700"/>
          </a:xfrm>
          <a:prstGeom prst="wedgeRoundRectCallout">
            <a:avLst>
              <a:gd name="adj1" fmla="val 49686"/>
              <a:gd name="adj2" fmla="val 72150"/>
              <a:gd name="adj3" fmla="val 0"/>
            </a:avLst>
          </a:prstGeom>
          <a:solidFill>
            <a:schemeClr val="lt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7"/>
          <p:cNvSpPr txBox="1"/>
          <p:nvPr/>
        </p:nvSpPr>
        <p:spPr>
          <a:xfrm rot="-744">
            <a:off x="5741550" y="144"/>
            <a:ext cx="13860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b="1" i="1" u="sng">
                <a:latin typeface="Comic Sans MS"/>
                <a:ea typeface="Comic Sans MS"/>
                <a:cs typeface="Comic Sans MS"/>
                <a:sym typeface="Comic Sans MS"/>
              </a:rPr>
              <a:t>MAI PUJAR A L'ASCENSOR</a:t>
            </a:r>
            <a:endParaRPr b="1" i="1" u="sng"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00">
        <p:push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b="1" i="1" u="sng">
                <a:latin typeface="Comic Sans MS"/>
                <a:ea typeface="Comic Sans MS"/>
                <a:cs typeface="Comic Sans MS"/>
                <a:sym typeface="Comic Sans MS"/>
              </a:rPr>
              <a:t>CONSELLS D'AUTOPROTECCIÓ</a:t>
            </a:r>
            <a:endParaRPr b="1" i="1" u="sng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1" name="Google Shape;111;p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1900" b="1" i="1" u="sng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Si t'han demanat quedar-te a casa, o ja és massa tard per sortir-ne</a:t>
            </a:r>
            <a:endParaRPr sz="1900" b="1" i="1" u="sng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900" b="1" i="1" u="sng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a" sz="1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RETIRA TOTS ELS OBJECTES COMBUSTIBLES</a:t>
            </a:r>
            <a:endParaRPr sz="1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a" sz="1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OMPLE D’AIGUA ELS RECIPIENTS QUE PUGUIS</a:t>
            </a:r>
            <a:endParaRPr sz="1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a" sz="1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TAPA LES ENTRADES AMB TOVALLOLES MULLADES</a:t>
            </a:r>
            <a:endParaRPr sz="1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a" sz="14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VESTEIX-TE AMB ROBA MULLADA DE COTÓ,BOTES,ULLERES DE PROTECCIÓ,ETC… </a:t>
            </a:r>
            <a:endParaRPr sz="14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5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 sz="2000" b="1" i="1" u="sng">
              <a:solidFill>
                <a:schemeClr val="dk1"/>
              </a:solidFill>
            </a:endParaRPr>
          </a:p>
        </p:txBody>
      </p:sp>
      <p:pic>
        <p:nvPicPr>
          <p:cNvPr id="112" name="Google Shape;11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35599" y="1847325"/>
            <a:ext cx="1245925" cy="93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05575" y="1960963"/>
            <a:ext cx="705974" cy="705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742375" y="3892294"/>
            <a:ext cx="1407525" cy="93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062275" y="1783700"/>
            <a:ext cx="1680100" cy="1060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600">
        <p:fade thruBlk="1"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FF00"/>
            </a:gs>
            <a:gs pos="100000">
              <a:srgbClr val="203E13"/>
            </a:gs>
          </a:gsLst>
          <a:lin ang="5400012" scaled="0"/>
        </a:gra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>
                <a:latin typeface="Comic Sans MS"/>
                <a:ea typeface="Comic Sans MS"/>
                <a:cs typeface="Comic Sans MS"/>
                <a:sym typeface="Comic Sans MS"/>
              </a:rPr>
              <a:t>                 </a:t>
            </a:r>
            <a:r>
              <a:rPr lang="ca" b="1" i="1" u="sng">
                <a:latin typeface="Comic Sans MS"/>
                <a:ea typeface="Comic Sans MS"/>
                <a:cs typeface="Comic Sans MS"/>
                <a:sym typeface="Comic Sans MS"/>
              </a:rPr>
              <a:t>   NÚMEROS DE TELÈFON</a:t>
            </a:r>
            <a:endParaRPr b="1" i="1" u="sng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21" name="Google Shape;121;p19"/>
          <p:cNvSpPr txBox="1"/>
          <p:nvPr/>
        </p:nvSpPr>
        <p:spPr>
          <a:xfrm>
            <a:off x="0" y="2379900"/>
            <a:ext cx="41418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4000">
                <a:latin typeface="Pacifico"/>
                <a:ea typeface="Pacifico"/>
                <a:cs typeface="Pacifico"/>
                <a:sym typeface="Pacifico"/>
              </a:rPr>
              <a:t>118 =</a:t>
            </a:r>
            <a:endParaRPr sz="4000"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122" name="Google Shape;12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7662" y="2049850"/>
            <a:ext cx="1486476" cy="10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9"/>
          <p:cNvSpPr txBox="1"/>
          <p:nvPr/>
        </p:nvSpPr>
        <p:spPr>
          <a:xfrm>
            <a:off x="0" y="3343175"/>
            <a:ext cx="50517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4000">
                <a:latin typeface="Pacifico"/>
                <a:ea typeface="Pacifico"/>
                <a:cs typeface="Pacifico"/>
                <a:sym typeface="Pacifico"/>
              </a:rPr>
              <a:t>110=</a:t>
            </a:r>
            <a:endParaRPr sz="4000">
              <a:latin typeface="Pacifico"/>
              <a:ea typeface="Pacifico"/>
              <a:cs typeface="Pacifico"/>
              <a:sym typeface="Pacifico"/>
            </a:endParaRPr>
          </a:p>
        </p:txBody>
      </p:sp>
      <p:sp>
        <p:nvSpPr>
          <p:cNvPr id="124" name="Google Shape;124;p19"/>
          <p:cNvSpPr txBox="1"/>
          <p:nvPr/>
        </p:nvSpPr>
        <p:spPr>
          <a:xfrm>
            <a:off x="0" y="4343100"/>
            <a:ext cx="54201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4000">
                <a:latin typeface="Pacifico"/>
                <a:ea typeface="Pacifico"/>
                <a:cs typeface="Pacifico"/>
                <a:sym typeface="Pacifico"/>
              </a:rPr>
              <a:t>112=</a:t>
            </a:r>
            <a:endParaRPr sz="4000"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125" name="Google Shape;125;p19"/>
          <p:cNvPicPr preferRelativeResize="0"/>
          <p:nvPr/>
        </p:nvPicPr>
        <p:blipFill rotWithShape="1">
          <a:blip r:embed="rId4">
            <a:alphaModFix/>
          </a:blip>
          <a:srcRect l="3536" t="18333" r="8713" b="13102"/>
          <a:stretch/>
        </p:blipFill>
        <p:spPr>
          <a:xfrm>
            <a:off x="1119975" y="3180288"/>
            <a:ext cx="862950" cy="1013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9"/>
          <p:cNvPicPr preferRelativeResize="0"/>
          <p:nvPr/>
        </p:nvPicPr>
        <p:blipFill rotWithShape="1">
          <a:blip r:embed="rId5">
            <a:alphaModFix/>
          </a:blip>
          <a:srcRect t="-17467" r="-17467"/>
          <a:stretch/>
        </p:blipFill>
        <p:spPr>
          <a:xfrm>
            <a:off x="1119974" y="4143574"/>
            <a:ext cx="1061600" cy="1061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9"/>
          <p:cNvSpPr txBox="1"/>
          <p:nvPr/>
        </p:nvSpPr>
        <p:spPr>
          <a:xfrm>
            <a:off x="4572000" y="2839638"/>
            <a:ext cx="115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>
                <a:highlight>
                  <a:srgbClr val="FFFFFF"/>
                </a:highlight>
                <a:latin typeface="Comic Sans MS"/>
                <a:ea typeface="Comic Sans MS"/>
                <a:cs typeface="Comic Sans MS"/>
                <a:sym typeface="Comic Sans MS"/>
              </a:rPr>
              <a:t>Emergency</a:t>
            </a:r>
            <a:endParaRPr>
              <a:highlight>
                <a:srgbClr val="FFFFFF"/>
              </a:highlight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28" name="Google Shape;128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90350" y="-26005"/>
            <a:ext cx="1061600" cy="15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9"/>
          <p:cNvPicPr preferRelativeResize="0"/>
          <p:nvPr/>
        </p:nvPicPr>
        <p:blipFill rotWithShape="1">
          <a:blip r:embed="rId7">
            <a:alphaModFix/>
          </a:blip>
          <a:srcRect t="8051" b="15414"/>
          <a:stretch/>
        </p:blipFill>
        <p:spPr>
          <a:xfrm>
            <a:off x="1982925" y="3700050"/>
            <a:ext cx="2428875" cy="144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9"/>
          <p:cNvPicPr preferRelativeResize="0"/>
          <p:nvPr/>
        </p:nvPicPr>
        <p:blipFill rotWithShape="1">
          <a:blip r:embed="rId8">
            <a:alphaModFix/>
          </a:blip>
          <a:srcRect l="22265" t="21228" r="32644"/>
          <a:stretch/>
        </p:blipFill>
        <p:spPr>
          <a:xfrm>
            <a:off x="4667349" y="1997213"/>
            <a:ext cx="862950" cy="9423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9"/>
          <p:cNvSpPr txBox="1"/>
          <p:nvPr/>
        </p:nvSpPr>
        <p:spPr>
          <a:xfrm>
            <a:off x="129325" y="1306263"/>
            <a:ext cx="3707700" cy="78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3900">
                <a:latin typeface="Pacifico"/>
                <a:ea typeface="Pacifico"/>
                <a:cs typeface="Pacifico"/>
                <a:sym typeface="Pacifico"/>
              </a:rPr>
              <a:t>116=</a:t>
            </a:r>
            <a:endParaRPr sz="3900">
              <a:latin typeface="Pacifico"/>
              <a:ea typeface="Pacifico"/>
              <a:cs typeface="Pacifico"/>
              <a:sym typeface="Pacifico"/>
            </a:endParaRPr>
          </a:p>
        </p:txBody>
      </p:sp>
      <p:pic>
        <p:nvPicPr>
          <p:cNvPr id="132" name="Google Shape;132;p19"/>
          <p:cNvPicPr preferRelativeResize="0"/>
          <p:nvPr/>
        </p:nvPicPr>
        <p:blipFill rotWithShape="1">
          <a:blip r:embed="rId9">
            <a:alphaModFix/>
          </a:blip>
          <a:srcRect l="25905" t="41114" r="22076" b="8868"/>
          <a:stretch/>
        </p:blipFill>
        <p:spPr>
          <a:xfrm>
            <a:off x="1191707" y="1195900"/>
            <a:ext cx="1458074" cy="78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9"/>
          <p:cNvPicPr preferRelativeResize="0"/>
          <p:nvPr/>
        </p:nvPicPr>
        <p:blipFill rotWithShape="1">
          <a:blip r:embed="rId10">
            <a:alphaModFix/>
          </a:blip>
          <a:srcRect l="5808" t="17228" r="23183" b="3083"/>
          <a:stretch/>
        </p:blipFill>
        <p:spPr>
          <a:xfrm>
            <a:off x="2649785" y="1195900"/>
            <a:ext cx="1407965" cy="78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0"/>
          <p:cNvSpPr txBox="1">
            <a:spLocks noGrp="1"/>
          </p:cNvSpPr>
          <p:nvPr>
            <p:ph type="body" idx="1"/>
          </p:nvPr>
        </p:nvSpPr>
        <p:spPr>
          <a:xfrm>
            <a:off x="3282975" y="436092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ca" sz="2000">
                <a:solidFill>
                  <a:schemeClr val="dk1"/>
                </a:solidFill>
                <a:latin typeface="Comic Sans MS"/>
                <a:ea typeface="Comic Sans MS"/>
                <a:cs typeface="Comic Sans MS"/>
                <a:sym typeface="Comic Sans MS"/>
              </a:rPr>
              <a:t>MARC,JORDI,TEO I NAGORE</a:t>
            </a:r>
            <a:endParaRPr sz="2000">
              <a:solidFill>
                <a:schemeClr val="dk1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39" name="Google Shape;139;p20"/>
          <p:cNvSpPr txBox="1"/>
          <p:nvPr/>
        </p:nvSpPr>
        <p:spPr>
          <a:xfrm>
            <a:off x="2388875" y="662450"/>
            <a:ext cx="3932400" cy="7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3700" b="1">
                <a:latin typeface="Comic Sans MS"/>
                <a:ea typeface="Comic Sans MS"/>
                <a:cs typeface="Comic Sans MS"/>
                <a:sym typeface="Comic Sans MS"/>
              </a:rPr>
              <a:t>ADÉU</a:t>
            </a:r>
            <a:endParaRPr sz="4300" b="1"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40" name="Google Shape;14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92475" y="3589425"/>
            <a:ext cx="2351524" cy="156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5825" y="251525"/>
            <a:ext cx="1563833" cy="182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82200" y="1957475"/>
            <a:ext cx="1228550" cy="1228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00850" y="3343275"/>
            <a:ext cx="2543175" cy="180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974000" y="1789200"/>
            <a:ext cx="1449574" cy="180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20"/>
          <p:cNvPicPr preferRelativeResize="0"/>
          <p:nvPr/>
        </p:nvPicPr>
        <p:blipFill rotWithShape="1">
          <a:blip r:embed="rId9">
            <a:alphaModFix/>
          </a:blip>
          <a:srcRect t="30260"/>
          <a:stretch/>
        </p:blipFill>
        <p:spPr>
          <a:xfrm>
            <a:off x="7353959" y="540835"/>
            <a:ext cx="1228550" cy="1248366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0"/>
          <p:cNvSpPr txBox="1"/>
          <p:nvPr/>
        </p:nvSpPr>
        <p:spPr>
          <a:xfrm>
            <a:off x="1438250" y="1488000"/>
            <a:ext cx="1032000" cy="130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300"/>
          </a:p>
        </p:txBody>
      </p:sp>
      <p:sp>
        <p:nvSpPr>
          <p:cNvPr id="147" name="Google Shape;147;p20"/>
          <p:cNvSpPr txBox="1"/>
          <p:nvPr/>
        </p:nvSpPr>
        <p:spPr>
          <a:xfrm>
            <a:off x="212825" y="2103475"/>
            <a:ext cx="8284500" cy="9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a" sz="4900" b="1"/>
              <a:t>SAFA</a:t>
            </a:r>
            <a:endParaRPr sz="4900" b="1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212</Words>
  <Application>Microsoft Office PowerPoint</Application>
  <PresentationFormat>Presentació en pantalla (16:9)</PresentationFormat>
  <Paragraphs>35</Paragraphs>
  <Slides>8</Slides>
  <Notes>8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8</vt:i4>
      </vt:variant>
    </vt:vector>
  </HeadingPairs>
  <TitlesOfParts>
    <vt:vector size="12" baseType="lpstr">
      <vt:lpstr>Arial</vt:lpstr>
      <vt:lpstr>Pacifico</vt:lpstr>
      <vt:lpstr>Comic Sans MS</vt:lpstr>
      <vt:lpstr>Simple Light</vt:lpstr>
      <vt:lpstr>Incendis forestals </vt:lpstr>
      <vt:lpstr>     CONSELLS D'AUTOPROTECCIÓ</vt:lpstr>
      <vt:lpstr>Presentació del PowerPoint</vt:lpstr>
      <vt:lpstr>CONSELLS D’AUTOPROTECCIÓ</vt:lpstr>
      <vt:lpstr>CONSELLS D'AUTOPROTECCIÓ</vt:lpstr>
      <vt:lpstr>CONSELLS D'AUTOPROTECCIÓ</vt:lpstr>
      <vt:lpstr>                    NÚMEROS DE TELÈFON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Incendis forestals </dc:title>
  <dc:creator>safa</dc:creator>
  <cp:lastModifiedBy>safa</cp:lastModifiedBy>
  <cp:revision>1</cp:revision>
  <dcterms:modified xsi:type="dcterms:W3CDTF">2023-04-20T08:31:54Z</dcterms:modified>
</cp:coreProperties>
</file>