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Garamon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i/xKP0/rv/hCV+23e7aLKs8VhR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aramond-bold.fntdata"/><Relationship Id="rId11" Type="http://schemas.openxmlformats.org/officeDocument/2006/relationships/slide" Target="slides/slide7.xml"/><Relationship Id="rId22" Type="http://schemas.openxmlformats.org/officeDocument/2006/relationships/font" Target="fonts/Garamond-boldItalic.fntdata"/><Relationship Id="rId10" Type="http://schemas.openxmlformats.org/officeDocument/2006/relationships/slide" Target="slides/slide6.xml"/><Relationship Id="rId21" Type="http://schemas.openxmlformats.org/officeDocument/2006/relationships/font" Target="fonts/Garamond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Garamond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a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19adc5e6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c19adc5e6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19adc5e63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c19adc5e63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1aeb3a4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c1aeb3a4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/>
          <p:nvPr>
            <p:ph idx="2" type="pic"/>
          </p:nvPr>
        </p:nvSpPr>
        <p:spPr>
          <a:xfrm>
            <a:off x="1041427" y="1041399"/>
            <a:ext cx="10105972" cy="3335869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93" name="Google Shape;93;p2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02" name="Google Shape;102;p2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2" type="body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24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10" name="Google Shape;110;p24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1" name="Google Shape;111;p2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2" name="Google Shape;112;p24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/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5"/>
          <p:cNvSpPr txBox="1"/>
          <p:nvPr>
            <p:ph idx="1" type="body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2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" name="Google Shape;122;p26"/>
          <p:cNvSpPr txBox="1"/>
          <p:nvPr>
            <p:ph idx="2" type="body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3" name="Google Shape;123;p2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26" name="Google Shape;126;p26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7" name="Google Shape;127;p26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8" name="Google Shape;128;p2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1" type="body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2" type="body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36" name="Google Shape;136;p27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1" type="body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43" name="Google Shape;143;p28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" type="body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50" name="Google Shape;150;p29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14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descr="HD-PanelTitleR1.png" id="26" name="Google Shape;26;p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14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Title-UniformTrim.png" id="28" name="Google Shape;28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Title-UniformTrim.png" id="29" name="Google Shape;29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14"/>
          <p:cNvSpPr txBox="1"/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" type="subTitle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14"/>
          <p:cNvSpPr txBox="1"/>
          <p:nvPr>
            <p:ph idx="10" type="dt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1" type="ftr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2" type="sldNum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35" name="Google Shape;35;p14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1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15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" type="body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49" name="Google Shape;49;p16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7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" type="body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2" type="body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3" type="body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63" name="Google Shape;63;p18"/>
          <p:cNvSpPr txBox="1"/>
          <p:nvPr>
            <p:ph idx="4" type="body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67" name="Google Shape;67;p18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73" name="Google Shape;73;p19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0045" lvl="0" marL="457200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2" type="body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78" name="Google Shape;78;p20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81" name="Google Shape;81;p20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/>
          <p:nvPr>
            <p:ph idx="2" type="pic"/>
          </p:nvPr>
        </p:nvSpPr>
        <p:spPr>
          <a:xfrm>
            <a:off x="8094831" y="1041400"/>
            <a:ext cx="3063347" cy="47752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5" name="Google Shape;85;p21"/>
          <p:cNvSpPr txBox="1"/>
          <p:nvPr>
            <p:ph idx="1" type="body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86" name="Google Shape;86;p21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4.jp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2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descr="HD-PanelContent.png" id="11" name="Google Shape;11;p1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2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DRibbonContent-UniformTrim.png" id="13" name="Google Shape;13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Content-UniformTrim.png" id="14" name="Google Shape;14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2"/>
          <p:cNvSpPr txBox="1"/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i="0" sz="4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12"/>
          <p:cNvSpPr txBox="1"/>
          <p:nvPr>
            <p:ph idx="1" type="body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86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7465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60044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4543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30835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30835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30835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30834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30834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7" name="Google Shape;17;p12"/>
          <p:cNvSpPr txBox="1"/>
          <p:nvPr>
            <p:ph idx="10" type="dt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1" type="ftr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9" name="Google Shape;19;p12"/>
          <p:cNvSpPr txBox="1"/>
          <p:nvPr>
            <p:ph idx="12" type="sldNum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time_continue=2&amp;v=dk5F475vMOQ&amp;embeds_referring_euri=https%3A%2F%2Fhubblecontent.osi.office.net%2F&amp;source_ve_path=Mjg2NjY&amp;feature=emb_log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56" name="Google Shape;156;p1"/>
          <p:cNvSpPr txBox="1"/>
          <p:nvPr/>
        </p:nvSpPr>
        <p:spPr>
          <a:xfrm>
            <a:off x="3227949" y="3014311"/>
            <a:ext cx="612999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ALLAUS D’ANDORRA</a:t>
            </a:r>
            <a:endParaRPr/>
          </a:p>
        </p:txBody>
      </p:sp>
      <p:sp>
        <p:nvSpPr>
          <p:cNvPr id="157" name="Google Shape;157;p1"/>
          <p:cNvSpPr txBox="1"/>
          <p:nvPr/>
        </p:nvSpPr>
        <p:spPr>
          <a:xfrm>
            <a:off x="4070251" y="1656470"/>
            <a:ext cx="405149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3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Lily, Adam i Sandra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3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presenten:</a:t>
            </a:r>
            <a:endParaRPr/>
          </a:p>
        </p:txBody>
      </p:sp>
      <p:sp>
        <p:nvSpPr>
          <p:cNvPr id="158" name="Google Shape;158;p1"/>
          <p:cNvSpPr txBox="1"/>
          <p:nvPr/>
        </p:nvSpPr>
        <p:spPr>
          <a:xfrm>
            <a:off x="3373089" y="432146"/>
            <a:ext cx="535979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a-E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Grup: Barça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/>
          <p:nvPr/>
        </p:nvSpPr>
        <p:spPr>
          <a:xfrm>
            <a:off x="1012875" y="1448350"/>
            <a:ext cx="34203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tarda del 8 de febrer del 1996 una enorme capa de neu va baixar a una velocitat de prop de 300 quilòmetres per hora. L'allau va arr</a:t>
            </a:r>
            <a:r>
              <a:rPr lang="ca-ES" sz="2200"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ca-E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segar tot el que va trobar.</a:t>
            </a:r>
            <a:r>
              <a:rPr lang="ca-ES" sz="22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a-E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Vuit edificis propers van quedar afectats i, sortosament, l'operatiu</a:t>
            </a:r>
            <a:r>
              <a:rPr lang="ca-E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a-E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desallotjament va permetre salvar la vida de més de 300 persones.</a:t>
            </a: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 causar nombrosos danys materials als edificis de la zona.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4023359" y="801857"/>
            <a:ext cx="375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Història d’Arinsal</a:t>
            </a:r>
            <a:endParaRPr/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304" y="1919778"/>
            <a:ext cx="6563161" cy="41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19adc5e63_0_0"/>
          <p:cNvSpPr txBox="1"/>
          <p:nvPr/>
        </p:nvSpPr>
        <p:spPr>
          <a:xfrm>
            <a:off x="1012875" y="1448350"/>
            <a:ext cx="342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c19adc5e63_0_0"/>
          <p:cNvSpPr txBox="1"/>
          <p:nvPr/>
        </p:nvSpPr>
        <p:spPr>
          <a:xfrm>
            <a:off x="1307200" y="1010250"/>
            <a:ext cx="97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a-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Arinsal va patir una de les allaus més grans d’Europa en zona habitada.</a:t>
            </a:r>
            <a:r>
              <a:rPr lang="ca-E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g2c19adc5e6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7050" y="1572425"/>
            <a:ext cx="7920400" cy="46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19adc5e63_0_8"/>
          <p:cNvSpPr txBox="1"/>
          <p:nvPr/>
        </p:nvSpPr>
        <p:spPr>
          <a:xfrm>
            <a:off x="1012875" y="1448350"/>
            <a:ext cx="342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ixò es un abans i un després de l’allau a Arinsal a 1996" id="233" name="Google Shape;233;g2c19adc5e63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575" y="670150"/>
            <a:ext cx="5409276" cy="3043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hículos en el aparcamiento, con el edificio Amadeus al fondo. Foto: Albert Reyes" id="234" name="Google Shape;234;g2c19adc5e63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275" y="2334048"/>
            <a:ext cx="5409274" cy="379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1aeb3a4f6_0_0"/>
          <p:cNvSpPr txBox="1"/>
          <p:nvPr/>
        </p:nvSpPr>
        <p:spPr>
          <a:xfrm>
            <a:off x="1012875" y="966175"/>
            <a:ext cx="103728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Motxilla d’emergència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g2c1aeb3a4f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725" y="1761125"/>
            <a:ext cx="5563075" cy="43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675" y="720725"/>
            <a:ext cx="8031724" cy="453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1"/>
          <p:cNvSpPr txBox="1"/>
          <p:nvPr/>
        </p:nvSpPr>
        <p:spPr>
          <a:xfrm flipH="1">
            <a:off x="928275" y="5256472"/>
            <a:ext cx="10154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https://www.youtube.com/watch?time_continue=2&amp;v=dk5F475vMOQ&amp;embeds_referring_euri=https%3A%2F%2Fhubblecontent.osi.office.net%2F&amp;source_ve_path=Mjg2NjY&amp;feature=emb_logo</a:t>
            </a:r>
            <a:endParaRPr sz="1800" u="sng">
              <a:solidFill>
                <a:schemeClr val="hlink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/>
          <p:nvPr/>
        </p:nvSpPr>
        <p:spPr>
          <a:xfrm>
            <a:off x="4070700" y="1079850"/>
            <a:ext cx="5317500" cy="5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i="0" lang="ca-ES" sz="2000" u="none" cap="none" strike="noStrik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Què és una allau?</a:t>
            </a:r>
            <a:endParaRPr b="1" i="0" sz="2000" u="none" cap="none" strike="noStrike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Quins són els tipus d'allaus?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El perill d’una allau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Rescatar una víctima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 ens podem protegir d’una allau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Història d’Arinsal</a:t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Motxilla d’emergència</a:t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❑"/>
            </a:pPr>
            <a: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Vídeo informatiu</a:t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ca-ES" sz="200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br>
              <a:rPr lang="ca-ES" sz="1800">
                <a:solidFill>
                  <a:srgbClr val="000066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rgbClr val="00006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"/>
          <p:cNvSpPr txBox="1"/>
          <p:nvPr/>
        </p:nvSpPr>
        <p:spPr>
          <a:xfrm>
            <a:off x="890399" y="2818175"/>
            <a:ext cx="3884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allau </a:t>
            </a:r>
            <a:r>
              <a:rPr lang="ca-ES" sz="2400"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 una gran massa de neu que quan s'omple baixa tota agressivament.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3"/>
          <p:cNvSpPr txBox="1"/>
          <p:nvPr/>
        </p:nvSpPr>
        <p:spPr>
          <a:xfrm>
            <a:off x="4269175" y="1125425"/>
            <a:ext cx="41991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b="1" lang="ca-ES" sz="3600">
                <a:solidFill>
                  <a:schemeClr val="dk1"/>
                </a:solidFill>
              </a:rPr>
              <a:t>è</a:t>
            </a:r>
            <a:r>
              <a:rPr b="1" lang="ca-E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a-ES" sz="3600">
                <a:solidFill>
                  <a:schemeClr val="dk1"/>
                </a:solidFill>
              </a:rPr>
              <a:t>és</a:t>
            </a:r>
            <a:r>
              <a:rPr b="1" lang="ca-E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una allau?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1" name="Google Shape;1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5176" y="1820126"/>
            <a:ext cx="5902275" cy="35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/>
          <p:nvPr/>
        </p:nvSpPr>
        <p:spPr>
          <a:xfrm>
            <a:off x="993750" y="1705025"/>
            <a:ext cx="42816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Aquest tipus d'allau es crea desprès de les nevades, i depèn de la intensitat d’una nevada recent, s’acostumen a produir en pendents elevats. A més del pendent, cal considerar que la neu recent pot ser humida o seca. La neu seca es mantindrà així durant molts dies si no augmenta la temperatura.</a:t>
            </a:r>
            <a:r>
              <a:rPr lang="ca-ES" sz="24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Podria produir-se en qualsevol època de l'any.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3743225" y="677725"/>
            <a:ext cx="438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 tipus d’allaus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0855" y="1856754"/>
            <a:ext cx="5441946" cy="403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"/>
          <p:cNvSpPr txBox="1"/>
          <p:nvPr/>
        </p:nvSpPr>
        <p:spPr>
          <a:xfrm>
            <a:off x="3798273" y="1227447"/>
            <a:ext cx="306675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400">
                <a:solidFill>
                  <a:srgbClr val="22374E"/>
                </a:solidFill>
                <a:latin typeface="Calibri"/>
                <a:ea typeface="Calibri"/>
                <a:cs typeface="Calibri"/>
                <a:sym typeface="Calibri"/>
              </a:rPr>
              <a:t>1- NEU POLS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/>
        </p:nvSpPr>
        <p:spPr>
          <a:xfrm>
            <a:off x="833950" y="1041450"/>
            <a:ext cx="3662400" cy="57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37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L’allau de neu de placa és una neu molt dura.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Totes les allaus poden tenir greus conseqüències, però les allaus de placa tenen dos factors que les fan molt perilloses. Primer: les provoca un esquiador. I, en segon lloc, són les més freqüents als Pirineus. </a:t>
            </a: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Tritura tot el que se'ls posa per davant.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 important de portar: pala, sonda</a:t>
            </a:r>
            <a:r>
              <a:rPr b="1"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</a:t>
            </a: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etector de </a:t>
            </a:r>
            <a:r>
              <a:rPr b="1"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íctimes d’</a:t>
            </a:r>
            <a:r>
              <a:rPr b="1"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llaus</a:t>
            </a:r>
            <a:r>
              <a:rPr b="1"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tipus d'allaus que provoca més accidents.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2677" y="1913537"/>
            <a:ext cx="6528035" cy="406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"/>
          <p:cNvSpPr txBox="1"/>
          <p:nvPr/>
        </p:nvSpPr>
        <p:spPr>
          <a:xfrm>
            <a:off x="3950677" y="1041461"/>
            <a:ext cx="42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400">
                <a:solidFill>
                  <a:srgbClr val="22374E"/>
                </a:solidFill>
                <a:latin typeface="Calibri"/>
                <a:ea typeface="Calibri"/>
                <a:cs typeface="Calibri"/>
                <a:sym typeface="Calibri"/>
              </a:rPr>
              <a:t>2- NEU DE PLACA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/>
          <p:nvPr/>
        </p:nvSpPr>
        <p:spPr>
          <a:xfrm>
            <a:off x="1017575" y="1515575"/>
            <a:ext cx="37491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37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neu humida és una allau que es produeix entre l’hivern i la primavera, neu que es comença a fondre i que baixa poc a poc, però quan entres dins </a:t>
            </a: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</a:t>
            </a: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molt difícil de sortir. Se solen produir a partir de mig </a:t>
            </a: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matí</a:t>
            </a: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és més probable prop de parets i roques  perquè la pedra s'escalfa més i més ràpid que la neu.</a:t>
            </a:r>
            <a:endParaRPr sz="24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038" y="1878149"/>
            <a:ext cx="6321741" cy="400214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 txBox="1"/>
          <p:nvPr/>
        </p:nvSpPr>
        <p:spPr>
          <a:xfrm>
            <a:off x="4396195" y="956604"/>
            <a:ext cx="464233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400">
                <a:solidFill>
                  <a:srgbClr val="22374E"/>
                </a:solidFill>
                <a:latin typeface="Calibri"/>
                <a:ea typeface="Calibri"/>
                <a:cs typeface="Calibri"/>
                <a:sym typeface="Calibri"/>
              </a:rPr>
              <a:t>3- NEU HUMIDA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5809" y="2006258"/>
            <a:ext cx="975360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4013982" y="956603"/>
            <a:ext cx="472674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perill d’una allau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"/>
          <p:cNvSpPr txBox="1"/>
          <p:nvPr/>
        </p:nvSpPr>
        <p:spPr>
          <a:xfrm>
            <a:off x="2771338" y="998804"/>
            <a:ext cx="606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Rescatar una víctima</a:t>
            </a:r>
            <a:endParaRPr b="1"/>
          </a:p>
        </p:txBody>
      </p:sp>
      <p:sp>
        <p:nvSpPr>
          <p:cNvPr id="205" name="Google Shape;205;p8"/>
          <p:cNvSpPr txBox="1"/>
          <p:nvPr/>
        </p:nvSpPr>
        <p:spPr>
          <a:xfrm>
            <a:off x="1104325" y="2124875"/>
            <a:ext cx="4452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ca-ES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ca-ES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</a:t>
            </a:r>
            <a:r>
              <a:rPr lang="ca-ES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 quedi atrapada per una allau, és molt important no perdre la calma i actuar amb rapidesa quan s'aturi l'allau.</a:t>
            </a:r>
            <a:b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Abans </a:t>
            </a:r>
            <a:r>
              <a:rPr lang="ca-ES" sz="2400"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b="0" i="0" lang="ca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tot hem de trucar al servei d'emergències 112 per informar de l'accident i de la localització. Després comencem la recerca amb el DVA.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0381" y="2124879"/>
            <a:ext cx="5684719" cy="383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/>
          <p:nvPr/>
        </p:nvSpPr>
        <p:spPr>
          <a:xfrm>
            <a:off x="991350" y="1969476"/>
            <a:ext cx="44106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Existeixen diferents maneres de defensa per a protegir-nos de les allaus. Tenim per exemple,  els sistemes de predicció del perill d'allaus, que estan especialment dirigits a la protecció de les persones que circulen per la muntanya. També hem de protegir els edificis, les vies de comunicació (carreteres), les línies elèctriques...</a:t>
            </a:r>
            <a:endParaRPr i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2765925" y="888900"/>
            <a:ext cx="729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ens podem protegir d’una allau</a:t>
            </a:r>
            <a:endParaRPr b="1" sz="1800"/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762" y="1969476"/>
            <a:ext cx="5902797" cy="3999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rgánico">
  <a:themeElements>
    <a:clrScheme name="Orgánico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2024-02-19T20:45:32Z</dcterms:created>
  <dc:creator>Meriem Boukhali</dc:creator>
</cp:coreProperties>
</file>