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3" r:id="rId6"/>
    <p:sldMasterId id="2147483655" r:id="rId7"/>
    <p:sldMasterId id="2147483657" r:id="rId8"/>
    <p:sldMasterId id="214748365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</p:sldIdLst>
  <p:sldSz cy="6858000" cx="9144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j2kNy18BjrEwR8GYIpX3OktTAB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title"/>
          </p:nvPr>
        </p:nvSpPr>
        <p:spPr>
          <a:xfrm>
            <a:off x="1793160" y="4318200"/>
            <a:ext cx="651168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143000" y="731520"/>
            <a:ext cx="6400080" cy="3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1" type="ftr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9"/>
          <p:cNvSpPr txBox="1"/>
          <p:nvPr>
            <p:ph idx="10" type="dt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1" type="ftr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idx="11" type="ftr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38" name="Google Shape;38;p10"/>
          <p:cNvSpPr txBox="1"/>
          <p:nvPr>
            <p:ph idx="10" type="dt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50" name="Google Shape;50;p12"/>
          <p:cNvSpPr txBox="1"/>
          <p:nvPr>
            <p:ph idx="10" type="dt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78" name="Google Shape;78;p16"/>
          <p:cNvSpPr txBox="1"/>
          <p:nvPr>
            <p:ph idx="10" type="dt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sz="1200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90" name="Google Shape;90;p18"/>
          <p:cNvSpPr txBox="1"/>
          <p:nvPr>
            <p:ph idx="10" type="dt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3866760"/>
            <a:ext cx="9143280" cy="299052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6"/>
          <p:cNvSpPr/>
          <p:nvPr/>
        </p:nvSpPr>
        <p:spPr>
          <a:xfrm>
            <a:off x="0" y="0"/>
            <a:ext cx="9143280" cy="386604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p6"/>
          <p:cNvSpPr/>
          <p:nvPr/>
        </p:nvSpPr>
        <p:spPr>
          <a:xfrm>
            <a:off x="0" y="2652480"/>
            <a:ext cx="9143280" cy="228528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9;p6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10;p6"/>
          <p:cNvSpPr txBox="1"/>
          <p:nvPr>
            <p:ph type="title"/>
          </p:nvPr>
        </p:nvSpPr>
        <p:spPr>
          <a:xfrm>
            <a:off x="1793160" y="4372200"/>
            <a:ext cx="6511680" cy="114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1" type="ftr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2" type="sldNum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6"/>
          <p:cNvSpPr txBox="1"/>
          <p:nvPr>
            <p:ph idx="10" type="dt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3866760"/>
            <a:ext cx="9143280" cy="299052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Google Shape;23;p8"/>
          <p:cNvSpPr/>
          <p:nvPr/>
        </p:nvSpPr>
        <p:spPr>
          <a:xfrm>
            <a:off x="0" y="0"/>
            <a:ext cx="9143280" cy="386604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8"/>
          <p:cNvSpPr/>
          <p:nvPr/>
        </p:nvSpPr>
        <p:spPr>
          <a:xfrm>
            <a:off x="0" y="2652480"/>
            <a:ext cx="9143280" cy="228528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Google Shape;25;p8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Google Shape;26;p8"/>
          <p:cNvSpPr txBox="1"/>
          <p:nvPr>
            <p:ph idx="11" type="ftr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8"/>
          <p:cNvSpPr txBox="1"/>
          <p:nvPr>
            <p:ph idx="10" type="dt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" name="Google Shape;41;p11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" name="Google Shape;42;p11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" name="Google Shape;43;p11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Google Shape;44;p11"/>
          <p:cNvSpPr txBox="1"/>
          <p:nvPr>
            <p:ph idx="11" type="ftr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0" y="3866760"/>
            <a:ext cx="9143280" cy="299052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0" y="0"/>
            <a:ext cx="9143280" cy="386604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2652480"/>
            <a:ext cx="9143280" cy="228528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 txBox="1"/>
          <p:nvPr>
            <p:ph idx="10" type="dt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Google Shape;84;p17"/>
          <p:cNvSpPr txBox="1"/>
          <p:nvPr>
            <p:ph idx="11" type="ftr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7"/>
          <p:cNvSpPr txBox="1"/>
          <p:nvPr>
            <p:ph idx="10" type="dt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jp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1835640" y="2133000"/>
            <a:ext cx="6400080" cy="3959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És una m</a:t>
            </a:r>
            <a:r>
              <a:rPr b="0" lang="es-MX" sz="3200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assa de neu que cau de la muntanya.</a:t>
            </a: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>
            <p:ph type="title"/>
          </p:nvPr>
        </p:nvSpPr>
        <p:spPr>
          <a:xfrm>
            <a:off x="827640" y="62064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Trebuchet MS"/>
              <a:buNone/>
            </a:pPr>
            <a:r>
              <a:rPr b="1" lang="es-MX" sz="66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Allaus</a:t>
            </a:r>
            <a:r>
              <a:rPr b="0" lang="es-MX" sz="6600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sz="6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9680" y="3232080"/>
            <a:ext cx="4917960" cy="336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500"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899640" y="404640"/>
            <a:ext cx="6511680" cy="114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rebuchet MS"/>
              <a:buNone/>
            </a:pPr>
            <a:r>
              <a:rPr b="1" lang="es-MX" sz="46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Descripció</a:t>
            </a:r>
            <a:endParaRPr b="0" sz="4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0" y="1556640"/>
            <a:ext cx="9143280" cy="530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Trebuchet MS"/>
              <a:buNone/>
            </a:pPr>
            <a:r>
              <a:rPr b="0" lang="es-MX" sz="2200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Una allau és el resultat del desplaçament  d’una part del mantell de neu que s’inestabilitza, es posa en moviment muntanya avall.Una allau pot ser mortal fins i tot en un nivell d’allaus 1,feble.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640" y="2997000"/>
            <a:ext cx="7920000" cy="316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683568" y="260648"/>
            <a:ext cx="6511680" cy="114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rebuchet MS"/>
              <a:buNone/>
            </a:pPr>
            <a:r>
              <a:rPr b="1" lang="es-MX" sz="46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Fets reals</a:t>
            </a:r>
            <a:endParaRPr b="0" sz="4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0" y="1484784"/>
            <a:ext cx="9143280" cy="5372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Trebuchet MS"/>
              <a:buNone/>
            </a:pPr>
            <a:r>
              <a:rPr b="0" lang="es-MX" sz="2400" strike="noStrik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Allau d’</a:t>
            </a:r>
            <a:r>
              <a:rPr lang="es-MX" sz="240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b="0" lang="es-MX" sz="2400" strike="noStrik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rinsal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" rtl="0" algn="l">
              <a:lnSpc>
                <a:spcPct val="100000"/>
              </a:lnSpc>
              <a:spcBef>
                <a:spcPts val="779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" rtl="0" algn="l">
              <a:lnSpc>
                <a:spcPct val="100000"/>
              </a:lnSpc>
              <a:spcBef>
                <a:spcPts val="779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" rtl="0" algn="l">
              <a:lnSpc>
                <a:spcPct val="100000"/>
              </a:lnSpc>
              <a:spcBef>
                <a:spcPts val="779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" rtl="0" algn="l">
              <a:lnSpc>
                <a:spcPct val="100000"/>
              </a:lnSpc>
              <a:spcBef>
                <a:spcPts val="7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Allau al restaurant de la Coma d’Ar</a:t>
            </a:r>
            <a:r>
              <a:rPr lang="es-MX" sz="2400"/>
              <a:t>calís</a:t>
            </a:r>
            <a:r>
              <a:rPr lang="es-MX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60" y="1556793"/>
            <a:ext cx="2664296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2120" y="3212976"/>
            <a:ext cx="302433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242" y="3797321"/>
            <a:ext cx="4750831" cy="2944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ferris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1331640" y="116640"/>
            <a:ext cx="6511680" cy="114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</a:pPr>
            <a:r>
              <a:rPr b="0" lang="es-MX" sz="4800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DIFERENTS TIPUS D’ALLAUS </a:t>
            </a:r>
            <a:endParaRPr b="0" sz="4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-108000" y="1791000"/>
            <a:ext cx="9251640" cy="522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4000" lvl="0" marL="43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b="0" lang="es-MX" sz="2200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Hi han tres tipus d’allaus: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3200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Trebuchet MS"/>
              <a:buNone/>
            </a:pPr>
            <a:r>
              <a:rPr b="0" lang="es-MX" sz="2200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Allau de placa         Allau de neu pols           Allau de neu primaveral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74120"/>
            <a:ext cx="2727360" cy="204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0000" y="3173400"/>
            <a:ext cx="2761560" cy="186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0000" y="3040200"/>
            <a:ext cx="2699640" cy="203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1115616" y="116632"/>
            <a:ext cx="651168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600"/>
              <a:t>Consells d’autoprotecció</a:t>
            </a:r>
            <a:endParaRPr sz="4600"/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107500" y="1484777"/>
            <a:ext cx="90366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u="sng">
                <a:solidFill>
                  <a:schemeClr val="accent1"/>
                </a:solidFill>
              </a:rPr>
              <a:t>Abans</a:t>
            </a:r>
            <a:r>
              <a:rPr lang="es-MX">
                <a:solidFill>
                  <a:schemeClr val="dk1"/>
                </a:solidFill>
              </a:rPr>
              <a:t> d’anar a la muntanya tenim que consultar les </a:t>
            </a:r>
            <a:r>
              <a:rPr lang="es-MX">
                <a:solidFill>
                  <a:schemeClr val="dk1"/>
                </a:solidFill>
              </a:rPr>
              <a:t>previsions</a:t>
            </a:r>
            <a:r>
              <a:rPr lang="es-MX">
                <a:solidFill>
                  <a:schemeClr val="dk1"/>
                </a:solidFill>
              </a:rPr>
              <a:t> </a:t>
            </a:r>
            <a:r>
              <a:rPr lang="es-MX">
                <a:solidFill>
                  <a:schemeClr val="dk1"/>
                </a:solidFill>
              </a:rPr>
              <a:t>meteorològiques</a:t>
            </a:r>
            <a:r>
              <a:rPr lang="es-MX">
                <a:solidFill>
                  <a:schemeClr val="dk1"/>
                </a:solidFill>
              </a:rPr>
              <a:t>, també el butlletí d’allaus (escala 1 a 5). Si anem a la muntanya sempre hem d’ anar amb un adult mai sols, i tenir preparat el catakit amb la pala, la sonda i el DVA.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u="sng">
                <a:solidFill>
                  <a:srgbClr val="FFFF00"/>
                </a:solidFill>
              </a:rPr>
              <a:t>Durant</a:t>
            </a:r>
            <a:r>
              <a:rPr lang="es-MX">
                <a:solidFill>
                  <a:schemeClr val="dk1"/>
                </a:solidFill>
              </a:rPr>
              <a:t> l’allau si veiem que ens pot atrapar hem d’intentar escapar per un lateral. Si ens atrapa intentem fer moviments de natació  per mantenir-nos a la superficie,  quan s’aturi tenim que obrir els braços per fer una cambra d’aire.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solidFill>
                  <a:schemeClr val="dk1"/>
                </a:solidFill>
              </a:rPr>
              <a:t>Si som testimonis d’una allau i veiem que algú ha quedat atrapat, intentem tenir-lo localitzat.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u="sng">
                <a:solidFill>
                  <a:srgbClr val="FF0000"/>
                </a:solidFill>
              </a:rPr>
              <a:t>Després</a:t>
            </a:r>
            <a:r>
              <a:rPr lang="es-MX">
                <a:solidFill>
                  <a:schemeClr val="dk1"/>
                </a:solidFill>
              </a:rPr>
              <a:t> hem d’avisar als equips de rescat (</a:t>
            </a:r>
            <a:r>
              <a:rPr b="1" lang="es-MX">
                <a:solidFill>
                  <a:schemeClr val="accent1"/>
                </a:solidFill>
              </a:rPr>
              <a:t>110 policia</a:t>
            </a:r>
            <a:r>
              <a:rPr b="1" lang="es-MX">
                <a:solidFill>
                  <a:schemeClr val="dk1"/>
                </a:solidFill>
              </a:rPr>
              <a:t>,</a:t>
            </a:r>
            <a:r>
              <a:rPr b="1" lang="es-MX">
                <a:solidFill>
                  <a:srgbClr val="6AA84F"/>
                </a:solidFill>
              </a:rPr>
              <a:t>112 emergències</a:t>
            </a:r>
            <a:r>
              <a:rPr b="1" lang="es-MX">
                <a:solidFill>
                  <a:schemeClr val="dk1"/>
                </a:solidFill>
              </a:rPr>
              <a:t>,</a:t>
            </a:r>
            <a:r>
              <a:rPr b="1" lang="es-MX">
                <a:solidFill>
                  <a:srgbClr val="134F5C"/>
                </a:solidFill>
              </a:rPr>
              <a:t>116 urgències </a:t>
            </a:r>
            <a:r>
              <a:rPr b="1" lang="es-MX">
                <a:solidFill>
                  <a:srgbClr val="134F5C"/>
                </a:solidFill>
              </a:rPr>
              <a:t>mèdiques</a:t>
            </a:r>
            <a:r>
              <a:rPr b="1" lang="es-MX">
                <a:solidFill>
                  <a:schemeClr val="dk1"/>
                </a:solidFill>
              </a:rPr>
              <a:t> o </a:t>
            </a:r>
            <a:r>
              <a:rPr b="1" lang="es-MX">
                <a:solidFill>
                  <a:srgbClr val="FF0000"/>
                </a:solidFill>
              </a:rPr>
              <a:t>118 bombers</a:t>
            </a:r>
            <a:r>
              <a:rPr lang="es-MX">
                <a:solidFill>
                  <a:schemeClr val="dk1"/>
                </a:solidFill>
              </a:rPr>
              <a:t>) i ells ens diran què hem de fer.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4353" r="7865" t="0"/>
          <a:stretch/>
        </p:blipFill>
        <p:spPr>
          <a:xfrm>
            <a:off x="7150725" y="4044889"/>
            <a:ext cx="1839250" cy="2797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va Evo 4 Dva : Snowleader" id="130" name="Google Shape;1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1709" y="4443550"/>
            <a:ext cx="1839251" cy="235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62353" y="4594400"/>
            <a:ext cx="2149600" cy="2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6">
            <a:alphaModFix/>
          </a:blip>
          <a:srcRect b="17240" l="16796" r="20738" t="16752"/>
          <a:stretch/>
        </p:blipFill>
        <p:spPr>
          <a:xfrm>
            <a:off x="390300" y="4443550"/>
            <a:ext cx="1451108" cy="23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ransmisión de listas">
  <a:themeElements>
    <a:clrScheme name="Transmisión de listas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ansmisión de listas">
  <a:themeElements>
    <a:clrScheme name="Transmisión de listas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ansmisión de listas">
  <a:themeElements>
    <a:clrScheme name="Transmisión de listas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ransmisión de listas">
  <a:themeElements>
    <a:clrScheme name="Transmisión de listas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ransmisión de listas">
  <a:themeElements>
    <a:clrScheme name="Transmisión de listas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ransmisión de listas">
  <a:themeElements>
    <a:clrScheme name="Transmisión de listas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2024-03-05T17:56:10Z</dcterms:created>
  <dc:creator>toshiba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(4:3)</vt:lpwstr>
  </property>
  <property fmtid="{D5CDD505-2E9C-101B-9397-08002B2CF9AE}" pid="3" name="Slides">
    <vt:i4>5</vt:i4>
  </property>
</Properties>
</file>