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76" r:id="rId1"/>
  </p:sldMasterIdLst>
  <p:notesMasterIdLst>
    <p:notesMasterId r:id="rId14"/>
  </p:notesMasterIdLst>
  <p:handoutMasterIdLst>
    <p:handoutMasterId r:id="rId15"/>
  </p:handoutMasterIdLst>
  <p:sldIdLst>
    <p:sldId id="647" r:id="rId2"/>
    <p:sldId id="650" r:id="rId3"/>
    <p:sldId id="651" r:id="rId4"/>
    <p:sldId id="655" r:id="rId5"/>
    <p:sldId id="656" r:id="rId6"/>
    <p:sldId id="659" r:id="rId7"/>
    <p:sldId id="671" r:id="rId8"/>
    <p:sldId id="660" r:id="rId9"/>
    <p:sldId id="672" r:id="rId10"/>
    <p:sldId id="674" r:id="rId11"/>
    <p:sldId id="676" r:id="rId12"/>
    <p:sldId id="677" r:id="rId13"/>
  </p:sldIdLst>
  <p:sldSz cx="12192000" cy="6858000"/>
  <p:notesSz cx="7104063" cy="10234613"/>
  <p:defaultTextStyle>
    <a:defPPr>
      <a:defRPr lang="ca-A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2" userDrawn="1">
          <p15:clr>
            <a:srgbClr val="A4A3A4"/>
          </p15:clr>
        </p15:guide>
        <p15:guide id="2" pos="223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overn d'Andorra" initials="AND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2FFE7"/>
    <a:srgbClr val="404040"/>
    <a:srgbClr val="749D1D"/>
    <a:srgbClr val="ABCC80"/>
    <a:srgbClr val="386129"/>
    <a:srgbClr val="385623"/>
    <a:srgbClr val="FFFFFF"/>
    <a:srgbClr val="174A7C"/>
    <a:srgbClr val="5CA344"/>
    <a:srgbClr val="E155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Estilo medio 3 - Énfasis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31" autoAdjust="0"/>
    <p:restoredTop sz="96374" autoAdjust="0"/>
  </p:normalViewPr>
  <p:slideViewPr>
    <p:cSldViewPr>
      <p:cViewPr varScale="1">
        <p:scale>
          <a:sx n="114" d="100"/>
          <a:sy n="114" d="100"/>
        </p:scale>
        <p:origin x="44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-2148" y="-108"/>
      </p:cViewPr>
      <p:guideLst>
        <p:guide orient="horz" pos="3222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9202" cy="512304"/>
          </a:xfrm>
          <a:prstGeom prst="rect">
            <a:avLst/>
          </a:prstGeom>
        </p:spPr>
        <p:txBody>
          <a:bodyPr vert="horz" lIns="94787" tIns="47393" rIns="94787" bIns="47393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4023203" y="0"/>
            <a:ext cx="3079202" cy="512304"/>
          </a:xfrm>
          <a:prstGeom prst="rect">
            <a:avLst/>
          </a:prstGeom>
        </p:spPr>
        <p:txBody>
          <a:bodyPr vert="horz" lIns="94787" tIns="47393" rIns="94787" bIns="47393" rtlCol="0"/>
          <a:lstStyle>
            <a:lvl1pPr algn="r">
              <a:defRPr sz="1200"/>
            </a:lvl1pPr>
          </a:lstStyle>
          <a:p>
            <a:fld id="{AF63A5DB-7110-4B0C-B672-DE46D3820E96}" type="datetimeFigureOut">
              <a:rPr lang="ca-ES" smtClean="0"/>
              <a:t>30/6/2021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720673"/>
            <a:ext cx="3079202" cy="512303"/>
          </a:xfrm>
          <a:prstGeom prst="rect">
            <a:avLst/>
          </a:prstGeom>
        </p:spPr>
        <p:txBody>
          <a:bodyPr vert="horz" lIns="94787" tIns="47393" rIns="94787" bIns="47393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4023203" y="9720673"/>
            <a:ext cx="3079202" cy="512303"/>
          </a:xfrm>
          <a:prstGeom prst="rect">
            <a:avLst/>
          </a:prstGeom>
        </p:spPr>
        <p:txBody>
          <a:bodyPr vert="horz" lIns="94787" tIns="47393" rIns="94787" bIns="47393" rtlCol="0" anchor="b"/>
          <a:lstStyle>
            <a:lvl1pPr algn="r">
              <a:defRPr sz="1200"/>
            </a:lvl1pPr>
          </a:lstStyle>
          <a:p>
            <a:fld id="{E43325EB-7693-49D2-9A96-EAB3C150ADDC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731779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9202" cy="512304"/>
          </a:xfrm>
          <a:prstGeom prst="rect">
            <a:avLst/>
          </a:prstGeom>
        </p:spPr>
        <p:txBody>
          <a:bodyPr vert="horz" lIns="94787" tIns="47393" rIns="94787" bIns="47393" rtlCol="0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4023203" y="0"/>
            <a:ext cx="3079202" cy="512304"/>
          </a:xfrm>
          <a:prstGeom prst="rect">
            <a:avLst/>
          </a:prstGeom>
        </p:spPr>
        <p:txBody>
          <a:bodyPr vert="horz" lIns="94787" tIns="47393" rIns="94787" bIns="47393" rtlCol="0"/>
          <a:lstStyle>
            <a:lvl1pPr algn="r">
              <a:defRPr sz="1200"/>
            </a:lvl1pPr>
          </a:lstStyle>
          <a:p>
            <a:fld id="{BD925813-706A-4DF7-AFE9-8C294B7B8889}" type="datetimeFigureOut">
              <a:rPr lang="ca-ES" smtClean="0"/>
              <a:t>30/6/2021</a:t>
            </a:fld>
            <a:endParaRPr lang="ca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39700" y="766763"/>
            <a:ext cx="6824663" cy="3838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87" tIns="47393" rIns="94787" bIns="47393" rtlCol="0" anchor="ctr"/>
          <a:lstStyle/>
          <a:p>
            <a:endParaRPr lang="ca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10075" y="4861155"/>
            <a:ext cx="5683914" cy="4605821"/>
          </a:xfrm>
          <a:prstGeom prst="rect">
            <a:avLst/>
          </a:prstGeom>
        </p:spPr>
        <p:txBody>
          <a:bodyPr vert="horz" lIns="94787" tIns="47393" rIns="94787" bIns="47393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720673"/>
            <a:ext cx="3079202" cy="512303"/>
          </a:xfrm>
          <a:prstGeom prst="rect">
            <a:avLst/>
          </a:prstGeom>
        </p:spPr>
        <p:txBody>
          <a:bodyPr vert="horz" lIns="94787" tIns="47393" rIns="94787" bIns="47393" rtlCol="0" anchor="b"/>
          <a:lstStyle>
            <a:lvl1pPr algn="l">
              <a:defRPr sz="1200"/>
            </a:lvl1pPr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4023203" y="9720673"/>
            <a:ext cx="3079202" cy="512303"/>
          </a:xfrm>
          <a:prstGeom prst="rect">
            <a:avLst/>
          </a:prstGeom>
        </p:spPr>
        <p:txBody>
          <a:bodyPr vert="horz" lIns="94787" tIns="47393" rIns="94787" bIns="47393" rtlCol="0" anchor="b"/>
          <a:lstStyle>
            <a:lvl1pPr algn="r">
              <a:defRPr sz="1200"/>
            </a:lvl1pPr>
          </a:lstStyle>
          <a:p>
            <a:fld id="{0A7113BA-793D-4EB1-9232-A5C6854725EB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362478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idor d'imatge de diapositiva 1">
            <a:extLst>
              <a:ext uri="{FF2B5EF4-FFF2-40B4-BE49-F238E27FC236}">
                <a16:creationId xmlns:a16="http://schemas.microsoft.com/office/drawing/2014/main" id="{E92709F9-D14F-4B04-89E8-447F6052EDE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Contenidor de notes 2">
            <a:extLst>
              <a:ext uri="{FF2B5EF4-FFF2-40B4-BE49-F238E27FC236}">
                <a16:creationId xmlns:a16="http://schemas.microsoft.com/office/drawing/2014/main" id="{3DCFEE42-385E-45A6-A3A4-63FF2A29E6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a-ES" altLang="ca-ES"/>
          </a:p>
        </p:txBody>
      </p:sp>
      <p:sp>
        <p:nvSpPr>
          <p:cNvPr id="6148" name="Contenidor de número de diapositiva 3">
            <a:extLst>
              <a:ext uri="{FF2B5EF4-FFF2-40B4-BE49-F238E27FC236}">
                <a16:creationId xmlns:a16="http://schemas.microsoft.com/office/drawing/2014/main" id="{9DD69B0E-2F63-4185-9134-CE4D93E5A4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917664" indent="-350524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413910" indent="-279631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981048" indent="-279631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548188" indent="-279631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3115326" indent="-279631" defTabSz="5671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3682467" indent="-279631" defTabSz="5671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4249605" indent="-279631" defTabSz="5671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4816744" indent="-279631" defTabSz="5671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FCB094DF-8BEE-4051-BE84-F0A2205830BF}" type="slidenum">
              <a:rPr lang="ca-ES" altLang="ca-ES"/>
              <a:pPr/>
              <a:t>10</a:t>
            </a:fld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8853651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idor d'imatge de diapositiva 1">
            <a:extLst>
              <a:ext uri="{FF2B5EF4-FFF2-40B4-BE49-F238E27FC236}">
                <a16:creationId xmlns:a16="http://schemas.microsoft.com/office/drawing/2014/main" id="{E92709F9-D14F-4B04-89E8-447F6052EDE8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Contenidor de notes 2">
            <a:extLst>
              <a:ext uri="{FF2B5EF4-FFF2-40B4-BE49-F238E27FC236}">
                <a16:creationId xmlns:a16="http://schemas.microsoft.com/office/drawing/2014/main" id="{3DCFEE42-385E-45A6-A3A4-63FF2A29E63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a-ES" altLang="ca-ES"/>
          </a:p>
        </p:txBody>
      </p:sp>
      <p:sp>
        <p:nvSpPr>
          <p:cNvPr id="6148" name="Contenidor de número de diapositiva 3">
            <a:extLst>
              <a:ext uri="{FF2B5EF4-FFF2-40B4-BE49-F238E27FC236}">
                <a16:creationId xmlns:a16="http://schemas.microsoft.com/office/drawing/2014/main" id="{9DD69B0E-2F63-4185-9134-CE4D93E5A4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917664" indent="-350524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413910" indent="-279631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981048" indent="-279631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548188" indent="-279631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3115326" indent="-279631" defTabSz="5671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3682467" indent="-279631" defTabSz="5671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4249605" indent="-279631" defTabSz="5671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4816744" indent="-279631" defTabSz="567139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fld id="{FCB094DF-8BEE-4051-BE84-F0A2205830BF}" type="slidenum">
              <a:rPr lang="ca-ES" altLang="ca-ES"/>
              <a:pPr/>
              <a:t>11</a:t>
            </a:fld>
            <a:endParaRPr lang="ca-ES" altLang="ca-ES"/>
          </a:p>
        </p:txBody>
      </p:sp>
    </p:spTree>
    <p:extLst>
      <p:ext uri="{BB962C8B-B14F-4D97-AF65-F5344CB8AC3E}">
        <p14:creationId xmlns:p14="http://schemas.microsoft.com/office/powerpoint/2010/main" val="2452432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099DC7-79ED-4747-83CD-7B366125F6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96BEC59-45E3-4376-B3A0-16BF52A6EC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2ADE6E9-F3C6-4EDC-BF5F-2F4CD2DC8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6943-38A0-4210-9B92-8BB5F3B03BD5}" type="datetimeFigureOut">
              <a:rPr lang="ca-ES" smtClean="0"/>
              <a:t>30/6/2021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8996814-26ED-47AB-B7C6-575516781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02BF7A4-6960-4748-90BD-4FEA2E6D29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993DD-2D2A-4B88-9162-6270078CA47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88057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BE7062-8D78-4322-8C09-D99E524356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83C23482-9A71-4DB5-A4E7-950CBADCA4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7679A31-107D-4ACC-A061-4492FDBFA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6943-38A0-4210-9B92-8BB5F3B03BD5}" type="datetimeFigureOut">
              <a:rPr lang="ca-ES" smtClean="0"/>
              <a:t>30/6/2021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D433B51-6F00-435A-A726-1329DADA5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5799744-8B25-408E-801F-DB20A0829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993DD-2D2A-4B88-9162-6270078CA47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520876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1EABF05D-7A89-438B-A2AB-1AFB8DF4086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BEA9F34-41D4-4B4F-9016-B8584F8F6A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0A587C3-B238-4A1A-81AE-96723D8461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6943-38A0-4210-9B92-8BB5F3B03BD5}" type="datetimeFigureOut">
              <a:rPr lang="ca-ES" smtClean="0"/>
              <a:t>30/6/2021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1CA7295-834D-41A3-A969-0EFB90458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CABA0A-0820-45E6-BF65-996254AF2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993DD-2D2A-4B88-9162-6270078CA47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889896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9D4D55-D7B6-4CC6-9332-4FCC74203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0A057B-C3D6-4B5C-BE92-A83C9BA45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A0847CB-20B1-4CEA-971D-8384AC4AFC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6943-38A0-4210-9B92-8BB5F3B03BD5}" type="datetimeFigureOut">
              <a:rPr lang="ca-ES" smtClean="0"/>
              <a:t>30/6/2021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46E7D4A-638E-4971-BA46-084BF03BC6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AF3603-DA96-43A2-9EE7-39609F7FE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993DD-2D2A-4B88-9162-6270078CA47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333477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B3DC32-2298-44DE-B224-7706DAB9C0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E7E11F1-372A-4914-A03F-F046E667A1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165F7F4-DB54-4EA5-AC11-997355716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6943-38A0-4210-9B92-8BB5F3B03BD5}" type="datetimeFigureOut">
              <a:rPr lang="ca-ES" smtClean="0"/>
              <a:t>30/6/2021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2ACB334-ACB0-4F3F-A056-DAFDAE5993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4F39D52-FF59-40D7-B0A5-C5AF2A4FBC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993DD-2D2A-4B88-9162-6270078CA47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221536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6C34D7-1F0D-4B2D-8751-50C9B7E454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EADDC82-F4D6-456F-A40E-44457B5AA3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7177513-2E95-4B24-9B37-495095CC60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CC719DE-8614-4DE5-8DB1-802C1E502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6943-38A0-4210-9B92-8BB5F3B03BD5}" type="datetimeFigureOut">
              <a:rPr lang="ca-ES" smtClean="0"/>
              <a:t>30/6/2021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1A607CB-1122-4C22-8145-9440F9DA7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7D32276-2739-4F6F-8C0C-B42814611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993DD-2D2A-4B88-9162-6270078CA47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5621338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5DE5EDC-C41A-40B6-B238-990A15C74B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C151F8E-7676-418F-8A4E-A378483534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981F3DC-8736-40A5-8DB2-BB1309A037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7EDB5328-C721-44D5-B274-D502BA14DD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36598491-F8F9-43A2-97AE-BBA68FE05B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DBC46F3-5651-4157-AC23-570A2756E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6943-38A0-4210-9B92-8BB5F3B03BD5}" type="datetimeFigureOut">
              <a:rPr lang="ca-ES" smtClean="0"/>
              <a:t>30/6/2021</a:t>
            </a:fld>
            <a:endParaRPr lang="ca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CE12017-B884-40A9-AA41-93F30DB70A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15978E5-AD84-47C4-9F65-A134EEC55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993DD-2D2A-4B88-9162-6270078CA47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0934909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D95628-F39B-4F92-A8D4-47C95D3EF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04A5198-8490-460F-B723-62E247D6A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6943-38A0-4210-9B92-8BB5F3B03BD5}" type="datetimeFigureOut">
              <a:rPr lang="ca-ES" smtClean="0"/>
              <a:t>30/6/2021</a:t>
            </a:fld>
            <a:endParaRPr lang="ca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8592AF4-0312-4DE3-BB7F-7626833A0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ECE5FA3-F31B-4915-A0AC-412377C168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993DD-2D2A-4B88-9162-6270078CA47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80716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4E163EF3-E330-4423-BA44-C8BFF8BD5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6943-38A0-4210-9B92-8BB5F3B03BD5}" type="datetimeFigureOut">
              <a:rPr lang="ca-ES" smtClean="0"/>
              <a:t>30/6/2021</a:t>
            </a:fld>
            <a:endParaRPr lang="ca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81CA0DE-9731-4244-B32B-C54D4F50B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4BC7FF47-A7F5-4161-8BBD-137CAD5748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993DD-2D2A-4B88-9162-6270078CA47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45790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7ABE7F7-84E2-4652-BB19-BBC23FE88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C24BC77-B26B-436B-A49D-DB80F110C0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0DC505A-A16A-4E50-89EA-ED49555ECE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380CBFC-3723-4FCE-B187-D943EC0A7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6943-38A0-4210-9B92-8BB5F3B03BD5}" type="datetimeFigureOut">
              <a:rPr lang="ca-ES" smtClean="0"/>
              <a:t>30/6/2021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7BF669A-DFE2-4205-9D74-BEE76EA4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68C86D3-0CC0-4A3C-8F11-1ECC4894D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993DD-2D2A-4B88-9162-6270078CA47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982072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372D8C-65A5-45ED-8593-4167DEB4A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E2D210BC-BA74-431A-BCE4-70EF9273A7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FC4980F-56BF-4400-876A-9FF5552F80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2E24A23-388A-416E-8D36-66DCAAEC9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066943-38A0-4210-9B92-8BB5F3B03BD5}" type="datetimeFigureOut">
              <a:rPr lang="ca-ES" smtClean="0"/>
              <a:t>30/6/2021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A3B0636-AB12-4176-99C7-C25217B8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836B49D-872C-4FD3-A3DC-5DC055E238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2993DD-2D2A-4B88-9162-6270078CA47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263036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933B5A3-9771-42EB-BDE9-01FFBF86B9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FFEDFEE-263C-4D35-9752-806388B92E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3BC0F55-0C7B-44D4-96F0-E324C83509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066943-38A0-4210-9B92-8BB5F3B03BD5}" type="datetimeFigureOut">
              <a:rPr lang="ca-ES" smtClean="0"/>
              <a:t>30/6/2021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78246D8-488A-471F-9BFB-5721424F0D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DFEB528-71F3-4BDE-A763-B3FF48481E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993DD-2D2A-4B88-9162-6270078CA47A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707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7" r:id="rId1"/>
    <p:sldLayoutId id="2147483778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a-A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: cantonades arrodonides 5">
            <a:extLst>
              <a:ext uri="{FF2B5EF4-FFF2-40B4-BE49-F238E27FC236}">
                <a16:creationId xmlns:a16="http://schemas.microsoft.com/office/drawing/2014/main" id="{A1F42819-7159-455F-81B5-842DF15C034B}"/>
              </a:ext>
            </a:extLst>
          </p:cNvPr>
          <p:cNvSpPr/>
          <p:nvPr/>
        </p:nvSpPr>
        <p:spPr>
          <a:xfrm>
            <a:off x="2028056" y="3107775"/>
            <a:ext cx="2448272" cy="432048"/>
          </a:xfrm>
          <a:prstGeom prst="roundRect">
            <a:avLst/>
          </a:pr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26E88A4-6A69-4D9D-93B5-8B10EF244EED}"/>
              </a:ext>
            </a:extLst>
          </p:cNvPr>
          <p:cNvSpPr/>
          <p:nvPr/>
        </p:nvSpPr>
        <p:spPr>
          <a:xfrm>
            <a:off x="1847528" y="3068962"/>
            <a:ext cx="2808312" cy="8267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x-none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82E38FCF-83C0-4106-BE54-CEEF22021987}"/>
              </a:ext>
            </a:extLst>
          </p:cNvPr>
          <p:cNvSpPr txBox="1">
            <a:spLocks/>
          </p:cNvSpPr>
          <p:nvPr/>
        </p:nvSpPr>
        <p:spPr>
          <a:xfrm>
            <a:off x="335360" y="2626331"/>
            <a:ext cx="11665296" cy="2242829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ca-ES" altLang="ca-ES" sz="3300" b="1" dirty="0">
                <a:solidFill>
                  <a:srgbClr val="174A7C"/>
                </a:solidFill>
                <a:latin typeface="Arial" charset="0"/>
              </a:rPr>
              <a:t>Seguiment de l’evolució de la pandèmia </a:t>
            </a:r>
            <a:r>
              <a:rPr lang="ca-ES" altLang="ca-ES" sz="3300" b="1" dirty="0" err="1">
                <a:solidFill>
                  <a:srgbClr val="174A7C"/>
                </a:solidFill>
                <a:latin typeface="Arial" charset="0"/>
              </a:rPr>
              <a:t>Covid</a:t>
            </a:r>
            <a:br>
              <a:rPr lang="ca-ES" altLang="ca-ES" sz="2400" b="1" dirty="0">
                <a:solidFill>
                  <a:srgbClr val="174A7C"/>
                </a:solidFill>
                <a:latin typeface="Arial" charset="0"/>
              </a:rPr>
            </a:br>
            <a:endParaRPr lang="ca-ES" altLang="ca-ES" sz="2400" b="1" dirty="0">
              <a:solidFill>
                <a:srgbClr val="174A7C"/>
              </a:solidFill>
              <a:latin typeface="Arial" charset="0"/>
            </a:endParaRPr>
          </a:p>
          <a:p>
            <a:pPr algn="ctr"/>
            <a:endParaRPr lang="ca-ES" altLang="ca-ES" sz="2400" b="1" dirty="0">
              <a:solidFill>
                <a:srgbClr val="174A7C"/>
              </a:solidFill>
              <a:latin typeface="Arial" charset="0"/>
            </a:endParaRPr>
          </a:p>
          <a:p>
            <a:pPr algn="ctr"/>
            <a:r>
              <a:rPr lang="ca-ES" altLang="ca-ES" sz="2400" b="1" dirty="0">
                <a:solidFill>
                  <a:srgbClr val="174A7C"/>
                </a:solidFill>
                <a:latin typeface="Arial" charset="0"/>
              </a:rPr>
              <a:t>Actualització sanitària 30/06/2021</a:t>
            </a:r>
          </a:p>
          <a:p>
            <a:pPr algn="ctr"/>
            <a:r>
              <a:rPr lang="ca-ES" altLang="ca-ES" sz="2400" dirty="0">
                <a:solidFill>
                  <a:srgbClr val="174A7C"/>
                </a:solidFill>
                <a:latin typeface="Arial" charset="0"/>
              </a:rPr>
              <a:t>(dades actualitzades el 27</a:t>
            </a:r>
            <a:r>
              <a:rPr lang="x-none" sz="2400" dirty="0">
                <a:solidFill>
                  <a:srgbClr val="174A7C"/>
                </a:solidFill>
                <a:latin typeface="Arial" charset="0"/>
              </a:rPr>
              <a:t>/</a:t>
            </a:r>
            <a:r>
              <a:rPr lang="ca-ES" sz="2400" dirty="0">
                <a:solidFill>
                  <a:srgbClr val="174A7C"/>
                </a:solidFill>
                <a:latin typeface="Arial" charset="0"/>
              </a:rPr>
              <a:t>06</a:t>
            </a:r>
            <a:r>
              <a:rPr lang="x-none" sz="2400" dirty="0">
                <a:solidFill>
                  <a:srgbClr val="174A7C"/>
                </a:solidFill>
                <a:latin typeface="Arial" charset="0"/>
              </a:rPr>
              <a:t>/202</a:t>
            </a:r>
            <a:r>
              <a:rPr lang="ca-ES" sz="2400" dirty="0">
                <a:solidFill>
                  <a:srgbClr val="174A7C"/>
                </a:solidFill>
                <a:latin typeface="Arial" charset="0"/>
              </a:rPr>
              <a:t>1)</a:t>
            </a:r>
            <a:endParaRPr lang="ca-ES" altLang="ca-ES" sz="2400" dirty="0">
              <a:solidFill>
                <a:srgbClr val="174A7C"/>
              </a:solidFill>
              <a:latin typeface="Arial" charset="0"/>
            </a:endParaRPr>
          </a:p>
        </p:txBody>
      </p:sp>
      <p:pic>
        <p:nvPicPr>
          <p:cNvPr id="14" name="Imagen 12" descr="govern_20_4C.psd">
            <a:extLst>
              <a:ext uri="{FF2B5EF4-FFF2-40B4-BE49-F238E27FC236}">
                <a16:creationId xmlns:a16="http://schemas.microsoft.com/office/drawing/2014/main" id="{F897AFEB-4B0D-4F3F-9D6E-87BEF33689D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375" y="760416"/>
            <a:ext cx="1881188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5218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7">
            <a:extLst>
              <a:ext uri="{FF2B5EF4-FFF2-40B4-BE49-F238E27FC236}">
                <a16:creationId xmlns:a16="http://schemas.microsoft.com/office/drawing/2014/main" id="{C08C9879-5E2A-4963-9CA8-D6A2ED2DBF95}"/>
              </a:ext>
            </a:extLst>
          </p:cNvPr>
          <p:cNvCxnSpPr>
            <a:cxnSpLocks/>
          </p:cNvCxnSpPr>
          <p:nvPr/>
        </p:nvCxnSpPr>
        <p:spPr>
          <a:xfrm>
            <a:off x="623022" y="6524625"/>
            <a:ext cx="10729562" cy="0"/>
          </a:xfrm>
          <a:prstGeom prst="line">
            <a:avLst/>
          </a:prstGeom>
          <a:ln w="50800">
            <a:solidFill>
              <a:srgbClr val="174A7C">
                <a:alpha val="6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ubtitle 2">
            <a:extLst>
              <a:ext uri="{FF2B5EF4-FFF2-40B4-BE49-F238E27FC236}">
                <a16:creationId xmlns:a16="http://schemas.microsoft.com/office/drawing/2014/main" id="{38C3FF86-C650-4AD2-BE99-634BEB40B479}"/>
              </a:ext>
            </a:extLst>
          </p:cNvPr>
          <p:cNvSpPr txBox="1">
            <a:spLocks/>
          </p:cNvSpPr>
          <p:nvPr/>
        </p:nvSpPr>
        <p:spPr bwMode="auto">
          <a:xfrm>
            <a:off x="609368" y="6615460"/>
            <a:ext cx="1692275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70000"/>
              </a:lnSpc>
              <a:buFont typeface="Arial" charset="0"/>
              <a:buNone/>
            </a:pPr>
            <a:r>
              <a:rPr lang="ca-ES" altLang="ca-ES" sz="900" dirty="0">
                <a:solidFill>
                  <a:srgbClr val="174A7C"/>
                </a:solidFill>
                <a:latin typeface="Arial" charset="0"/>
              </a:rPr>
              <a:t>© Govern d</a:t>
            </a:r>
            <a:r>
              <a:rPr lang="ca-ES" altLang="es-ES" sz="900" dirty="0">
                <a:solidFill>
                  <a:srgbClr val="174A7C"/>
                </a:solidFill>
                <a:latin typeface="Arial" charset="0"/>
              </a:rPr>
              <a:t>’</a:t>
            </a:r>
            <a:r>
              <a:rPr lang="ca-ES" altLang="ca-ES" sz="900" dirty="0">
                <a:solidFill>
                  <a:srgbClr val="174A7C"/>
                </a:solidFill>
                <a:latin typeface="Arial" charset="0"/>
              </a:rPr>
              <a:t>Andorra – 2021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118C1C9-63EB-401B-A88A-8A467596F945}"/>
              </a:ext>
            </a:extLst>
          </p:cNvPr>
          <p:cNvSpPr txBox="1">
            <a:spLocks/>
          </p:cNvSpPr>
          <p:nvPr/>
        </p:nvSpPr>
        <p:spPr>
          <a:xfrm>
            <a:off x="623392" y="260353"/>
            <a:ext cx="10729192" cy="93662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a-ES" altLang="ca-ES" sz="2800" b="1" dirty="0">
                <a:solidFill>
                  <a:srgbClr val="174A7C"/>
                </a:solidFill>
                <a:latin typeface="Arial" charset="0"/>
              </a:rPr>
              <a:t>Alleugeriment de les mesures temporals decretades</a:t>
            </a:r>
          </a:p>
        </p:txBody>
      </p:sp>
      <p:cxnSp>
        <p:nvCxnSpPr>
          <p:cNvPr id="12" name="Straight Connector 7">
            <a:extLst>
              <a:ext uri="{FF2B5EF4-FFF2-40B4-BE49-F238E27FC236}">
                <a16:creationId xmlns:a16="http://schemas.microsoft.com/office/drawing/2014/main" id="{7D47FBC2-0A6F-47B2-8764-AD7F7656FEB0}"/>
              </a:ext>
            </a:extLst>
          </p:cNvPr>
          <p:cNvCxnSpPr>
            <a:cxnSpLocks/>
          </p:cNvCxnSpPr>
          <p:nvPr/>
        </p:nvCxnSpPr>
        <p:spPr>
          <a:xfrm>
            <a:off x="623022" y="980728"/>
            <a:ext cx="10729562" cy="0"/>
          </a:xfrm>
          <a:prstGeom prst="line">
            <a:avLst/>
          </a:prstGeom>
          <a:ln w="50800">
            <a:solidFill>
              <a:srgbClr val="174A7C">
                <a:alpha val="6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 Box 8">
            <a:extLst>
              <a:ext uri="{FF2B5EF4-FFF2-40B4-BE49-F238E27FC236}">
                <a16:creationId xmlns:a16="http://schemas.microsoft.com/office/drawing/2014/main" id="{FB3C8729-511B-4F83-A716-BC24DBF9FB48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V="1">
            <a:off x="494325" y="1005828"/>
            <a:ext cx="11203349" cy="524630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80990" indent="-380990">
              <a:defRPr/>
            </a:pPr>
            <a:endParaRPr lang="ca-ES" sz="2133" b="1" dirty="0">
              <a:solidFill>
                <a:srgbClr val="174A7C"/>
              </a:solidFill>
              <a:cs typeface="Arial" panose="020B0604020202020204" pitchFamily="34" charset="0"/>
            </a:endParaRPr>
          </a:p>
          <a:p>
            <a:pPr marL="380990" indent="-380990">
              <a:defRPr/>
            </a:pPr>
            <a:r>
              <a:rPr lang="ca-ES" sz="2133" b="1" dirty="0">
                <a:solidFill>
                  <a:srgbClr val="174A7C"/>
                </a:solidFill>
                <a:cs typeface="Arial" panose="020B0604020202020204" pitchFamily="34" charset="0"/>
              </a:rPr>
              <a:t>Establiments de restauració, bars i cafeteries </a:t>
            </a:r>
          </a:p>
          <a:p>
            <a:pPr marL="1123940" lvl="1" indent="-380990">
              <a:buFont typeface="Wingdings" panose="05000000000000000000" pitchFamily="2" charset="2"/>
              <a:buChar char="Ø"/>
              <a:defRPr/>
            </a:pPr>
            <a:r>
              <a:rPr lang="ca-ES" sz="2000" b="1" dirty="0">
                <a:solidFill>
                  <a:srgbClr val="174A7C"/>
                </a:solidFill>
                <a:cs typeface="Arial" panose="020B0604020202020204" pitchFamily="34" charset="0"/>
              </a:rPr>
              <a:t>S’amplia l’horari d’obertura fins a la 1 de la matinada </a:t>
            </a:r>
            <a:r>
              <a:rPr lang="ca-ES" sz="2000" dirty="0">
                <a:solidFill>
                  <a:srgbClr val="174A7C"/>
                </a:solidFill>
                <a:cs typeface="Arial" panose="020B0604020202020204" pitchFamily="34" charset="0"/>
              </a:rPr>
              <a:t>(per tant, poden oferir servei ininterromput des de les 7 fins a la 1 hores).</a:t>
            </a:r>
          </a:p>
          <a:p>
            <a:pPr marL="1123940" lvl="1" indent="-380990">
              <a:buFont typeface="Wingdings" panose="05000000000000000000" pitchFamily="2" charset="2"/>
              <a:buChar char="Ø"/>
              <a:defRPr/>
            </a:pPr>
            <a:endParaRPr lang="ca-ES" sz="2000" dirty="0">
              <a:solidFill>
                <a:srgbClr val="174A7C"/>
              </a:solidFill>
              <a:cs typeface="Arial" panose="020B0604020202020204" pitchFamily="34" charset="0"/>
            </a:endParaRPr>
          </a:p>
          <a:p>
            <a:pPr marL="380990" indent="-380990">
              <a:defRPr/>
            </a:pPr>
            <a:r>
              <a:rPr lang="ca-ES" sz="2133" b="1" dirty="0">
                <a:solidFill>
                  <a:srgbClr val="174A7C"/>
                </a:solidFill>
                <a:cs typeface="Arial" panose="020B0604020202020204" pitchFamily="34" charset="0"/>
              </a:rPr>
              <a:t>Gimnasos i equipaments esportius</a:t>
            </a:r>
          </a:p>
          <a:p>
            <a:pPr marL="1123940" lvl="1" indent="-380990">
              <a:buFont typeface="Wingdings" panose="05000000000000000000" pitchFamily="2" charset="2"/>
              <a:buChar char="Ø"/>
              <a:defRPr/>
            </a:pPr>
            <a:r>
              <a:rPr lang="ca-ES" sz="2000" b="1" dirty="0">
                <a:solidFill>
                  <a:srgbClr val="174A7C"/>
                </a:solidFill>
                <a:cs typeface="Arial" panose="020B0604020202020204" pitchFamily="34" charset="0"/>
              </a:rPr>
              <a:t>S’amplia a 10 el nombre de persones permeses per classe </a:t>
            </a:r>
            <a:r>
              <a:rPr lang="ca-ES" sz="2000" dirty="0">
                <a:solidFill>
                  <a:srgbClr val="174A7C"/>
                </a:solidFill>
                <a:cs typeface="Arial" panose="020B0604020202020204" pitchFamily="34" charset="0"/>
              </a:rPr>
              <a:t>(comptant el monitor).</a:t>
            </a:r>
          </a:p>
          <a:p>
            <a:pPr marL="1123940" lvl="1" indent="-380990">
              <a:buFont typeface="Wingdings" panose="05000000000000000000" pitchFamily="2" charset="2"/>
              <a:buChar char="Ø"/>
              <a:defRPr/>
            </a:pPr>
            <a:r>
              <a:rPr lang="ca-ES" sz="2000" dirty="0">
                <a:solidFill>
                  <a:srgbClr val="174A7C"/>
                </a:solidFill>
                <a:cs typeface="Arial" panose="020B0604020202020204" pitchFamily="34" charset="0"/>
              </a:rPr>
              <a:t>En cas d’espai suficient, </a:t>
            </a:r>
            <a:r>
              <a:rPr lang="ca-ES" sz="2000" b="1" dirty="0">
                <a:solidFill>
                  <a:srgbClr val="174A7C"/>
                </a:solidFill>
                <a:cs typeface="Arial" panose="020B0604020202020204" pitchFamily="34" charset="0"/>
              </a:rPr>
              <a:t>es poden acollir diferents agrupacions de 10 persones </a:t>
            </a:r>
            <a:r>
              <a:rPr lang="ca-ES" sz="2000" dirty="0">
                <a:solidFill>
                  <a:srgbClr val="174A7C"/>
                </a:solidFill>
                <a:cs typeface="Arial" panose="020B0604020202020204" pitchFamily="34" charset="0"/>
              </a:rPr>
              <a:t>sense interacció entre elles i amb distància de 4 metres a l’exterior i 6 a l’interior.</a:t>
            </a:r>
          </a:p>
          <a:p>
            <a:pPr marL="1123940" lvl="1" indent="-380990">
              <a:buFont typeface="Wingdings" panose="05000000000000000000" pitchFamily="2" charset="2"/>
              <a:buChar char="Ø"/>
              <a:defRPr/>
            </a:pPr>
            <a:endParaRPr lang="ca-ES" sz="2000" dirty="0">
              <a:solidFill>
                <a:srgbClr val="174A7C"/>
              </a:solidFill>
              <a:cs typeface="Arial" panose="020B0604020202020204" pitchFamily="34" charset="0"/>
            </a:endParaRPr>
          </a:p>
          <a:p>
            <a:pPr marL="380990" indent="-380990">
              <a:defRPr/>
            </a:pPr>
            <a:r>
              <a:rPr lang="ca-ES" sz="2133" b="1" dirty="0">
                <a:solidFill>
                  <a:srgbClr val="174A7C"/>
                </a:solidFill>
                <a:cs typeface="Arial" panose="020B0604020202020204" pitchFamily="34" charset="0"/>
              </a:rPr>
              <a:t>Cases pairals i casals d’avis</a:t>
            </a:r>
          </a:p>
          <a:p>
            <a:pPr marL="1123940" lvl="1" indent="-380990">
              <a:buFont typeface="Wingdings" panose="05000000000000000000" pitchFamily="2" charset="2"/>
              <a:buChar char="Ø"/>
              <a:defRPr/>
            </a:pPr>
            <a:r>
              <a:rPr lang="ca-ES" sz="2000" dirty="0">
                <a:solidFill>
                  <a:srgbClr val="174A7C"/>
                </a:solidFill>
                <a:cs typeface="Arial" panose="020B0604020202020204" pitchFamily="34" charset="0"/>
              </a:rPr>
              <a:t>Les activitats que es duen a terme </a:t>
            </a:r>
            <a:r>
              <a:rPr lang="ca-ES" sz="2000" b="1" dirty="0">
                <a:solidFill>
                  <a:srgbClr val="174A7C"/>
                </a:solidFill>
                <a:cs typeface="Arial" panose="020B0604020202020204" pitchFamily="34" charset="0"/>
              </a:rPr>
              <a:t>a l’interior </a:t>
            </a:r>
            <a:r>
              <a:rPr lang="ca-ES" sz="2000" dirty="0">
                <a:solidFill>
                  <a:srgbClr val="174A7C"/>
                </a:solidFill>
                <a:cs typeface="Arial" panose="020B0604020202020204" pitchFamily="34" charset="0"/>
              </a:rPr>
              <a:t>poden ser de grups de </a:t>
            </a:r>
            <a:r>
              <a:rPr lang="ca-ES" sz="2000" b="1" dirty="0">
                <a:solidFill>
                  <a:srgbClr val="174A7C"/>
                </a:solidFill>
                <a:cs typeface="Arial" panose="020B0604020202020204" pitchFamily="34" charset="0"/>
              </a:rPr>
              <a:t>10 persones.</a:t>
            </a:r>
          </a:p>
          <a:p>
            <a:pPr marL="1123940" lvl="1" indent="-380990">
              <a:buFont typeface="Wingdings" panose="05000000000000000000" pitchFamily="2" charset="2"/>
              <a:buChar char="Ø"/>
              <a:defRPr/>
            </a:pPr>
            <a:endParaRPr lang="ca-ES" sz="2000" dirty="0">
              <a:solidFill>
                <a:srgbClr val="174A7C"/>
              </a:solidFill>
              <a:cs typeface="Arial" panose="020B0604020202020204" pitchFamily="34" charset="0"/>
            </a:endParaRPr>
          </a:p>
          <a:p>
            <a:pPr>
              <a:buNone/>
              <a:defRPr/>
            </a:pPr>
            <a:endParaRPr lang="ca-ES" sz="2400" dirty="0">
              <a:solidFill>
                <a:srgbClr val="174A7C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61554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8">
            <a:extLst>
              <a:ext uri="{FF2B5EF4-FFF2-40B4-BE49-F238E27FC236}">
                <a16:creationId xmlns:a16="http://schemas.microsoft.com/office/drawing/2014/main" id="{3F334909-9761-44C5-B413-BCFC1D0B2A75}"/>
              </a:ext>
            </a:extLst>
          </p:cNvPr>
          <p:cNvSpPr txBox="1">
            <a:spLocks noChangeArrowheads="1"/>
          </p:cNvSpPr>
          <p:nvPr/>
        </p:nvSpPr>
        <p:spPr bwMode="auto">
          <a:xfrm rot="10800000" flipV="1">
            <a:off x="486758" y="980728"/>
            <a:ext cx="11081850" cy="426135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380990" indent="-380990">
              <a:defRPr/>
            </a:pPr>
            <a:endParaRPr lang="ca-ES" sz="2133" dirty="0">
              <a:solidFill>
                <a:srgbClr val="174A7C"/>
              </a:solidFill>
              <a:cs typeface="Arial" panose="020B0604020202020204" pitchFamily="34" charset="0"/>
            </a:endParaRPr>
          </a:p>
          <a:p>
            <a:pPr marL="380990" indent="-380990">
              <a:defRPr/>
            </a:pPr>
            <a:r>
              <a:rPr lang="ca-ES" sz="2133" b="1" dirty="0">
                <a:solidFill>
                  <a:srgbClr val="174A7C"/>
                </a:solidFill>
                <a:cs typeface="Arial" panose="020B0604020202020204" pitchFamily="34" charset="0"/>
              </a:rPr>
              <a:t>Esdeveniments culturals</a:t>
            </a:r>
          </a:p>
          <a:p>
            <a:pPr marL="1123940" lvl="1" indent="-380990">
              <a:buFont typeface="Wingdings" panose="05000000000000000000" pitchFamily="2" charset="2"/>
              <a:buChar char="Ø"/>
              <a:defRPr/>
            </a:pPr>
            <a:r>
              <a:rPr lang="ca-ES" sz="2000" b="1" dirty="0">
                <a:solidFill>
                  <a:srgbClr val="174A7C"/>
                </a:solidFill>
                <a:cs typeface="Arial" panose="020B0604020202020204" pitchFamily="34" charset="0"/>
              </a:rPr>
              <a:t>S’augmenta la capacitat </a:t>
            </a:r>
            <a:r>
              <a:rPr lang="ca-ES" sz="2000" dirty="0">
                <a:solidFill>
                  <a:srgbClr val="174A7C"/>
                </a:solidFill>
                <a:cs typeface="Arial" panose="020B0604020202020204" pitchFamily="34" charset="0"/>
              </a:rPr>
              <a:t>de públic a les instal·lacions que acullen esdeveniments culturals del 50% actual </a:t>
            </a:r>
            <a:r>
              <a:rPr lang="ca-ES" sz="2000" b="1" dirty="0">
                <a:solidFill>
                  <a:srgbClr val="174A7C"/>
                </a:solidFill>
                <a:cs typeface="Arial" panose="020B0604020202020204" pitchFamily="34" charset="0"/>
              </a:rPr>
              <a:t>al 70%.</a:t>
            </a:r>
          </a:p>
          <a:p>
            <a:pPr marL="380990" indent="-380990">
              <a:defRPr/>
            </a:pPr>
            <a:endParaRPr lang="ca-ES" sz="2133" b="1" dirty="0">
              <a:solidFill>
                <a:srgbClr val="174A7C"/>
              </a:solidFill>
              <a:cs typeface="Arial" panose="020B0604020202020204" pitchFamily="34" charset="0"/>
            </a:endParaRPr>
          </a:p>
          <a:p>
            <a:pPr marL="380990" indent="-380990">
              <a:defRPr/>
            </a:pPr>
            <a:r>
              <a:rPr lang="ca-ES" sz="2133" b="1" dirty="0">
                <a:solidFill>
                  <a:srgbClr val="174A7C"/>
                </a:solidFill>
                <a:cs typeface="Arial" panose="020B0604020202020204" pitchFamily="34" charset="0"/>
              </a:rPr>
              <a:t>Celebració d’actes socials (bodes, comunions...)</a:t>
            </a:r>
          </a:p>
          <a:p>
            <a:pPr marL="1123940" lvl="1" indent="-380990">
              <a:buFont typeface="Wingdings" panose="05000000000000000000" pitchFamily="2" charset="2"/>
              <a:buChar char="Ø"/>
              <a:defRPr/>
            </a:pPr>
            <a:r>
              <a:rPr lang="ca-ES" sz="2000" b="1" dirty="0">
                <a:solidFill>
                  <a:srgbClr val="174A7C"/>
                </a:solidFill>
                <a:cs typeface="Arial" panose="020B0604020202020204" pitchFamily="34" charset="0"/>
              </a:rPr>
              <a:t>S’augmenta de </a:t>
            </a:r>
            <a:r>
              <a:rPr lang="ca-ES" sz="1800" b="1" dirty="0">
                <a:solidFill>
                  <a:srgbClr val="174A7C"/>
                </a:solidFill>
                <a:cs typeface="Arial" panose="020B0604020202020204" pitchFamily="34" charset="0"/>
              </a:rPr>
              <a:t>40 a 50 el nombre</a:t>
            </a:r>
            <a:r>
              <a:rPr lang="ca-ES" sz="1800" dirty="0">
                <a:solidFill>
                  <a:srgbClr val="174A7C"/>
                </a:solidFill>
                <a:cs typeface="Arial" panose="020B0604020202020204" pitchFamily="34" charset="0"/>
              </a:rPr>
              <a:t> màxim d’assistents en </a:t>
            </a:r>
            <a:r>
              <a:rPr lang="ca-ES" sz="1800" b="1" dirty="0">
                <a:solidFill>
                  <a:srgbClr val="174A7C"/>
                </a:solidFill>
                <a:cs typeface="Arial" panose="020B0604020202020204" pitchFamily="34" charset="0"/>
              </a:rPr>
              <a:t>interiors</a:t>
            </a:r>
            <a:r>
              <a:rPr lang="ca-ES" sz="1800" dirty="0">
                <a:solidFill>
                  <a:srgbClr val="174A7C"/>
                </a:solidFill>
                <a:cs typeface="Arial" panose="020B0604020202020204" pitchFamily="34" charset="0"/>
              </a:rPr>
              <a:t> i de </a:t>
            </a:r>
            <a:r>
              <a:rPr lang="ca-ES" sz="1800" b="1" dirty="0">
                <a:solidFill>
                  <a:srgbClr val="174A7C"/>
                </a:solidFill>
                <a:cs typeface="Arial" panose="020B0604020202020204" pitchFamily="34" charset="0"/>
              </a:rPr>
              <a:t>100 a 120 a l’exterior</a:t>
            </a:r>
            <a:r>
              <a:rPr lang="ca-ES" sz="1800" dirty="0">
                <a:solidFill>
                  <a:srgbClr val="174A7C"/>
                </a:solidFill>
                <a:cs typeface="Arial" panose="020B0604020202020204" pitchFamily="34" charset="0"/>
              </a:rPr>
              <a:t>.</a:t>
            </a:r>
          </a:p>
          <a:p>
            <a:pPr marL="1123940" lvl="1" indent="-380990">
              <a:buFont typeface="Wingdings" panose="05000000000000000000" pitchFamily="2" charset="2"/>
              <a:buChar char="Ø"/>
              <a:defRPr/>
            </a:pPr>
            <a:r>
              <a:rPr lang="ca-ES" sz="1800" b="1" dirty="0">
                <a:solidFill>
                  <a:srgbClr val="174A7C"/>
                </a:solidFill>
                <a:cs typeface="Arial" panose="020B0604020202020204" pitchFamily="34" charset="0"/>
              </a:rPr>
              <a:t>Si es presenta un protocol que inclogui el cribratge</a:t>
            </a:r>
            <a:r>
              <a:rPr lang="ca-ES" sz="1800" dirty="0">
                <a:solidFill>
                  <a:srgbClr val="174A7C"/>
                </a:solidFill>
                <a:cs typeface="Arial" panose="020B0604020202020204" pitchFamily="34" charset="0"/>
              </a:rPr>
              <a:t> dels assistents, </a:t>
            </a:r>
            <a:r>
              <a:rPr lang="ca-ES" sz="1800" b="1" dirty="0">
                <a:solidFill>
                  <a:srgbClr val="174A7C"/>
                </a:solidFill>
                <a:cs typeface="Arial" panose="020B0604020202020204" pitchFamily="34" charset="0"/>
              </a:rPr>
              <a:t>desapareix el límit d’assistents </a:t>
            </a:r>
            <a:r>
              <a:rPr lang="ca-ES" sz="1800" dirty="0">
                <a:solidFill>
                  <a:srgbClr val="174A7C"/>
                </a:solidFill>
                <a:cs typeface="Arial" panose="020B0604020202020204" pitchFamily="34" charset="0"/>
              </a:rPr>
              <a:t>i es permet consumir menjar i beguda de peu.</a:t>
            </a:r>
            <a:endParaRPr lang="ca-AD" sz="1800" dirty="0">
              <a:solidFill>
                <a:srgbClr val="174A7C"/>
              </a:solidFill>
              <a:cs typeface="Arial" panose="020B0604020202020204" pitchFamily="34" charset="0"/>
            </a:endParaRPr>
          </a:p>
          <a:p>
            <a:pPr marL="1123940" lvl="1" indent="-380990">
              <a:buFont typeface="Wingdings" panose="05000000000000000000" pitchFamily="2" charset="2"/>
              <a:buChar char="Ø"/>
              <a:defRPr/>
            </a:pPr>
            <a:endParaRPr lang="ca-ES" sz="1800" dirty="0">
              <a:solidFill>
                <a:srgbClr val="174A7C"/>
              </a:solidFill>
              <a:cs typeface="Arial" panose="020B0604020202020204" pitchFamily="34" charset="0"/>
            </a:endParaRPr>
          </a:p>
          <a:p>
            <a:pPr marL="1123940" lvl="1" indent="-380990">
              <a:buFont typeface="Wingdings" panose="05000000000000000000" pitchFamily="2" charset="2"/>
              <a:buChar char="Ø"/>
              <a:defRPr/>
            </a:pPr>
            <a:endParaRPr lang="ca-ES" sz="2133" b="1" dirty="0">
              <a:solidFill>
                <a:srgbClr val="174A7C"/>
              </a:solidFill>
              <a:cs typeface="Arial" panose="020B0604020202020204" pitchFamily="34" charset="0"/>
            </a:endParaRPr>
          </a:p>
        </p:txBody>
      </p:sp>
      <p:cxnSp>
        <p:nvCxnSpPr>
          <p:cNvPr id="7" name="Straight Connector 7">
            <a:extLst>
              <a:ext uri="{FF2B5EF4-FFF2-40B4-BE49-F238E27FC236}">
                <a16:creationId xmlns:a16="http://schemas.microsoft.com/office/drawing/2014/main" id="{C08C9879-5E2A-4963-9CA8-D6A2ED2DBF95}"/>
              </a:ext>
            </a:extLst>
          </p:cNvPr>
          <p:cNvCxnSpPr>
            <a:cxnSpLocks/>
          </p:cNvCxnSpPr>
          <p:nvPr/>
        </p:nvCxnSpPr>
        <p:spPr>
          <a:xfrm>
            <a:off x="623022" y="6524625"/>
            <a:ext cx="10729562" cy="0"/>
          </a:xfrm>
          <a:prstGeom prst="line">
            <a:avLst/>
          </a:prstGeom>
          <a:ln w="50800">
            <a:solidFill>
              <a:srgbClr val="174A7C">
                <a:alpha val="6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ubtitle 2">
            <a:extLst>
              <a:ext uri="{FF2B5EF4-FFF2-40B4-BE49-F238E27FC236}">
                <a16:creationId xmlns:a16="http://schemas.microsoft.com/office/drawing/2014/main" id="{38C3FF86-C650-4AD2-BE99-634BEB40B479}"/>
              </a:ext>
            </a:extLst>
          </p:cNvPr>
          <p:cNvSpPr txBox="1">
            <a:spLocks/>
          </p:cNvSpPr>
          <p:nvPr/>
        </p:nvSpPr>
        <p:spPr bwMode="auto">
          <a:xfrm>
            <a:off x="609368" y="6615460"/>
            <a:ext cx="1692275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70000"/>
              </a:lnSpc>
              <a:buFont typeface="Arial" charset="0"/>
              <a:buNone/>
            </a:pPr>
            <a:r>
              <a:rPr lang="ca-ES" altLang="ca-ES" sz="900" dirty="0">
                <a:solidFill>
                  <a:srgbClr val="174A7C"/>
                </a:solidFill>
                <a:latin typeface="Arial" charset="0"/>
              </a:rPr>
              <a:t>© Govern d</a:t>
            </a:r>
            <a:r>
              <a:rPr lang="ca-ES" altLang="es-ES" sz="900" dirty="0">
                <a:solidFill>
                  <a:srgbClr val="174A7C"/>
                </a:solidFill>
                <a:latin typeface="Arial" charset="0"/>
              </a:rPr>
              <a:t>’</a:t>
            </a:r>
            <a:r>
              <a:rPr lang="ca-ES" altLang="ca-ES" sz="900" dirty="0">
                <a:solidFill>
                  <a:srgbClr val="174A7C"/>
                </a:solidFill>
                <a:latin typeface="Arial" charset="0"/>
              </a:rPr>
              <a:t>Andorra – 2021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0118C1C9-63EB-401B-A88A-8A467596F945}"/>
              </a:ext>
            </a:extLst>
          </p:cNvPr>
          <p:cNvSpPr txBox="1">
            <a:spLocks/>
          </p:cNvSpPr>
          <p:nvPr/>
        </p:nvSpPr>
        <p:spPr>
          <a:xfrm>
            <a:off x="623392" y="260353"/>
            <a:ext cx="10729192" cy="93662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a-ES" altLang="ca-ES" sz="2800" b="1" dirty="0">
                <a:solidFill>
                  <a:srgbClr val="174A7C"/>
                </a:solidFill>
                <a:latin typeface="Arial" charset="0"/>
              </a:rPr>
              <a:t>Alleugeriment de les mesures temporals decretades</a:t>
            </a:r>
          </a:p>
        </p:txBody>
      </p:sp>
      <p:cxnSp>
        <p:nvCxnSpPr>
          <p:cNvPr id="12" name="Straight Connector 7">
            <a:extLst>
              <a:ext uri="{FF2B5EF4-FFF2-40B4-BE49-F238E27FC236}">
                <a16:creationId xmlns:a16="http://schemas.microsoft.com/office/drawing/2014/main" id="{7D47FBC2-0A6F-47B2-8764-AD7F7656FEB0}"/>
              </a:ext>
            </a:extLst>
          </p:cNvPr>
          <p:cNvCxnSpPr>
            <a:cxnSpLocks/>
          </p:cNvCxnSpPr>
          <p:nvPr/>
        </p:nvCxnSpPr>
        <p:spPr>
          <a:xfrm>
            <a:off x="623022" y="980728"/>
            <a:ext cx="10729562" cy="0"/>
          </a:xfrm>
          <a:prstGeom prst="line">
            <a:avLst/>
          </a:prstGeom>
          <a:ln w="50800">
            <a:solidFill>
              <a:srgbClr val="174A7C">
                <a:alpha val="6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2335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Subtitle 2"/>
          <p:cNvSpPr txBox="1">
            <a:spLocks/>
          </p:cNvSpPr>
          <p:nvPr/>
        </p:nvSpPr>
        <p:spPr bwMode="auto">
          <a:xfrm>
            <a:off x="2135191" y="3276600"/>
            <a:ext cx="7920037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algn="ctr" eaLnBrk="1" hangingPunct="1">
              <a:buFont typeface="Arial" charset="0"/>
              <a:buNone/>
            </a:pPr>
            <a:r>
              <a:rPr lang="ca-ES" altLang="ca-ES">
                <a:solidFill>
                  <a:srgbClr val="174A7C"/>
                </a:solidFill>
                <a:latin typeface="Arial" charset="0"/>
              </a:rPr>
              <a:t>Gràcies per la vostra atenció</a:t>
            </a:r>
          </a:p>
        </p:txBody>
      </p:sp>
      <p:pic>
        <p:nvPicPr>
          <p:cNvPr id="28677" name="Imagen 12" descr="govern_20_4C.psd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375" y="760416"/>
            <a:ext cx="1881188" cy="101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08127403-EC8D-4BF7-9D84-C6DFB7DCFDEB}"/>
              </a:ext>
            </a:extLst>
          </p:cNvPr>
          <p:cNvCxnSpPr>
            <a:cxnSpLocks/>
          </p:cNvCxnSpPr>
          <p:nvPr/>
        </p:nvCxnSpPr>
        <p:spPr>
          <a:xfrm>
            <a:off x="623022" y="6524625"/>
            <a:ext cx="10729562" cy="0"/>
          </a:xfrm>
          <a:prstGeom prst="line">
            <a:avLst/>
          </a:prstGeom>
          <a:ln w="50800">
            <a:solidFill>
              <a:srgbClr val="174A7C">
                <a:alpha val="6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8823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6AD5874-8E9F-4BD6-A724-C97FA1072D8E}"/>
              </a:ext>
            </a:extLst>
          </p:cNvPr>
          <p:cNvSpPr txBox="1">
            <a:spLocks/>
          </p:cNvSpPr>
          <p:nvPr/>
        </p:nvSpPr>
        <p:spPr>
          <a:xfrm>
            <a:off x="623392" y="260353"/>
            <a:ext cx="10729192" cy="93662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a-ES" altLang="ca-ES" sz="2800" b="1" dirty="0">
                <a:solidFill>
                  <a:srgbClr val="174A7C"/>
                </a:solidFill>
                <a:latin typeface="Arial" charset="0"/>
              </a:rPr>
              <a:t>Evolució del nombre de casos positius</a:t>
            </a:r>
          </a:p>
          <a:p>
            <a:pPr algn="l"/>
            <a:r>
              <a:rPr lang="ca-ES" altLang="ca-ES" sz="2800" dirty="0">
                <a:solidFill>
                  <a:srgbClr val="174A7C"/>
                </a:solidFill>
                <a:latin typeface="Arial" charset="0"/>
              </a:rPr>
              <a:t>Segons data inici </a:t>
            </a:r>
            <a:r>
              <a:rPr lang="ca-ES" sz="2800" dirty="0">
                <a:solidFill>
                  <a:srgbClr val="174A7C"/>
                </a:solidFill>
                <a:latin typeface="Arial" charset="0"/>
              </a:rPr>
              <a:t>símptomes (-4 dies per als asimptomàtics)</a:t>
            </a:r>
          </a:p>
          <a:p>
            <a:pPr algn="l"/>
            <a:endParaRPr lang="ca-ES" altLang="ca-ES" sz="2800" dirty="0">
              <a:solidFill>
                <a:srgbClr val="174A7C"/>
              </a:solidFill>
              <a:latin typeface="Arial" charset="0"/>
            </a:endParaRPr>
          </a:p>
        </p:txBody>
      </p:sp>
      <p:cxnSp>
        <p:nvCxnSpPr>
          <p:cNvPr id="39" name="Straight Connector 7">
            <a:extLst>
              <a:ext uri="{FF2B5EF4-FFF2-40B4-BE49-F238E27FC236}">
                <a16:creationId xmlns:a16="http://schemas.microsoft.com/office/drawing/2014/main" id="{B2685547-3B41-4CAE-A671-0C1885C3BF93}"/>
              </a:ext>
            </a:extLst>
          </p:cNvPr>
          <p:cNvCxnSpPr>
            <a:cxnSpLocks/>
          </p:cNvCxnSpPr>
          <p:nvPr/>
        </p:nvCxnSpPr>
        <p:spPr>
          <a:xfrm>
            <a:off x="623022" y="1268413"/>
            <a:ext cx="10729562" cy="0"/>
          </a:xfrm>
          <a:prstGeom prst="line">
            <a:avLst/>
          </a:prstGeom>
          <a:ln w="50800">
            <a:solidFill>
              <a:srgbClr val="174A7C">
                <a:alpha val="6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7">
            <a:extLst>
              <a:ext uri="{FF2B5EF4-FFF2-40B4-BE49-F238E27FC236}">
                <a16:creationId xmlns:a16="http://schemas.microsoft.com/office/drawing/2014/main" id="{9F52D254-41C1-40B6-99C8-23ABFFD0B73B}"/>
              </a:ext>
            </a:extLst>
          </p:cNvPr>
          <p:cNvCxnSpPr>
            <a:cxnSpLocks/>
          </p:cNvCxnSpPr>
          <p:nvPr/>
        </p:nvCxnSpPr>
        <p:spPr>
          <a:xfrm>
            <a:off x="623022" y="6524625"/>
            <a:ext cx="10729562" cy="0"/>
          </a:xfrm>
          <a:prstGeom prst="line">
            <a:avLst/>
          </a:prstGeom>
          <a:ln w="50800">
            <a:solidFill>
              <a:srgbClr val="174A7C">
                <a:alpha val="6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Subtitle 2">
            <a:extLst>
              <a:ext uri="{FF2B5EF4-FFF2-40B4-BE49-F238E27FC236}">
                <a16:creationId xmlns:a16="http://schemas.microsoft.com/office/drawing/2014/main" id="{1596E1C6-11AB-467F-AD6F-7C1517FFA1A1}"/>
              </a:ext>
            </a:extLst>
          </p:cNvPr>
          <p:cNvSpPr txBox="1">
            <a:spLocks/>
          </p:cNvSpPr>
          <p:nvPr/>
        </p:nvSpPr>
        <p:spPr bwMode="auto">
          <a:xfrm>
            <a:off x="609368" y="6615460"/>
            <a:ext cx="1692275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70000"/>
              </a:lnSpc>
              <a:buFont typeface="Arial" charset="0"/>
              <a:buNone/>
            </a:pPr>
            <a:r>
              <a:rPr lang="ca-ES" altLang="ca-ES" sz="900" dirty="0">
                <a:solidFill>
                  <a:srgbClr val="174A7C"/>
                </a:solidFill>
                <a:latin typeface="Arial" charset="0"/>
              </a:rPr>
              <a:t>© Govern d</a:t>
            </a:r>
            <a:r>
              <a:rPr lang="ca-ES" altLang="es-ES" sz="900" dirty="0">
                <a:solidFill>
                  <a:srgbClr val="174A7C"/>
                </a:solidFill>
                <a:latin typeface="Arial" charset="0"/>
              </a:rPr>
              <a:t>’</a:t>
            </a:r>
            <a:r>
              <a:rPr lang="ca-ES" altLang="ca-ES" sz="900" dirty="0">
                <a:solidFill>
                  <a:srgbClr val="174A7C"/>
                </a:solidFill>
                <a:latin typeface="Arial" charset="0"/>
              </a:rPr>
              <a:t>Andorra – 2021</a:t>
            </a:r>
          </a:p>
        </p:txBody>
      </p:sp>
      <p:pic>
        <p:nvPicPr>
          <p:cNvPr id="3" name="Imatge 2"/>
          <p:cNvPicPr/>
          <p:nvPr/>
        </p:nvPicPr>
        <p:blipFill>
          <a:blip r:embed="rId2"/>
          <a:stretch>
            <a:fillRect/>
          </a:stretch>
        </p:blipFill>
        <p:spPr>
          <a:xfrm>
            <a:off x="839416" y="1340768"/>
            <a:ext cx="10009112" cy="51648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77864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6AD5874-8E9F-4BD6-A724-C97FA1072D8E}"/>
              </a:ext>
            </a:extLst>
          </p:cNvPr>
          <p:cNvSpPr txBox="1">
            <a:spLocks/>
          </p:cNvSpPr>
          <p:nvPr/>
        </p:nvSpPr>
        <p:spPr>
          <a:xfrm>
            <a:off x="623392" y="260353"/>
            <a:ext cx="10729192" cy="93662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a-ES" altLang="ca-ES" sz="2800" b="1" dirty="0">
                <a:solidFill>
                  <a:srgbClr val="174A7C"/>
                </a:solidFill>
                <a:latin typeface="Arial" charset="0"/>
              </a:rPr>
              <a:t>Evolució dels casos actius COVID-19</a:t>
            </a:r>
          </a:p>
        </p:txBody>
      </p:sp>
      <p:cxnSp>
        <p:nvCxnSpPr>
          <p:cNvPr id="39" name="Straight Connector 7">
            <a:extLst>
              <a:ext uri="{FF2B5EF4-FFF2-40B4-BE49-F238E27FC236}">
                <a16:creationId xmlns:a16="http://schemas.microsoft.com/office/drawing/2014/main" id="{B2685547-3B41-4CAE-A671-0C1885C3BF93}"/>
              </a:ext>
            </a:extLst>
          </p:cNvPr>
          <p:cNvCxnSpPr>
            <a:cxnSpLocks/>
          </p:cNvCxnSpPr>
          <p:nvPr/>
        </p:nvCxnSpPr>
        <p:spPr>
          <a:xfrm>
            <a:off x="623022" y="836712"/>
            <a:ext cx="10729562" cy="0"/>
          </a:xfrm>
          <a:prstGeom prst="line">
            <a:avLst/>
          </a:prstGeom>
          <a:ln w="50800">
            <a:solidFill>
              <a:srgbClr val="174A7C">
                <a:alpha val="6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7">
            <a:extLst>
              <a:ext uri="{FF2B5EF4-FFF2-40B4-BE49-F238E27FC236}">
                <a16:creationId xmlns:a16="http://schemas.microsoft.com/office/drawing/2014/main" id="{9F52D254-41C1-40B6-99C8-23ABFFD0B73B}"/>
              </a:ext>
            </a:extLst>
          </p:cNvPr>
          <p:cNvCxnSpPr>
            <a:cxnSpLocks/>
          </p:cNvCxnSpPr>
          <p:nvPr/>
        </p:nvCxnSpPr>
        <p:spPr>
          <a:xfrm>
            <a:off x="623022" y="6524625"/>
            <a:ext cx="10729562" cy="0"/>
          </a:xfrm>
          <a:prstGeom prst="line">
            <a:avLst/>
          </a:prstGeom>
          <a:ln w="50800">
            <a:solidFill>
              <a:srgbClr val="174A7C">
                <a:alpha val="6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Subtitle 2">
            <a:extLst>
              <a:ext uri="{FF2B5EF4-FFF2-40B4-BE49-F238E27FC236}">
                <a16:creationId xmlns:a16="http://schemas.microsoft.com/office/drawing/2014/main" id="{1596E1C6-11AB-467F-AD6F-7C1517FFA1A1}"/>
              </a:ext>
            </a:extLst>
          </p:cNvPr>
          <p:cNvSpPr txBox="1">
            <a:spLocks/>
          </p:cNvSpPr>
          <p:nvPr/>
        </p:nvSpPr>
        <p:spPr bwMode="auto">
          <a:xfrm>
            <a:off x="609368" y="6615460"/>
            <a:ext cx="1692275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70000"/>
              </a:lnSpc>
              <a:buFont typeface="Arial" charset="0"/>
              <a:buNone/>
            </a:pPr>
            <a:r>
              <a:rPr lang="ca-ES" altLang="ca-ES" sz="900" dirty="0">
                <a:solidFill>
                  <a:srgbClr val="174A7C"/>
                </a:solidFill>
                <a:latin typeface="Arial" charset="0"/>
              </a:rPr>
              <a:t>© Govern d</a:t>
            </a:r>
            <a:r>
              <a:rPr lang="ca-ES" altLang="es-ES" sz="900" dirty="0">
                <a:solidFill>
                  <a:srgbClr val="174A7C"/>
                </a:solidFill>
                <a:latin typeface="Arial" charset="0"/>
              </a:rPr>
              <a:t>’</a:t>
            </a:r>
            <a:r>
              <a:rPr lang="ca-ES" altLang="ca-ES" sz="900" dirty="0">
                <a:solidFill>
                  <a:srgbClr val="174A7C"/>
                </a:solidFill>
                <a:latin typeface="Arial" charset="0"/>
              </a:rPr>
              <a:t>Andorra – 2021</a:t>
            </a:r>
          </a:p>
        </p:txBody>
      </p:sp>
      <p:pic>
        <p:nvPicPr>
          <p:cNvPr id="3" name="Imatge 2"/>
          <p:cNvPicPr/>
          <p:nvPr/>
        </p:nvPicPr>
        <p:blipFill>
          <a:blip r:embed="rId2"/>
          <a:stretch>
            <a:fillRect/>
          </a:stretch>
        </p:blipFill>
        <p:spPr>
          <a:xfrm>
            <a:off x="1403350" y="841375"/>
            <a:ext cx="8629650" cy="5668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376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6AD5874-8E9F-4BD6-A724-C97FA1072D8E}"/>
              </a:ext>
            </a:extLst>
          </p:cNvPr>
          <p:cNvSpPr txBox="1">
            <a:spLocks/>
          </p:cNvSpPr>
          <p:nvPr/>
        </p:nvSpPr>
        <p:spPr>
          <a:xfrm>
            <a:off x="623392" y="260353"/>
            <a:ext cx="10729192" cy="93662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a-ES" altLang="ca-ES" sz="2800" b="1" dirty="0">
                <a:solidFill>
                  <a:srgbClr val="174A7C"/>
                </a:solidFill>
                <a:latin typeface="Arial" charset="0"/>
              </a:rPr>
              <a:t>Taxa de reproducció curta – R07 Velocitat de propagació</a:t>
            </a:r>
          </a:p>
          <a:p>
            <a:pPr algn="l"/>
            <a:r>
              <a:rPr lang="ca-ES" altLang="ca-ES" sz="2800" dirty="0">
                <a:solidFill>
                  <a:srgbClr val="174A7C"/>
                </a:solidFill>
                <a:latin typeface="Arial" charset="0"/>
              </a:rPr>
              <a:t>Mitjana darrers 7 dies</a:t>
            </a:r>
          </a:p>
        </p:txBody>
      </p:sp>
      <p:cxnSp>
        <p:nvCxnSpPr>
          <p:cNvPr id="39" name="Straight Connector 7">
            <a:extLst>
              <a:ext uri="{FF2B5EF4-FFF2-40B4-BE49-F238E27FC236}">
                <a16:creationId xmlns:a16="http://schemas.microsoft.com/office/drawing/2014/main" id="{B2685547-3B41-4CAE-A671-0C1885C3BF93}"/>
              </a:ext>
            </a:extLst>
          </p:cNvPr>
          <p:cNvCxnSpPr>
            <a:cxnSpLocks/>
          </p:cNvCxnSpPr>
          <p:nvPr/>
        </p:nvCxnSpPr>
        <p:spPr>
          <a:xfrm>
            <a:off x="623022" y="1268413"/>
            <a:ext cx="10729562" cy="0"/>
          </a:xfrm>
          <a:prstGeom prst="line">
            <a:avLst/>
          </a:prstGeom>
          <a:ln w="50800">
            <a:solidFill>
              <a:srgbClr val="174A7C">
                <a:alpha val="6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7">
            <a:extLst>
              <a:ext uri="{FF2B5EF4-FFF2-40B4-BE49-F238E27FC236}">
                <a16:creationId xmlns:a16="http://schemas.microsoft.com/office/drawing/2014/main" id="{9F52D254-41C1-40B6-99C8-23ABFFD0B73B}"/>
              </a:ext>
            </a:extLst>
          </p:cNvPr>
          <p:cNvCxnSpPr>
            <a:cxnSpLocks/>
          </p:cNvCxnSpPr>
          <p:nvPr/>
        </p:nvCxnSpPr>
        <p:spPr>
          <a:xfrm>
            <a:off x="623022" y="6524625"/>
            <a:ext cx="10729562" cy="0"/>
          </a:xfrm>
          <a:prstGeom prst="line">
            <a:avLst/>
          </a:prstGeom>
          <a:ln w="50800">
            <a:solidFill>
              <a:srgbClr val="174A7C">
                <a:alpha val="6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Subtitle 2">
            <a:extLst>
              <a:ext uri="{FF2B5EF4-FFF2-40B4-BE49-F238E27FC236}">
                <a16:creationId xmlns:a16="http://schemas.microsoft.com/office/drawing/2014/main" id="{1596E1C6-11AB-467F-AD6F-7C1517FFA1A1}"/>
              </a:ext>
            </a:extLst>
          </p:cNvPr>
          <p:cNvSpPr txBox="1">
            <a:spLocks/>
          </p:cNvSpPr>
          <p:nvPr/>
        </p:nvSpPr>
        <p:spPr bwMode="auto">
          <a:xfrm>
            <a:off x="609368" y="6615460"/>
            <a:ext cx="1692275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70000"/>
              </a:lnSpc>
              <a:buFont typeface="Arial" charset="0"/>
              <a:buNone/>
            </a:pPr>
            <a:r>
              <a:rPr lang="ca-ES" altLang="ca-ES" sz="900" dirty="0">
                <a:solidFill>
                  <a:srgbClr val="174A7C"/>
                </a:solidFill>
                <a:latin typeface="Arial" charset="0"/>
              </a:rPr>
              <a:t>© Govern d</a:t>
            </a:r>
            <a:r>
              <a:rPr lang="ca-ES" altLang="es-ES" sz="900" dirty="0">
                <a:solidFill>
                  <a:srgbClr val="174A7C"/>
                </a:solidFill>
                <a:latin typeface="Arial" charset="0"/>
              </a:rPr>
              <a:t>’</a:t>
            </a:r>
            <a:r>
              <a:rPr lang="ca-ES" altLang="ca-ES" sz="900" dirty="0">
                <a:solidFill>
                  <a:srgbClr val="174A7C"/>
                </a:solidFill>
                <a:latin typeface="Arial" charset="0"/>
              </a:rPr>
              <a:t>Andorra – 2021</a:t>
            </a:r>
          </a:p>
        </p:txBody>
      </p:sp>
      <p:pic>
        <p:nvPicPr>
          <p:cNvPr id="3" name="Imatge 2"/>
          <p:cNvPicPr/>
          <p:nvPr/>
        </p:nvPicPr>
        <p:blipFill>
          <a:blip r:embed="rId2"/>
          <a:stretch>
            <a:fillRect/>
          </a:stretch>
        </p:blipFill>
        <p:spPr>
          <a:xfrm>
            <a:off x="1398589" y="1298575"/>
            <a:ext cx="9019622" cy="5184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573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6AD5874-8E9F-4BD6-A724-C97FA1072D8E}"/>
              </a:ext>
            </a:extLst>
          </p:cNvPr>
          <p:cNvSpPr txBox="1">
            <a:spLocks/>
          </p:cNvSpPr>
          <p:nvPr/>
        </p:nvSpPr>
        <p:spPr>
          <a:xfrm>
            <a:off x="623392" y="260353"/>
            <a:ext cx="10729192" cy="93662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a-ES" altLang="ca-ES" sz="2800" b="1" dirty="0">
                <a:solidFill>
                  <a:srgbClr val="174A7C"/>
                </a:solidFill>
                <a:latin typeface="Arial" charset="0"/>
              </a:rPr>
              <a:t>Evolució hospitalitzacions</a:t>
            </a:r>
          </a:p>
        </p:txBody>
      </p:sp>
      <p:cxnSp>
        <p:nvCxnSpPr>
          <p:cNvPr id="39" name="Straight Connector 7">
            <a:extLst>
              <a:ext uri="{FF2B5EF4-FFF2-40B4-BE49-F238E27FC236}">
                <a16:creationId xmlns:a16="http://schemas.microsoft.com/office/drawing/2014/main" id="{B2685547-3B41-4CAE-A671-0C1885C3BF93}"/>
              </a:ext>
            </a:extLst>
          </p:cNvPr>
          <p:cNvCxnSpPr>
            <a:cxnSpLocks/>
          </p:cNvCxnSpPr>
          <p:nvPr/>
        </p:nvCxnSpPr>
        <p:spPr>
          <a:xfrm>
            <a:off x="623022" y="908720"/>
            <a:ext cx="10729562" cy="0"/>
          </a:xfrm>
          <a:prstGeom prst="line">
            <a:avLst/>
          </a:prstGeom>
          <a:ln w="50800">
            <a:solidFill>
              <a:srgbClr val="174A7C">
                <a:alpha val="6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7">
            <a:extLst>
              <a:ext uri="{FF2B5EF4-FFF2-40B4-BE49-F238E27FC236}">
                <a16:creationId xmlns:a16="http://schemas.microsoft.com/office/drawing/2014/main" id="{9F52D254-41C1-40B6-99C8-23ABFFD0B73B}"/>
              </a:ext>
            </a:extLst>
          </p:cNvPr>
          <p:cNvCxnSpPr>
            <a:cxnSpLocks/>
          </p:cNvCxnSpPr>
          <p:nvPr/>
        </p:nvCxnSpPr>
        <p:spPr>
          <a:xfrm>
            <a:off x="623022" y="6524625"/>
            <a:ext cx="10729562" cy="0"/>
          </a:xfrm>
          <a:prstGeom prst="line">
            <a:avLst/>
          </a:prstGeom>
          <a:ln w="50800">
            <a:solidFill>
              <a:srgbClr val="174A7C">
                <a:alpha val="6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Subtitle 2">
            <a:extLst>
              <a:ext uri="{FF2B5EF4-FFF2-40B4-BE49-F238E27FC236}">
                <a16:creationId xmlns:a16="http://schemas.microsoft.com/office/drawing/2014/main" id="{1596E1C6-11AB-467F-AD6F-7C1517FFA1A1}"/>
              </a:ext>
            </a:extLst>
          </p:cNvPr>
          <p:cNvSpPr txBox="1">
            <a:spLocks/>
          </p:cNvSpPr>
          <p:nvPr/>
        </p:nvSpPr>
        <p:spPr bwMode="auto">
          <a:xfrm>
            <a:off x="609368" y="6615460"/>
            <a:ext cx="1692275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70000"/>
              </a:lnSpc>
              <a:buFont typeface="Arial" charset="0"/>
              <a:buNone/>
            </a:pPr>
            <a:r>
              <a:rPr lang="ca-ES" altLang="ca-ES" sz="900" dirty="0">
                <a:solidFill>
                  <a:srgbClr val="174A7C"/>
                </a:solidFill>
                <a:latin typeface="Arial" charset="0"/>
              </a:rPr>
              <a:t>© Govern d</a:t>
            </a:r>
            <a:r>
              <a:rPr lang="ca-ES" altLang="es-ES" sz="900" dirty="0">
                <a:solidFill>
                  <a:srgbClr val="174A7C"/>
                </a:solidFill>
                <a:latin typeface="Arial" charset="0"/>
              </a:rPr>
              <a:t>’</a:t>
            </a:r>
            <a:r>
              <a:rPr lang="ca-ES" altLang="ca-ES" sz="900" dirty="0">
                <a:solidFill>
                  <a:srgbClr val="174A7C"/>
                </a:solidFill>
                <a:latin typeface="Arial" charset="0"/>
              </a:rPr>
              <a:t>Andorra – 2021</a:t>
            </a:r>
          </a:p>
        </p:txBody>
      </p:sp>
      <p:pic>
        <p:nvPicPr>
          <p:cNvPr id="2" name="Imatge 1"/>
          <p:cNvPicPr/>
          <p:nvPr/>
        </p:nvPicPr>
        <p:blipFill>
          <a:blip r:embed="rId2"/>
          <a:stretch>
            <a:fillRect/>
          </a:stretch>
        </p:blipFill>
        <p:spPr>
          <a:xfrm>
            <a:off x="1727200" y="947738"/>
            <a:ext cx="8456613" cy="5554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227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6AD5874-8E9F-4BD6-A724-C97FA1072D8E}"/>
              </a:ext>
            </a:extLst>
          </p:cNvPr>
          <p:cNvSpPr txBox="1">
            <a:spLocks/>
          </p:cNvSpPr>
          <p:nvPr/>
        </p:nvSpPr>
        <p:spPr>
          <a:xfrm>
            <a:off x="623392" y="260353"/>
            <a:ext cx="10729192" cy="93662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a-ES" altLang="ca-ES" sz="2800" b="1" dirty="0">
                <a:solidFill>
                  <a:srgbClr val="174A7C"/>
                </a:solidFill>
                <a:latin typeface="Arial" charset="0"/>
              </a:rPr>
              <a:t>Evolució pacients a l’UCI amb ventilació</a:t>
            </a:r>
          </a:p>
        </p:txBody>
      </p:sp>
      <p:cxnSp>
        <p:nvCxnSpPr>
          <p:cNvPr id="39" name="Straight Connector 7">
            <a:extLst>
              <a:ext uri="{FF2B5EF4-FFF2-40B4-BE49-F238E27FC236}">
                <a16:creationId xmlns:a16="http://schemas.microsoft.com/office/drawing/2014/main" id="{B2685547-3B41-4CAE-A671-0C1885C3BF93}"/>
              </a:ext>
            </a:extLst>
          </p:cNvPr>
          <p:cNvCxnSpPr>
            <a:cxnSpLocks/>
          </p:cNvCxnSpPr>
          <p:nvPr/>
        </p:nvCxnSpPr>
        <p:spPr>
          <a:xfrm>
            <a:off x="623022" y="980728"/>
            <a:ext cx="10729562" cy="0"/>
          </a:xfrm>
          <a:prstGeom prst="line">
            <a:avLst/>
          </a:prstGeom>
          <a:ln w="50800">
            <a:solidFill>
              <a:srgbClr val="174A7C">
                <a:alpha val="6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7">
            <a:extLst>
              <a:ext uri="{FF2B5EF4-FFF2-40B4-BE49-F238E27FC236}">
                <a16:creationId xmlns:a16="http://schemas.microsoft.com/office/drawing/2014/main" id="{9F52D254-41C1-40B6-99C8-23ABFFD0B73B}"/>
              </a:ext>
            </a:extLst>
          </p:cNvPr>
          <p:cNvCxnSpPr>
            <a:cxnSpLocks/>
          </p:cNvCxnSpPr>
          <p:nvPr/>
        </p:nvCxnSpPr>
        <p:spPr>
          <a:xfrm>
            <a:off x="623022" y="6524625"/>
            <a:ext cx="10729562" cy="0"/>
          </a:xfrm>
          <a:prstGeom prst="line">
            <a:avLst/>
          </a:prstGeom>
          <a:ln w="50800">
            <a:solidFill>
              <a:srgbClr val="174A7C">
                <a:alpha val="6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Subtitle 2">
            <a:extLst>
              <a:ext uri="{FF2B5EF4-FFF2-40B4-BE49-F238E27FC236}">
                <a16:creationId xmlns:a16="http://schemas.microsoft.com/office/drawing/2014/main" id="{1596E1C6-11AB-467F-AD6F-7C1517FFA1A1}"/>
              </a:ext>
            </a:extLst>
          </p:cNvPr>
          <p:cNvSpPr txBox="1">
            <a:spLocks/>
          </p:cNvSpPr>
          <p:nvPr/>
        </p:nvSpPr>
        <p:spPr bwMode="auto">
          <a:xfrm>
            <a:off x="609368" y="6615460"/>
            <a:ext cx="1692275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70000"/>
              </a:lnSpc>
              <a:buFont typeface="Arial" charset="0"/>
              <a:buNone/>
            </a:pPr>
            <a:r>
              <a:rPr lang="ca-ES" altLang="ca-ES" sz="900" dirty="0">
                <a:solidFill>
                  <a:srgbClr val="174A7C"/>
                </a:solidFill>
                <a:latin typeface="Arial" charset="0"/>
              </a:rPr>
              <a:t>© Govern d</a:t>
            </a:r>
            <a:r>
              <a:rPr lang="ca-ES" altLang="es-ES" sz="900" dirty="0">
                <a:solidFill>
                  <a:srgbClr val="174A7C"/>
                </a:solidFill>
                <a:latin typeface="Arial" charset="0"/>
              </a:rPr>
              <a:t>’</a:t>
            </a:r>
            <a:r>
              <a:rPr lang="ca-ES" altLang="ca-ES" sz="900" dirty="0">
                <a:solidFill>
                  <a:srgbClr val="174A7C"/>
                </a:solidFill>
                <a:latin typeface="Arial" charset="0"/>
              </a:rPr>
              <a:t>Andorra – 2021</a:t>
            </a:r>
          </a:p>
        </p:txBody>
      </p:sp>
      <p:pic>
        <p:nvPicPr>
          <p:cNvPr id="3" name="Imatg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72552" y="980728"/>
            <a:ext cx="8455896" cy="55549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2063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6AD5874-8E9F-4BD6-A724-C97FA1072D8E}"/>
              </a:ext>
            </a:extLst>
          </p:cNvPr>
          <p:cNvSpPr txBox="1">
            <a:spLocks/>
          </p:cNvSpPr>
          <p:nvPr/>
        </p:nvSpPr>
        <p:spPr>
          <a:xfrm>
            <a:off x="623392" y="260353"/>
            <a:ext cx="10729192" cy="936625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a-ES" altLang="ca-ES" sz="2800" b="1" dirty="0">
                <a:solidFill>
                  <a:srgbClr val="174A7C"/>
                </a:solidFill>
                <a:latin typeface="Arial" charset="0"/>
              </a:rPr>
              <a:t>Edat mitjana casos Covid-19</a:t>
            </a:r>
          </a:p>
        </p:txBody>
      </p:sp>
      <p:cxnSp>
        <p:nvCxnSpPr>
          <p:cNvPr id="39" name="Straight Connector 7">
            <a:extLst>
              <a:ext uri="{FF2B5EF4-FFF2-40B4-BE49-F238E27FC236}">
                <a16:creationId xmlns:a16="http://schemas.microsoft.com/office/drawing/2014/main" id="{B2685547-3B41-4CAE-A671-0C1885C3BF93}"/>
              </a:ext>
            </a:extLst>
          </p:cNvPr>
          <p:cNvCxnSpPr>
            <a:cxnSpLocks/>
          </p:cNvCxnSpPr>
          <p:nvPr/>
        </p:nvCxnSpPr>
        <p:spPr>
          <a:xfrm>
            <a:off x="623022" y="908720"/>
            <a:ext cx="10729562" cy="0"/>
          </a:xfrm>
          <a:prstGeom prst="line">
            <a:avLst/>
          </a:prstGeom>
          <a:ln w="50800">
            <a:solidFill>
              <a:srgbClr val="174A7C">
                <a:alpha val="6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7">
            <a:extLst>
              <a:ext uri="{FF2B5EF4-FFF2-40B4-BE49-F238E27FC236}">
                <a16:creationId xmlns:a16="http://schemas.microsoft.com/office/drawing/2014/main" id="{9F52D254-41C1-40B6-99C8-23ABFFD0B73B}"/>
              </a:ext>
            </a:extLst>
          </p:cNvPr>
          <p:cNvCxnSpPr>
            <a:cxnSpLocks/>
          </p:cNvCxnSpPr>
          <p:nvPr/>
        </p:nvCxnSpPr>
        <p:spPr>
          <a:xfrm>
            <a:off x="623022" y="6524625"/>
            <a:ext cx="10729562" cy="0"/>
          </a:xfrm>
          <a:prstGeom prst="line">
            <a:avLst/>
          </a:prstGeom>
          <a:ln w="50800">
            <a:solidFill>
              <a:srgbClr val="174A7C">
                <a:alpha val="6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Subtitle 2">
            <a:extLst>
              <a:ext uri="{FF2B5EF4-FFF2-40B4-BE49-F238E27FC236}">
                <a16:creationId xmlns:a16="http://schemas.microsoft.com/office/drawing/2014/main" id="{1596E1C6-11AB-467F-AD6F-7C1517FFA1A1}"/>
              </a:ext>
            </a:extLst>
          </p:cNvPr>
          <p:cNvSpPr txBox="1">
            <a:spLocks/>
          </p:cNvSpPr>
          <p:nvPr/>
        </p:nvSpPr>
        <p:spPr bwMode="auto">
          <a:xfrm>
            <a:off x="609368" y="6615460"/>
            <a:ext cx="1692275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70000"/>
              </a:lnSpc>
              <a:buFont typeface="Arial" charset="0"/>
              <a:buNone/>
            </a:pPr>
            <a:r>
              <a:rPr lang="ca-ES" altLang="ca-ES" sz="900" dirty="0">
                <a:solidFill>
                  <a:srgbClr val="174A7C"/>
                </a:solidFill>
                <a:latin typeface="Arial" charset="0"/>
              </a:rPr>
              <a:t>© Govern d</a:t>
            </a:r>
            <a:r>
              <a:rPr lang="ca-ES" altLang="es-ES" sz="900" dirty="0">
                <a:solidFill>
                  <a:srgbClr val="174A7C"/>
                </a:solidFill>
                <a:latin typeface="Arial" charset="0"/>
              </a:rPr>
              <a:t>’</a:t>
            </a:r>
            <a:r>
              <a:rPr lang="ca-ES" altLang="ca-ES" sz="900" dirty="0">
                <a:solidFill>
                  <a:srgbClr val="174A7C"/>
                </a:solidFill>
                <a:latin typeface="Arial" charset="0"/>
              </a:rPr>
              <a:t>Andorra – 2021</a:t>
            </a:r>
          </a:p>
        </p:txBody>
      </p:sp>
      <p:pic>
        <p:nvPicPr>
          <p:cNvPr id="2" name="Imatge 1"/>
          <p:cNvPicPr/>
          <p:nvPr/>
        </p:nvPicPr>
        <p:blipFill>
          <a:blip r:embed="rId2"/>
          <a:stretch>
            <a:fillRect/>
          </a:stretch>
        </p:blipFill>
        <p:spPr>
          <a:xfrm>
            <a:off x="1404938" y="877888"/>
            <a:ext cx="8553450" cy="561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8667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6AD5874-8E9F-4BD6-A724-C97FA1072D8E}"/>
              </a:ext>
            </a:extLst>
          </p:cNvPr>
          <p:cNvSpPr txBox="1">
            <a:spLocks/>
          </p:cNvSpPr>
          <p:nvPr/>
        </p:nvSpPr>
        <p:spPr>
          <a:xfrm>
            <a:off x="623392" y="260354"/>
            <a:ext cx="10729192" cy="648366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ca-ES" altLang="ca-ES" sz="2800" b="1" dirty="0">
                <a:solidFill>
                  <a:srgbClr val="174A7C"/>
                </a:solidFill>
                <a:latin typeface="Arial" charset="0"/>
              </a:rPr>
              <a:t>Indicadors principals de nivell de risc</a:t>
            </a:r>
            <a:endParaRPr lang="ca-ES" sz="2800" dirty="0">
              <a:solidFill>
                <a:srgbClr val="174A7C"/>
              </a:solidFill>
              <a:latin typeface="Arial" charset="0"/>
            </a:endParaRPr>
          </a:p>
          <a:p>
            <a:pPr algn="l"/>
            <a:endParaRPr lang="ca-ES" altLang="ca-ES" sz="2800" dirty="0">
              <a:solidFill>
                <a:srgbClr val="174A7C"/>
              </a:solidFill>
              <a:latin typeface="Arial" charset="0"/>
            </a:endParaRPr>
          </a:p>
        </p:txBody>
      </p:sp>
      <p:cxnSp>
        <p:nvCxnSpPr>
          <p:cNvPr id="39" name="Straight Connector 7">
            <a:extLst>
              <a:ext uri="{FF2B5EF4-FFF2-40B4-BE49-F238E27FC236}">
                <a16:creationId xmlns:a16="http://schemas.microsoft.com/office/drawing/2014/main" id="{B2685547-3B41-4CAE-A671-0C1885C3BF93}"/>
              </a:ext>
            </a:extLst>
          </p:cNvPr>
          <p:cNvCxnSpPr>
            <a:cxnSpLocks/>
          </p:cNvCxnSpPr>
          <p:nvPr/>
        </p:nvCxnSpPr>
        <p:spPr>
          <a:xfrm>
            <a:off x="623022" y="1052736"/>
            <a:ext cx="10729562" cy="0"/>
          </a:xfrm>
          <a:prstGeom prst="line">
            <a:avLst/>
          </a:prstGeom>
          <a:ln w="50800">
            <a:solidFill>
              <a:srgbClr val="174A7C">
                <a:alpha val="6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7">
            <a:extLst>
              <a:ext uri="{FF2B5EF4-FFF2-40B4-BE49-F238E27FC236}">
                <a16:creationId xmlns:a16="http://schemas.microsoft.com/office/drawing/2014/main" id="{9F52D254-41C1-40B6-99C8-23ABFFD0B73B}"/>
              </a:ext>
            </a:extLst>
          </p:cNvPr>
          <p:cNvCxnSpPr>
            <a:cxnSpLocks/>
          </p:cNvCxnSpPr>
          <p:nvPr/>
        </p:nvCxnSpPr>
        <p:spPr>
          <a:xfrm>
            <a:off x="623022" y="6524625"/>
            <a:ext cx="10729562" cy="0"/>
          </a:xfrm>
          <a:prstGeom prst="line">
            <a:avLst/>
          </a:prstGeom>
          <a:ln w="50800">
            <a:solidFill>
              <a:srgbClr val="174A7C">
                <a:alpha val="6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Subtitle 2">
            <a:extLst>
              <a:ext uri="{FF2B5EF4-FFF2-40B4-BE49-F238E27FC236}">
                <a16:creationId xmlns:a16="http://schemas.microsoft.com/office/drawing/2014/main" id="{1596E1C6-11AB-467F-AD6F-7C1517FFA1A1}"/>
              </a:ext>
            </a:extLst>
          </p:cNvPr>
          <p:cNvSpPr txBox="1">
            <a:spLocks/>
          </p:cNvSpPr>
          <p:nvPr/>
        </p:nvSpPr>
        <p:spPr bwMode="auto">
          <a:xfrm>
            <a:off x="609368" y="6615460"/>
            <a:ext cx="1692275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lnSpc>
                <a:spcPct val="70000"/>
              </a:lnSpc>
              <a:buFont typeface="Arial" charset="0"/>
              <a:buNone/>
            </a:pPr>
            <a:r>
              <a:rPr lang="ca-ES" altLang="ca-ES" sz="900" dirty="0">
                <a:solidFill>
                  <a:srgbClr val="174A7C"/>
                </a:solidFill>
                <a:latin typeface="Arial" charset="0"/>
              </a:rPr>
              <a:t>© Govern d</a:t>
            </a:r>
            <a:r>
              <a:rPr lang="ca-ES" altLang="es-ES" sz="900" dirty="0">
                <a:solidFill>
                  <a:srgbClr val="174A7C"/>
                </a:solidFill>
                <a:latin typeface="Arial" charset="0"/>
              </a:rPr>
              <a:t>’</a:t>
            </a:r>
            <a:r>
              <a:rPr lang="ca-ES" altLang="ca-ES" sz="900" dirty="0">
                <a:solidFill>
                  <a:srgbClr val="174A7C"/>
                </a:solidFill>
                <a:latin typeface="Arial" charset="0"/>
              </a:rPr>
              <a:t>Andorra – 2021</a:t>
            </a:r>
          </a:p>
        </p:txBody>
      </p:sp>
      <p:graphicFrame>
        <p:nvGraphicFramePr>
          <p:cNvPr id="7" name="Contenidor de contingut 5">
            <a:extLst>
              <a:ext uri="{FF2B5EF4-FFF2-40B4-BE49-F238E27FC236}">
                <a16:creationId xmlns:a16="http://schemas.microsoft.com/office/drawing/2014/main" id="{D38F035C-A4F6-4B3E-BA97-C54F14CFA23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2318233"/>
              </p:ext>
            </p:extLst>
          </p:nvPr>
        </p:nvGraphicFramePr>
        <p:xfrm>
          <a:off x="1847157" y="1242169"/>
          <a:ext cx="8281291" cy="5093023"/>
        </p:xfrm>
        <a:graphic>
          <a:graphicData uri="http://schemas.openxmlformats.org/drawingml/2006/table">
            <a:tbl>
              <a:tblPr/>
              <a:tblGrid>
                <a:gridCol w="1468603">
                  <a:extLst>
                    <a:ext uri="{9D8B030D-6E8A-4147-A177-3AD203B41FA5}">
                      <a16:colId xmlns:a16="http://schemas.microsoft.com/office/drawing/2014/main" val="3591821756"/>
                    </a:ext>
                  </a:extLst>
                </a:gridCol>
                <a:gridCol w="1468603">
                  <a:extLst>
                    <a:ext uri="{9D8B030D-6E8A-4147-A177-3AD203B41FA5}">
                      <a16:colId xmlns:a16="http://schemas.microsoft.com/office/drawing/2014/main" val="1708669285"/>
                    </a:ext>
                  </a:extLst>
                </a:gridCol>
                <a:gridCol w="1068817">
                  <a:extLst>
                    <a:ext uri="{9D8B030D-6E8A-4147-A177-3AD203B41FA5}">
                      <a16:colId xmlns:a16="http://schemas.microsoft.com/office/drawing/2014/main" val="1764799289"/>
                    </a:ext>
                  </a:extLst>
                </a:gridCol>
                <a:gridCol w="1068817">
                  <a:extLst>
                    <a:ext uri="{9D8B030D-6E8A-4147-A177-3AD203B41FA5}">
                      <a16:colId xmlns:a16="http://schemas.microsoft.com/office/drawing/2014/main" val="4017844447"/>
                    </a:ext>
                  </a:extLst>
                </a:gridCol>
                <a:gridCol w="1068817">
                  <a:extLst>
                    <a:ext uri="{9D8B030D-6E8A-4147-A177-3AD203B41FA5}">
                      <a16:colId xmlns:a16="http://schemas.microsoft.com/office/drawing/2014/main" val="205875850"/>
                    </a:ext>
                  </a:extLst>
                </a:gridCol>
                <a:gridCol w="1068817">
                  <a:extLst>
                    <a:ext uri="{9D8B030D-6E8A-4147-A177-3AD203B41FA5}">
                      <a16:colId xmlns:a16="http://schemas.microsoft.com/office/drawing/2014/main" val="1253369066"/>
                    </a:ext>
                  </a:extLst>
                </a:gridCol>
                <a:gridCol w="1068817">
                  <a:extLst>
                    <a:ext uri="{9D8B030D-6E8A-4147-A177-3AD203B41FA5}">
                      <a16:colId xmlns:a16="http://schemas.microsoft.com/office/drawing/2014/main" val="51662189"/>
                    </a:ext>
                  </a:extLst>
                </a:gridCol>
              </a:tblGrid>
              <a:tr h="255888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ca-ES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ca-ES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b"/>
                      <a:r>
                        <a:rPr lang="ca-ES" sz="1300" b="1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NIVELLS DE RISC</a:t>
                      </a:r>
                    </a:p>
                  </a:txBody>
                  <a:tcPr marL="7589" marR="7589" marT="758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F75B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A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A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AD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a-AD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4056220"/>
                  </a:ext>
                </a:extLst>
              </a:tr>
              <a:tr h="178754">
                <a:tc gridSpan="2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Dades epidemiològiques, nivell de transmissió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AD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ca-ES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ca-ES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ca-ES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ca-ES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653458"/>
                  </a:ext>
                </a:extLst>
              </a:tr>
              <a:tr h="211970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ca-ES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ca-ES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100" b="1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NIVELL 0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2FFE7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ca-ES" sz="1100" b="1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NIVELL 1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76FF5E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ca-ES" sz="1100" b="1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NIVELL 2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1FF00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ca-ES" sz="1100" b="1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NIVELL 3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ca-ES" sz="1100" b="1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NIVELL 4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9634119"/>
                  </a:ext>
                </a:extLst>
              </a:tr>
              <a:tr h="71222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Indicador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Forma de càlcul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4E78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Pocs casos i pocs brots aïllats i controlats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ca-ES" sz="1000" b="1" i="0" u="none" strike="noStrike" noProof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Casos i brots aïllats o controlats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ca-ES" sz="1000" b="1" i="0" u="none" strike="noStrike" noProof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Casos i brots nombrosos o no controlats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ca-ES" sz="1000" b="1" i="0" u="none" strike="noStrike" noProof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Transmissió comunitària sense estrès del sistema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ca-ES" sz="1000" b="1" i="0" u="none" strike="noStrike" noProof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Transmissió comunitària amb alt risc d'estrès del sistema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9BC2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8676892"/>
                  </a:ext>
                </a:extLst>
              </a:tr>
              <a:tr h="35611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Nombre de casos nous per dia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Mitjana setmanal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&lt;10</a:t>
                      </a:r>
                    </a:p>
                  </a:txBody>
                  <a:tcPr marL="341490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2FFE7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[10-20]</a:t>
                      </a:r>
                    </a:p>
                  </a:txBody>
                  <a:tcPr marL="341490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[21-40]</a:t>
                      </a:r>
                    </a:p>
                  </a:txBody>
                  <a:tcPr marL="341490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[41-60]</a:t>
                      </a:r>
                    </a:p>
                  </a:txBody>
                  <a:tcPr marL="341490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ca-ES" sz="10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&gt;60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31783854"/>
                  </a:ext>
                </a:extLst>
              </a:tr>
              <a:tr h="35611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Nombre de casos nous en &gt;= 50 anys per dia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Mitjana setmanal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&lt;5</a:t>
                      </a:r>
                    </a:p>
                  </a:txBody>
                  <a:tcPr marL="409788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2FFE7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[5-10]</a:t>
                      </a:r>
                    </a:p>
                  </a:txBody>
                  <a:tcPr marL="341490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[11-20]</a:t>
                      </a:r>
                    </a:p>
                  </a:txBody>
                  <a:tcPr marL="341490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[21-30]</a:t>
                      </a:r>
                    </a:p>
                  </a:txBody>
                  <a:tcPr marL="341490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ca-ES" sz="10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&gt;30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7578005"/>
                  </a:ext>
                </a:extLst>
              </a:tr>
              <a:tr h="71222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Positivitat TMA-PCR-TRA </a:t>
                      </a:r>
                    </a:p>
                    <a:p>
                      <a:pPr algn="l" fontAlgn="ctr"/>
                      <a:r>
                        <a:rPr lang="ca-ES" sz="10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14 dies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PCR-TMA Positives*100/Nombre TMA-PCR-TRA fetes els darrers 14 dies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&lt;2</a:t>
                      </a:r>
                    </a:p>
                  </a:txBody>
                  <a:tcPr marL="409788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2FFE7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≥2  &lt;4</a:t>
                      </a:r>
                    </a:p>
                  </a:txBody>
                  <a:tcPr marL="341490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≥4  &lt;6</a:t>
                      </a:r>
                    </a:p>
                  </a:txBody>
                  <a:tcPr marL="341490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≥6  &lt;9</a:t>
                      </a:r>
                    </a:p>
                  </a:txBody>
                  <a:tcPr marL="341490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kern="1200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≥9</a:t>
                      </a:r>
                    </a:p>
                  </a:txBody>
                  <a:tcPr marL="341490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8949063"/>
                  </a:ext>
                </a:extLst>
              </a:tr>
              <a:tr h="71222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% Positivitat TMA-PCR-TRA</a:t>
                      </a:r>
                    </a:p>
                    <a:p>
                      <a:pPr algn="l" fontAlgn="ctr"/>
                      <a:r>
                        <a:rPr lang="ca-ES" sz="10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7 dies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Nombre de TMA-PCR-TRA Positives*100/Nombre TMA-PCR fetes els darrers 7 dies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&lt;2</a:t>
                      </a:r>
                    </a:p>
                  </a:txBody>
                  <a:tcPr marL="409788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2FFE7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ca-ES" sz="10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≥2  &lt;4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ca-ES" sz="10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≥4  &lt;6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ca-ES" sz="10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≥6  &lt;9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kern="1200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    ≥9</a:t>
                      </a:r>
                    </a:p>
                  </a:txBody>
                  <a:tcPr marL="341490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9489656"/>
                  </a:ext>
                </a:extLst>
              </a:tr>
              <a:tr h="17875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ca-ES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ca-ES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900" b="1" i="0" u="none" strike="noStrike" noProof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ca-ES" sz="9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ca-ES" sz="900" b="1" i="0" u="none" strike="noStrike" noProof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ca-ES" sz="900" b="1" i="0" u="none" strike="noStrike" noProof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ca-ES" sz="10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1490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7890000"/>
                  </a:ext>
                </a:extLst>
              </a:tr>
              <a:tr h="17875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ca-ES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ca-ES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900" b="1" i="0" u="none" strike="noStrike" noProof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ca-ES" sz="900" b="1" i="0" u="none" strike="noStrike" noProof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ca-ES" sz="900" b="1" i="0" u="none" strike="noStrike" noProof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ca-ES" sz="9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ca-ES" sz="10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1490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4384524"/>
                  </a:ext>
                </a:extLst>
              </a:tr>
              <a:tr h="349029">
                <a:tc gridSpan="2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Dades sanitàries, nivell d'ocupació dels serveis assistencials COVID-19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a-AD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900" b="1" i="0" u="none" strike="noStrike" noProof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ca-ES" sz="900" b="1" i="0" u="none" strike="noStrike" noProof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ca-ES" sz="900" b="1" i="0" u="none" strike="noStrike" noProof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ca-ES" sz="900" b="1" i="0" u="none" strike="noStrike" noProof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ca-ES" sz="10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1490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9205244"/>
                  </a:ext>
                </a:extLst>
              </a:tr>
              <a:tr h="178754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ca-ES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ca-ES" sz="900" b="0" i="0" u="none" strike="noStrike" noProof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9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ca-ES" sz="900" b="1" i="0" u="none" strike="noStrike" noProof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ca-ES" sz="900" b="1" i="0" u="none" strike="noStrike" noProof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b"/>
                      <a:r>
                        <a:rPr lang="ca-ES" sz="900" b="1" i="0" u="none" strike="noStrike" noProof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ca-ES" sz="10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341490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1375179"/>
                  </a:ext>
                </a:extLst>
              </a:tr>
              <a:tr h="35611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Nombre de casos COVID-19 ingressats a planta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ca-ES" sz="10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≤ 4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2FFE7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[5-8]</a:t>
                      </a:r>
                    </a:p>
                  </a:txBody>
                  <a:tcPr marL="341490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[9-16]</a:t>
                      </a:r>
                    </a:p>
                  </a:txBody>
                  <a:tcPr marL="341490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[17-23]</a:t>
                      </a:r>
                    </a:p>
                  </a:txBody>
                  <a:tcPr marL="341490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   ≥24</a:t>
                      </a:r>
                    </a:p>
                  </a:txBody>
                  <a:tcPr marL="341490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7034970"/>
                  </a:ext>
                </a:extLst>
              </a:tr>
              <a:tr h="35611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Nombre de casos COVID-19 ingressats a UCI ventilats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ca-ES" sz="10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&lt; 1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52FFE7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ca-ES" sz="10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ca-ES" sz="10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ctr" fontAlgn="ctr"/>
                      <a:r>
                        <a:rPr lang="ca-ES" sz="10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589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/>
                        </a:defRPr>
                      </a:lvl9pPr>
                    </a:lstStyle>
                    <a:p>
                      <a:pPr algn="l" fontAlgn="ctr"/>
                      <a:r>
                        <a:rPr lang="ca-ES" sz="1000" b="1" i="0" u="none" strike="noStrike" noProof="0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    ≥4</a:t>
                      </a:r>
                    </a:p>
                  </a:txBody>
                  <a:tcPr marL="341490" marR="7589" marT="7589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70289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71703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EA842500-138E-4D93-8D52-B0167219396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323695" y="1626659"/>
            <a:ext cx="7585075" cy="2425700"/>
          </a:xfrm>
        </p:spPr>
        <p:txBody>
          <a:bodyPr anchor="t">
            <a:normAutofit/>
          </a:bodyPr>
          <a:lstStyle/>
          <a:p>
            <a:pPr algn="ctr" eaLnBrk="1" hangingPunct="1"/>
            <a:r>
              <a:rPr lang="ca-ES" altLang="ca-ES" sz="4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Alleugeriment</a:t>
            </a:r>
            <a:r>
              <a:rPr lang="pt-BR" altLang="ca-ES" sz="4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d’</a:t>
            </a:r>
            <a:r>
              <a:rPr lang="ca-ES" altLang="ca-ES" sz="4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algunes</a:t>
            </a:r>
            <a:r>
              <a:rPr lang="pt-BR" altLang="ca-ES" sz="4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pt-BR" altLang="ca-ES" sz="4000" b="1" dirty="0" err="1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les</a:t>
            </a:r>
            <a:r>
              <a:rPr lang="pt-BR" altLang="ca-ES" sz="4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mesures </a:t>
            </a:r>
            <a:r>
              <a:rPr lang="pt-BR" altLang="ca-ES" sz="4000" b="1" dirty="0" err="1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decretades</a:t>
            </a:r>
            <a:r>
              <a:rPr lang="pt-BR" altLang="ca-ES" sz="4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per </a:t>
            </a:r>
            <a:r>
              <a:rPr lang="pt-BR" altLang="ca-ES" sz="4000" b="1" dirty="0" err="1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minimitzar</a:t>
            </a:r>
            <a:r>
              <a:rPr lang="pt-BR" altLang="ca-ES" sz="4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ca-ES" sz="4000" b="1" dirty="0" err="1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</a:t>
            </a:r>
            <a:r>
              <a:rPr lang="pt-BR" altLang="ca-ES" sz="4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ca-AD" altLang="ca-ES" sz="4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propagació</a:t>
            </a:r>
            <a:r>
              <a:rPr lang="pt-BR" altLang="ca-ES" sz="4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ca-ES" sz="4000" b="1" dirty="0" err="1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</a:t>
            </a:r>
            <a:r>
              <a:rPr lang="pt-BR" altLang="ca-ES" sz="4000" b="1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SARS-CoV-2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EE4A4ACE-592B-4187-9D99-BDF8CC97315E}"/>
              </a:ext>
            </a:extLst>
          </p:cNvPr>
          <p:cNvCxnSpPr/>
          <p:nvPr/>
        </p:nvCxnSpPr>
        <p:spPr>
          <a:xfrm>
            <a:off x="2976033" y="899585"/>
            <a:ext cx="8280400" cy="2116"/>
          </a:xfrm>
          <a:prstGeom prst="line">
            <a:avLst/>
          </a:prstGeom>
          <a:ln w="101600">
            <a:solidFill>
              <a:srgbClr val="174A7C">
                <a:alpha val="6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0E0AB4C-FD56-4031-A5AC-C9E09537AAAB}"/>
              </a:ext>
            </a:extLst>
          </p:cNvPr>
          <p:cNvCxnSpPr/>
          <p:nvPr/>
        </p:nvCxnSpPr>
        <p:spPr>
          <a:xfrm>
            <a:off x="2976033" y="6119285"/>
            <a:ext cx="8280400" cy="2116"/>
          </a:xfrm>
          <a:prstGeom prst="line">
            <a:avLst/>
          </a:prstGeom>
          <a:ln w="101600">
            <a:solidFill>
              <a:srgbClr val="174A7C">
                <a:alpha val="60000"/>
              </a:srgb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01" name="Subtitle 2">
            <a:extLst>
              <a:ext uri="{FF2B5EF4-FFF2-40B4-BE49-F238E27FC236}">
                <a16:creationId xmlns:a16="http://schemas.microsoft.com/office/drawing/2014/main" id="{770A1EEF-CA7F-441E-8CD7-4959B92776B0}"/>
              </a:ext>
            </a:extLst>
          </p:cNvPr>
          <p:cNvSpPr txBox="1">
            <a:spLocks/>
          </p:cNvSpPr>
          <p:nvPr/>
        </p:nvSpPr>
        <p:spPr bwMode="auto">
          <a:xfrm>
            <a:off x="2976033" y="4777318"/>
            <a:ext cx="8280400" cy="1147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ca-ES" altLang="ca-ES" sz="1733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 eaLnBrk="1" hangingPunct="1"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ca-ES" altLang="ca-ES" sz="1733" dirty="0">
                <a:solidFill>
                  <a:srgbClr val="174A7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Andorra la Vella, 30 de juny del 2021</a:t>
            </a:r>
          </a:p>
        </p:txBody>
      </p:sp>
      <p:pic>
        <p:nvPicPr>
          <p:cNvPr id="4102" name="Picture 5" descr="img_lateral.psd">
            <a:extLst>
              <a:ext uri="{FF2B5EF4-FFF2-40B4-BE49-F238E27FC236}">
                <a16:creationId xmlns:a16="http://schemas.microsoft.com/office/drawing/2014/main" id="{57C2EACD-9DF8-41AB-A879-063F7EC78E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83267" cy="6874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311927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7916</TotalTime>
  <Words>602</Words>
  <Application>Microsoft Office PowerPoint</Application>
  <PresentationFormat>Panorámica</PresentationFormat>
  <Paragraphs>141</Paragraphs>
  <Slides>12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Alleugeriment d’algunes de les mesures decretades per minimitzar la propagació del SARS-CoV-2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 sectorial d’infraestructures energètiques d’Andorra</dc:title>
  <dc:creator>Marc Rossell</dc:creator>
  <cp:lastModifiedBy>Judit Pedrós i Caba</cp:lastModifiedBy>
  <cp:revision>639</cp:revision>
  <cp:lastPrinted>2021-06-30T14:53:40Z</cp:lastPrinted>
  <dcterms:created xsi:type="dcterms:W3CDTF">2017-09-25T10:04:27Z</dcterms:created>
  <dcterms:modified xsi:type="dcterms:W3CDTF">2021-06-30T14:55:22Z</dcterms:modified>
</cp:coreProperties>
</file>