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99" r:id="rId3"/>
    <p:sldId id="300" r:id="rId4"/>
    <p:sldId id="301" r:id="rId5"/>
    <p:sldId id="261" r:id="rId6"/>
  </p:sldIdLst>
  <p:sldSz cx="12192000" cy="6858000"/>
  <p:notesSz cx="7104063" cy="1023461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74A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6"/>
  </p:normalViewPr>
  <p:slideViewPr>
    <p:cSldViewPr snapToObjects="1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MAD-LEU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Sheet1!$A$2:$A$18</c:f>
              <c:numCache>
                <c:formatCode>d\-mmm</c:formatCode>
                <c:ptCount val="17"/>
                <c:pt idx="0">
                  <c:v>44912</c:v>
                </c:pt>
                <c:pt idx="1">
                  <c:v>44914</c:v>
                </c:pt>
                <c:pt idx="2">
                  <c:v>44918</c:v>
                </c:pt>
                <c:pt idx="3">
                  <c:v>44921</c:v>
                </c:pt>
                <c:pt idx="4">
                  <c:v>44925</c:v>
                </c:pt>
                <c:pt idx="5">
                  <c:v>44928</c:v>
                </c:pt>
                <c:pt idx="6">
                  <c:v>44933</c:v>
                </c:pt>
                <c:pt idx="7">
                  <c:v>44935</c:v>
                </c:pt>
                <c:pt idx="8">
                  <c:v>44940</c:v>
                </c:pt>
                <c:pt idx="9">
                  <c:v>44942</c:v>
                </c:pt>
                <c:pt idx="10">
                  <c:v>44947</c:v>
                </c:pt>
                <c:pt idx="11">
                  <c:v>44949</c:v>
                </c:pt>
                <c:pt idx="12">
                  <c:v>44954</c:v>
                </c:pt>
                <c:pt idx="13">
                  <c:v>44956</c:v>
                </c:pt>
                <c:pt idx="14">
                  <c:v>44961</c:v>
                </c:pt>
                <c:pt idx="15">
                  <c:v>44963</c:v>
                </c:pt>
                <c:pt idx="16">
                  <c:v>44968</c:v>
                </c:pt>
              </c:numCache>
            </c:numRef>
          </c:cat>
          <c:val>
            <c:numRef>
              <c:f>Sheet1!$B$2:$B$18</c:f>
              <c:numCache>
                <c:formatCode>_-* #,##0_-;\-* #,##0_-;_-* "-"??_-;_-@_-</c:formatCode>
                <c:ptCount val="17"/>
                <c:pt idx="0">
                  <c:v>42</c:v>
                </c:pt>
                <c:pt idx="1">
                  <c:v>34</c:v>
                </c:pt>
                <c:pt idx="2">
                  <c:v>38</c:v>
                </c:pt>
                <c:pt idx="3">
                  <c:v>31</c:v>
                </c:pt>
                <c:pt idx="4">
                  <c:v>36</c:v>
                </c:pt>
                <c:pt idx="5">
                  <c:v>40</c:v>
                </c:pt>
                <c:pt idx="6">
                  <c:v>18</c:v>
                </c:pt>
                <c:pt idx="7">
                  <c:v>28</c:v>
                </c:pt>
                <c:pt idx="8">
                  <c:v>26</c:v>
                </c:pt>
                <c:pt idx="9">
                  <c:v>17</c:v>
                </c:pt>
                <c:pt idx="10">
                  <c:v>33</c:v>
                </c:pt>
                <c:pt idx="11">
                  <c:v>27</c:v>
                </c:pt>
                <c:pt idx="12">
                  <c:v>58</c:v>
                </c:pt>
                <c:pt idx="13">
                  <c:v>39</c:v>
                </c:pt>
                <c:pt idx="14">
                  <c:v>29</c:v>
                </c:pt>
                <c:pt idx="15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29-9046-8B5F-2A76422740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LEU-MAD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Sheet1!$A$2:$A$18</c:f>
              <c:numCache>
                <c:formatCode>d\-mmm</c:formatCode>
                <c:ptCount val="17"/>
                <c:pt idx="0">
                  <c:v>44912</c:v>
                </c:pt>
                <c:pt idx="1">
                  <c:v>44914</c:v>
                </c:pt>
                <c:pt idx="2">
                  <c:v>44918</c:v>
                </c:pt>
                <c:pt idx="3">
                  <c:v>44921</c:v>
                </c:pt>
                <c:pt idx="4">
                  <c:v>44925</c:v>
                </c:pt>
                <c:pt idx="5">
                  <c:v>44928</c:v>
                </c:pt>
                <c:pt idx="6">
                  <c:v>44933</c:v>
                </c:pt>
                <c:pt idx="7">
                  <c:v>44935</c:v>
                </c:pt>
                <c:pt idx="8">
                  <c:v>44940</c:v>
                </c:pt>
                <c:pt idx="9">
                  <c:v>44942</c:v>
                </c:pt>
                <c:pt idx="10">
                  <c:v>44947</c:v>
                </c:pt>
                <c:pt idx="11">
                  <c:v>44949</c:v>
                </c:pt>
                <c:pt idx="12">
                  <c:v>44954</c:v>
                </c:pt>
                <c:pt idx="13">
                  <c:v>44956</c:v>
                </c:pt>
                <c:pt idx="14">
                  <c:v>44961</c:v>
                </c:pt>
                <c:pt idx="15">
                  <c:v>44963</c:v>
                </c:pt>
                <c:pt idx="16">
                  <c:v>44968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47</c:v>
                </c:pt>
                <c:pt idx="1">
                  <c:v>21</c:v>
                </c:pt>
                <c:pt idx="2">
                  <c:v>33</c:v>
                </c:pt>
                <c:pt idx="3">
                  <c:v>24</c:v>
                </c:pt>
                <c:pt idx="4">
                  <c:v>27</c:v>
                </c:pt>
                <c:pt idx="5">
                  <c:v>38</c:v>
                </c:pt>
                <c:pt idx="6">
                  <c:v>42</c:v>
                </c:pt>
                <c:pt idx="7">
                  <c:v>37</c:v>
                </c:pt>
                <c:pt idx="8">
                  <c:v>26</c:v>
                </c:pt>
                <c:pt idx="9">
                  <c:v>38</c:v>
                </c:pt>
                <c:pt idx="10">
                  <c:v>31</c:v>
                </c:pt>
                <c:pt idx="11">
                  <c:v>31</c:v>
                </c:pt>
                <c:pt idx="12">
                  <c:v>41</c:v>
                </c:pt>
                <c:pt idx="13">
                  <c:v>40</c:v>
                </c:pt>
                <c:pt idx="14">
                  <c:v>40</c:v>
                </c:pt>
                <c:pt idx="15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29-9046-8B5F-2A76422740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1"/>
        <c:overlap val="-19"/>
        <c:axId val="596233616"/>
        <c:axId val="596235264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Ocupacío mitja acumulada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d\-mmm</c:formatCode>
                <c:ptCount val="17"/>
                <c:pt idx="0">
                  <c:v>44912</c:v>
                </c:pt>
                <c:pt idx="1">
                  <c:v>44914</c:v>
                </c:pt>
                <c:pt idx="2">
                  <c:v>44918</c:v>
                </c:pt>
                <c:pt idx="3">
                  <c:v>44921</c:v>
                </c:pt>
                <c:pt idx="4">
                  <c:v>44925</c:v>
                </c:pt>
                <c:pt idx="5">
                  <c:v>44928</c:v>
                </c:pt>
                <c:pt idx="6">
                  <c:v>44933</c:v>
                </c:pt>
                <c:pt idx="7">
                  <c:v>44935</c:v>
                </c:pt>
                <c:pt idx="8">
                  <c:v>44940</c:v>
                </c:pt>
                <c:pt idx="9">
                  <c:v>44942</c:v>
                </c:pt>
                <c:pt idx="10">
                  <c:v>44947</c:v>
                </c:pt>
                <c:pt idx="11">
                  <c:v>44949</c:v>
                </c:pt>
                <c:pt idx="12">
                  <c:v>44954</c:v>
                </c:pt>
                <c:pt idx="13">
                  <c:v>44956</c:v>
                </c:pt>
                <c:pt idx="14">
                  <c:v>44961</c:v>
                </c:pt>
                <c:pt idx="15">
                  <c:v>44963</c:v>
                </c:pt>
                <c:pt idx="16">
                  <c:v>44968</c:v>
                </c:pt>
              </c:numCache>
            </c:numRef>
          </c:cat>
          <c:val>
            <c:numRef>
              <c:f>Sheet1!$D$2:$D$18</c:f>
              <c:numCache>
                <c:formatCode>_-* #,##0_-;\-* #,##0_-;_-* "-"??_-;_-@_-</c:formatCode>
                <c:ptCount val="17"/>
                <c:pt idx="0">
                  <c:v>44.5</c:v>
                </c:pt>
                <c:pt idx="1">
                  <c:v>36</c:v>
                </c:pt>
                <c:pt idx="2">
                  <c:v>35.833333333333336</c:v>
                </c:pt>
                <c:pt idx="3">
                  <c:v>33.75</c:v>
                </c:pt>
                <c:pt idx="4">
                  <c:v>33.299999999999997</c:v>
                </c:pt>
                <c:pt idx="5">
                  <c:v>34.25</c:v>
                </c:pt>
                <c:pt idx="6">
                  <c:v>33.642857142857146</c:v>
                </c:pt>
                <c:pt idx="7">
                  <c:v>33.5</c:v>
                </c:pt>
                <c:pt idx="8">
                  <c:v>32.666666666666664</c:v>
                </c:pt>
                <c:pt idx="9">
                  <c:v>32.15</c:v>
                </c:pt>
                <c:pt idx="10">
                  <c:v>32.136363636363633</c:v>
                </c:pt>
                <c:pt idx="11">
                  <c:v>31.875</c:v>
                </c:pt>
                <c:pt idx="12">
                  <c:v>33.230769230769234</c:v>
                </c:pt>
                <c:pt idx="13">
                  <c:v>33.678571428571431</c:v>
                </c:pt>
                <c:pt idx="14">
                  <c:v>33.733333333333334</c:v>
                </c:pt>
                <c:pt idx="15">
                  <c:v>34.03125</c:v>
                </c:pt>
                <c:pt idx="16">
                  <c:v>34.03125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829-9046-8B5F-2A76422740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6233616"/>
        <c:axId val="596235264"/>
      </c:lineChart>
      <c:catAx>
        <c:axId val="596233616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AD"/>
          </a:p>
        </c:txPr>
        <c:crossAx val="596235264"/>
        <c:crosses val="autoZero"/>
        <c:auto val="0"/>
        <c:lblAlgn val="ctr"/>
        <c:lblOffset val="100"/>
        <c:noMultiLvlLbl val="0"/>
      </c:catAx>
      <c:valAx>
        <c:axId val="59623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 err="1"/>
                  <a:t>Passatgers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a-AD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AD"/>
          </a:p>
        </c:txPr>
        <c:crossAx val="596233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AD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AD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9201" cy="513858"/>
          </a:xfrm>
          <a:prstGeom prst="rect">
            <a:avLst/>
          </a:prstGeom>
        </p:spPr>
        <p:txBody>
          <a:bodyPr vert="horz" lIns="94749" tIns="47376" rIns="94749" bIns="47376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4023205" y="1"/>
            <a:ext cx="3079201" cy="513858"/>
          </a:xfrm>
          <a:prstGeom prst="rect">
            <a:avLst/>
          </a:prstGeom>
        </p:spPr>
        <p:txBody>
          <a:bodyPr vert="horz" lIns="94749" tIns="47376" rIns="94749" bIns="47376" rtlCol="0"/>
          <a:lstStyle>
            <a:lvl1pPr algn="r">
              <a:defRPr sz="1200"/>
            </a:lvl1pPr>
          </a:lstStyle>
          <a:p>
            <a:fld id="{15E4B8E2-F329-4EE9-8A2E-59B0764DE638}" type="datetimeFigureOut">
              <a:rPr lang="ca-ES" smtClean="0"/>
              <a:t>10/2/2022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2" y="9720755"/>
            <a:ext cx="3079201" cy="513858"/>
          </a:xfrm>
          <a:prstGeom prst="rect">
            <a:avLst/>
          </a:prstGeom>
        </p:spPr>
        <p:txBody>
          <a:bodyPr vert="horz" lIns="94749" tIns="47376" rIns="94749" bIns="47376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3205" y="9720755"/>
            <a:ext cx="3079201" cy="513858"/>
          </a:xfrm>
          <a:prstGeom prst="rect">
            <a:avLst/>
          </a:prstGeom>
        </p:spPr>
        <p:txBody>
          <a:bodyPr vert="horz" lIns="94749" tIns="47376" rIns="94749" bIns="47376" rtlCol="0" anchor="b"/>
          <a:lstStyle>
            <a:lvl1pPr algn="r">
              <a:defRPr sz="1200"/>
            </a:lvl1pPr>
          </a:lstStyle>
          <a:p>
            <a:fld id="{F2B5EDC3-810D-4290-B05D-413A5BC9573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66552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8427" cy="513458"/>
          </a:xfrm>
          <a:prstGeom prst="rect">
            <a:avLst/>
          </a:prstGeom>
        </p:spPr>
        <p:txBody>
          <a:bodyPr vert="horz" lIns="94749" tIns="47376" rIns="94749" bIns="47376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4023994" y="1"/>
            <a:ext cx="3078427" cy="513458"/>
          </a:xfrm>
          <a:prstGeom prst="rect">
            <a:avLst/>
          </a:prstGeom>
        </p:spPr>
        <p:txBody>
          <a:bodyPr vert="horz" lIns="94749" tIns="47376" rIns="94749" bIns="47376" rtlCol="0"/>
          <a:lstStyle>
            <a:lvl1pPr algn="r">
              <a:defRPr sz="1200"/>
            </a:lvl1pPr>
          </a:lstStyle>
          <a:p>
            <a:fld id="{21DE7B14-D276-4B77-B91F-C364DD95842D}" type="datetimeFigureOut">
              <a:rPr lang="x-none" smtClean="0"/>
              <a:t>10/2/2022</a:t>
            </a:fld>
            <a:endParaRPr lang="x-none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7938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49" tIns="47376" rIns="94749" bIns="47376" rtlCol="0" anchor="ctr"/>
          <a:lstStyle/>
          <a:p>
            <a:endParaRPr lang="x-none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710408" y="4925585"/>
            <a:ext cx="5683250" cy="4030320"/>
          </a:xfrm>
          <a:prstGeom prst="rect">
            <a:avLst/>
          </a:prstGeom>
        </p:spPr>
        <p:txBody>
          <a:bodyPr vert="horz" lIns="94749" tIns="47376" rIns="94749" bIns="47376" rtlCol="0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x-none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2" y="9721155"/>
            <a:ext cx="3078427" cy="513458"/>
          </a:xfrm>
          <a:prstGeom prst="rect">
            <a:avLst/>
          </a:prstGeom>
        </p:spPr>
        <p:txBody>
          <a:bodyPr vert="horz" lIns="94749" tIns="47376" rIns="94749" bIns="47376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3994" y="9721155"/>
            <a:ext cx="3078427" cy="513458"/>
          </a:xfrm>
          <a:prstGeom prst="rect">
            <a:avLst/>
          </a:prstGeom>
        </p:spPr>
        <p:txBody>
          <a:bodyPr vert="horz" lIns="94749" tIns="47376" rIns="94749" bIns="47376" rtlCol="0" anchor="b"/>
          <a:lstStyle>
            <a:lvl1pPr algn="r">
              <a:defRPr sz="1200"/>
            </a:lvl1pPr>
          </a:lstStyle>
          <a:p>
            <a:fld id="{F87553A7-317A-4CBF-BFAD-DE0D652EF844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9444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553A7-317A-4CBF-BFAD-DE0D652EF844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70486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553A7-317A-4CBF-BFAD-DE0D652EF844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19098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553A7-317A-4CBF-BFAD-DE0D652EF844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42686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553A7-317A-4CBF-BFAD-DE0D652EF844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05812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553A7-317A-4CBF-BFAD-DE0D652EF844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5005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B927E-1931-4B62-9F0A-8FD7D5D88454}" type="datetime1">
              <a:rPr lang="en-US" altLang="ca-ES"/>
              <a:pPr>
                <a:defRPr/>
              </a:pPr>
              <a:t>2/10/2022</a:t>
            </a:fld>
            <a:endParaRPr lang="en-US" alt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4F36E-0DC0-41FB-AAEC-2DF67A5BD10B}" type="slidenum">
              <a:rPr lang="en-US" altLang="ca-ES"/>
              <a:pPr>
                <a:defRPr/>
              </a:pPr>
              <a:t>‹Nº›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631042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44869-65EC-45F0-A1E1-D812221E8DE7}" type="datetime1">
              <a:rPr lang="en-US" altLang="ca-ES"/>
              <a:pPr>
                <a:defRPr/>
              </a:pPr>
              <a:t>2/10/2022</a:t>
            </a:fld>
            <a:endParaRPr lang="en-US" alt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A6BEA-AB7A-495C-82EE-25057143419A}" type="slidenum">
              <a:rPr lang="en-US" altLang="ca-ES"/>
              <a:pPr>
                <a:defRPr/>
              </a:pPr>
              <a:t>‹Nº›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3668579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11C91-6853-46BD-9B2E-41185D1A5CDA}" type="datetime1">
              <a:rPr lang="en-US" altLang="ca-ES"/>
              <a:pPr>
                <a:defRPr/>
              </a:pPr>
              <a:t>2/10/2022</a:t>
            </a:fld>
            <a:endParaRPr lang="en-US" alt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0C4F6-C932-4014-9317-F27A616F4371}" type="slidenum">
              <a:rPr lang="en-US" altLang="ca-ES"/>
              <a:pPr>
                <a:defRPr/>
              </a:pPr>
              <a:t>‹Nº›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1902451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CF4D7-E47B-4EF5-984D-0353D87B19EB}" type="datetime1">
              <a:rPr lang="en-US" altLang="ca-ES"/>
              <a:pPr>
                <a:defRPr/>
              </a:pPr>
              <a:t>2/10/2022</a:t>
            </a:fld>
            <a:endParaRPr lang="en-US" alt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941B1-7A34-4414-BFF3-7A5AF93EFEBE}" type="slidenum">
              <a:rPr lang="en-US" altLang="ca-ES"/>
              <a:pPr>
                <a:defRPr/>
              </a:pPr>
              <a:t>‹Nº›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326958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119E3-56C7-446A-AC03-3E379D07538C}" type="datetime1">
              <a:rPr lang="en-US" altLang="ca-ES"/>
              <a:pPr>
                <a:defRPr/>
              </a:pPr>
              <a:t>2/10/2022</a:t>
            </a:fld>
            <a:endParaRPr lang="en-US" alt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AA003-BAD1-4DEB-A7C7-83FF3645BC80}" type="slidenum">
              <a:rPr lang="en-US" altLang="ca-ES"/>
              <a:pPr>
                <a:defRPr/>
              </a:pPr>
              <a:t>‹Nº›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4068959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CF7BB-D3AB-45BF-A9D0-2E7563BD0C60}" type="datetime1">
              <a:rPr lang="en-US" altLang="ca-ES"/>
              <a:pPr>
                <a:defRPr/>
              </a:pPr>
              <a:t>2/10/2022</a:t>
            </a:fld>
            <a:endParaRPr lang="en-US" altLang="ca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CA50E-57D9-43C2-BBE9-782F2A961AA3}" type="slidenum">
              <a:rPr lang="en-US" altLang="ca-ES"/>
              <a:pPr>
                <a:defRPr/>
              </a:pPr>
              <a:t>‹Nº›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252200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8BACA-D345-4BA4-8EC4-0F0ED6EFF7A8}" type="datetime1">
              <a:rPr lang="en-US" altLang="ca-ES"/>
              <a:pPr>
                <a:defRPr/>
              </a:pPr>
              <a:t>2/10/2022</a:t>
            </a:fld>
            <a:endParaRPr lang="en-US" altLang="ca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B854E-CCDB-448B-A9D0-F31557501A0A}" type="slidenum">
              <a:rPr lang="en-US" altLang="ca-ES"/>
              <a:pPr>
                <a:defRPr/>
              </a:pPr>
              <a:t>‹Nº›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1987632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3586D-3E9A-48CD-A1EA-19BEA8BC9EA5}" type="datetime1">
              <a:rPr lang="en-US" altLang="ca-ES"/>
              <a:pPr>
                <a:defRPr/>
              </a:pPr>
              <a:t>2/10/2022</a:t>
            </a:fld>
            <a:endParaRPr lang="en-US" altLang="ca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45DE1-341A-4724-8603-F6B75B987AE6}" type="slidenum">
              <a:rPr lang="en-US" altLang="ca-ES"/>
              <a:pPr>
                <a:defRPr/>
              </a:pPr>
              <a:t>‹Nº›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347228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F4653-E677-4C8E-B6E4-7E82AF2F2724}" type="datetime1">
              <a:rPr lang="en-US" altLang="ca-ES"/>
              <a:pPr>
                <a:defRPr/>
              </a:pPr>
              <a:t>2/10/2022</a:t>
            </a:fld>
            <a:endParaRPr lang="en-US" altLang="ca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F727B-F434-4D5D-9714-A89A4E85EA88}" type="slidenum">
              <a:rPr lang="en-US" altLang="ca-ES"/>
              <a:pPr>
                <a:defRPr/>
              </a:pPr>
              <a:t>‹Nº›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432072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B2F3B-8C90-4FAE-8D10-CC03BBB29650}" type="datetime1">
              <a:rPr lang="en-US" altLang="ca-ES"/>
              <a:pPr>
                <a:defRPr/>
              </a:pPr>
              <a:t>2/10/2022</a:t>
            </a:fld>
            <a:endParaRPr lang="en-US" altLang="ca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D1551-D2CB-44AD-8BB3-2B6122E83401}" type="slidenum">
              <a:rPr lang="en-US" altLang="ca-ES"/>
              <a:pPr>
                <a:defRPr/>
              </a:pPr>
              <a:t>‹Nº›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2992738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E52AF-0AA4-4997-9E00-946E95761A48}" type="datetime1">
              <a:rPr lang="en-US" altLang="ca-ES"/>
              <a:pPr>
                <a:defRPr/>
              </a:pPr>
              <a:t>2/10/2022</a:t>
            </a:fld>
            <a:endParaRPr lang="en-US" altLang="ca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A0A02-1319-4DC5-AD92-815B633E63FB}" type="slidenum">
              <a:rPr lang="en-US" altLang="ca-ES"/>
              <a:pPr>
                <a:defRPr/>
              </a:pPr>
              <a:t>‹Nº›</a:t>
            </a:fld>
            <a:endParaRPr lang="en-US" altLang="ca-ES"/>
          </a:p>
        </p:txBody>
      </p:sp>
    </p:spTree>
    <p:extLst>
      <p:ext uri="{BB962C8B-B14F-4D97-AF65-F5344CB8AC3E}">
        <p14:creationId xmlns:p14="http://schemas.microsoft.com/office/powerpoint/2010/main" val="160568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ca-ES"/>
              <a:t>Click to edit Master title style</a:t>
            </a:r>
            <a:endParaRPr lang="en-US" altLang="ca-E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ca-ES"/>
              <a:t>Click to edit Master text styles</a:t>
            </a:r>
          </a:p>
          <a:p>
            <a:pPr lvl="1"/>
            <a:r>
              <a:rPr lang="es-ES_tradnl" altLang="ca-ES"/>
              <a:t>Second level</a:t>
            </a:r>
          </a:p>
          <a:p>
            <a:pPr lvl="2"/>
            <a:r>
              <a:rPr lang="es-ES_tradnl" altLang="ca-ES"/>
              <a:t>Third level</a:t>
            </a:r>
          </a:p>
          <a:p>
            <a:pPr lvl="3"/>
            <a:r>
              <a:rPr lang="es-ES_tradnl" altLang="ca-ES"/>
              <a:t>Fourth level</a:t>
            </a:r>
          </a:p>
          <a:p>
            <a:pPr lvl="4"/>
            <a:r>
              <a:rPr lang="es-ES_tradnl" altLang="ca-ES"/>
              <a:t>Fifth level</a:t>
            </a:r>
            <a:endParaRPr lang="en-US" altLang="ca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D824549-5A73-47FB-A53D-53CAB3D59E25}" type="datetime1">
              <a:rPr lang="en-US" altLang="ca-ES"/>
              <a:pPr>
                <a:defRPr/>
              </a:pPr>
              <a:t>2/10/2022</a:t>
            </a:fld>
            <a:endParaRPr lang="en-US" alt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7F19D47-2597-4EFA-B27C-2D7B3A0F06D7}" type="slidenum">
              <a:rPr lang="en-US" altLang="ca-ES"/>
              <a:pPr>
                <a:defRPr/>
              </a:pPr>
              <a:t>‹Nº›</a:t>
            </a:fld>
            <a:endParaRPr lang="en-US" alt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7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880395" y="1556792"/>
            <a:ext cx="8160527" cy="2364416"/>
          </a:xfrm>
        </p:spPr>
        <p:txBody>
          <a:bodyPr anchor="t"/>
          <a:lstStyle/>
          <a:p>
            <a:pPr eaLnBrk="1" hangingPunct="1"/>
            <a:r>
              <a:rPr lang="ca-ES" altLang="ca-ES" sz="4500" b="1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Seguiment del llançament de noves rutes a l’aeroport d’Andorra-La Seu d’Urgell</a:t>
            </a:r>
          </a:p>
        </p:txBody>
      </p:sp>
      <p:pic>
        <p:nvPicPr>
          <p:cNvPr id="2052" name="Picture 5" descr="img_lateral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7" y="8"/>
            <a:ext cx="152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Subtitle 2"/>
          <p:cNvSpPr txBox="1">
            <a:spLocks/>
          </p:cNvSpPr>
          <p:nvPr/>
        </p:nvSpPr>
        <p:spPr bwMode="auto">
          <a:xfrm>
            <a:off x="3756026" y="5257800"/>
            <a:ext cx="6210300" cy="69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None/>
            </a:pPr>
            <a:r>
              <a:rPr lang="ca-ES" altLang="ca-ES" sz="1300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 de Presidència, Economia i Empresa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ca-ES" altLang="ca-ES" sz="1300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Andorra la Vella, 10 de febrer del 2022</a:t>
            </a:r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C0893503-DB3C-44EC-B3A8-4467AE9C3A28}"/>
              </a:ext>
            </a:extLst>
          </p:cNvPr>
          <p:cNvCxnSpPr/>
          <p:nvPr/>
        </p:nvCxnSpPr>
        <p:spPr>
          <a:xfrm>
            <a:off x="2063751" y="901700"/>
            <a:ext cx="9793816" cy="0"/>
          </a:xfrm>
          <a:prstGeom prst="line">
            <a:avLst/>
          </a:prstGeom>
          <a:ln w="101600">
            <a:solidFill>
              <a:srgbClr val="174A7C">
                <a:alpha val="6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9">
            <a:extLst>
              <a:ext uri="{FF2B5EF4-FFF2-40B4-BE49-F238E27FC236}">
                <a16:creationId xmlns:a16="http://schemas.microsoft.com/office/drawing/2014/main" id="{52A23F2E-B290-4488-8364-DFF047E1C653}"/>
              </a:ext>
            </a:extLst>
          </p:cNvPr>
          <p:cNvCxnSpPr/>
          <p:nvPr/>
        </p:nvCxnSpPr>
        <p:spPr>
          <a:xfrm>
            <a:off x="2976033" y="6119285"/>
            <a:ext cx="8280400" cy="2116"/>
          </a:xfrm>
          <a:prstGeom prst="line">
            <a:avLst/>
          </a:prstGeom>
          <a:ln w="101600">
            <a:solidFill>
              <a:srgbClr val="174A7C">
                <a:alpha val="6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549282" y="188640"/>
            <a:ext cx="11091333" cy="603251"/>
          </a:xfrm>
        </p:spPr>
        <p:txBody>
          <a:bodyPr anchor="t"/>
          <a:lstStyle/>
          <a:p>
            <a:pPr algn="l" eaLnBrk="1" hangingPunct="1"/>
            <a:r>
              <a:rPr lang="ca-ES" altLang="ca-ES" sz="2800" b="1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Característiques de la ruta</a:t>
            </a:r>
          </a:p>
        </p:txBody>
      </p:sp>
      <p:sp>
        <p:nvSpPr>
          <p:cNvPr id="3077" name="Subtitle 2"/>
          <p:cNvSpPr txBox="1">
            <a:spLocks/>
          </p:cNvSpPr>
          <p:nvPr/>
        </p:nvSpPr>
        <p:spPr bwMode="auto">
          <a:xfrm>
            <a:off x="983432" y="6616699"/>
            <a:ext cx="1692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ca-ES" altLang="ca-ES" sz="900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Govern d’Andorra – 2022</a:t>
            </a:r>
          </a:p>
        </p:txBody>
      </p:sp>
      <p:cxnSp>
        <p:nvCxnSpPr>
          <p:cNvPr id="14" name="Straight Connector 7"/>
          <p:cNvCxnSpPr>
            <a:cxnSpLocks/>
          </p:cNvCxnSpPr>
          <p:nvPr/>
        </p:nvCxnSpPr>
        <p:spPr>
          <a:xfrm>
            <a:off x="983432" y="6478781"/>
            <a:ext cx="10153128" cy="0"/>
          </a:xfrm>
          <a:prstGeom prst="line">
            <a:avLst/>
          </a:prstGeom>
          <a:ln w="50800">
            <a:solidFill>
              <a:srgbClr val="174A7C">
                <a:alpha val="6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9" name="Subtitle 2"/>
          <p:cNvSpPr txBox="1">
            <a:spLocks/>
          </p:cNvSpPr>
          <p:nvPr/>
        </p:nvSpPr>
        <p:spPr bwMode="auto">
          <a:xfrm>
            <a:off x="547337" y="1191476"/>
            <a:ext cx="4463784" cy="479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a-ES" sz="1800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vols IB8326 i IB8327 connecten els aeroports de Madrid i Andorra La Seu d’Urgell </a:t>
            </a:r>
            <a:r>
              <a:rPr lang="ca-ES" sz="1800" b="1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del 17 de desembre de 2021.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a-ES" altLang="ca-ES" sz="1800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S’opera una anada i tornada tots els </a:t>
            </a:r>
            <a:r>
              <a:rPr lang="ca-ES" altLang="ca-ES" sz="1800" b="1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divendres i diumenges </a:t>
            </a:r>
            <a:r>
              <a:rPr lang="ca-ES" altLang="ca-ES" sz="1800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l’any.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a-ES" altLang="ca-ES" sz="1800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ca-ES" altLang="ca-ES" sz="1800" b="1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dates especials </a:t>
            </a:r>
            <a:r>
              <a:rPr lang="ca-ES" altLang="ca-ES" sz="1800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vol de divendres s’avança un dia per </a:t>
            </a:r>
            <a:r>
              <a:rPr lang="ca-ES" altLang="ca-ES" sz="1800" b="1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maximitzar</a:t>
            </a:r>
            <a:r>
              <a:rPr lang="ca-ES" altLang="ca-ES" sz="1800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potencial turístic en ambdós sentits.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a-ES" altLang="ca-ES" sz="1800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ca-ES" altLang="ca-ES" sz="1800" b="1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distància</a:t>
            </a:r>
            <a:r>
              <a:rPr lang="ca-ES" altLang="ca-ES" sz="1800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entre els dos aeroports es de 464 km.</a:t>
            </a:r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CFC21D68-78B4-4A1B-A374-77B4B36A35BC}"/>
              </a:ext>
            </a:extLst>
          </p:cNvPr>
          <p:cNvCxnSpPr>
            <a:cxnSpLocks/>
          </p:cNvCxnSpPr>
          <p:nvPr/>
        </p:nvCxnSpPr>
        <p:spPr>
          <a:xfrm>
            <a:off x="549283" y="764704"/>
            <a:ext cx="11091333" cy="0"/>
          </a:xfrm>
          <a:prstGeom prst="line">
            <a:avLst/>
          </a:prstGeom>
          <a:ln w="50800">
            <a:solidFill>
              <a:srgbClr val="174A7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outdoor, mountain, nature&#10;&#10;Description automatically generated">
            <a:extLst>
              <a:ext uri="{FF2B5EF4-FFF2-40B4-BE49-F238E27FC236}">
                <a16:creationId xmlns:a16="http://schemas.microsoft.com/office/drawing/2014/main" id="{C1C9C24D-69AB-164D-A36E-8969C4D8D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595" y="1191476"/>
            <a:ext cx="6493020" cy="36287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19E20F-7E42-634C-9968-B56BB181D157}"/>
              </a:ext>
            </a:extLst>
          </p:cNvPr>
          <p:cNvSpPr/>
          <p:nvPr/>
        </p:nvSpPr>
        <p:spPr>
          <a:xfrm>
            <a:off x="547337" y="5301208"/>
            <a:ext cx="11093278" cy="6893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La ruta l’opera Air Nostrum/Iberia Regional i és comercialitzada per Iberia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8E0C45-1FCD-DC44-A254-3E9BA35781A8}"/>
              </a:ext>
            </a:extLst>
          </p:cNvPr>
          <p:cNvSpPr txBox="1"/>
          <p:nvPr/>
        </p:nvSpPr>
        <p:spPr>
          <a:xfrm>
            <a:off x="10387450" y="4783822"/>
            <a:ext cx="13756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D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Font: Flightradar24</a:t>
            </a:r>
          </a:p>
        </p:txBody>
      </p:sp>
    </p:spTree>
    <p:extLst>
      <p:ext uri="{BB962C8B-B14F-4D97-AF65-F5344CB8AC3E}">
        <p14:creationId xmlns:p14="http://schemas.microsoft.com/office/powerpoint/2010/main" val="3877071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549282" y="188640"/>
            <a:ext cx="11091333" cy="603251"/>
          </a:xfrm>
        </p:spPr>
        <p:txBody>
          <a:bodyPr anchor="t"/>
          <a:lstStyle/>
          <a:p>
            <a:pPr algn="l" eaLnBrk="1" hangingPunct="1"/>
            <a:r>
              <a:rPr lang="ca-ES" altLang="ca-ES" sz="2800" b="1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Detall de l’operació</a:t>
            </a:r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CFC21D68-78B4-4A1B-A374-77B4B36A35BC}"/>
              </a:ext>
            </a:extLst>
          </p:cNvPr>
          <p:cNvCxnSpPr>
            <a:cxnSpLocks/>
          </p:cNvCxnSpPr>
          <p:nvPr/>
        </p:nvCxnSpPr>
        <p:spPr>
          <a:xfrm>
            <a:off x="549283" y="764704"/>
            <a:ext cx="11091333" cy="0"/>
          </a:xfrm>
          <a:prstGeom prst="line">
            <a:avLst/>
          </a:prstGeom>
          <a:ln w="50800">
            <a:solidFill>
              <a:srgbClr val="174A7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AF1226-632E-464E-8B77-057FC20EF593}"/>
              </a:ext>
            </a:extLst>
          </p:cNvPr>
          <p:cNvGrpSpPr/>
          <p:nvPr/>
        </p:nvGrpSpPr>
        <p:grpSpPr>
          <a:xfrm>
            <a:off x="2614369" y="1188496"/>
            <a:ext cx="7389867" cy="1638123"/>
            <a:chOff x="1163457" y="1509156"/>
            <a:chExt cx="11146259" cy="2470807"/>
          </a:xfrm>
        </p:grpSpPr>
        <p:pic>
          <p:nvPicPr>
            <p:cNvPr id="5" name="Graphic 4" descr="Stopwatch 33% with solid fill">
              <a:extLst>
                <a:ext uri="{FF2B5EF4-FFF2-40B4-BE49-F238E27FC236}">
                  <a16:creationId xmlns:a16="http://schemas.microsoft.com/office/drawing/2014/main" id="{C910338A-26E3-4749-9397-8A6CF9183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63898" y="2309471"/>
              <a:ext cx="1152132" cy="1152133"/>
            </a:xfrm>
            <a:prstGeom prst="rect">
              <a:avLst/>
            </a:prstGeom>
          </p:spPr>
        </p:pic>
        <p:sp>
          <p:nvSpPr>
            <p:cNvPr id="15" name="Subtitle 2">
              <a:extLst>
                <a:ext uri="{FF2B5EF4-FFF2-40B4-BE49-F238E27FC236}">
                  <a16:creationId xmlns:a16="http://schemas.microsoft.com/office/drawing/2014/main" id="{38C64CB7-3FB3-D14B-BA3B-E8B0C60F948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63457" y="3497480"/>
              <a:ext cx="2798175" cy="475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indent="0" algn="just"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ca-ES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hora i 12 minuts</a:t>
              </a:r>
              <a:endParaRPr lang="ca-ES" altLang="ca-E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Subtitle 2">
              <a:extLst>
                <a:ext uri="{FF2B5EF4-FFF2-40B4-BE49-F238E27FC236}">
                  <a16:creationId xmlns:a16="http://schemas.microsoft.com/office/drawing/2014/main" id="{2A6A47D4-D637-024A-9DE8-5CEC77AA352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618174" y="1509156"/>
              <a:ext cx="4654289" cy="475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indent="0" algn="just"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ca-ES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hora i 7 minuts el vol més ràpid.</a:t>
              </a:r>
              <a:endParaRPr lang="ca-ES" altLang="ca-E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45D789FF-8079-2245-9BFB-06007EC72E8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569969" y="2506599"/>
              <a:ext cx="4654289" cy="475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indent="0" algn="just"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ca-ES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hora i 20 minuts el vol més lent.</a:t>
              </a:r>
              <a:endParaRPr lang="ca-ES" altLang="ca-E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Subtitle 2">
              <a:extLst>
                <a:ext uri="{FF2B5EF4-FFF2-40B4-BE49-F238E27FC236}">
                  <a16:creationId xmlns:a16="http://schemas.microsoft.com/office/drawing/2014/main" id="{D2F6C781-3DE1-6645-9200-0FB603B976C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618173" y="3504044"/>
              <a:ext cx="6691543" cy="475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indent="0" algn="just"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ca-ES" altLang="ca-ES" sz="1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L’hora oficial d’arribada del vol és a les 16:15 h.</a:t>
              </a:r>
            </a:p>
            <a:p>
              <a:pPr marL="0" indent="0" algn="just"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ca-ES" altLang="ca-ES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 dia que ha arribat més aviat ha estat a les </a:t>
              </a:r>
              <a:r>
                <a:rPr lang="ca-ES" altLang="ca-ES" sz="1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15:45 h.</a:t>
              </a:r>
            </a:p>
            <a:p>
              <a:pPr marL="0" indent="0" algn="just"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ca-ES" altLang="ca-ES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 dia que ha arribat més tard ha estat a les </a:t>
              </a:r>
              <a:r>
                <a:rPr lang="ca-ES" altLang="ca-ES" sz="1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16:10 h.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4820197-0DF4-FB48-BF64-9D47003A3008}"/>
              </a:ext>
            </a:extLst>
          </p:cNvPr>
          <p:cNvGrpSpPr/>
          <p:nvPr/>
        </p:nvGrpSpPr>
        <p:grpSpPr>
          <a:xfrm>
            <a:off x="2637471" y="4041629"/>
            <a:ext cx="7425232" cy="1793367"/>
            <a:chOff x="1110115" y="1570419"/>
            <a:chExt cx="11199601" cy="2704965"/>
          </a:xfrm>
        </p:grpSpPr>
        <p:pic>
          <p:nvPicPr>
            <p:cNvPr id="33" name="Graphic 32" descr="Stopwatch 33% with solid fill">
              <a:extLst>
                <a:ext uri="{FF2B5EF4-FFF2-40B4-BE49-F238E27FC236}">
                  <a16:creationId xmlns:a16="http://schemas.microsoft.com/office/drawing/2014/main" id="{57C68CEF-9036-D74D-A0F4-2810F47F0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92019" y="2466770"/>
              <a:ext cx="1152131" cy="1152131"/>
            </a:xfrm>
            <a:prstGeom prst="rect">
              <a:avLst/>
            </a:prstGeom>
          </p:spPr>
        </p:pic>
        <p:sp>
          <p:nvSpPr>
            <p:cNvPr id="36" name="Subtitle 2">
              <a:extLst>
                <a:ext uri="{FF2B5EF4-FFF2-40B4-BE49-F238E27FC236}">
                  <a16:creationId xmlns:a16="http://schemas.microsoft.com/office/drawing/2014/main" id="{F9881E97-7422-A94B-A444-7D689BF04C6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10115" y="3799465"/>
              <a:ext cx="2468178" cy="475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indent="0" algn="just"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ca-ES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hora i 8 minuts</a:t>
              </a:r>
              <a:endParaRPr lang="ca-ES" altLang="ca-E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Subtitle 2">
              <a:extLst>
                <a:ext uri="{FF2B5EF4-FFF2-40B4-BE49-F238E27FC236}">
                  <a16:creationId xmlns:a16="http://schemas.microsoft.com/office/drawing/2014/main" id="{1E2496B8-967B-4F4B-9C35-8DC51B02464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572765" y="1570419"/>
              <a:ext cx="4654290" cy="475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indent="0" algn="just"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ca-ES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hora i 6 minuts el vol més ràpid.</a:t>
              </a:r>
              <a:endParaRPr lang="ca-ES" altLang="ca-E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Subtitle 2">
              <a:extLst>
                <a:ext uri="{FF2B5EF4-FFF2-40B4-BE49-F238E27FC236}">
                  <a16:creationId xmlns:a16="http://schemas.microsoft.com/office/drawing/2014/main" id="{A866347C-977D-B843-918D-FB4BB36BD0C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584289" y="2493236"/>
              <a:ext cx="4654290" cy="475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indent="0" algn="just"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ca-ES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hora i 20 minuts el vol més lent.</a:t>
              </a:r>
              <a:endParaRPr lang="ca-ES" altLang="ca-E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Subtitle 2">
              <a:extLst>
                <a:ext uri="{FF2B5EF4-FFF2-40B4-BE49-F238E27FC236}">
                  <a16:creationId xmlns:a16="http://schemas.microsoft.com/office/drawing/2014/main" id="{DA8AF06B-73EE-2540-86B6-A762AA0B4F8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618173" y="3536223"/>
              <a:ext cx="6691543" cy="475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indent="0" algn="just"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ca-ES" altLang="ca-ES" sz="1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L’hora oficial d’arribada del vol és a les 18:45 h.</a:t>
              </a:r>
            </a:p>
            <a:p>
              <a:pPr marL="0" indent="0" algn="just"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ca-ES" altLang="ca-ES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 dia que ha arribat més aviat ha estat a les </a:t>
              </a:r>
              <a:r>
                <a:rPr lang="ca-ES" altLang="ca-ES" sz="1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17:52 h.</a:t>
              </a:r>
            </a:p>
            <a:p>
              <a:pPr marL="0" indent="0" algn="just"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ca-ES" altLang="ca-ES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 dia que ha arribat més tard ha estat a les </a:t>
              </a:r>
              <a:r>
                <a:rPr lang="ca-ES" altLang="ca-ES" sz="1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18:25 h.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5FCB6BB-4F78-604A-A504-8A0F08102FFB}"/>
              </a:ext>
            </a:extLst>
          </p:cNvPr>
          <p:cNvCxnSpPr>
            <a:cxnSpLocks/>
          </p:cNvCxnSpPr>
          <p:nvPr/>
        </p:nvCxnSpPr>
        <p:spPr>
          <a:xfrm>
            <a:off x="1648548" y="3645024"/>
            <a:ext cx="8047852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5D32BC0B-23C9-5343-87F5-DEFAE270B929}"/>
              </a:ext>
            </a:extLst>
          </p:cNvPr>
          <p:cNvSpPr txBox="1"/>
          <p:nvPr/>
        </p:nvSpPr>
        <p:spPr>
          <a:xfrm>
            <a:off x="782041" y="1268760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D" sz="2800" b="1" dirty="0">
                <a:solidFill>
                  <a:schemeClr val="tx2"/>
                </a:solidFill>
              </a:rPr>
              <a:t>MAD</a:t>
            </a:r>
          </a:p>
        </p:txBody>
      </p:sp>
      <p:pic>
        <p:nvPicPr>
          <p:cNvPr id="44" name="Graphic 43" descr="Chevron arrows with solid fill">
            <a:extLst>
              <a:ext uri="{FF2B5EF4-FFF2-40B4-BE49-F238E27FC236}">
                <a16:creationId xmlns:a16="http://schemas.microsoft.com/office/drawing/2014/main" id="{7042F4A3-E64E-564A-8322-76880ED2BF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1000671" y="1719098"/>
            <a:ext cx="566541" cy="566541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433D1E3-B4A8-144D-804A-832E7FDEA795}"/>
              </a:ext>
            </a:extLst>
          </p:cNvPr>
          <p:cNvSpPr txBox="1"/>
          <p:nvPr/>
        </p:nvSpPr>
        <p:spPr>
          <a:xfrm>
            <a:off x="832536" y="232971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D" sz="2800" b="1" dirty="0">
                <a:solidFill>
                  <a:schemeClr val="tx2"/>
                </a:solidFill>
              </a:rPr>
              <a:t>LEU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0F6F3BA-445E-EB40-B16A-BE40CB804E60}"/>
              </a:ext>
            </a:extLst>
          </p:cNvPr>
          <p:cNvSpPr txBox="1"/>
          <p:nvPr/>
        </p:nvSpPr>
        <p:spPr>
          <a:xfrm>
            <a:off x="832536" y="407707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D" sz="2800" b="1" dirty="0">
                <a:solidFill>
                  <a:schemeClr val="tx2"/>
                </a:solidFill>
              </a:rPr>
              <a:t>LEU</a:t>
            </a:r>
          </a:p>
        </p:txBody>
      </p:sp>
      <p:pic>
        <p:nvPicPr>
          <p:cNvPr id="50" name="Graphic 49" descr="Chevron arrows with solid fill">
            <a:extLst>
              <a:ext uri="{FF2B5EF4-FFF2-40B4-BE49-F238E27FC236}">
                <a16:creationId xmlns:a16="http://schemas.microsoft.com/office/drawing/2014/main" id="{9A596839-D14F-F340-A621-963C032917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1000671" y="4521140"/>
            <a:ext cx="566541" cy="566541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AE68055F-68A5-0044-B9FB-25FA8A0EC5B9}"/>
              </a:ext>
            </a:extLst>
          </p:cNvPr>
          <p:cNvSpPr txBox="1"/>
          <p:nvPr/>
        </p:nvSpPr>
        <p:spPr>
          <a:xfrm>
            <a:off x="782041" y="5138028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D" sz="2800" b="1" dirty="0">
                <a:solidFill>
                  <a:schemeClr val="tx2"/>
                </a:solidFill>
              </a:rPr>
              <a:t>MAD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DCB62EB-A3DA-194E-8F53-D9217F70236F}"/>
              </a:ext>
            </a:extLst>
          </p:cNvPr>
          <p:cNvSpPr/>
          <p:nvPr/>
        </p:nvSpPr>
        <p:spPr>
          <a:xfrm>
            <a:off x="10004235" y="1124747"/>
            <a:ext cx="1636379" cy="51845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/>
              <a:t>A dia d’avui hi ha hagut:</a:t>
            </a:r>
          </a:p>
          <a:p>
            <a:pPr algn="ctr"/>
            <a:endParaRPr lang="ca-ES" sz="1600" b="1" dirty="0"/>
          </a:p>
          <a:p>
            <a:pPr algn="ctr"/>
            <a:endParaRPr lang="ca-ES" sz="1600" b="1" dirty="0"/>
          </a:p>
          <a:p>
            <a:pPr algn="ctr"/>
            <a:r>
              <a:rPr lang="ca-ES" sz="1600" b="1" dirty="0"/>
              <a:t>0 retards</a:t>
            </a:r>
          </a:p>
          <a:p>
            <a:pPr algn="ctr"/>
            <a:endParaRPr lang="ca-ES" sz="1600" b="1" dirty="0"/>
          </a:p>
          <a:p>
            <a:pPr algn="ctr"/>
            <a:r>
              <a:rPr lang="ca-ES" sz="1600" b="1" dirty="0"/>
              <a:t>0 cancel·lacions</a:t>
            </a:r>
          </a:p>
          <a:p>
            <a:pPr algn="ctr"/>
            <a:endParaRPr lang="ca-ES" sz="1600" b="1" dirty="0"/>
          </a:p>
          <a:p>
            <a:pPr algn="ctr"/>
            <a:r>
              <a:rPr lang="ca-ES" sz="1600" b="1" dirty="0"/>
              <a:t>0 desviacions</a:t>
            </a: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6A271F3C-79FE-40AB-AB4A-AAF94F6C54ED}"/>
              </a:ext>
            </a:extLst>
          </p:cNvPr>
          <p:cNvSpPr txBox="1">
            <a:spLocks/>
          </p:cNvSpPr>
          <p:nvPr/>
        </p:nvSpPr>
        <p:spPr bwMode="auto">
          <a:xfrm>
            <a:off x="2494440" y="1307673"/>
            <a:ext cx="2017384" cy="31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ca-ES" altLang="ca-E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Durada mitjana del vol: </a:t>
            </a:r>
          </a:p>
        </p:txBody>
      </p:sp>
      <p:sp>
        <p:nvSpPr>
          <p:cNvPr id="2" name="Fletxa: dreta 1">
            <a:extLst>
              <a:ext uri="{FF2B5EF4-FFF2-40B4-BE49-F238E27FC236}">
                <a16:creationId xmlns:a16="http://schemas.microsoft.com/office/drawing/2014/main" id="{80F8284A-8FFE-4B1D-9801-60848D2BE25B}"/>
              </a:ext>
            </a:extLst>
          </p:cNvPr>
          <p:cNvSpPr/>
          <p:nvPr/>
        </p:nvSpPr>
        <p:spPr>
          <a:xfrm>
            <a:off x="1907815" y="1512026"/>
            <a:ext cx="414157" cy="1218721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3" name="Fletxa: dreta 42">
            <a:extLst>
              <a:ext uri="{FF2B5EF4-FFF2-40B4-BE49-F238E27FC236}">
                <a16:creationId xmlns:a16="http://schemas.microsoft.com/office/drawing/2014/main" id="{20031D6E-0660-4955-92E0-89471C2B8C63}"/>
              </a:ext>
            </a:extLst>
          </p:cNvPr>
          <p:cNvSpPr/>
          <p:nvPr/>
        </p:nvSpPr>
        <p:spPr>
          <a:xfrm>
            <a:off x="1895263" y="4338682"/>
            <a:ext cx="414157" cy="1218721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5" name="Fletxa: dreta 44">
            <a:extLst>
              <a:ext uri="{FF2B5EF4-FFF2-40B4-BE49-F238E27FC236}">
                <a16:creationId xmlns:a16="http://schemas.microsoft.com/office/drawing/2014/main" id="{21FF2D3E-C02E-4333-8468-66764B758AD3}"/>
              </a:ext>
            </a:extLst>
          </p:cNvPr>
          <p:cNvSpPr/>
          <p:nvPr/>
        </p:nvSpPr>
        <p:spPr>
          <a:xfrm>
            <a:off x="4806111" y="1124747"/>
            <a:ext cx="414157" cy="434654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6" name="Fletxa: dreta 45">
            <a:extLst>
              <a:ext uri="{FF2B5EF4-FFF2-40B4-BE49-F238E27FC236}">
                <a16:creationId xmlns:a16="http://schemas.microsoft.com/office/drawing/2014/main" id="{08F519AF-8503-40C5-9F03-68959E268046}"/>
              </a:ext>
            </a:extLst>
          </p:cNvPr>
          <p:cNvSpPr/>
          <p:nvPr/>
        </p:nvSpPr>
        <p:spPr>
          <a:xfrm>
            <a:off x="4803179" y="1815888"/>
            <a:ext cx="414157" cy="434654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7" name="Fletxa: dreta 46">
            <a:extLst>
              <a:ext uri="{FF2B5EF4-FFF2-40B4-BE49-F238E27FC236}">
                <a16:creationId xmlns:a16="http://schemas.microsoft.com/office/drawing/2014/main" id="{1466D3B3-D9C1-4F22-BF86-28D4D7F03BF6}"/>
              </a:ext>
            </a:extLst>
          </p:cNvPr>
          <p:cNvSpPr/>
          <p:nvPr/>
        </p:nvSpPr>
        <p:spPr>
          <a:xfrm>
            <a:off x="4810307" y="2734040"/>
            <a:ext cx="414157" cy="434654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2" name="Fletxa: dreta 51">
            <a:extLst>
              <a:ext uri="{FF2B5EF4-FFF2-40B4-BE49-F238E27FC236}">
                <a16:creationId xmlns:a16="http://schemas.microsoft.com/office/drawing/2014/main" id="{537B107E-B87B-4917-90AF-2B06F6217C43}"/>
              </a:ext>
            </a:extLst>
          </p:cNvPr>
          <p:cNvSpPr/>
          <p:nvPr/>
        </p:nvSpPr>
        <p:spPr>
          <a:xfrm>
            <a:off x="4803178" y="3991491"/>
            <a:ext cx="414157" cy="434654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4" name="Fletxa: dreta 53">
            <a:extLst>
              <a:ext uri="{FF2B5EF4-FFF2-40B4-BE49-F238E27FC236}">
                <a16:creationId xmlns:a16="http://schemas.microsoft.com/office/drawing/2014/main" id="{3A15CEBB-1399-4B78-B954-80D42C326D0A}"/>
              </a:ext>
            </a:extLst>
          </p:cNvPr>
          <p:cNvSpPr/>
          <p:nvPr/>
        </p:nvSpPr>
        <p:spPr>
          <a:xfrm>
            <a:off x="4810306" y="4648043"/>
            <a:ext cx="414157" cy="434654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5" name="Fletxa: dreta 54">
            <a:extLst>
              <a:ext uri="{FF2B5EF4-FFF2-40B4-BE49-F238E27FC236}">
                <a16:creationId xmlns:a16="http://schemas.microsoft.com/office/drawing/2014/main" id="{F709481E-8EAD-4591-AFEB-1A1B2022AD71}"/>
              </a:ext>
            </a:extLst>
          </p:cNvPr>
          <p:cNvSpPr/>
          <p:nvPr/>
        </p:nvSpPr>
        <p:spPr>
          <a:xfrm>
            <a:off x="4810305" y="5557403"/>
            <a:ext cx="414157" cy="434654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97085388-F227-4B44-870B-C9380FBDC676}"/>
              </a:ext>
            </a:extLst>
          </p:cNvPr>
          <p:cNvSpPr txBox="1">
            <a:spLocks/>
          </p:cNvSpPr>
          <p:nvPr/>
        </p:nvSpPr>
        <p:spPr bwMode="auto">
          <a:xfrm>
            <a:off x="983432" y="6616699"/>
            <a:ext cx="1692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ca-ES" altLang="ca-ES" sz="900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Govern d’Andorra – 2022</a:t>
            </a:r>
          </a:p>
        </p:txBody>
      </p:sp>
      <p:sp>
        <p:nvSpPr>
          <p:cNvPr id="56" name="Subtitle 2">
            <a:extLst>
              <a:ext uri="{FF2B5EF4-FFF2-40B4-BE49-F238E27FC236}">
                <a16:creationId xmlns:a16="http://schemas.microsoft.com/office/drawing/2014/main" id="{A98545DB-FE59-4E34-AC9A-55509A8C0923}"/>
              </a:ext>
            </a:extLst>
          </p:cNvPr>
          <p:cNvSpPr txBox="1">
            <a:spLocks/>
          </p:cNvSpPr>
          <p:nvPr/>
        </p:nvSpPr>
        <p:spPr bwMode="auto">
          <a:xfrm>
            <a:off x="2494440" y="4233829"/>
            <a:ext cx="2017384" cy="31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ca-ES" altLang="ca-E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Durada mitjana del vol: </a:t>
            </a:r>
          </a:p>
        </p:txBody>
      </p:sp>
    </p:spTree>
    <p:extLst>
      <p:ext uri="{BB962C8B-B14F-4D97-AF65-F5344CB8AC3E}">
        <p14:creationId xmlns:p14="http://schemas.microsoft.com/office/powerpoint/2010/main" val="1942770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549282" y="188640"/>
            <a:ext cx="11091333" cy="603251"/>
          </a:xfrm>
        </p:spPr>
        <p:txBody>
          <a:bodyPr anchor="t"/>
          <a:lstStyle/>
          <a:p>
            <a:pPr algn="l" eaLnBrk="1" hangingPunct="1"/>
            <a:r>
              <a:rPr lang="ca-ES" altLang="ca-ES" sz="2800" b="1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Ocupació dels vols</a:t>
            </a:r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CFC21D68-78B4-4A1B-A374-77B4B36A35BC}"/>
              </a:ext>
            </a:extLst>
          </p:cNvPr>
          <p:cNvCxnSpPr>
            <a:cxnSpLocks/>
          </p:cNvCxnSpPr>
          <p:nvPr/>
        </p:nvCxnSpPr>
        <p:spPr>
          <a:xfrm>
            <a:off x="549283" y="764704"/>
            <a:ext cx="11091333" cy="0"/>
          </a:xfrm>
          <a:prstGeom prst="line">
            <a:avLst/>
          </a:prstGeom>
          <a:ln w="50800">
            <a:solidFill>
              <a:srgbClr val="174A7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0C41648B-4CB3-304F-8613-53A5D30B35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4990991"/>
              </p:ext>
            </p:extLst>
          </p:nvPr>
        </p:nvGraphicFramePr>
        <p:xfrm>
          <a:off x="942092" y="2372619"/>
          <a:ext cx="10305712" cy="3720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D4815586-EA24-E54C-BFB6-70F483F90299}"/>
              </a:ext>
            </a:extLst>
          </p:cNvPr>
          <p:cNvSpPr txBox="1"/>
          <p:nvPr/>
        </p:nvSpPr>
        <p:spPr>
          <a:xfrm>
            <a:off x="5159896" y="942193"/>
            <a:ext cx="2204450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D" sz="7200" dirty="0">
                <a:solidFill>
                  <a:schemeClr val="tx2"/>
                </a:solidFill>
              </a:rPr>
              <a:t>34</a:t>
            </a:r>
            <a:r>
              <a:rPr lang="en-AD" sz="1400" b="1" dirty="0">
                <a:solidFill>
                  <a:schemeClr val="tx2"/>
                </a:solidFill>
              </a:rPr>
              <a:t>passatgers </a:t>
            </a:r>
          </a:p>
          <a:p>
            <a:pPr algn="ctr"/>
            <a:r>
              <a:rPr lang="en-AD" sz="1400" b="1" dirty="0">
                <a:solidFill>
                  <a:schemeClr val="tx2"/>
                </a:solidFill>
              </a:rPr>
              <a:t>de mitjana </a:t>
            </a:r>
            <a:r>
              <a:rPr lang="en-GB" sz="1400" b="1" dirty="0">
                <a:solidFill>
                  <a:schemeClr val="tx2"/>
                </a:solidFill>
              </a:rPr>
              <a:t>p</a:t>
            </a:r>
            <a:r>
              <a:rPr lang="en-AD" sz="1400" b="1" dirty="0">
                <a:solidFill>
                  <a:schemeClr val="tx2"/>
                </a:solidFill>
              </a:rPr>
              <a:t>er vol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2294A8C-8B5B-C448-853F-26999B163F9B}"/>
              </a:ext>
            </a:extLst>
          </p:cNvPr>
          <p:cNvSpPr txBox="1"/>
          <p:nvPr/>
        </p:nvSpPr>
        <p:spPr>
          <a:xfrm>
            <a:off x="8238897" y="927538"/>
            <a:ext cx="3004349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D" sz="7200" dirty="0">
                <a:solidFill>
                  <a:schemeClr val="tx2"/>
                </a:solidFill>
              </a:rPr>
              <a:t>68%</a:t>
            </a:r>
            <a:r>
              <a:rPr lang="en-AD" sz="1400" b="1" dirty="0">
                <a:solidFill>
                  <a:schemeClr val="tx2"/>
                </a:solidFill>
              </a:rPr>
              <a:t>d’ocupació </a:t>
            </a:r>
          </a:p>
          <a:p>
            <a:pPr algn="ctr"/>
            <a:r>
              <a:rPr lang="en-AD" sz="1400" b="1" dirty="0">
                <a:solidFill>
                  <a:schemeClr val="tx2"/>
                </a:solidFill>
              </a:rPr>
              <a:t>de </a:t>
            </a:r>
            <a:r>
              <a:rPr lang="es-ES" sz="1400" b="1" dirty="0">
                <a:solidFill>
                  <a:schemeClr val="tx2"/>
                </a:solidFill>
              </a:rPr>
              <a:t>les places comercializables</a:t>
            </a:r>
            <a:endParaRPr lang="en-AD" sz="1400" b="1" dirty="0">
              <a:solidFill>
                <a:schemeClr val="tx2"/>
              </a:solidFill>
            </a:endParaRPr>
          </a:p>
        </p:txBody>
      </p:sp>
      <p:sp>
        <p:nvSpPr>
          <p:cNvPr id="8" name="TextBox 42">
            <a:extLst>
              <a:ext uri="{FF2B5EF4-FFF2-40B4-BE49-F238E27FC236}">
                <a16:creationId xmlns:a16="http://schemas.microsoft.com/office/drawing/2014/main" id="{FD1C6674-16C6-42A1-869C-B48D10A218E5}"/>
              </a:ext>
            </a:extLst>
          </p:cNvPr>
          <p:cNvSpPr txBox="1"/>
          <p:nvPr/>
        </p:nvSpPr>
        <p:spPr>
          <a:xfrm>
            <a:off x="1819347" y="958981"/>
            <a:ext cx="2542683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D" sz="7200" dirty="0">
                <a:solidFill>
                  <a:schemeClr val="tx2"/>
                </a:solidFill>
              </a:rPr>
              <a:t>1.089</a:t>
            </a:r>
            <a:r>
              <a:rPr lang="en-AD" sz="1400" b="1" dirty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en-GB" sz="1400" b="1" dirty="0">
                <a:solidFill>
                  <a:schemeClr val="tx2"/>
                </a:solidFill>
              </a:rPr>
              <a:t>P</a:t>
            </a:r>
            <a:r>
              <a:rPr lang="en-AD" sz="1400" b="1" dirty="0">
                <a:solidFill>
                  <a:schemeClr val="tx2"/>
                </a:solidFill>
              </a:rPr>
              <a:t>assatgers totals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8D6D143-E7AF-4700-8F19-EB986B08570A}"/>
              </a:ext>
            </a:extLst>
          </p:cNvPr>
          <p:cNvSpPr txBox="1">
            <a:spLocks/>
          </p:cNvSpPr>
          <p:nvPr/>
        </p:nvSpPr>
        <p:spPr bwMode="auto">
          <a:xfrm>
            <a:off x="983432" y="6616699"/>
            <a:ext cx="1692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ca-ES" altLang="ca-ES" sz="900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Govern d’Andorra – 2022</a:t>
            </a:r>
          </a:p>
        </p:txBody>
      </p:sp>
    </p:spTree>
    <p:extLst>
      <p:ext uri="{BB962C8B-B14F-4D97-AF65-F5344CB8AC3E}">
        <p14:creationId xmlns:p14="http://schemas.microsoft.com/office/powerpoint/2010/main" val="3618751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Subtitle 2"/>
          <p:cNvSpPr txBox="1">
            <a:spLocks/>
          </p:cNvSpPr>
          <p:nvPr/>
        </p:nvSpPr>
        <p:spPr bwMode="auto">
          <a:xfrm>
            <a:off x="2163387" y="3640956"/>
            <a:ext cx="7920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ca-ES" altLang="ca-ES" sz="4000" b="1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Gràcies per la vostra atenció</a:t>
            </a:r>
          </a:p>
        </p:txBody>
      </p:sp>
      <p:pic>
        <p:nvPicPr>
          <p:cNvPr id="27653" name="Imagen 12" descr="govern_20_4C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1637557"/>
            <a:ext cx="2523983" cy="135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7">
            <a:extLst>
              <a:ext uri="{FF2B5EF4-FFF2-40B4-BE49-F238E27FC236}">
                <a16:creationId xmlns:a16="http://schemas.microsoft.com/office/drawing/2014/main" id="{FCAC7020-4619-4243-AF03-8D2AF0C26697}"/>
              </a:ext>
            </a:extLst>
          </p:cNvPr>
          <p:cNvCxnSpPr>
            <a:cxnSpLocks/>
          </p:cNvCxnSpPr>
          <p:nvPr/>
        </p:nvCxnSpPr>
        <p:spPr>
          <a:xfrm>
            <a:off x="983432" y="6478781"/>
            <a:ext cx="10153128" cy="0"/>
          </a:xfrm>
          <a:prstGeom prst="line">
            <a:avLst/>
          </a:prstGeom>
          <a:ln w="50800">
            <a:solidFill>
              <a:srgbClr val="174A7C">
                <a:alpha val="6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ubtitle 2">
            <a:extLst>
              <a:ext uri="{FF2B5EF4-FFF2-40B4-BE49-F238E27FC236}">
                <a16:creationId xmlns:a16="http://schemas.microsoft.com/office/drawing/2014/main" id="{034F23C0-F562-45EF-B701-344F864ED30E}"/>
              </a:ext>
            </a:extLst>
          </p:cNvPr>
          <p:cNvSpPr txBox="1">
            <a:spLocks/>
          </p:cNvSpPr>
          <p:nvPr/>
        </p:nvSpPr>
        <p:spPr bwMode="auto">
          <a:xfrm>
            <a:off x="983432" y="6616699"/>
            <a:ext cx="1692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ca-ES" altLang="ca-ES" sz="900" dirty="0">
                <a:solidFill>
                  <a:srgbClr val="174A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Govern d’Andorra – 2022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4675</TotalTime>
  <Words>324</Words>
  <Application>Microsoft Office PowerPoint</Application>
  <PresentationFormat>Panorámica</PresentationFormat>
  <Paragraphs>55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Seguiment del llançament de noves rutes a l’aeroport d’Andorra-La Seu d’Urgell</vt:lpstr>
      <vt:lpstr>Característiques de la ruta</vt:lpstr>
      <vt:lpstr>Detall de l’operació</vt:lpstr>
      <vt:lpstr>Ocupació dels vols</vt:lpstr>
      <vt:lpstr>Presentación de PowerPoint</vt:lpstr>
    </vt:vector>
  </TitlesOfParts>
  <Company>Govern d'Andorra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Sonia R</dc:creator>
  <cp:lastModifiedBy>Judit Pedrós i Caba</cp:lastModifiedBy>
  <cp:revision>301</cp:revision>
  <cp:lastPrinted>2021-09-09T12:45:42Z</cp:lastPrinted>
  <dcterms:created xsi:type="dcterms:W3CDTF">2012-05-07T06:42:32Z</dcterms:created>
  <dcterms:modified xsi:type="dcterms:W3CDTF">2022-02-10T10:13:37Z</dcterms:modified>
</cp:coreProperties>
</file>